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6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7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8.xml" ContentType="application/vnd.openxmlformats-officedocument.drawingml.chartshape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9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0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1.xml" ContentType="application/vnd.openxmlformats-officedocument.drawingml.chartshape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47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2.xml" ContentType="application/vnd.openxmlformats-officedocument.drawingml.chartshape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</p:sldMasterIdLst>
  <p:notesMasterIdLst>
    <p:notesMasterId r:id="rId117"/>
  </p:notesMasterIdLst>
  <p:sldIdLst>
    <p:sldId id="2925" r:id="rId6"/>
    <p:sldId id="2977" r:id="rId7"/>
    <p:sldId id="2924" r:id="rId8"/>
    <p:sldId id="2978" r:id="rId9"/>
    <p:sldId id="2979" r:id="rId10"/>
    <p:sldId id="2926" r:id="rId11"/>
    <p:sldId id="2927" r:id="rId12"/>
    <p:sldId id="2980" r:id="rId13"/>
    <p:sldId id="2928" r:id="rId14"/>
    <p:sldId id="2981" r:id="rId15"/>
    <p:sldId id="2929" r:id="rId16"/>
    <p:sldId id="2982" r:id="rId17"/>
    <p:sldId id="2983" r:id="rId18"/>
    <p:sldId id="2984" r:id="rId19"/>
    <p:sldId id="2985" r:id="rId20"/>
    <p:sldId id="2986" r:id="rId21"/>
    <p:sldId id="2987" r:id="rId22"/>
    <p:sldId id="2988" r:id="rId23"/>
    <p:sldId id="2989" r:id="rId24"/>
    <p:sldId id="2990" r:id="rId25"/>
    <p:sldId id="2991" r:id="rId26"/>
    <p:sldId id="2992" r:id="rId27"/>
    <p:sldId id="2993" r:id="rId28"/>
    <p:sldId id="2994" r:id="rId29"/>
    <p:sldId id="2995" r:id="rId30"/>
    <p:sldId id="2996" r:id="rId31"/>
    <p:sldId id="2997" r:id="rId32"/>
    <p:sldId id="2998" r:id="rId33"/>
    <p:sldId id="2999" r:id="rId34"/>
    <p:sldId id="3000" r:id="rId35"/>
    <p:sldId id="3001" r:id="rId36"/>
    <p:sldId id="3002" r:id="rId37"/>
    <p:sldId id="3003" r:id="rId38"/>
    <p:sldId id="3004" r:id="rId39"/>
    <p:sldId id="3005" r:id="rId40"/>
    <p:sldId id="3006" r:id="rId41"/>
    <p:sldId id="3007" r:id="rId42"/>
    <p:sldId id="2930" r:id="rId43"/>
    <p:sldId id="2931" r:id="rId44"/>
    <p:sldId id="3008" r:id="rId45"/>
    <p:sldId id="3009" r:id="rId46"/>
    <p:sldId id="3010" r:id="rId47"/>
    <p:sldId id="3011" r:id="rId48"/>
    <p:sldId id="3012" r:id="rId49"/>
    <p:sldId id="3013" r:id="rId50"/>
    <p:sldId id="3014" r:id="rId51"/>
    <p:sldId id="3015" r:id="rId52"/>
    <p:sldId id="3016" r:id="rId53"/>
    <p:sldId id="608" r:id="rId54"/>
    <p:sldId id="607" r:id="rId55"/>
    <p:sldId id="606" r:id="rId56"/>
    <p:sldId id="3017" r:id="rId57"/>
    <p:sldId id="3018" r:id="rId58"/>
    <p:sldId id="3019" r:id="rId59"/>
    <p:sldId id="3020" r:id="rId60"/>
    <p:sldId id="3021" r:id="rId61"/>
    <p:sldId id="3022" r:id="rId62"/>
    <p:sldId id="3023" r:id="rId63"/>
    <p:sldId id="588" r:id="rId64"/>
    <p:sldId id="589" r:id="rId65"/>
    <p:sldId id="585" r:id="rId66"/>
    <p:sldId id="295" r:id="rId67"/>
    <p:sldId id="290" r:id="rId68"/>
    <p:sldId id="586" r:id="rId69"/>
    <p:sldId id="267" r:id="rId70"/>
    <p:sldId id="590" r:id="rId71"/>
    <p:sldId id="256" r:id="rId72"/>
    <p:sldId id="549" r:id="rId73"/>
    <p:sldId id="395" r:id="rId74"/>
    <p:sldId id="544" r:id="rId75"/>
    <p:sldId id="543" r:id="rId76"/>
    <p:sldId id="402" r:id="rId77"/>
    <p:sldId id="545" r:id="rId78"/>
    <p:sldId id="546" r:id="rId79"/>
    <p:sldId id="501" r:id="rId80"/>
    <p:sldId id="412" r:id="rId81"/>
    <p:sldId id="314" r:id="rId82"/>
    <p:sldId id="548" r:id="rId83"/>
    <p:sldId id="550" r:id="rId84"/>
    <p:sldId id="552" r:id="rId85"/>
    <p:sldId id="556" r:id="rId86"/>
    <p:sldId id="561" r:id="rId87"/>
    <p:sldId id="557" r:id="rId88"/>
    <p:sldId id="551" r:id="rId89"/>
    <p:sldId id="571" r:id="rId90"/>
    <p:sldId id="573" r:id="rId91"/>
    <p:sldId id="562" r:id="rId92"/>
    <p:sldId id="604" r:id="rId93"/>
    <p:sldId id="591" r:id="rId94"/>
    <p:sldId id="599" r:id="rId95"/>
    <p:sldId id="592" r:id="rId96"/>
    <p:sldId id="593" r:id="rId97"/>
    <p:sldId id="577" r:id="rId98"/>
    <p:sldId id="309" r:id="rId99"/>
    <p:sldId id="377" r:id="rId100"/>
    <p:sldId id="483" r:id="rId101"/>
    <p:sldId id="584" r:id="rId102"/>
    <p:sldId id="605" r:id="rId103"/>
    <p:sldId id="396" r:id="rId104"/>
    <p:sldId id="407" r:id="rId105"/>
    <p:sldId id="408" r:id="rId106"/>
    <p:sldId id="425" r:id="rId107"/>
    <p:sldId id="474" r:id="rId108"/>
    <p:sldId id="409" r:id="rId109"/>
    <p:sldId id="603" r:id="rId110"/>
    <p:sldId id="580" r:id="rId111"/>
    <p:sldId id="579" r:id="rId112"/>
    <p:sldId id="597" r:id="rId113"/>
    <p:sldId id="594" r:id="rId114"/>
    <p:sldId id="595" r:id="rId115"/>
    <p:sldId id="596" r:id="rId1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A7B775-998F-471A-B57C-F1C01EA5C667}">
          <p14:sldIdLst>
            <p14:sldId id="2925"/>
            <p14:sldId id="2977"/>
            <p14:sldId id="2924"/>
            <p14:sldId id="2978"/>
            <p14:sldId id="2979"/>
            <p14:sldId id="2926"/>
            <p14:sldId id="2927"/>
            <p14:sldId id="2980"/>
            <p14:sldId id="2928"/>
            <p14:sldId id="2981"/>
            <p14:sldId id="2929"/>
            <p14:sldId id="2982"/>
            <p14:sldId id="2983"/>
            <p14:sldId id="2984"/>
            <p14:sldId id="2985"/>
            <p14:sldId id="2986"/>
            <p14:sldId id="2987"/>
            <p14:sldId id="2988"/>
            <p14:sldId id="2989"/>
            <p14:sldId id="2990"/>
            <p14:sldId id="2991"/>
            <p14:sldId id="2992"/>
            <p14:sldId id="2993"/>
            <p14:sldId id="2994"/>
            <p14:sldId id="2995"/>
            <p14:sldId id="2996"/>
            <p14:sldId id="2997"/>
            <p14:sldId id="2998"/>
            <p14:sldId id="2999"/>
            <p14:sldId id="3000"/>
            <p14:sldId id="3001"/>
            <p14:sldId id="3002"/>
            <p14:sldId id="3003"/>
            <p14:sldId id="3004"/>
            <p14:sldId id="3005"/>
            <p14:sldId id="3006"/>
            <p14:sldId id="3007"/>
            <p14:sldId id="2930"/>
            <p14:sldId id="2931"/>
            <p14:sldId id="3008"/>
            <p14:sldId id="3009"/>
            <p14:sldId id="3010"/>
            <p14:sldId id="3011"/>
            <p14:sldId id="3012"/>
            <p14:sldId id="3013"/>
            <p14:sldId id="3014"/>
            <p14:sldId id="3015"/>
            <p14:sldId id="3016"/>
            <p14:sldId id="608"/>
            <p14:sldId id="607"/>
            <p14:sldId id="606"/>
            <p14:sldId id="3017"/>
            <p14:sldId id="3018"/>
            <p14:sldId id="3019"/>
            <p14:sldId id="3020"/>
            <p14:sldId id="3021"/>
            <p14:sldId id="3022"/>
            <p14:sldId id="3023"/>
            <p14:sldId id="588"/>
            <p14:sldId id="589"/>
            <p14:sldId id="585"/>
            <p14:sldId id="295"/>
            <p14:sldId id="290"/>
            <p14:sldId id="586"/>
            <p14:sldId id="267"/>
            <p14:sldId id="590"/>
            <p14:sldId id="256"/>
            <p14:sldId id="549"/>
          </p14:sldIdLst>
        </p14:section>
        <p14:section name="Intravital" id="{B8CA43D5-773F-D745-9EA1-9EF300EC54B7}">
          <p14:sldIdLst>
            <p14:sldId id="395"/>
            <p14:sldId id="544"/>
            <p14:sldId id="543"/>
            <p14:sldId id="402"/>
            <p14:sldId id="545"/>
            <p14:sldId id="546"/>
            <p14:sldId id="501"/>
            <p14:sldId id="412"/>
            <p14:sldId id="314"/>
            <p14:sldId id="548"/>
            <p14:sldId id="550"/>
            <p14:sldId id="552"/>
            <p14:sldId id="556"/>
            <p14:sldId id="561"/>
            <p14:sldId id="557"/>
            <p14:sldId id="551"/>
            <p14:sldId id="571"/>
            <p14:sldId id="573"/>
            <p14:sldId id="562"/>
            <p14:sldId id="604"/>
            <p14:sldId id="591"/>
            <p14:sldId id="599"/>
            <p14:sldId id="592"/>
            <p14:sldId id="593"/>
            <p14:sldId id="577"/>
            <p14:sldId id="309"/>
            <p14:sldId id="377"/>
            <p14:sldId id="483"/>
            <p14:sldId id="584"/>
            <p14:sldId id="605"/>
            <p14:sldId id="396"/>
            <p14:sldId id="407"/>
            <p14:sldId id="408"/>
            <p14:sldId id="425"/>
            <p14:sldId id="474"/>
            <p14:sldId id="409"/>
            <p14:sldId id="603"/>
            <p14:sldId id="580"/>
            <p14:sldId id="579"/>
            <p14:sldId id="597"/>
            <p14:sldId id="594"/>
            <p14:sldId id="595"/>
            <p14:sldId id="5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fert, Mark" initials="OM" lastIdx="3" clrIdx="0">
    <p:extLst>
      <p:ext uri="{19B8F6BF-5375-455C-9EA6-DF929625EA0E}">
        <p15:presenceInfo xmlns:p15="http://schemas.microsoft.com/office/powerpoint/2012/main" userId="S-1-5-21-865322659-4255640127-3857865232-27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1719" autoAdjust="0"/>
  </p:normalViewPr>
  <p:slideViewPr>
    <p:cSldViewPr snapToGrid="0">
      <p:cViewPr varScale="1">
        <p:scale>
          <a:sx n="134" d="100"/>
          <a:sy n="134" d="100"/>
        </p:scale>
        <p:origin x="2452" y="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commentAuthors" Target="commentAuthor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presProps" Target="presProp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hrb6vital02v\Shared\HSC_EPI\Anastasia\Perinatal%20Partnership%20Summit%20Workbook%208.3.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_Research\E-cig%20Laser%20Speckle%20Tracking%20CBF\LaserSpeckleTracking%20CBF%20vaping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Seminar%20and%20Talks\Wattage%20graph%20for%20Ogunwale%20paper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Seminar%20and%20Talks\Wattage%20graph%20for%20Ogunwale%20paper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Seminar%20and%20Talks\Wattage%20graph%20for%20Ogunwale%20paper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Seminar%20and%20Talks\Wattage%20graph%20for%20Ogunwale%20paper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_Research\E-cig%20IVM\Copy%20of%20Chris%20Intravital%20Data%20070318%20final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9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_Research\E-cig%20IVM\Copy%20of%20Chris%20Intravital%20Data%20070318%20final.xlsx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0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_Research\E-cig%20IVM\Copy%20of%20Chris%20Intravital%20Data%20070318%20final.xlsx" TargetMode="Externa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_Research\E-cig%20Laser%20Speckle%20Tracking%20CBF\LaserSpeckleTracking%20CBF%20vaping.xlsx" TargetMode="Externa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Seminar%20and%20Talks\Wattage%20graph%20for%20Ogunwale%20pap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Seminar%20and%20Talks\Wattage%20graph%20for%20Ogunwale%20pap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Seminar%20and%20Talks\Wattage%20graph%20for%20Ogunwale%20paper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Seminar%20and%20Talks\Wattage%20graph%20for%20Ogunwale%20paper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_Research\E-cig%20IVM\Copy%20of%20Chris%20Intravital%20Data%20070318%20final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_Research\E-cig%20IVM\Copy%20of%20Chris%20Intravital%20Data%20070318%20final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s\_Research\E-cig%20IVM\Copy%20of%20Chris%20Intravital%20Data%20070318%20final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</a:rPr>
              <a:t>WV Resident Maternal Smoking/Vaping</a:t>
            </a:r>
          </a:p>
        </c:rich>
      </c:tx>
      <c:layout>
        <c:manualLayout>
          <c:xMode val="edge"/>
          <c:yMode val="edge"/>
          <c:x val="0.21629798538952763"/>
          <c:y val="2.99652618980431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24781624422049"/>
          <c:y val="9.070144008695516E-2"/>
          <c:w val="0.8715967574931589"/>
          <c:h val="0.76387234118359637"/>
        </c:manualLayout>
      </c:layout>
      <c:barChart>
        <c:barDir val="col"/>
        <c:grouping val="stacked"/>
        <c:varyColors val="0"/>
        <c:ser>
          <c:idx val="0"/>
          <c:order val="0"/>
          <c:tx>
            <c:v>Smoking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005344899414997E-3"/>
                  <c:y val="-2.0596353634526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D3-4B84-BF9E-0E846EA5AFB7}"/>
                </c:ext>
              </c:extLst>
            </c:dLbl>
            <c:dLbl>
              <c:idx val="1"/>
              <c:layout>
                <c:manualLayout>
                  <c:x val="1.5026724497074779E-3"/>
                  <c:y val="-1.1442418685848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D3-4B84-BF9E-0E846EA5AFB7}"/>
                </c:ext>
              </c:extLst>
            </c:dLbl>
            <c:dLbl>
              <c:idx val="2"/>
              <c:layout>
                <c:manualLayout>
                  <c:x val="1.5026724497075054E-3"/>
                  <c:y val="-3.4327256057544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D3-4B84-BF9E-0E846EA5AFB7}"/>
                </c:ext>
              </c:extLst>
            </c:dLbl>
            <c:dLbl>
              <c:idx val="3"/>
              <c:layout>
                <c:manualLayout>
                  <c:x val="-1.5026724497075605E-3"/>
                  <c:y val="-2.7461804846035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D3-4B84-BF9E-0E846EA5AFB7}"/>
                </c:ext>
              </c:extLst>
            </c:dLbl>
            <c:dLbl>
              <c:idx val="4"/>
              <c:layout>
                <c:manualLayout>
                  <c:x val="3.0053448994149007E-3"/>
                  <c:y val="-3.4327256057544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D3-4B84-BF9E-0E846EA5AFB7}"/>
                </c:ext>
              </c:extLst>
            </c:dLbl>
            <c:dLbl>
              <c:idx val="5"/>
              <c:layout>
                <c:manualLayout>
                  <c:x val="0"/>
                  <c:y val="-3.8904223531883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D3-4B84-BF9E-0E846EA5AF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'Tobacco and Vaping'!$C$14:$L$14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'Tobacco and Vaping'!$C$10:$L$10</c:f>
              <c:numCache>
                <c:formatCode>0.0%</c:formatCode>
                <c:ptCount val="10"/>
                <c:pt idx="0">
                  <c:v>0.256225015652844</c:v>
                </c:pt>
                <c:pt idx="1">
                  <c:v>0.27892807608480286</c:v>
                </c:pt>
                <c:pt idx="2">
                  <c:v>0.25322106117479964</c:v>
                </c:pt>
                <c:pt idx="3">
                  <c:v>0.25440859083013107</c:v>
                </c:pt>
                <c:pt idx="4">
                  <c:v>0.24713075190389361</c:v>
                </c:pt>
                <c:pt idx="5">
                  <c:v>0.23825724319578578</c:v>
                </c:pt>
                <c:pt idx="6">
                  <c:v>0.23019431988041852</c:v>
                </c:pt>
                <c:pt idx="7">
                  <c:v>0.2134980659315282</c:v>
                </c:pt>
                <c:pt idx="8">
                  <c:v>0.18255908720456399</c:v>
                </c:pt>
                <c:pt idx="9">
                  <c:v>0.15349342343429467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FC-45DC-BA14-C8EB661EBAC7}"/>
            </c:ext>
          </c:extLst>
        </c:ser>
        <c:ser>
          <c:idx val="1"/>
          <c:order val="1"/>
          <c:tx>
            <c:v>Vaping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FC-45DC-BA14-C8EB661EBAC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FC-45DC-BA14-C8EB661EBAC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FC-45DC-BA14-C8EB661EBAC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FC-45DC-BA14-C8EB661EBAC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FC-45DC-BA14-C8EB661EBAC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FC-45DC-BA14-C8EB661EBAC7}"/>
                </c:ext>
              </c:extLst>
            </c:dLbl>
            <c:dLbl>
              <c:idx val="6"/>
              <c:layout>
                <c:manualLayout>
                  <c:x val="-1.5026724497075054E-3"/>
                  <c:y val="-3.66157397947139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D3-4B84-BF9E-0E846EA5AFB7}"/>
                </c:ext>
              </c:extLst>
            </c:dLbl>
            <c:dLbl>
              <c:idx val="7"/>
              <c:layout>
                <c:manualLayout>
                  <c:x val="0"/>
                  <c:y val="-3.66157397947139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D3-4B84-BF9E-0E846EA5AFB7}"/>
                </c:ext>
              </c:extLst>
            </c:dLbl>
            <c:dLbl>
              <c:idx val="8"/>
              <c:layout>
                <c:manualLayout>
                  <c:x val="0"/>
                  <c:y val="-4.57696747433924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D3-4B84-BF9E-0E846EA5AFB7}"/>
                </c:ext>
              </c:extLst>
            </c:dLbl>
            <c:dLbl>
              <c:idx val="9"/>
              <c:layout>
                <c:manualLayout>
                  <c:x val="1.5026724497075054E-3"/>
                  <c:y val="-5.263512595490137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D3-4B84-BF9E-0E846EA5AF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'Tobacco and Vaping'!$C$14:$L$14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'Tobacco and Vaping'!$C$21:$L$21</c:f>
              <c:numCache>
                <c:formatCode>0.0%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3.3000000000000002E-2</c:v>
                </c:pt>
                <c:pt idx="7">
                  <c:v>3.4000000000000002E-2</c:v>
                </c:pt>
                <c:pt idx="8">
                  <c:v>5.5E-2</c:v>
                </c:pt>
                <c:pt idx="9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FC-45DC-BA14-C8EB661EBAC7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774431720"/>
        <c:axId val="774433880"/>
      </c:barChart>
      <c:catAx>
        <c:axId val="774431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47870611779305944"/>
              <c:y val="0.899294901485730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433880"/>
        <c:crosses val="autoZero"/>
        <c:auto val="1"/>
        <c:lblAlgn val="ctr"/>
        <c:lblOffset val="100"/>
        <c:noMultiLvlLbl val="0"/>
      </c:catAx>
      <c:valAx>
        <c:axId val="774433880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Percentage of Live Births</a:t>
                </a:r>
              </a:p>
            </c:rich>
          </c:tx>
          <c:layout>
            <c:manualLayout>
              <c:xMode val="edge"/>
              <c:yMode val="edge"/>
              <c:x val="1.4354308155997277E-2"/>
              <c:y val="0.255551915605044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431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504103132049395"/>
          <c:y val="0.94598389567819863"/>
          <c:w val="0.21802049763542064"/>
          <c:h val="5.24497047135196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40304102157571"/>
          <c:y val="7.0562778852229849E-2"/>
          <c:w val="0.58924791075431648"/>
          <c:h val="0.73372159502791601"/>
        </c:manualLayout>
      </c:layout>
      <c:scatterChart>
        <c:scatterStyle val="smoothMarker"/>
        <c:varyColors val="0"/>
        <c:ser>
          <c:idx val="0"/>
          <c:order val="0"/>
          <c:tx>
            <c:v>Sham</c:v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50800" cap="rnd">
                <a:solidFill>
                  <a:schemeClr val="accent1">
                    <a:alpha val="5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errBars>
            <c:errDir val="y"/>
            <c:errBarType val="plus"/>
            <c:errValType val="cust"/>
            <c:noEndCap val="0"/>
            <c:plus>
              <c:numRef>
                <c:f>Sham!$AN$175:$AN$305</c:f>
                <c:numCache>
                  <c:formatCode>General</c:formatCode>
                  <c:ptCount val="131"/>
                  <c:pt idx="0">
                    <c:v>1.7040317074536904E-2</c:v>
                  </c:pt>
                  <c:pt idx="1">
                    <c:v>1.3046093915931362E-2</c:v>
                  </c:pt>
                  <c:pt idx="2">
                    <c:v>1.3772171122983668E-2</c:v>
                  </c:pt>
                  <c:pt idx="3">
                    <c:v>1.2208454109640466E-2</c:v>
                  </c:pt>
                  <c:pt idx="4">
                    <c:v>1.513661836791883E-2</c:v>
                  </c:pt>
                  <c:pt idx="5">
                    <c:v>3.2540143192955499E-2</c:v>
                  </c:pt>
                  <c:pt idx="11">
                    <c:v>1.9041096563223205E-2</c:v>
                  </c:pt>
                  <c:pt idx="12">
                    <c:v>1.919242484895527E-2</c:v>
                  </c:pt>
                  <c:pt idx="13">
                    <c:v>1.4132295314895732E-2</c:v>
                  </c:pt>
                  <c:pt idx="14">
                    <c:v>1.8875487033297455E-2</c:v>
                  </c:pt>
                  <c:pt idx="15">
                    <c:v>1.8401801665890487E-2</c:v>
                  </c:pt>
                  <c:pt idx="16">
                    <c:v>2.7397074202121504E-2</c:v>
                  </c:pt>
                  <c:pt idx="17">
                    <c:v>3.224201844393023E-2</c:v>
                  </c:pt>
                  <c:pt idx="18">
                    <c:v>2.5513801995383913E-2</c:v>
                  </c:pt>
                  <c:pt idx="19">
                    <c:v>2.6574050138567749E-2</c:v>
                  </c:pt>
                  <c:pt idx="20">
                    <c:v>1.5731249402270976E-2</c:v>
                  </c:pt>
                  <c:pt idx="21">
                    <c:v>2.7500649709883265E-2</c:v>
                  </c:pt>
                  <c:pt idx="22">
                    <c:v>2.0457000324188696E-2</c:v>
                  </c:pt>
                  <c:pt idx="23">
                    <c:v>4.1696018600742374E-2</c:v>
                  </c:pt>
                  <c:pt idx="24">
                    <c:v>5.0748731034277204E-2</c:v>
                  </c:pt>
                  <c:pt idx="25">
                    <c:v>8.7692581965078814E-2</c:v>
                  </c:pt>
                  <c:pt idx="26">
                    <c:v>3.9692944192673829E-2</c:v>
                  </c:pt>
                  <c:pt idx="27">
                    <c:v>5.4341640494974204E-2</c:v>
                  </c:pt>
                  <c:pt idx="28">
                    <c:v>5.104215124271156E-2</c:v>
                  </c:pt>
                  <c:pt idx="29">
                    <c:v>4.9266799995780763E-2</c:v>
                  </c:pt>
                  <c:pt idx="30">
                    <c:v>5.304929778943427E-2</c:v>
                  </c:pt>
                  <c:pt idx="31">
                    <c:v>4.438042846889282E-2</c:v>
                  </c:pt>
                  <c:pt idx="32">
                    <c:v>4.3728128415243032E-2</c:v>
                  </c:pt>
                  <c:pt idx="33">
                    <c:v>4.7134236873119184E-2</c:v>
                  </c:pt>
                  <c:pt idx="34">
                    <c:v>4.183279560547494E-2</c:v>
                  </c:pt>
                  <c:pt idx="35">
                    <c:v>4.4092792064692028E-2</c:v>
                  </c:pt>
                  <c:pt idx="36">
                    <c:v>4.8575130061581984E-2</c:v>
                  </c:pt>
                  <c:pt idx="37">
                    <c:v>3.2522852175509945E-2</c:v>
                  </c:pt>
                  <c:pt idx="38">
                    <c:v>6.1440800189751954E-2</c:v>
                  </c:pt>
                  <c:pt idx="39">
                    <c:v>5.4969912241282483E-2</c:v>
                  </c:pt>
                  <c:pt idx="40">
                    <c:v>3.6198990737371102E-2</c:v>
                  </c:pt>
                  <c:pt idx="41">
                    <c:v>4.6169930897786142E-2</c:v>
                  </c:pt>
                  <c:pt idx="42">
                    <c:v>4.8641171865819947E-2</c:v>
                  </c:pt>
                  <c:pt idx="43">
                    <c:v>4.5220738899538294E-2</c:v>
                  </c:pt>
                  <c:pt idx="44">
                    <c:v>5.2734455045230548E-2</c:v>
                  </c:pt>
                  <c:pt idx="45">
                    <c:v>5.0361650421889968E-2</c:v>
                  </c:pt>
                  <c:pt idx="46">
                    <c:v>4.6804397667041517E-2</c:v>
                  </c:pt>
                  <c:pt idx="47">
                    <c:v>4.6890560235855749E-2</c:v>
                  </c:pt>
                  <c:pt idx="48">
                    <c:v>3.610323068007E-2</c:v>
                  </c:pt>
                  <c:pt idx="49">
                    <c:v>3.9742866659638117E-2</c:v>
                  </c:pt>
                  <c:pt idx="50">
                    <c:v>6.3403782559311478E-2</c:v>
                  </c:pt>
                  <c:pt idx="51">
                    <c:v>5.4948779417453408E-2</c:v>
                  </c:pt>
                  <c:pt idx="52">
                    <c:v>4.2001351323912313E-2</c:v>
                  </c:pt>
                  <c:pt idx="53">
                    <c:v>5.334835755347548E-2</c:v>
                  </c:pt>
                  <c:pt idx="54">
                    <c:v>3.994548004062079E-2</c:v>
                  </c:pt>
                  <c:pt idx="55">
                    <c:v>3.7878584989190389E-2</c:v>
                  </c:pt>
                  <c:pt idx="56">
                    <c:v>6.4726066548451269E-2</c:v>
                  </c:pt>
                  <c:pt idx="57">
                    <c:v>5.6956536206982433E-2</c:v>
                  </c:pt>
                  <c:pt idx="58">
                    <c:v>5.809907832521654E-2</c:v>
                  </c:pt>
                  <c:pt idx="59">
                    <c:v>6.1753826927252578E-2</c:v>
                  </c:pt>
                  <c:pt idx="60">
                    <c:v>4.6013804664706622E-2</c:v>
                  </c:pt>
                  <c:pt idx="61">
                    <c:v>4.6538457954271049E-2</c:v>
                  </c:pt>
                  <c:pt idx="62">
                    <c:v>6.4091162946812094E-2</c:v>
                  </c:pt>
                  <c:pt idx="63">
                    <c:v>5.4646248210811418E-2</c:v>
                  </c:pt>
                  <c:pt idx="64">
                    <c:v>5.3820214211274794E-2</c:v>
                  </c:pt>
                  <c:pt idx="65">
                    <c:v>6.3325451467384955E-2</c:v>
                  </c:pt>
                  <c:pt idx="66">
                    <c:v>5.0426951742007835E-2</c:v>
                  </c:pt>
                  <c:pt idx="67">
                    <c:v>4.20783704466242E-2</c:v>
                  </c:pt>
                  <c:pt idx="68">
                    <c:v>4.2837901062151733E-2</c:v>
                  </c:pt>
                  <c:pt idx="69">
                    <c:v>4.1428245109832007E-2</c:v>
                  </c:pt>
                  <c:pt idx="70">
                    <c:v>3.7695652661111495E-2</c:v>
                  </c:pt>
                  <c:pt idx="71">
                    <c:v>4.9560532097154671E-2</c:v>
                  </c:pt>
                  <c:pt idx="72">
                    <c:v>3.1545494786836513E-2</c:v>
                  </c:pt>
                  <c:pt idx="73">
                    <c:v>4.1518474548029989E-2</c:v>
                  </c:pt>
                  <c:pt idx="74">
                    <c:v>6.3652787671533748E-2</c:v>
                  </c:pt>
                  <c:pt idx="75">
                    <c:v>6.0930087323230776E-2</c:v>
                  </c:pt>
                  <c:pt idx="76">
                    <c:v>5.3115910841623398E-2</c:v>
                  </c:pt>
                  <c:pt idx="77">
                    <c:v>3.9343567775393162E-2</c:v>
                  </c:pt>
                  <c:pt idx="78">
                    <c:v>5.0138667600374234E-2</c:v>
                  </c:pt>
                  <c:pt idx="79">
                    <c:v>5.9669184540358369E-2</c:v>
                  </c:pt>
                  <c:pt idx="80">
                    <c:v>5.8727748985166049E-2</c:v>
                  </c:pt>
                  <c:pt idx="81">
                    <c:v>7.0907093002263819E-2</c:v>
                  </c:pt>
                  <c:pt idx="82">
                    <c:v>5.1942725929218926E-2</c:v>
                  </c:pt>
                  <c:pt idx="83">
                    <c:v>5.3437427664268886E-2</c:v>
                  </c:pt>
                  <c:pt idx="84">
                    <c:v>4.6064312459828678E-2</c:v>
                  </c:pt>
                  <c:pt idx="85">
                    <c:v>3.2741132701356278E-2</c:v>
                  </c:pt>
                  <c:pt idx="86">
                    <c:v>4.27807249906852E-2</c:v>
                  </c:pt>
                  <c:pt idx="87">
                    <c:v>2.69259095829468E-2</c:v>
                  </c:pt>
                  <c:pt idx="88">
                    <c:v>3.3677678159703767E-2</c:v>
                  </c:pt>
                  <c:pt idx="89">
                    <c:v>5.6749342206245341E-2</c:v>
                  </c:pt>
                  <c:pt idx="90">
                    <c:v>7.1237955419371654E-2</c:v>
                  </c:pt>
                  <c:pt idx="91">
                    <c:v>5.708654467894652E-2</c:v>
                  </c:pt>
                  <c:pt idx="92">
                    <c:v>5.3060552819511067E-2</c:v>
                  </c:pt>
                  <c:pt idx="93">
                    <c:v>6.317482044076779E-2</c:v>
                  </c:pt>
                  <c:pt idx="94">
                    <c:v>5.592611804517833E-2</c:v>
                  </c:pt>
                  <c:pt idx="95">
                    <c:v>6.7574516468457455E-2</c:v>
                  </c:pt>
                  <c:pt idx="96">
                    <c:v>6.9529657634567046E-2</c:v>
                  </c:pt>
                  <c:pt idx="97">
                    <c:v>5.5435658382145397E-2</c:v>
                  </c:pt>
                  <c:pt idx="98">
                    <c:v>6.6361716634839543E-2</c:v>
                  </c:pt>
                  <c:pt idx="99">
                    <c:v>7.6254759079306872E-2</c:v>
                  </c:pt>
                  <c:pt idx="100">
                    <c:v>5.5075690558485269E-2</c:v>
                  </c:pt>
                  <c:pt idx="101">
                    <c:v>6.3282672621175803E-2</c:v>
                  </c:pt>
                  <c:pt idx="102">
                    <c:v>6.9168412112254718E-2</c:v>
                  </c:pt>
                  <c:pt idx="103">
                    <c:v>5.8256276124455469E-2</c:v>
                  </c:pt>
                  <c:pt idx="104">
                    <c:v>7.0492570885814287E-2</c:v>
                  </c:pt>
                  <c:pt idx="105">
                    <c:v>6.5484490200253806E-2</c:v>
                  </c:pt>
                  <c:pt idx="106">
                    <c:v>4.6474558022457646E-2</c:v>
                  </c:pt>
                  <c:pt idx="107">
                    <c:v>6.0899852181285588E-2</c:v>
                  </c:pt>
                  <c:pt idx="108">
                    <c:v>5.0055977087207479E-2</c:v>
                  </c:pt>
                  <c:pt idx="109">
                    <c:v>3.5852785207575004E-2</c:v>
                  </c:pt>
                  <c:pt idx="110">
                    <c:v>5.631892257931409E-2</c:v>
                  </c:pt>
                  <c:pt idx="111">
                    <c:v>6.2080627249747125E-2</c:v>
                  </c:pt>
                  <c:pt idx="112">
                    <c:v>4.96572457611252E-2</c:v>
                  </c:pt>
                  <c:pt idx="113">
                    <c:v>5.9659923675378264E-2</c:v>
                  </c:pt>
                  <c:pt idx="114">
                    <c:v>5.3668731715861048E-2</c:v>
                  </c:pt>
                  <c:pt idx="115">
                    <c:v>5.2570675299294954E-2</c:v>
                  </c:pt>
                  <c:pt idx="116">
                    <c:v>5.9117195125581036E-2</c:v>
                  </c:pt>
                  <c:pt idx="117">
                    <c:v>6.2473032697754151E-2</c:v>
                  </c:pt>
                  <c:pt idx="118">
                    <c:v>6.4638278312124098E-2</c:v>
                  </c:pt>
                  <c:pt idx="119">
                    <c:v>6.0704176830076735E-2</c:v>
                  </c:pt>
                  <c:pt idx="120">
                    <c:v>5.5757888540361664E-2</c:v>
                  </c:pt>
                  <c:pt idx="121">
                    <c:v>5.7806358161585747E-2</c:v>
                  </c:pt>
                  <c:pt idx="122">
                    <c:v>7.6306924779937613E-2</c:v>
                  </c:pt>
                  <c:pt idx="123">
                    <c:v>8.322872899947556E-2</c:v>
                  </c:pt>
                  <c:pt idx="124">
                    <c:v>7.2705490298456257E-2</c:v>
                  </c:pt>
                  <c:pt idx="125">
                    <c:v>8.240866651183007E-2</c:v>
                  </c:pt>
                  <c:pt idx="126">
                    <c:v>7.8901389986112319E-2</c:v>
                  </c:pt>
                  <c:pt idx="127">
                    <c:v>6.9666131773561693E-2</c:v>
                  </c:pt>
                  <c:pt idx="128">
                    <c:v>8.9350814431695971E-2</c:v>
                  </c:pt>
                  <c:pt idx="129">
                    <c:v>0.10067770536400884</c:v>
                  </c:pt>
                  <c:pt idx="130">
                    <c:v>7.388334755464715E-2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" cap="flat" cmpd="sng" algn="ctr">
                <a:solidFill>
                  <a:schemeClr val="accent5"/>
                </a:solidFill>
                <a:round/>
              </a:ln>
              <a:effectLst/>
            </c:spPr>
          </c:errBars>
          <c:yVal>
            <c:numRef>
              <c:f>Sham!$AD$175:$AD$305</c:f>
              <c:numCache>
                <c:formatCode>0.00</c:formatCode>
                <c:ptCount val="131"/>
                <c:pt idx="0">
                  <c:v>1.0348570330224944</c:v>
                </c:pt>
                <c:pt idx="1">
                  <c:v>1.0294729893381538</c:v>
                </c:pt>
                <c:pt idx="2">
                  <c:v>1.0074633578251522</c:v>
                </c:pt>
                <c:pt idx="3">
                  <c:v>0.97210628775144958</c:v>
                </c:pt>
                <c:pt idx="4">
                  <c:v>0.9759425250112117</c:v>
                </c:pt>
                <c:pt idx="5">
                  <c:v>0.98015780705153843</c:v>
                </c:pt>
                <c:pt idx="11">
                  <c:v>1.0034749412499377</c:v>
                </c:pt>
                <c:pt idx="12">
                  <c:v>0.99592906058641717</c:v>
                </c:pt>
                <c:pt idx="13">
                  <c:v>0.96263678610190184</c:v>
                </c:pt>
                <c:pt idx="14">
                  <c:v>1.0036297718343796</c:v>
                </c:pt>
                <c:pt idx="15">
                  <c:v>1.0151599598589829</c:v>
                </c:pt>
                <c:pt idx="16">
                  <c:v>0.9723901398993553</c:v>
                </c:pt>
                <c:pt idx="17">
                  <c:v>0.99734165037449829</c:v>
                </c:pt>
                <c:pt idx="18">
                  <c:v>1.0185627377032538</c:v>
                </c:pt>
                <c:pt idx="19">
                  <c:v>0.97328220716870351</c:v>
                </c:pt>
                <c:pt idx="20">
                  <c:v>1.0025173538325116</c:v>
                </c:pt>
                <c:pt idx="21">
                  <c:v>0.9661001299587042</c:v>
                </c:pt>
                <c:pt idx="22">
                  <c:v>0.94616332015014792</c:v>
                </c:pt>
                <c:pt idx="23">
                  <c:v>0.99205456459744024</c:v>
                </c:pt>
                <c:pt idx="24">
                  <c:v>0.97855559057218044</c:v>
                </c:pt>
                <c:pt idx="25">
                  <c:v>0.86561069202820118</c:v>
                </c:pt>
                <c:pt idx="26">
                  <c:v>0.98034553265293101</c:v>
                </c:pt>
                <c:pt idx="27">
                  <c:v>0.96755353234515518</c:v>
                </c:pt>
                <c:pt idx="28">
                  <c:v>0.95442609703996262</c:v>
                </c:pt>
                <c:pt idx="29">
                  <c:v>0.9846251209575172</c:v>
                </c:pt>
                <c:pt idx="30">
                  <c:v>0.98773066278897359</c:v>
                </c:pt>
                <c:pt idx="31">
                  <c:v>0.95841990345473216</c:v>
                </c:pt>
                <c:pt idx="32">
                  <c:v>0.97475207577877376</c:v>
                </c:pt>
                <c:pt idx="33">
                  <c:v>0.95641279623192843</c:v>
                </c:pt>
                <c:pt idx="34">
                  <c:v>0.92927913629446701</c:v>
                </c:pt>
                <c:pt idx="35">
                  <c:v>0.97566680307439679</c:v>
                </c:pt>
                <c:pt idx="36">
                  <c:v>0.96592443766005498</c:v>
                </c:pt>
                <c:pt idx="37">
                  <c:v>0.93451362622104062</c:v>
                </c:pt>
                <c:pt idx="38">
                  <c:v>0.95997182442760387</c:v>
                </c:pt>
                <c:pt idx="39">
                  <c:v>0.96866766093270429</c:v>
                </c:pt>
                <c:pt idx="40">
                  <c:v>0.9337777236717395</c:v>
                </c:pt>
                <c:pt idx="41">
                  <c:v>0.95468846740740787</c:v>
                </c:pt>
                <c:pt idx="42">
                  <c:v>0.9301974181360293</c:v>
                </c:pt>
                <c:pt idx="43">
                  <c:v>0.8902728940950686</c:v>
                </c:pt>
                <c:pt idx="44">
                  <c:v>0.93864785788062766</c:v>
                </c:pt>
                <c:pt idx="45">
                  <c:v>0.93553853776930185</c:v>
                </c:pt>
                <c:pt idx="46">
                  <c:v>0.8963625177054092</c:v>
                </c:pt>
                <c:pt idx="47">
                  <c:v>0.94565102465338136</c:v>
                </c:pt>
                <c:pt idx="48">
                  <c:v>0.93259956338165606</c:v>
                </c:pt>
                <c:pt idx="49">
                  <c:v>0.88344006783010764</c:v>
                </c:pt>
                <c:pt idx="50">
                  <c:v>0.96473477501397686</c:v>
                </c:pt>
                <c:pt idx="51">
                  <c:v>0.97096170483955491</c:v>
                </c:pt>
                <c:pt idx="52">
                  <c:v>0.92375049974425671</c:v>
                </c:pt>
                <c:pt idx="53">
                  <c:v>0.93333401963019524</c:v>
                </c:pt>
                <c:pt idx="54">
                  <c:v>0.90959464496027154</c:v>
                </c:pt>
                <c:pt idx="55">
                  <c:v>0.9189233222908334</c:v>
                </c:pt>
                <c:pt idx="56">
                  <c:v>0.95537633601634342</c:v>
                </c:pt>
                <c:pt idx="57">
                  <c:v>0.97382914412013633</c:v>
                </c:pt>
                <c:pt idx="58">
                  <c:v>0.93195452911418797</c:v>
                </c:pt>
                <c:pt idx="59">
                  <c:v>0.96060121949742272</c:v>
                </c:pt>
                <c:pt idx="60">
                  <c:v>0.98166299821457814</c:v>
                </c:pt>
                <c:pt idx="61">
                  <c:v>0.94311319043110886</c:v>
                </c:pt>
                <c:pt idx="62">
                  <c:v>0.95949519800880489</c:v>
                </c:pt>
                <c:pt idx="63">
                  <c:v>0.96678250131409349</c:v>
                </c:pt>
                <c:pt idx="64">
                  <c:v>0.95060306968629216</c:v>
                </c:pt>
                <c:pt idx="65">
                  <c:v>0.96215288077071404</c:v>
                </c:pt>
                <c:pt idx="66">
                  <c:v>0.96999384981542613</c:v>
                </c:pt>
                <c:pt idx="67">
                  <c:v>0.9319708200424377</c:v>
                </c:pt>
                <c:pt idx="68">
                  <c:v>0.94046229637671563</c:v>
                </c:pt>
                <c:pt idx="69">
                  <c:v>0.93550862133985646</c:v>
                </c:pt>
                <c:pt idx="70">
                  <c:v>0.8939275564610899</c:v>
                </c:pt>
                <c:pt idx="71">
                  <c:v>0.96074562258009855</c:v>
                </c:pt>
                <c:pt idx="72">
                  <c:v>0.95335176984191206</c:v>
                </c:pt>
                <c:pt idx="73">
                  <c:v>0.92141718216454205</c:v>
                </c:pt>
                <c:pt idx="74">
                  <c:v>0.94614037948204022</c:v>
                </c:pt>
                <c:pt idx="75">
                  <c:v>0.96350567514309693</c:v>
                </c:pt>
                <c:pt idx="76">
                  <c:v>0.89233226835386004</c:v>
                </c:pt>
                <c:pt idx="77">
                  <c:v>0.95869681909342574</c:v>
                </c:pt>
                <c:pt idx="78">
                  <c:v>0.93583472573079374</c:v>
                </c:pt>
                <c:pt idx="79">
                  <c:v>0.89096794264472412</c:v>
                </c:pt>
                <c:pt idx="80">
                  <c:v>0.9681692662493333</c:v>
                </c:pt>
                <c:pt idx="81">
                  <c:v>0.93327741434148626</c:v>
                </c:pt>
                <c:pt idx="82">
                  <c:v>0.86577230159777718</c:v>
                </c:pt>
                <c:pt idx="83">
                  <c:v>0.94555666774075287</c:v>
                </c:pt>
                <c:pt idx="84">
                  <c:v>0.91431004365847723</c:v>
                </c:pt>
                <c:pt idx="85">
                  <c:v>0.86476077057371126</c:v>
                </c:pt>
                <c:pt idx="86">
                  <c:v>0.94493304517840482</c:v>
                </c:pt>
                <c:pt idx="87">
                  <c:v>0.9142076536564604</c:v>
                </c:pt>
                <c:pt idx="88">
                  <c:v>0.84688641752321403</c:v>
                </c:pt>
                <c:pt idx="89">
                  <c:v>0.94270103470940647</c:v>
                </c:pt>
                <c:pt idx="90">
                  <c:v>0.92655689600974411</c:v>
                </c:pt>
                <c:pt idx="91">
                  <c:v>0.87101762469763089</c:v>
                </c:pt>
                <c:pt idx="92">
                  <c:v>0.94584362349790763</c:v>
                </c:pt>
                <c:pt idx="93">
                  <c:v>0.93258461979265994</c:v>
                </c:pt>
                <c:pt idx="94">
                  <c:v>0.87613238447494346</c:v>
                </c:pt>
                <c:pt idx="95">
                  <c:v>0.93571735750697749</c:v>
                </c:pt>
                <c:pt idx="96">
                  <c:v>0.90992781432387237</c:v>
                </c:pt>
                <c:pt idx="97">
                  <c:v>0.86503797283692008</c:v>
                </c:pt>
                <c:pt idx="98">
                  <c:v>0.9365815499247756</c:v>
                </c:pt>
                <c:pt idx="99">
                  <c:v>0.93994488131892251</c:v>
                </c:pt>
                <c:pt idx="100">
                  <c:v>0.86173670246853673</c:v>
                </c:pt>
                <c:pt idx="101">
                  <c:v>0.96179060404891781</c:v>
                </c:pt>
                <c:pt idx="102">
                  <c:v>0.92782147708770069</c:v>
                </c:pt>
                <c:pt idx="103">
                  <c:v>0.86510455147316934</c:v>
                </c:pt>
                <c:pt idx="104">
                  <c:v>0.9678390071387164</c:v>
                </c:pt>
                <c:pt idx="105">
                  <c:v>0.91684884435938363</c:v>
                </c:pt>
                <c:pt idx="106">
                  <c:v>0.85156205818324227</c:v>
                </c:pt>
                <c:pt idx="107">
                  <c:v>0.94854337939821876</c:v>
                </c:pt>
                <c:pt idx="108">
                  <c:v>0.90614124200204005</c:v>
                </c:pt>
                <c:pt idx="109">
                  <c:v>0.83685865080827537</c:v>
                </c:pt>
                <c:pt idx="110">
                  <c:v>0.95472235705675346</c:v>
                </c:pt>
                <c:pt idx="111">
                  <c:v>0.9148395848210642</c:v>
                </c:pt>
                <c:pt idx="112">
                  <c:v>0.87788893660822698</c:v>
                </c:pt>
                <c:pt idx="113">
                  <c:v>0.95054781129847787</c:v>
                </c:pt>
                <c:pt idx="114">
                  <c:v>0.93052247235107233</c:v>
                </c:pt>
                <c:pt idx="115">
                  <c:v>0.90005927689162257</c:v>
                </c:pt>
                <c:pt idx="116">
                  <c:v>0.94125609982811242</c:v>
                </c:pt>
                <c:pt idx="117">
                  <c:v>0.91214648435876278</c:v>
                </c:pt>
                <c:pt idx="118">
                  <c:v>0.87570291740426764</c:v>
                </c:pt>
                <c:pt idx="119">
                  <c:v>0.90004621080963698</c:v>
                </c:pt>
                <c:pt idx="120">
                  <c:v>0.90426963114494785</c:v>
                </c:pt>
                <c:pt idx="121">
                  <c:v>0.89130534421908347</c:v>
                </c:pt>
                <c:pt idx="122">
                  <c:v>0.9614113005239705</c:v>
                </c:pt>
                <c:pt idx="123">
                  <c:v>0.93363998464750819</c:v>
                </c:pt>
                <c:pt idx="124">
                  <c:v>0.86906631804203682</c:v>
                </c:pt>
                <c:pt idx="125">
                  <c:v>0.96373085439447015</c:v>
                </c:pt>
                <c:pt idx="126">
                  <c:v>0.94745406857782688</c:v>
                </c:pt>
                <c:pt idx="127">
                  <c:v>0.90801464550781719</c:v>
                </c:pt>
                <c:pt idx="128">
                  <c:v>0.95732725998178747</c:v>
                </c:pt>
                <c:pt idx="129">
                  <c:v>0.92502952394517379</c:v>
                </c:pt>
                <c:pt idx="130">
                  <c:v>0.8349252291061916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B0C-4DFF-B4BD-88B20CDEA6FB}"/>
            </c:ext>
          </c:extLst>
        </c:ser>
        <c:ser>
          <c:idx val="1"/>
          <c:order val="1"/>
          <c:tx>
            <c:v>Ecig0</c:v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50800" cap="rnd" cmpd="sng">
                <a:solidFill>
                  <a:schemeClr val="accent4">
                    <a:lumMod val="60000"/>
                    <a:lumOff val="40000"/>
                    <a:alpha val="9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errBars>
            <c:errDir val="y"/>
            <c:errBarType val="plus"/>
            <c:errValType val="cust"/>
            <c:noEndCap val="0"/>
            <c:plus>
              <c:numRef>
                <c:f>Ecig0!$AN$175:$AN$305</c:f>
                <c:numCache>
                  <c:formatCode>General</c:formatCode>
                  <c:ptCount val="131"/>
                  <c:pt idx="0">
                    <c:v>3.0702294997855546E-2</c:v>
                  </c:pt>
                  <c:pt idx="1">
                    <c:v>1.4026508684539567E-2</c:v>
                  </c:pt>
                  <c:pt idx="2">
                    <c:v>2.6103788388443089E-2</c:v>
                  </c:pt>
                  <c:pt idx="3">
                    <c:v>2.8945925892386565E-2</c:v>
                  </c:pt>
                  <c:pt idx="4">
                    <c:v>4.2961413451313903E-3</c:v>
                  </c:pt>
                  <c:pt idx="5">
                    <c:v>3.9855051461471266E-2</c:v>
                  </c:pt>
                  <c:pt idx="11">
                    <c:v>6.4629996901303388E-2</c:v>
                  </c:pt>
                  <c:pt idx="12">
                    <c:v>6.6350016081377902E-2</c:v>
                  </c:pt>
                  <c:pt idx="13">
                    <c:v>7.2895719549508436E-2</c:v>
                  </c:pt>
                  <c:pt idx="14">
                    <c:v>6.8462078996194109E-2</c:v>
                  </c:pt>
                  <c:pt idx="15">
                    <c:v>5.1283948762412775E-2</c:v>
                  </c:pt>
                  <c:pt idx="16">
                    <c:v>6.8401637110052121E-2</c:v>
                  </c:pt>
                  <c:pt idx="17">
                    <c:v>4.8219881698045593E-2</c:v>
                  </c:pt>
                  <c:pt idx="18">
                    <c:v>3.1276099731421349E-2</c:v>
                  </c:pt>
                  <c:pt idx="19">
                    <c:v>4.6993498499915728E-2</c:v>
                  </c:pt>
                  <c:pt idx="20">
                    <c:v>5.993737452357864E-2</c:v>
                  </c:pt>
                  <c:pt idx="21">
                    <c:v>4.6773408841637436E-2</c:v>
                  </c:pt>
                  <c:pt idx="22">
                    <c:v>6.7746006258418895E-2</c:v>
                  </c:pt>
                  <c:pt idx="23">
                    <c:v>6.4754883831050158E-2</c:v>
                  </c:pt>
                  <c:pt idx="24">
                    <c:v>5.5734270976280129E-2</c:v>
                  </c:pt>
                  <c:pt idx="25">
                    <c:v>7.0978137539944239E-2</c:v>
                  </c:pt>
                  <c:pt idx="26">
                    <c:v>4.616587546228644E-2</c:v>
                  </c:pt>
                  <c:pt idx="27">
                    <c:v>3.4470773451007401E-2</c:v>
                  </c:pt>
                  <c:pt idx="28">
                    <c:v>5.6017112332145104E-2</c:v>
                  </c:pt>
                  <c:pt idx="29">
                    <c:v>6.7786094372297337E-2</c:v>
                  </c:pt>
                  <c:pt idx="30">
                    <c:v>6.2187521830909434E-2</c:v>
                  </c:pt>
                  <c:pt idx="31">
                    <c:v>5.7484098804609883E-2</c:v>
                  </c:pt>
                  <c:pt idx="32">
                    <c:v>6.0040117093758533E-2</c:v>
                  </c:pt>
                  <c:pt idx="33">
                    <c:v>6.1614555194799928E-2</c:v>
                  </c:pt>
                  <c:pt idx="34">
                    <c:v>7.2648899048676496E-2</c:v>
                  </c:pt>
                  <c:pt idx="35">
                    <c:v>8.1768276814398883E-2</c:v>
                  </c:pt>
                  <c:pt idx="36">
                    <c:v>7.3049238604728256E-2</c:v>
                  </c:pt>
                  <c:pt idx="37">
                    <c:v>7.8195072793464104E-2</c:v>
                  </c:pt>
                  <c:pt idx="38">
                    <c:v>7.5541037334156916E-2</c:v>
                  </c:pt>
                  <c:pt idx="39">
                    <c:v>6.4800466480129604E-2</c:v>
                  </c:pt>
                  <c:pt idx="40">
                    <c:v>8.3375828198884117E-2</c:v>
                  </c:pt>
                  <c:pt idx="41">
                    <c:v>8.042260089186784E-2</c:v>
                  </c:pt>
                  <c:pt idx="42">
                    <c:v>7.812757615957816E-2</c:v>
                  </c:pt>
                  <c:pt idx="43">
                    <c:v>0.10366790918317795</c:v>
                  </c:pt>
                  <c:pt idx="44">
                    <c:v>8.7622610006976562E-2</c:v>
                  </c:pt>
                  <c:pt idx="45">
                    <c:v>7.8786358524852579E-2</c:v>
                  </c:pt>
                  <c:pt idx="46">
                    <c:v>7.6153389583566891E-2</c:v>
                  </c:pt>
                  <c:pt idx="47">
                    <c:v>6.4055219247050432E-2</c:v>
                  </c:pt>
                  <c:pt idx="48">
                    <c:v>6.7056055779845775E-2</c:v>
                  </c:pt>
                  <c:pt idx="49">
                    <c:v>7.7635031315705469E-2</c:v>
                  </c:pt>
                  <c:pt idx="50">
                    <c:v>6.9146452036089198E-2</c:v>
                  </c:pt>
                  <c:pt idx="51">
                    <c:v>6.3386568179939387E-2</c:v>
                  </c:pt>
                  <c:pt idx="52">
                    <c:v>7.976014146453686E-2</c:v>
                  </c:pt>
                  <c:pt idx="53">
                    <c:v>8.4196041839012414E-2</c:v>
                  </c:pt>
                  <c:pt idx="54">
                    <c:v>9.1432896688679294E-2</c:v>
                  </c:pt>
                  <c:pt idx="55">
                    <c:v>9.2953116708694564E-2</c:v>
                  </c:pt>
                  <c:pt idx="56">
                    <c:v>7.9550830128457262E-2</c:v>
                  </c:pt>
                  <c:pt idx="57">
                    <c:v>8.0121270436315034E-2</c:v>
                  </c:pt>
                  <c:pt idx="58">
                    <c:v>9.7421353820181508E-2</c:v>
                  </c:pt>
                  <c:pt idx="59">
                    <c:v>7.6347095481299185E-2</c:v>
                  </c:pt>
                  <c:pt idx="60">
                    <c:v>7.7966596768753699E-2</c:v>
                  </c:pt>
                  <c:pt idx="61">
                    <c:v>9.0094295155608198E-2</c:v>
                  </c:pt>
                  <c:pt idx="62">
                    <c:v>7.3845043184252196E-2</c:v>
                  </c:pt>
                  <c:pt idx="63">
                    <c:v>9.363696262704424E-2</c:v>
                  </c:pt>
                  <c:pt idx="64">
                    <c:v>9.9824254488222394E-2</c:v>
                  </c:pt>
                  <c:pt idx="65">
                    <c:v>8.9127184244218838E-2</c:v>
                  </c:pt>
                  <c:pt idx="66">
                    <c:v>9.0709817649697003E-2</c:v>
                  </c:pt>
                  <c:pt idx="67">
                    <c:v>0.11434616349114993</c:v>
                  </c:pt>
                  <c:pt idx="68">
                    <c:v>0.11643669489353412</c:v>
                  </c:pt>
                  <c:pt idx="69">
                    <c:v>0.10568441670280672</c:v>
                  </c:pt>
                  <c:pt idx="70">
                    <c:v>0.10351811777691859</c:v>
                  </c:pt>
                  <c:pt idx="71">
                    <c:v>0.10479503229993124</c:v>
                  </c:pt>
                  <c:pt idx="72">
                    <c:v>8.6700743125532623E-2</c:v>
                  </c:pt>
                  <c:pt idx="73">
                    <c:v>9.5395469330579546E-2</c:v>
                  </c:pt>
                  <c:pt idx="74">
                    <c:v>0.10779605646443309</c:v>
                  </c:pt>
                  <c:pt idx="75">
                    <c:v>0.10539755762702575</c:v>
                  </c:pt>
                  <c:pt idx="76">
                    <c:v>0.10538565232102295</c:v>
                  </c:pt>
                  <c:pt idx="77">
                    <c:v>9.9674318000681536E-2</c:v>
                  </c:pt>
                  <c:pt idx="78">
                    <c:v>9.6305412385930655E-2</c:v>
                  </c:pt>
                  <c:pt idx="79">
                    <c:v>0.11038038328235886</c:v>
                  </c:pt>
                  <c:pt idx="80">
                    <c:v>0.11292492934715527</c:v>
                  </c:pt>
                  <c:pt idx="81">
                    <c:v>0.10214439636427489</c:v>
                  </c:pt>
                  <c:pt idx="82">
                    <c:v>0.10822139502699979</c:v>
                  </c:pt>
                  <c:pt idx="83">
                    <c:v>0.11443988736671183</c:v>
                  </c:pt>
                  <c:pt idx="84">
                    <c:v>0.11065094901216296</c:v>
                  </c:pt>
                  <c:pt idx="85">
                    <c:v>0.12738171738821932</c:v>
                  </c:pt>
                  <c:pt idx="86">
                    <c:v>0.1127165739444083</c:v>
                  </c:pt>
                  <c:pt idx="87">
                    <c:v>0.10330999794651367</c:v>
                  </c:pt>
                  <c:pt idx="88">
                    <c:v>0.11117055419291509</c:v>
                  </c:pt>
                  <c:pt idx="89">
                    <c:v>0.11260748756989844</c:v>
                  </c:pt>
                  <c:pt idx="90">
                    <c:v>0.11114329547720889</c:v>
                  </c:pt>
                  <c:pt idx="91">
                    <c:v>0.11552463595596409</c:v>
                  </c:pt>
                  <c:pt idx="92">
                    <c:v>0.10932336715069707</c:v>
                  </c:pt>
                  <c:pt idx="93">
                    <c:v>0.10817183736265074</c:v>
                  </c:pt>
                  <c:pt idx="94">
                    <c:v>0.11465301543340231</c:v>
                  </c:pt>
                  <c:pt idx="95">
                    <c:v>0.10861503383461329</c:v>
                  </c:pt>
                  <c:pt idx="96">
                    <c:v>0.11139784206178745</c:v>
                  </c:pt>
                  <c:pt idx="97">
                    <c:v>0.11663465369704297</c:v>
                  </c:pt>
                  <c:pt idx="98">
                    <c:v>0.10430773097129856</c:v>
                  </c:pt>
                  <c:pt idx="99">
                    <c:v>0.10020307880410641</c:v>
                  </c:pt>
                  <c:pt idx="100">
                    <c:v>0.12127342452895232</c:v>
                  </c:pt>
                  <c:pt idx="101">
                    <c:v>0.10744412042517699</c:v>
                  </c:pt>
                  <c:pt idx="102">
                    <c:v>0.11305637108284851</c:v>
                  </c:pt>
                  <c:pt idx="103">
                    <c:v>0.12113232031114966</c:v>
                  </c:pt>
                  <c:pt idx="104">
                    <c:v>0.11046836846716374</c:v>
                  </c:pt>
                  <c:pt idx="105">
                    <c:v>9.9436868392232355E-2</c:v>
                  </c:pt>
                  <c:pt idx="106">
                    <c:v>0.12281946370656444</c:v>
                  </c:pt>
                  <c:pt idx="107">
                    <c:v>0.1106836682155596</c:v>
                  </c:pt>
                  <c:pt idx="108">
                    <c:v>8.971023986965071E-2</c:v>
                  </c:pt>
                  <c:pt idx="109">
                    <c:v>0.12388351878132589</c:v>
                  </c:pt>
                  <c:pt idx="110">
                    <c:v>0.12065845783116694</c:v>
                  </c:pt>
                  <c:pt idx="111">
                    <c:v>0.11386168705387477</c:v>
                  </c:pt>
                  <c:pt idx="112">
                    <c:v>0.13536277086853013</c:v>
                  </c:pt>
                  <c:pt idx="113">
                    <c:v>0.13550113955230211</c:v>
                  </c:pt>
                  <c:pt idx="114">
                    <c:v>0.11975652164444922</c:v>
                  </c:pt>
                  <c:pt idx="115">
                    <c:v>0.24687867914434494</c:v>
                  </c:pt>
                  <c:pt idx="116">
                    <c:v>0.2420125147606996</c:v>
                  </c:pt>
                  <c:pt idx="117">
                    <c:v>0.2371352865696309</c:v>
                  </c:pt>
                  <c:pt idx="118">
                    <c:v>0.24564436724040836</c:v>
                  </c:pt>
                  <c:pt idx="119">
                    <c:v>0.25568053082676412</c:v>
                  </c:pt>
                  <c:pt idx="120">
                    <c:v>0.24821647131139635</c:v>
                  </c:pt>
                  <c:pt idx="121">
                    <c:v>0.2460813004862806</c:v>
                  </c:pt>
                  <c:pt idx="122">
                    <c:v>0.24609762744551794</c:v>
                  </c:pt>
                  <c:pt idx="123">
                    <c:v>0.23873959969651476</c:v>
                  </c:pt>
                  <c:pt idx="124">
                    <c:v>0.23086696055112393</c:v>
                  </c:pt>
                  <c:pt idx="125">
                    <c:v>0.24722949017926235</c:v>
                  </c:pt>
                  <c:pt idx="126">
                    <c:v>0.24553648632197583</c:v>
                  </c:pt>
                  <c:pt idx="127">
                    <c:v>0.17928742174886633</c:v>
                  </c:pt>
                  <c:pt idx="128">
                    <c:v>0.20048617685910969</c:v>
                  </c:pt>
                  <c:pt idx="129">
                    <c:v>0.19340668971806949</c:v>
                  </c:pt>
                  <c:pt idx="130">
                    <c:v>0.17777786605327722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</a:ln>
              <a:effectLst/>
            </c:spPr>
          </c:errBars>
          <c:yVal>
            <c:numRef>
              <c:f>Ecig0!$AD$175:$AD$305</c:f>
              <c:numCache>
                <c:formatCode>0.00</c:formatCode>
                <c:ptCount val="131"/>
                <c:pt idx="0">
                  <c:v>1.002373260118623</c:v>
                </c:pt>
                <c:pt idx="1">
                  <c:v>1.0148253128727058</c:v>
                </c:pt>
                <c:pt idx="2">
                  <c:v>1.0004385603517205</c:v>
                </c:pt>
                <c:pt idx="3">
                  <c:v>1.0132444356580972</c:v>
                </c:pt>
                <c:pt idx="4">
                  <c:v>0.97015609291373073</c:v>
                </c:pt>
                <c:pt idx="5">
                  <c:v>0.99308329363744041</c:v>
                </c:pt>
                <c:pt idx="11">
                  <c:v>1.1248359045648428</c:v>
                </c:pt>
                <c:pt idx="12">
                  <c:v>1.1027883870005275</c:v>
                </c:pt>
                <c:pt idx="13">
                  <c:v>1.0698923545873207</c:v>
                </c:pt>
                <c:pt idx="14">
                  <c:v>1.0717621784270919</c:v>
                </c:pt>
                <c:pt idx="15">
                  <c:v>1.0961591103361987</c:v>
                </c:pt>
                <c:pt idx="16">
                  <c:v>1.030371535745545</c:v>
                </c:pt>
                <c:pt idx="17">
                  <c:v>1.0524429744573716</c:v>
                </c:pt>
                <c:pt idx="18">
                  <c:v>1.0583007903982011</c:v>
                </c:pt>
                <c:pt idx="19">
                  <c:v>1.0744146736186588</c:v>
                </c:pt>
                <c:pt idx="20">
                  <c:v>1.0188843758076578</c:v>
                </c:pt>
                <c:pt idx="21">
                  <c:v>1.0462006902740657</c:v>
                </c:pt>
                <c:pt idx="22">
                  <c:v>1.035363655797124</c:v>
                </c:pt>
                <c:pt idx="23">
                  <c:v>1.0984768742022981</c:v>
                </c:pt>
                <c:pt idx="24">
                  <c:v>1.0851980312318967</c:v>
                </c:pt>
                <c:pt idx="25">
                  <c:v>1.0066684496398932</c:v>
                </c:pt>
                <c:pt idx="26">
                  <c:v>1.0642492868177909</c:v>
                </c:pt>
                <c:pt idx="27">
                  <c:v>1.0807697307526343</c:v>
                </c:pt>
                <c:pt idx="28">
                  <c:v>1.0479891417376774</c:v>
                </c:pt>
                <c:pt idx="29">
                  <c:v>1.0694416290386493</c:v>
                </c:pt>
                <c:pt idx="30">
                  <c:v>1.0648275228395203</c:v>
                </c:pt>
                <c:pt idx="31">
                  <c:v>1.0448122591967948</c:v>
                </c:pt>
                <c:pt idx="32">
                  <c:v>1.0272342458984796</c:v>
                </c:pt>
                <c:pt idx="33">
                  <c:v>1.0539561029480848</c:v>
                </c:pt>
                <c:pt idx="34">
                  <c:v>1.0135921174173341</c:v>
                </c:pt>
                <c:pt idx="35">
                  <c:v>1.0151457521898859</c:v>
                </c:pt>
                <c:pt idx="36">
                  <c:v>1.0277038666682072</c:v>
                </c:pt>
                <c:pt idx="37">
                  <c:v>0.98471241809430254</c:v>
                </c:pt>
                <c:pt idx="38">
                  <c:v>0.98179367123307548</c:v>
                </c:pt>
                <c:pt idx="39">
                  <c:v>0.98667559132508753</c:v>
                </c:pt>
                <c:pt idx="40">
                  <c:v>0.99819056574058251</c:v>
                </c:pt>
                <c:pt idx="41">
                  <c:v>1.0566102184582056</c:v>
                </c:pt>
                <c:pt idx="42">
                  <c:v>1.0682250499421746</c:v>
                </c:pt>
                <c:pt idx="43">
                  <c:v>1.0267835143440185</c:v>
                </c:pt>
                <c:pt idx="44">
                  <c:v>1.02936725258129</c:v>
                </c:pt>
                <c:pt idx="45">
                  <c:v>0.97753671329986425</c:v>
                </c:pt>
                <c:pt idx="46">
                  <c:v>0.97738614833047033</c:v>
                </c:pt>
                <c:pt idx="47">
                  <c:v>1.0054027518226309</c:v>
                </c:pt>
                <c:pt idx="48">
                  <c:v>0.9929130236234156</c:v>
                </c:pt>
                <c:pt idx="49">
                  <c:v>0.99013115802750351</c:v>
                </c:pt>
                <c:pt idx="50">
                  <c:v>1.021335983269644</c:v>
                </c:pt>
                <c:pt idx="51">
                  <c:v>1.0117223013477161</c:v>
                </c:pt>
                <c:pt idx="52">
                  <c:v>0.98450338923392144</c:v>
                </c:pt>
                <c:pt idx="53">
                  <c:v>1.0054076527792144</c:v>
                </c:pt>
                <c:pt idx="54">
                  <c:v>0.99028021779802378</c:v>
                </c:pt>
                <c:pt idx="55">
                  <c:v>0.96780530100286677</c:v>
                </c:pt>
                <c:pt idx="56">
                  <c:v>0.97250761619195469</c:v>
                </c:pt>
                <c:pt idx="57">
                  <c:v>1.0020070816547626</c:v>
                </c:pt>
                <c:pt idx="58">
                  <c:v>0.96165684971512644</c:v>
                </c:pt>
                <c:pt idx="59">
                  <c:v>0.98339859105231087</c:v>
                </c:pt>
                <c:pt idx="60">
                  <c:v>1.0251820837699228</c:v>
                </c:pt>
                <c:pt idx="61">
                  <c:v>0.98033208880827727</c:v>
                </c:pt>
                <c:pt idx="62">
                  <c:v>0.96897876457457421</c:v>
                </c:pt>
                <c:pt idx="63">
                  <c:v>0.98038419721985104</c:v>
                </c:pt>
                <c:pt idx="64">
                  <c:v>0.93113966309259444</c:v>
                </c:pt>
                <c:pt idx="65">
                  <c:v>0.92566424289712412</c:v>
                </c:pt>
                <c:pt idx="66">
                  <c:v>0.9034510267823439</c:v>
                </c:pt>
                <c:pt idx="67">
                  <c:v>0.88072220152142089</c:v>
                </c:pt>
                <c:pt idx="68">
                  <c:v>0.9317029491900588</c:v>
                </c:pt>
                <c:pt idx="69">
                  <c:v>0.96461707942781738</c:v>
                </c:pt>
                <c:pt idx="70">
                  <c:v>0.91982536981977092</c:v>
                </c:pt>
                <c:pt idx="71">
                  <c:v>0.93423994336438809</c:v>
                </c:pt>
                <c:pt idx="72">
                  <c:v>0.91423532583292011</c:v>
                </c:pt>
                <c:pt idx="73">
                  <c:v>0.93500360498048984</c:v>
                </c:pt>
                <c:pt idx="74">
                  <c:v>0.98481094985943618</c:v>
                </c:pt>
                <c:pt idx="75">
                  <c:v>0.96551775454061406</c:v>
                </c:pt>
                <c:pt idx="76">
                  <c:v>0.91008984055581776</c:v>
                </c:pt>
                <c:pt idx="77">
                  <c:v>0.95593259896799276</c:v>
                </c:pt>
                <c:pt idx="78">
                  <c:v>0.94782573786049507</c:v>
                </c:pt>
                <c:pt idx="79">
                  <c:v>0.94106323433710282</c:v>
                </c:pt>
                <c:pt idx="80">
                  <c:v>0.98196222024262503</c:v>
                </c:pt>
                <c:pt idx="81">
                  <c:v>0.95704799139123287</c:v>
                </c:pt>
                <c:pt idx="82">
                  <c:v>0.91204867631997955</c:v>
                </c:pt>
                <c:pt idx="83">
                  <c:v>0.95008151928869733</c:v>
                </c:pt>
                <c:pt idx="84">
                  <c:v>0.92645592018324374</c:v>
                </c:pt>
                <c:pt idx="85">
                  <c:v>0.92543750462539232</c:v>
                </c:pt>
                <c:pt idx="86">
                  <c:v>0.96217803211407071</c:v>
                </c:pt>
                <c:pt idx="87">
                  <c:v>0.94828114438773214</c:v>
                </c:pt>
                <c:pt idx="88">
                  <c:v>0.91253474776165178</c:v>
                </c:pt>
                <c:pt idx="89">
                  <c:v>0.94331065766361155</c:v>
                </c:pt>
                <c:pt idx="90">
                  <c:v>0.94259526000814275</c:v>
                </c:pt>
                <c:pt idx="91">
                  <c:v>0.90471931228621327</c:v>
                </c:pt>
                <c:pt idx="92">
                  <c:v>0.94181092330011407</c:v>
                </c:pt>
                <c:pt idx="93">
                  <c:v>0.95125037140931357</c:v>
                </c:pt>
                <c:pt idx="94">
                  <c:v>0.91479313565432674</c:v>
                </c:pt>
                <c:pt idx="95">
                  <c:v>0.93782720940016129</c:v>
                </c:pt>
                <c:pt idx="96">
                  <c:v>0.93905195127075436</c:v>
                </c:pt>
                <c:pt idx="97">
                  <c:v>0.91227076543712771</c:v>
                </c:pt>
                <c:pt idx="98">
                  <c:v>0.92271066459635431</c:v>
                </c:pt>
                <c:pt idx="99">
                  <c:v>0.8793288847122227</c:v>
                </c:pt>
                <c:pt idx="100">
                  <c:v>0.88882822448931653</c:v>
                </c:pt>
                <c:pt idx="101">
                  <c:v>0.89959389509924814</c:v>
                </c:pt>
                <c:pt idx="102">
                  <c:v>0.9139837257251322</c:v>
                </c:pt>
                <c:pt idx="103">
                  <c:v>0.8840394937737861</c:v>
                </c:pt>
                <c:pt idx="104">
                  <c:v>0.89493990600772744</c:v>
                </c:pt>
                <c:pt idx="105">
                  <c:v>0.898558811694256</c:v>
                </c:pt>
                <c:pt idx="106">
                  <c:v>0.90977281590673409</c:v>
                </c:pt>
                <c:pt idx="107">
                  <c:v>0.91986110317320158</c:v>
                </c:pt>
                <c:pt idx="108">
                  <c:v>0.91355103105942181</c:v>
                </c:pt>
                <c:pt idx="109">
                  <c:v>0.89065560046846248</c:v>
                </c:pt>
                <c:pt idx="110">
                  <c:v>0.90016509775265452</c:v>
                </c:pt>
                <c:pt idx="111">
                  <c:v>0.90207047066093526</c:v>
                </c:pt>
                <c:pt idx="112">
                  <c:v>0.89187845078384176</c:v>
                </c:pt>
                <c:pt idx="113">
                  <c:v>0.94644935028719435</c:v>
                </c:pt>
                <c:pt idx="114">
                  <c:v>0.91118137767333152</c:v>
                </c:pt>
                <c:pt idx="115">
                  <c:v>0.6272852684634197</c:v>
                </c:pt>
                <c:pt idx="116">
                  <c:v>0.6427686760028205</c:v>
                </c:pt>
                <c:pt idx="117">
                  <c:v>0.63577602796113841</c:v>
                </c:pt>
                <c:pt idx="118">
                  <c:v>0.61929240119295303</c:v>
                </c:pt>
                <c:pt idx="119">
                  <c:v>0.65918892206271096</c:v>
                </c:pt>
                <c:pt idx="120">
                  <c:v>0.64322973702184272</c:v>
                </c:pt>
                <c:pt idx="121">
                  <c:v>0.61666062527311039</c:v>
                </c:pt>
                <c:pt idx="122">
                  <c:v>0.6412067353662686</c:v>
                </c:pt>
                <c:pt idx="123">
                  <c:v>0.62580766535264098</c:v>
                </c:pt>
                <c:pt idx="124">
                  <c:v>0.58983417311843067</c:v>
                </c:pt>
                <c:pt idx="125">
                  <c:v>0.63764890413553399</c:v>
                </c:pt>
                <c:pt idx="126">
                  <c:v>0.63217678446263592</c:v>
                </c:pt>
                <c:pt idx="127">
                  <c:v>0.30985042376239746</c:v>
                </c:pt>
                <c:pt idx="128">
                  <c:v>0.34694150959126191</c:v>
                </c:pt>
                <c:pt idx="129">
                  <c:v>0.33448607858721935</c:v>
                </c:pt>
                <c:pt idx="130">
                  <c:v>0.3078133034809416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B0C-4DFF-B4BD-88B20CDEA6FB}"/>
            </c:ext>
          </c:extLst>
        </c:ser>
        <c:ser>
          <c:idx val="2"/>
          <c:order val="2"/>
          <c:tx>
            <c:v>Ecig18</c:v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trendline>
            <c:spPr>
              <a:ln w="63500" cap="rnd" cmpd="sng">
                <a:solidFill>
                  <a:schemeClr val="accent6">
                    <a:alpha val="5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errBars>
            <c:errDir val="y"/>
            <c:errBarType val="plus"/>
            <c:errValType val="cust"/>
            <c:noEndCap val="0"/>
            <c:plus>
              <c:numRef>
                <c:f>Ecig18!$AN$175:$AN$305</c:f>
                <c:numCache>
                  <c:formatCode>General</c:formatCode>
                  <c:ptCount val="131"/>
                  <c:pt idx="0">
                    <c:v>1.4834255196929333E-2</c:v>
                  </c:pt>
                  <c:pt idx="1">
                    <c:v>1.014410778552529E-2</c:v>
                  </c:pt>
                  <c:pt idx="2">
                    <c:v>1.3950815105954431E-2</c:v>
                  </c:pt>
                  <c:pt idx="3">
                    <c:v>8.9078780996605204E-3</c:v>
                  </c:pt>
                  <c:pt idx="4">
                    <c:v>1.678613424837511E-2</c:v>
                  </c:pt>
                  <c:pt idx="5">
                    <c:v>5.4758211065245012E-2</c:v>
                  </c:pt>
                  <c:pt idx="11">
                    <c:v>1.0761982482691205E-2</c:v>
                  </c:pt>
                  <c:pt idx="12">
                    <c:v>1.3575414041640798E-2</c:v>
                  </c:pt>
                  <c:pt idx="13">
                    <c:v>9.5260514328235884E-3</c:v>
                  </c:pt>
                  <c:pt idx="14">
                    <c:v>4.3629114912821287E-2</c:v>
                  </c:pt>
                  <c:pt idx="15">
                    <c:v>1.4512802610546736E-2</c:v>
                  </c:pt>
                  <c:pt idx="16">
                    <c:v>1.9427646519658091E-2</c:v>
                  </c:pt>
                  <c:pt idx="17">
                    <c:v>3.918793820966484E-2</c:v>
                  </c:pt>
                  <c:pt idx="18">
                    <c:v>3.7444062720976279E-2</c:v>
                  </c:pt>
                  <c:pt idx="19">
                    <c:v>2.8779653303565498E-2</c:v>
                  </c:pt>
                  <c:pt idx="20">
                    <c:v>5.9501173447614034E-2</c:v>
                  </c:pt>
                  <c:pt idx="21">
                    <c:v>2.0190441260202616E-2</c:v>
                  </c:pt>
                  <c:pt idx="22">
                    <c:v>2.3552431150550512E-2</c:v>
                  </c:pt>
                  <c:pt idx="23">
                    <c:v>2.8275213841477437E-2</c:v>
                  </c:pt>
                  <c:pt idx="24">
                    <c:v>3.9455790557340976E-2</c:v>
                  </c:pt>
                  <c:pt idx="25">
                    <c:v>5.5458570780588974E-2</c:v>
                  </c:pt>
                  <c:pt idx="26">
                    <c:v>4.235549831834827E-2</c:v>
                  </c:pt>
                  <c:pt idx="27">
                    <c:v>5.2828554975538643E-2</c:v>
                  </c:pt>
                  <c:pt idx="28">
                    <c:v>6.2180727350293272E-2</c:v>
                  </c:pt>
                  <c:pt idx="29">
                    <c:v>4.3754315008329839E-2</c:v>
                  </c:pt>
                  <c:pt idx="30">
                    <c:v>4.6772921519986473E-2</c:v>
                  </c:pt>
                  <c:pt idx="31">
                    <c:v>6.7952014263999272E-2</c:v>
                  </c:pt>
                  <c:pt idx="32">
                    <c:v>4.3126211555734727E-2</c:v>
                  </c:pt>
                  <c:pt idx="33">
                    <c:v>4.9473821089149606E-2</c:v>
                  </c:pt>
                  <c:pt idx="34">
                    <c:v>6.3553427776778873E-2</c:v>
                  </c:pt>
                  <c:pt idx="35">
                    <c:v>4.509700889488949E-2</c:v>
                  </c:pt>
                  <c:pt idx="36">
                    <c:v>2.2305830324250681E-2</c:v>
                  </c:pt>
                  <c:pt idx="37">
                    <c:v>6.2009455315874956E-2</c:v>
                  </c:pt>
                  <c:pt idx="38">
                    <c:v>3.5199012170535435E-2</c:v>
                  </c:pt>
                  <c:pt idx="39">
                    <c:v>4.5185585976230125E-2</c:v>
                  </c:pt>
                  <c:pt idx="40">
                    <c:v>5.44446878894407E-2</c:v>
                  </c:pt>
                  <c:pt idx="41">
                    <c:v>3.5178289543678465E-2</c:v>
                  </c:pt>
                  <c:pt idx="42">
                    <c:v>4.9921293796093058E-2</c:v>
                  </c:pt>
                  <c:pt idx="43">
                    <c:v>6.8283043601561844E-2</c:v>
                  </c:pt>
                  <c:pt idx="44">
                    <c:v>3.9076384383434755E-2</c:v>
                  </c:pt>
                  <c:pt idx="45">
                    <c:v>4.9288076201073686E-2</c:v>
                  </c:pt>
                  <c:pt idx="46">
                    <c:v>6.1482774233487358E-2</c:v>
                  </c:pt>
                  <c:pt idx="47">
                    <c:v>4.092113605073059E-2</c:v>
                  </c:pt>
                  <c:pt idx="48">
                    <c:v>6.4681954983794768E-2</c:v>
                  </c:pt>
                  <c:pt idx="49">
                    <c:v>7.551161878372363E-2</c:v>
                  </c:pt>
                  <c:pt idx="50">
                    <c:v>3.7584451660438188E-2</c:v>
                  </c:pt>
                  <c:pt idx="51">
                    <c:v>5.8248729094516463E-2</c:v>
                  </c:pt>
                  <c:pt idx="52">
                    <c:v>6.5166981628878226E-2</c:v>
                  </c:pt>
                  <c:pt idx="53">
                    <c:v>4.8923313072591824E-2</c:v>
                  </c:pt>
                  <c:pt idx="54">
                    <c:v>6.4552703436114148E-2</c:v>
                  </c:pt>
                  <c:pt idx="55">
                    <c:v>7.4873484838241744E-2</c:v>
                  </c:pt>
                  <c:pt idx="56">
                    <c:v>6.4603079767946853E-2</c:v>
                  </c:pt>
                  <c:pt idx="57">
                    <c:v>8.4094957642738111E-2</c:v>
                  </c:pt>
                  <c:pt idx="58">
                    <c:v>7.4603989134453694E-2</c:v>
                  </c:pt>
                  <c:pt idx="59">
                    <c:v>6.5485220175876616E-2</c:v>
                  </c:pt>
                  <c:pt idx="60">
                    <c:v>7.5053140130122376E-2</c:v>
                  </c:pt>
                  <c:pt idx="61">
                    <c:v>8.5396011404116276E-2</c:v>
                  </c:pt>
                  <c:pt idx="62">
                    <c:v>4.9612444263857053E-2</c:v>
                  </c:pt>
                  <c:pt idx="63">
                    <c:v>7.3534398461330294E-2</c:v>
                  </c:pt>
                  <c:pt idx="64">
                    <c:v>7.773437699511658E-2</c:v>
                  </c:pt>
                  <c:pt idx="65">
                    <c:v>4.8054096700767004E-2</c:v>
                  </c:pt>
                  <c:pt idx="66">
                    <c:v>6.4030363011762362E-2</c:v>
                  </c:pt>
                  <c:pt idx="67">
                    <c:v>6.9028786904838033E-2</c:v>
                  </c:pt>
                  <c:pt idx="68">
                    <c:v>4.9600824955618725E-2</c:v>
                  </c:pt>
                  <c:pt idx="69">
                    <c:v>6.635993975220239E-2</c:v>
                  </c:pt>
                  <c:pt idx="70">
                    <c:v>6.9692614138739575E-2</c:v>
                  </c:pt>
                  <c:pt idx="71">
                    <c:v>4.5894249223741863E-2</c:v>
                  </c:pt>
                  <c:pt idx="72">
                    <c:v>6.7658467290210605E-2</c:v>
                  </c:pt>
                  <c:pt idx="73">
                    <c:v>7.2821433554582801E-2</c:v>
                  </c:pt>
                  <c:pt idx="74">
                    <c:v>4.7667012993349259E-2</c:v>
                  </c:pt>
                  <c:pt idx="75">
                    <c:v>8.7234384462185524E-2</c:v>
                  </c:pt>
                  <c:pt idx="76">
                    <c:v>8.2519912882057483E-2</c:v>
                  </c:pt>
                  <c:pt idx="77">
                    <c:v>6.1177505727747432E-2</c:v>
                  </c:pt>
                  <c:pt idx="78">
                    <c:v>7.6604606531570932E-2</c:v>
                  </c:pt>
                  <c:pt idx="79">
                    <c:v>7.9164501392360753E-2</c:v>
                  </c:pt>
                  <c:pt idx="80">
                    <c:v>5.7372741439497776E-2</c:v>
                  </c:pt>
                  <c:pt idx="81">
                    <c:v>9.4349736401510009E-2</c:v>
                  </c:pt>
                  <c:pt idx="82">
                    <c:v>9.3734650164737046E-2</c:v>
                  </c:pt>
                  <c:pt idx="83">
                    <c:v>5.5239990234310636E-2</c:v>
                  </c:pt>
                  <c:pt idx="84">
                    <c:v>8.2324031821457422E-2</c:v>
                  </c:pt>
                  <c:pt idx="85">
                    <c:v>8.5530365516524556E-2</c:v>
                  </c:pt>
                  <c:pt idx="86">
                    <c:v>5.6622458729788334E-2</c:v>
                  </c:pt>
                  <c:pt idx="87">
                    <c:v>7.685093875793729E-2</c:v>
                  </c:pt>
                  <c:pt idx="88">
                    <c:v>6.8423302895080321E-2</c:v>
                  </c:pt>
                  <c:pt idx="89">
                    <c:v>5.6083941401256041E-2</c:v>
                  </c:pt>
                  <c:pt idx="90">
                    <c:v>9.4164281676548889E-2</c:v>
                  </c:pt>
                  <c:pt idx="91">
                    <c:v>8.2466886984779761E-2</c:v>
                  </c:pt>
                  <c:pt idx="92">
                    <c:v>6.0649727053108018E-2</c:v>
                  </c:pt>
                  <c:pt idx="93">
                    <c:v>6.5146217477410034E-2</c:v>
                  </c:pt>
                  <c:pt idx="94">
                    <c:v>5.9701735134714676E-2</c:v>
                  </c:pt>
                  <c:pt idx="95">
                    <c:v>4.4400418880903653E-2</c:v>
                  </c:pt>
                  <c:pt idx="96">
                    <c:v>8.7538046256173327E-2</c:v>
                  </c:pt>
                  <c:pt idx="97">
                    <c:v>7.8312754325569403E-2</c:v>
                  </c:pt>
                  <c:pt idx="98">
                    <c:v>5.9798313775492433E-2</c:v>
                  </c:pt>
                  <c:pt idx="99">
                    <c:v>7.9481708462335113E-2</c:v>
                  </c:pt>
                  <c:pt idx="100">
                    <c:v>7.4650293945043342E-2</c:v>
                  </c:pt>
                  <c:pt idx="101">
                    <c:v>5.0757306864863794E-2</c:v>
                  </c:pt>
                  <c:pt idx="102">
                    <c:v>6.6584072638239067E-2</c:v>
                  </c:pt>
                  <c:pt idx="103">
                    <c:v>7.0869550683075475E-2</c:v>
                  </c:pt>
                  <c:pt idx="104">
                    <c:v>5.0905987984073628E-2</c:v>
                  </c:pt>
                  <c:pt idx="105">
                    <c:v>6.6905256770383836E-2</c:v>
                  </c:pt>
                  <c:pt idx="106">
                    <c:v>6.6222878111196926E-2</c:v>
                  </c:pt>
                  <c:pt idx="107">
                    <c:v>5.2082286495797339E-2</c:v>
                  </c:pt>
                  <c:pt idx="108">
                    <c:v>7.6738834618098883E-2</c:v>
                  </c:pt>
                  <c:pt idx="109">
                    <c:v>7.9561126240562746E-2</c:v>
                  </c:pt>
                  <c:pt idx="110">
                    <c:v>7.0544190307269772E-2</c:v>
                  </c:pt>
                  <c:pt idx="111">
                    <c:v>7.50162383755726E-2</c:v>
                  </c:pt>
                  <c:pt idx="112">
                    <c:v>6.9647530354444293E-2</c:v>
                  </c:pt>
                  <c:pt idx="113">
                    <c:v>5.1289787264672523E-2</c:v>
                  </c:pt>
                  <c:pt idx="114">
                    <c:v>6.8103107952985964E-2</c:v>
                  </c:pt>
                  <c:pt idx="115">
                    <c:v>7.8697014398081397E-2</c:v>
                  </c:pt>
                  <c:pt idx="116">
                    <c:v>5.3664561216290964E-2</c:v>
                  </c:pt>
                  <c:pt idx="117">
                    <c:v>6.5087952859010104E-2</c:v>
                  </c:pt>
                  <c:pt idx="118">
                    <c:v>6.6322413570707422E-2</c:v>
                  </c:pt>
                  <c:pt idx="119">
                    <c:v>5.9404009752120977E-2</c:v>
                  </c:pt>
                  <c:pt idx="120">
                    <c:v>5.1745075056708521E-2</c:v>
                  </c:pt>
                  <c:pt idx="121">
                    <c:v>4.9351309259208241E-2</c:v>
                  </c:pt>
                  <c:pt idx="122">
                    <c:v>5.9563140051312594E-2</c:v>
                  </c:pt>
                  <c:pt idx="123">
                    <c:v>6.5918762823824667E-2</c:v>
                  </c:pt>
                  <c:pt idx="124">
                    <c:v>6.2055998650877423E-2</c:v>
                  </c:pt>
                  <c:pt idx="125">
                    <c:v>3.9584158319087535E-2</c:v>
                  </c:pt>
                  <c:pt idx="126">
                    <c:v>5.0189128430009347E-2</c:v>
                  </c:pt>
                  <c:pt idx="127">
                    <c:v>5.9035461796064066E-2</c:v>
                  </c:pt>
                  <c:pt idx="128">
                    <c:v>4.2769109637008959E-2</c:v>
                  </c:pt>
                  <c:pt idx="129">
                    <c:v>4.1898385355116037E-2</c:v>
                  </c:pt>
                  <c:pt idx="130">
                    <c:v>5.4761209519828678E-2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yVal>
            <c:numRef>
              <c:f>Ecig18!$AD$175:$AD$306</c:f>
              <c:numCache>
                <c:formatCode>0.00</c:formatCode>
                <c:ptCount val="132"/>
                <c:pt idx="0">
                  <c:v>1.0074806168895656</c:v>
                </c:pt>
                <c:pt idx="1">
                  <c:v>1.0191690780239977</c:v>
                </c:pt>
                <c:pt idx="2">
                  <c:v>1.0127262782805624</c:v>
                </c:pt>
                <c:pt idx="3">
                  <c:v>1.0064967197638606</c:v>
                </c:pt>
                <c:pt idx="4">
                  <c:v>0.99764974538739659</c:v>
                </c:pt>
                <c:pt idx="5">
                  <c:v>0.95647756165461717</c:v>
                </c:pt>
                <c:pt idx="11">
                  <c:v>1.1180632064976854</c:v>
                </c:pt>
                <c:pt idx="12">
                  <c:v>1.0982889866588752</c:v>
                </c:pt>
                <c:pt idx="13">
                  <c:v>1.0412807140256928</c:v>
                </c:pt>
                <c:pt idx="14">
                  <c:v>1.0646246408310081</c:v>
                </c:pt>
                <c:pt idx="15">
                  <c:v>1.0405191953354063</c:v>
                </c:pt>
                <c:pt idx="16">
                  <c:v>0.97371016991531278</c:v>
                </c:pt>
                <c:pt idx="17">
                  <c:v>1.0310344792732735</c:v>
                </c:pt>
                <c:pt idx="18">
                  <c:v>0.98921395877196172</c:v>
                </c:pt>
                <c:pt idx="19">
                  <c:v>0.93711208580974881</c:v>
                </c:pt>
                <c:pt idx="20">
                  <c:v>0.9852716844214684</c:v>
                </c:pt>
                <c:pt idx="21">
                  <c:v>0.98493235956355862</c:v>
                </c:pt>
                <c:pt idx="22">
                  <c:v>0.96469589362065722</c:v>
                </c:pt>
                <c:pt idx="23">
                  <c:v>1.0153021109805873</c:v>
                </c:pt>
                <c:pt idx="24">
                  <c:v>1.0016065605180198</c:v>
                </c:pt>
                <c:pt idx="25">
                  <c:v>0.97965104332785091</c:v>
                </c:pt>
                <c:pt idx="26">
                  <c:v>1.0271935184380854</c:v>
                </c:pt>
                <c:pt idx="27">
                  <c:v>0.98997903985571112</c:v>
                </c:pt>
                <c:pt idx="28">
                  <c:v>0.96624209294937924</c:v>
                </c:pt>
                <c:pt idx="29">
                  <c:v>1.011583579701637</c:v>
                </c:pt>
                <c:pt idx="30">
                  <c:v>0.99812270394821812</c:v>
                </c:pt>
                <c:pt idx="31">
                  <c:v>0.95737529049596182</c:v>
                </c:pt>
                <c:pt idx="32">
                  <c:v>1.0096558958157251</c:v>
                </c:pt>
                <c:pt idx="33">
                  <c:v>1.0085044247818369</c:v>
                </c:pt>
                <c:pt idx="34">
                  <c:v>0.96912372383179823</c:v>
                </c:pt>
                <c:pt idx="35">
                  <c:v>1.0204293912259939</c:v>
                </c:pt>
                <c:pt idx="36">
                  <c:v>0.9843653012396808</c:v>
                </c:pt>
                <c:pt idx="37">
                  <c:v>0.95468565518345561</c:v>
                </c:pt>
                <c:pt idx="38">
                  <c:v>1.0071481647446536</c:v>
                </c:pt>
                <c:pt idx="39">
                  <c:v>0.99944486505296459</c:v>
                </c:pt>
                <c:pt idx="40">
                  <c:v>0.95632702868582942</c:v>
                </c:pt>
                <c:pt idx="41">
                  <c:v>1.0109721718231459</c:v>
                </c:pt>
                <c:pt idx="42">
                  <c:v>0.9924586184439228</c:v>
                </c:pt>
                <c:pt idx="43">
                  <c:v>0.96028778256599423</c:v>
                </c:pt>
                <c:pt idx="44">
                  <c:v>0.99998372695948601</c:v>
                </c:pt>
                <c:pt idx="45">
                  <c:v>1.0022250676094506</c:v>
                </c:pt>
                <c:pt idx="46">
                  <c:v>0.94945258105469432</c:v>
                </c:pt>
                <c:pt idx="47">
                  <c:v>1.0100999907846511</c:v>
                </c:pt>
                <c:pt idx="48">
                  <c:v>1.0094476878988836</c:v>
                </c:pt>
                <c:pt idx="49">
                  <c:v>0.97131304001452679</c:v>
                </c:pt>
                <c:pt idx="50">
                  <c:v>0.99054180147565041</c:v>
                </c:pt>
                <c:pt idx="51">
                  <c:v>1.0131952761363539</c:v>
                </c:pt>
                <c:pt idx="52">
                  <c:v>0.95444582355037566</c:v>
                </c:pt>
                <c:pt idx="53">
                  <c:v>0.99634877041194103</c:v>
                </c:pt>
                <c:pt idx="54">
                  <c:v>1.0189601715315877</c:v>
                </c:pt>
                <c:pt idx="55">
                  <c:v>0.98503584806297351</c:v>
                </c:pt>
                <c:pt idx="56">
                  <c:v>1.0000255019472828</c:v>
                </c:pt>
                <c:pt idx="57">
                  <c:v>1.0043487652779097</c:v>
                </c:pt>
                <c:pt idx="58">
                  <c:v>0.94254848071916875</c:v>
                </c:pt>
                <c:pt idx="59">
                  <c:v>0.98405945464784317</c:v>
                </c:pt>
                <c:pt idx="60">
                  <c:v>1.0213801611504021</c:v>
                </c:pt>
                <c:pt idx="61">
                  <c:v>0.95268755677049566</c:v>
                </c:pt>
                <c:pt idx="62">
                  <c:v>1.023806427666754</c:v>
                </c:pt>
                <c:pt idx="63">
                  <c:v>1.0255566132478702</c:v>
                </c:pt>
                <c:pt idx="64">
                  <c:v>0.97705455845575795</c:v>
                </c:pt>
                <c:pt idx="65">
                  <c:v>1.0249509186358321</c:v>
                </c:pt>
                <c:pt idx="66">
                  <c:v>1.0303769551750315</c:v>
                </c:pt>
                <c:pt idx="67">
                  <c:v>0.97474531757787408</c:v>
                </c:pt>
                <c:pt idx="68">
                  <c:v>1.0134921598905158</c:v>
                </c:pt>
                <c:pt idx="69">
                  <c:v>1.0344064613127879</c:v>
                </c:pt>
                <c:pt idx="70">
                  <c:v>0.98749700346038594</c:v>
                </c:pt>
                <c:pt idx="71">
                  <c:v>1.017625969196841</c:v>
                </c:pt>
                <c:pt idx="72">
                  <c:v>0.99942974866846979</c:v>
                </c:pt>
                <c:pt idx="73">
                  <c:v>0.95267805630664848</c:v>
                </c:pt>
                <c:pt idx="74">
                  <c:v>0.99921448584937944</c:v>
                </c:pt>
                <c:pt idx="75">
                  <c:v>0.98728332853071243</c:v>
                </c:pt>
                <c:pt idx="76">
                  <c:v>0.95630954997099071</c:v>
                </c:pt>
                <c:pt idx="77">
                  <c:v>1.0067005480149422</c:v>
                </c:pt>
                <c:pt idx="78">
                  <c:v>0.99442011159068366</c:v>
                </c:pt>
                <c:pt idx="79">
                  <c:v>0.95500982375165089</c:v>
                </c:pt>
                <c:pt idx="80">
                  <c:v>0.99728227187736673</c:v>
                </c:pt>
                <c:pt idx="81">
                  <c:v>0.9735486350568231</c:v>
                </c:pt>
                <c:pt idx="82">
                  <c:v>0.94116291062396895</c:v>
                </c:pt>
                <c:pt idx="83">
                  <c:v>0.97143519508320608</c:v>
                </c:pt>
                <c:pt idx="84">
                  <c:v>0.98041362634505691</c:v>
                </c:pt>
                <c:pt idx="85">
                  <c:v>0.92875989112543789</c:v>
                </c:pt>
                <c:pt idx="86">
                  <c:v>0.96797727703421999</c:v>
                </c:pt>
                <c:pt idx="87">
                  <c:v>0.96789851173030583</c:v>
                </c:pt>
                <c:pt idx="88">
                  <c:v>0.93686318461681273</c:v>
                </c:pt>
                <c:pt idx="89">
                  <c:v>0.95359831827855335</c:v>
                </c:pt>
                <c:pt idx="90">
                  <c:v>0.95384493713353447</c:v>
                </c:pt>
                <c:pt idx="91">
                  <c:v>0.92840423207779632</c:v>
                </c:pt>
                <c:pt idx="92">
                  <c:v>0.95535988415372119</c:v>
                </c:pt>
                <c:pt idx="93">
                  <c:v>0.93040347156988767</c:v>
                </c:pt>
                <c:pt idx="94">
                  <c:v>0.90259535367627719</c:v>
                </c:pt>
                <c:pt idx="95">
                  <c:v>0.92179960485290202</c:v>
                </c:pt>
                <c:pt idx="96">
                  <c:v>0.93915098574250877</c:v>
                </c:pt>
                <c:pt idx="97">
                  <c:v>0.91075607401625791</c:v>
                </c:pt>
                <c:pt idx="98">
                  <c:v>0.95010918600315541</c:v>
                </c:pt>
                <c:pt idx="99">
                  <c:v>0.94632738470942201</c:v>
                </c:pt>
                <c:pt idx="100">
                  <c:v>0.91593198441751422</c:v>
                </c:pt>
                <c:pt idx="101">
                  <c:v>0.96574296743390797</c:v>
                </c:pt>
                <c:pt idx="102">
                  <c:v>0.95264198921469911</c:v>
                </c:pt>
                <c:pt idx="103">
                  <c:v>0.93013872165581057</c:v>
                </c:pt>
                <c:pt idx="104">
                  <c:v>0.97726880734624855</c:v>
                </c:pt>
                <c:pt idx="105">
                  <c:v>0.97519123894909221</c:v>
                </c:pt>
                <c:pt idx="106">
                  <c:v>0.92985952877410538</c:v>
                </c:pt>
                <c:pt idx="107">
                  <c:v>0.96752920935987552</c:v>
                </c:pt>
                <c:pt idx="108">
                  <c:v>0.96026993492916191</c:v>
                </c:pt>
                <c:pt idx="109">
                  <c:v>0.92220692132870141</c:v>
                </c:pt>
                <c:pt idx="110">
                  <c:v>0.93551905532148105</c:v>
                </c:pt>
                <c:pt idx="111">
                  <c:v>0.90783631175654667</c:v>
                </c:pt>
                <c:pt idx="112">
                  <c:v>0.87958205488094054</c:v>
                </c:pt>
                <c:pt idx="113">
                  <c:v>0.91890805749119731</c:v>
                </c:pt>
                <c:pt idx="114">
                  <c:v>0.93540655405807538</c:v>
                </c:pt>
                <c:pt idx="115">
                  <c:v>0.90248665334751377</c:v>
                </c:pt>
                <c:pt idx="116">
                  <c:v>0.93514988504231322</c:v>
                </c:pt>
                <c:pt idx="117">
                  <c:v>0.93200043843493763</c:v>
                </c:pt>
                <c:pt idx="118">
                  <c:v>0.91143942084367036</c:v>
                </c:pt>
                <c:pt idx="119">
                  <c:v>0.96308552126439873</c:v>
                </c:pt>
                <c:pt idx="120">
                  <c:v>0.93432843622454709</c:v>
                </c:pt>
                <c:pt idx="121">
                  <c:v>0.90073246149148634</c:v>
                </c:pt>
                <c:pt idx="122">
                  <c:v>0.90833422481383252</c:v>
                </c:pt>
                <c:pt idx="123">
                  <c:v>0.88179791288387244</c:v>
                </c:pt>
                <c:pt idx="124">
                  <c:v>0.84729958992851906</c:v>
                </c:pt>
                <c:pt idx="125">
                  <c:v>0.90910802550310432</c:v>
                </c:pt>
                <c:pt idx="126">
                  <c:v>0.87045185757997656</c:v>
                </c:pt>
                <c:pt idx="127">
                  <c:v>0.88746011947048464</c:v>
                </c:pt>
                <c:pt idx="128">
                  <c:v>0.9168616267252292</c:v>
                </c:pt>
                <c:pt idx="129">
                  <c:v>0.87034173778197554</c:v>
                </c:pt>
                <c:pt idx="130">
                  <c:v>0.8690460480629626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B0C-4DFF-B4BD-88B20CDEA6FB}"/>
            </c:ext>
          </c:extLst>
        </c:ser>
        <c:ser>
          <c:idx val="3"/>
          <c:order val="3"/>
          <c:tx>
            <c:v>3R4F</c:v>
          </c:tx>
          <c:spPr>
            <a:ln w="952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50800" cap="rnd">
                <a:solidFill>
                  <a:schemeClr val="accent2">
                    <a:lumMod val="75000"/>
                    <a:alpha val="5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errBars>
            <c:errDir val="y"/>
            <c:errBarType val="plus"/>
            <c:errValType val="cust"/>
            <c:noEndCap val="0"/>
            <c:plus>
              <c:numRef>
                <c:f>'3R4F'!$AN$175:$AN$305</c:f>
                <c:numCache>
                  <c:formatCode>General</c:formatCode>
                  <c:ptCount val="131"/>
                  <c:pt idx="0">
                    <c:v>9.1206135753847395E-3</c:v>
                  </c:pt>
                  <c:pt idx="1">
                    <c:v>8.0834007449955281E-3</c:v>
                  </c:pt>
                  <c:pt idx="2">
                    <c:v>6.673186681300125E-3</c:v>
                  </c:pt>
                  <c:pt idx="3">
                    <c:v>2.0669078829162742E-2</c:v>
                  </c:pt>
                  <c:pt idx="4">
                    <c:v>1.2186892583331665E-2</c:v>
                  </c:pt>
                  <c:pt idx="5">
                    <c:v>5.6733172414175352E-2</c:v>
                  </c:pt>
                  <c:pt idx="11">
                    <c:v>7.1469532435730954E-2</c:v>
                  </c:pt>
                  <c:pt idx="12">
                    <c:v>4.594701753463748E-2</c:v>
                  </c:pt>
                  <c:pt idx="13">
                    <c:v>2.6097029824813212E-2</c:v>
                  </c:pt>
                  <c:pt idx="14">
                    <c:v>4.1060357998142283E-2</c:v>
                  </c:pt>
                  <c:pt idx="15">
                    <c:v>5.4420749713645071E-2</c:v>
                  </c:pt>
                  <c:pt idx="16">
                    <c:v>3.3942448376636902E-2</c:v>
                  </c:pt>
                  <c:pt idx="17">
                    <c:v>7.2130524445900387E-2</c:v>
                  </c:pt>
                  <c:pt idx="18">
                    <c:v>6.8611379148634563E-2</c:v>
                  </c:pt>
                  <c:pt idx="19">
                    <c:v>8.8177168322307917E-2</c:v>
                  </c:pt>
                  <c:pt idx="20">
                    <c:v>9.385794809110086E-2</c:v>
                  </c:pt>
                  <c:pt idx="21">
                    <c:v>0.10468064146441694</c:v>
                  </c:pt>
                  <c:pt idx="22">
                    <c:v>8.8857222280690332E-2</c:v>
                  </c:pt>
                  <c:pt idx="23">
                    <c:v>9.1178421430922918E-2</c:v>
                  </c:pt>
                  <c:pt idx="24">
                    <c:v>6.8037138886644422E-2</c:v>
                  </c:pt>
                  <c:pt idx="25">
                    <c:v>9.3859801792657058E-2</c:v>
                  </c:pt>
                  <c:pt idx="26">
                    <c:v>6.0045646955427905E-2</c:v>
                  </c:pt>
                  <c:pt idx="27">
                    <c:v>5.981996833517194E-2</c:v>
                  </c:pt>
                  <c:pt idx="28">
                    <c:v>4.67632909851906E-3</c:v>
                  </c:pt>
                  <c:pt idx="29">
                    <c:v>1.4597788406928379E-2</c:v>
                  </c:pt>
                  <c:pt idx="30">
                    <c:v>3.2575838718315875E-2</c:v>
                  </c:pt>
                  <c:pt idx="31">
                    <c:v>1.1060053070598706E-2</c:v>
                  </c:pt>
                  <c:pt idx="32">
                    <c:v>1.6279550660170392E-3</c:v>
                  </c:pt>
                  <c:pt idx="33">
                    <c:v>2.6014894302534786E-2</c:v>
                  </c:pt>
                  <c:pt idx="34">
                    <c:v>2.9169180655138294E-2</c:v>
                  </c:pt>
                  <c:pt idx="35">
                    <c:v>7.2538480891276569E-3</c:v>
                  </c:pt>
                  <c:pt idx="36">
                    <c:v>1.1617725609811556E-2</c:v>
                  </c:pt>
                  <c:pt idx="37">
                    <c:v>4.4038050644813254E-2</c:v>
                  </c:pt>
                  <c:pt idx="38">
                    <c:v>5.1413126361752541E-2</c:v>
                  </c:pt>
                  <c:pt idx="39">
                    <c:v>4.1545246239517941E-2</c:v>
                  </c:pt>
                  <c:pt idx="40">
                    <c:v>6.3308603910597672E-2</c:v>
                  </c:pt>
                  <c:pt idx="41">
                    <c:v>1.9206922944969562E-2</c:v>
                  </c:pt>
                  <c:pt idx="42">
                    <c:v>3.3044340577284555E-3</c:v>
                  </c:pt>
                  <c:pt idx="43">
                    <c:v>6.1232790094591975E-2</c:v>
                  </c:pt>
                  <c:pt idx="44">
                    <c:v>4.1592293990975353E-2</c:v>
                  </c:pt>
                  <c:pt idx="45">
                    <c:v>3.0565585278520824E-2</c:v>
                  </c:pt>
                  <c:pt idx="46">
                    <c:v>0.1069872761196979</c:v>
                  </c:pt>
                  <c:pt idx="47">
                    <c:v>6.2633524616975911E-2</c:v>
                  </c:pt>
                  <c:pt idx="48">
                    <c:v>5.7900590811378216E-2</c:v>
                  </c:pt>
                  <c:pt idx="49">
                    <c:v>9.8597756923694685E-2</c:v>
                  </c:pt>
                  <c:pt idx="50">
                    <c:v>5.8604560489153128E-2</c:v>
                  </c:pt>
                  <c:pt idx="51">
                    <c:v>6.2510982006367011E-2</c:v>
                  </c:pt>
                  <c:pt idx="52">
                    <c:v>0.11014642366677224</c:v>
                  </c:pt>
                  <c:pt idx="53">
                    <c:v>5.5679505331298174E-2</c:v>
                  </c:pt>
                  <c:pt idx="54">
                    <c:v>5.9112968894612754E-2</c:v>
                  </c:pt>
                  <c:pt idx="55">
                    <c:v>9.9630236876483896E-2</c:v>
                  </c:pt>
                  <c:pt idx="56">
                    <c:v>8.6924071372563361E-2</c:v>
                  </c:pt>
                  <c:pt idx="57">
                    <c:v>7.9450852338727174E-2</c:v>
                  </c:pt>
                  <c:pt idx="58">
                    <c:v>0.12396940300006455</c:v>
                  </c:pt>
                  <c:pt idx="59">
                    <c:v>8.5805788792243584E-2</c:v>
                  </c:pt>
                  <c:pt idx="60">
                    <c:v>6.0963466771101871E-2</c:v>
                  </c:pt>
                  <c:pt idx="61">
                    <c:v>0.12962654913448515</c:v>
                  </c:pt>
                  <c:pt idx="62">
                    <c:v>7.4073780572636791E-2</c:v>
                  </c:pt>
                  <c:pt idx="63">
                    <c:v>0.11355480287275581</c:v>
                  </c:pt>
                  <c:pt idx="64">
                    <c:v>0.14043333757877152</c:v>
                  </c:pt>
                  <c:pt idx="65">
                    <c:v>0.11027530682749852</c:v>
                  </c:pt>
                  <c:pt idx="66">
                    <c:v>0.10663824893163512</c:v>
                  </c:pt>
                  <c:pt idx="67">
                    <c:v>0.14312548701333533</c:v>
                  </c:pt>
                  <c:pt idx="68">
                    <c:v>0.11260035230241466</c:v>
                  </c:pt>
                  <c:pt idx="69">
                    <c:v>0.11118349333371169</c:v>
                  </c:pt>
                  <c:pt idx="70">
                    <c:v>0.13176094543411468</c:v>
                  </c:pt>
                  <c:pt idx="71">
                    <c:v>0.12011610996927678</c:v>
                  </c:pt>
                  <c:pt idx="72">
                    <c:v>0.11199575290532347</c:v>
                  </c:pt>
                  <c:pt idx="73">
                    <c:v>0.12999320981767296</c:v>
                  </c:pt>
                  <c:pt idx="74">
                    <c:v>9.7980131773620041E-2</c:v>
                  </c:pt>
                  <c:pt idx="75">
                    <c:v>0.10217540410886522</c:v>
                  </c:pt>
                  <c:pt idx="76">
                    <c:v>0.14622707755127218</c:v>
                  </c:pt>
                  <c:pt idx="77">
                    <c:v>9.9440353360536679E-2</c:v>
                  </c:pt>
                  <c:pt idx="78">
                    <c:v>9.4546645940435908E-2</c:v>
                  </c:pt>
                  <c:pt idx="79">
                    <c:v>0.12620828316670987</c:v>
                  </c:pt>
                  <c:pt idx="80">
                    <c:v>8.2745989255983921E-2</c:v>
                  </c:pt>
                  <c:pt idx="81">
                    <c:v>8.3122595026812907E-2</c:v>
                  </c:pt>
                  <c:pt idx="82">
                    <c:v>0.10637170191859975</c:v>
                  </c:pt>
                  <c:pt idx="83">
                    <c:v>9.3565319878936154E-2</c:v>
                  </c:pt>
                  <c:pt idx="84">
                    <c:v>8.4930675163855371E-2</c:v>
                  </c:pt>
                  <c:pt idx="85">
                    <c:v>0.10784003716147102</c:v>
                  </c:pt>
                  <c:pt idx="86">
                    <c:v>7.4481005293715541E-2</c:v>
                  </c:pt>
                  <c:pt idx="87">
                    <c:v>7.7784860334825109E-2</c:v>
                  </c:pt>
                  <c:pt idx="88">
                    <c:v>0.11882976410368763</c:v>
                  </c:pt>
                  <c:pt idx="89">
                    <c:v>8.222274169384336E-2</c:v>
                  </c:pt>
                  <c:pt idx="90">
                    <c:v>6.5801547237462676E-2</c:v>
                  </c:pt>
                  <c:pt idx="91">
                    <c:v>8.5363427518724708E-2</c:v>
                  </c:pt>
                  <c:pt idx="92">
                    <c:v>6.2134130206498543E-2</c:v>
                  </c:pt>
                  <c:pt idx="93">
                    <c:v>2.646037866019807E-2</c:v>
                  </c:pt>
                  <c:pt idx="94">
                    <c:v>7.0724503480576614E-2</c:v>
                  </c:pt>
                  <c:pt idx="95">
                    <c:v>7.11682306394536E-2</c:v>
                  </c:pt>
                  <c:pt idx="96">
                    <c:v>6.890009740791618E-2</c:v>
                  </c:pt>
                  <c:pt idx="97">
                    <c:v>9.3510418286674765E-2</c:v>
                  </c:pt>
                  <c:pt idx="98">
                    <c:v>6.3498142773794786E-2</c:v>
                  </c:pt>
                  <c:pt idx="99">
                    <c:v>7.5474510853140719E-2</c:v>
                  </c:pt>
                  <c:pt idx="100">
                    <c:v>0.11923560066953925</c:v>
                  </c:pt>
                  <c:pt idx="101">
                    <c:v>7.0049504782674687E-2</c:v>
                  </c:pt>
                  <c:pt idx="102">
                    <c:v>8.8091815334056314E-2</c:v>
                  </c:pt>
                  <c:pt idx="103">
                    <c:v>0.11700338343589109</c:v>
                  </c:pt>
                  <c:pt idx="104">
                    <c:v>8.5452351109459465E-2</c:v>
                  </c:pt>
                  <c:pt idx="105">
                    <c:v>7.1370454844765618E-2</c:v>
                  </c:pt>
                  <c:pt idx="106">
                    <c:v>9.4559609125689975E-2</c:v>
                  </c:pt>
                  <c:pt idx="107">
                    <c:v>9.5819903485311025E-2</c:v>
                  </c:pt>
                  <c:pt idx="108">
                    <c:v>8.2073283294217425E-2</c:v>
                  </c:pt>
                  <c:pt idx="109">
                    <c:v>0.12451606043740975</c:v>
                  </c:pt>
                  <c:pt idx="110">
                    <c:v>8.6420852907273527E-2</c:v>
                  </c:pt>
                  <c:pt idx="111">
                    <c:v>9.0624359792053244E-2</c:v>
                  </c:pt>
                  <c:pt idx="112">
                    <c:v>0.11938793824520987</c:v>
                  </c:pt>
                  <c:pt idx="113">
                    <c:v>6.3783872628622562E-2</c:v>
                  </c:pt>
                  <c:pt idx="114">
                    <c:v>8.6844949706018665E-2</c:v>
                  </c:pt>
                  <c:pt idx="115">
                    <c:v>0.10636964672774292</c:v>
                  </c:pt>
                  <c:pt idx="116">
                    <c:v>7.2832507863369034E-2</c:v>
                  </c:pt>
                  <c:pt idx="117">
                    <c:v>5.7971630636068416E-2</c:v>
                  </c:pt>
                  <c:pt idx="118">
                    <c:v>9.0177148989232139E-2</c:v>
                  </c:pt>
                  <c:pt idx="119">
                    <c:v>7.6574855583445775E-2</c:v>
                  </c:pt>
                  <c:pt idx="120">
                    <c:v>5.5071619537684295E-2</c:v>
                  </c:pt>
                  <c:pt idx="121">
                    <c:v>3.7060913113181097E-2</c:v>
                  </c:pt>
                  <c:pt idx="122">
                    <c:v>5.4564881372471286E-2</c:v>
                  </c:pt>
                  <c:pt idx="123">
                    <c:v>6.8389150237281468E-2</c:v>
                  </c:pt>
                  <c:pt idx="124">
                    <c:v>0.10913680744713927</c:v>
                  </c:pt>
                  <c:pt idx="125">
                    <c:v>8.554348684060957E-2</c:v>
                  </c:pt>
                  <c:pt idx="126">
                    <c:v>8.8747689516015374E-2</c:v>
                  </c:pt>
                  <c:pt idx="127">
                    <c:v>0.1140725296280878</c:v>
                  </c:pt>
                  <c:pt idx="128">
                    <c:v>7.7008897469831805E-2</c:v>
                  </c:pt>
                  <c:pt idx="129">
                    <c:v>0.10199516132567017</c:v>
                  </c:pt>
                  <c:pt idx="130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</a:ln>
              <a:effectLst/>
            </c:spPr>
          </c:errBars>
          <c:yVal>
            <c:numRef>
              <c:f>'3R4F'!$AD$175:$AD$305</c:f>
              <c:numCache>
                <c:formatCode>0.00</c:formatCode>
                <c:ptCount val="131"/>
                <c:pt idx="0">
                  <c:v>1.0054409170088248</c:v>
                </c:pt>
                <c:pt idx="1">
                  <c:v>0.98317468552520437</c:v>
                </c:pt>
                <c:pt idx="2">
                  <c:v>1.0127588386952264</c:v>
                </c:pt>
                <c:pt idx="3">
                  <c:v>0.99007098661030568</c:v>
                </c:pt>
                <c:pt idx="4">
                  <c:v>0.98056980746911981</c:v>
                </c:pt>
                <c:pt idx="5">
                  <c:v>1.0279847646913189</c:v>
                </c:pt>
                <c:pt idx="11">
                  <c:v>1.0924751022836214</c:v>
                </c:pt>
                <c:pt idx="12">
                  <c:v>1.0745205869828978</c:v>
                </c:pt>
                <c:pt idx="13">
                  <c:v>1.0422321048803864</c:v>
                </c:pt>
                <c:pt idx="14">
                  <c:v>1.0377134538844472</c:v>
                </c:pt>
                <c:pt idx="15">
                  <c:v>1.0164558672299424</c:v>
                </c:pt>
                <c:pt idx="16">
                  <c:v>0.9498951920887031</c:v>
                </c:pt>
                <c:pt idx="17">
                  <c:v>0.96223218041412972</c:v>
                </c:pt>
                <c:pt idx="18">
                  <c:v>0.96260943095071749</c:v>
                </c:pt>
                <c:pt idx="19">
                  <c:v>0.89922694727677499</c:v>
                </c:pt>
                <c:pt idx="20">
                  <c:v>0.93982542817202597</c:v>
                </c:pt>
                <c:pt idx="21">
                  <c:v>0.92254911312812782</c:v>
                </c:pt>
                <c:pt idx="22">
                  <c:v>0.87697821036671031</c:v>
                </c:pt>
                <c:pt idx="23">
                  <c:v>0.92688039710342573</c:v>
                </c:pt>
                <c:pt idx="24">
                  <c:v>0.95596580487060911</c:v>
                </c:pt>
                <c:pt idx="25">
                  <c:v>0.88123148298755172</c:v>
                </c:pt>
                <c:pt idx="26">
                  <c:v>0.92871712583746191</c:v>
                </c:pt>
                <c:pt idx="27">
                  <c:v>0.95696510907998289</c:v>
                </c:pt>
                <c:pt idx="28">
                  <c:v>0.97271957968585543</c:v>
                </c:pt>
                <c:pt idx="29">
                  <c:v>0.97093817355067025</c:v>
                </c:pt>
                <c:pt idx="30">
                  <c:v>0.96306513611822075</c:v>
                </c:pt>
                <c:pt idx="31">
                  <c:v>0.96738488536135159</c:v>
                </c:pt>
                <c:pt idx="32">
                  <c:v>0.96276390431296344</c:v>
                </c:pt>
                <c:pt idx="33">
                  <c:v>0.95425627102906263</c:v>
                </c:pt>
                <c:pt idx="34">
                  <c:v>0.93428961995429782</c:v>
                </c:pt>
                <c:pt idx="35">
                  <c:v>0.97224011999039872</c:v>
                </c:pt>
                <c:pt idx="36">
                  <c:v>0.9896810730014729</c:v>
                </c:pt>
                <c:pt idx="37">
                  <c:v>0.9530646293761672</c:v>
                </c:pt>
                <c:pt idx="38">
                  <c:v>0.94141850437981134</c:v>
                </c:pt>
                <c:pt idx="39">
                  <c:v>0.94709026591174206</c:v>
                </c:pt>
                <c:pt idx="40">
                  <c:v>0.92113078965035833</c:v>
                </c:pt>
                <c:pt idx="41">
                  <c:v>0.95676530274626592</c:v>
                </c:pt>
                <c:pt idx="42">
                  <c:v>0.94435895862250607</c:v>
                </c:pt>
                <c:pt idx="43">
                  <c:v>0.9116672773430281</c:v>
                </c:pt>
                <c:pt idx="44">
                  <c:v>0.93423007032203498</c:v>
                </c:pt>
                <c:pt idx="45">
                  <c:v>0.94188489802442377</c:v>
                </c:pt>
                <c:pt idx="46">
                  <c:v>0.9355983321926129</c:v>
                </c:pt>
                <c:pt idx="47">
                  <c:v>0.97717964819816994</c:v>
                </c:pt>
                <c:pt idx="48">
                  <c:v>0.9783908396154769</c:v>
                </c:pt>
                <c:pt idx="49">
                  <c:v>0.93417193111486929</c:v>
                </c:pt>
                <c:pt idx="50">
                  <c:v>0.96712164277282953</c:v>
                </c:pt>
                <c:pt idx="51">
                  <c:v>0.97213197326001155</c:v>
                </c:pt>
                <c:pt idx="52">
                  <c:v>0.92517090780161926</c:v>
                </c:pt>
                <c:pt idx="53">
                  <c:v>0.95595972837752097</c:v>
                </c:pt>
                <c:pt idx="54">
                  <c:v>0.93222004806469982</c:v>
                </c:pt>
                <c:pt idx="55">
                  <c:v>0.88578325564293592</c:v>
                </c:pt>
                <c:pt idx="56">
                  <c:v>0.9388021318894193</c:v>
                </c:pt>
                <c:pt idx="57">
                  <c:v>0.92716802519954977</c:v>
                </c:pt>
                <c:pt idx="58">
                  <c:v>0.88422301900957589</c:v>
                </c:pt>
                <c:pt idx="59">
                  <c:v>0.95925253226078211</c:v>
                </c:pt>
                <c:pt idx="60">
                  <c:v>0.92489960988299302</c:v>
                </c:pt>
                <c:pt idx="61">
                  <c:v>0.88605894178641353</c:v>
                </c:pt>
                <c:pt idx="62">
                  <c:v>0.93614177004304366</c:v>
                </c:pt>
                <c:pt idx="63">
                  <c:v>0.89800950014695036</c:v>
                </c:pt>
                <c:pt idx="64">
                  <c:v>0.87427805438366302</c:v>
                </c:pt>
                <c:pt idx="65">
                  <c:v>0.8937959272809507</c:v>
                </c:pt>
                <c:pt idx="66">
                  <c:v>0.87682704567085767</c:v>
                </c:pt>
                <c:pt idx="67">
                  <c:v>0.86559144982009417</c:v>
                </c:pt>
                <c:pt idx="68">
                  <c:v>0.88652545632460567</c:v>
                </c:pt>
                <c:pt idx="69">
                  <c:v>0.86396449477728532</c:v>
                </c:pt>
                <c:pt idx="70">
                  <c:v>0.85252858674861587</c:v>
                </c:pt>
                <c:pt idx="71">
                  <c:v>0.90066466781127619</c:v>
                </c:pt>
                <c:pt idx="72">
                  <c:v>0.88091080852535275</c:v>
                </c:pt>
                <c:pt idx="73">
                  <c:v>0.87063121259159826</c:v>
                </c:pt>
                <c:pt idx="74">
                  <c:v>0.91156104264004723</c:v>
                </c:pt>
                <c:pt idx="75">
                  <c:v>0.88900775147222166</c:v>
                </c:pt>
                <c:pt idx="76">
                  <c:v>0.8516249093608339</c:v>
                </c:pt>
                <c:pt idx="77">
                  <c:v>0.88372521848550534</c:v>
                </c:pt>
                <c:pt idx="78">
                  <c:v>0.85564942269607547</c:v>
                </c:pt>
                <c:pt idx="79">
                  <c:v>0.83755024019917645</c:v>
                </c:pt>
                <c:pt idx="80">
                  <c:v>0.87314481175308267</c:v>
                </c:pt>
                <c:pt idx="81">
                  <c:v>0.85628345437748798</c:v>
                </c:pt>
                <c:pt idx="82">
                  <c:v>0.8199214768910017</c:v>
                </c:pt>
                <c:pt idx="83">
                  <c:v>0.86307478802125592</c:v>
                </c:pt>
                <c:pt idx="84">
                  <c:v>0.85027925565014151</c:v>
                </c:pt>
                <c:pt idx="85">
                  <c:v>0.81170937962799927</c:v>
                </c:pt>
                <c:pt idx="86">
                  <c:v>0.86080385620939404</c:v>
                </c:pt>
                <c:pt idx="87">
                  <c:v>0.8455110909102731</c:v>
                </c:pt>
                <c:pt idx="88">
                  <c:v>0.81930246358569958</c:v>
                </c:pt>
                <c:pt idx="89">
                  <c:v>0.83373000201822289</c:v>
                </c:pt>
                <c:pt idx="90">
                  <c:v>0.8525489785262057</c:v>
                </c:pt>
                <c:pt idx="91">
                  <c:v>0.7923746647459311</c:v>
                </c:pt>
                <c:pt idx="92">
                  <c:v>0.82332182303675139</c:v>
                </c:pt>
                <c:pt idx="93">
                  <c:v>0.81133965630745664</c:v>
                </c:pt>
                <c:pt idx="94">
                  <c:v>0.77883964967775188</c:v>
                </c:pt>
                <c:pt idx="95">
                  <c:v>0.83099726627589954</c:v>
                </c:pt>
                <c:pt idx="96">
                  <c:v>0.8214263506276509</c:v>
                </c:pt>
                <c:pt idx="97">
                  <c:v>0.78557642638200686</c:v>
                </c:pt>
                <c:pt idx="98">
                  <c:v>0.83334727521456586</c:v>
                </c:pt>
                <c:pt idx="99">
                  <c:v>0.84362532180165339</c:v>
                </c:pt>
                <c:pt idx="100">
                  <c:v>0.7790335004119604</c:v>
                </c:pt>
                <c:pt idx="101">
                  <c:v>0.83743607105967099</c:v>
                </c:pt>
                <c:pt idx="102">
                  <c:v>0.82388960185504412</c:v>
                </c:pt>
                <c:pt idx="103">
                  <c:v>0.79947387509996315</c:v>
                </c:pt>
                <c:pt idx="104">
                  <c:v>0.84001659011990371</c:v>
                </c:pt>
                <c:pt idx="105">
                  <c:v>0.82839726001898528</c:v>
                </c:pt>
                <c:pt idx="106">
                  <c:v>0.79172058169779802</c:v>
                </c:pt>
                <c:pt idx="107">
                  <c:v>0.83909030457223621</c:v>
                </c:pt>
                <c:pt idx="108">
                  <c:v>0.84631795481053551</c:v>
                </c:pt>
                <c:pt idx="109">
                  <c:v>0.79518321773028522</c:v>
                </c:pt>
                <c:pt idx="110">
                  <c:v>0.82196389120442315</c:v>
                </c:pt>
                <c:pt idx="111">
                  <c:v>0.82285567117929848</c:v>
                </c:pt>
                <c:pt idx="112">
                  <c:v>0.7785065093907273</c:v>
                </c:pt>
                <c:pt idx="113">
                  <c:v>0.78608000328615613</c:v>
                </c:pt>
                <c:pt idx="114">
                  <c:v>0.80625393382671318</c:v>
                </c:pt>
                <c:pt idx="115">
                  <c:v>0.75495862462125862</c:v>
                </c:pt>
                <c:pt idx="116">
                  <c:v>0.77950408079212452</c:v>
                </c:pt>
                <c:pt idx="117">
                  <c:v>0.77653145401063339</c:v>
                </c:pt>
                <c:pt idx="118">
                  <c:v>0.73953037155426449</c:v>
                </c:pt>
                <c:pt idx="119">
                  <c:v>0.80880616697069141</c:v>
                </c:pt>
                <c:pt idx="120">
                  <c:v>0.76751748554011856</c:v>
                </c:pt>
                <c:pt idx="121">
                  <c:v>0.67478063345624206</c:v>
                </c:pt>
                <c:pt idx="122">
                  <c:v>0.77626659950771437</c:v>
                </c:pt>
                <c:pt idx="123">
                  <c:v>0.77607971606139214</c:v>
                </c:pt>
                <c:pt idx="124">
                  <c:v>0.74889451358090997</c:v>
                </c:pt>
                <c:pt idx="125">
                  <c:v>0.79968767433530252</c:v>
                </c:pt>
                <c:pt idx="126">
                  <c:v>0.79236228375870554</c:v>
                </c:pt>
                <c:pt idx="127">
                  <c:v>0.76291625574544175</c:v>
                </c:pt>
                <c:pt idx="128">
                  <c:v>0.79166258141220225</c:v>
                </c:pt>
                <c:pt idx="129">
                  <c:v>0.79694831595784232</c:v>
                </c:pt>
                <c:pt idx="130">
                  <c:v>0.62710521101644545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B0C-4DFF-B4BD-88B20CDEA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3367368"/>
        <c:axId val="583368024"/>
      </c:scatterChart>
      <c:valAx>
        <c:axId val="583367368"/>
        <c:scaling>
          <c:orientation val="minMax"/>
          <c:max val="3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rgbClr val="002060"/>
                    </a:solidFill>
                  </a:rPr>
                  <a:t>Time (minutes)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3368024"/>
        <c:crosses val="autoZero"/>
        <c:crossBetween val="midCat"/>
        <c:majorUnit val="2"/>
      </c:valAx>
      <c:valAx>
        <c:axId val="583368024"/>
        <c:scaling>
          <c:orientation val="minMax"/>
          <c:max val="1.3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rgbClr val="002060"/>
                    </a:solidFill>
                  </a:rPr>
                  <a:t>Perfusion Flux </a:t>
                </a:r>
              </a:p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r>
                  <a:rPr lang="en-US" sz="1400" b="1" dirty="0">
                    <a:solidFill>
                      <a:srgbClr val="002060"/>
                    </a:solidFill>
                  </a:rPr>
                  <a:t>change from baseline (set to 1.0)</a:t>
                </a:r>
              </a:p>
            </c:rich>
          </c:tx>
          <c:layout>
            <c:manualLayout>
              <c:xMode val="edge"/>
              <c:yMode val="edge"/>
              <c:x val="2.7875912321618304E-2"/>
              <c:y val="6.211488035588527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3367368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776357299187674"/>
          <c:y val="0.15466274210505679"/>
          <c:w val="0.15974986579271508"/>
          <c:h val="0.742138186999646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ysDash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342427591287933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279366394990101"/>
          <c:y val="0.17171296296296296"/>
          <c:w val="0.52679697932495284"/>
          <c:h val="0.6227161708953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Acetaldehyde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Sheet1!$B$11:$B$14</c:f>
                <c:numCache>
                  <c:formatCode>General</c:formatCode>
                  <c:ptCount val="4"/>
                  <c:pt idx="0">
                    <c:v>4.8</c:v>
                  </c:pt>
                  <c:pt idx="1">
                    <c:v>3.35</c:v>
                  </c:pt>
                  <c:pt idx="2">
                    <c:v>7.8</c:v>
                  </c:pt>
                  <c:pt idx="3">
                    <c:v>60.2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Sheet1!$A$4:$A$7</c:f>
              <c:numCache>
                <c:formatCode>General</c:formatCode>
                <c:ptCount val="4"/>
                <c:pt idx="0">
                  <c:v>4.5999999999999996</c:v>
                </c:pt>
                <c:pt idx="1">
                  <c:v>11.7</c:v>
                </c:pt>
                <c:pt idx="2">
                  <c:v>14.7</c:v>
                </c:pt>
                <c:pt idx="3">
                  <c:v>16.600000000000001</c:v>
                </c:pt>
              </c:numCache>
            </c:numRef>
          </c:cat>
          <c:val>
            <c:numRef>
              <c:f>Sheet1!$B$4:$B$7</c:f>
              <c:numCache>
                <c:formatCode>General</c:formatCode>
                <c:ptCount val="4"/>
                <c:pt idx="0">
                  <c:v>13.9</c:v>
                </c:pt>
                <c:pt idx="1">
                  <c:v>22.71</c:v>
                </c:pt>
                <c:pt idx="2">
                  <c:v>134.30000000000001</c:v>
                </c:pt>
                <c:pt idx="3">
                  <c:v>532.1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D-49F3-B453-0CDE2406C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18"/>
        <c:axId val="546731872"/>
        <c:axId val="546732200"/>
      </c:barChart>
      <c:catAx>
        <c:axId val="54673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ysClr val="windowText" lastClr="000000"/>
                    </a:solidFill>
                  </a:rPr>
                  <a:t>watts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2200"/>
        <c:crosses val="autoZero"/>
        <c:auto val="1"/>
        <c:lblAlgn val="ctr"/>
        <c:lblOffset val="100"/>
        <c:noMultiLvlLbl val="0"/>
      </c:catAx>
      <c:valAx>
        <c:axId val="546732200"/>
        <c:scaling>
          <c:orientation val="minMax"/>
          <c:max val="1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>
                    <a:solidFill>
                      <a:sysClr val="windowText" lastClr="000000"/>
                    </a:solidFill>
                  </a:rPr>
                  <a:t>ug/10 puffs</a:t>
                </a:r>
              </a:p>
            </c:rich>
          </c:tx>
          <c:layout>
            <c:manualLayout>
              <c:xMode val="edge"/>
              <c:yMode val="edge"/>
              <c:x val="1.8837201270893767E-2"/>
              <c:y val="0.35172827354913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434547244094487"/>
          <c:y val="3.7037128171478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279366394990101"/>
          <c:y val="0.17171296296296296"/>
          <c:w val="0.52679697932495284"/>
          <c:h val="0.6227161708953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Acrolein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Sheet1!$C$11:$C$14</c:f>
                <c:numCache>
                  <c:formatCode>General</c:formatCode>
                  <c:ptCount val="4"/>
                  <c:pt idx="0">
                    <c:v>0.4</c:v>
                  </c:pt>
                  <c:pt idx="1">
                    <c:v>0.82</c:v>
                  </c:pt>
                  <c:pt idx="2">
                    <c:v>0.71</c:v>
                  </c:pt>
                  <c:pt idx="3">
                    <c:v>0.3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Sheet1!$A$4:$A$7</c:f>
              <c:numCache>
                <c:formatCode>General</c:formatCode>
                <c:ptCount val="4"/>
                <c:pt idx="0">
                  <c:v>4.5999999999999996</c:v>
                </c:pt>
                <c:pt idx="1">
                  <c:v>11.7</c:v>
                </c:pt>
                <c:pt idx="2">
                  <c:v>14.7</c:v>
                </c:pt>
                <c:pt idx="3">
                  <c:v>16.600000000000001</c:v>
                </c:pt>
              </c:numCache>
            </c:numRef>
          </c:cat>
          <c:val>
            <c:numRef>
              <c:f>Sheet1!$C$4:$C$7</c:f>
              <c:numCache>
                <c:formatCode>General</c:formatCode>
                <c:ptCount val="4"/>
                <c:pt idx="0">
                  <c:v>2.1</c:v>
                </c:pt>
                <c:pt idx="1">
                  <c:v>1.22</c:v>
                </c:pt>
                <c:pt idx="2">
                  <c:v>3.18</c:v>
                </c:pt>
                <c:pt idx="3">
                  <c:v>819.81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0A-4FCD-B240-AA9235B5A4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18"/>
        <c:axId val="546731872"/>
        <c:axId val="546732200"/>
      </c:barChart>
      <c:catAx>
        <c:axId val="54673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ysClr val="windowText" lastClr="000000"/>
                    </a:solidFill>
                  </a:rPr>
                  <a:t>watts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2200"/>
        <c:crosses val="autoZero"/>
        <c:auto val="1"/>
        <c:lblAlgn val="ctr"/>
        <c:lblOffset val="100"/>
        <c:noMultiLvlLbl val="0"/>
      </c:catAx>
      <c:valAx>
        <c:axId val="54673220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>
                    <a:solidFill>
                      <a:sysClr val="windowText" lastClr="000000"/>
                    </a:solidFill>
                  </a:rPr>
                  <a:t>ug/10 puffs</a:t>
                </a:r>
              </a:p>
            </c:rich>
          </c:tx>
          <c:layout>
            <c:manualLayout>
              <c:xMode val="edge"/>
              <c:yMode val="edge"/>
              <c:x val="1.8837201270893767E-2"/>
              <c:y val="0.35172827354913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342427591287933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279366394990101"/>
          <c:y val="0.17171296296296296"/>
          <c:w val="0.52679697932495284"/>
          <c:h val="0.6227161708953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Formaldehyde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Sheet1!$D$11:$D$14</c:f>
                <c:numCache>
                  <c:formatCode>General</c:formatCode>
                  <c:ptCount val="4"/>
                  <c:pt idx="0">
                    <c:v>3.7</c:v>
                  </c:pt>
                  <c:pt idx="1">
                    <c:v>9.66</c:v>
                  </c:pt>
                  <c:pt idx="2">
                    <c:v>11</c:v>
                  </c:pt>
                  <c:pt idx="3">
                    <c:v>76.8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Sheet1!$A$4:$A$7</c:f>
              <c:numCache>
                <c:formatCode>General</c:formatCode>
                <c:ptCount val="4"/>
                <c:pt idx="0">
                  <c:v>4.5999999999999996</c:v>
                </c:pt>
                <c:pt idx="1">
                  <c:v>11.7</c:v>
                </c:pt>
                <c:pt idx="2">
                  <c:v>14.7</c:v>
                </c:pt>
                <c:pt idx="3">
                  <c:v>16.600000000000001</c:v>
                </c:pt>
              </c:numCache>
            </c:numRef>
          </c:cat>
          <c:val>
            <c:numRef>
              <c:f>Sheet1!$D$4:$D$7</c:f>
              <c:numCache>
                <c:formatCode>General</c:formatCode>
                <c:ptCount val="4"/>
                <c:pt idx="0">
                  <c:v>20.100000000000001</c:v>
                </c:pt>
                <c:pt idx="1">
                  <c:v>129.55000000000001</c:v>
                </c:pt>
                <c:pt idx="2">
                  <c:v>386.77</c:v>
                </c:pt>
                <c:pt idx="3">
                  <c:v>808.72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12-452D-B3E5-4E69B2429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18"/>
        <c:axId val="546731872"/>
        <c:axId val="546732200"/>
      </c:barChart>
      <c:catAx>
        <c:axId val="54673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ysClr val="windowText" lastClr="000000"/>
                    </a:solidFill>
                  </a:rPr>
                  <a:t>watts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2200"/>
        <c:crosses val="autoZero"/>
        <c:auto val="1"/>
        <c:lblAlgn val="ctr"/>
        <c:lblOffset val="100"/>
        <c:noMultiLvlLbl val="0"/>
      </c:catAx>
      <c:valAx>
        <c:axId val="54673220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>
                    <a:solidFill>
                      <a:sysClr val="windowText" lastClr="000000"/>
                    </a:solidFill>
                  </a:rPr>
                  <a:t>ug/10 puffs</a:t>
                </a:r>
              </a:p>
            </c:rich>
          </c:tx>
          <c:layout>
            <c:manualLayout>
              <c:xMode val="edge"/>
              <c:yMode val="edge"/>
              <c:x val="1.8837201270893767E-2"/>
              <c:y val="0.35172827354913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342427591287933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279366394990101"/>
          <c:y val="0.17171296296296296"/>
          <c:w val="0.52679697932495284"/>
          <c:h val="0.6227161708953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Acetone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Sheet1!$E$11:$E$15</c:f>
                <c:numCache>
                  <c:formatCode>General</c:formatCode>
                  <c:ptCount val="5"/>
                  <c:pt idx="0">
                    <c:v>0.2</c:v>
                  </c:pt>
                  <c:pt idx="1">
                    <c:v>0.5</c:v>
                  </c:pt>
                  <c:pt idx="2">
                    <c:v>50.1</c:v>
                  </c:pt>
                  <c:pt idx="3">
                    <c:v>72.599999999999994</c:v>
                  </c:pt>
                  <c:pt idx="4">
                    <c:v>71.2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Sheet1!$A$4:$A$7</c:f>
              <c:numCache>
                <c:formatCode>General</c:formatCode>
                <c:ptCount val="4"/>
                <c:pt idx="0">
                  <c:v>4.5999999999999996</c:v>
                </c:pt>
                <c:pt idx="1">
                  <c:v>11.7</c:v>
                </c:pt>
                <c:pt idx="2">
                  <c:v>14.7</c:v>
                </c:pt>
                <c:pt idx="3">
                  <c:v>16.600000000000001</c:v>
                </c:pt>
              </c:numCache>
            </c:numRef>
          </c:cat>
          <c:val>
            <c:numRef>
              <c:f>Sheet1!$E$4:$E$7</c:f>
              <c:numCache>
                <c:formatCode>General</c:formatCode>
                <c:ptCount val="4"/>
                <c:pt idx="0">
                  <c:v>2.9</c:v>
                </c:pt>
                <c:pt idx="1">
                  <c:v>11.46</c:v>
                </c:pt>
                <c:pt idx="2">
                  <c:v>984.9</c:v>
                </c:pt>
                <c:pt idx="3">
                  <c:v>808.72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16-4A32-9209-FB270C8C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18"/>
        <c:axId val="546731872"/>
        <c:axId val="546732200"/>
      </c:barChart>
      <c:catAx>
        <c:axId val="54673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ysClr val="windowText" lastClr="000000"/>
                    </a:solidFill>
                  </a:rPr>
                  <a:t>watts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2200"/>
        <c:crosses val="autoZero"/>
        <c:auto val="1"/>
        <c:lblAlgn val="ctr"/>
        <c:lblOffset val="100"/>
        <c:noMultiLvlLbl val="0"/>
      </c:catAx>
      <c:valAx>
        <c:axId val="54673220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>
                    <a:solidFill>
                      <a:sysClr val="windowText" lastClr="000000"/>
                    </a:solidFill>
                  </a:rPr>
                  <a:t>ug/10 puffs</a:t>
                </a:r>
              </a:p>
            </c:rich>
          </c:tx>
          <c:layout>
            <c:manualLayout>
              <c:xMode val="edge"/>
              <c:yMode val="edge"/>
              <c:x val="1.8837201270893767E-2"/>
              <c:y val="0.35172827354913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87700646963334"/>
          <c:y val="2.2112023365824653E-2"/>
          <c:w val="0.57896147982929791"/>
          <c:h val="0.7468723485463723"/>
        </c:manualLayout>
      </c:layout>
      <c:lineChart>
        <c:grouping val="standard"/>
        <c:varyColors val="0"/>
        <c:ser>
          <c:idx val="2"/>
          <c:order val="0"/>
          <c:tx>
            <c:v>Air</c:v>
          </c:tx>
          <c:spPr>
            <a:ln w="95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plus>
            <c:min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Ave'!$AE$74:$AN$74</c:f>
              <c:numCache>
                <c:formatCode>0.00</c:formatCode>
                <c:ptCount val="10"/>
                <c:pt idx="0">
                  <c:v>1</c:v>
                </c:pt>
                <c:pt idx="1">
                  <c:v>0.99330683071804127</c:v>
                </c:pt>
                <c:pt idx="2">
                  <c:v>1.0009155538787149</c:v>
                </c:pt>
                <c:pt idx="3">
                  <c:v>1.0112354096304765</c:v>
                </c:pt>
                <c:pt idx="4">
                  <c:v>1.0214681383423703</c:v>
                </c:pt>
                <c:pt idx="5">
                  <c:v>1.028182999361833</c:v>
                </c:pt>
                <c:pt idx="6">
                  <c:v>1.0732454004699121</c:v>
                </c:pt>
                <c:pt idx="7">
                  <c:v>1.0729813986654231</c:v>
                </c:pt>
                <c:pt idx="8">
                  <c:v>1.0665345225508653</c:v>
                </c:pt>
                <c:pt idx="9">
                  <c:v>1.0868857305379216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D0-408F-8EBE-2DEBE499BC4E}"/>
            </c:ext>
          </c:extLst>
        </c:ser>
        <c:ser>
          <c:idx val="5"/>
          <c:order val="1"/>
          <c:tx>
            <c:v>3R4F</c:v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triang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plus>
            <c:min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'Group Ave'!$AE$92:$AN$92</c:f>
              <c:numCache>
                <c:formatCode>0.00</c:formatCode>
                <c:ptCount val="10"/>
                <c:pt idx="0">
                  <c:v>1</c:v>
                </c:pt>
                <c:pt idx="1">
                  <c:v>0.86024368258209782</c:v>
                </c:pt>
                <c:pt idx="2">
                  <c:v>0.81650233925538274</c:v>
                </c:pt>
                <c:pt idx="3">
                  <c:v>0.87243074956621092</c:v>
                </c:pt>
                <c:pt idx="4">
                  <c:v>0.85548441321128421</c:v>
                </c:pt>
                <c:pt idx="5">
                  <c:v>0.84429279247167521</c:v>
                </c:pt>
                <c:pt idx="6">
                  <c:v>0.83598401087033869</c:v>
                </c:pt>
                <c:pt idx="7">
                  <c:v>0.84007078533479973</c:v>
                </c:pt>
                <c:pt idx="8">
                  <c:v>0.8496755924697994</c:v>
                </c:pt>
                <c:pt idx="9">
                  <c:v>0.80625878878874524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D0-408F-8EBE-2DEBE499B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620216"/>
        <c:axId val="525605456"/>
        <c:extLst/>
      </c:lineChart>
      <c:catAx>
        <c:axId val="52562021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05456"/>
        <c:crosses val="autoZero"/>
        <c:auto val="1"/>
        <c:lblAlgn val="ctr"/>
        <c:lblOffset val="100"/>
        <c:noMultiLvlLbl val="0"/>
      </c:catAx>
      <c:valAx>
        <c:axId val="52560545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ysClr val="windowText" lastClr="000000"/>
                    </a:solidFill>
                  </a:rPr>
                  <a:t>Change</a:t>
                </a:r>
                <a:r>
                  <a:rPr lang="en-US" sz="2000" b="1" baseline="0" dirty="0">
                    <a:solidFill>
                      <a:sysClr val="windowText" lastClr="000000"/>
                    </a:solidFill>
                  </a:rPr>
                  <a:t> from Pre-Exposure (%)</a:t>
                </a:r>
              </a:p>
            </c:rich>
          </c:tx>
          <c:layout>
            <c:manualLayout>
              <c:xMode val="edge"/>
              <c:yMode val="edge"/>
              <c:x val="1.4214277907302971E-2"/>
              <c:y val="4.499871696865443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20216"/>
        <c:crossesAt val="0"/>
        <c:crossBetween val="between"/>
      </c:valAx>
      <c:spPr>
        <a:noFill/>
        <a:ln w="12700">
          <a:noFill/>
        </a:ln>
        <a:effectLst/>
      </c:spPr>
    </c:plotArea>
    <c:legend>
      <c:legendPos val="r"/>
      <c:layout>
        <c:manualLayout>
          <c:xMode val="edge"/>
          <c:yMode val="edge"/>
          <c:x val="0.77890552692649861"/>
          <c:y val="0.17068012195146307"/>
          <c:w val="0.19063174770679439"/>
          <c:h val="0.48254014204106838"/>
        </c:manualLayout>
      </c:layout>
      <c:overlay val="0"/>
      <c:spPr>
        <a:solidFill>
          <a:schemeClr val="bg1"/>
        </a:solidFill>
        <a:ln w="6350"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87700646963334"/>
          <c:y val="2.2112023365824653E-2"/>
          <c:w val="0.57896147982929791"/>
          <c:h val="0.7468723485463723"/>
        </c:manualLayout>
      </c:layout>
      <c:lineChart>
        <c:grouping val="standard"/>
        <c:varyColors val="0"/>
        <c:ser>
          <c:idx val="2"/>
          <c:order val="0"/>
          <c:tx>
            <c:v>Air</c:v>
          </c:tx>
          <c:spPr>
            <a:ln w="95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plus>
            <c:min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Ave'!$AE$74:$AN$74</c:f>
              <c:numCache>
                <c:formatCode>0.00</c:formatCode>
                <c:ptCount val="10"/>
                <c:pt idx="0">
                  <c:v>1</c:v>
                </c:pt>
                <c:pt idx="1">
                  <c:v>0.99330683071804127</c:v>
                </c:pt>
                <c:pt idx="2">
                  <c:v>1.0009155538787149</c:v>
                </c:pt>
                <c:pt idx="3">
                  <c:v>1.0112354096304765</c:v>
                </c:pt>
                <c:pt idx="4">
                  <c:v>1.0214681383423703</c:v>
                </c:pt>
                <c:pt idx="5">
                  <c:v>1.028182999361833</c:v>
                </c:pt>
                <c:pt idx="6">
                  <c:v>1.0732454004699121</c:v>
                </c:pt>
                <c:pt idx="7">
                  <c:v>1.0729813986654231</c:v>
                </c:pt>
                <c:pt idx="8">
                  <c:v>1.0665345225508653</c:v>
                </c:pt>
                <c:pt idx="9">
                  <c:v>1.0868857305379216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D0-408F-8EBE-2DEBE499BC4E}"/>
            </c:ext>
          </c:extLst>
        </c:ser>
        <c:ser>
          <c:idx val="1"/>
          <c:order val="1"/>
          <c:tx>
            <c:v>Ecig0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Ave'!$AE$44:$AN$44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6.9469833185492269E-2</c:v>
                  </c:pt>
                  <c:pt idx="2">
                    <c:v>6.5305618180412348E-2</c:v>
                  </c:pt>
                  <c:pt idx="3">
                    <c:v>7.4357905433475577E-2</c:v>
                  </c:pt>
                  <c:pt idx="4">
                    <c:v>7.4264219867835518E-2</c:v>
                  </c:pt>
                  <c:pt idx="5">
                    <c:v>8.0744955801507312E-2</c:v>
                  </c:pt>
                  <c:pt idx="6">
                    <c:v>8.5619172746852004E-2</c:v>
                  </c:pt>
                  <c:pt idx="7">
                    <c:v>8.3673750422453036E-2</c:v>
                  </c:pt>
                  <c:pt idx="8">
                    <c:v>8.4462861168366529E-2</c:v>
                  </c:pt>
                  <c:pt idx="9">
                    <c:v>6.5294617876630434E-2</c:v>
                  </c:pt>
                </c:numCache>
              </c:numRef>
            </c:plus>
            <c:minus>
              <c:numRef>
                <c:f>'Group Ave'!$AE$44:$AN$44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6.9469833185492269E-2</c:v>
                  </c:pt>
                  <c:pt idx="2">
                    <c:v>6.5305618180412348E-2</c:v>
                  </c:pt>
                  <c:pt idx="3">
                    <c:v>7.4357905433475577E-2</c:v>
                  </c:pt>
                  <c:pt idx="4">
                    <c:v>7.4264219867835518E-2</c:v>
                  </c:pt>
                  <c:pt idx="5">
                    <c:v>8.0744955801507312E-2</c:v>
                  </c:pt>
                  <c:pt idx="6">
                    <c:v>8.5619172746852004E-2</c:v>
                  </c:pt>
                  <c:pt idx="7">
                    <c:v>8.3673750422453036E-2</c:v>
                  </c:pt>
                  <c:pt idx="8">
                    <c:v>8.4462861168366529E-2</c:v>
                  </c:pt>
                  <c:pt idx="9">
                    <c:v>6.5294617876630434E-2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Ave'!$AE$47:$AN$47</c:f>
              <c:numCache>
                <c:formatCode>0.00</c:formatCode>
                <c:ptCount val="10"/>
                <c:pt idx="0">
                  <c:v>1</c:v>
                </c:pt>
                <c:pt idx="1">
                  <c:v>0.99314517132571256</c:v>
                </c:pt>
                <c:pt idx="2">
                  <c:v>0.90947875508179921</c:v>
                </c:pt>
                <c:pt idx="3">
                  <c:v>0.80948045488383935</c:v>
                </c:pt>
                <c:pt idx="4">
                  <c:v>0.83576583432693652</c:v>
                </c:pt>
                <c:pt idx="5">
                  <c:v>0.76629440682499173</c:v>
                </c:pt>
                <c:pt idx="6">
                  <c:v>0.83073462170569901</c:v>
                </c:pt>
                <c:pt idx="7">
                  <c:v>0.7763828306646462</c:v>
                </c:pt>
                <c:pt idx="8">
                  <c:v>0.75403741308864591</c:v>
                </c:pt>
                <c:pt idx="9">
                  <c:v>0.82042979236325786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D0-408F-8EBE-2DEBE499BC4E}"/>
            </c:ext>
          </c:extLst>
        </c:ser>
        <c:ser>
          <c:idx val="0"/>
          <c:order val="2"/>
          <c:tx>
            <c:v>Ecig18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Ave'!$AE$49:$AN$49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4.2593972283321464E-2</c:v>
                  </c:pt>
                  <c:pt idx="2">
                    <c:v>2.8595532751848271E-2</c:v>
                  </c:pt>
                  <c:pt idx="3">
                    <c:v>3.2436208364638612E-2</c:v>
                  </c:pt>
                  <c:pt idx="4">
                    <c:v>6.742111759834922E-2</c:v>
                  </c:pt>
                  <c:pt idx="5">
                    <c:v>3.1802262832482012E-2</c:v>
                  </c:pt>
                  <c:pt idx="6">
                    <c:v>3.782522537628695E-2</c:v>
                  </c:pt>
                  <c:pt idx="7">
                    <c:v>3.7792636287791163E-2</c:v>
                  </c:pt>
                  <c:pt idx="8">
                    <c:v>1.6771167168953376E-2</c:v>
                  </c:pt>
                  <c:pt idx="9">
                    <c:v>1.9174544963495452E-2</c:v>
                  </c:pt>
                </c:numCache>
              </c:numRef>
            </c:plus>
            <c:minus>
              <c:numRef>
                <c:f>'Group Ave'!$AE$49:$AN$49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4.2593972283321464E-2</c:v>
                  </c:pt>
                  <c:pt idx="2">
                    <c:v>2.8595532751848271E-2</c:v>
                  </c:pt>
                  <c:pt idx="3">
                    <c:v>3.2436208364638612E-2</c:v>
                  </c:pt>
                  <c:pt idx="4">
                    <c:v>6.742111759834922E-2</c:v>
                  </c:pt>
                  <c:pt idx="5">
                    <c:v>3.1802262832482012E-2</c:v>
                  </c:pt>
                  <c:pt idx="6">
                    <c:v>3.782522537628695E-2</c:v>
                  </c:pt>
                  <c:pt idx="7">
                    <c:v>3.7792636287791163E-2</c:v>
                  </c:pt>
                  <c:pt idx="8">
                    <c:v>1.6771167168953376E-2</c:v>
                  </c:pt>
                  <c:pt idx="9">
                    <c:v>1.9174544963495452E-2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Ave'!$AE$42:$AN$42</c:f>
              <c:numCache>
                <c:formatCode>0.00</c:formatCode>
                <c:ptCount val="10"/>
                <c:pt idx="0">
                  <c:v>1</c:v>
                </c:pt>
                <c:pt idx="1">
                  <c:v>1.0162425482998991</c:v>
                </c:pt>
                <c:pt idx="2">
                  <c:v>0.90516169839117122</c:v>
                </c:pt>
                <c:pt idx="3">
                  <c:v>0.85155895893800015</c:v>
                </c:pt>
                <c:pt idx="4">
                  <c:v>0.83756976612795675</c:v>
                </c:pt>
                <c:pt idx="5">
                  <c:v>0.88125462494437656</c:v>
                </c:pt>
                <c:pt idx="6">
                  <c:v>0.80440249632883398</c:v>
                </c:pt>
                <c:pt idx="7">
                  <c:v>0.80685943501586055</c:v>
                </c:pt>
                <c:pt idx="8">
                  <c:v>0.81137468548034519</c:v>
                </c:pt>
                <c:pt idx="9">
                  <c:v>0.82760163736272097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D0-408F-8EBE-2DEBE499BC4E}"/>
            </c:ext>
          </c:extLst>
        </c:ser>
        <c:ser>
          <c:idx val="5"/>
          <c:order val="4"/>
          <c:tx>
            <c:v>3R4F</c:v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triang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plus>
            <c:min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'Group Ave'!$AE$92:$AN$92</c:f>
              <c:numCache>
                <c:formatCode>0.00</c:formatCode>
                <c:ptCount val="10"/>
                <c:pt idx="0">
                  <c:v>1</c:v>
                </c:pt>
                <c:pt idx="1">
                  <c:v>0.86024368258209782</c:v>
                </c:pt>
                <c:pt idx="2">
                  <c:v>0.81650233925538274</c:v>
                </c:pt>
                <c:pt idx="3">
                  <c:v>0.87243074956621092</c:v>
                </c:pt>
                <c:pt idx="4">
                  <c:v>0.85548441321128421</c:v>
                </c:pt>
                <c:pt idx="5">
                  <c:v>0.84429279247167521</c:v>
                </c:pt>
                <c:pt idx="6">
                  <c:v>0.83598401087033869</c:v>
                </c:pt>
                <c:pt idx="7">
                  <c:v>0.84007078533479973</c:v>
                </c:pt>
                <c:pt idx="8">
                  <c:v>0.8496755924697994</c:v>
                </c:pt>
                <c:pt idx="9">
                  <c:v>0.80625878878874524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D0-408F-8EBE-2DEBE499B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620216"/>
        <c:axId val="525605456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CD47KO-18</c:v>
                </c:tx>
                <c:spPr>
                  <a:ln w="9525" cap="rnd">
                    <a:solidFill>
                      <a:schemeClr val="accent4">
                        <a:lumMod val="75000"/>
                      </a:schemeClr>
                    </a:solidFill>
                    <a:prstDash val="sysDash"/>
                    <a:round/>
                  </a:ln>
                  <a:effectLst/>
                </c:spPr>
                <c:marker>
                  <c:symbol val="triangle"/>
                  <c:size val="4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'Group Ave'!$AE$85:$AN$85</c15:sqref>
                          </c15:formulaRef>
                        </c:ext>
                      </c:extLst>
                      <c:numCache>
                        <c:formatCode>General</c:formatCode>
                        <c:ptCount val="10"/>
                        <c:pt idx="0">
                          <c:v>0</c:v>
                        </c:pt>
                        <c:pt idx="1">
                          <c:v>1.654904911898393E-2</c:v>
                        </c:pt>
                        <c:pt idx="2">
                          <c:v>8.1107941499170583E-2</c:v>
                        </c:pt>
                        <c:pt idx="3">
                          <c:v>6.0787060923483356E-2</c:v>
                        </c:pt>
                        <c:pt idx="4">
                          <c:v>3.0987876037084069E-2</c:v>
                        </c:pt>
                        <c:pt idx="5">
                          <c:v>3.1275042140757807E-3</c:v>
                        </c:pt>
                        <c:pt idx="6">
                          <c:v>1.7128043249765772E-3</c:v>
                        </c:pt>
                        <c:pt idx="7">
                          <c:v>9.3737175686620783E-4</c:v>
                        </c:pt>
                        <c:pt idx="8">
                          <c:v>1.7686435723636013E-2</c:v>
                        </c:pt>
                        <c:pt idx="9">
                          <c:v>3.6159714391966753E-2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'Group Ave'!$AE$85:$AN$85</c15:sqref>
                          </c15:formulaRef>
                        </c:ext>
                      </c:extLst>
                      <c:numCache>
                        <c:formatCode>General</c:formatCode>
                        <c:ptCount val="10"/>
                        <c:pt idx="0">
                          <c:v>0</c:v>
                        </c:pt>
                        <c:pt idx="1">
                          <c:v>1.654904911898393E-2</c:v>
                        </c:pt>
                        <c:pt idx="2">
                          <c:v>8.1107941499170583E-2</c:v>
                        </c:pt>
                        <c:pt idx="3">
                          <c:v>6.0787060923483356E-2</c:v>
                        </c:pt>
                        <c:pt idx="4">
                          <c:v>3.0987876037084069E-2</c:v>
                        </c:pt>
                        <c:pt idx="5">
                          <c:v>3.1275042140757807E-3</c:v>
                        </c:pt>
                        <c:pt idx="6">
                          <c:v>1.7128043249765772E-3</c:v>
                        </c:pt>
                        <c:pt idx="7">
                          <c:v>9.3737175686620783E-4</c:v>
                        </c:pt>
                        <c:pt idx="8">
                          <c:v>1.7686435723636013E-2</c:v>
                        </c:pt>
                        <c:pt idx="9">
                          <c:v>3.6159714391966753E-2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val>
                  <c:numRef>
                    <c:extLst>
                      <c:ext uri="{02D57815-91ED-43cb-92C2-25804820EDAC}">
                        <c15:formulaRef>
                          <c15:sqref>'Group Ave'!$AE$83:$AN$83</c15:sqref>
                        </c15:formulaRef>
                      </c:ext>
                    </c:extLst>
                    <c:numCache>
                      <c:formatCode>0.00</c:formatCode>
                      <c:ptCount val="10"/>
                      <c:pt idx="0">
                        <c:v>1</c:v>
                      </c:pt>
                      <c:pt idx="1">
                        <c:v>0.9566088574797692</c:v>
                      </c:pt>
                      <c:pt idx="2">
                        <c:v>0.90800533982775677</c:v>
                      </c:pt>
                      <c:pt idx="3">
                        <c:v>0.96335065658342289</c:v>
                      </c:pt>
                      <c:pt idx="4">
                        <c:v>1.0585586007819154</c:v>
                      </c:pt>
                      <c:pt idx="5">
                        <c:v>1.1145723127138583</c:v>
                      </c:pt>
                      <c:pt idx="6">
                        <c:v>1.106538487972565</c:v>
                      </c:pt>
                      <c:pt idx="7">
                        <c:v>1.134600776726961</c:v>
                      </c:pt>
                      <c:pt idx="8">
                        <c:v>1.0715117985288563</c:v>
                      </c:pt>
                      <c:pt idx="9">
                        <c:v>1.0189767856542191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10D0-408F-8EBE-2DEBE499BC4E}"/>
                  </c:ext>
                </c:extLst>
              </c15:ser>
            </c15:filteredLineSeries>
          </c:ext>
        </c:extLst>
      </c:lineChart>
      <c:catAx>
        <c:axId val="52562021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05456"/>
        <c:crosses val="autoZero"/>
        <c:auto val="1"/>
        <c:lblAlgn val="ctr"/>
        <c:lblOffset val="100"/>
        <c:noMultiLvlLbl val="0"/>
      </c:catAx>
      <c:valAx>
        <c:axId val="52560545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ysClr val="windowText" lastClr="000000"/>
                    </a:solidFill>
                  </a:rPr>
                  <a:t>Change</a:t>
                </a:r>
                <a:r>
                  <a:rPr lang="en-US" sz="2000" b="1" baseline="0" dirty="0">
                    <a:solidFill>
                      <a:sysClr val="windowText" lastClr="000000"/>
                    </a:solidFill>
                  </a:rPr>
                  <a:t> from Pre-Exposure (%)</a:t>
                </a:r>
              </a:p>
            </c:rich>
          </c:tx>
          <c:layout>
            <c:manualLayout>
              <c:xMode val="edge"/>
              <c:yMode val="edge"/>
              <c:x val="1.4214277907302971E-2"/>
              <c:y val="4.499871696865443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20216"/>
        <c:crossesAt val="0"/>
        <c:crossBetween val="between"/>
      </c:valAx>
      <c:spPr>
        <a:noFill/>
        <a:ln w="12700">
          <a:noFill/>
        </a:ln>
        <a:effectLst/>
      </c:spPr>
    </c:plotArea>
    <c:legend>
      <c:legendPos val="r"/>
      <c:layout>
        <c:manualLayout>
          <c:xMode val="edge"/>
          <c:yMode val="edge"/>
          <c:x val="0.77890552692649861"/>
          <c:y val="0.17068012195146307"/>
          <c:w val="0.19063174770679439"/>
          <c:h val="0.48254014204106838"/>
        </c:manualLayout>
      </c:layout>
      <c:overlay val="0"/>
      <c:spPr>
        <a:solidFill>
          <a:schemeClr val="bg1"/>
        </a:solidFill>
        <a:ln w="6350"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87700646963334"/>
          <c:y val="2.2112023365824653E-2"/>
          <c:w val="0.57896147982929791"/>
          <c:h val="0.7468723485463723"/>
        </c:manualLayout>
      </c:layout>
      <c:lineChart>
        <c:grouping val="standard"/>
        <c:varyColors val="0"/>
        <c:ser>
          <c:idx val="2"/>
          <c:order val="0"/>
          <c:tx>
            <c:v>Air</c:v>
          </c:tx>
          <c:spPr>
            <a:ln w="95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plus>
            <c:min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Ave'!$AE$74:$AN$74</c:f>
              <c:numCache>
                <c:formatCode>0.00</c:formatCode>
                <c:ptCount val="10"/>
                <c:pt idx="0">
                  <c:v>1</c:v>
                </c:pt>
                <c:pt idx="1">
                  <c:v>0.99330683071804127</c:v>
                </c:pt>
                <c:pt idx="2">
                  <c:v>1.0009155538787149</c:v>
                </c:pt>
                <c:pt idx="3">
                  <c:v>1.0112354096304765</c:v>
                </c:pt>
                <c:pt idx="4">
                  <c:v>1.0214681383423703</c:v>
                </c:pt>
                <c:pt idx="5">
                  <c:v>1.028182999361833</c:v>
                </c:pt>
                <c:pt idx="6">
                  <c:v>1.0732454004699121</c:v>
                </c:pt>
                <c:pt idx="7">
                  <c:v>1.0729813986654231</c:v>
                </c:pt>
                <c:pt idx="8">
                  <c:v>1.0665345225508653</c:v>
                </c:pt>
                <c:pt idx="9">
                  <c:v>1.0868857305379216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D0-408F-8EBE-2DEBE499BC4E}"/>
            </c:ext>
          </c:extLst>
        </c:ser>
        <c:ser>
          <c:idx val="1"/>
          <c:order val="1"/>
          <c:tx>
            <c:v>Ecig0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Ave'!$AE$44:$AN$44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6.9469833185492269E-2</c:v>
                  </c:pt>
                  <c:pt idx="2">
                    <c:v>6.5305618180412348E-2</c:v>
                  </c:pt>
                  <c:pt idx="3">
                    <c:v>7.4357905433475577E-2</c:v>
                  </c:pt>
                  <c:pt idx="4">
                    <c:v>7.4264219867835518E-2</c:v>
                  </c:pt>
                  <c:pt idx="5">
                    <c:v>8.0744955801507312E-2</c:v>
                  </c:pt>
                  <c:pt idx="6">
                    <c:v>8.5619172746852004E-2</c:v>
                  </c:pt>
                  <c:pt idx="7">
                    <c:v>8.3673750422453036E-2</c:v>
                  </c:pt>
                  <c:pt idx="8">
                    <c:v>8.4462861168366529E-2</c:v>
                  </c:pt>
                  <c:pt idx="9">
                    <c:v>6.5294617876630434E-2</c:v>
                  </c:pt>
                </c:numCache>
              </c:numRef>
            </c:plus>
            <c:minus>
              <c:numRef>
                <c:f>'Group Ave'!$AE$44:$AN$44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6.9469833185492269E-2</c:v>
                  </c:pt>
                  <c:pt idx="2">
                    <c:v>6.5305618180412348E-2</c:v>
                  </c:pt>
                  <c:pt idx="3">
                    <c:v>7.4357905433475577E-2</c:v>
                  </c:pt>
                  <c:pt idx="4">
                    <c:v>7.4264219867835518E-2</c:v>
                  </c:pt>
                  <c:pt idx="5">
                    <c:v>8.0744955801507312E-2</c:v>
                  </c:pt>
                  <c:pt idx="6">
                    <c:v>8.5619172746852004E-2</c:v>
                  </c:pt>
                  <c:pt idx="7">
                    <c:v>8.3673750422453036E-2</c:v>
                  </c:pt>
                  <c:pt idx="8">
                    <c:v>8.4462861168366529E-2</c:v>
                  </c:pt>
                  <c:pt idx="9">
                    <c:v>6.5294617876630434E-2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Ave'!$AE$47:$AN$47</c:f>
              <c:numCache>
                <c:formatCode>0.00</c:formatCode>
                <c:ptCount val="10"/>
                <c:pt idx="0">
                  <c:v>1</c:v>
                </c:pt>
                <c:pt idx="1">
                  <c:v>0.99314517132571256</c:v>
                </c:pt>
                <c:pt idx="2">
                  <c:v>0.90947875508179921</c:v>
                </c:pt>
                <c:pt idx="3">
                  <c:v>0.80948045488383935</c:v>
                </c:pt>
                <c:pt idx="4">
                  <c:v>0.83576583432693652</c:v>
                </c:pt>
                <c:pt idx="5">
                  <c:v>0.76629440682499173</c:v>
                </c:pt>
                <c:pt idx="6">
                  <c:v>0.83073462170569901</c:v>
                </c:pt>
                <c:pt idx="7">
                  <c:v>0.7763828306646462</c:v>
                </c:pt>
                <c:pt idx="8">
                  <c:v>0.75403741308864591</c:v>
                </c:pt>
                <c:pt idx="9">
                  <c:v>0.82042979236325786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D0-408F-8EBE-2DEBE499BC4E}"/>
            </c:ext>
          </c:extLst>
        </c:ser>
        <c:ser>
          <c:idx val="0"/>
          <c:order val="2"/>
          <c:tx>
            <c:v>Ecig18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Ave'!$AE$49:$AN$49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4.2593972283321464E-2</c:v>
                  </c:pt>
                  <c:pt idx="2">
                    <c:v>2.8595532751848271E-2</c:v>
                  </c:pt>
                  <c:pt idx="3">
                    <c:v>3.2436208364638612E-2</c:v>
                  </c:pt>
                  <c:pt idx="4">
                    <c:v>6.742111759834922E-2</c:v>
                  </c:pt>
                  <c:pt idx="5">
                    <c:v>3.1802262832482012E-2</c:v>
                  </c:pt>
                  <c:pt idx="6">
                    <c:v>3.782522537628695E-2</c:v>
                  </c:pt>
                  <c:pt idx="7">
                    <c:v>3.7792636287791163E-2</c:v>
                  </c:pt>
                  <c:pt idx="8">
                    <c:v>1.6771167168953376E-2</c:v>
                  </c:pt>
                  <c:pt idx="9">
                    <c:v>1.9174544963495452E-2</c:v>
                  </c:pt>
                </c:numCache>
              </c:numRef>
            </c:plus>
            <c:minus>
              <c:numRef>
                <c:f>'Group Ave'!$AE$49:$AN$49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4.2593972283321464E-2</c:v>
                  </c:pt>
                  <c:pt idx="2">
                    <c:v>2.8595532751848271E-2</c:v>
                  </c:pt>
                  <c:pt idx="3">
                    <c:v>3.2436208364638612E-2</c:v>
                  </c:pt>
                  <c:pt idx="4">
                    <c:v>6.742111759834922E-2</c:v>
                  </c:pt>
                  <c:pt idx="5">
                    <c:v>3.1802262832482012E-2</c:v>
                  </c:pt>
                  <c:pt idx="6">
                    <c:v>3.782522537628695E-2</c:v>
                  </c:pt>
                  <c:pt idx="7">
                    <c:v>3.7792636287791163E-2</c:v>
                  </c:pt>
                  <c:pt idx="8">
                    <c:v>1.6771167168953376E-2</c:v>
                  </c:pt>
                  <c:pt idx="9">
                    <c:v>1.9174544963495452E-2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Ave'!$AE$42:$AN$42</c:f>
              <c:numCache>
                <c:formatCode>0.00</c:formatCode>
                <c:ptCount val="10"/>
                <c:pt idx="0">
                  <c:v>1</c:v>
                </c:pt>
                <c:pt idx="1">
                  <c:v>1.0162425482998991</c:v>
                </c:pt>
                <c:pt idx="2">
                  <c:v>0.90516169839117122</c:v>
                </c:pt>
                <c:pt idx="3">
                  <c:v>0.85155895893800015</c:v>
                </c:pt>
                <c:pt idx="4">
                  <c:v>0.83756976612795675</c:v>
                </c:pt>
                <c:pt idx="5">
                  <c:v>0.88125462494437656</c:v>
                </c:pt>
                <c:pt idx="6">
                  <c:v>0.80440249632883398</c:v>
                </c:pt>
                <c:pt idx="7">
                  <c:v>0.80685943501586055</c:v>
                </c:pt>
                <c:pt idx="8">
                  <c:v>0.81137468548034519</c:v>
                </c:pt>
                <c:pt idx="9">
                  <c:v>0.82760163736272097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D0-408F-8EBE-2DEBE499BC4E}"/>
            </c:ext>
          </c:extLst>
        </c:ser>
        <c:ser>
          <c:idx val="5"/>
          <c:order val="4"/>
          <c:tx>
            <c:v>3R4F</c:v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triang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plus>
            <c:min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'Group Ave'!$AE$92:$AN$92</c:f>
              <c:numCache>
                <c:formatCode>0.00</c:formatCode>
                <c:ptCount val="10"/>
                <c:pt idx="0">
                  <c:v>1</c:v>
                </c:pt>
                <c:pt idx="1">
                  <c:v>0.86024368258209782</c:v>
                </c:pt>
                <c:pt idx="2">
                  <c:v>0.81650233925538274</c:v>
                </c:pt>
                <c:pt idx="3">
                  <c:v>0.87243074956621092</c:v>
                </c:pt>
                <c:pt idx="4">
                  <c:v>0.85548441321128421</c:v>
                </c:pt>
                <c:pt idx="5">
                  <c:v>0.84429279247167521</c:v>
                </c:pt>
                <c:pt idx="6">
                  <c:v>0.83598401087033869</c:v>
                </c:pt>
                <c:pt idx="7">
                  <c:v>0.84007078533479973</c:v>
                </c:pt>
                <c:pt idx="8">
                  <c:v>0.8496755924697994</c:v>
                </c:pt>
                <c:pt idx="9">
                  <c:v>0.80625878878874524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D0-408F-8EBE-2DEBE499BC4E}"/>
            </c:ext>
          </c:extLst>
        </c:ser>
        <c:ser>
          <c:idx val="4"/>
          <c:order val="5"/>
          <c:tx>
            <c:v>iQOS</c:v>
          </c:tx>
          <c:spPr>
            <a:ln w="1587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Ave'!$AE$64:$AN$64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4.495876703088808E-2</c:v>
                  </c:pt>
                  <c:pt idx="2">
                    <c:v>4.5480498200893886E-2</c:v>
                  </c:pt>
                  <c:pt idx="3">
                    <c:v>9.5849400293642209E-2</c:v>
                  </c:pt>
                  <c:pt idx="4">
                    <c:v>3.8260271487336288E-2</c:v>
                  </c:pt>
                  <c:pt idx="5">
                    <c:v>3.9440689961857178E-2</c:v>
                  </c:pt>
                  <c:pt idx="6">
                    <c:v>1.7291827413501267E-2</c:v>
                  </c:pt>
                  <c:pt idx="7">
                    <c:v>1.2068961867601645E-2</c:v>
                  </c:pt>
                  <c:pt idx="8">
                    <c:v>4.8676197317529743E-2</c:v>
                  </c:pt>
                  <c:pt idx="9">
                    <c:v>1.5458930082643428E-2</c:v>
                  </c:pt>
                </c:numCache>
              </c:numRef>
            </c:plus>
            <c:minus>
              <c:numRef>
                <c:f>'Group Ave'!$AE$64:$AN$64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4.495876703088808E-2</c:v>
                  </c:pt>
                  <c:pt idx="2">
                    <c:v>4.5480498200893886E-2</c:v>
                  </c:pt>
                  <c:pt idx="3">
                    <c:v>9.5849400293642209E-2</c:v>
                  </c:pt>
                  <c:pt idx="4">
                    <c:v>3.8260271487336288E-2</c:v>
                  </c:pt>
                  <c:pt idx="5">
                    <c:v>3.9440689961857178E-2</c:v>
                  </c:pt>
                  <c:pt idx="6">
                    <c:v>1.7291827413501267E-2</c:v>
                  </c:pt>
                  <c:pt idx="7">
                    <c:v>1.2068961867601645E-2</c:v>
                  </c:pt>
                  <c:pt idx="8">
                    <c:v>4.8676197317529743E-2</c:v>
                  </c:pt>
                  <c:pt idx="9">
                    <c:v>1.5458930082643428E-2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'Group Ave'!$AE$62:$AN$62</c:f>
              <c:numCache>
                <c:formatCode>0.00</c:formatCode>
                <c:ptCount val="10"/>
                <c:pt idx="0">
                  <c:v>1</c:v>
                </c:pt>
                <c:pt idx="1">
                  <c:v>0.93774351754787189</c:v>
                </c:pt>
                <c:pt idx="2">
                  <c:v>0.85656135240125852</c:v>
                </c:pt>
                <c:pt idx="3">
                  <c:v>0.87426302818823953</c:v>
                </c:pt>
                <c:pt idx="4">
                  <c:v>0.82521180810616079</c:v>
                </c:pt>
                <c:pt idx="5">
                  <c:v>0.84150248230845137</c:v>
                </c:pt>
                <c:pt idx="6">
                  <c:v>0.83999201782729305</c:v>
                </c:pt>
                <c:pt idx="7">
                  <c:v>0.81105956402562462</c:v>
                </c:pt>
                <c:pt idx="8">
                  <c:v>0.83606793786338285</c:v>
                </c:pt>
                <c:pt idx="9">
                  <c:v>0.85136402604028616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0D0-408F-8EBE-2DEBE499B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620216"/>
        <c:axId val="525605456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CD47KO-18</c:v>
                </c:tx>
                <c:spPr>
                  <a:ln w="9525" cap="rnd">
                    <a:solidFill>
                      <a:schemeClr val="accent4">
                        <a:lumMod val="75000"/>
                      </a:schemeClr>
                    </a:solidFill>
                    <a:prstDash val="sysDash"/>
                    <a:round/>
                  </a:ln>
                  <a:effectLst/>
                </c:spPr>
                <c:marker>
                  <c:symbol val="triangle"/>
                  <c:size val="4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'Group Ave'!$AE$85:$AN$85</c15:sqref>
                          </c15:formulaRef>
                        </c:ext>
                      </c:extLst>
                      <c:numCache>
                        <c:formatCode>General</c:formatCode>
                        <c:ptCount val="10"/>
                        <c:pt idx="0">
                          <c:v>0</c:v>
                        </c:pt>
                        <c:pt idx="1">
                          <c:v>1.654904911898393E-2</c:v>
                        </c:pt>
                        <c:pt idx="2">
                          <c:v>8.1107941499170583E-2</c:v>
                        </c:pt>
                        <c:pt idx="3">
                          <c:v>6.0787060923483356E-2</c:v>
                        </c:pt>
                        <c:pt idx="4">
                          <c:v>3.0987876037084069E-2</c:v>
                        </c:pt>
                        <c:pt idx="5">
                          <c:v>3.1275042140757807E-3</c:v>
                        </c:pt>
                        <c:pt idx="6">
                          <c:v>1.7128043249765772E-3</c:v>
                        </c:pt>
                        <c:pt idx="7">
                          <c:v>9.3737175686620783E-4</c:v>
                        </c:pt>
                        <c:pt idx="8">
                          <c:v>1.7686435723636013E-2</c:v>
                        </c:pt>
                        <c:pt idx="9">
                          <c:v>3.6159714391966753E-2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'Group Ave'!$AE$85:$AN$85</c15:sqref>
                          </c15:formulaRef>
                        </c:ext>
                      </c:extLst>
                      <c:numCache>
                        <c:formatCode>General</c:formatCode>
                        <c:ptCount val="10"/>
                        <c:pt idx="0">
                          <c:v>0</c:v>
                        </c:pt>
                        <c:pt idx="1">
                          <c:v>1.654904911898393E-2</c:v>
                        </c:pt>
                        <c:pt idx="2">
                          <c:v>8.1107941499170583E-2</c:v>
                        </c:pt>
                        <c:pt idx="3">
                          <c:v>6.0787060923483356E-2</c:v>
                        </c:pt>
                        <c:pt idx="4">
                          <c:v>3.0987876037084069E-2</c:v>
                        </c:pt>
                        <c:pt idx="5">
                          <c:v>3.1275042140757807E-3</c:v>
                        </c:pt>
                        <c:pt idx="6">
                          <c:v>1.7128043249765772E-3</c:v>
                        </c:pt>
                        <c:pt idx="7">
                          <c:v>9.3737175686620783E-4</c:v>
                        </c:pt>
                        <c:pt idx="8">
                          <c:v>1.7686435723636013E-2</c:v>
                        </c:pt>
                        <c:pt idx="9">
                          <c:v>3.6159714391966753E-2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val>
                  <c:numRef>
                    <c:extLst>
                      <c:ext uri="{02D57815-91ED-43cb-92C2-25804820EDAC}">
                        <c15:formulaRef>
                          <c15:sqref>'Group Ave'!$AE$83:$AN$83</c15:sqref>
                        </c15:formulaRef>
                      </c:ext>
                    </c:extLst>
                    <c:numCache>
                      <c:formatCode>0.00</c:formatCode>
                      <c:ptCount val="10"/>
                      <c:pt idx="0">
                        <c:v>1</c:v>
                      </c:pt>
                      <c:pt idx="1">
                        <c:v>0.9566088574797692</c:v>
                      </c:pt>
                      <c:pt idx="2">
                        <c:v>0.90800533982775677</c:v>
                      </c:pt>
                      <c:pt idx="3">
                        <c:v>0.96335065658342289</c:v>
                      </c:pt>
                      <c:pt idx="4">
                        <c:v>1.0585586007819154</c:v>
                      </c:pt>
                      <c:pt idx="5">
                        <c:v>1.1145723127138583</c:v>
                      </c:pt>
                      <c:pt idx="6">
                        <c:v>1.106538487972565</c:v>
                      </c:pt>
                      <c:pt idx="7">
                        <c:v>1.134600776726961</c:v>
                      </c:pt>
                      <c:pt idx="8">
                        <c:v>1.0715117985288563</c:v>
                      </c:pt>
                      <c:pt idx="9">
                        <c:v>1.0189767856542191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10D0-408F-8EBE-2DEBE499BC4E}"/>
                  </c:ext>
                </c:extLst>
              </c15:ser>
            </c15:filteredLineSeries>
          </c:ext>
        </c:extLst>
      </c:lineChart>
      <c:catAx>
        <c:axId val="52562021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05456"/>
        <c:crosses val="autoZero"/>
        <c:auto val="1"/>
        <c:lblAlgn val="ctr"/>
        <c:lblOffset val="100"/>
        <c:noMultiLvlLbl val="0"/>
      </c:catAx>
      <c:valAx>
        <c:axId val="52560545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ysClr val="windowText" lastClr="000000"/>
                    </a:solidFill>
                  </a:rPr>
                  <a:t>Change</a:t>
                </a:r>
                <a:r>
                  <a:rPr lang="en-US" sz="2000" b="1" baseline="0" dirty="0">
                    <a:solidFill>
                      <a:sysClr val="windowText" lastClr="000000"/>
                    </a:solidFill>
                  </a:rPr>
                  <a:t> from Pre-Exposure (%)</a:t>
                </a:r>
              </a:p>
            </c:rich>
          </c:tx>
          <c:layout>
            <c:manualLayout>
              <c:xMode val="edge"/>
              <c:yMode val="edge"/>
              <c:x val="1.4214277907302971E-2"/>
              <c:y val="4.499871696865443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20216"/>
        <c:crossesAt val="0"/>
        <c:crossBetween val="between"/>
      </c:valAx>
      <c:spPr>
        <a:noFill/>
        <a:ln w="12700">
          <a:noFill/>
        </a:ln>
        <a:effectLst/>
      </c:spPr>
    </c:plotArea>
    <c:legend>
      <c:legendPos val="r"/>
      <c:layout>
        <c:manualLayout>
          <c:xMode val="edge"/>
          <c:yMode val="edge"/>
          <c:x val="0.77890552692649861"/>
          <c:y val="0.17068012195146307"/>
          <c:w val="0.19063174770679439"/>
          <c:h val="0.48254014204106838"/>
        </c:manualLayout>
      </c:layout>
      <c:overlay val="0"/>
      <c:spPr>
        <a:solidFill>
          <a:schemeClr val="bg1"/>
        </a:solidFill>
        <a:ln w="6350"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Flow Mediated Dilation </a:t>
            </a:r>
          </a:p>
        </c:rich>
      </c:tx>
      <c:layout>
        <c:manualLayout>
          <c:xMode val="edge"/>
          <c:yMode val="edge"/>
          <c:x val="0.29461919501716999"/>
          <c:y val="3.39982250518450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76489698676125"/>
          <c:y val="0.13749076694366036"/>
          <c:w val="0.83276071526335493"/>
          <c:h val="0.72922206400772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Sheet1!$D$5</c:f>
              <c:strCache>
                <c:ptCount val="1"/>
                <c:pt idx="0">
                  <c:v>Before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Sheet1!$H$5:$I$5</c:f>
                <c:numCache>
                  <c:formatCode>General</c:formatCode>
                  <c:ptCount val="2"/>
                  <c:pt idx="0">
                    <c:v>4.34</c:v>
                  </c:pt>
                  <c:pt idx="1">
                    <c:v>3.62</c:v>
                  </c:pt>
                </c:numCache>
              </c:numRef>
            </c:plus>
            <c:minus>
              <c:numRef>
                <c:f>Sheet1!$H$5:$I$5</c:f>
                <c:numCache>
                  <c:formatCode>General</c:formatCode>
                  <c:ptCount val="2"/>
                  <c:pt idx="0">
                    <c:v>4.34</c:v>
                  </c:pt>
                  <c:pt idx="1">
                    <c:v>3.62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cat>
            <c:strRef>
              <c:f>Sheet1!$E$4:$F$4</c:f>
              <c:strCache>
                <c:ptCount val="2"/>
                <c:pt idx="0">
                  <c:v>Cigarette</c:v>
                </c:pt>
                <c:pt idx="1">
                  <c:v>E-cigarette</c:v>
                </c:pt>
              </c:strCache>
            </c:strRef>
          </c:cat>
          <c:val>
            <c:numRef>
              <c:f>Sheet1!$E$5:$F$5</c:f>
              <c:numCache>
                <c:formatCode>General</c:formatCode>
                <c:ptCount val="2"/>
                <c:pt idx="0">
                  <c:v>6.73</c:v>
                </c:pt>
                <c:pt idx="1">
                  <c:v>6.68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E-452B-AAE6-FD5AFE933EF4}"/>
            </c:ext>
          </c:extLst>
        </c:ser>
        <c:ser>
          <c:idx val="1"/>
          <c:order val="1"/>
          <c:tx>
            <c:strRef>
              <c:f>Sheet1!$D$6</c:f>
              <c:strCache>
                <c:ptCount val="1"/>
                <c:pt idx="0">
                  <c:v>After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Sheet1!$H$6:$I$6</c:f>
                <c:numCache>
                  <c:formatCode>General</c:formatCode>
                  <c:ptCount val="2"/>
                  <c:pt idx="0">
                    <c:v>3.85</c:v>
                  </c:pt>
                  <c:pt idx="1">
                    <c:v>2.2200000000000002</c:v>
                  </c:pt>
                </c:numCache>
              </c:numRef>
            </c:plus>
            <c:minus>
              <c:numRef>
                <c:f>Sheet1!$H$6:$I$6</c:f>
                <c:numCache>
                  <c:formatCode>General</c:formatCode>
                  <c:ptCount val="2"/>
                  <c:pt idx="0">
                    <c:v>3.85</c:v>
                  </c:pt>
                  <c:pt idx="1">
                    <c:v>2.2200000000000002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cat>
            <c:strRef>
              <c:f>Sheet1!$E$4:$F$4</c:f>
              <c:strCache>
                <c:ptCount val="2"/>
                <c:pt idx="0">
                  <c:v>Cigarette</c:v>
                </c:pt>
                <c:pt idx="1">
                  <c:v>E-cigarette</c:v>
                </c:pt>
              </c:strCache>
            </c:strRef>
          </c:cat>
          <c:val>
            <c:numRef>
              <c:f>Sheet1!$E$6:$F$6</c:f>
              <c:numCache>
                <c:formatCode>General</c:formatCode>
                <c:ptCount val="2"/>
                <c:pt idx="0">
                  <c:v>3.39</c:v>
                </c:pt>
                <c:pt idx="1">
                  <c:v>4.2699999999999996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EE-452B-AAE6-FD5AFE933EF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44536888"/>
        <c:axId val="444537216"/>
      </c:barChart>
      <c:catAx>
        <c:axId val="444536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537216"/>
        <c:crossesAt val="-2"/>
        <c:auto val="1"/>
        <c:lblAlgn val="ctr"/>
        <c:lblOffset val="100"/>
        <c:noMultiLvlLbl val="0"/>
      </c:catAx>
      <c:valAx>
        <c:axId val="4445372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/>
                  <a:t>FMD,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536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40304102157571"/>
          <c:y val="7.0562778852229849E-2"/>
          <c:w val="0.58924791075431648"/>
          <c:h val="0.73372159502791601"/>
        </c:manualLayout>
      </c:layout>
      <c:scatterChart>
        <c:scatterStyle val="smoothMarker"/>
        <c:varyColors val="0"/>
        <c:ser>
          <c:idx val="0"/>
          <c:order val="0"/>
          <c:tx>
            <c:v>Sham</c:v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50800" cap="rnd">
                <a:solidFill>
                  <a:schemeClr val="accent1">
                    <a:alpha val="5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errBars>
            <c:errDir val="y"/>
            <c:errBarType val="plus"/>
            <c:errValType val="cust"/>
            <c:noEndCap val="0"/>
            <c:plus>
              <c:numRef>
                <c:f>Sham!$AN$175:$AN$305</c:f>
                <c:numCache>
                  <c:formatCode>General</c:formatCode>
                  <c:ptCount val="131"/>
                  <c:pt idx="0">
                    <c:v>1.7040317074536904E-2</c:v>
                  </c:pt>
                  <c:pt idx="1">
                    <c:v>1.3046093915931362E-2</c:v>
                  </c:pt>
                  <c:pt idx="2">
                    <c:v>1.3772171122983668E-2</c:v>
                  </c:pt>
                  <c:pt idx="3">
                    <c:v>1.2208454109640466E-2</c:v>
                  </c:pt>
                  <c:pt idx="4">
                    <c:v>1.513661836791883E-2</c:v>
                  </c:pt>
                  <c:pt idx="5">
                    <c:v>3.2540143192955499E-2</c:v>
                  </c:pt>
                  <c:pt idx="11">
                    <c:v>1.9041096563223205E-2</c:v>
                  </c:pt>
                  <c:pt idx="12">
                    <c:v>1.919242484895527E-2</c:v>
                  </c:pt>
                  <c:pt idx="13">
                    <c:v>1.4132295314895732E-2</c:v>
                  </c:pt>
                  <c:pt idx="14">
                    <c:v>1.8875487033297455E-2</c:v>
                  </c:pt>
                  <c:pt idx="15">
                    <c:v>1.8401801665890487E-2</c:v>
                  </c:pt>
                  <c:pt idx="16">
                    <c:v>2.7397074202121504E-2</c:v>
                  </c:pt>
                  <c:pt idx="17">
                    <c:v>3.224201844393023E-2</c:v>
                  </c:pt>
                  <c:pt idx="18">
                    <c:v>2.5513801995383913E-2</c:v>
                  </c:pt>
                  <c:pt idx="19">
                    <c:v>2.6574050138567749E-2</c:v>
                  </c:pt>
                  <c:pt idx="20">
                    <c:v>1.5731249402270976E-2</c:v>
                  </c:pt>
                  <c:pt idx="21">
                    <c:v>2.7500649709883265E-2</c:v>
                  </c:pt>
                  <c:pt idx="22">
                    <c:v>2.0457000324188696E-2</c:v>
                  </c:pt>
                  <c:pt idx="23">
                    <c:v>4.1696018600742374E-2</c:v>
                  </c:pt>
                  <c:pt idx="24">
                    <c:v>5.0748731034277204E-2</c:v>
                  </c:pt>
                  <c:pt idx="25">
                    <c:v>8.7692581965078814E-2</c:v>
                  </c:pt>
                  <c:pt idx="26">
                    <c:v>3.9692944192673829E-2</c:v>
                  </c:pt>
                  <c:pt idx="27">
                    <c:v>5.4341640494974204E-2</c:v>
                  </c:pt>
                  <c:pt idx="28">
                    <c:v>5.104215124271156E-2</c:v>
                  </c:pt>
                  <c:pt idx="29">
                    <c:v>4.9266799995780763E-2</c:v>
                  </c:pt>
                  <c:pt idx="30">
                    <c:v>5.304929778943427E-2</c:v>
                  </c:pt>
                  <c:pt idx="31">
                    <c:v>4.438042846889282E-2</c:v>
                  </c:pt>
                  <c:pt idx="32">
                    <c:v>4.3728128415243032E-2</c:v>
                  </c:pt>
                  <c:pt idx="33">
                    <c:v>4.7134236873119184E-2</c:v>
                  </c:pt>
                  <c:pt idx="34">
                    <c:v>4.183279560547494E-2</c:v>
                  </c:pt>
                  <c:pt idx="35">
                    <c:v>4.4092792064692028E-2</c:v>
                  </c:pt>
                  <c:pt idx="36">
                    <c:v>4.8575130061581984E-2</c:v>
                  </c:pt>
                  <c:pt idx="37">
                    <c:v>3.2522852175509945E-2</c:v>
                  </c:pt>
                  <c:pt idx="38">
                    <c:v>6.1440800189751954E-2</c:v>
                  </c:pt>
                  <c:pt idx="39">
                    <c:v>5.4969912241282483E-2</c:v>
                  </c:pt>
                  <c:pt idx="40">
                    <c:v>3.6198990737371102E-2</c:v>
                  </c:pt>
                  <c:pt idx="41">
                    <c:v>4.6169930897786142E-2</c:v>
                  </c:pt>
                  <c:pt idx="42">
                    <c:v>4.8641171865819947E-2</c:v>
                  </c:pt>
                  <c:pt idx="43">
                    <c:v>4.5220738899538294E-2</c:v>
                  </c:pt>
                  <c:pt idx="44">
                    <c:v>5.2734455045230548E-2</c:v>
                  </c:pt>
                  <c:pt idx="45">
                    <c:v>5.0361650421889968E-2</c:v>
                  </c:pt>
                  <c:pt idx="46">
                    <c:v>4.6804397667041517E-2</c:v>
                  </c:pt>
                  <c:pt idx="47">
                    <c:v>4.6890560235855749E-2</c:v>
                  </c:pt>
                  <c:pt idx="48">
                    <c:v>3.610323068007E-2</c:v>
                  </c:pt>
                  <c:pt idx="49">
                    <c:v>3.9742866659638117E-2</c:v>
                  </c:pt>
                  <c:pt idx="50">
                    <c:v>6.3403782559311478E-2</c:v>
                  </c:pt>
                  <c:pt idx="51">
                    <c:v>5.4948779417453408E-2</c:v>
                  </c:pt>
                  <c:pt idx="52">
                    <c:v>4.2001351323912313E-2</c:v>
                  </c:pt>
                  <c:pt idx="53">
                    <c:v>5.334835755347548E-2</c:v>
                  </c:pt>
                  <c:pt idx="54">
                    <c:v>3.994548004062079E-2</c:v>
                  </c:pt>
                  <c:pt idx="55">
                    <c:v>3.7878584989190389E-2</c:v>
                  </c:pt>
                  <c:pt idx="56">
                    <c:v>6.4726066548451269E-2</c:v>
                  </c:pt>
                  <c:pt idx="57">
                    <c:v>5.6956536206982433E-2</c:v>
                  </c:pt>
                  <c:pt idx="58">
                    <c:v>5.809907832521654E-2</c:v>
                  </c:pt>
                  <c:pt idx="59">
                    <c:v>6.1753826927252578E-2</c:v>
                  </c:pt>
                  <c:pt idx="60">
                    <c:v>4.6013804664706622E-2</c:v>
                  </c:pt>
                  <c:pt idx="61">
                    <c:v>4.6538457954271049E-2</c:v>
                  </c:pt>
                  <c:pt idx="62">
                    <c:v>6.4091162946812094E-2</c:v>
                  </c:pt>
                  <c:pt idx="63">
                    <c:v>5.4646248210811418E-2</c:v>
                  </c:pt>
                  <c:pt idx="64">
                    <c:v>5.3820214211274794E-2</c:v>
                  </c:pt>
                  <c:pt idx="65">
                    <c:v>6.3325451467384955E-2</c:v>
                  </c:pt>
                  <c:pt idx="66">
                    <c:v>5.0426951742007835E-2</c:v>
                  </c:pt>
                  <c:pt idx="67">
                    <c:v>4.20783704466242E-2</c:v>
                  </c:pt>
                  <c:pt idx="68">
                    <c:v>4.2837901062151733E-2</c:v>
                  </c:pt>
                  <c:pt idx="69">
                    <c:v>4.1428245109832007E-2</c:v>
                  </c:pt>
                  <c:pt idx="70">
                    <c:v>3.7695652661111495E-2</c:v>
                  </c:pt>
                  <c:pt idx="71">
                    <c:v>4.9560532097154671E-2</c:v>
                  </c:pt>
                  <c:pt idx="72">
                    <c:v>3.1545494786836513E-2</c:v>
                  </c:pt>
                  <c:pt idx="73">
                    <c:v>4.1518474548029989E-2</c:v>
                  </c:pt>
                  <c:pt idx="74">
                    <c:v>6.3652787671533748E-2</c:v>
                  </c:pt>
                  <c:pt idx="75">
                    <c:v>6.0930087323230776E-2</c:v>
                  </c:pt>
                  <c:pt idx="76">
                    <c:v>5.3115910841623398E-2</c:v>
                  </c:pt>
                  <c:pt idx="77">
                    <c:v>3.9343567775393162E-2</c:v>
                  </c:pt>
                  <c:pt idx="78">
                    <c:v>5.0138667600374234E-2</c:v>
                  </c:pt>
                  <c:pt idx="79">
                    <c:v>5.9669184540358369E-2</c:v>
                  </c:pt>
                  <c:pt idx="80">
                    <c:v>5.8727748985166049E-2</c:v>
                  </c:pt>
                  <c:pt idx="81">
                    <c:v>7.0907093002263819E-2</c:v>
                  </c:pt>
                  <c:pt idx="82">
                    <c:v>5.1942725929218926E-2</c:v>
                  </c:pt>
                  <c:pt idx="83">
                    <c:v>5.3437427664268886E-2</c:v>
                  </c:pt>
                  <c:pt idx="84">
                    <c:v>4.6064312459828678E-2</c:v>
                  </c:pt>
                  <c:pt idx="85">
                    <c:v>3.2741132701356278E-2</c:v>
                  </c:pt>
                  <c:pt idx="86">
                    <c:v>4.27807249906852E-2</c:v>
                  </c:pt>
                  <c:pt idx="87">
                    <c:v>2.69259095829468E-2</c:v>
                  </c:pt>
                  <c:pt idx="88">
                    <c:v>3.3677678159703767E-2</c:v>
                  </c:pt>
                  <c:pt idx="89">
                    <c:v>5.6749342206245341E-2</c:v>
                  </c:pt>
                  <c:pt idx="90">
                    <c:v>7.1237955419371654E-2</c:v>
                  </c:pt>
                  <c:pt idx="91">
                    <c:v>5.708654467894652E-2</c:v>
                  </c:pt>
                  <c:pt idx="92">
                    <c:v>5.3060552819511067E-2</c:v>
                  </c:pt>
                  <c:pt idx="93">
                    <c:v>6.317482044076779E-2</c:v>
                  </c:pt>
                  <c:pt idx="94">
                    <c:v>5.592611804517833E-2</c:v>
                  </c:pt>
                  <c:pt idx="95">
                    <c:v>6.7574516468457455E-2</c:v>
                  </c:pt>
                  <c:pt idx="96">
                    <c:v>6.9529657634567046E-2</c:v>
                  </c:pt>
                  <c:pt idx="97">
                    <c:v>5.5435658382145397E-2</c:v>
                  </c:pt>
                  <c:pt idx="98">
                    <c:v>6.6361716634839543E-2</c:v>
                  </c:pt>
                  <c:pt idx="99">
                    <c:v>7.6254759079306872E-2</c:v>
                  </c:pt>
                  <c:pt idx="100">
                    <c:v>5.5075690558485269E-2</c:v>
                  </c:pt>
                  <c:pt idx="101">
                    <c:v>6.3282672621175803E-2</c:v>
                  </c:pt>
                  <c:pt idx="102">
                    <c:v>6.9168412112254718E-2</c:v>
                  </c:pt>
                  <c:pt idx="103">
                    <c:v>5.8256276124455469E-2</c:v>
                  </c:pt>
                  <c:pt idx="104">
                    <c:v>7.0492570885814287E-2</c:v>
                  </c:pt>
                  <c:pt idx="105">
                    <c:v>6.5484490200253806E-2</c:v>
                  </c:pt>
                  <c:pt idx="106">
                    <c:v>4.6474558022457646E-2</c:v>
                  </c:pt>
                  <c:pt idx="107">
                    <c:v>6.0899852181285588E-2</c:v>
                  </c:pt>
                  <c:pt idx="108">
                    <c:v>5.0055977087207479E-2</c:v>
                  </c:pt>
                  <c:pt idx="109">
                    <c:v>3.5852785207575004E-2</c:v>
                  </c:pt>
                  <c:pt idx="110">
                    <c:v>5.631892257931409E-2</c:v>
                  </c:pt>
                  <c:pt idx="111">
                    <c:v>6.2080627249747125E-2</c:v>
                  </c:pt>
                  <c:pt idx="112">
                    <c:v>4.96572457611252E-2</c:v>
                  </c:pt>
                  <c:pt idx="113">
                    <c:v>5.9659923675378264E-2</c:v>
                  </c:pt>
                  <c:pt idx="114">
                    <c:v>5.3668731715861048E-2</c:v>
                  </c:pt>
                  <c:pt idx="115">
                    <c:v>5.2570675299294954E-2</c:v>
                  </c:pt>
                  <c:pt idx="116">
                    <c:v>5.9117195125581036E-2</c:v>
                  </c:pt>
                  <c:pt idx="117">
                    <c:v>6.2473032697754151E-2</c:v>
                  </c:pt>
                  <c:pt idx="118">
                    <c:v>6.4638278312124098E-2</c:v>
                  </c:pt>
                  <c:pt idx="119">
                    <c:v>6.0704176830076735E-2</c:v>
                  </c:pt>
                  <c:pt idx="120">
                    <c:v>5.5757888540361664E-2</c:v>
                  </c:pt>
                  <c:pt idx="121">
                    <c:v>5.7806358161585747E-2</c:v>
                  </c:pt>
                  <c:pt idx="122">
                    <c:v>7.6306924779937613E-2</c:v>
                  </c:pt>
                  <c:pt idx="123">
                    <c:v>8.322872899947556E-2</c:v>
                  </c:pt>
                  <c:pt idx="124">
                    <c:v>7.2705490298456257E-2</c:v>
                  </c:pt>
                  <c:pt idx="125">
                    <c:v>8.240866651183007E-2</c:v>
                  </c:pt>
                  <c:pt idx="126">
                    <c:v>7.8901389986112319E-2</c:v>
                  </c:pt>
                  <c:pt idx="127">
                    <c:v>6.9666131773561693E-2</c:v>
                  </c:pt>
                  <c:pt idx="128">
                    <c:v>8.9350814431695971E-2</c:v>
                  </c:pt>
                  <c:pt idx="129">
                    <c:v>0.10067770536400884</c:v>
                  </c:pt>
                  <c:pt idx="130">
                    <c:v>7.388334755464715E-2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" cap="flat" cmpd="sng" algn="ctr">
                <a:solidFill>
                  <a:schemeClr val="accent5"/>
                </a:solidFill>
                <a:round/>
              </a:ln>
              <a:effectLst/>
            </c:spPr>
          </c:errBars>
          <c:yVal>
            <c:numRef>
              <c:f>Sham!$AD$175:$AD$305</c:f>
              <c:numCache>
                <c:formatCode>0.00</c:formatCode>
                <c:ptCount val="131"/>
                <c:pt idx="0">
                  <c:v>1.0348570330224944</c:v>
                </c:pt>
                <c:pt idx="1">
                  <c:v>1.0294729893381538</c:v>
                </c:pt>
                <c:pt idx="2">
                  <c:v>1.0074633578251522</c:v>
                </c:pt>
                <c:pt idx="3">
                  <c:v>0.97210628775144958</c:v>
                </c:pt>
                <c:pt idx="4">
                  <c:v>0.9759425250112117</c:v>
                </c:pt>
                <c:pt idx="5">
                  <c:v>0.98015780705153843</c:v>
                </c:pt>
                <c:pt idx="11">
                  <c:v>1.0034749412499377</c:v>
                </c:pt>
                <c:pt idx="12">
                  <c:v>0.99592906058641717</c:v>
                </c:pt>
                <c:pt idx="13">
                  <c:v>0.96263678610190184</c:v>
                </c:pt>
                <c:pt idx="14">
                  <c:v>1.0036297718343796</c:v>
                </c:pt>
                <c:pt idx="15">
                  <c:v>1.0151599598589829</c:v>
                </c:pt>
                <c:pt idx="16">
                  <c:v>0.9723901398993553</c:v>
                </c:pt>
                <c:pt idx="17">
                  <c:v>0.99734165037449829</c:v>
                </c:pt>
                <c:pt idx="18">
                  <c:v>1.0185627377032538</c:v>
                </c:pt>
                <c:pt idx="19">
                  <c:v>0.97328220716870351</c:v>
                </c:pt>
                <c:pt idx="20">
                  <c:v>1.0025173538325116</c:v>
                </c:pt>
                <c:pt idx="21">
                  <c:v>0.9661001299587042</c:v>
                </c:pt>
                <c:pt idx="22">
                  <c:v>0.94616332015014792</c:v>
                </c:pt>
                <c:pt idx="23">
                  <c:v>0.99205456459744024</c:v>
                </c:pt>
                <c:pt idx="24">
                  <c:v>0.97855559057218044</c:v>
                </c:pt>
                <c:pt idx="25">
                  <c:v>0.86561069202820118</c:v>
                </c:pt>
                <c:pt idx="26">
                  <c:v>0.98034553265293101</c:v>
                </c:pt>
                <c:pt idx="27">
                  <c:v>0.96755353234515518</c:v>
                </c:pt>
                <c:pt idx="28">
                  <c:v>0.95442609703996262</c:v>
                </c:pt>
                <c:pt idx="29">
                  <c:v>0.9846251209575172</c:v>
                </c:pt>
                <c:pt idx="30">
                  <c:v>0.98773066278897359</c:v>
                </c:pt>
                <c:pt idx="31">
                  <c:v>0.95841990345473216</c:v>
                </c:pt>
                <c:pt idx="32">
                  <c:v>0.97475207577877376</c:v>
                </c:pt>
                <c:pt idx="33">
                  <c:v>0.95641279623192843</c:v>
                </c:pt>
                <c:pt idx="34">
                  <c:v>0.92927913629446701</c:v>
                </c:pt>
                <c:pt idx="35">
                  <c:v>0.97566680307439679</c:v>
                </c:pt>
                <c:pt idx="36">
                  <c:v>0.96592443766005498</c:v>
                </c:pt>
                <c:pt idx="37">
                  <c:v>0.93451362622104062</c:v>
                </c:pt>
                <c:pt idx="38">
                  <c:v>0.95997182442760387</c:v>
                </c:pt>
                <c:pt idx="39">
                  <c:v>0.96866766093270429</c:v>
                </c:pt>
                <c:pt idx="40">
                  <c:v>0.9337777236717395</c:v>
                </c:pt>
                <c:pt idx="41">
                  <c:v>0.95468846740740787</c:v>
                </c:pt>
                <c:pt idx="42">
                  <c:v>0.9301974181360293</c:v>
                </c:pt>
                <c:pt idx="43">
                  <c:v>0.8902728940950686</c:v>
                </c:pt>
                <c:pt idx="44">
                  <c:v>0.93864785788062766</c:v>
                </c:pt>
                <c:pt idx="45">
                  <c:v>0.93553853776930185</c:v>
                </c:pt>
                <c:pt idx="46">
                  <c:v>0.8963625177054092</c:v>
                </c:pt>
                <c:pt idx="47">
                  <c:v>0.94565102465338136</c:v>
                </c:pt>
                <c:pt idx="48">
                  <c:v>0.93259956338165606</c:v>
                </c:pt>
                <c:pt idx="49">
                  <c:v>0.88344006783010764</c:v>
                </c:pt>
                <c:pt idx="50">
                  <c:v>0.96473477501397686</c:v>
                </c:pt>
                <c:pt idx="51">
                  <c:v>0.97096170483955491</c:v>
                </c:pt>
                <c:pt idx="52">
                  <c:v>0.92375049974425671</c:v>
                </c:pt>
                <c:pt idx="53">
                  <c:v>0.93333401963019524</c:v>
                </c:pt>
                <c:pt idx="54">
                  <c:v>0.90959464496027154</c:v>
                </c:pt>
                <c:pt idx="55">
                  <c:v>0.9189233222908334</c:v>
                </c:pt>
                <c:pt idx="56">
                  <c:v>0.95537633601634342</c:v>
                </c:pt>
                <c:pt idx="57">
                  <c:v>0.97382914412013633</c:v>
                </c:pt>
                <c:pt idx="58">
                  <c:v>0.93195452911418797</c:v>
                </c:pt>
                <c:pt idx="59">
                  <c:v>0.96060121949742272</c:v>
                </c:pt>
                <c:pt idx="60">
                  <c:v>0.98166299821457814</c:v>
                </c:pt>
                <c:pt idx="61">
                  <c:v>0.94311319043110886</c:v>
                </c:pt>
                <c:pt idx="62">
                  <c:v>0.95949519800880489</c:v>
                </c:pt>
                <c:pt idx="63">
                  <c:v>0.96678250131409349</c:v>
                </c:pt>
                <c:pt idx="64">
                  <c:v>0.95060306968629216</c:v>
                </c:pt>
                <c:pt idx="65">
                  <c:v>0.96215288077071404</c:v>
                </c:pt>
                <c:pt idx="66">
                  <c:v>0.96999384981542613</c:v>
                </c:pt>
                <c:pt idx="67">
                  <c:v>0.9319708200424377</c:v>
                </c:pt>
                <c:pt idx="68">
                  <c:v>0.94046229637671563</c:v>
                </c:pt>
                <c:pt idx="69">
                  <c:v>0.93550862133985646</c:v>
                </c:pt>
                <c:pt idx="70">
                  <c:v>0.8939275564610899</c:v>
                </c:pt>
                <c:pt idx="71">
                  <c:v>0.96074562258009855</c:v>
                </c:pt>
                <c:pt idx="72">
                  <c:v>0.95335176984191206</c:v>
                </c:pt>
                <c:pt idx="73">
                  <c:v>0.92141718216454205</c:v>
                </c:pt>
                <c:pt idx="74">
                  <c:v>0.94614037948204022</c:v>
                </c:pt>
                <c:pt idx="75">
                  <c:v>0.96350567514309693</c:v>
                </c:pt>
                <c:pt idx="76">
                  <c:v>0.89233226835386004</c:v>
                </c:pt>
                <c:pt idx="77">
                  <c:v>0.95869681909342574</c:v>
                </c:pt>
                <c:pt idx="78">
                  <c:v>0.93583472573079374</c:v>
                </c:pt>
                <c:pt idx="79">
                  <c:v>0.89096794264472412</c:v>
                </c:pt>
                <c:pt idx="80">
                  <c:v>0.9681692662493333</c:v>
                </c:pt>
                <c:pt idx="81">
                  <c:v>0.93327741434148626</c:v>
                </c:pt>
                <c:pt idx="82">
                  <c:v>0.86577230159777718</c:v>
                </c:pt>
                <c:pt idx="83">
                  <c:v>0.94555666774075287</c:v>
                </c:pt>
                <c:pt idx="84">
                  <c:v>0.91431004365847723</c:v>
                </c:pt>
                <c:pt idx="85">
                  <c:v>0.86476077057371126</c:v>
                </c:pt>
                <c:pt idx="86">
                  <c:v>0.94493304517840482</c:v>
                </c:pt>
                <c:pt idx="87">
                  <c:v>0.9142076536564604</c:v>
                </c:pt>
                <c:pt idx="88">
                  <c:v>0.84688641752321403</c:v>
                </c:pt>
                <c:pt idx="89">
                  <c:v>0.94270103470940647</c:v>
                </c:pt>
                <c:pt idx="90">
                  <c:v>0.92655689600974411</c:v>
                </c:pt>
                <c:pt idx="91">
                  <c:v>0.87101762469763089</c:v>
                </c:pt>
                <c:pt idx="92">
                  <c:v>0.94584362349790763</c:v>
                </c:pt>
                <c:pt idx="93">
                  <c:v>0.93258461979265994</c:v>
                </c:pt>
                <c:pt idx="94">
                  <c:v>0.87613238447494346</c:v>
                </c:pt>
                <c:pt idx="95">
                  <c:v>0.93571735750697749</c:v>
                </c:pt>
                <c:pt idx="96">
                  <c:v>0.90992781432387237</c:v>
                </c:pt>
                <c:pt idx="97">
                  <c:v>0.86503797283692008</c:v>
                </c:pt>
                <c:pt idx="98">
                  <c:v>0.9365815499247756</c:v>
                </c:pt>
                <c:pt idx="99">
                  <c:v>0.93994488131892251</c:v>
                </c:pt>
                <c:pt idx="100">
                  <c:v>0.86173670246853673</c:v>
                </c:pt>
                <c:pt idx="101">
                  <c:v>0.96179060404891781</c:v>
                </c:pt>
                <c:pt idx="102">
                  <c:v>0.92782147708770069</c:v>
                </c:pt>
                <c:pt idx="103">
                  <c:v>0.86510455147316934</c:v>
                </c:pt>
                <c:pt idx="104">
                  <c:v>0.9678390071387164</c:v>
                </c:pt>
                <c:pt idx="105">
                  <c:v>0.91684884435938363</c:v>
                </c:pt>
                <c:pt idx="106">
                  <c:v>0.85156205818324227</c:v>
                </c:pt>
                <c:pt idx="107">
                  <c:v>0.94854337939821876</c:v>
                </c:pt>
                <c:pt idx="108">
                  <c:v>0.90614124200204005</c:v>
                </c:pt>
                <c:pt idx="109">
                  <c:v>0.83685865080827537</c:v>
                </c:pt>
                <c:pt idx="110">
                  <c:v>0.95472235705675346</c:v>
                </c:pt>
                <c:pt idx="111">
                  <c:v>0.9148395848210642</c:v>
                </c:pt>
                <c:pt idx="112">
                  <c:v>0.87788893660822698</c:v>
                </c:pt>
                <c:pt idx="113">
                  <c:v>0.95054781129847787</c:v>
                </c:pt>
                <c:pt idx="114">
                  <c:v>0.93052247235107233</c:v>
                </c:pt>
                <c:pt idx="115">
                  <c:v>0.90005927689162257</c:v>
                </c:pt>
                <c:pt idx="116">
                  <c:v>0.94125609982811242</c:v>
                </c:pt>
                <c:pt idx="117">
                  <c:v>0.91214648435876278</c:v>
                </c:pt>
                <c:pt idx="118">
                  <c:v>0.87570291740426764</c:v>
                </c:pt>
                <c:pt idx="119">
                  <c:v>0.90004621080963698</c:v>
                </c:pt>
                <c:pt idx="120">
                  <c:v>0.90426963114494785</c:v>
                </c:pt>
                <c:pt idx="121">
                  <c:v>0.89130534421908347</c:v>
                </c:pt>
                <c:pt idx="122">
                  <c:v>0.9614113005239705</c:v>
                </c:pt>
                <c:pt idx="123">
                  <c:v>0.93363998464750819</c:v>
                </c:pt>
                <c:pt idx="124">
                  <c:v>0.86906631804203682</c:v>
                </c:pt>
                <c:pt idx="125">
                  <c:v>0.96373085439447015</c:v>
                </c:pt>
                <c:pt idx="126">
                  <c:v>0.94745406857782688</c:v>
                </c:pt>
                <c:pt idx="127">
                  <c:v>0.90801464550781719</c:v>
                </c:pt>
                <c:pt idx="128">
                  <c:v>0.95732725998178747</c:v>
                </c:pt>
                <c:pt idx="129">
                  <c:v>0.92502952394517379</c:v>
                </c:pt>
                <c:pt idx="130">
                  <c:v>0.8349252291061916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B0C-4DFF-B4BD-88B20CDEA6FB}"/>
            </c:ext>
          </c:extLst>
        </c:ser>
        <c:ser>
          <c:idx val="1"/>
          <c:order val="1"/>
          <c:tx>
            <c:v>Ecig0</c:v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50800" cap="rnd" cmpd="sng">
                <a:solidFill>
                  <a:schemeClr val="accent4">
                    <a:lumMod val="60000"/>
                    <a:lumOff val="40000"/>
                    <a:alpha val="9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errBars>
            <c:errDir val="y"/>
            <c:errBarType val="plus"/>
            <c:errValType val="cust"/>
            <c:noEndCap val="0"/>
            <c:plus>
              <c:numRef>
                <c:f>Ecig0!$AN$175:$AN$305</c:f>
                <c:numCache>
                  <c:formatCode>General</c:formatCode>
                  <c:ptCount val="131"/>
                  <c:pt idx="0">
                    <c:v>3.0702294997855546E-2</c:v>
                  </c:pt>
                  <c:pt idx="1">
                    <c:v>1.4026508684539567E-2</c:v>
                  </c:pt>
                  <c:pt idx="2">
                    <c:v>2.6103788388443089E-2</c:v>
                  </c:pt>
                  <c:pt idx="3">
                    <c:v>2.8945925892386565E-2</c:v>
                  </c:pt>
                  <c:pt idx="4">
                    <c:v>4.2961413451313903E-3</c:v>
                  </c:pt>
                  <c:pt idx="5">
                    <c:v>3.9855051461471266E-2</c:v>
                  </c:pt>
                  <c:pt idx="11">
                    <c:v>6.4629996901303388E-2</c:v>
                  </c:pt>
                  <c:pt idx="12">
                    <c:v>6.6350016081377902E-2</c:v>
                  </c:pt>
                  <c:pt idx="13">
                    <c:v>7.2895719549508436E-2</c:v>
                  </c:pt>
                  <c:pt idx="14">
                    <c:v>6.8462078996194109E-2</c:v>
                  </c:pt>
                  <c:pt idx="15">
                    <c:v>5.1283948762412775E-2</c:v>
                  </c:pt>
                  <c:pt idx="16">
                    <c:v>6.8401637110052121E-2</c:v>
                  </c:pt>
                  <c:pt idx="17">
                    <c:v>4.8219881698045593E-2</c:v>
                  </c:pt>
                  <c:pt idx="18">
                    <c:v>3.1276099731421349E-2</c:v>
                  </c:pt>
                  <c:pt idx="19">
                    <c:v>4.6993498499915728E-2</c:v>
                  </c:pt>
                  <c:pt idx="20">
                    <c:v>5.993737452357864E-2</c:v>
                  </c:pt>
                  <c:pt idx="21">
                    <c:v>4.6773408841637436E-2</c:v>
                  </c:pt>
                  <c:pt idx="22">
                    <c:v>6.7746006258418895E-2</c:v>
                  </c:pt>
                  <c:pt idx="23">
                    <c:v>6.4754883831050158E-2</c:v>
                  </c:pt>
                  <c:pt idx="24">
                    <c:v>5.5734270976280129E-2</c:v>
                  </c:pt>
                  <c:pt idx="25">
                    <c:v>7.0978137539944239E-2</c:v>
                  </c:pt>
                  <c:pt idx="26">
                    <c:v>4.616587546228644E-2</c:v>
                  </c:pt>
                  <c:pt idx="27">
                    <c:v>3.4470773451007401E-2</c:v>
                  </c:pt>
                  <c:pt idx="28">
                    <c:v>5.6017112332145104E-2</c:v>
                  </c:pt>
                  <c:pt idx="29">
                    <c:v>6.7786094372297337E-2</c:v>
                  </c:pt>
                  <c:pt idx="30">
                    <c:v>6.2187521830909434E-2</c:v>
                  </c:pt>
                  <c:pt idx="31">
                    <c:v>5.7484098804609883E-2</c:v>
                  </c:pt>
                  <c:pt idx="32">
                    <c:v>6.0040117093758533E-2</c:v>
                  </c:pt>
                  <c:pt idx="33">
                    <c:v>6.1614555194799928E-2</c:v>
                  </c:pt>
                  <c:pt idx="34">
                    <c:v>7.2648899048676496E-2</c:v>
                  </c:pt>
                  <c:pt idx="35">
                    <c:v>8.1768276814398883E-2</c:v>
                  </c:pt>
                  <c:pt idx="36">
                    <c:v>7.3049238604728256E-2</c:v>
                  </c:pt>
                  <c:pt idx="37">
                    <c:v>7.8195072793464104E-2</c:v>
                  </c:pt>
                  <c:pt idx="38">
                    <c:v>7.5541037334156916E-2</c:v>
                  </c:pt>
                  <c:pt idx="39">
                    <c:v>6.4800466480129604E-2</c:v>
                  </c:pt>
                  <c:pt idx="40">
                    <c:v>8.3375828198884117E-2</c:v>
                  </c:pt>
                  <c:pt idx="41">
                    <c:v>8.042260089186784E-2</c:v>
                  </c:pt>
                  <c:pt idx="42">
                    <c:v>7.812757615957816E-2</c:v>
                  </c:pt>
                  <c:pt idx="43">
                    <c:v>0.10366790918317795</c:v>
                  </c:pt>
                  <c:pt idx="44">
                    <c:v>8.7622610006976562E-2</c:v>
                  </c:pt>
                  <c:pt idx="45">
                    <c:v>7.8786358524852579E-2</c:v>
                  </c:pt>
                  <c:pt idx="46">
                    <c:v>7.6153389583566891E-2</c:v>
                  </c:pt>
                  <c:pt idx="47">
                    <c:v>6.4055219247050432E-2</c:v>
                  </c:pt>
                  <c:pt idx="48">
                    <c:v>6.7056055779845775E-2</c:v>
                  </c:pt>
                  <c:pt idx="49">
                    <c:v>7.7635031315705469E-2</c:v>
                  </c:pt>
                  <c:pt idx="50">
                    <c:v>6.9146452036089198E-2</c:v>
                  </c:pt>
                  <c:pt idx="51">
                    <c:v>6.3386568179939387E-2</c:v>
                  </c:pt>
                  <c:pt idx="52">
                    <c:v>7.976014146453686E-2</c:v>
                  </c:pt>
                  <c:pt idx="53">
                    <c:v>8.4196041839012414E-2</c:v>
                  </c:pt>
                  <c:pt idx="54">
                    <c:v>9.1432896688679294E-2</c:v>
                  </c:pt>
                  <c:pt idx="55">
                    <c:v>9.2953116708694564E-2</c:v>
                  </c:pt>
                  <c:pt idx="56">
                    <c:v>7.9550830128457262E-2</c:v>
                  </c:pt>
                  <c:pt idx="57">
                    <c:v>8.0121270436315034E-2</c:v>
                  </c:pt>
                  <c:pt idx="58">
                    <c:v>9.7421353820181508E-2</c:v>
                  </c:pt>
                  <c:pt idx="59">
                    <c:v>7.6347095481299185E-2</c:v>
                  </c:pt>
                  <c:pt idx="60">
                    <c:v>7.7966596768753699E-2</c:v>
                  </c:pt>
                  <c:pt idx="61">
                    <c:v>9.0094295155608198E-2</c:v>
                  </c:pt>
                  <c:pt idx="62">
                    <c:v>7.3845043184252196E-2</c:v>
                  </c:pt>
                  <c:pt idx="63">
                    <c:v>9.363696262704424E-2</c:v>
                  </c:pt>
                  <c:pt idx="64">
                    <c:v>9.9824254488222394E-2</c:v>
                  </c:pt>
                  <c:pt idx="65">
                    <c:v>8.9127184244218838E-2</c:v>
                  </c:pt>
                  <c:pt idx="66">
                    <c:v>9.0709817649697003E-2</c:v>
                  </c:pt>
                  <c:pt idx="67">
                    <c:v>0.11434616349114993</c:v>
                  </c:pt>
                  <c:pt idx="68">
                    <c:v>0.11643669489353412</c:v>
                  </c:pt>
                  <c:pt idx="69">
                    <c:v>0.10568441670280672</c:v>
                  </c:pt>
                  <c:pt idx="70">
                    <c:v>0.10351811777691859</c:v>
                  </c:pt>
                  <c:pt idx="71">
                    <c:v>0.10479503229993124</c:v>
                  </c:pt>
                  <c:pt idx="72">
                    <c:v>8.6700743125532623E-2</c:v>
                  </c:pt>
                  <c:pt idx="73">
                    <c:v>9.5395469330579546E-2</c:v>
                  </c:pt>
                  <c:pt idx="74">
                    <c:v>0.10779605646443309</c:v>
                  </c:pt>
                  <c:pt idx="75">
                    <c:v>0.10539755762702575</c:v>
                  </c:pt>
                  <c:pt idx="76">
                    <c:v>0.10538565232102295</c:v>
                  </c:pt>
                  <c:pt idx="77">
                    <c:v>9.9674318000681536E-2</c:v>
                  </c:pt>
                  <c:pt idx="78">
                    <c:v>9.6305412385930655E-2</c:v>
                  </c:pt>
                  <c:pt idx="79">
                    <c:v>0.11038038328235886</c:v>
                  </c:pt>
                  <c:pt idx="80">
                    <c:v>0.11292492934715527</c:v>
                  </c:pt>
                  <c:pt idx="81">
                    <c:v>0.10214439636427489</c:v>
                  </c:pt>
                  <c:pt idx="82">
                    <c:v>0.10822139502699979</c:v>
                  </c:pt>
                  <c:pt idx="83">
                    <c:v>0.11443988736671183</c:v>
                  </c:pt>
                  <c:pt idx="84">
                    <c:v>0.11065094901216296</c:v>
                  </c:pt>
                  <c:pt idx="85">
                    <c:v>0.12738171738821932</c:v>
                  </c:pt>
                  <c:pt idx="86">
                    <c:v>0.1127165739444083</c:v>
                  </c:pt>
                  <c:pt idx="87">
                    <c:v>0.10330999794651367</c:v>
                  </c:pt>
                  <c:pt idx="88">
                    <c:v>0.11117055419291509</c:v>
                  </c:pt>
                  <c:pt idx="89">
                    <c:v>0.11260748756989844</c:v>
                  </c:pt>
                  <c:pt idx="90">
                    <c:v>0.11114329547720889</c:v>
                  </c:pt>
                  <c:pt idx="91">
                    <c:v>0.11552463595596409</c:v>
                  </c:pt>
                  <c:pt idx="92">
                    <c:v>0.10932336715069707</c:v>
                  </c:pt>
                  <c:pt idx="93">
                    <c:v>0.10817183736265074</c:v>
                  </c:pt>
                  <c:pt idx="94">
                    <c:v>0.11465301543340231</c:v>
                  </c:pt>
                  <c:pt idx="95">
                    <c:v>0.10861503383461329</c:v>
                  </c:pt>
                  <c:pt idx="96">
                    <c:v>0.11139784206178745</c:v>
                  </c:pt>
                  <c:pt idx="97">
                    <c:v>0.11663465369704297</c:v>
                  </c:pt>
                  <c:pt idx="98">
                    <c:v>0.10430773097129856</c:v>
                  </c:pt>
                  <c:pt idx="99">
                    <c:v>0.10020307880410641</c:v>
                  </c:pt>
                  <c:pt idx="100">
                    <c:v>0.12127342452895232</c:v>
                  </c:pt>
                  <c:pt idx="101">
                    <c:v>0.10744412042517699</c:v>
                  </c:pt>
                  <c:pt idx="102">
                    <c:v>0.11305637108284851</c:v>
                  </c:pt>
                  <c:pt idx="103">
                    <c:v>0.12113232031114966</c:v>
                  </c:pt>
                  <c:pt idx="104">
                    <c:v>0.11046836846716374</c:v>
                  </c:pt>
                  <c:pt idx="105">
                    <c:v>9.9436868392232355E-2</c:v>
                  </c:pt>
                  <c:pt idx="106">
                    <c:v>0.12281946370656444</c:v>
                  </c:pt>
                  <c:pt idx="107">
                    <c:v>0.1106836682155596</c:v>
                  </c:pt>
                  <c:pt idx="108">
                    <c:v>8.971023986965071E-2</c:v>
                  </c:pt>
                  <c:pt idx="109">
                    <c:v>0.12388351878132589</c:v>
                  </c:pt>
                  <c:pt idx="110">
                    <c:v>0.12065845783116694</c:v>
                  </c:pt>
                  <c:pt idx="111">
                    <c:v>0.11386168705387477</c:v>
                  </c:pt>
                  <c:pt idx="112">
                    <c:v>0.13536277086853013</c:v>
                  </c:pt>
                  <c:pt idx="113">
                    <c:v>0.13550113955230211</c:v>
                  </c:pt>
                  <c:pt idx="114">
                    <c:v>0.11975652164444922</c:v>
                  </c:pt>
                  <c:pt idx="115">
                    <c:v>0.24687867914434494</c:v>
                  </c:pt>
                  <c:pt idx="116">
                    <c:v>0.2420125147606996</c:v>
                  </c:pt>
                  <c:pt idx="117">
                    <c:v>0.2371352865696309</c:v>
                  </c:pt>
                  <c:pt idx="118">
                    <c:v>0.24564436724040836</c:v>
                  </c:pt>
                  <c:pt idx="119">
                    <c:v>0.25568053082676412</c:v>
                  </c:pt>
                  <c:pt idx="120">
                    <c:v>0.24821647131139635</c:v>
                  </c:pt>
                  <c:pt idx="121">
                    <c:v>0.2460813004862806</c:v>
                  </c:pt>
                  <c:pt idx="122">
                    <c:v>0.24609762744551794</c:v>
                  </c:pt>
                  <c:pt idx="123">
                    <c:v>0.23873959969651476</c:v>
                  </c:pt>
                  <c:pt idx="124">
                    <c:v>0.23086696055112393</c:v>
                  </c:pt>
                  <c:pt idx="125">
                    <c:v>0.24722949017926235</c:v>
                  </c:pt>
                  <c:pt idx="126">
                    <c:v>0.24553648632197583</c:v>
                  </c:pt>
                  <c:pt idx="127">
                    <c:v>0.17928742174886633</c:v>
                  </c:pt>
                  <c:pt idx="128">
                    <c:v>0.20048617685910969</c:v>
                  </c:pt>
                  <c:pt idx="129">
                    <c:v>0.19340668971806949</c:v>
                  </c:pt>
                  <c:pt idx="130">
                    <c:v>0.17777786605327722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</a:ln>
              <a:effectLst/>
            </c:spPr>
          </c:errBars>
          <c:yVal>
            <c:numRef>
              <c:f>Ecig0!$AD$175:$AD$305</c:f>
              <c:numCache>
                <c:formatCode>0.00</c:formatCode>
                <c:ptCount val="131"/>
                <c:pt idx="0">
                  <c:v>1.002373260118623</c:v>
                </c:pt>
                <c:pt idx="1">
                  <c:v>1.0148253128727058</c:v>
                </c:pt>
                <c:pt idx="2">
                  <c:v>1.0004385603517205</c:v>
                </c:pt>
                <c:pt idx="3">
                  <c:v>1.0132444356580972</c:v>
                </c:pt>
                <c:pt idx="4">
                  <c:v>0.97015609291373073</c:v>
                </c:pt>
                <c:pt idx="5">
                  <c:v>0.99308329363744041</c:v>
                </c:pt>
                <c:pt idx="11">
                  <c:v>1.1248359045648428</c:v>
                </c:pt>
                <c:pt idx="12">
                  <c:v>1.1027883870005275</c:v>
                </c:pt>
                <c:pt idx="13">
                  <c:v>1.0698923545873207</c:v>
                </c:pt>
                <c:pt idx="14">
                  <c:v>1.0717621784270919</c:v>
                </c:pt>
                <c:pt idx="15">
                  <c:v>1.0961591103361987</c:v>
                </c:pt>
                <c:pt idx="16">
                  <c:v>1.030371535745545</c:v>
                </c:pt>
                <c:pt idx="17">
                  <c:v>1.0524429744573716</c:v>
                </c:pt>
                <c:pt idx="18">
                  <c:v>1.0583007903982011</c:v>
                </c:pt>
                <c:pt idx="19">
                  <c:v>1.0744146736186588</c:v>
                </c:pt>
                <c:pt idx="20">
                  <c:v>1.0188843758076578</c:v>
                </c:pt>
                <c:pt idx="21">
                  <c:v>1.0462006902740657</c:v>
                </c:pt>
                <c:pt idx="22">
                  <c:v>1.035363655797124</c:v>
                </c:pt>
                <c:pt idx="23">
                  <c:v>1.0984768742022981</c:v>
                </c:pt>
                <c:pt idx="24">
                  <c:v>1.0851980312318967</c:v>
                </c:pt>
                <c:pt idx="25">
                  <c:v>1.0066684496398932</c:v>
                </c:pt>
                <c:pt idx="26">
                  <c:v>1.0642492868177909</c:v>
                </c:pt>
                <c:pt idx="27">
                  <c:v>1.0807697307526343</c:v>
                </c:pt>
                <c:pt idx="28">
                  <c:v>1.0479891417376774</c:v>
                </c:pt>
                <c:pt idx="29">
                  <c:v>1.0694416290386493</c:v>
                </c:pt>
                <c:pt idx="30">
                  <c:v>1.0648275228395203</c:v>
                </c:pt>
                <c:pt idx="31">
                  <c:v>1.0448122591967948</c:v>
                </c:pt>
                <c:pt idx="32">
                  <c:v>1.0272342458984796</c:v>
                </c:pt>
                <c:pt idx="33">
                  <c:v>1.0539561029480848</c:v>
                </c:pt>
                <c:pt idx="34">
                  <c:v>1.0135921174173341</c:v>
                </c:pt>
                <c:pt idx="35">
                  <c:v>1.0151457521898859</c:v>
                </c:pt>
                <c:pt idx="36">
                  <c:v>1.0277038666682072</c:v>
                </c:pt>
                <c:pt idx="37">
                  <c:v>0.98471241809430254</c:v>
                </c:pt>
                <c:pt idx="38">
                  <c:v>0.98179367123307548</c:v>
                </c:pt>
                <c:pt idx="39">
                  <c:v>0.98667559132508753</c:v>
                </c:pt>
                <c:pt idx="40">
                  <c:v>0.99819056574058251</c:v>
                </c:pt>
                <c:pt idx="41">
                  <c:v>1.0566102184582056</c:v>
                </c:pt>
                <c:pt idx="42">
                  <c:v>1.0682250499421746</c:v>
                </c:pt>
                <c:pt idx="43">
                  <c:v>1.0267835143440185</c:v>
                </c:pt>
                <c:pt idx="44">
                  <c:v>1.02936725258129</c:v>
                </c:pt>
                <c:pt idx="45">
                  <c:v>0.97753671329986425</c:v>
                </c:pt>
                <c:pt idx="46">
                  <c:v>0.97738614833047033</c:v>
                </c:pt>
                <c:pt idx="47">
                  <c:v>1.0054027518226309</c:v>
                </c:pt>
                <c:pt idx="48">
                  <c:v>0.9929130236234156</c:v>
                </c:pt>
                <c:pt idx="49">
                  <c:v>0.99013115802750351</c:v>
                </c:pt>
                <c:pt idx="50">
                  <c:v>1.021335983269644</c:v>
                </c:pt>
                <c:pt idx="51">
                  <c:v>1.0117223013477161</c:v>
                </c:pt>
                <c:pt idx="52">
                  <c:v>0.98450338923392144</c:v>
                </c:pt>
                <c:pt idx="53">
                  <c:v>1.0054076527792144</c:v>
                </c:pt>
                <c:pt idx="54">
                  <c:v>0.99028021779802378</c:v>
                </c:pt>
                <c:pt idx="55">
                  <c:v>0.96780530100286677</c:v>
                </c:pt>
                <c:pt idx="56">
                  <c:v>0.97250761619195469</c:v>
                </c:pt>
                <c:pt idx="57">
                  <c:v>1.0020070816547626</c:v>
                </c:pt>
                <c:pt idx="58">
                  <c:v>0.96165684971512644</c:v>
                </c:pt>
                <c:pt idx="59">
                  <c:v>0.98339859105231087</c:v>
                </c:pt>
                <c:pt idx="60">
                  <c:v>1.0251820837699228</c:v>
                </c:pt>
                <c:pt idx="61">
                  <c:v>0.98033208880827727</c:v>
                </c:pt>
                <c:pt idx="62">
                  <c:v>0.96897876457457421</c:v>
                </c:pt>
                <c:pt idx="63">
                  <c:v>0.98038419721985104</c:v>
                </c:pt>
                <c:pt idx="64">
                  <c:v>0.93113966309259444</c:v>
                </c:pt>
                <c:pt idx="65">
                  <c:v>0.92566424289712412</c:v>
                </c:pt>
                <c:pt idx="66">
                  <c:v>0.9034510267823439</c:v>
                </c:pt>
                <c:pt idx="67">
                  <c:v>0.88072220152142089</c:v>
                </c:pt>
                <c:pt idx="68">
                  <c:v>0.9317029491900588</c:v>
                </c:pt>
                <c:pt idx="69">
                  <c:v>0.96461707942781738</c:v>
                </c:pt>
                <c:pt idx="70">
                  <c:v>0.91982536981977092</c:v>
                </c:pt>
                <c:pt idx="71">
                  <c:v>0.93423994336438809</c:v>
                </c:pt>
                <c:pt idx="72">
                  <c:v>0.91423532583292011</c:v>
                </c:pt>
                <c:pt idx="73">
                  <c:v>0.93500360498048984</c:v>
                </c:pt>
                <c:pt idx="74">
                  <c:v>0.98481094985943618</c:v>
                </c:pt>
                <c:pt idx="75">
                  <c:v>0.96551775454061406</c:v>
                </c:pt>
                <c:pt idx="76">
                  <c:v>0.91008984055581776</c:v>
                </c:pt>
                <c:pt idx="77">
                  <c:v>0.95593259896799276</c:v>
                </c:pt>
                <c:pt idx="78">
                  <c:v>0.94782573786049507</c:v>
                </c:pt>
                <c:pt idx="79">
                  <c:v>0.94106323433710282</c:v>
                </c:pt>
                <c:pt idx="80">
                  <c:v>0.98196222024262503</c:v>
                </c:pt>
                <c:pt idx="81">
                  <c:v>0.95704799139123287</c:v>
                </c:pt>
                <c:pt idx="82">
                  <c:v>0.91204867631997955</c:v>
                </c:pt>
                <c:pt idx="83">
                  <c:v>0.95008151928869733</c:v>
                </c:pt>
                <c:pt idx="84">
                  <c:v>0.92645592018324374</c:v>
                </c:pt>
                <c:pt idx="85">
                  <c:v>0.92543750462539232</c:v>
                </c:pt>
                <c:pt idx="86">
                  <c:v>0.96217803211407071</c:v>
                </c:pt>
                <c:pt idx="87">
                  <c:v>0.94828114438773214</c:v>
                </c:pt>
                <c:pt idx="88">
                  <c:v>0.91253474776165178</c:v>
                </c:pt>
                <c:pt idx="89">
                  <c:v>0.94331065766361155</c:v>
                </c:pt>
                <c:pt idx="90">
                  <c:v>0.94259526000814275</c:v>
                </c:pt>
                <c:pt idx="91">
                  <c:v>0.90471931228621327</c:v>
                </c:pt>
                <c:pt idx="92">
                  <c:v>0.94181092330011407</c:v>
                </c:pt>
                <c:pt idx="93">
                  <c:v>0.95125037140931357</c:v>
                </c:pt>
                <c:pt idx="94">
                  <c:v>0.91479313565432674</c:v>
                </c:pt>
                <c:pt idx="95">
                  <c:v>0.93782720940016129</c:v>
                </c:pt>
                <c:pt idx="96">
                  <c:v>0.93905195127075436</c:v>
                </c:pt>
                <c:pt idx="97">
                  <c:v>0.91227076543712771</c:v>
                </c:pt>
                <c:pt idx="98">
                  <c:v>0.92271066459635431</c:v>
                </c:pt>
                <c:pt idx="99">
                  <c:v>0.8793288847122227</c:v>
                </c:pt>
                <c:pt idx="100">
                  <c:v>0.88882822448931653</c:v>
                </c:pt>
                <c:pt idx="101">
                  <c:v>0.89959389509924814</c:v>
                </c:pt>
                <c:pt idx="102">
                  <c:v>0.9139837257251322</c:v>
                </c:pt>
                <c:pt idx="103">
                  <c:v>0.8840394937737861</c:v>
                </c:pt>
                <c:pt idx="104">
                  <c:v>0.89493990600772744</c:v>
                </c:pt>
                <c:pt idx="105">
                  <c:v>0.898558811694256</c:v>
                </c:pt>
                <c:pt idx="106">
                  <c:v>0.90977281590673409</c:v>
                </c:pt>
                <c:pt idx="107">
                  <c:v>0.91986110317320158</c:v>
                </c:pt>
                <c:pt idx="108">
                  <c:v>0.91355103105942181</c:v>
                </c:pt>
                <c:pt idx="109">
                  <c:v>0.89065560046846248</c:v>
                </c:pt>
                <c:pt idx="110">
                  <c:v>0.90016509775265452</c:v>
                </c:pt>
                <c:pt idx="111">
                  <c:v>0.90207047066093526</c:v>
                </c:pt>
                <c:pt idx="112">
                  <c:v>0.89187845078384176</c:v>
                </c:pt>
                <c:pt idx="113">
                  <c:v>0.94644935028719435</c:v>
                </c:pt>
                <c:pt idx="114">
                  <c:v>0.91118137767333152</c:v>
                </c:pt>
                <c:pt idx="115">
                  <c:v>0.6272852684634197</c:v>
                </c:pt>
                <c:pt idx="116">
                  <c:v>0.6427686760028205</c:v>
                </c:pt>
                <c:pt idx="117">
                  <c:v>0.63577602796113841</c:v>
                </c:pt>
                <c:pt idx="118">
                  <c:v>0.61929240119295303</c:v>
                </c:pt>
                <c:pt idx="119">
                  <c:v>0.65918892206271096</c:v>
                </c:pt>
                <c:pt idx="120">
                  <c:v>0.64322973702184272</c:v>
                </c:pt>
                <c:pt idx="121">
                  <c:v>0.61666062527311039</c:v>
                </c:pt>
                <c:pt idx="122">
                  <c:v>0.6412067353662686</c:v>
                </c:pt>
                <c:pt idx="123">
                  <c:v>0.62580766535264098</c:v>
                </c:pt>
                <c:pt idx="124">
                  <c:v>0.58983417311843067</c:v>
                </c:pt>
                <c:pt idx="125">
                  <c:v>0.63764890413553399</c:v>
                </c:pt>
                <c:pt idx="126">
                  <c:v>0.63217678446263592</c:v>
                </c:pt>
                <c:pt idx="127">
                  <c:v>0.30985042376239746</c:v>
                </c:pt>
                <c:pt idx="128">
                  <c:v>0.34694150959126191</c:v>
                </c:pt>
                <c:pt idx="129">
                  <c:v>0.33448607858721935</c:v>
                </c:pt>
                <c:pt idx="130">
                  <c:v>0.3078133034809416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B0C-4DFF-B4BD-88B20CDEA6FB}"/>
            </c:ext>
          </c:extLst>
        </c:ser>
        <c:ser>
          <c:idx val="2"/>
          <c:order val="2"/>
          <c:tx>
            <c:v>Ecig18</c:v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trendline>
            <c:spPr>
              <a:ln w="63500" cap="rnd" cmpd="sng">
                <a:solidFill>
                  <a:schemeClr val="accent6">
                    <a:alpha val="5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errBars>
            <c:errDir val="y"/>
            <c:errBarType val="plus"/>
            <c:errValType val="cust"/>
            <c:noEndCap val="0"/>
            <c:plus>
              <c:numRef>
                <c:f>Ecig18!$AN$175:$AN$305</c:f>
                <c:numCache>
                  <c:formatCode>General</c:formatCode>
                  <c:ptCount val="131"/>
                  <c:pt idx="0">
                    <c:v>1.4834255196929333E-2</c:v>
                  </c:pt>
                  <c:pt idx="1">
                    <c:v>1.014410778552529E-2</c:v>
                  </c:pt>
                  <c:pt idx="2">
                    <c:v>1.3950815105954431E-2</c:v>
                  </c:pt>
                  <c:pt idx="3">
                    <c:v>8.9078780996605204E-3</c:v>
                  </c:pt>
                  <c:pt idx="4">
                    <c:v>1.678613424837511E-2</c:v>
                  </c:pt>
                  <c:pt idx="5">
                    <c:v>5.4758211065245012E-2</c:v>
                  </c:pt>
                  <c:pt idx="11">
                    <c:v>1.0761982482691205E-2</c:v>
                  </c:pt>
                  <c:pt idx="12">
                    <c:v>1.3575414041640798E-2</c:v>
                  </c:pt>
                  <c:pt idx="13">
                    <c:v>9.5260514328235884E-3</c:v>
                  </c:pt>
                  <c:pt idx="14">
                    <c:v>4.3629114912821287E-2</c:v>
                  </c:pt>
                  <c:pt idx="15">
                    <c:v>1.4512802610546736E-2</c:v>
                  </c:pt>
                  <c:pt idx="16">
                    <c:v>1.9427646519658091E-2</c:v>
                  </c:pt>
                  <c:pt idx="17">
                    <c:v>3.918793820966484E-2</c:v>
                  </c:pt>
                  <c:pt idx="18">
                    <c:v>3.7444062720976279E-2</c:v>
                  </c:pt>
                  <c:pt idx="19">
                    <c:v>2.8779653303565498E-2</c:v>
                  </c:pt>
                  <c:pt idx="20">
                    <c:v>5.9501173447614034E-2</c:v>
                  </c:pt>
                  <c:pt idx="21">
                    <c:v>2.0190441260202616E-2</c:v>
                  </c:pt>
                  <c:pt idx="22">
                    <c:v>2.3552431150550512E-2</c:v>
                  </c:pt>
                  <c:pt idx="23">
                    <c:v>2.8275213841477437E-2</c:v>
                  </c:pt>
                  <c:pt idx="24">
                    <c:v>3.9455790557340976E-2</c:v>
                  </c:pt>
                  <c:pt idx="25">
                    <c:v>5.5458570780588974E-2</c:v>
                  </c:pt>
                  <c:pt idx="26">
                    <c:v>4.235549831834827E-2</c:v>
                  </c:pt>
                  <c:pt idx="27">
                    <c:v>5.2828554975538643E-2</c:v>
                  </c:pt>
                  <c:pt idx="28">
                    <c:v>6.2180727350293272E-2</c:v>
                  </c:pt>
                  <c:pt idx="29">
                    <c:v>4.3754315008329839E-2</c:v>
                  </c:pt>
                  <c:pt idx="30">
                    <c:v>4.6772921519986473E-2</c:v>
                  </c:pt>
                  <c:pt idx="31">
                    <c:v>6.7952014263999272E-2</c:v>
                  </c:pt>
                  <c:pt idx="32">
                    <c:v>4.3126211555734727E-2</c:v>
                  </c:pt>
                  <c:pt idx="33">
                    <c:v>4.9473821089149606E-2</c:v>
                  </c:pt>
                  <c:pt idx="34">
                    <c:v>6.3553427776778873E-2</c:v>
                  </c:pt>
                  <c:pt idx="35">
                    <c:v>4.509700889488949E-2</c:v>
                  </c:pt>
                  <c:pt idx="36">
                    <c:v>2.2305830324250681E-2</c:v>
                  </c:pt>
                  <c:pt idx="37">
                    <c:v>6.2009455315874956E-2</c:v>
                  </c:pt>
                  <c:pt idx="38">
                    <c:v>3.5199012170535435E-2</c:v>
                  </c:pt>
                  <c:pt idx="39">
                    <c:v>4.5185585976230125E-2</c:v>
                  </c:pt>
                  <c:pt idx="40">
                    <c:v>5.44446878894407E-2</c:v>
                  </c:pt>
                  <c:pt idx="41">
                    <c:v>3.5178289543678465E-2</c:v>
                  </c:pt>
                  <c:pt idx="42">
                    <c:v>4.9921293796093058E-2</c:v>
                  </c:pt>
                  <c:pt idx="43">
                    <c:v>6.8283043601561844E-2</c:v>
                  </c:pt>
                  <c:pt idx="44">
                    <c:v>3.9076384383434755E-2</c:v>
                  </c:pt>
                  <c:pt idx="45">
                    <c:v>4.9288076201073686E-2</c:v>
                  </c:pt>
                  <c:pt idx="46">
                    <c:v>6.1482774233487358E-2</c:v>
                  </c:pt>
                  <c:pt idx="47">
                    <c:v>4.092113605073059E-2</c:v>
                  </c:pt>
                  <c:pt idx="48">
                    <c:v>6.4681954983794768E-2</c:v>
                  </c:pt>
                  <c:pt idx="49">
                    <c:v>7.551161878372363E-2</c:v>
                  </c:pt>
                  <c:pt idx="50">
                    <c:v>3.7584451660438188E-2</c:v>
                  </c:pt>
                  <c:pt idx="51">
                    <c:v>5.8248729094516463E-2</c:v>
                  </c:pt>
                  <c:pt idx="52">
                    <c:v>6.5166981628878226E-2</c:v>
                  </c:pt>
                  <c:pt idx="53">
                    <c:v>4.8923313072591824E-2</c:v>
                  </c:pt>
                  <c:pt idx="54">
                    <c:v>6.4552703436114148E-2</c:v>
                  </c:pt>
                  <c:pt idx="55">
                    <c:v>7.4873484838241744E-2</c:v>
                  </c:pt>
                  <c:pt idx="56">
                    <c:v>6.4603079767946853E-2</c:v>
                  </c:pt>
                  <c:pt idx="57">
                    <c:v>8.4094957642738111E-2</c:v>
                  </c:pt>
                  <c:pt idx="58">
                    <c:v>7.4603989134453694E-2</c:v>
                  </c:pt>
                  <c:pt idx="59">
                    <c:v>6.5485220175876616E-2</c:v>
                  </c:pt>
                  <c:pt idx="60">
                    <c:v>7.5053140130122376E-2</c:v>
                  </c:pt>
                  <c:pt idx="61">
                    <c:v>8.5396011404116276E-2</c:v>
                  </c:pt>
                  <c:pt idx="62">
                    <c:v>4.9612444263857053E-2</c:v>
                  </c:pt>
                  <c:pt idx="63">
                    <c:v>7.3534398461330294E-2</c:v>
                  </c:pt>
                  <c:pt idx="64">
                    <c:v>7.773437699511658E-2</c:v>
                  </c:pt>
                  <c:pt idx="65">
                    <c:v>4.8054096700767004E-2</c:v>
                  </c:pt>
                  <c:pt idx="66">
                    <c:v>6.4030363011762362E-2</c:v>
                  </c:pt>
                  <c:pt idx="67">
                    <c:v>6.9028786904838033E-2</c:v>
                  </c:pt>
                  <c:pt idx="68">
                    <c:v>4.9600824955618725E-2</c:v>
                  </c:pt>
                  <c:pt idx="69">
                    <c:v>6.635993975220239E-2</c:v>
                  </c:pt>
                  <c:pt idx="70">
                    <c:v>6.9692614138739575E-2</c:v>
                  </c:pt>
                  <c:pt idx="71">
                    <c:v>4.5894249223741863E-2</c:v>
                  </c:pt>
                  <c:pt idx="72">
                    <c:v>6.7658467290210605E-2</c:v>
                  </c:pt>
                  <c:pt idx="73">
                    <c:v>7.2821433554582801E-2</c:v>
                  </c:pt>
                  <c:pt idx="74">
                    <c:v>4.7667012993349259E-2</c:v>
                  </c:pt>
                  <c:pt idx="75">
                    <c:v>8.7234384462185524E-2</c:v>
                  </c:pt>
                  <c:pt idx="76">
                    <c:v>8.2519912882057483E-2</c:v>
                  </c:pt>
                  <c:pt idx="77">
                    <c:v>6.1177505727747432E-2</c:v>
                  </c:pt>
                  <c:pt idx="78">
                    <c:v>7.6604606531570932E-2</c:v>
                  </c:pt>
                  <c:pt idx="79">
                    <c:v>7.9164501392360753E-2</c:v>
                  </c:pt>
                  <c:pt idx="80">
                    <c:v>5.7372741439497776E-2</c:v>
                  </c:pt>
                  <c:pt idx="81">
                    <c:v>9.4349736401510009E-2</c:v>
                  </c:pt>
                  <c:pt idx="82">
                    <c:v>9.3734650164737046E-2</c:v>
                  </c:pt>
                  <c:pt idx="83">
                    <c:v>5.5239990234310636E-2</c:v>
                  </c:pt>
                  <c:pt idx="84">
                    <c:v>8.2324031821457422E-2</c:v>
                  </c:pt>
                  <c:pt idx="85">
                    <c:v>8.5530365516524556E-2</c:v>
                  </c:pt>
                  <c:pt idx="86">
                    <c:v>5.6622458729788334E-2</c:v>
                  </c:pt>
                  <c:pt idx="87">
                    <c:v>7.685093875793729E-2</c:v>
                  </c:pt>
                  <c:pt idx="88">
                    <c:v>6.8423302895080321E-2</c:v>
                  </c:pt>
                  <c:pt idx="89">
                    <c:v>5.6083941401256041E-2</c:v>
                  </c:pt>
                  <c:pt idx="90">
                    <c:v>9.4164281676548889E-2</c:v>
                  </c:pt>
                  <c:pt idx="91">
                    <c:v>8.2466886984779761E-2</c:v>
                  </c:pt>
                  <c:pt idx="92">
                    <c:v>6.0649727053108018E-2</c:v>
                  </c:pt>
                  <c:pt idx="93">
                    <c:v>6.5146217477410034E-2</c:v>
                  </c:pt>
                  <c:pt idx="94">
                    <c:v>5.9701735134714676E-2</c:v>
                  </c:pt>
                  <c:pt idx="95">
                    <c:v>4.4400418880903653E-2</c:v>
                  </c:pt>
                  <c:pt idx="96">
                    <c:v>8.7538046256173327E-2</c:v>
                  </c:pt>
                  <c:pt idx="97">
                    <c:v>7.8312754325569403E-2</c:v>
                  </c:pt>
                  <c:pt idx="98">
                    <c:v>5.9798313775492433E-2</c:v>
                  </c:pt>
                  <c:pt idx="99">
                    <c:v>7.9481708462335113E-2</c:v>
                  </c:pt>
                  <c:pt idx="100">
                    <c:v>7.4650293945043342E-2</c:v>
                  </c:pt>
                  <c:pt idx="101">
                    <c:v>5.0757306864863794E-2</c:v>
                  </c:pt>
                  <c:pt idx="102">
                    <c:v>6.6584072638239067E-2</c:v>
                  </c:pt>
                  <c:pt idx="103">
                    <c:v>7.0869550683075475E-2</c:v>
                  </c:pt>
                  <c:pt idx="104">
                    <c:v>5.0905987984073628E-2</c:v>
                  </c:pt>
                  <c:pt idx="105">
                    <c:v>6.6905256770383836E-2</c:v>
                  </c:pt>
                  <c:pt idx="106">
                    <c:v>6.6222878111196926E-2</c:v>
                  </c:pt>
                  <c:pt idx="107">
                    <c:v>5.2082286495797339E-2</c:v>
                  </c:pt>
                  <c:pt idx="108">
                    <c:v>7.6738834618098883E-2</c:v>
                  </c:pt>
                  <c:pt idx="109">
                    <c:v>7.9561126240562746E-2</c:v>
                  </c:pt>
                  <c:pt idx="110">
                    <c:v>7.0544190307269772E-2</c:v>
                  </c:pt>
                  <c:pt idx="111">
                    <c:v>7.50162383755726E-2</c:v>
                  </c:pt>
                  <c:pt idx="112">
                    <c:v>6.9647530354444293E-2</c:v>
                  </c:pt>
                  <c:pt idx="113">
                    <c:v>5.1289787264672523E-2</c:v>
                  </c:pt>
                  <c:pt idx="114">
                    <c:v>6.8103107952985964E-2</c:v>
                  </c:pt>
                  <c:pt idx="115">
                    <c:v>7.8697014398081397E-2</c:v>
                  </c:pt>
                  <c:pt idx="116">
                    <c:v>5.3664561216290964E-2</c:v>
                  </c:pt>
                  <c:pt idx="117">
                    <c:v>6.5087952859010104E-2</c:v>
                  </c:pt>
                  <c:pt idx="118">
                    <c:v>6.6322413570707422E-2</c:v>
                  </c:pt>
                  <c:pt idx="119">
                    <c:v>5.9404009752120977E-2</c:v>
                  </c:pt>
                  <c:pt idx="120">
                    <c:v>5.1745075056708521E-2</c:v>
                  </c:pt>
                  <c:pt idx="121">
                    <c:v>4.9351309259208241E-2</c:v>
                  </c:pt>
                  <c:pt idx="122">
                    <c:v>5.9563140051312594E-2</c:v>
                  </c:pt>
                  <c:pt idx="123">
                    <c:v>6.5918762823824667E-2</c:v>
                  </c:pt>
                  <c:pt idx="124">
                    <c:v>6.2055998650877423E-2</c:v>
                  </c:pt>
                  <c:pt idx="125">
                    <c:v>3.9584158319087535E-2</c:v>
                  </c:pt>
                  <c:pt idx="126">
                    <c:v>5.0189128430009347E-2</c:v>
                  </c:pt>
                  <c:pt idx="127">
                    <c:v>5.9035461796064066E-2</c:v>
                  </c:pt>
                  <c:pt idx="128">
                    <c:v>4.2769109637008959E-2</c:v>
                  </c:pt>
                  <c:pt idx="129">
                    <c:v>4.1898385355116037E-2</c:v>
                  </c:pt>
                  <c:pt idx="130">
                    <c:v>5.4761209519828678E-2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yVal>
            <c:numRef>
              <c:f>Ecig18!$AD$175:$AD$306</c:f>
              <c:numCache>
                <c:formatCode>0.00</c:formatCode>
                <c:ptCount val="132"/>
                <c:pt idx="0">
                  <c:v>1.0074806168895656</c:v>
                </c:pt>
                <c:pt idx="1">
                  <c:v>1.0191690780239977</c:v>
                </c:pt>
                <c:pt idx="2">
                  <c:v>1.0127262782805624</c:v>
                </c:pt>
                <c:pt idx="3">
                  <c:v>1.0064967197638606</c:v>
                </c:pt>
                <c:pt idx="4">
                  <c:v>0.99764974538739659</c:v>
                </c:pt>
                <c:pt idx="5">
                  <c:v>0.95647756165461717</c:v>
                </c:pt>
                <c:pt idx="11">
                  <c:v>1.1180632064976854</c:v>
                </c:pt>
                <c:pt idx="12">
                  <c:v>1.0982889866588752</c:v>
                </c:pt>
                <c:pt idx="13">
                  <c:v>1.0412807140256928</c:v>
                </c:pt>
                <c:pt idx="14">
                  <c:v>1.0646246408310081</c:v>
                </c:pt>
                <c:pt idx="15">
                  <c:v>1.0405191953354063</c:v>
                </c:pt>
                <c:pt idx="16">
                  <c:v>0.97371016991531278</c:v>
                </c:pt>
                <c:pt idx="17">
                  <c:v>1.0310344792732735</c:v>
                </c:pt>
                <c:pt idx="18">
                  <c:v>0.98921395877196172</c:v>
                </c:pt>
                <c:pt idx="19">
                  <c:v>0.93711208580974881</c:v>
                </c:pt>
                <c:pt idx="20">
                  <c:v>0.9852716844214684</c:v>
                </c:pt>
                <c:pt idx="21">
                  <c:v>0.98493235956355862</c:v>
                </c:pt>
                <c:pt idx="22">
                  <c:v>0.96469589362065722</c:v>
                </c:pt>
                <c:pt idx="23">
                  <c:v>1.0153021109805873</c:v>
                </c:pt>
                <c:pt idx="24">
                  <c:v>1.0016065605180198</c:v>
                </c:pt>
                <c:pt idx="25">
                  <c:v>0.97965104332785091</c:v>
                </c:pt>
                <c:pt idx="26">
                  <c:v>1.0271935184380854</c:v>
                </c:pt>
                <c:pt idx="27">
                  <c:v>0.98997903985571112</c:v>
                </c:pt>
                <c:pt idx="28">
                  <c:v>0.96624209294937924</c:v>
                </c:pt>
                <c:pt idx="29">
                  <c:v>1.011583579701637</c:v>
                </c:pt>
                <c:pt idx="30">
                  <c:v>0.99812270394821812</c:v>
                </c:pt>
                <c:pt idx="31">
                  <c:v>0.95737529049596182</c:v>
                </c:pt>
                <c:pt idx="32">
                  <c:v>1.0096558958157251</c:v>
                </c:pt>
                <c:pt idx="33">
                  <c:v>1.0085044247818369</c:v>
                </c:pt>
                <c:pt idx="34">
                  <c:v>0.96912372383179823</c:v>
                </c:pt>
                <c:pt idx="35">
                  <c:v>1.0204293912259939</c:v>
                </c:pt>
                <c:pt idx="36">
                  <c:v>0.9843653012396808</c:v>
                </c:pt>
                <c:pt idx="37">
                  <c:v>0.95468565518345561</c:v>
                </c:pt>
                <c:pt idx="38">
                  <c:v>1.0071481647446536</c:v>
                </c:pt>
                <c:pt idx="39">
                  <c:v>0.99944486505296459</c:v>
                </c:pt>
                <c:pt idx="40">
                  <c:v>0.95632702868582942</c:v>
                </c:pt>
                <c:pt idx="41">
                  <c:v>1.0109721718231459</c:v>
                </c:pt>
                <c:pt idx="42">
                  <c:v>0.9924586184439228</c:v>
                </c:pt>
                <c:pt idx="43">
                  <c:v>0.96028778256599423</c:v>
                </c:pt>
                <c:pt idx="44">
                  <c:v>0.99998372695948601</c:v>
                </c:pt>
                <c:pt idx="45">
                  <c:v>1.0022250676094506</c:v>
                </c:pt>
                <c:pt idx="46">
                  <c:v>0.94945258105469432</c:v>
                </c:pt>
                <c:pt idx="47">
                  <c:v>1.0100999907846511</c:v>
                </c:pt>
                <c:pt idx="48">
                  <c:v>1.0094476878988836</c:v>
                </c:pt>
                <c:pt idx="49">
                  <c:v>0.97131304001452679</c:v>
                </c:pt>
                <c:pt idx="50">
                  <c:v>0.99054180147565041</c:v>
                </c:pt>
                <c:pt idx="51">
                  <c:v>1.0131952761363539</c:v>
                </c:pt>
                <c:pt idx="52">
                  <c:v>0.95444582355037566</c:v>
                </c:pt>
                <c:pt idx="53">
                  <c:v>0.99634877041194103</c:v>
                </c:pt>
                <c:pt idx="54">
                  <c:v>1.0189601715315877</c:v>
                </c:pt>
                <c:pt idx="55">
                  <c:v>0.98503584806297351</c:v>
                </c:pt>
                <c:pt idx="56">
                  <c:v>1.0000255019472828</c:v>
                </c:pt>
                <c:pt idx="57">
                  <c:v>1.0043487652779097</c:v>
                </c:pt>
                <c:pt idx="58">
                  <c:v>0.94254848071916875</c:v>
                </c:pt>
                <c:pt idx="59">
                  <c:v>0.98405945464784317</c:v>
                </c:pt>
                <c:pt idx="60">
                  <c:v>1.0213801611504021</c:v>
                </c:pt>
                <c:pt idx="61">
                  <c:v>0.95268755677049566</c:v>
                </c:pt>
                <c:pt idx="62">
                  <c:v>1.023806427666754</c:v>
                </c:pt>
                <c:pt idx="63">
                  <c:v>1.0255566132478702</c:v>
                </c:pt>
                <c:pt idx="64">
                  <c:v>0.97705455845575795</c:v>
                </c:pt>
                <c:pt idx="65">
                  <c:v>1.0249509186358321</c:v>
                </c:pt>
                <c:pt idx="66">
                  <c:v>1.0303769551750315</c:v>
                </c:pt>
                <c:pt idx="67">
                  <c:v>0.97474531757787408</c:v>
                </c:pt>
                <c:pt idx="68">
                  <c:v>1.0134921598905158</c:v>
                </c:pt>
                <c:pt idx="69">
                  <c:v>1.0344064613127879</c:v>
                </c:pt>
                <c:pt idx="70">
                  <c:v>0.98749700346038594</c:v>
                </c:pt>
                <c:pt idx="71">
                  <c:v>1.017625969196841</c:v>
                </c:pt>
                <c:pt idx="72">
                  <c:v>0.99942974866846979</c:v>
                </c:pt>
                <c:pt idx="73">
                  <c:v>0.95267805630664848</c:v>
                </c:pt>
                <c:pt idx="74">
                  <c:v>0.99921448584937944</c:v>
                </c:pt>
                <c:pt idx="75">
                  <c:v>0.98728332853071243</c:v>
                </c:pt>
                <c:pt idx="76">
                  <c:v>0.95630954997099071</c:v>
                </c:pt>
                <c:pt idx="77">
                  <c:v>1.0067005480149422</c:v>
                </c:pt>
                <c:pt idx="78">
                  <c:v>0.99442011159068366</c:v>
                </c:pt>
                <c:pt idx="79">
                  <c:v>0.95500982375165089</c:v>
                </c:pt>
                <c:pt idx="80">
                  <c:v>0.99728227187736673</c:v>
                </c:pt>
                <c:pt idx="81">
                  <c:v>0.9735486350568231</c:v>
                </c:pt>
                <c:pt idx="82">
                  <c:v>0.94116291062396895</c:v>
                </c:pt>
                <c:pt idx="83">
                  <c:v>0.97143519508320608</c:v>
                </c:pt>
                <c:pt idx="84">
                  <c:v>0.98041362634505691</c:v>
                </c:pt>
                <c:pt idx="85">
                  <c:v>0.92875989112543789</c:v>
                </c:pt>
                <c:pt idx="86">
                  <c:v>0.96797727703421999</c:v>
                </c:pt>
                <c:pt idx="87">
                  <c:v>0.96789851173030583</c:v>
                </c:pt>
                <c:pt idx="88">
                  <c:v>0.93686318461681273</c:v>
                </c:pt>
                <c:pt idx="89">
                  <c:v>0.95359831827855335</c:v>
                </c:pt>
                <c:pt idx="90">
                  <c:v>0.95384493713353447</c:v>
                </c:pt>
                <c:pt idx="91">
                  <c:v>0.92840423207779632</c:v>
                </c:pt>
                <c:pt idx="92">
                  <c:v>0.95535988415372119</c:v>
                </c:pt>
                <c:pt idx="93">
                  <c:v>0.93040347156988767</c:v>
                </c:pt>
                <c:pt idx="94">
                  <c:v>0.90259535367627719</c:v>
                </c:pt>
                <c:pt idx="95">
                  <c:v>0.92179960485290202</c:v>
                </c:pt>
                <c:pt idx="96">
                  <c:v>0.93915098574250877</c:v>
                </c:pt>
                <c:pt idx="97">
                  <c:v>0.91075607401625791</c:v>
                </c:pt>
                <c:pt idx="98">
                  <c:v>0.95010918600315541</c:v>
                </c:pt>
                <c:pt idx="99">
                  <c:v>0.94632738470942201</c:v>
                </c:pt>
                <c:pt idx="100">
                  <c:v>0.91593198441751422</c:v>
                </c:pt>
                <c:pt idx="101">
                  <c:v>0.96574296743390797</c:v>
                </c:pt>
                <c:pt idx="102">
                  <c:v>0.95264198921469911</c:v>
                </c:pt>
                <c:pt idx="103">
                  <c:v>0.93013872165581057</c:v>
                </c:pt>
                <c:pt idx="104">
                  <c:v>0.97726880734624855</c:v>
                </c:pt>
                <c:pt idx="105">
                  <c:v>0.97519123894909221</c:v>
                </c:pt>
                <c:pt idx="106">
                  <c:v>0.92985952877410538</c:v>
                </c:pt>
                <c:pt idx="107">
                  <c:v>0.96752920935987552</c:v>
                </c:pt>
                <c:pt idx="108">
                  <c:v>0.96026993492916191</c:v>
                </c:pt>
                <c:pt idx="109">
                  <c:v>0.92220692132870141</c:v>
                </c:pt>
                <c:pt idx="110">
                  <c:v>0.93551905532148105</c:v>
                </c:pt>
                <c:pt idx="111">
                  <c:v>0.90783631175654667</c:v>
                </c:pt>
                <c:pt idx="112">
                  <c:v>0.87958205488094054</c:v>
                </c:pt>
                <c:pt idx="113">
                  <c:v>0.91890805749119731</c:v>
                </c:pt>
                <c:pt idx="114">
                  <c:v>0.93540655405807538</c:v>
                </c:pt>
                <c:pt idx="115">
                  <c:v>0.90248665334751377</c:v>
                </c:pt>
                <c:pt idx="116">
                  <c:v>0.93514988504231322</c:v>
                </c:pt>
                <c:pt idx="117">
                  <c:v>0.93200043843493763</c:v>
                </c:pt>
                <c:pt idx="118">
                  <c:v>0.91143942084367036</c:v>
                </c:pt>
                <c:pt idx="119">
                  <c:v>0.96308552126439873</c:v>
                </c:pt>
                <c:pt idx="120">
                  <c:v>0.93432843622454709</c:v>
                </c:pt>
                <c:pt idx="121">
                  <c:v>0.90073246149148634</c:v>
                </c:pt>
                <c:pt idx="122">
                  <c:v>0.90833422481383252</c:v>
                </c:pt>
                <c:pt idx="123">
                  <c:v>0.88179791288387244</c:v>
                </c:pt>
                <c:pt idx="124">
                  <c:v>0.84729958992851906</c:v>
                </c:pt>
                <c:pt idx="125">
                  <c:v>0.90910802550310432</c:v>
                </c:pt>
                <c:pt idx="126">
                  <c:v>0.87045185757997656</c:v>
                </c:pt>
                <c:pt idx="127">
                  <c:v>0.88746011947048464</c:v>
                </c:pt>
                <c:pt idx="128">
                  <c:v>0.9168616267252292</c:v>
                </c:pt>
                <c:pt idx="129">
                  <c:v>0.87034173778197554</c:v>
                </c:pt>
                <c:pt idx="130">
                  <c:v>0.8690460480629626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B0C-4DFF-B4BD-88B20CDEA6FB}"/>
            </c:ext>
          </c:extLst>
        </c:ser>
        <c:ser>
          <c:idx val="3"/>
          <c:order val="3"/>
          <c:tx>
            <c:v>3R4F</c:v>
          </c:tx>
          <c:spPr>
            <a:ln w="952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50800" cap="rnd">
                <a:solidFill>
                  <a:schemeClr val="accent2">
                    <a:lumMod val="75000"/>
                    <a:alpha val="5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errBars>
            <c:errDir val="y"/>
            <c:errBarType val="plus"/>
            <c:errValType val="cust"/>
            <c:noEndCap val="0"/>
            <c:plus>
              <c:numRef>
                <c:f>'3R4F'!$AN$175:$AN$305</c:f>
                <c:numCache>
                  <c:formatCode>General</c:formatCode>
                  <c:ptCount val="131"/>
                  <c:pt idx="0">
                    <c:v>9.1206135753847395E-3</c:v>
                  </c:pt>
                  <c:pt idx="1">
                    <c:v>8.0834007449955281E-3</c:v>
                  </c:pt>
                  <c:pt idx="2">
                    <c:v>6.673186681300125E-3</c:v>
                  </c:pt>
                  <c:pt idx="3">
                    <c:v>2.0669078829162742E-2</c:v>
                  </c:pt>
                  <c:pt idx="4">
                    <c:v>1.2186892583331665E-2</c:v>
                  </c:pt>
                  <c:pt idx="5">
                    <c:v>5.6733172414175352E-2</c:v>
                  </c:pt>
                  <c:pt idx="11">
                    <c:v>7.1469532435730954E-2</c:v>
                  </c:pt>
                  <c:pt idx="12">
                    <c:v>4.594701753463748E-2</c:v>
                  </c:pt>
                  <c:pt idx="13">
                    <c:v>2.6097029824813212E-2</c:v>
                  </c:pt>
                  <c:pt idx="14">
                    <c:v>4.1060357998142283E-2</c:v>
                  </c:pt>
                  <c:pt idx="15">
                    <c:v>5.4420749713645071E-2</c:v>
                  </c:pt>
                  <c:pt idx="16">
                    <c:v>3.3942448376636902E-2</c:v>
                  </c:pt>
                  <c:pt idx="17">
                    <c:v>7.2130524445900387E-2</c:v>
                  </c:pt>
                  <c:pt idx="18">
                    <c:v>6.8611379148634563E-2</c:v>
                  </c:pt>
                  <c:pt idx="19">
                    <c:v>8.8177168322307917E-2</c:v>
                  </c:pt>
                  <c:pt idx="20">
                    <c:v>9.385794809110086E-2</c:v>
                  </c:pt>
                  <c:pt idx="21">
                    <c:v>0.10468064146441694</c:v>
                  </c:pt>
                  <c:pt idx="22">
                    <c:v>8.8857222280690332E-2</c:v>
                  </c:pt>
                  <c:pt idx="23">
                    <c:v>9.1178421430922918E-2</c:v>
                  </c:pt>
                  <c:pt idx="24">
                    <c:v>6.8037138886644422E-2</c:v>
                  </c:pt>
                  <c:pt idx="25">
                    <c:v>9.3859801792657058E-2</c:v>
                  </c:pt>
                  <c:pt idx="26">
                    <c:v>6.0045646955427905E-2</c:v>
                  </c:pt>
                  <c:pt idx="27">
                    <c:v>5.981996833517194E-2</c:v>
                  </c:pt>
                  <c:pt idx="28">
                    <c:v>4.67632909851906E-3</c:v>
                  </c:pt>
                  <c:pt idx="29">
                    <c:v>1.4597788406928379E-2</c:v>
                  </c:pt>
                  <c:pt idx="30">
                    <c:v>3.2575838718315875E-2</c:v>
                  </c:pt>
                  <c:pt idx="31">
                    <c:v>1.1060053070598706E-2</c:v>
                  </c:pt>
                  <c:pt idx="32">
                    <c:v>1.6279550660170392E-3</c:v>
                  </c:pt>
                  <c:pt idx="33">
                    <c:v>2.6014894302534786E-2</c:v>
                  </c:pt>
                  <c:pt idx="34">
                    <c:v>2.9169180655138294E-2</c:v>
                  </c:pt>
                  <c:pt idx="35">
                    <c:v>7.2538480891276569E-3</c:v>
                  </c:pt>
                  <c:pt idx="36">
                    <c:v>1.1617725609811556E-2</c:v>
                  </c:pt>
                  <c:pt idx="37">
                    <c:v>4.4038050644813254E-2</c:v>
                  </c:pt>
                  <c:pt idx="38">
                    <c:v>5.1413126361752541E-2</c:v>
                  </c:pt>
                  <c:pt idx="39">
                    <c:v>4.1545246239517941E-2</c:v>
                  </c:pt>
                  <c:pt idx="40">
                    <c:v>6.3308603910597672E-2</c:v>
                  </c:pt>
                  <c:pt idx="41">
                    <c:v>1.9206922944969562E-2</c:v>
                  </c:pt>
                  <c:pt idx="42">
                    <c:v>3.3044340577284555E-3</c:v>
                  </c:pt>
                  <c:pt idx="43">
                    <c:v>6.1232790094591975E-2</c:v>
                  </c:pt>
                  <c:pt idx="44">
                    <c:v>4.1592293990975353E-2</c:v>
                  </c:pt>
                  <c:pt idx="45">
                    <c:v>3.0565585278520824E-2</c:v>
                  </c:pt>
                  <c:pt idx="46">
                    <c:v>0.1069872761196979</c:v>
                  </c:pt>
                  <c:pt idx="47">
                    <c:v>6.2633524616975911E-2</c:v>
                  </c:pt>
                  <c:pt idx="48">
                    <c:v>5.7900590811378216E-2</c:v>
                  </c:pt>
                  <c:pt idx="49">
                    <c:v>9.8597756923694685E-2</c:v>
                  </c:pt>
                  <c:pt idx="50">
                    <c:v>5.8604560489153128E-2</c:v>
                  </c:pt>
                  <c:pt idx="51">
                    <c:v>6.2510982006367011E-2</c:v>
                  </c:pt>
                  <c:pt idx="52">
                    <c:v>0.11014642366677224</c:v>
                  </c:pt>
                  <c:pt idx="53">
                    <c:v>5.5679505331298174E-2</c:v>
                  </c:pt>
                  <c:pt idx="54">
                    <c:v>5.9112968894612754E-2</c:v>
                  </c:pt>
                  <c:pt idx="55">
                    <c:v>9.9630236876483896E-2</c:v>
                  </c:pt>
                  <c:pt idx="56">
                    <c:v>8.6924071372563361E-2</c:v>
                  </c:pt>
                  <c:pt idx="57">
                    <c:v>7.9450852338727174E-2</c:v>
                  </c:pt>
                  <c:pt idx="58">
                    <c:v>0.12396940300006455</c:v>
                  </c:pt>
                  <c:pt idx="59">
                    <c:v>8.5805788792243584E-2</c:v>
                  </c:pt>
                  <c:pt idx="60">
                    <c:v>6.0963466771101871E-2</c:v>
                  </c:pt>
                  <c:pt idx="61">
                    <c:v>0.12962654913448515</c:v>
                  </c:pt>
                  <c:pt idx="62">
                    <c:v>7.4073780572636791E-2</c:v>
                  </c:pt>
                  <c:pt idx="63">
                    <c:v>0.11355480287275581</c:v>
                  </c:pt>
                  <c:pt idx="64">
                    <c:v>0.14043333757877152</c:v>
                  </c:pt>
                  <c:pt idx="65">
                    <c:v>0.11027530682749852</c:v>
                  </c:pt>
                  <c:pt idx="66">
                    <c:v>0.10663824893163512</c:v>
                  </c:pt>
                  <c:pt idx="67">
                    <c:v>0.14312548701333533</c:v>
                  </c:pt>
                  <c:pt idx="68">
                    <c:v>0.11260035230241466</c:v>
                  </c:pt>
                  <c:pt idx="69">
                    <c:v>0.11118349333371169</c:v>
                  </c:pt>
                  <c:pt idx="70">
                    <c:v>0.13176094543411468</c:v>
                  </c:pt>
                  <c:pt idx="71">
                    <c:v>0.12011610996927678</c:v>
                  </c:pt>
                  <c:pt idx="72">
                    <c:v>0.11199575290532347</c:v>
                  </c:pt>
                  <c:pt idx="73">
                    <c:v>0.12999320981767296</c:v>
                  </c:pt>
                  <c:pt idx="74">
                    <c:v>9.7980131773620041E-2</c:v>
                  </c:pt>
                  <c:pt idx="75">
                    <c:v>0.10217540410886522</c:v>
                  </c:pt>
                  <c:pt idx="76">
                    <c:v>0.14622707755127218</c:v>
                  </c:pt>
                  <c:pt idx="77">
                    <c:v>9.9440353360536679E-2</c:v>
                  </c:pt>
                  <c:pt idx="78">
                    <c:v>9.4546645940435908E-2</c:v>
                  </c:pt>
                  <c:pt idx="79">
                    <c:v>0.12620828316670987</c:v>
                  </c:pt>
                  <c:pt idx="80">
                    <c:v>8.2745989255983921E-2</c:v>
                  </c:pt>
                  <c:pt idx="81">
                    <c:v>8.3122595026812907E-2</c:v>
                  </c:pt>
                  <c:pt idx="82">
                    <c:v>0.10637170191859975</c:v>
                  </c:pt>
                  <c:pt idx="83">
                    <c:v>9.3565319878936154E-2</c:v>
                  </c:pt>
                  <c:pt idx="84">
                    <c:v>8.4930675163855371E-2</c:v>
                  </c:pt>
                  <c:pt idx="85">
                    <c:v>0.10784003716147102</c:v>
                  </c:pt>
                  <c:pt idx="86">
                    <c:v>7.4481005293715541E-2</c:v>
                  </c:pt>
                  <c:pt idx="87">
                    <c:v>7.7784860334825109E-2</c:v>
                  </c:pt>
                  <c:pt idx="88">
                    <c:v>0.11882976410368763</c:v>
                  </c:pt>
                  <c:pt idx="89">
                    <c:v>8.222274169384336E-2</c:v>
                  </c:pt>
                  <c:pt idx="90">
                    <c:v>6.5801547237462676E-2</c:v>
                  </c:pt>
                  <c:pt idx="91">
                    <c:v>8.5363427518724708E-2</c:v>
                  </c:pt>
                  <c:pt idx="92">
                    <c:v>6.2134130206498543E-2</c:v>
                  </c:pt>
                  <c:pt idx="93">
                    <c:v>2.646037866019807E-2</c:v>
                  </c:pt>
                  <c:pt idx="94">
                    <c:v>7.0724503480576614E-2</c:v>
                  </c:pt>
                  <c:pt idx="95">
                    <c:v>7.11682306394536E-2</c:v>
                  </c:pt>
                  <c:pt idx="96">
                    <c:v>6.890009740791618E-2</c:v>
                  </c:pt>
                  <c:pt idx="97">
                    <c:v>9.3510418286674765E-2</c:v>
                  </c:pt>
                  <c:pt idx="98">
                    <c:v>6.3498142773794786E-2</c:v>
                  </c:pt>
                  <c:pt idx="99">
                    <c:v>7.5474510853140719E-2</c:v>
                  </c:pt>
                  <c:pt idx="100">
                    <c:v>0.11923560066953925</c:v>
                  </c:pt>
                  <c:pt idx="101">
                    <c:v>7.0049504782674687E-2</c:v>
                  </c:pt>
                  <c:pt idx="102">
                    <c:v>8.8091815334056314E-2</c:v>
                  </c:pt>
                  <c:pt idx="103">
                    <c:v>0.11700338343589109</c:v>
                  </c:pt>
                  <c:pt idx="104">
                    <c:v>8.5452351109459465E-2</c:v>
                  </c:pt>
                  <c:pt idx="105">
                    <c:v>7.1370454844765618E-2</c:v>
                  </c:pt>
                  <c:pt idx="106">
                    <c:v>9.4559609125689975E-2</c:v>
                  </c:pt>
                  <c:pt idx="107">
                    <c:v>9.5819903485311025E-2</c:v>
                  </c:pt>
                  <c:pt idx="108">
                    <c:v>8.2073283294217425E-2</c:v>
                  </c:pt>
                  <c:pt idx="109">
                    <c:v>0.12451606043740975</c:v>
                  </c:pt>
                  <c:pt idx="110">
                    <c:v>8.6420852907273527E-2</c:v>
                  </c:pt>
                  <c:pt idx="111">
                    <c:v>9.0624359792053244E-2</c:v>
                  </c:pt>
                  <c:pt idx="112">
                    <c:v>0.11938793824520987</c:v>
                  </c:pt>
                  <c:pt idx="113">
                    <c:v>6.3783872628622562E-2</c:v>
                  </c:pt>
                  <c:pt idx="114">
                    <c:v>8.6844949706018665E-2</c:v>
                  </c:pt>
                  <c:pt idx="115">
                    <c:v>0.10636964672774292</c:v>
                  </c:pt>
                  <c:pt idx="116">
                    <c:v>7.2832507863369034E-2</c:v>
                  </c:pt>
                  <c:pt idx="117">
                    <c:v>5.7971630636068416E-2</c:v>
                  </c:pt>
                  <c:pt idx="118">
                    <c:v>9.0177148989232139E-2</c:v>
                  </c:pt>
                  <c:pt idx="119">
                    <c:v>7.6574855583445775E-2</c:v>
                  </c:pt>
                  <c:pt idx="120">
                    <c:v>5.5071619537684295E-2</c:v>
                  </c:pt>
                  <c:pt idx="121">
                    <c:v>3.7060913113181097E-2</c:v>
                  </c:pt>
                  <c:pt idx="122">
                    <c:v>5.4564881372471286E-2</c:v>
                  </c:pt>
                  <c:pt idx="123">
                    <c:v>6.8389150237281468E-2</c:v>
                  </c:pt>
                  <c:pt idx="124">
                    <c:v>0.10913680744713927</c:v>
                  </c:pt>
                  <c:pt idx="125">
                    <c:v>8.554348684060957E-2</c:v>
                  </c:pt>
                  <c:pt idx="126">
                    <c:v>8.8747689516015374E-2</c:v>
                  </c:pt>
                  <c:pt idx="127">
                    <c:v>0.1140725296280878</c:v>
                  </c:pt>
                  <c:pt idx="128">
                    <c:v>7.7008897469831805E-2</c:v>
                  </c:pt>
                  <c:pt idx="129">
                    <c:v>0.10199516132567017</c:v>
                  </c:pt>
                  <c:pt idx="130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</a:ln>
              <a:effectLst/>
            </c:spPr>
          </c:errBars>
          <c:yVal>
            <c:numRef>
              <c:f>'3R4F'!$AD$175:$AD$305</c:f>
              <c:numCache>
                <c:formatCode>0.00</c:formatCode>
                <c:ptCount val="131"/>
                <c:pt idx="0">
                  <c:v>1.0054409170088248</c:v>
                </c:pt>
                <c:pt idx="1">
                  <c:v>0.98317468552520437</c:v>
                </c:pt>
                <c:pt idx="2">
                  <c:v>1.0127588386952264</c:v>
                </c:pt>
                <c:pt idx="3">
                  <c:v>0.99007098661030568</c:v>
                </c:pt>
                <c:pt idx="4">
                  <c:v>0.98056980746911981</c:v>
                </c:pt>
                <c:pt idx="5">
                  <c:v>1.0279847646913189</c:v>
                </c:pt>
                <c:pt idx="11">
                  <c:v>1.0924751022836214</c:v>
                </c:pt>
                <c:pt idx="12">
                  <c:v>1.0745205869828978</c:v>
                </c:pt>
                <c:pt idx="13">
                  <c:v>1.0422321048803864</c:v>
                </c:pt>
                <c:pt idx="14">
                  <c:v>1.0377134538844472</c:v>
                </c:pt>
                <c:pt idx="15">
                  <c:v>1.0164558672299424</c:v>
                </c:pt>
                <c:pt idx="16">
                  <c:v>0.9498951920887031</c:v>
                </c:pt>
                <c:pt idx="17">
                  <c:v>0.96223218041412972</c:v>
                </c:pt>
                <c:pt idx="18">
                  <c:v>0.96260943095071749</c:v>
                </c:pt>
                <c:pt idx="19">
                  <c:v>0.89922694727677499</c:v>
                </c:pt>
                <c:pt idx="20">
                  <c:v>0.93982542817202597</c:v>
                </c:pt>
                <c:pt idx="21">
                  <c:v>0.92254911312812782</c:v>
                </c:pt>
                <c:pt idx="22">
                  <c:v>0.87697821036671031</c:v>
                </c:pt>
                <c:pt idx="23">
                  <c:v>0.92688039710342573</c:v>
                </c:pt>
                <c:pt idx="24">
                  <c:v>0.95596580487060911</c:v>
                </c:pt>
                <c:pt idx="25">
                  <c:v>0.88123148298755172</c:v>
                </c:pt>
                <c:pt idx="26">
                  <c:v>0.92871712583746191</c:v>
                </c:pt>
                <c:pt idx="27">
                  <c:v>0.95696510907998289</c:v>
                </c:pt>
                <c:pt idx="28">
                  <c:v>0.97271957968585543</c:v>
                </c:pt>
                <c:pt idx="29">
                  <c:v>0.97093817355067025</c:v>
                </c:pt>
                <c:pt idx="30">
                  <c:v>0.96306513611822075</c:v>
                </c:pt>
                <c:pt idx="31">
                  <c:v>0.96738488536135159</c:v>
                </c:pt>
                <c:pt idx="32">
                  <c:v>0.96276390431296344</c:v>
                </c:pt>
                <c:pt idx="33">
                  <c:v>0.95425627102906263</c:v>
                </c:pt>
                <c:pt idx="34">
                  <c:v>0.93428961995429782</c:v>
                </c:pt>
                <c:pt idx="35">
                  <c:v>0.97224011999039872</c:v>
                </c:pt>
                <c:pt idx="36">
                  <c:v>0.9896810730014729</c:v>
                </c:pt>
                <c:pt idx="37">
                  <c:v>0.9530646293761672</c:v>
                </c:pt>
                <c:pt idx="38">
                  <c:v>0.94141850437981134</c:v>
                </c:pt>
                <c:pt idx="39">
                  <c:v>0.94709026591174206</c:v>
                </c:pt>
                <c:pt idx="40">
                  <c:v>0.92113078965035833</c:v>
                </c:pt>
                <c:pt idx="41">
                  <c:v>0.95676530274626592</c:v>
                </c:pt>
                <c:pt idx="42">
                  <c:v>0.94435895862250607</c:v>
                </c:pt>
                <c:pt idx="43">
                  <c:v>0.9116672773430281</c:v>
                </c:pt>
                <c:pt idx="44">
                  <c:v>0.93423007032203498</c:v>
                </c:pt>
                <c:pt idx="45">
                  <c:v>0.94188489802442377</c:v>
                </c:pt>
                <c:pt idx="46">
                  <c:v>0.9355983321926129</c:v>
                </c:pt>
                <c:pt idx="47">
                  <c:v>0.97717964819816994</c:v>
                </c:pt>
                <c:pt idx="48">
                  <c:v>0.9783908396154769</c:v>
                </c:pt>
                <c:pt idx="49">
                  <c:v>0.93417193111486929</c:v>
                </c:pt>
                <c:pt idx="50">
                  <c:v>0.96712164277282953</c:v>
                </c:pt>
                <c:pt idx="51">
                  <c:v>0.97213197326001155</c:v>
                </c:pt>
                <c:pt idx="52">
                  <c:v>0.92517090780161926</c:v>
                </c:pt>
                <c:pt idx="53">
                  <c:v>0.95595972837752097</c:v>
                </c:pt>
                <c:pt idx="54">
                  <c:v>0.93222004806469982</c:v>
                </c:pt>
                <c:pt idx="55">
                  <c:v>0.88578325564293592</c:v>
                </c:pt>
                <c:pt idx="56">
                  <c:v>0.9388021318894193</c:v>
                </c:pt>
                <c:pt idx="57">
                  <c:v>0.92716802519954977</c:v>
                </c:pt>
                <c:pt idx="58">
                  <c:v>0.88422301900957589</c:v>
                </c:pt>
                <c:pt idx="59">
                  <c:v>0.95925253226078211</c:v>
                </c:pt>
                <c:pt idx="60">
                  <c:v>0.92489960988299302</c:v>
                </c:pt>
                <c:pt idx="61">
                  <c:v>0.88605894178641353</c:v>
                </c:pt>
                <c:pt idx="62">
                  <c:v>0.93614177004304366</c:v>
                </c:pt>
                <c:pt idx="63">
                  <c:v>0.89800950014695036</c:v>
                </c:pt>
                <c:pt idx="64">
                  <c:v>0.87427805438366302</c:v>
                </c:pt>
                <c:pt idx="65">
                  <c:v>0.8937959272809507</c:v>
                </c:pt>
                <c:pt idx="66">
                  <c:v>0.87682704567085767</c:v>
                </c:pt>
                <c:pt idx="67">
                  <c:v>0.86559144982009417</c:v>
                </c:pt>
                <c:pt idx="68">
                  <c:v>0.88652545632460567</c:v>
                </c:pt>
                <c:pt idx="69">
                  <c:v>0.86396449477728532</c:v>
                </c:pt>
                <c:pt idx="70">
                  <c:v>0.85252858674861587</c:v>
                </c:pt>
                <c:pt idx="71">
                  <c:v>0.90066466781127619</c:v>
                </c:pt>
                <c:pt idx="72">
                  <c:v>0.88091080852535275</c:v>
                </c:pt>
                <c:pt idx="73">
                  <c:v>0.87063121259159826</c:v>
                </c:pt>
                <c:pt idx="74">
                  <c:v>0.91156104264004723</c:v>
                </c:pt>
                <c:pt idx="75">
                  <c:v>0.88900775147222166</c:v>
                </c:pt>
                <c:pt idx="76">
                  <c:v>0.8516249093608339</c:v>
                </c:pt>
                <c:pt idx="77">
                  <c:v>0.88372521848550534</c:v>
                </c:pt>
                <c:pt idx="78">
                  <c:v>0.85564942269607547</c:v>
                </c:pt>
                <c:pt idx="79">
                  <c:v>0.83755024019917645</c:v>
                </c:pt>
                <c:pt idx="80">
                  <c:v>0.87314481175308267</c:v>
                </c:pt>
                <c:pt idx="81">
                  <c:v>0.85628345437748798</c:v>
                </c:pt>
                <c:pt idx="82">
                  <c:v>0.8199214768910017</c:v>
                </c:pt>
                <c:pt idx="83">
                  <c:v>0.86307478802125592</c:v>
                </c:pt>
                <c:pt idx="84">
                  <c:v>0.85027925565014151</c:v>
                </c:pt>
                <c:pt idx="85">
                  <c:v>0.81170937962799927</c:v>
                </c:pt>
                <c:pt idx="86">
                  <c:v>0.86080385620939404</c:v>
                </c:pt>
                <c:pt idx="87">
                  <c:v>0.8455110909102731</c:v>
                </c:pt>
                <c:pt idx="88">
                  <c:v>0.81930246358569958</c:v>
                </c:pt>
                <c:pt idx="89">
                  <c:v>0.83373000201822289</c:v>
                </c:pt>
                <c:pt idx="90">
                  <c:v>0.8525489785262057</c:v>
                </c:pt>
                <c:pt idx="91">
                  <c:v>0.7923746647459311</c:v>
                </c:pt>
                <c:pt idx="92">
                  <c:v>0.82332182303675139</c:v>
                </c:pt>
                <c:pt idx="93">
                  <c:v>0.81133965630745664</c:v>
                </c:pt>
                <c:pt idx="94">
                  <c:v>0.77883964967775188</c:v>
                </c:pt>
                <c:pt idx="95">
                  <c:v>0.83099726627589954</c:v>
                </c:pt>
                <c:pt idx="96">
                  <c:v>0.8214263506276509</c:v>
                </c:pt>
                <c:pt idx="97">
                  <c:v>0.78557642638200686</c:v>
                </c:pt>
                <c:pt idx="98">
                  <c:v>0.83334727521456586</c:v>
                </c:pt>
                <c:pt idx="99">
                  <c:v>0.84362532180165339</c:v>
                </c:pt>
                <c:pt idx="100">
                  <c:v>0.7790335004119604</c:v>
                </c:pt>
                <c:pt idx="101">
                  <c:v>0.83743607105967099</c:v>
                </c:pt>
                <c:pt idx="102">
                  <c:v>0.82388960185504412</c:v>
                </c:pt>
                <c:pt idx="103">
                  <c:v>0.79947387509996315</c:v>
                </c:pt>
                <c:pt idx="104">
                  <c:v>0.84001659011990371</c:v>
                </c:pt>
                <c:pt idx="105">
                  <c:v>0.82839726001898528</c:v>
                </c:pt>
                <c:pt idx="106">
                  <c:v>0.79172058169779802</c:v>
                </c:pt>
                <c:pt idx="107">
                  <c:v>0.83909030457223621</c:v>
                </c:pt>
                <c:pt idx="108">
                  <c:v>0.84631795481053551</c:v>
                </c:pt>
                <c:pt idx="109">
                  <c:v>0.79518321773028522</c:v>
                </c:pt>
                <c:pt idx="110">
                  <c:v>0.82196389120442315</c:v>
                </c:pt>
                <c:pt idx="111">
                  <c:v>0.82285567117929848</c:v>
                </c:pt>
                <c:pt idx="112">
                  <c:v>0.7785065093907273</c:v>
                </c:pt>
                <c:pt idx="113">
                  <c:v>0.78608000328615613</c:v>
                </c:pt>
                <c:pt idx="114">
                  <c:v>0.80625393382671318</c:v>
                </c:pt>
                <c:pt idx="115">
                  <c:v>0.75495862462125862</c:v>
                </c:pt>
                <c:pt idx="116">
                  <c:v>0.77950408079212452</c:v>
                </c:pt>
                <c:pt idx="117">
                  <c:v>0.77653145401063339</c:v>
                </c:pt>
                <c:pt idx="118">
                  <c:v>0.73953037155426449</c:v>
                </c:pt>
                <c:pt idx="119">
                  <c:v>0.80880616697069141</c:v>
                </c:pt>
                <c:pt idx="120">
                  <c:v>0.76751748554011856</c:v>
                </c:pt>
                <c:pt idx="121">
                  <c:v>0.67478063345624206</c:v>
                </c:pt>
                <c:pt idx="122">
                  <c:v>0.77626659950771437</c:v>
                </c:pt>
                <c:pt idx="123">
                  <c:v>0.77607971606139214</c:v>
                </c:pt>
                <c:pt idx="124">
                  <c:v>0.74889451358090997</c:v>
                </c:pt>
                <c:pt idx="125">
                  <c:v>0.79968767433530252</c:v>
                </c:pt>
                <c:pt idx="126">
                  <c:v>0.79236228375870554</c:v>
                </c:pt>
                <c:pt idx="127">
                  <c:v>0.76291625574544175</c:v>
                </c:pt>
                <c:pt idx="128">
                  <c:v>0.79166258141220225</c:v>
                </c:pt>
                <c:pt idx="129">
                  <c:v>0.79694831595784232</c:v>
                </c:pt>
                <c:pt idx="130">
                  <c:v>0.62710521101644545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B0C-4DFF-B4BD-88B20CDEA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3367368"/>
        <c:axId val="583368024"/>
      </c:scatterChart>
      <c:valAx>
        <c:axId val="583367368"/>
        <c:scaling>
          <c:orientation val="minMax"/>
          <c:max val="3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rgbClr val="002060"/>
                    </a:solidFill>
                  </a:rPr>
                  <a:t>Time (minutes)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3368024"/>
        <c:crosses val="autoZero"/>
        <c:crossBetween val="midCat"/>
        <c:majorUnit val="2"/>
      </c:valAx>
      <c:valAx>
        <c:axId val="583368024"/>
        <c:scaling>
          <c:orientation val="minMax"/>
          <c:max val="1.3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rgbClr val="002060"/>
                    </a:solidFill>
                  </a:rPr>
                  <a:t>Perfusion Flux </a:t>
                </a:r>
              </a:p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r>
                  <a:rPr lang="en-US" sz="1400" b="1" dirty="0">
                    <a:solidFill>
                      <a:srgbClr val="002060"/>
                    </a:solidFill>
                  </a:rPr>
                  <a:t>change from baseline (set to 1.0)</a:t>
                </a:r>
              </a:p>
            </c:rich>
          </c:tx>
          <c:layout>
            <c:manualLayout>
              <c:xMode val="edge"/>
              <c:yMode val="edge"/>
              <c:x val="2.7875912321618304E-2"/>
              <c:y val="6.211488035588527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3367368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776357299187674"/>
          <c:y val="0.15466274210505679"/>
          <c:w val="0.15974986579271508"/>
          <c:h val="0.742138186999646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ysDash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342427591287933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279366394990101"/>
          <c:y val="0.17171296296296296"/>
          <c:w val="0.52679697932495284"/>
          <c:h val="0.6227161708953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Acetaldehyde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Sheet1!$B$11:$B$14</c:f>
                <c:numCache>
                  <c:formatCode>General</c:formatCode>
                  <c:ptCount val="4"/>
                  <c:pt idx="0">
                    <c:v>4.8</c:v>
                  </c:pt>
                  <c:pt idx="1">
                    <c:v>3.35</c:v>
                  </c:pt>
                  <c:pt idx="2">
                    <c:v>7.8</c:v>
                  </c:pt>
                  <c:pt idx="3">
                    <c:v>60.2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Sheet1!$A$4:$A$7</c:f>
              <c:numCache>
                <c:formatCode>General</c:formatCode>
                <c:ptCount val="4"/>
                <c:pt idx="0">
                  <c:v>4.5999999999999996</c:v>
                </c:pt>
                <c:pt idx="1">
                  <c:v>11.7</c:v>
                </c:pt>
                <c:pt idx="2">
                  <c:v>14.7</c:v>
                </c:pt>
                <c:pt idx="3">
                  <c:v>16.600000000000001</c:v>
                </c:pt>
              </c:numCache>
            </c:numRef>
          </c:cat>
          <c:val>
            <c:numRef>
              <c:f>Sheet1!$B$4:$B$7</c:f>
              <c:numCache>
                <c:formatCode>General</c:formatCode>
                <c:ptCount val="4"/>
                <c:pt idx="0">
                  <c:v>13.9</c:v>
                </c:pt>
                <c:pt idx="1">
                  <c:v>22.71</c:v>
                </c:pt>
                <c:pt idx="2">
                  <c:v>134.30000000000001</c:v>
                </c:pt>
                <c:pt idx="3">
                  <c:v>532.1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D-49F3-B453-0CDE2406C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18"/>
        <c:axId val="546731872"/>
        <c:axId val="546732200"/>
      </c:barChart>
      <c:catAx>
        <c:axId val="54673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ysClr val="windowText" lastClr="000000"/>
                    </a:solidFill>
                  </a:rPr>
                  <a:t>watts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2200"/>
        <c:crosses val="autoZero"/>
        <c:auto val="1"/>
        <c:lblAlgn val="ctr"/>
        <c:lblOffset val="100"/>
        <c:noMultiLvlLbl val="0"/>
      </c:catAx>
      <c:valAx>
        <c:axId val="546732200"/>
        <c:scaling>
          <c:orientation val="minMax"/>
          <c:max val="1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>
                    <a:solidFill>
                      <a:sysClr val="windowText" lastClr="000000"/>
                    </a:solidFill>
                  </a:rPr>
                  <a:t>ug/10 puffs</a:t>
                </a:r>
              </a:p>
            </c:rich>
          </c:tx>
          <c:layout>
            <c:manualLayout>
              <c:xMode val="edge"/>
              <c:yMode val="edge"/>
              <c:x val="1.8837201270893767E-2"/>
              <c:y val="0.35172827354913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434547244094487"/>
          <c:y val="3.7037128171478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279366394990101"/>
          <c:y val="0.17171296296296296"/>
          <c:w val="0.52679697932495284"/>
          <c:h val="0.6227161708953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Acrolein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Sheet1!$C$11:$C$14</c:f>
                <c:numCache>
                  <c:formatCode>General</c:formatCode>
                  <c:ptCount val="4"/>
                  <c:pt idx="0">
                    <c:v>0.4</c:v>
                  </c:pt>
                  <c:pt idx="1">
                    <c:v>0.82</c:v>
                  </c:pt>
                  <c:pt idx="2">
                    <c:v>0.71</c:v>
                  </c:pt>
                  <c:pt idx="3">
                    <c:v>0.3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Sheet1!$A$4:$A$7</c:f>
              <c:numCache>
                <c:formatCode>General</c:formatCode>
                <c:ptCount val="4"/>
                <c:pt idx="0">
                  <c:v>4.5999999999999996</c:v>
                </c:pt>
                <c:pt idx="1">
                  <c:v>11.7</c:v>
                </c:pt>
                <c:pt idx="2">
                  <c:v>14.7</c:v>
                </c:pt>
                <c:pt idx="3">
                  <c:v>16.600000000000001</c:v>
                </c:pt>
              </c:numCache>
            </c:numRef>
          </c:cat>
          <c:val>
            <c:numRef>
              <c:f>Sheet1!$C$4:$C$7</c:f>
              <c:numCache>
                <c:formatCode>General</c:formatCode>
                <c:ptCount val="4"/>
                <c:pt idx="0">
                  <c:v>2.1</c:v>
                </c:pt>
                <c:pt idx="1">
                  <c:v>1.22</c:v>
                </c:pt>
                <c:pt idx="2">
                  <c:v>3.18</c:v>
                </c:pt>
                <c:pt idx="3">
                  <c:v>819.81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0A-4FCD-B240-AA9235B5A4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18"/>
        <c:axId val="546731872"/>
        <c:axId val="546732200"/>
      </c:barChart>
      <c:catAx>
        <c:axId val="54673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ysClr val="windowText" lastClr="000000"/>
                    </a:solidFill>
                  </a:rPr>
                  <a:t>watts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2200"/>
        <c:crosses val="autoZero"/>
        <c:auto val="1"/>
        <c:lblAlgn val="ctr"/>
        <c:lblOffset val="100"/>
        <c:noMultiLvlLbl val="0"/>
      </c:catAx>
      <c:valAx>
        <c:axId val="54673220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>
                    <a:solidFill>
                      <a:sysClr val="windowText" lastClr="000000"/>
                    </a:solidFill>
                  </a:rPr>
                  <a:t>ug/10 puffs</a:t>
                </a:r>
              </a:p>
            </c:rich>
          </c:tx>
          <c:layout>
            <c:manualLayout>
              <c:xMode val="edge"/>
              <c:yMode val="edge"/>
              <c:x val="1.8837201270893767E-2"/>
              <c:y val="0.35172827354913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342427591287933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279366394990101"/>
          <c:y val="0.17171296296296296"/>
          <c:w val="0.52679697932495284"/>
          <c:h val="0.6227161708953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Formaldehyde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Sheet1!$D$11:$D$14</c:f>
                <c:numCache>
                  <c:formatCode>General</c:formatCode>
                  <c:ptCount val="4"/>
                  <c:pt idx="0">
                    <c:v>3.7</c:v>
                  </c:pt>
                  <c:pt idx="1">
                    <c:v>9.66</c:v>
                  </c:pt>
                  <c:pt idx="2">
                    <c:v>11</c:v>
                  </c:pt>
                  <c:pt idx="3">
                    <c:v>76.8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Sheet1!$A$4:$A$7</c:f>
              <c:numCache>
                <c:formatCode>General</c:formatCode>
                <c:ptCount val="4"/>
                <c:pt idx="0">
                  <c:v>4.5999999999999996</c:v>
                </c:pt>
                <c:pt idx="1">
                  <c:v>11.7</c:v>
                </c:pt>
                <c:pt idx="2">
                  <c:v>14.7</c:v>
                </c:pt>
                <c:pt idx="3">
                  <c:v>16.600000000000001</c:v>
                </c:pt>
              </c:numCache>
            </c:numRef>
          </c:cat>
          <c:val>
            <c:numRef>
              <c:f>Sheet1!$D$4:$D$7</c:f>
              <c:numCache>
                <c:formatCode>General</c:formatCode>
                <c:ptCount val="4"/>
                <c:pt idx="0">
                  <c:v>20.100000000000001</c:v>
                </c:pt>
                <c:pt idx="1">
                  <c:v>129.55000000000001</c:v>
                </c:pt>
                <c:pt idx="2">
                  <c:v>386.77</c:v>
                </c:pt>
                <c:pt idx="3">
                  <c:v>808.72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12-452D-B3E5-4E69B2429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18"/>
        <c:axId val="546731872"/>
        <c:axId val="546732200"/>
      </c:barChart>
      <c:catAx>
        <c:axId val="54673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ysClr val="windowText" lastClr="000000"/>
                    </a:solidFill>
                  </a:rPr>
                  <a:t>watts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2200"/>
        <c:crosses val="autoZero"/>
        <c:auto val="1"/>
        <c:lblAlgn val="ctr"/>
        <c:lblOffset val="100"/>
        <c:noMultiLvlLbl val="0"/>
      </c:catAx>
      <c:valAx>
        <c:axId val="54673220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>
                    <a:solidFill>
                      <a:sysClr val="windowText" lastClr="000000"/>
                    </a:solidFill>
                  </a:rPr>
                  <a:t>ug/10 puffs</a:t>
                </a:r>
              </a:p>
            </c:rich>
          </c:tx>
          <c:layout>
            <c:manualLayout>
              <c:xMode val="edge"/>
              <c:yMode val="edge"/>
              <c:x val="1.8837201270893767E-2"/>
              <c:y val="0.35172827354913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342427591287933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279366394990101"/>
          <c:y val="0.17171296296296296"/>
          <c:w val="0.52679697932495284"/>
          <c:h val="0.6227161708953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Acetone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Sheet1!$E$11:$E$15</c:f>
                <c:numCache>
                  <c:formatCode>General</c:formatCode>
                  <c:ptCount val="5"/>
                  <c:pt idx="0">
                    <c:v>0.2</c:v>
                  </c:pt>
                  <c:pt idx="1">
                    <c:v>0.5</c:v>
                  </c:pt>
                  <c:pt idx="2">
                    <c:v>50.1</c:v>
                  </c:pt>
                  <c:pt idx="3">
                    <c:v>72.599999999999994</c:v>
                  </c:pt>
                  <c:pt idx="4">
                    <c:v>71.2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Sheet1!$A$4:$A$7</c:f>
              <c:numCache>
                <c:formatCode>General</c:formatCode>
                <c:ptCount val="4"/>
                <c:pt idx="0">
                  <c:v>4.5999999999999996</c:v>
                </c:pt>
                <c:pt idx="1">
                  <c:v>11.7</c:v>
                </c:pt>
                <c:pt idx="2">
                  <c:v>14.7</c:v>
                </c:pt>
                <c:pt idx="3">
                  <c:v>16.600000000000001</c:v>
                </c:pt>
              </c:numCache>
            </c:numRef>
          </c:cat>
          <c:val>
            <c:numRef>
              <c:f>Sheet1!$E$4:$E$7</c:f>
              <c:numCache>
                <c:formatCode>General</c:formatCode>
                <c:ptCount val="4"/>
                <c:pt idx="0">
                  <c:v>2.9</c:v>
                </c:pt>
                <c:pt idx="1">
                  <c:v>11.46</c:v>
                </c:pt>
                <c:pt idx="2">
                  <c:v>984.9</c:v>
                </c:pt>
                <c:pt idx="3">
                  <c:v>808.72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16-4A32-9209-FB270C8C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18"/>
        <c:axId val="546731872"/>
        <c:axId val="546732200"/>
      </c:barChart>
      <c:catAx>
        <c:axId val="54673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ysClr val="windowText" lastClr="000000"/>
                    </a:solidFill>
                  </a:rPr>
                  <a:t>watts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2200"/>
        <c:crosses val="autoZero"/>
        <c:auto val="1"/>
        <c:lblAlgn val="ctr"/>
        <c:lblOffset val="100"/>
        <c:noMultiLvlLbl val="0"/>
      </c:catAx>
      <c:valAx>
        <c:axId val="54673220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>
                    <a:solidFill>
                      <a:sysClr val="windowText" lastClr="000000"/>
                    </a:solidFill>
                  </a:rPr>
                  <a:t>ug/10 puffs</a:t>
                </a:r>
              </a:p>
            </c:rich>
          </c:tx>
          <c:layout>
            <c:manualLayout>
              <c:xMode val="edge"/>
              <c:yMode val="edge"/>
              <c:x val="1.8837201270893767E-2"/>
              <c:y val="0.35172827354913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3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87700646963334"/>
          <c:y val="2.2112023365824653E-2"/>
          <c:w val="0.57896147982929791"/>
          <c:h val="0.7468723485463723"/>
        </c:manualLayout>
      </c:layout>
      <c:lineChart>
        <c:grouping val="standard"/>
        <c:varyColors val="0"/>
        <c:ser>
          <c:idx val="2"/>
          <c:order val="0"/>
          <c:tx>
            <c:v>Air</c:v>
          </c:tx>
          <c:spPr>
            <a:ln w="95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plus>
            <c:min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Ave'!$AE$74:$AN$74</c:f>
              <c:numCache>
                <c:formatCode>0.00</c:formatCode>
                <c:ptCount val="10"/>
                <c:pt idx="0">
                  <c:v>1</c:v>
                </c:pt>
                <c:pt idx="1">
                  <c:v>0.99330683071804127</c:v>
                </c:pt>
                <c:pt idx="2">
                  <c:v>1.0009155538787149</c:v>
                </c:pt>
                <c:pt idx="3">
                  <c:v>1.0112354096304765</c:v>
                </c:pt>
                <c:pt idx="4">
                  <c:v>1.0214681383423703</c:v>
                </c:pt>
                <c:pt idx="5">
                  <c:v>1.028182999361833</c:v>
                </c:pt>
                <c:pt idx="6">
                  <c:v>1.0732454004699121</c:v>
                </c:pt>
                <c:pt idx="7">
                  <c:v>1.0729813986654231</c:v>
                </c:pt>
                <c:pt idx="8">
                  <c:v>1.0665345225508653</c:v>
                </c:pt>
                <c:pt idx="9">
                  <c:v>1.0868857305379216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D0-408F-8EBE-2DEBE499BC4E}"/>
            </c:ext>
          </c:extLst>
        </c:ser>
        <c:ser>
          <c:idx val="5"/>
          <c:order val="1"/>
          <c:tx>
            <c:v>3R4F</c:v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triang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plus>
            <c:min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'Group Ave'!$AE$92:$AN$92</c:f>
              <c:numCache>
                <c:formatCode>0.00</c:formatCode>
                <c:ptCount val="10"/>
                <c:pt idx="0">
                  <c:v>1</c:v>
                </c:pt>
                <c:pt idx="1">
                  <c:v>0.86024368258209782</c:v>
                </c:pt>
                <c:pt idx="2">
                  <c:v>0.81650233925538274</c:v>
                </c:pt>
                <c:pt idx="3">
                  <c:v>0.87243074956621092</c:v>
                </c:pt>
                <c:pt idx="4">
                  <c:v>0.85548441321128421</c:v>
                </c:pt>
                <c:pt idx="5">
                  <c:v>0.84429279247167521</c:v>
                </c:pt>
                <c:pt idx="6">
                  <c:v>0.83598401087033869</c:v>
                </c:pt>
                <c:pt idx="7">
                  <c:v>0.84007078533479973</c:v>
                </c:pt>
                <c:pt idx="8">
                  <c:v>0.8496755924697994</c:v>
                </c:pt>
                <c:pt idx="9">
                  <c:v>0.80625878878874524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D0-408F-8EBE-2DEBE499B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620216"/>
        <c:axId val="525605456"/>
        <c:extLst/>
      </c:lineChart>
      <c:catAx>
        <c:axId val="52562021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05456"/>
        <c:crosses val="autoZero"/>
        <c:auto val="1"/>
        <c:lblAlgn val="ctr"/>
        <c:lblOffset val="100"/>
        <c:noMultiLvlLbl val="0"/>
      </c:catAx>
      <c:valAx>
        <c:axId val="52560545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ysClr val="windowText" lastClr="000000"/>
                    </a:solidFill>
                  </a:rPr>
                  <a:t>Change</a:t>
                </a:r>
                <a:r>
                  <a:rPr lang="en-US" sz="2000" b="1" baseline="0" dirty="0">
                    <a:solidFill>
                      <a:sysClr val="windowText" lastClr="000000"/>
                    </a:solidFill>
                  </a:rPr>
                  <a:t> from Pre-Exposure (%)</a:t>
                </a:r>
              </a:p>
            </c:rich>
          </c:tx>
          <c:layout>
            <c:manualLayout>
              <c:xMode val="edge"/>
              <c:yMode val="edge"/>
              <c:x val="1.4214277907302971E-2"/>
              <c:y val="4.499871696865443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20216"/>
        <c:crossesAt val="0"/>
        <c:crossBetween val="between"/>
      </c:valAx>
      <c:spPr>
        <a:noFill/>
        <a:ln w="12700">
          <a:noFill/>
        </a:ln>
        <a:effectLst/>
      </c:spPr>
    </c:plotArea>
    <c:legend>
      <c:legendPos val="r"/>
      <c:layout>
        <c:manualLayout>
          <c:xMode val="edge"/>
          <c:yMode val="edge"/>
          <c:x val="0.77890552692649861"/>
          <c:y val="0.17068012195146307"/>
          <c:w val="0.19063174770679439"/>
          <c:h val="0.48254014204106838"/>
        </c:manualLayout>
      </c:layout>
      <c:overlay val="0"/>
      <c:spPr>
        <a:solidFill>
          <a:schemeClr val="bg1"/>
        </a:solidFill>
        <a:ln w="6350"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87700646963334"/>
          <c:y val="2.2112023365824653E-2"/>
          <c:w val="0.57896147982929791"/>
          <c:h val="0.7468723485463723"/>
        </c:manualLayout>
      </c:layout>
      <c:lineChart>
        <c:grouping val="standard"/>
        <c:varyColors val="0"/>
        <c:ser>
          <c:idx val="2"/>
          <c:order val="0"/>
          <c:tx>
            <c:v>Air</c:v>
          </c:tx>
          <c:spPr>
            <a:ln w="95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plus>
            <c:min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Ave'!$AE$74:$AN$74</c:f>
              <c:numCache>
                <c:formatCode>0.00</c:formatCode>
                <c:ptCount val="10"/>
                <c:pt idx="0">
                  <c:v>1</c:v>
                </c:pt>
                <c:pt idx="1">
                  <c:v>0.99330683071804127</c:v>
                </c:pt>
                <c:pt idx="2">
                  <c:v>1.0009155538787149</c:v>
                </c:pt>
                <c:pt idx="3">
                  <c:v>1.0112354096304765</c:v>
                </c:pt>
                <c:pt idx="4">
                  <c:v>1.0214681383423703</c:v>
                </c:pt>
                <c:pt idx="5">
                  <c:v>1.028182999361833</c:v>
                </c:pt>
                <c:pt idx="6">
                  <c:v>1.0732454004699121</c:v>
                </c:pt>
                <c:pt idx="7">
                  <c:v>1.0729813986654231</c:v>
                </c:pt>
                <c:pt idx="8">
                  <c:v>1.0665345225508653</c:v>
                </c:pt>
                <c:pt idx="9">
                  <c:v>1.0868857305379216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D0-408F-8EBE-2DEBE499BC4E}"/>
            </c:ext>
          </c:extLst>
        </c:ser>
        <c:ser>
          <c:idx val="1"/>
          <c:order val="1"/>
          <c:tx>
            <c:v>Ecig0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Ave'!$AE$44:$AN$44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6.9469833185492269E-2</c:v>
                  </c:pt>
                  <c:pt idx="2">
                    <c:v>6.5305618180412348E-2</c:v>
                  </c:pt>
                  <c:pt idx="3">
                    <c:v>7.4357905433475577E-2</c:v>
                  </c:pt>
                  <c:pt idx="4">
                    <c:v>7.4264219867835518E-2</c:v>
                  </c:pt>
                  <c:pt idx="5">
                    <c:v>8.0744955801507312E-2</c:v>
                  </c:pt>
                  <c:pt idx="6">
                    <c:v>8.5619172746852004E-2</c:v>
                  </c:pt>
                  <c:pt idx="7">
                    <c:v>8.3673750422453036E-2</c:v>
                  </c:pt>
                  <c:pt idx="8">
                    <c:v>8.4462861168366529E-2</c:v>
                  </c:pt>
                  <c:pt idx="9">
                    <c:v>6.5294617876630434E-2</c:v>
                  </c:pt>
                </c:numCache>
              </c:numRef>
            </c:plus>
            <c:minus>
              <c:numRef>
                <c:f>'Group Ave'!$AE$44:$AN$44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6.9469833185492269E-2</c:v>
                  </c:pt>
                  <c:pt idx="2">
                    <c:v>6.5305618180412348E-2</c:v>
                  </c:pt>
                  <c:pt idx="3">
                    <c:v>7.4357905433475577E-2</c:v>
                  </c:pt>
                  <c:pt idx="4">
                    <c:v>7.4264219867835518E-2</c:v>
                  </c:pt>
                  <c:pt idx="5">
                    <c:v>8.0744955801507312E-2</c:v>
                  </c:pt>
                  <c:pt idx="6">
                    <c:v>8.5619172746852004E-2</c:v>
                  </c:pt>
                  <c:pt idx="7">
                    <c:v>8.3673750422453036E-2</c:v>
                  </c:pt>
                  <c:pt idx="8">
                    <c:v>8.4462861168366529E-2</c:v>
                  </c:pt>
                  <c:pt idx="9">
                    <c:v>6.5294617876630434E-2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Ave'!$AE$47:$AN$47</c:f>
              <c:numCache>
                <c:formatCode>0.00</c:formatCode>
                <c:ptCount val="10"/>
                <c:pt idx="0">
                  <c:v>1</c:v>
                </c:pt>
                <c:pt idx="1">
                  <c:v>0.99314517132571256</c:v>
                </c:pt>
                <c:pt idx="2">
                  <c:v>0.90947875508179921</c:v>
                </c:pt>
                <c:pt idx="3">
                  <c:v>0.80948045488383935</c:v>
                </c:pt>
                <c:pt idx="4">
                  <c:v>0.83576583432693652</c:v>
                </c:pt>
                <c:pt idx="5">
                  <c:v>0.76629440682499173</c:v>
                </c:pt>
                <c:pt idx="6">
                  <c:v>0.83073462170569901</c:v>
                </c:pt>
                <c:pt idx="7">
                  <c:v>0.7763828306646462</c:v>
                </c:pt>
                <c:pt idx="8">
                  <c:v>0.75403741308864591</c:v>
                </c:pt>
                <c:pt idx="9">
                  <c:v>0.82042979236325786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D0-408F-8EBE-2DEBE499BC4E}"/>
            </c:ext>
          </c:extLst>
        </c:ser>
        <c:ser>
          <c:idx val="0"/>
          <c:order val="2"/>
          <c:tx>
            <c:v>Ecig18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Ave'!$AE$49:$AN$49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4.2593972283321464E-2</c:v>
                  </c:pt>
                  <c:pt idx="2">
                    <c:v>2.8595532751848271E-2</c:v>
                  </c:pt>
                  <c:pt idx="3">
                    <c:v>3.2436208364638612E-2</c:v>
                  </c:pt>
                  <c:pt idx="4">
                    <c:v>6.742111759834922E-2</c:v>
                  </c:pt>
                  <c:pt idx="5">
                    <c:v>3.1802262832482012E-2</c:v>
                  </c:pt>
                  <c:pt idx="6">
                    <c:v>3.782522537628695E-2</c:v>
                  </c:pt>
                  <c:pt idx="7">
                    <c:v>3.7792636287791163E-2</c:v>
                  </c:pt>
                  <c:pt idx="8">
                    <c:v>1.6771167168953376E-2</c:v>
                  </c:pt>
                  <c:pt idx="9">
                    <c:v>1.9174544963495452E-2</c:v>
                  </c:pt>
                </c:numCache>
              </c:numRef>
            </c:plus>
            <c:minus>
              <c:numRef>
                <c:f>'Group Ave'!$AE$49:$AN$49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4.2593972283321464E-2</c:v>
                  </c:pt>
                  <c:pt idx="2">
                    <c:v>2.8595532751848271E-2</c:v>
                  </c:pt>
                  <c:pt idx="3">
                    <c:v>3.2436208364638612E-2</c:v>
                  </c:pt>
                  <c:pt idx="4">
                    <c:v>6.742111759834922E-2</c:v>
                  </c:pt>
                  <c:pt idx="5">
                    <c:v>3.1802262832482012E-2</c:v>
                  </c:pt>
                  <c:pt idx="6">
                    <c:v>3.782522537628695E-2</c:v>
                  </c:pt>
                  <c:pt idx="7">
                    <c:v>3.7792636287791163E-2</c:v>
                  </c:pt>
                  <c:pt idx="8">
                    <c:v>1.6771167168953376E-2</c:v>
                  </c:pt>
                  <c:pt idx="9">
                    <c:v>1.9174544963495452E-2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Ave'!$AE$42:$AN$42</c:f>
              <c:numCache>
                <c:formatCode>0.00</c:formatCode>
                <c:ptCount val="10"/>
                <c:pt idx="0">
                  <c:v>1</c:v>
                </c:pt>
                <c:pt idx="1">
                  <c:v>1.0162425482998991</c:v>
                </c:pt>
                <c:pt idx="2">
                  <c:v>0.90516169839117122</c:v>
                </c:pt>
                <c:pt idx="3">
                  <c:v>0.85155895893800015</c:v>
                </c:pt>
                <c:pt idx="4">
                  <c:v>0.83756976612795675</c:v>
                </c:pt>
                <c:pt idx="5">
                  <c:v>0.88125462494437656</c:v>
                </c:pt>
                <c:pt idx="6">
                  <c:v>0.80440249632883398</c:v>
                </c:pt>
                <c:pt idx="7">
                  <c:v>0.80685943501586055</c:v>
                </c:pt>
                <c:pt idx="8">
                  <c:v>0.81137468548034519</c:v>
                </c:pt>
                <c:pt idx="9">
                  <c:v>0.82760163736272097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D0-408F-8EBE-2DEBE499BC4E}"/>
            </c:ext>
          </c:extLst>
        </c:ser>
        <c:ser>
          <c:idx val="5"/>
          <c:order val="4"/>
          <c:tx>
            <c:v>3R4F</c:v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triang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plus>
            <c:min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'Group Ave'!$AE$92:$AN$92</c:f>
              <c:numCache>
                <c:formatCode>0.00</c:formatCode>
                <c:ptCount val="10"/>
                <c:pt idx="0">
                  <c:v>1</c:v>
                </c:pt>
                <c:pt idx="1">
                  <c:v>0.86024368258209782</c:v>
                </c:pt>
                <c:pt idx="2">
                  <c:v>0.81650233925538274</c:v>
                </c:pt>
                <c:pt idx="3">
                  <c:v>0.87243074956621092</c:v>
                </c:pt>
                <c:pt idx="4">
                  <c:v>0.85548441321128421</c:v>
                </c:pt>
                <c:pt idx="5">
                  <c:v>0.84429279247167521</c:v>
                </c:pt>
                <c:pt idx="6">
                  <c:v>0.83598401087033869</c:v>
                </c:pt>
                <c:pt idx="7">
                  <c:v>0.84007078533479973</c:v>
                </c:pt>
                <c:pt idx="8">
                  <c:v>0.8496755924697994</c:v>
                </c:pt>
                <c:pt idx="9">
                  <c:v>0.80625878878874524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D0-408F-8EBE-2DEBE499B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620216"/>
        <c:axId val="525605456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CD47KO-18</c:v>
                </c:tx>
                <c:spPr>
                  <a:ln w="9525" cap="rnd">
                    <a:solidFill>
                      <a:schemeClr val="accent4">
                        <a:lumMod val="75000"/>
                      </a:schemeClr>
                    </a:solidFill>
                    <a:prstDash val="sysDash"/>
                    <a:round/>
                  </a:ln>
                  <a:effectLst/>
                </c:spPr>
                <c:marker>
                  <c:symbol val="triangle"/>
                  <c:size val="4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'Group Ave'!$AE$85:$AN$85</c15:sqref>
                          </c15:formulaRef>
                        </c:ext>
                      </c:extLst>
                      <c:numCache>
                        <c:formatCode>General</c:formatCode>
                        <c:ptCount val="10"/>
                        <c:pt idx="0">
                          <c:v>0</c:v>
                        </c:pt>
                        <c:pt idx="1">
                          <c:v>1.654904911898393E-2</c:v>
                        </c:pt>
                        <c:pt idx="2">
                          <c:v>8.1107941499170583E-2</c:v>
                        </c:pt>
                        <c:pt idx="3">
                          <c:v>6.0787060923483356E-2</c:v>
                        </c:pt>
                        <c:pt idx="4">
                          <c:v>3.0987876037084069E-2</c:v>
                        </c:pt>
                        <c:pt idx="5">
                          <c:v>3.1275042140757807E-3</c:v>
                        </c:pt>
                        <c:pt idx="6">
                          <c:v>1.7128043249765772E-3</c:v>
                        </c:pt>
                        <c:pt idx="7">
                          <c:v>9.3737175686620783E-4</c:v>
                        </c:pt>
                        <c:pt idx="8">
                          <c:v>1.7686435723636013E-2</c:v>
                        </c:pt>
                        <c:pt idx="9">
                          <c:v>3.6159714391966753E-2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'Group Ave'!$AE$85:$AN$85</c15:sqref>
                          </c15:formulaRef>
                        </c:ext>
                      </c:extLst>
                      <c:numCache>
                        <c:formatCode>General</c:formatCode>
                        <c:ptCount val="10"/>
                        <c:pt idx="0">
                          <c:v>0</c:v>
                        </c:pt>
                        <c:pt idx="1">
                          <c:v>1.654904911898393E-2</c:v>
                        </c:pt>
                        <c:pt idx="2">
                          <c:v>8.1107941499170583E-2</c:v>
                        </c:pt>
                        <c:pt idx="3">
                          <c:v>6.0787060923483356E-2</c:v>
                        </c:pt>
                        <c:pt idx="4">
                          <c:v>3.0987876037084069E-2</c:v>
                        </c:pt>
                        <c:pt idx="5">
                          <c:v>3.1275042140757807E-3</c:v>
                        </c:pt>
                        <c:pt idx="6">
                          <c:v>1.7128043249765772E-3</c:v>
                        </c:pt>
                        <c:pt idx="7">
                          <c:v>9.3737175686620783E-4</c:v>
                        </c:pt>
                        <c:pt idx="8">
                          <c:v>1.7686435723636013E-2</c:v>
                        </c:pt>
                        <c:pt idx="9">
                          <c:v>3.6159714391966753E-2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val>
                  <c:numRef>
                    <c:extLst>
                      <c:ext uri="{02D57815-91ED-43cb-92C2-25804820EDAC}">
                        <c15:formulaRef>
                          <c15:sqref>'Group Ave'!$AE$83:$AN$83</c15:sqref>
                        </c15:formulaRef>
                      </c:ext>
                    </c:extLst>
                    <c:numCache>
                      <c:formatCode>0.00</c:formatCode>
                      <c:ptCount val="10"/>
                      <c:pt idx="0">
                        <c:v>1</c:v>
                      </c:pt>
                      <c:pt idx="1">
                        <c:v>0.9566088574797692</c:v>
                      </c:pt>
                      <c:pt idx="2">
                        <c:v>0.90800533982775677</c:v>
                      </c:pt>
                      <c:pt idx="3">
                        <c:v>0.96335065658342289</c:v>
                      </c:pt>
                      <c:pt idx="4">
                        <c:v>1.0585586007819154</c:v>
                      </c:pt>
                      <c:pt idx="5">
                        <c:v>1.1145723127138583</c:v>
                      </c:pt>
                      <c:pt idx="6">
                        <c:v>1.106538487972565</c:v>
                      </c:pt>
                      <c:pt idx="7">
                        <c:v>1.134600776726961</c:v>
                      </c:pt>
                      <c:pt idx="8">
                        <c:v>1.0715117985288563</c:v>
                      </c:pt>
                      <c:pt idx="9">
                        <c:v>1.0189767856542191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10D0-408F-8EBE-2DEBE499BC4E}"/>
                  </c:ext>
                </c:extLst>
              </c15:ser>
            </c15:filteredLineSeries>
          </c:ext>
        </c:extLst>
      </c:lineChart>
      <c:catAx>
        <c:axId val="52562021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05456"/>
        <c:crosses val="autoZero"/>
        <c:auto val="1"/>
        <c:lblAlgn val="ctr"/>
        <c:lblOffset val="100"/>
        <c:noMultiLvlLbl val="0"/>
      </c:catAx>
      <c:valAx>
        <c:axId val="52560545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ysClr val="windowText" lastClr="000000"/>
                    </a:solidFill>
                  </a:rPr>
                  <a:t>Change</a:t>
                </a:r>
                <a:r>
                  <a:rPr lang="en-US" sz="2000" b="1" baseline="0" dirty="0">
                    <a:solidFill>
                      <a:sysClr val="windowText" lastClr="000000"/>
                    </a:solidFill>
                  </a:rPr>
                  <a:t> from Pre-Exposure (%)</a:t>
                </a:r>
              </a:p>
            </c:rich>
          </c:tx>
          <c:layout>
            <c:manualLayout>
              <c:xMode val="edge"/>
              <c:yMode val="edge"/>
              <c:x val="1.4214277907302971E-2"/>
              <c:y val="4.499871696865443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20216"/>
        <c:crossesAt val="0"/>
        <c:crossBetween val="between"/>
      </c:valAx>
      <c:spPr>
        <a:noFill/>
        <a:ln w="12700">
          <a:noFill/>
        </a:ln>
        <a:effectLst/>
      </c:spPr>
    </c:plotArea>
    <c:legend>
      <c:legendPos val="r"/>
      <c:layout>
        <c:manualLayout>
          <c:xMode val="edge"/>
          <c:yMode val="edge"/>
          <c:x val="0.77890552692649861"/>
          <c:y val="0.17068012195146307"/>
          <c:w val="0.19063174770679439"/>
          <c:h val="0.48254014204106838"/>
        </c:manualLayout>
      </c:layout>
      <c:overlay val="0"/>
      <c:spPr>
        <a:solidFill>
          <a:schemeClr val="bg1"/>
        </a:solidFill>
        <a:ln w="6350"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87700646963334"/>
          <c:y val="2.2112023365824653E-2"/>
          <c:w val="0.57896147982929791"/>
          <c:h val="0.7468723485463723"/>
        </c:manualLayout>
      </c:layout>
      <c:lineChart>
        <c:grouping val="standard"/>
        <c:varyColors val="0"/>
        <c:ser>
          <c:idx val="2"/>
          <c:order val="0"/>
          <c:tx>
            <c:v>Air</c:v>
          </c:tx>
          <c:spPr>
            <a:ln w="95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plus>
            <c:minus>
              <c:numRef>
                <c:f>'Group Ave'!$AE$76:$AN$76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7.6375175484756346E-3</c:v>
                  </c:pt>
                  <c:pt idx="2">
                    <c:v>3.4828437925354241E-2</c:v>
                  </c:pt>
                  <c:pt idx="3">
                    <c:v>5.0827539481874448E-2</c:v>
                  </c:pt>
                  <c:pt idx="4">
                    <c:v>5.4907045177010991E-2</c:v>
                  </c:pt>
                  <c:pt idx="5">
                    <c:v>5.146333983915119E-2</c:v>
                  </c:pt>
                  <c:pt idx="6">
                    <c:v>6.086377571440018E-2</c:v>
                  </c:pt>
                  <c:pt idx="7">
                    <c:v>7.3482323903208455E-2</c:v>
                  </c:pt>
                  <c:pt idx="8">
                    <c:v>0.10490711147219819</c:v>
                  </c:pt>
                  <c:pt idx="9">
                    <c:v>9.0505215977473921E-2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Ave'!$AE$74:$AN$74</c:f>
              <c:numCache>
                <c:formatCode>0.00</c:formatCode>
                <c:ptCount val="10"/>
                <c:pt idx="0">
                  <c:v>1</c:v>
                </c:pt>
                <c:pt idx="1">
                  <c:v>0.99330683071804127</c:v>
                </c:pt>
                <c:pt idx="2">
                  <c:v>1.0009155538787149</c:v>
                </c:pt>
                <c:pt idx="3">
                  <c:v>1.0112354096304765</c:v>
                </c:pt>
                <c:pt idx="4">
                  <c:v>1.0214681383423703</c:v>
                </c:pt>
                <c:pt idx="5">
                  <c:v>1.028182999361833</c:v>
                </c:pt>
                <c:pt idx="6">
                  <c:v>1.0732454004699121</c:v>
                </c:pt>
                <c:pt idx="7">
                  <c:v>1.0729813986654231</c:v>
                </c:pt>
                <c:pt idx="8">
                  <c:v>1.0665345225508653</c:v>
                </c:pt>
                <c:pt idx="9">
                  <c:v>1.0868857305379216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D0-408F-8EBE-2DEBE499BC4E}"/>
            </c:ext>
          </c:extLst>
        </c:ser>
        <c:ser>
          <c:idx val="1"/>
          <c:order val="1"/>
          <c:tx>
            <c:v>Ecig0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Ave'!$AE$44:$AN$44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6.9469833185492269E-2</c:v>
                  </c:pt>
                  <c:pt idx="2">
                    <c:v>6.5305618180412348E-2</c:v>
                  </c:pt>
                  <c:pt idx="3">
                    <c:v>7.4357905433475577E-2</c:v>
                  </c:pt>
                  <c:pt idx="4">
                    <c:v>7.4264219867835518E-2</c:v>
                  </c:pt>
                  <c:pt idx="5">
                    <c:v>8.0744955801507312E-2</c:v>
                  </c:pt>
                  <c:pt idx="6">
                    <c:v>8.5619172746852004E-2</c:v>
                  </c:pt>
                  <c:pt idx="7">
                    <c:v>8.3673750422453036E-2</c:v>
                  </c:pt>
                  <c:pt idx="8">
                    <c:v>8.4462861168366529E-2</c:v>
                  </c:pt>
                  <c:pt idx="9">
                    <c:v>6.5294617876630434E-2</c:v>
                  </c:pt>
                </c:numCache>
              </c:numRef>
            </c:plus>
            <c:minus>
              <c:numRef>
                <c:f>'Group Ave'!$AE$44:$AN$44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6.9469833185492269E-2</c:v>
                  </c:pt>
                  <c:pt idx="2">
                    <c:v>6.5305618180412348E-2</c:v>
                  </c:pt>
                  <c:pt idx="3">
                    <c:v>7.4357905433475577E-2</c:v>
                  </c:pt>
                  <c:pt idx="4">
                    <c:v>7.4264219867835518E-2</c:v>
                  </c:pt>
                  <c:pt idx="5">
                    <c:v>8.0744955801507312E-2</c:v>
                  </c:pt>
                  <c:pt idx="6">
                    <c:v>8.5619172746852004E-2</c:v>
                  </c:pt>
                  <c:pt idx="7">
                    <c:v>8.3673750422453036E-2</c:v>
                  </c:pt>
                  <c:pt idx="8">
                    <c:v>8.4462861168366529E-2</c:v>
                  </c:pt>
                  <c:pt idx="9">
                    <c:v>6.5294617876630434E-2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Ave'!$AE$47:$AN$47</c:f>
              <c:numCache>
                <c:formatCode>0.00</c:formatCode>
                <c:ptCount val="10"/>
                <c:pt idx="0">
                  <c:v>1</c:v>
                </c:pt>
                <c:pt idx="1">
                  <c:v>0.99314517132571256</c:v>
                </c:pt>
                <c:pt idx="2">
                  <c:v>0.90947875508179921</c:v>
                </c:pt>
                <c:pt idx="3">
                  <c:v>0.80948045488383935</c:v>
                </c:pt>
                <c:pt idx="4">
                  <c:v>0.83576583432693652</c:v>
                </c:pt>
                <c:pt idx="5">
                  <c:v>0.76629440682499173</c:v>
                </c:pt>
                <c:pt idx="6">
                  <c:v>0.83073462170569901</c:v>
                </c:pt>
                <c:pt idx="7">
                  <c:v>0.7763828306646462</c:v>
                </c:pt>
                <c:pt idx="8">
                  <c:v>0.75403741308864591</c:v>
                </c:pt>
                <c:pt idx="9">
                  <c:v>0.82042979236325786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D0-408F-8EBE-2DEBE499BC4E}"/>
            </c:ext>
          </c:extLst>
        </c:ser>
        <c:ser>
          <c:idx val="0"/>
          <c:order val="2"/>
          <c:tx>
            <c:v>Ecig18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Ave'!$AE$49:$AN$49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4.2593972283321464E-2</c:v>
                  </c:pt>
                  <c:pt idx="2">
                    <c:v>2.8595532751848271E-2</c:v>
                  </c:pt>
                  <c:pt idx="3">
                    <c:v>3.2436208364638612E-2</c:v>
                  </c:pt>
                  <c:pt idx="4">
                    <c:v>6.742111759834922E-2</c:v>
                  </c:pt>
                  <c:pt idx="5">
                    <c:v>3.1802262832482012E-2</c:v>
                  </c:pt>
                  <c:pt idx="6">
                    <c:v>3.782522537628695E-2</c:v>
                  </c:pt>
                  <c:pt idx="7">
                    <c:v>3.7792636287791163E-2</c:v>
                  </c:pt>
                  <c:pt idx="8">
                    <c:v>1.6771167168953376E-2</c:v>
                  </c:pt>
                  <c:pt idx="9">
                    <c:v>1.9174544963495452E-2</c:v>
                  </c:pt>
                </c:numCache>
              </c:numRef>
            </c:plus>
            <c:minus>
              <c:numRef>
                <c:f>'Group Ave'!$AE$49:$AN$49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4.2593972283321464E-2</c:v>
                  </c:pt>
                  <c:pt idx="2">
                    <c:v>2.8595532751848271E-2</c:v>
                  </c:pt>
                  <c:pt idx="3">
                    <c:v>3.2436208364638612E-2</c:v>
                  </c:pt>
                  <c:pt idx="4">
                    <c:v>6.742111759834922E-2</c:v>
                  </c:pt>
                  <c:pt idx="5">
                    <c:v>3.1802262832482012E-2</c:v>
                  </c:pt>
                  <c:pt idx="6">
                    <c:v>3.782522537628695E-2</c:v>
                  </c:pt>
                  <c:pt idx="7">
                    <c:v>3.7792636287791163E-2</c:v>
                  </c:pt>
                  <c:pt idx="8">
                    <c:v>1.6771167168953376E-2</c:v>
                  </c:pt>
                  <c:pt idx="9">
                    <c:v>1.9174544963495452E-2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'Group Ave'!$AE$4:$AN$4</c:f>
              <c:strCache>
                <c:ptCount val="10"/>
                <c:pt idx="0">
                  <c:v>Pre-Exposure</c:v>
                </c:pt>
                <c:pt idx="1">
                  <c:v>0 min</c:v>
                </c:pt>
                <c:pt idx="2">
                  <c:v>15 min </c:v>
                </c:pt>
                <c:pt idx="3">
                  <c:v>30 min</c:v>
                </c:pt>
                <c:pt idx="4">
                  <c:v>45 min</c:v>
                </c:pt>
                <c:pt idx="5">
                  <c:v>60 min</c:v>
                </c:pt>
                <c:pt idx="6">
                  <c:v>75 min</c:v>
                </c:pt>
                <c:pt idx="7">
                  <c:v>90 min</c:v>
                </c:pt>
                <c:pt idx="8">
                  <c:v>105 min</c:v>
                </c:pt>
                <c:pt idx="9">
                  <c:v>120 min</c:v>
                </c:pt>
              </c:strCache>
            </c:strRef>
          </c:cat>
          <c:val>
            <c:numRef>
              <c:f>'Group Ave'!$AE$42:$AN$42</c:f>
              <c:numCache>
                <c:formatCode>0.00</c:formatCode>
                <c:ptCount val="10"/>
                <c:pt idx="0">
                  <c:v>1</c:v>
                </c:pt>
                <c:pt idx="1">
                  <c:v>1.0162425482998991</c:v>
                </c:pt>
                <c:pt idx="2">
                  <c:v>0.90516169839117122</c:v>
                </c:pt>
                <c:pt idx="3">
                  <c:v>0.85155895893800015</c:v>
                </c:pt>
                <c:pt idx="4">
                  <c:v>0.83756976612795675</c:v>
                </c:pt>
                <c:pt idx="5">
                  <c:v>0.88125462494437656</c:v>
                </c:pt>
                <c:pt idx="6">
                  <c:v>0.80440249632883398</c:v>
                </c:pt>
                <c:pt idx="7">
                  <c:v>0.80685943501586055</c:v>
                </c:pt>
                <c:pt idx="8">
                  <c:v>0.81137468548034519</c:v>
                </c:pt>
                <c:pt idx="9">
                  <c:v>0.82760163736272097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D0-408F-8EBE-2DEBE499BC4E}"/>
            </c:ext>
          </c:extLst>
        </c:ser>
        <c:ser>
          <c:idx val="5"/>
          <c:order val="4"/>
          <c:tx>
            <c:v>3R4F</c:v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triang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plus>
            <c:minus>
              <c:numRef>
                <c:f>'Group Ave'!$AE$94:$AN$94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2.6707291955064768E-2</c:v>
                  </c:pt>
                  <c:pt idx="2">
                    <c:v>6.1992693048216918E-2</c:v>
                  </c:pt>
                  <c:pt idx="3">
                    <c:v>8.5262393384003474E-2</c:v>
                  </c:pt>
                  <c:pt idx="4">
                    <c:v>5.3766903363991363E-2</c:v>
                  </c:pt>
                  <c:pt idx="5">
                    <c:v>7.247793340920855E-2</c:v>
                  </c:pt>
                  <c:pt idx="6">
                    <c:v>4.2511021433260847E-2</c:v>
                  </c:pt>
                  <c:pt idx="7">
                    <c:v>3.8424246968799869E-2</c:v>
                  </c:pt>
                  <c:pt idx="8">
                    <c:v>2.8819439833800198E-2</c:v>
                  </c:pt>
                  <c:pt idx="9">
                    <c:v>7.2236243514854345E-2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'Group Ave'!$AE$92:$AN$92</c:f>
              <c:numCache>
                <c:formatCode>0.00</c:formatCode>
                <c:ptCount val="10"/>
                <c:pt idx="0">
                  <c:v>1</c:v>
                </c:pt>
                <c:pt idx="1">
                  <c:v>0.86024368258209782</c:v>
                </c:pt>
                <c:pt idx="2">
                  <c:v>0.81650233925538274</c:v>
                </c:pt>
                <c:pt idx="3">
                  <c:v>0.87243074956621092</c:v>
                </c:pt>
                <c:pt idx="4">
                  <c:v>0.85548441321128421</c:v>
                </c:pt>
                <c:pt idx="5">
                  <c:v>0.84429279247167521</c:v>
                </c:pt>
                <c:pt idx="6">
                  <c:v>0.83598401087033869</c:v>
                </c:pt>
                <c:pt idx="7">
                  <c:v>0.84007078533479973</c:v>
                </c:pt>
                <c:pt idx="8">
                  <c:v>0.8496755924697994</c:v>
                </c:pt>
                <c:pt idx="9">
                  <c:v>0.80625878878874524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D0-408F-8EBE-2DEBE499BC4E}"/>
            </c:ext>
          </c:extLst>
        </c:ser>
        <c:ser>
          <c:idx val="4"/>
          <c:order val="5"/>
          <c:tx>
            <c:v>iQOS</c:v>
          </c:tx>
          <c:spPr>
            <a:ln w="1587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'Group Ave'!$AE$64:$AN$64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4.495876703088808E-2</c:v>
                  </c:pt>
                  <c:pt idx="2">
                    <c:v>4.5480498200893886E-2</c:v>
                  </c:pt>
                  <c:pt idx="3">
                    <c:v>9.5849400293642209E-2</c:v>
                  </c:pt>
                  <c:pt idx="4">
                    <c:v>3.8260271487336288E-2</c:v>
                  </c:pt>
                  <c:pt idx="5">
                    <c:v>3.9440689961857178E-2</c:v>
                  </c:pt>
                  <c:pt idx="6">
                    <c:v>1.7291827413501267E-2</c:v>
                  </c:pt>
                  <c:pt idx="7">
                    <c:v>1.2068961867601645E-2</c:v>
                  </c:pt>
                  <c:pt idx="8">
                    <c:v>4.8676197317529743E-2</c:v>
                  </c:pt>
                  <c:pt idx="9">
                    <c:v>1.5458930082643428E-2</c:v>
                  </c:pt>
                </c:numCache>
              </c:numRef>
            </c:plus>
            <c:minus>
              <c:numRef>
                <c:f>'Group Ave'!$AE$64:$AN$64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4.495876703088808E-2</c:v>
                  </c:pt>
                  <c:pt idx="2">
                    <c:v>4.5480498200893886E-2</c:v>
                  </c:pt>
                  <c:pt idx="3">
                    <c:v>9.5849400293642209E-2</c:v>
                  </c:pt>
                  <c:pt idx="4">
                    <c:v>3.8260271487336288E-2</c:v>
                  </c:pt>
                  <c:pt idx="5">
                    <c:v>3.9440689961857178E-2</c:v>
                  </c:pt>
                  <c:pt idx="6">
                    <c:v>1.7291827413501267E-2</c:v>
                  </c:pt>
                  <c:pt idx="7">
                    <c:v>1.2068961867601645E-2</c:v>
                  </c:pt>
                  <c:pt idx="8">
                    <c:v>4.8676197317529743E-2</c:v>
                  </c:pt>
                  <c:pt idx="9">
                    <c:v>1.5458930082643428E-2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'Group Ave'!$AE$62:$AN$62</c:f>
              <c:numCache>
                <c:formatCode>0.00</c:formatCode>
                <c:ptCount val="10"/>
                <c:pt idx="0">
                  <c:v>1</c:v>
                </c:pt>
                <c:pt idx="1">
                  <c:v>0.93774351754787189</c:v>
                </c:pt>
                <c:pt idx="2">
                  <c:v>0.85656135240125852</c:v>
                </c:pt>
                <c:pt idx="3">
                  <c:v>0.87426302818823953</c:v>
                </c:pt>
                <c:pt idx="4">
                  <c:v>0.82521180810616079</c:v>
                </c:pt>
                <c:pt idx="5">
                  <c:v>0.84150248230845137</c:v>
                </c:pt>
                <c:pt idx="6">
                  <c:v>0.83999201782729305</c:v>
                </c:pt>
                <c:pt idx="7">
                  <c:v>0.81105956402562462</c:v>
                </c:pt>
                <c:pt idx="8">
                  <c:v>0.83606793786338285</c:v>
                </c:pt>
                <c:pt idx="9">
                  <c:v>0.85136402604028616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0D0-408F-8EBE-2DEBE499B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620216"/>
        <c:axId val="525605456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CD47KO-18</c:v>
                </c:tx>
                <c:spPr>
                  <a:ln w="9525" cap="rnd">
                    <a:solidFill>
                      <a:schemeClr val="accent4">
                        <a:lumMod val="75000"/>
                      </a:schemeClr>
                    </a:solidFill>
                    <a:prstDash val="sysDash"/>
                    <a:round/>
                  </a:ln>
                  <a:effectLst/>
                </c:spPr>
                <c:marker>
                  <c:symbol val="triangle"/>
                  <c:size val="4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'Group Ave'!$AE$85:$AN$85</c15:sqref>
                          </c15:formulaRef>
                        </c:ext>
                      </c:extLst>
                      <c:numCache>
                        <c:formatCode>General</c:formatCode>
                        <c:ptCount val="10"/>
                        <c:pt idx="0">
                          <c:v>0</c:v>
                        </c:pt>
                        <c:pt idx="1">
                          <c:v>1.654904911898393E-2</c:v>
                        </c:pt>
                        <c:pt idx="2">
                          <c:v>8.1107941499170583E-2</c:v>
                        </c:pt>
                        <c:pt idx="3">
                          <c:v>6.0787060923483356E-2</c:v>
                        </c:pt>
                        <c:pt idx="4">
                          <c:v>3.0987876037084069E-2</c:v>
                        </c:pt>
                        <c:pt idx="5">
                          <c:v>3.1275042140757807E-3</c:v>
                        </c:pt>
                        <c:pt idx="6">
                          <c:v>1.7128043249765772E-3</c:v>
                        </c:pt>
                        <c:pt idx="7">
                          <c:v>9.3737175686620783E-4</c:v>
                        </c:pt>
                        <c:pt idx="8">
                          <c:v>1.7686435723636013E-2</c:v>
                        </c:pt>
                        <c:pt idx="9">
                          <c:v>3.6159714391966753E-2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'Group Ave'!$AE$85:$AN$85</c15:sqref>
                          </c15:formulaRef>
                        </c:ext>
                      </c:extLst>
                      <c:numCache>
                        <c:formatCode>General</c:formatCode>
                        <c:ptCount val="10"/>
                        <c:pt idx="0">
                          <c:v>0</c:v>
                        </c:pt>
                        <c:pt idx="1">
                          <c:v>1.654904911898393E-2</c:v>
                        </c:pt>
                        <c:pt idx="2">
                          <c:v>8.1107941499170583E-2</c:v>
                        </c:pt>
                        <c:pt idx="3">
                          <c:v>6.0787060923483356E-2</c:v>
                        </c:pt>
                        <c:pt idx="4">
                          <c:v>3.0987876037084069E-2</c:v>
                        </c:pt>
                        <c:pt idx="5">
                          <c:v>3.1275042140757807E-3</c:v>
                        </c:pt>
                        <c:pt idx="6">
                          <c:v>1.7128043249765772E-3</c:v>
                        </c:pt>
                        <c:pt idx="7">
                          <c:v>9.3737175686620783E-4</c:v>
                        </c:pt>
                        <c:pt idx="8">
                          <c:v>1.7686435723636013E-2</c:v>
                        </c:pt>
                        <c:pt idx="9">
                          <c:v>3.6159714391966753E-2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val>
                  <c:numRef>
                    <c:extLst>
                      <c:ext uri="{02D57815-91ED-43cb-92C2-25804820EDAC}">
                        <c15:formulaRef>
                          <c15:sqref>'Group Ave'!$AE$83:$AN$83</c15:sqref>
                        </c15:formulaRef>
                      </c:ext>
                    </c:extLst>
                    <c:numCache>
                      <c:formatCode>0.00</c:formatCode>
                      <c:ptCount val="10"/>
                      <c:pt idx="0">
                        <c:v>1</c:v>
                      </c:pt>
                      <c:pt idx="1">
                        <c:v>0.9566088574797692</c:v>
                      </c:pt>
                      <c:pt idx="2">
                        <c:v>0.90800533982775677</c:v>
                      </c:pt>
                      <c:pt idx="3">
                        <c:v>0.96335065658342289</c:v>
                      </c:pt>
                      <c:pt idx="4">
                        <c:v>1.0585586007819154</c:v>
                      </c:pt>
                      <c:pt idx="5">
                        <c:v>1.1145723127138583</c:v>
                      </c:pt>
                      <c:pt idx="6">
                        <c:v>1.106538487972565</c:v>
                      </c:pt>
                      <c:pt idx="7">
                        <c:v>1.134600776726961</c:v>
                      </c:pt>
                      <c:pt idx="8">
                        <c:v>1.0715117985288563</c:v>
                      </c:pt>
                      <c:pt idx="9">
                        <c:v>1.0189767856542191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10D0-408F-8EBE-2DEBE499BC4E}"/>
                  </c:ext>
                </c:extLst>
              </c15:ser>
            </c15:filteredLineSeries>
          </c:ext>
        </c:extLst>
      </c:lineChart>
      <c:catAx>
        <c:axId val="52562021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05456"/>
        <c:crosses val="autoZero"/>
        <c:auto val="1"/>
        <c:lblAlgn val="ctr"/>
        <c:lblOffset val="100"/>
        <c:noMultiLvlLbl val="0"/>
      </c:catAx>
      <c:valAx>
        <c:axId val="52560545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ysClr val="windowText" lastClr="000000"/>
                    </a:solidFill>
                  </a:rPr>
                  <a:t>Change</a:t>
                </a:r>
                <a:r>
                  <a:rPr lang="en-US" sz="2000" b="1" baseline="0" dirty="0">
                    <a:solidFill>
                      <a:sysClr val="windowText" lastClr="000000"/>
                    </a:solidFill>
                  </a:rPr>
                  <a:t> from Pre-Exposure (%)</a:t>
                </a:r>
              </a:p>
            </c:rich>
          </c:tx>
          <c:layout>
            <c:manualLayout>
              <c:xMode val="edge"/>
              <c:yMode val="edge"/>
              <c:x val="1.4214277907302971E-2"/>
              <c:y val="4.499871696865443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20216"/>
        <c:crossesAt val="0"/>
        <c:crossBetween val="between"/>
      </c:valAx>
      <c:spPr>
        <a:noFill/>
        <a:ln w="12700">
          <a:noFill/>
        </a:ln>
        <a:effectLst/>
      </c:spPr>
    </c:plotArea>
    <c:legend>
      <c:legendPos val="r"/>
      <c:layout>
        <c:manualLayout>
          <c:xMode val="edge"/>
          <c:yMode val="edge"/>
          <c:x val="0.77890552692649861"/>
          <c:y val="0.17068012195146307"/>
          <c:w val="0.19063174770679439"/>
          <c:h val="0.48254014204106838"/>
        </c:manualLayout>
      </c:layout>
      <c:overlay val="0"/>
      <c:spPr>
        <a:solidFill>
          <a:schemeClr val="bg1"/>
        </a:solidFill>
        <a:ln w="6350"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Flow Mediated Dilation </a:t>
            </a:r>
          </a:p>
        </c:rich>
      </c:tx>
      <c:layout>
        <c:manualLayout>
          <c:xMode val="edge"/>
          <c:yMode val="edge"/>
          <c:x val="0.29461919501716999"/>
          <c:y val="3.39982250518450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76489698676125"/>
          <c:y val="0.13749076694366036"/>
          <c:w val="0.83276071526335493"/>
          <c:h val="0.72922206400772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Sheet1!$D$5</c:f>
              <c:strCache>
                <c:ptCount val="1"/>
                <c:pt idx="0">
                  <c:v>Before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Sheet1!$H$5:$I$5</c:f>
                <c:numCache>
                  <c:formatCode>General</c:formatCode>
                  <c:ptCount val="2"/>
                  <c:pt idx="0">
                    <c:v>4.34</c:v>
                  </c:pt>
                  <c:pt idx="1">
                    <c:v>3.62</c:v>
                  </c:pt>
                </c:numCache>
              </c:numRef>
            </c:plus>
            <c:minus>
              <c:numRef>
                <c:f>Sheet1!$H$5:$I$5</c:f>
                <c:numCache>
                  <c:formatCode>General</c:formatCode>
                  <c:ptCount val="2"/>
                  <c:pt idx="0">
                    <c:v>4.34</c:v>
                  </c:pt>
                  <c:pt idx="1">
                    <c:v>3.62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cat>
            <c:strRef>
              <c:f>Sheet1!$E$4:$F$4</c:f>
              <c:strCache>
                <c:ptCount val="2"/>
                <c:pt idx="0">
                  <c:v>Cigarette</c:v>
                </c:pt>
                <c:pt idx="1">
                  <c:v>E-cigarette</c:v>
                </c:pt>
              </c:strCache>
            </c:strRef>
          </c:cat>
          <c:val>
            <c:numRef>
              <c:f>Sheet1!$E$5:$F$5</c:f>
              <c:numCache>
                <c:formatCode>General</c:formatCode>
                <c:ptCount val="2"/>
                <c:pt idx="0">
                  <c:v>6.73</c:v>
                </c:pt>
                <c:pt idx="1">
                  <c:v>6.68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E-452B-AAE6-FD5AFE933EF4}"/>
            </c:ext>
          </c:extLst>
        </c:ser>
        <c:ser>
          <c:idx val="1"/>
          <c:order val="1"/>
          <c:tx>
            <c:strRef>
              <c:f>Sheet1!$D$6</c:f>
              <c:strCache>
                <c:ptCount val="1"/>
                <c:pt idx="0">
                  <c:v>After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Sheet1!$H$6:$I$6</c:f>
                <c:numCache>
                  <c:formatCode>General</c:formatCode>
                  <c:ptCount val="2"/>
                  <c:pt idx="0">
                    <c:v>3.85</c:v>
                  </c:pt>
                  <c:pt idx="1">
                    <c:v>2.2200000000000002</c:v>
                  </c:pt>
                </c:numCache>
              </c:numRef>
            </c:plus>
            <c:minus>
              <c:numRef>
                <c:f>Sheet1!$H$6:$I$6</c:f>
                <c:numCache>
                  <c:formatCode>General</c:formatCode>
                  <c:ptCount val="2"/>
                  <c:pt idx="0">
                    <c:v>3.85</c:v>
                  </c:pt>
                  <c:pt idx="1">
                    <c:v>2.2200000000000002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cat>
            <c:strRef>
              <c:f>Sheet1!$E$4:$F$4</c:f>
              <c:strCache>
                <c:ptCount val="2"/>
                <c:pt idx="0">
                  <c:v>Cigarette</c:v>
                </c:pt>
                <c:pt idx="1">
                  <c:v>E-cigarette</c:v>
                </c:pt>
              </c:strCache>
            </c:strRef>
          </c:cat>
          <c:val>
            <c:numRef>
              <c:f>Sheet1!$E$6:$F$6</c:f>
              <c:numCache>
                <c:formatCode>General</c:formatCode>
                <c:ptCount val="2"/>
                <c:pt idx="0">
                  <c:v>3.39</c:v>
                </c:pt>
                <c:pt idx="1">
                  <c:v>4.2699999999999996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EE-452B-AAE6-FD5AFE933EF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44536888"/>
        <c:axId val="444537216"/>
      </c:barChart>
      <c:catAx>
        <c:axId val="444536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537216"/>
        <c:crossesAt val="-2"/>
        <c:auto val="1"/>
        <c:lblAlgn val="ctr"/>
        <c:lblOffset val="100"/>
        <c:noMultiLvlLbl val="0"/>
      </c:catAx>
      <c:valAx>
        <c:axId val="4445372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/>
                  <a:t>FMD,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536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0.39035</cdr:x>
      <cdr:y>0.75185</cdr:y>
    </cdr:from>
    <cdr:to>
      <cdr:x>0.92544</cdr:x>
      <cdr:y>0.75185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D4B0CC51-146D-42D7-88D9-F946552C016C}"/>
            </a:ext>
          </a:extLst>
        </cdr:cNvPr>
        <cdr:cNvCxnSpPr/>
      </cdr:nvCxnSpPr>
      <cdr:spPr>
        <a:xfrm xmlns:a="http://schemas.openxmlformats.org/drawingml/2006/main">
          <a:off x="678180" y="2062480"/>
          <a:ext cx="929640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0.20736</cdr:x>
      <cdr:y>0.04315</cdr:y>
    </cdr:from>
    <cdr:to>
      <cdr:x>0.68324</cdr:x>
      <cdr:y>0.12855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9336" y="192857"/>
          <a:ext cx="3417873" cy="381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Time x Group Interaction p&lt;0.001</a:t>
          </a:r>
        </a:p>
        <a:p xmlns:a="http://schemas.openxmlformats.org/drawingml/2006/main">
          <a:endParaRPr lang="en-US" sz="36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0.20736</cdr:x>
      <cdr:y>0.04315</cdr:y>
    </cdr:from>
    <cdr:to>
      <cdr:x>0.68324</cdr:x>
      <cdr:y>0.12855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9336" y="192857"/>
          <a:ext cx="3417873" cy="381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Time x Group Interaction p&lt;0.001</a:t>
          </a:r>
        </a:p>
        <a:p xmlns:a="http://schemas.openxmlformats.org/drawingml/2006/main">
          <a:endParaRPr lang="en-US" sz="36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0.28837</cdr:x>
      <cdr:y>0.07862</cdr:y>
    </cdr:from>
    <cdr:to>
      <cdr:x>0.39888</cdr:x>
      <cdr:y>0.80668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18364" y="258666"/>
          <a:ext cx="620204" cy="239535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75000"/>
            <a:alpha val="4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800" dirty="0"/>
            <a:t>EXPOSURE</a:t>
          </a:r>
        </a:p>
        <a:p xmlns:a="http://schemas.openxmlformats.org/drawingml/2006/main">
          <a:pPr algn="ctr"/>
          <a:r>
            <a:rPr lang="en-US" sz="800" dirty="0"/>
            <a:t>WINDOW</a:t>
          </a:r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r>
            <a:rPr lang="en-US" sz="800" dirty="0"/>
            <a:t>10 puffs/ 5 min</a:t>
          </a:r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r>
            <a:rPr lang="en-US" sz="800" dirty="0"/>
            <a:t>5-sec,</a:t>
          </a:r>
        </a:p>
        <a:p xmlns:a="http://schemas.openxmlformats.org/drawingml/2006/main">
          <a:pPr algn="ctr"/>
          <a:r>
            <a:rPr lang="en-US" sz="800" dirty="0"/>
            <a:t>55 ml puff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0.39035</cdr:x>
      <cdr:y>0.39074</cdr:y>
    </cdr:from>
    <cdr:to>
      <cdr:x>0.92544</cdr:x>
      <cdr:y>0.39074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6264932C-74EA-4878-9372-18EB18A8CD5C}"/>
            </a:ext>
          </a:extLst>
        </cdr:cNvPr>
        <cdr:cNvCxnSpPr/>
      </cdr:nvCxnSpPr>
      <cdr:spPr>
        <a:xfrm xmlns:a="http://schemas.openxmlformats.org/drawingml/2006/main">
          <a:off x="678178" y="1071875"/>
          <a:ext cx="929644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0.20736</cdr:x>
      <cdr:y>0.04315</cdr:y>
    </cdr:from>
    <cdr:to>
      <cdr:x>0.68324</cdr:x>
      <cdr:y>0.12855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9336" y="192857"/>
          <a:ext cx="3417873" cy="381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Time x Group Interaction p&lt;0.001</a:t>
          </a:r>
        </a:p>
        <a:p xmlns:a="http://schemas.openxmlformats.org/drawingml/2006/main">
          <a:endParaRPr lang="en-US" sz="36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0.20736</cdr:x>
      <cdr:y>0.04315</cdr:y>
    </cdr:from>
    <cdr:to>
      <cdr:x>0.68324</cdr:x>
      <cdr:y>0.12855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9336" y="192857"/>
          <a:ext cx="3417873" cy="381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Time x Group Interaction p&lt;0.001</a:t>
          </a:r>
        </a:p>
        <a:p xmlns:a="http://schemas.openxmlformats.org/drawingml/2006/main">
          <a:endParaRPr lang="en-US" sz="36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0.20736</cdr:x>
      <cdr:y>0.04315</cdr:y>
    </cdr:from>
    <cdr:to>
      <cdr:x>0.68324</cdr:x>
      <cdr:y>0.12855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9336" y="192857"/>
          <a:ext cx="3417873" cy="381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Time x Group Interaction p&lt;0.001</a:t>
          </a:r>
        </a:p>
        <a:p xmlns:a="http://schemas.openxmlformats.org/drawingml/2006/main">
          <a:endParaRPr lang="en-US" sz="36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0.28837</cdr:x>
      <cdr:y>0.07862</cdr:y>
    </cdr:from>
    <cdr:to>
      <cdr:x>0.39888</cdr:x>
      <cdr:y>0.80668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18364" y="258666"/>
          <a:ext cx="620204" cy="239535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75000"/>
            <a:alpha val="4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800" dirty="0"/>
            <a:t>EXPOSURE</a:t>
          </a:r>
        </a:p>
        <a:p xmlns:a="http://schemas.openxmlformats.org/drawingml/2006/main">
          <a:pPr algn="ctr"/>
          <a:r>
            <a:rPr lang="en-US" sz="800" dirty="0"/>
            <a:t>WINDOW</a:t>
          </a:r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r>
            <a:rPr lang="en-US" sz="800" dirty="0"/>
            <a:t>10 puffs/ 5 min</a:t>
          </a:r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endParaRPr lang="en-US" sz="800" dirty="0"/>
        </a:p>
        <a:p xmlns:a="http://schemas.openxmlformats.org/drawingml/2006/main">
          <a:pPr algn="ctr"/>
          <a:r>
            <a:rPr lang="en-US" sz="800" dirty="0"/>
            <a:t>5-sec,</a:t>
          </a:r>
        </a:p>
        <a:p xmlns:a="http://schemas.openxmlformats.org/drawingml/2006/main">
          <a:pPr algn="ctr"/>
          <a:r>
            <a:rPr lang="en-US" sz="800" dirty="0"/>
            <a:t>55 ml puff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0.39035</cdr:x>
      <cdr:y>0.75185</cdr:y>
    </cdr:from>
    <cdr:to>
      <cdr:x>0.92544</cdr:x>
      <cdr:y>0.75185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D4B0CC51-146D-42D7-88D9-F946552C016C}"/>
            </a:ext>
          </a:extLst>
        </cdr:cNvPr>
        <cdr:cNvCxnSpPr/>
      </cdr:nvCxnSpPr>
      <cdr:spPr>
        <a:xfrm xmlns:a="http://schemas.openxmlformats.org/drawingml/2006/main">
          <a:off x="678180" y="2062480"/>
          <a:ext cx="929640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0.39035</cdr:x>
      <cdr:y>0.39074</cdr:y>
    </cdr:from>
    <cdr:to>
      <cdr:x>0.92544</cdr:x>
      <cdr:y>0.39074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6264932C-74EA-4878-9372-18EB18A8CD5C}"/>
            </a:ext>
          </a:extLst>
        </cdr:cNvPr>
        <cdr:cNvCxnSpPr/>
      </cdr:nvCxnSpPr>
      <cdr:spPr>
        <a:xfrm xmlns:a="http://schemas.openxmlformats.org/drawingml/2006/main">
          <a:off x="678178" y="1071875"/>
          <a:ext cx="929644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0.20736</cdr:x>
      <cdr:y>0.04315</cdr:y>
    </cdr:from>
    <cdr:to>
      <cdr:x>0.68324</cdr:x>
      <cdr:y>0.12855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9336" y="192857"/>
          <a:ext cx="3417873" cy="381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Time x Group Interaction p&lt;0.001</a:t>
          </a:r>
        </a:p>
        <a:p xmlns:a="http://schemas.openxmlformats.org/drawingml/2006/main">
          <a:endParaRPr lang="en-US" sz="3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E5641A2-870F-45AE-BBA5-E332E2AD964B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4A7C72-4118-4212-9D8F-B04945FE6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1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92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5-24-18 pre.wmv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774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4-9-18 Pre exposure diameter ~31um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91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11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https://pubmed.ncbi.nlm.nih.gov/30206183/</a:t>
            </a:r>
          </a:p>
          <a:p>
            <a:endParaRPr lang="en-US" sz="1000" b="1" dirty="0"/>
          </a:p>
          <a:p>
            <a:r>
              <a:rPr lang="en-US" sz="1000" b="1" dirty="0"/>
              <a:t>Methods: </a:t>
            </a:r>
            <a:r>
              <a:rPr lang="en-US" sz="1000" dirty="0"/>
              <a:t>We exposed anaesthetized </a:t>
            </a:r>
            <a:r>
              <a:rPr lang="en-US" sz="1000" dirty="0">
                <a:highlight>
                  <a:srgbClr val="FFFF00"/>
                </a:highlight>
              </a:rPr>
              <a:t>rats </a:t>
            </a:r>
            <a:r>
              <a:rPr lang="en-US" sz="1000" dirty="0"/>
              <a:t>(n=8/group) via nose cone to IQOS aerosol from single HeatSticks, mainstream smoke from single Marlboro Red cigarettes or clean air for a series of consecutive 30 s cycles over 1.5-5 min. Each cycle consisted of 15 or 5 s of exposure followed by removal from the nose cone. We measured pre-exposure and postexposure FMD, and postexposure serum nicotine and cotinine.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74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531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401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87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685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07FF-DB91-499F-BBEF-E71EADED77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07FF-DB91-499F-BBEF-E71EADED77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408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61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07FF-DB91-499F-BBEF-E71EADED77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77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07FF-DB91-499F-BBEF-E71EADED77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080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07FF-DB91-499F-BBEF-E71EADED77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33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07FF-DB91-499F-BBEF-E71EADED77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64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going into Litter Characteristics we looked at litter sizes pre and post 24 hours and female to male pup ratio and saw no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5A808-2326-417C-A3AB-0B4024FA4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94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742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377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effect of sex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F22A9-005F-4D3D-AF02-BFAE7FA76C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045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effect of sex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F22A9-005F-4D3D-AF02-BFAE7FA76C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301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34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1630C-48FC-43CE-934D-17302933239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536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1426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07FF-DB91-499F-BBEF-E71EADED77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44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07FF-DB91-499F-BBEF-E71EADED77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1415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07FF-DB91-499F-BBEF-E71EADED77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73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07FF-DB91-499F-BBEF-E71EADED77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689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48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839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451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259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3758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324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739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5-24-18 pre.wmv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756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4-9-18 Pre exposure diameter ~31um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903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898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https://pubmed.ncbi.nlm.nih.gov/30206183/</a:t>
            </a:r>
          </a:p>
          <a:p>
            <a:endParaRPr lang="en-US" sz="1000" b="1" dirty="0"/>
          </a:p>
          <a:p>
            <a:r>
              <a:rPr lang="en-US" sz="1000" b="1" dirty="0"/>
              <a:t>Methods: </a:t>
            </a:r>
            <a:r>
              <a:rPr lang="en-US" sz="1000" dirty="0"/>
              <a:t>We exposed anaesthetized </a:t>
            </a:r>
            <a:r>
              <a:rPr lang="en-US" sz="1000" dirty="0">
                <a:highlight>
                  <a:srgbClr val="FFFF00"/>
                </a:highlight>
              </a:rPr>
              <a:t>rats </a:t>
            </a:r>
            <a:r>
              <a:rPr lang="en-US" sz="1000" dirty="0"/>
              <a:t>(n=8/group) via nose cone to IQOS aerosol from single HeatSticks, mainstream smoke from single Marlboro Red cigarettes or clean air for a series of consecutive 30 s cycles over 1.5-5 min. Each cycle consisted of 15 or 5 s of exposure followed by removal from the nose cone. We measured pre-exposure and postexposure FMD, and postexposure serum nicotine and cotinine.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755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515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631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374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98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014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02307FF-DB91-499F-BBEF-E71EADED77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24471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02307FF-DB91-499F-BBEF-E71EADED77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81524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02307FF-DB91-499F-BBEF-E71EADED77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28724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02307FF-DB91-499F-BBEF-E71EADED77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35118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02307FF-DB91-499F-BBEF-E71EADED77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54446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02307FF-DB91-499F-BBEF-E71EADED77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5995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going into Litter Characteristics we looked at litter sizes pre and post 24 hours and female to male pup ratio and saw no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5A808-2326-417C-A3AB-0B4024FA4DE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133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795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effect of sex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22A9-005F-4D3D-AF02-BFAE7FA76CF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effect of sex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22A9-005F-4D3D-AF02-BFAE7FA76CF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4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2940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137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7C72-4118-4212-9D8F-B04945FE6A56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7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02307FF-DB91-499F-BBEF-E71EADED77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97532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02307FF-DB91-499F-BBEF-E71EADED77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52158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02307FF-DB91-499F-BBEF-E71EADED77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110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81050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02307FF-DB91-499F-BBEF-E71EADED77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111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6567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519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76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7C72-4118-4212-9D8F-B04945FE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6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9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406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34950" y="850900"/>
            <a:ext cx="86868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34950" y="223838"/>
            <a:ext cx="7594600" cy="511175"/>
          </a:xfrm>
          <a:prstGeom prst="rect">
            <a:avLst/>
          </a:prstGeom>
          <a:solidFill>
            <a:srgbClr val="8BB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S:\secretary\communications\Logo Library\DHHR Bureau logos\DHHR_2013_BPH_Version3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188913"/>
            <a:ext cx="1012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90" y="230188"/>
            <a:ext cx="7568960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37550" y="6356350"/>
            <a:ext cx="349250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6CE49B-3A98-467B-8F13-F9D8FF9A6A2B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81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0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3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8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5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2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89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4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6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FB837-2478-4A5B-8CEB-415AB72D53D9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5A3AD-353D-4E4D-9475-132498F98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0416181-618F-4207-9138-5EFC9C78ABFD}" type="datetime1">
              <a:rPr lang="en-US" altLang="en-US"/>
              <a:pPr>
                <a:defRPr/>
              </a:pPr>
              <a:t>9/25/2023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C4B3D32-EC4A-4DF6-B37A-49E1E4CB0B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73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7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78.jpeg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9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78.jpe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3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9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testgadget.co/business/quality-vape-pen-how-to-choose-the-safest-and-best-vaporizer/" TargetMode="Externa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78.jpeg"/><Relationship Id="rId4" Type="http://schemas.openxmlformats.org/officeDocument/2006/relationships/hyperlink" Target="https://www.latestgadget.co/business/quality-vape-pen-how-to-choose-the-safest-and-best-vaporizer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testgadget.co/business/quality-vape-pen-how-to-choose-the-safest-and-best-vaporizer/" TargetMode="Externa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4.jpeg"/><Relationship Id="rId4" Type="http://schemas.openxmlformats.org/officeDocument/2006/relationships/image" Target="../media/image39.pn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ntica.com/products/living-systems/pressure-arteriograph-systems/" TargetMode="External"/><Relationship Id="rId3" Type="http://schemas.openxmlformats.org/officeDocument/2006/relationships/image" Target="../media/image45.jpeg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www.latestgadget.co/business/quality-vape-pen-how-to-choose-the-safest-and-best-vaporizer/" TargetMode="Externa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www.latestgadget.co/business/quality-vape-pen-how-to-choose-the-safest-and-best-vaporizer/" TargetMode="Externa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hyperlink" Target="https://www.latestgadget.co/business/quality-vape-pen-how-to-choose-the-safest-and-best-vaporizer/" TargetMode="Externa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78.jpe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9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78.jpe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3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65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hyperlink" Target="https://www.latestgadget.co/business/quality-vape-pen-how-to-choose-the-safest-and-best-vaporizer/" TargetMode="External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78.jpeg"/><Relationship Id="rId4" Type="http://schemas.openxmlformats.org/officeDocument/2006/relationships/hyperlink" Target="https://www.latestgadget.co/business/quality-vape-pen-how-to-choose-the-safest-and-best-vaporizer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testgadget.co/business/quality-vape-pen-how-to-choose-the-safest-and-best-vaporizer/" TargetMode="Externa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4.jpeg"/><Relationship Id="rId4" Type="http://schemas.openxmlformats.org/officeDocument/2006/relationships/image" Target="../media/image39.png"/><Relationship Id="rId9" Type="http://schemas.openxmlformats.org/officeDocument/2006/relationships/image" Target="../media/image43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ntica.com/products/living-systems/pressure-arteriograph-systems/" TargetMode="External"/><Relationship Id="rId3" Type="http://schemas.openxmlformats.org/officeDocument/2006/relationships/image" Target="../media/image45.jpeg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www.latestgadget.co/business/quality-vape-pen-how-to-choose-the-safest-and-best-vaporizer/" TargetMode="External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www.latestgadget.co/business/quality-vape-pen-how-to-choose-the-safest-and-best-vaporizer/" TargetMode="External"/><Relationship Id="rId4" Type="http://schemas.openxmlformats.org/officeDocument/2006/relationships/image" Target="../media/image6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6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hyperlink" Target="https://www.latestgadget.co/business/quality-vape-pen-how-to-choose-the-safest-and-best-vaporizer/" TargetMode="External"/><Relationship Id="rId4" Type="http://schemas.openxmlformats.org/officeDocument/2006/relationships/image" Target="../media/image66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3297" y="-1"/>
            <a:ext cx="9230593" cy="6858001"/>
            <a:chOff x="-43297" y="-1"/>
            <a:chExt cx="9230593" cy="6858001"/>
          </a:xfrm>
        </p:grpSpPr>
        <p:sp>
          <p:nvSpPr>
            <p:cNvPr id="5" name="Rectangle 4"/>
            <p:cNvSpPr/>
            <p:nvPr/>
          </p:nvSpPr>
          <p:spPr>
            <a:xfrm>
              <a:off x="-43297" y="5782713"/>
              <a:ext cx="9230593" cy="1075287"/>
            </a:xfrm>
            <a:prstGeom prst="rect">
              <a:avLst/>
            </a:prstGeom>
            <a:solidFill>
              <a:srgbClr val="A8DBF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1"/>
              <a:ext cx="9144000" cy="2799969"/>
            </a:xfrm>
            <a:prstGeom prst="rect">
              <a:avLst/>
            </a:prstGeom>
            <a:solidFill>
              <a:srgbClr val="EDF8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487775"/>
              <a:ext cx="9144000" cy="330993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297" y="1101176"/>
            <a:ext cx="9187296" cy="11833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Health Consequences to Offspring </a:t>
            </a:r>
            <a:br>
              <a:rPr lang="en-US" dirty="0"/>
            </a:br>
            <a:r>
              <a:rPr lang="en-US" dirty="0"/>
              <a:t>due to Perinatal Exposure from Maternal Vaping during Pregnancy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367" y="5130716"/>
            <a:ext cx="7886700" cy="152402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Mark Olfert, PhD, FAHA, FAPS, RRT, CPFT</a:t>
            </a:r>
            <a:br>
              <a:rPr lang="en-US" sz="1800" b="1" dirty="0"/>
            </a:br>
            <a:r>
              <a:rPr lang="en-US" sz="1800" dirty="0"/>
              <a:t>Director, Clinical &amp; Translational Sciences PhD Program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West Virginia University School of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Center for Inhalation Toxicology</a:t>
            </a:r>
            <a:br>
              <a:rPr lang="en-US" sz="1600" dirty="0"/>
            </a:br>
            <a:r>
              <a:rPr lang="en-US" sz="1600" dirty="0"/>
              <a:t>Division of Exercise Physiology / Dept. of Physiology, Pharmacology &amp; Toxicology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West Virginia Clinical and Translational Science Institute (WVCTSI)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7169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20125" y="3308040"/>
            <a:ext cx="1737360" cy="2743200"/>
            <a:chOff x="0" y="0"/>
            <a:chExt cx="1737360" cy="2743200"/>
          </a:xfrm>
        </p:grpSpPr>
        <p:graphicFrame>
          <p:nvGraphicFramePr>
            <p:cNvPr id="5" name="Chart 4"/>
            <p:cNvGraphicFramePr/>
            <p:nvPr/>
          </p:nvGraphicFramePr>
          <p:xfrm>
            <a:off x="0" y="0"/>
            <a:ext cx="173736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678180" y="681990"/>
              <a:ext cx="92964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848925" y="3308040"/>
            <a:ext cx="1737360" cy="2743200"/>
            <a:chOff x="0" y="0"/>
            <a:chExt cx="1737360" cy="2743200"/>
          </a:xfrm>
        </p:grpSpPr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0" y="0"/>
            <a:ext cx="173736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9" name="Straight Connector 8"/>
            <p:cNvCxnSpPr/>
            <p:nvPr/>
          </p:nvCxnSpPr>
          <p:spPr>
            <a:xfrm>
              <a:off x="716280" y="1988820"/>
              <a:ext cx="92964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Chart 9"/>
          <p:cNvGraphicFramePr>
            <a:graphicFrameLocks noChangeAspect="1"/>
          </p:cNvGraphicFramePr>
          <p:nvPr/>
        </p:nvGraphicFramePr>
        <p:xfrm>
          <a:off x="4663959" y="3308040"/>
          <a:ext cx="17373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 noChangeAspect="1"/>
          </p:cNvGraphicFramePr>
          <p:nvPr/>
        </p:nvGraphicFramePr>
        <p:xfrm>
          <a:off x="6483498" y="3308040"/>
          <a:ext cx="17373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363146" y="6319544"/>
            <a:ext cx="45938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Adapted from Ogunwale et al.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ACS Omega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2; 1207-1214, 2017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81" y="296361"/>
            <a:ext cx="7416156" cy="2366858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 flipH="1">
            <a:off x="54462" y="2357570"/>
            <a:ext cx="1737359" cy="1198133"/>
          </a:xfrm>
          <a:prstGeom prst="cloudCallout">
            <a:avLst>
              <a:gd name="adj1" fmla="val -49261"/>
              <a:gd name="adj2" fmla="val 80662"/>
            </a:avLst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line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cigarette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565B9E-CD4F-459F-8EB6-FC08FDDADF8D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7916431-1078-4D3E-B556-D2A7B17870DE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8" name="Flowchart: Terminator 17">
                <a:extLst>
                  <a:ext uri="{FF2B5EF4-FFF2-40B4-BE49-F238E27FC236}">
                    <a16:creationId xmlns:a16="http://schemas.microsoft.com/office/drawing/2014/main" id="{924FC49C-7C2D-4888-B1E8-2D65057197FF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D8E42FD-C4F0-4D2F-AD10-E014F0C93314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BC7FDA-0655-4E06-95D5-3856845871B9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E-liquid aerosol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30356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CF5615-6F70-428C-878C-2B8C82F2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674" y="1531896"/>
            <a:ext cx="4342933" cy="589757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+mn-lt"/>
              </a:rPr>
              <a:t>Y-MAZE (8-Month Offspring)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C34968-B809-4D46-B940-11DCA20C42B5}"/>
              </a:ext>
            </a:extLst>
          </p:cNvPr>
          <p:cNvGrpSpPr/>
          <p:nvPr/>
        </p:nvGrpSpPr>
        <p:grpSpPr>
          <a:xfrm>
            <a:off x="780241" y="2622453"/>
            <a:ext cx="7581900" cy="3390203"/>
            <a:chOff x="344462" y="1515433"/>
            <a:chExt cx="11667080" cy="52908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E5783C-E3C6-40D2-BEEF-F9FC42B0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462" y="1515433"/>
              <a:ext cx="5746502" cy="52563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20DF58-80EB-4658-8EA5-C9E57F60A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7600" y="1515433"/>
              <a:ext cx="5813942" cy="529083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8DCA10-DEC6-483C-8D7A-67D88CD5C474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6D2474-01FE-4473-B642-3BAD3174B24E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F61C297A-14FC-4526-9512-C09BBEF9F48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9B8E7D-32C4-45F6-8588-6825E964A65A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0F3187-9CAC-4F91-AE4A-E0F0094D3D19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Neurocognitive function </a:t>
              </a:r>
              <a:endParaRPr lang="en-US" sz="4000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B115B3-8FDE-4A0C-A3D6-5903A44721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2B74F-1EAA-4CC2-A572-8E044C9F25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33" y="1204475"/>
            <a:ext cx="2626232" cy="1244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4C8CB7-7A18-461D-8255-202908E112E4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34786063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87E138-3983-42DB-A61F-F318EE35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33" y="1351870"/>
            <a:ext cx="7886700" cy="55165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Barnes Maze (8-Month Offspring)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F24B1-1160-4153-8F8A-0D94679703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34" y="2248902"/>
            <a:ext cx="4967379" cy="35166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46E170-D8E9-4E39-88CE-E42FDB649061}"/>
              </a:ext>
            </a:extLst>
          </p:cNvPr>
          <p:cNvGrpSpPr/>
          <p:nvPr/>
        </p:nvGrpSpPr>
        <p:grpSpPr>
          <a:xfrm>
            <a:off x="418633" y="2386079"/>
            <a:ext cx="2900016" cy="3153918"/>
            <a:chOff x="228327" y="886298"/>
            <a:chExt cx="4702969" cy="51859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F53F87-A545-4E49-BFE3-F36370C6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327" y="886298"/>
              <a:ext cx="4702969" cy="26061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4A7CF3-58E4-4C6A-A54F-736AAFC38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324" y="3606628"/>
              <a:ext cx="4213972" cy="24656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C0801D2-2DA9-4573-9766-10F9B6E2B515}"/>
              </a:ext>
            </a:extLst>
          </p:cNvPr>
          <p:cNvSpPr txBox="1"/>
          <p:nvPr/>
        </p:nvSpPr>
        <p:spPr>
          <a:xfrm>
            <a:off x="720166" y="5787314"/>
            <a:ext cx="29000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Path efficiency= speed / distance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4798C-3FBE-4708-BE99-606F94AECC65}"/>
              </a:ext>
            </a:extLst>
          </p:cNvPr>
          <p:cNvSpPr txBox="1"/>
          <p:nvPr/>
        </p:nvSpPr>
        <p:spPr>
          <a:xfrm>
            <a:off x="7779927" y="1837094"/>
            <a:ext cx="1678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n=9-11/group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1F7936-D8C7-402A-AC44-667AA0F7DE16}"/>
              </a:ext>
            </a:extLst>
          </p:cNvPr>
          <p:cNvGrpSpPr/>
          <p:nvPr/>
        </p:nvGrpSpPr>
        <p:grpSpPr>
          <a:xfrm>
            <a:off x="5137148" y="1978403"/>
            <a:ext cx="3817747" cy="3529695"/>
            <a:chOff x="5172075" y="1990985"/>
            <a:chExt cx="3817747" cy="35296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8F53A8-DE9A-4CDA-AEC2-35390A6B874C}"/>
                </a:ext>
              </a:extLst>
            </p:cNvPr>
            <p:cNvSpPr/>
            <p:nvPr/>
          </p:nvSpPr>
          <p:spPr>
            <a:xfrm>
              <a:off x="5172075" y="1990985"/>
              <a:ext cx="2714736" cy="3529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876B96-C68C-4A09-A560-0CA07767B143}"/>
                </a:ext>
              </a:extLst>
            </p:cNvPr>
            <p:cNvSpPr/>
            <p:nvPr/>
          </p:nvSpPr>
          <p:spPr>
            <a:xfrm>
              <a:off x="7886811" y="3529964"/>
              <a:ext cx="1103011" cy="1990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A52C3A-748E-4141-BC91-CC30A8F0BD64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98517ED-5D77-4FA0-8F98-E1FFB7CB0B8E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164D7C06-C3A0-497D-B557-B5EAB4989B17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B2F4F5-DC6A-413F-B669-0D656A40D937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DECE07-C0C6-4111-9328-9BC1D977F497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Neurocognitive function </a:t>
              </a:r>
              <a:endParaRPr lang="en-US" sz="4000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A0C9D72-3404-461C-A0C5-94A8183643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5FB543-37A2-4ED0-A5A5-1C04FD23EBB7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7E3D57-A98C-4FCA-A95B-0F8C9A3EBD07}"/>
              </a:ext>
            </a:extLst>
          </p:cNvPr>
          <p:cNvGrpSpPr/>
          <p:nvPr/>
        </p:nvGrpSpPr>
        <p:grpSpPr>
          <a:xfrm>
            <a:off x="6092456" y="1990984"/>
            <a:ext cx="839972" cy="3529695"/>
            <a:chOff x="5172075" y="1990985"/>
            <a:chExt cx="3817747" cy="35296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351D25-1669-4411-B00F-68B45C660650}"/>
                </a:ext>
              </a:extLst>
            </p:cNvPr>
            <p:cNvSpPr/>
            <p:nvPr/>
          </p:nvSpPr>
          <p:spPr>
            <a:xfrm>
              <a:off x="5172075" y="1990985"/>
              <a:ext cx="2714736" cy="3529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384EF01-CECF-4D1B-9CA6-AE2DB34B2E4F}"/>
                </a:ext>
              </a:extLst>
            </p:cNvPr>
            <p:cNvSpPr/>
            <p:nvPr/>
          </p:nvSpPr>
          <p:spPr>
            <a:xfrm>
              <a:off x="7886811" y="3529964"/>
              <a:ext cx="1103011" cy="1990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2D0785-BA84-4B8E-87BF-1B796220FFE3}"/>
              </a:ext>
            </a:extLst>
          </p:cNvPr>
          <p:cNvGrpSpPr/>
          <p:nvPr/>
        </p:nvGrpSpPr>
        <p:grpSpPr>
          <a:xfrm>
            <a:off x="7921440" y="3774558"/>
            <a:ext cx="1033455" cy="1746120"/>
            <a:chOff x="5172075" y="1990985"/>
            <a:chExt cx="3817747" cy="352969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4A2A19-9C4A-4198-BA9A-FF52E3FCDAC4}"/>
                </a:ext>
              </a:extLst>
            </p:cNvPr>
            <p:cNvSpPr/>
            <p:nvPr/>
          </p:nvSpPr>
          <p:spPr>
            <a:xfrm>
              <a:off x="5172075" y="1990985"/>
              <a:ext cx="2714736" cy="3529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1B40D4-AC2B-4F6B-A283-4350514EFA33}"/>
                </a:ext>
              </a:extLst>
            </p:cNvPr>
            <p:cNvSpPr/>
            <p:nvPr/>
          </p:nvSpPr>
          <p:spPr>
            <a:xfrm>
              <a:off x="7886811" y="3529964"/>
              <a:ext cx="1103011" cy="1990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61640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13C312-C465-479D-901D-957321E26D00}"/>
              </a:ext>
            </a:extLst>
          </p:cNvPr>
          <p:cNvSpPr txBox="1"/>
          <p:nvPr/>
        </p:nvSpPr>
        <p:spPr>
          <a:xfrm>
            <a:off x="5761966" y="3437430"/>
            <a:ext cx="14168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Nicotine</a:t>
            </a:r>
            <a:endParaRPr lang="en-US" sz="135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070F34-BBA3-4D7A-9891-3B8539371430}"/>
              </a:ext>
            </a:extLst>
          </p:cNvPr>
          <p:cNvGrpSpPr/>
          <p:nvPr/>
        </p:nvGrpSpPr>
        <p:grpSpPr>
          <a:xfrm>
            <a:off x="4565055" y="1658680"/>
            <a:ext cx="4358121" cy="4678119"/>
            <a:chOff x="6269081" y="1555986"/>
            <a:chExt cx="5810828" cy="62374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2DAB65-8348-47E7-8418-D5A2EAC8B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9081" y="4884876"/>
              <a:ext cx="5810828" cy="290860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573F51-DBAE-4BB4-A5CB-3322C945B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9081" y="1555986"/>
              <a:ext cx="5693911" cy="29063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B6EC45-9189-4AB5-A8B7-0F85489B8646}"/>
              </a:ext>
            </a:extLst>
          </p:cNvPr>
          <p:cNvGrpSpPr/>
          <p:nvPr/>
        </p:nvGrpSpPr>
        <p:grpSpPr>
          <a:xfrm>
            <a:off x="5417653" y="5827255"/>
            <a:ext cx="1257300" cy="685637"/>
            <a:chOff x="5386943" y="3469763"/>
            <a:chExt cx="1257300" cy="68563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51D8A0-121E-4171-9B07-6FB359B1D54B}"/>
                </a:ext>
              </a:extLst>
            </p:cNvPr>
            <p:cNvSpPr/>
            <p:nvPr/>
          </p:nvSpPr>
          <p:spPr>
            <a:xfrm>
              <a:off x="5930437" y="3469763"/>
              <a:ext cx="170312" cy="3556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3C1E78-8C7A-4B7B-A990-7FE85DB401B2}"/>
                </a:ext>
              </a:extLst>
            </p:cNvPr>
            <p:cNvSpPr txBox="1"/>
            <p:nvPr/>
          </p:nvSpPr>
          <p:spPr>
            <a:xfrm>
              <a:off x="5386943" y="3792928"/>
              <a:ext cx="1257300" cy="36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350" dirty="0"/>
                <a:t>Escape </a:t>
              </a:r>
            </a:p>
            <a:p>
              <a:pPr algn="ctr">
                <a:lnSpc>
                  <a:spcPts val="1000"/>
                </a:lnSpc>
              </a:pPr>
              <a:r>
                <a:rPr lang="en-US" sz="1350" dirty="0"/>
                <a:t>Hole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CBE7162-8352-44FD-B6D4-947D2751B888}"/>
              </a:ext>
            </a:extLst>
          </p:cNvPr>
          <p:cNvSpPr txBox="1"/>
          <p:nvPr/>
        </p:nvSpPr>
        <p:spPr>
          <a:xfrm>
            <a:off x="7772294" y="1377745"/>
            <a:ext cx="1511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n=9-11/group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557FB-484C-4B61-80D3-BCC64E2D8BE7}"/>
              </a:ext>
            </a:extLst>
          </p:cNvPr>
          <p:cNvSpPr txBox="1"/>
          <p:nvPr/>
        </p:nvSpPr>
        <p:spPr>
          <a:xfrm>
            <a:off x="216605" y="6483017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11AD17-19BA-434B-B60A-0F4A6EC50EC0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B6573E-10D2-4BEB-A98C-C5875A7C82F1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21" name="Flowchart: Terminator 20">
                <a:extLst>
                  <a:ext uri="{FF2B5EF4-FFF2-40B4-BE49-F238E27FC236}">
                    <a16:creationId xmlns:a16="http://schemas.microsoft.com/office/drawing/2014/main" id="{54FBBAAC-0B6F-461F-8DA2-455EAB98FD14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E86321B-EBBE-4252-9C51-060A061F3A33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F8305D-84CA-4B83-8861-15C46FE245D8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Neurocognitive function </a:t>
              </a:r>
              <a:endParaRPr lang="en-US" sz="4000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597B661-27C0-404D-9B5B-7E13E08972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92F5F893-941A-48F7-844E-458DC9A7F0AA}"/>
              </a:ext>
            </a:extLst>
          </p:cNvPr>
          <p:cNvSpPr txBox="1">
            <a:spLocks/>
          </p:cNvSpPr>
          <p:nvPr/>
        </p:nvSpPr>
        <p:spPr>
          <a:xfrm>
            <a:off x="418633" y="1351870"/>
            <a:ext cx="7886700" cy="551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+mn-lt"/>
              </a:rPr>
              <a:t>Barnes Maze (8-Month Offspring)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E4266E-9417-4CA2-82AA-7FF269BF283D}"/>
              </a:ext>
            </a:extLst>
          </p:cNvPr>
          <p:cNvSpPr txBox="1"/>
          <p:nvPr/>
        </p:nvSpPr>
        <p:spPr>
          <a:xfrm>
            <a:off x="6035670" y="4059566"/>
            <a:ext cx="14168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5">
                    <a:lumMod val="75000"/>
                  </a:schemeClr>
                </a:solidFill>
              </a:rPr>
              <a:t>Nicotine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BE17D-7C60-4D70-8EF2-AE4CBFF894CB}"/>
              </a:ext>
            </a:extLst>
          </p:cNvPr>
          <p:cNvSpPr txBox="1"/>
          <p:nvPr/>
        </p:nvSpPr>
        <p:spPr>
          <a:xfrm>
            <a:off x="5991826" y="1523940"/>
            <a:ext cx="14168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5">
                    <a:lumMod val="75000"/>
                  </a:schemeClr>
                </a:solidFill>
              </a:rPr>
              <a:t>No Nicotine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2FAAF75-B44D-4C83-B754-904DF141AB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28" y="3130358"/>
            <a:ext cx="2900016" cy="158499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38FA511-65CD-43C8-823D-DD5A53B9B44E}"/>
              </a:ext>
            </a:extLst>
          </p:cNvPr>
          <p:cNvGrpSpPr/>
          <p:nvPr/>
        </p:nvGrpSpPr>
        <p:grpSpPr>
          <a:xfrm>
            <a:off x="5407020" y="3311540"/>
            <a:ext cx="1257300" cy="685637"/>
            <a:chOff x="5386943" y="3469763"/>
            <a:chExt cx="1257300" cy="68563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D40000C-FEBF-4163-A4C0-E27BD34C3A6A}"/>
                </a:ext>
              </a:extLst>
            </p:cNvPr>
            <p:cNvSpPr/>
            <p:nvPr/>
          </p:nvSpPr>
          <p:spPr>
            <a:xfrm>
              <a:off x="5930437" y="3469763"/>
              <a:ext cx="170312" cy="3556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EF5BAB-5CDD-401E-AA1D-EE136D7061BB}"/>
                </a:ext>
              </a:extLst>
            </p:cNvPr>
            <p:cNvSpPr txBox="1"/>
            <p:nvPr/>
          </p:nvSpPr>
          <p:spPr>
            <a:xfrm>
              <a:off x="5386943" y="3792928"/>
              <a:ext cx="1257300" cy="36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350" dirty="0"/>
                <a:t>Escape </a:t>
              </a:r>
            </a:p>
            <a:p>
              <a:pPr algn="ctr">
                <a:lnSpc>
                  <a:spcPts val="1000"/>
                </a:lnSpc>
              </a:pPr>
              <a:r>
                <a:rPr lang="en-US" sz="1350" dirty="0"/>
                <a:t>Hole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00BE7B2-8D8F-4511-9FCC-36E4AB2F3EE5}"/>
              </a:ext>
            </a:extLst>
          </p:cNvPr>
          <p:cNvSpPr/>
          <p:nvPr/>
        </p:nvSpPr>
        <p:spPr>
          <a:xfrm>
            <a:off x="4361983" y="4035704"/>
            <a:ext cx="4673761" cy="2508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F7F5CA-104A-4FBB-AA1E-8E8F802B21E6}"/>
              </a:ext>
            </a:extLst>
          </p:cNvPr>
          <p:cNvSpPr txBox="1"/>
          <p:nvPr/>
        </p:nvSpPr>
        <p:spPr>
          <a:xfrm>
            <a:off x="3088589" y="340553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3AFF83-530B-4778-8841-F8CE1F64566D}"/>
              </a:ext>
            </a:extLst>
          </p:cNvPr>
          <p:cNvSpPr txBox="1"/>
          <p:nvPr/>
        </p:nvSpPr>
        <p:spPr>
          <a:xfrm>
            <a:off x="3200322" y="354567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3535B0-8CA9-49FA-B607-E12EA6080CCE}"/>
              </a:ext>
            </a:extLst>
          </p:cNvPr>
          <p:cNvSpPr txBox="1"/>
          <p:nvPr/>
        </p:nvSpPr>
        <p:spPr>
          <a:xfrm>
            <a:off x="3164524" y="401215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7F5E80-D971-4D7E-8338-ADF48266304F}"/>
              </a:ext>
            </a:extLst>
          </p:cNvPr>
          <p:cNvSpPr txBox="1"/>
          <p:nvPr/>
        </p:nvSpPr>
        <p:spPr>
          <a:xfrm>
            <a:off x="3240126" y="37017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504534-3A59-42FC-9EA5-6CFFAB7D8A2F}"/>
              </a:ext>
            </a:extLst>
          </p:cNvPr>
          <p:cNvSpPr txBox="1"/>
          <p:nvPr/>
        </p:nvSpPr>
        <p:spPr>
          <a:xfrm>
            <a:off x="3236641" y="38689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E8C67F-A6C7-407D-8586-DC72E1646697}"/>
              </a:ext>
            </a:extLst>
          </p:cNvPr>
          <p:cNvSpPr txBox="1"/>
          <p:nvPr/>
        </p:nvSpPr>
        <p:spPr>
          <a:xfrm>
            <a:off x="2953173" y="33352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DE13AC-14B4-45FC-BC04-FE3135B65740}"/>
              </a:ext>
            </a:extLst>
          </p:cNvPr>
          <p:cNvSpPr txBox="1"/>
          <p:nvPr/>
        </p:nvSpPr>
        <p:spPr>
          <a:xfrm>
            <a:off x="3071921" y="4142958"/>
            <a:ext cx="25680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NOR 12 Month A20-A22 track plot">
            <a:hlinkClick r:id="" action="ppaction://media"/>
            <a:extLst>
              <a:ext uri="{FF2B5EF4-FFF2-40B4-BE49-F238E27FC236}">
                <a16:creationId xmlns:a16="http://schemas.microsoft.com/office/drawing/2014/main" id="{4B5FD158-472F-48C3-98FD-744FAF2C5B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9156" y="1648641"/>
            <a:ext cx="3943351" cy="3929887"/>
          </a:xfrm>
        </p:spPr>
      </p:pic>
      <p:pic>
        <p:nvPicPr>
          <p:cNvPr id="4" name="1NOR 12 month A20-A22 1">
            <a:hlinkClick r:id="" action="ppaction://media"/>
            <a:extLst>
              <a:ext uri="{FF2B5EF4-FFF2-40B4-BE49-F238E27FC236}">
                <a16:creationId xmlns:a16="http://schemas.microsoft.com/office/drawing/2014/main" id="{BD06AF28-558E-42F3-89E4-404BE8F6D8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6962" r="11394"/>
          <a:stretch>
            <a:fillRect/>
          </a:stretch>
        </p:blipFill>
        <p:spPr>
          <a:xfrm>
            <a:off x="478631" y="1645811"/>
            <a:ext cx="3943349" cy="39298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BE1CBB-1F11-46D7-8506-A8933BEE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54" y="1086605"/>
            <a:ext cx="7886700" cy="584597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latin typeface="+mn-lt"/>
              </a:rPr>
              <a:t>Novel Object Recognition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5CDF3-6897-422B-8677-71F8C78048B8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131583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E15ED3-67D9-4559-A735-985FCE8D7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78" y="1210091"/>
            <a:ext cx="7886700" cy="58459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Novel Object Recognition (12-Month Offspring)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9A4DB3-4245-41DE-B3DF-9A561EA3BFB2}"/>
              </a:ext>
            </a:extLst>
          </p:cNvPr>
          <p:cNvGrpSpPr/>
          <p:nvPr/>
        </p:nvGrpSpPr>
        <p:grpSpPr>
          <a:xfrm>
            <a:off x="2834859" y="1760143"/>
            <a:ext cx="6001588" cy="4008203"/>
            <a:chOff x="2094941" y="1144588"/>
            <a:chExt cx="8002117" cy="53442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661A1CE-2B68-4282-A2CD-20BE7E916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4941" y="1144588"/>
              <a:ext cx="8002117" cy="53442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455822-0F78-4C14-9F96-CB054E49E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5786" y="1144588"/>
              <a:ext cx="1789214" cy="155434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89761D-F1D9-46FF-B2D9-DF8E427EE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54" y="1715691"/>
            <a:ext cx="2098261" cy="1836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91A878-B4E4-4D67-B532-7F05D1D162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82" y="4225277"/>
            <a:ext cx="2019944" cy="11903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2ABFA6-3B17-474A-9D37-CAB41CD6593B}"/>
              </a:ext>
            </a:extLst>
          </p:cNvPr>
          <p:cNvSpPr txBox="1"/>
          <p:nvPr/>
        </p:nvSpPr>
        <p:spPr>
          <a:xfrm>
            <a:off x="0" y="5563883"/>
            <a:ext cx="8586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n=9-11/group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A617AE-E98E-4ABF-B88A-486A95C78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004519"/>
            <a:ext cx="417909" cy="5459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DDB6E9-8168-405A-9497-1DCC83537459}"/>
              </a:ext>
            </a:extLst>
          </p:cNvPr>
          <p:cNvGrpSpPr/>
          <p:nvPr/>
        </p:nvGrpSpPr>
        <p:grpSpPr>
          <a:xfrm>
            <a:off x="4657724" y="1829234"/>
            <a:ext cx="4178721" cy="3586434"/>
            <a:chOff x="4657724" y="1829234"/>
            <a:chExt cx="4178721" cy="35864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1ED907-367B-4875-B553-C434C01E0617}"/>
                </a:ext>
              </a:extLst>
            </p:cNvPr>
            <p:cNvSpPr/>
            <p:nvPr/>
          </p:nvSpPr>
          <p:spPr>
            <a:xfrm>
              <a:off x="4657724" y="2925902"/>
              <a:ext cx="4178721" cy="2489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70FAF6-7131-4714-9A04-B34220C56661}"/>
                </a:ext>
              </a:extLst>
            </p:cNvPr>
            <p:cNvSpPr/>
            <p:nvPr/>
          </p:nvSpPr>
          <p:spPr>
            <a:xfrm>
              <a:off x="4657724" y="1829234"/>
              <a:ext cx="1978725" cy="2199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49E49E-AEB6-4AEB-A496-ACDE33ABEB1F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AEF3818-0FFC-4FE6-92AB-57D4A4EB9ACC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20" name="Flowchart: Terminator 19">
                <a:extLst>
                  <a:ext uri="{FF2B5EF4-FFF2-40B4-BE49-F238E27FC236}">
                    <a16:creationId xmlns:a16="http://schemas.microsoft.com/office/drawing/2014/main" id="{49719CCD-8E6C-4B6E-877C-3276063845C2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B4F9F7-6911-44C1-889C-DF5635B6ADFD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122CDF-E33F-44CF-864F-4307828EAB68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Neurocognitive function </a:t>
              </a:r>
              <a:endParaRPr lang="en-US" sz="4000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03E1005-ACF0-4B30-942A-0B95E1BAF8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06D606D-68B2-4C30-890E-1A5FA0C3D76C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4968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A111D-20F4-4797-93E5-2DC5196F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0" y="385023"/>
            <a:ext cx="7886700" cy="558006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+mn-lt"/>
              </a:rPr>
              <a:t>MCA Reactivity to ACh (EDD)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06B23C-568C-419B-B63F-EE8AD6187C6C}"/>
              </a:ext>
            </a:extLst>
          </p:cNvPr>
          <p:cNvGrpSpPr/>
          <p:nvPr/>
        </p:nvGrpSpPr>
        <p:grpSpPr>
          <a:xfrm>
            <a:off x="82798" y="3592112"/>
            <a:ext cx="2685477" cy="2076410"/>
            <a:chOff x="264834" y="930909"/>
            <a:chExt cx="7090332" cy="58127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A477B7-5D57-4FD0-8CA3-1B120E5F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834" y="930909"/>
              <a:ext cx="7090332" cy="581271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92F599-4514-4C97-8B7E-D1FA8A704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7653" y="1003993"/>
              <a:ext cx="1474377" cy="144287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FE0586-3B33-4574-8E4A-8605634090D5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23FD32E-0172-49FC-9EAE-BF4ACD9D6B8F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9" name="Flowchart: Terminator 18">
                <a:extLst>
                  <a:ext uri="{FF2B5EF4-FFF2-40B4-BE49-F238E27FC236}">
                    <a16:creationId xmlns:a16="http://schemas.microsoft.com/office/drawing/2014/main" id="{B548D8AD-26CB-4106-916D-C143B39289DB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513B30E-87F5-4246-8A8B-709C2769320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5E72C8-B7AB-44BE-BBC7-E0B45CFC3142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Multigenerational effects </a:t>
              </a:r>
              <a:endParaRPr lang="en-US" sz="40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5AB65AC-C051-4F02-9B82-00D13FC825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3C4B68-D4BC-459B-B4EE-6E373578E1DE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AE813B-913D-4029-96A6-BA7AE4883CE9}"/>
              </a:ext>
            </a:extLst>
          </p:cNvPr>
          <p:cNvGrpSpPr/>
          <p:nvPr/>
        </p:nvGrpSpPr>
        <p:grpSpPr>
          <a:xfrm>
            <a:off x="955904" y="1808840"/>
            <a:ext cx="7688429" cy="4046658"/>
            <a:chOff x="955904" y="1808840"/>
            <a:chExt cx="7688429" cy="4046658"/>
          </a:xfrm>
        </p:grpSpPr>
        <p:pic>
          <p:nvPicPr>
            <p:cNvPr id="15" name="Picture 2" descr="image.png">
              <a:extLst>
                <a:ext uri="{FF2B5EF4-FFF2-40B4-BE49-F238E27FC236}">
                  <a16:creationId xmlns:a16="http://schemas.microsoft.com/office/drawing/2014/main" id="{9C4734CE-3BF8-4631-9B7B-6CCDAB4B5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627" y="1808840"/>
              <a:ext cx="5375706" cy="404665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>
              <a:outerShdw blurRad="228600" dist="139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94205F1A-6FA0-4E50-B0B9-77FDEA8B4700}"/>
                </a:ext>
              </a:extLst>
            </p:cNvPr>
            <p:cNvSpPr/>
            <p:nvPr/>
          </p:nvSpPr>
          <p:spPr>
            <a:xfrm rot="16200000">
              <a:off x="282129" y="2908042"/>
              <a:ext cx="4046658" cy="1848253"/>
            </a:xfrm>
            <a:prstGeom prst="triangle">
              <a:avLst>
                <a:gd name="adj" fmla="val 9375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92000">
                  <a:schemeClr val="accent2">
                    <a:lumMod val="40000"/>
                    <a:lumOff val="60000"/>
                  </a:schemeClr>
                </a:gs>
                <a:gs pos="58000">
                  <a:schemeClr val="accent2">
                    <a:lumMod val="20000"/>
                    <a:lumOff val="80000"/>
                    <a:alpha val="74000"/>
                  </a:schemeClr>
                </a:gs>
                <a:gs pos="100000">
                  <a:schemeClr val="accent2">
                    <a:lumMod val="60000"/>
                    <a:lumOff val="40000"/>
                    <a:alpha val="7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7CD388-CF7A-4728-9106-2442B5621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904" y="5259960"/>
              <a:ext cx="592915" cy="41342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7C0678E-28A8-43FF-9385-6F5B73E8B700}"/>
              </a:ext>
            </a:extLst>
          </p:cNvPr>
          <p:cNvSpPr txBox="1"/>
          <p:nvPr/>
        </p:nvSpPr>
        <p:spPr>
          <a:xfrm>
            <a:off x="103339" y="1194492"/>
            <a:ext cx="44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D94A70-EFA9-4E82-A576-D5D120BF8AB1}"/>
              </a:ext>
            </a:extLst>
          </p:cNvPr>
          <p:cNvGrpSpPr/>
          <p:nvPr/>
        </p:nvGrpSpPr>
        <p:grpSpPr>
          <a:xfrm>
            <a:off x="561301" y="1218194"/>
            <a:ext cx="679744" cy="463548"/>
            <a:chOff x="557159" y="1354769"/>
            <a:chExt cx="679744" cy="463548"/>
          </a:xfrm>
        </p:grpSpPr>
        <p:pic>
          <p:nvPicPr>
            <p:cNvPr id="3074" name="Picture 2" descr="Biomedicines | Free Full-Text | Animal Models of Chorioamnionitis:  Considerations for Translational Medicine">
              <a:extLst>
                <a:ext uri="{FF2B5EF4-FFF2-40B4-BE49-F238E27FC236}">
                  <a16:creationId xmlns:a16="http://schemas.microsoft.com/office/drawing/2014/main" id="{63DECA21-F636-4066-9D6A-46D828066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59" y="1354769"/>
              <a:ext cx="679744" cy="463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662642-0794-4612-87EC-5A8FDB8EF92A}"/>
                </a:ext>
              </a:extLst>
            </p:cNvPr>
            <p:cNvSpPr txBox="1"/>
            <p:nvPr/>
          </p:nvSpPr>
          <p:spPr>
            <a:xfrm>
              <a:off x="685870" y="136865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♀</a:t>
              </a:r>
              <a:endParaRPr lang="en-US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8B2674-262B-4D9B-8382-ACE0C6FCD97E}"/>
              </a:ext>
            </a:extLst>
          </p:cNvPr>
          <p:cNvGrpSpPr/>
          <p:nvPr/>
        </p:nvGrpSpPr>
        <p:grpSpPr>
          <a:xfrm>
            <a:off x="1178403" y="1859277"/>
            <a:ext cx="1011863" cy="671867"/>
            <a:chOff x="1178403" y="1837243"/>
            <a:chExt cx="1011863" cy="67186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49ABC5A-D992-4E9E-92D4-49426832680A}"/>
                </a:ext>
              </a:extLst>
            </p:cNvPr>
            <p:cNvGrpSpPr/>
            <p:nvPr/>
          </p:nvGrpSpPr>
          <p:grpSpPr>
            <a:xfrm>
              <a:off x="1510522" y="1904344"/>
              <a:ext cx="679744" cy="463548"/>
              <a:chOff x="1425536" y="1895759"/>
              <a:chExt cx="679744" cy="463548"/>
            </a:xfrm>
          </p:grpSpPr>
          <p:pic>
            <p:nvPicPr>
              <p:cNvPr id="27" name="Picture 2" descr="Biomedicines | Free Full-Text | Animal Models of Chorioamnionitis:  Considerations for Translational Medicine">
                <a:extLst>
                  <a:ext uri="{FF2B5EF4-FFF2-40B4-BE49-F238E27FC236}">
                    <a16:creationId xmlns:a16="http://schemas.microsoft.com/office/drawing/2014/main" id="{B2CC99A9-23DC-4237-B300-51F04D53D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5536" y="1895759"/>
                <a:ext cx="679744" cy="4635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5EB64D5-BBD9-4B4D-AF7A-5BEE20CA4DB9}"/>
                  </a:ext>
                </a:extLst>
              </p:cNvPr>
              <p:cNvSpPr txBox="1"/>
              <p:nvPr/>
            </p:nvSpPr>
            <p:spPr>
              <a:xfrm>
                <a:off x="1562463" y="1917384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♂</a:t>
                </a:r>
                <a:endParaRPr lang="en-US" b="1" dirty="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B8C8963-63FC-4304-8F0B-7231E3F32189}"/>
                </a:ext>
              </a:extLst>
            </p:cNvPr>
            <p:cNvSpPr txBox="1"/>
            <p:nvPr/>
          </p:nvSpPr>
          <p:spPr>
            <a:xfrm>
              <a:off x="1178403" y="1837243"/>
              <a:ext cx="327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×</a:t>
              </a:r>
              <a:endParaRPr lang="en-US" b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AECB158-9445-4748-BB58-87DDF0A54D87}"/>
                </a:ext>
              </a:extLst>
            </p:cNvPr>
            <p:cNvSpPr txBox="1"/>
            <p:nvPr/>
          </p:nvSpPr>
          <p:spPr>
            <a:xfrm>
              <a:off x="1506216" y="2203385"/>
              <a:ext cx="665567" cy="305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1000" dirty="0"/>
                <a:t>no</a:t>
              </a:r>
            </a:p>
            <a:p>
              <a:pPr algn="ctr">
                <a:lnSpc>
                  <a:spcPts val="800"/>
                </a:lnSpc>
              </a:pPr>
              <a:r>
                <a:rPr lang="en-US" sz="1000" dirty="0"/>
                <a:t>exposure</a:t>
              </a:r>
              <a:endParaRPr lang="en-US" sz="1050" dirty="0"/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7D39A94-31EF-46E5-8C43-7B417EBE5881}"/>
              </a:ext>
            </a:extLst>
          </p:cNvPr>
          <p:cNvCxnSpPr>
            <a:cxnSpLocks/>
            <a:stCxn id="3074" idx="2"/>
          </p:cNvCxnSpPr>
          <p:nvPr/>
        </p:nvCxnSpPr>
        <p:spPr>
          <a:xfrm>
            <a:off x="901173" y="1681742"/>
            <a:ext cx="0" cy="1941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7568B04-2CC4-435A-96F0-08FB844B190D}"/>
              </a:ext>
            </a:extLst>
          </p:cNvPr>
          <p:cNvSpPr txBox="1"/>
          <p:nvPr/>
        </p:nvSpPr>
        <p:spPr>
          <a:xfrm>
            <a:off x="931129" y="1275757"/>
            <a:ext cx="1374329" cy="305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1000" dirty="0"/>
              <a:t>Maternal vape</a:t>
            </a:r>
          </a:p>
          <a:p>
            <a:pPr algn="ctr">
              <a:lnSpc>
                <a:spcPts val="800"/>
              </a:lnSpc>
            </a:pPr>
            <a:r>
              <a:rPr lang="en-US" sz="1000" dirty="0"/>
              <a:t>exposure</a:t>
            </a:r>
            <a:endParaRPr lang="en-US" sz="105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6E727E-1D80-4CEA-BA3E-33EA4998A828}"/>
              </a:ext>
            </a:extLst>
          </p:cNvPr>
          <p:cNvGrpSpPr/>
          <p:nvPr/>
        </p:nvGrpSpPr>
        <p:grpSpPr>
          <a:xfrm>
            <a:off x="104836" y="1920530"/>
            <a:ext cx="1474149" cy="675057"/>
            <a:chOff x="104836" y="1843411"/>
            <a:chExt cx="1474149" cy="67505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68E1691-1729-4EA4-AA3C-7617690FFD14}"/>
                </a:ext>
              </a:extLst>
            </p:cNvPr>
            <p:cNvGrpSpPr/>
            <p:nvPr/>
          </p:nvGrpSpPr>
          <p:grpSpPr>
            <a:xfrm>
              <a:off x="564890" y="1879120"/>
              <a:ext cx="679744" cy="463548"/>
              <a:chOff x="564890" y="1879120"/>
              <a:chExt cx="679744" cy="463548"/>
            </a:xfrm>
          </p:grpSpPr>
          <p:pic>
            <p:nvPicPr>
              <p:cNvPr id="26" name="Picture 2" descr="Biomedicines | Free Full-Text | Animal Models of Chorioamnionitis:  Considerations for Translational Medicine">
                <a:extLst>
                  <a:ext uri="{FF2B5EF4-FFF2-40B4-BE49-F238E27FC236}">
                    <a16:creationId xmlns:a16="http://schemas.microsoft.com/office/drawing/2014/main" id="{587AB5E6-3A36-45B9-B9E8-8C929E2159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90" y="1879120"/>
                <a:ext cx="679744" cy="4635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AAFED9-C625-43D0-B7D3-27EA194C7446}"/>
                  </a:ext>
                </a:extLst>
              </p:cNvPr>
              <p:cNvSpPr txBox="1"/>
              <p:nvPr/>
            </p:nvSpPr>
            <p:spPr>
              <a:xfrm>
                <a:off x="697013" y="1903907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♀</a:t>
                </a:r>
                <a:endParaRPr lang="en-US" b="1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E2B691-97AD-4962-9B40-E08CA68EFF8B}"/>
                </a:ext>
              </a:extLst>
            </p:cNvPr>
            <p:cNvSpPr txBox="1"/>
            <p:nvPr/>
          </p:nvSpPr>
          <p:spPr>
            <a:xfrm>
              <a:off x="204656" y="2212743"/>
              <a:ext cx="1374329" cy="30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1000" dirty="0"/>
                <a:t>in-utero </a:t>
              </a:r>
            </a:p>
            <a:p>
              <a:pPr algn="ctr">
                <a:lnSpc>
                  <a:spcPts val="800"/>
                </a:lnSpc>
              </a:pPr>
              <a:r>
                <a:rPr lang="en-US" sz="1000" dirty="0"/>
                <a:t>exposure only</a:t>
              </a:r>
              <a:endParaRPr lang="en-US" sz="105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D1724B-7BF2-4E93-9707-69DDAD9BBE31}"/>
                </a:ext>
              </a:extLst>
            </p:cNvPr>
            <p:cNvSpPr txBox="1"/>
            <p:nvPr/>
          </p:nvSpPr>
          <p:spPr>
            <a:xfrm>
              <a:off x="104836" y="1843411"/>
              <a:ext cx="448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1EF99B-0FCC-4C94-9ACD-640683F62CA7}"/>
              </a:ext>
            </a:extLst>
          </p:cNvPr>
          <p:cNvGrpSpPr/>
          <p:nvPr/>
        </p:nvGrpSpPr>
        <p:grpSpPr>
          <a:xfrm>
            <a:off x="111081" y="2697810"/>
            <a:ext cx="1615992" cy="929984"/>
            <a:chOff x="111081" y="2772241"/>
            <a:chExt cx="1615992" cy="929984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E8C3F97-58CE-4843-AACD-1C10442297E6}"/>
                </a:ext>
              </a:extLst>
            </p:cNvPr>
            <p:cNvCxnSpPr>
              <a:cxnSpLocks/>
            </p:cNvCxnSpPr>
            <p:nvPr/>
          </p:nvCxnSpPr>
          <p:spPr>
            <a:xfrm>
              <a:off x="904992" y="2772241"/>
              <a:ext cx="0" cy="195837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0C9EE83-33B8-42DD-96B6-D4E3F24EA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431" y="3378912"/>
              <a:ext cx="627862" cy="32331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3DF6CC3-4444-48A9-A8FB-CE54B710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211" y="3016940"/>
              <a:ext cx="627862" cy="32331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9976F2D-E39E-4C62-B0F5-B50929679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051" y="3032928"/>
              <a:ext cx="627862" cy="32331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EEB971-03C4-4EE7-B910-B4B1B5ECB506}"/>
                </a:ext>
              </a:extLst>
            </p:cNvPr>
            <p:cNvSpPr txBox="1"/>
            <p:nvPr/>
          </p:nvSpPr>
          <p:spPr>
            <a:xfrm>
              <a:off x="111081" y="2968078"/>
              <a:ext cx="448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1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775771">
            <a:off x="1594997" y="1848025"/>
            <a:ext cx="6835739" cy="9859238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258" y="1253331"/>
            <a:ext cx="846819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C00000"/>
                </a:solidFill>
              </a:rPr>
              <a:t>Blood vessels can tell the difference between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C00000"/>
                </a:solidFill>
              </a:rPr>
              <a:t>smoking and vaping!</a:t>
            </a:r>
            <a:endParaRPr lang="en-US" i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 dirty="0">
                <a:solidFill>
                  <a:schemeClr val="accent5">
                    <a:lumMod val="50000"/>
                  </a:schemeClr>
                </a:solidFill>
              </a:rPr>
              <a:t>Vaping during pregnancy: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Altered (hostile) in-utero environment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Adolescent and Adult offspring shown…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Impaired vascular function 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7030A0"/>
                </a:solidFill>
              </a:rPr>
              <a:t>not nicotine-dependent</a:t>
            </a:r>
            <a:r>
              <a:rPr lang="en-US" sz="1800" dirty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Stiffer arteries 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7030A0"/>
                </a:solidFill>
              </a:rPr>
              <a:t>not nicotine-dependent</a:t>
            </a:r>
            <a:r>
              <a:rPr lang="en-US" sz="1800" dirty="0"/>
              <a:t>)</a:t>
            </a:r>
            <a:endParaRPr lang="en-US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Changes in elastin and collagen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Impaired cognitive function 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7030A0"/>
                </a:solidFill>
              </a:rPr>
              <a:t>nicotine-dependent</a:t>
            </a:r>
            <a:r>
              <a:rPr lang="en-US" sz="1800" dirty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Altered epigenetic gene responses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Greater obesity in adult life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761694" cy="829492"/>
            <a:chOff x="223736" y="261466"/>
            <a:chExt cx="8761694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68227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Take Home Message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399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387" y="-248332"/>
            <a:ext cx="4829976" cy="6966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426" y="1368702"/>
            <a:ext cx="4829976" cy="6966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608F4-C9CE-6D4B-BB5C-6155AC57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57" y="284104"/>
            <a:ext cx="7886700" cy="746044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63" y="1223741"/>
            <a:ext cx="2913203" cy="4776429"/>
          </a:xfrm>
        </p:spPr>
        <p:txBody>
          <a:bodyPr>
            <a:normAutofit/>
          </a:bodyPr>
          <a:lstStyle/>
          <a:p>
            <a:r>
              <a:rPr lang="en-US" sz="2000" b="1" u="sng" dirty="0"/>
              <a:t>Olfert Lab </a:t>
            </a:r>
            <a:r>
              <a:rPr lang="en-US" sz="1400" b="1" u="sng" dirty="0"/>
              <a:t>(*=past members)</a:t>
            </a:r>
            <a:endParaRPr lang="en-US" sz="2000" b="1" u="sng" dirty="0"/>
          </a:p>
          <a:p>
            <a:pPr marL="231775" lvl="1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Amber Mills, </a:t>
            </a:r>
            <a:r>
              <a:rPr lang="en-US" sz="1800" dirty="0" err="1">
                <a:solidFill>
                  <a:srgbClr val="C00000"/>
                </a:solidFill>
              </a:rPr>
              <a:t>PhD</a:t>
            </a:r>
            <a:r>
              <a:rPr lang="en-US" sz="1400" dirty="0" err="1">
                <a:solidFill>
                  <a:srgbClr val="C00000"/>
                </a:solidFill>
              </a:rPr>
              <a:t>candidate</a:t>
            </a:r>
            <a:endParaRPr lang="en-US" sz="1400" dirty="0">
              <a:solidFill>
                <a:srgbClr val="C00000"/>
              </a:solidFill>
            </a:endParaRPr>
          </a:p>
          <a:p>
            <a:pPr marL="231775" lvl="1" indent="0">
              <a:buNone/>
            </a:pPr>
            <a:r>
              <a:rPr lang="en-US" sz="1800" dirty="0"/>
              <a:t>Madison Robinson</a:t>
            </a:r>
          </a:p>
          <a:p>
            <a:pPr marL="231775" lvl="1" indent="0">
              <a:buNone/>
            </a:pPr>
            <a:r>
              <a:rPr lang="en-US" sz="1800" dirty="0"/>
              <a:t>*</a:t>
            </a:r>
            <a:r>
              <a:rPr lang="en-US" sz="1800" dirty="0">
                <a:solidFill>
                  <a:srgbClr val="C00000"/>
                </a:solidFill>
              </a:rPr>
              <a:t>Eiman Aboaziza, MD, PhD</a:t>
            </a:r>
          </a:p>
          <a:p>
            <a:pPr marL="231775" lvl="1" indent="0">
              <a:buNone/>
            </a:pPr>
            <a:r>
              <a:rPr lang="en-US" sz="1800" dirty="0"/>
              <a:t>*Sydney Nassabeh, MS</a:t>
            </a:r>
          </a:p>
          <a:p>
            <a:pPr marL="231775" lvl="1" indent="0">
              <a:buNone/>
            </a:pPr>
            <a:r>
              <a:rPr lang="en-US" sz="1800" dirty="0"/>
              <a:t>*James Frazier, MS</a:t>
            </a:r>
          </a:p>
          <a:p>
            <a:pPr marL="231775" lvl="1" indent="0">
              <a:buNone/>
            </a:pPr>
            <a:r>
              <a:rPr lang="en-US" sz="1800" dirty="0"/>
              <a:t>*Sarah Reppert</a:t>
            </a:r>
          </a:p>
          <a:p>
            <a:pPr marL="231775" lvl="1" indent="0">
              <a:buNone/>
            </a:pPr>
            <a:r>
              <a:rPr lang="en-US" sz="1800" dirty="0"/>
              <a:t>*Juliana O’Reilly</a:t>
            </a:r>
          </a:p>
          <a:p>
            <a:pPr marL="231775" lvl="1" indent="0">
              <a:buNone/>
            </a:pPr>
            <a:r>
              <a:rPr lang="en-US" sz="1800" dirty="0"/>
              <a:t>*Lance Hare</a:t>
            </a:r>
          </a:p>
          <a:p>
            <a:pPr marL="231775" lvl="1" indent="0">
              <a:buNone/>
            </a:pPr>
            <a:r>
              <a:rPr lang="en-US" sz="1800" dirty="0"/>
              <a:t>*Joshua Moore, MS2</a:t>
            </a:r>
          </a:p>
          <a:p>
            <a:pPr marL="231775" lvl="1" indent="0">
              <a:buNone/>
            </a:pPr>
            <a:r>
              <a:rPr lang="en-US" sz="1800" dirty="0"/>
              <a:t>*Chris Pitzer, MS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58112" y="1298317"/>
            <a:ext cx="29287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None/>
            </a:pPr>
            <a:r>
              <a:rPr lang="en-US" sz="2000" b="1" u="sng" dirty="0"/>
              <a:t>Collaborators</a:t>
            </a:r>
            <a:endParaRPr lang="en-US" sz="1600" b="1" u="sng" dirty="0"/>
          </a:p>
          <a:p>
            <a:pPr>
              <a:lnSpc>
                <a:spcPct val="60000"/>
              </a:lnSpc>
            </a:pPr>
            <a:r>
              <a:rPr lang="en-US" sz="1600" dirty="0">
                <a:solidFill>
                  <a:srgbClr val="C00000"/>
                </a:solidFill>
              </a:rPr>
              <a:t>Duaa Dakhlallah, PhD</a:t>
            </a:r>
          </a:p>
          <a:p>
            <a:pPr>
              <a:lnSpc>
                <a:spcPct val="60000"/>
              </a:lnSpc>
            </a:pPr>
            <a:r>
              <a:rPr lang="en-US" sz="1600" dirty="0"/>
              <a:t>Paul Chantler, PhD</a:t>
            </a:r>
          </a:p>
          <a:p>
            <a:pPr marL="457200" lvl="1" indent="0">
              <a:lnSpc>
                <a:spcPct val="60000"/>
              </a:lnSpc>
              <a:buNone/>
            </a:pPr>
            <a:r>
              <a:rPr lang="en-US" sz="1600" dirty="0">
                <a:solidFill>
                  <a:srgbClr val="C00000"/>
                </a:solidFill>
              </a:rPr>
              <a:t>Emily Burrage, PhD</a:t>
            </a:r>
          </a:p>
          <a:p>
            <a:pPr marL="457200" lvl="1" indent="0">
              <a:lnSpc>
                <a:spcPct val="60000"/>
              </a:lnSpc>
              <a:buNone/>
            </a:pPr>
            <a:r>
              <a:rPr lang="en-US" sz="1600" dirty="0"/>
              <a:t>Tyler Coblentz, MS</a:t>
            </a:r>
          </a:p>
          <a:p>
            <a:pPr>
              <a:lnSpc>
                <a:spcPct val="60000"/>
              </a:lnSpc>
            </a:pPr>
            <a:r>
              <a:rPr lang="en-US" sz="1600" dirty="0"/>
              <a:t>Tim Nurkiewicz, PhD</a:t>
            </a:r>
          </a:p>
          <a:p>
            <a:pPr>
              <a:lnSpc>
                <a:spcPct val="60000"/>
              </a:lnSpc>
            </a:pPr>
            <a:r>
              <a:rPr lang="en-US" sz="1600" dirty="0"/>
              <a:t>Elizabeth Bowdridge, PhD</a:t>
            </a:r>
            <a:endParaRPr lang="en-US" sz="1400" dirty="0"/>
          </a:p>
          <a:p>
            <a:pPr>
              <a:lnSpc>
                <a:spcPct val="60000"/>
              </a:lnSpc>
            </a:pPr>
            <a:r>
              <a:rPr lang="en-US" sz="1600" dirty="0"/>
              <a:t>Jonathan Boyd, PhD</a:t>
            </a:r>
            <a:endParaRPr lang="en-US" sz="1400" dirty="0"/>
          </a:p>
          <a:p>
            <a:pPr>
              <a:lnSpc>
                <a:spcPct val="60000"/>
              </a:lnSpc>
            </a:pPr>
            <a:r>
              <a:rPr lang="en-US" sz="1600" dirty="0"/>
              <a:t>Weimin Gao, PhD</a:t>
            </a:r>
          </a:p>
          <a:p>
            <a:pPr>
              <a:lnSpc>
                <a:spcPct val="60000"/>
              </a:lnSpc>
            </a:pPr>
            <a:r>
              <a:rPr lang="en-US" sz="1600" dirty="0"/>
              <a:t>Eric Kelley, PhD</a:t>
            </a:r>
          </a:p>
          <a:p>
            <a:pPr>
              <a:lnSpc>
                <a:spcPct val="60000"/>
              </a:lnSpc>
            </a:pPr>
            <a:r>
              <a:rPr lang="en-US" sz="1600" dirty="0"/>
              <a:t>Barbara Ducatman, MD</a:t>
            </a:r>
          </a:p>
          <a:p>
            <a:endParaRPr lang="en-US" sz="2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14237" y="1253622"/>
            <a:ext cx="31403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/>
              <a:t>iTOX</a:t>
            </a:r>
            <a:r>
              <a:rPr lang="en-US" sz="2000" b="1" dirty="0"/>
              <a:t> Center</a:t>
            </a:r>
          </a:p>
          <a:p>
            <a:pPr>
              <a:lnSpc>
                <a:spcPts val="1100"/>
              </a:lnSpc>
            </a:pPr>
            <a:r>
              <a:rPr lang="en-US" sz="1600" dirty="0"/>
              <a:t>T. Goldsmith</a:t>
            </a:r>
          </a:p>
          <a:p>
            <a:pPr>
              <a:lnSpc>
                <a:spcPts val="1100"/>
              </a:lnSpc>
            </a:pPr>
            <a:r>
              <a:rPr lang="en-US" sz="1600" dirty="0"/>
              <a:t>K. Engler</a:t>
            </a:r>
          </a:p>
          <a:p>
            <a:pPr>
              <a:lnSpc>
                <a:spcPts val="1100"/>
              </a:lnSpc>
            </a:pPr>
            <a:r>
              <a:rPr lang="en-US" sz="1600" dirty="0"/>
              <a:t>A. </a:t>
            </a:r>
            <a:r>
              <a:rPr lang="en-US" sz="1600" dirty="0" err="1"/>
              <a:t>Rapara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55897" y="5941704"/>
            <a:ext cx="1954925" cy="873072"/>
            <a:chOff x="21021" y="5973825"/>
            <a:chExt cx="1954925" cy="873072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2991" r="-42991"/>
            <a:stretch>
              <a:fillRect/>
            </a:stretch>
          </p:blipFill>
          <p:spPr>
            <a:xfrm>
              <a:off x="123115" y="5973825"/>
              <a:ext cx="875368" cy="4562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604" y="5973825"/>
              <a:ext cx="679157" cy="44218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1021" y="6416010"/>
              <a:ext cx="195492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ea typeface="Calibri" panose="020F0502020204030204" pitchFamily="34" charset="0"/>
                </a:rPr>
                <a:t>WVU-MU Health Grant </a:t>
              </a:r>
            </a:p>
            <a:p>
              <a:pPr algn="ctr"/>
              <a:r>
                <a:rPr lang="en-US" sz="1050" dirty="0">
                  <a:latin typeface="Arial" panose="020B0604020202020204" pitchFamily="34" charset="0"/>
                  <a:ea typeface="Calibri" panose="020F0502020204030204" pitchFamily="34" charset="0"/>
                </a:rPr>
                <a:t>Partnership</a:t>
              </a:r>
              <a:endParaRPr lang="en-US" sz="105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434211" y="5810563"/>
            <a:ext cx="1695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Transition Grant Support; WVU HSC Office of Research and Graduate Education</a:t>
            </a:r>
          </a:p>
        </p:txBody>
      </p:sp>
      <p:sp>
        <p:nvSpPr>
          <p:cNvPr id="22" name="AutoShape 2" descr="Image result for wvu cancer center"/>
          <p:cNvSpPr>
            <a:spLocks noChangeAspect="1" noChangeArrowheads="1"/>
          </p:cNvSpPr>
          <p:nvPr/>
        </p:nvSpPr>
        <p:spPr bwMode="auto">
          <a:xfrm>
            <a:off x="155574" y="-144463"/>
            <a:ext cx="1859381" cy="18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355" y="5795023"/>
            <a:ext cx="1332589" cy="74958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030772" y="5892754"/>
            <a:ext cx="2265030" cy="689615"/>
            <a:chOff x="4085838" y="5896200"/>
            <a:chExt cx="2265030" cy="689615"/>
          </a:xfrm>
        </p:grpSpPr>
        <p:sp>
          <p:nvSpPr>
            <p:cNvPr id="19" name="Rectangle 18"/>
            <p:cNvSpPr/>
            <p:nvPr/>
          </p:nvSpPr>
          <p:spPr>
            <a:xfrm>
              <a:off x="4085838" y="6124150"/>
              <a:ext cx="22650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</a:rPr>
                <a:t>Philip R Dino Innovative Research Grant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023" y="5896200"/>
              <a:ext cx="2191832" cy="22795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014956" y="5810908"/>
            <a:ext cx="2295207" cy="1017378"/>
            <a:chOff x="2014956" y="5810908"/>
            <a:chExt cx="2295207" cy="10173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4956" y="5810908"/>
              <a:ext cx="967695" cy="70377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110822" y="6551287"/>
              <a:ext cx="2199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Calibri" panose="020F0502020204030204" pitchFamily="34" charset="0"/>
                </a:rPr>
                <a:t>NIH/NIGMS U54GM104942</a:t>
              </a:r>
              <a:endParaRPr lang="en-US" sz="12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094" y="5873129"/>
              <a:ext cx="1055850" cy="59337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299D30-9CCF-4E32-A154-72DFD293D24F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77B8659-85F1-499D-848D-29C64F37D43B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28" name="Flowchart: Terminator 27">
                <a:extLst>
                  <a:ext uri="{FF2B5EF4-FFF2-40B4-BE49-F238E27FC236}">
                    <a16:creationId xmlns:a16="http://schemas.microsoft.com/office/drawing/2014/main" id="{5B6A13F6-CC27-4E19-A021-1483D6833941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312662B-2BD2-4B2E-ABB4-7C14714F1604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4A9694-A6C2-413B-A9B7-60789F23991E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Acknowledgements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09542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8958BF2-8BA6-4623-91C8-180256EE64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9349" y="3428129"/>
            <a:ext cx="1751482" cy="2539043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C8A0C232-48AD-4EB5-BD0E-B082867677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366" y="1581437"/>
            <a:ext cx="1238753" cy="973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1E20D5-F360-48BC-B7F2-84C3A196B0DD}"/>
              </a:ext>
            </a:extLst>
          </p:cNvPr>
          <p:cNvGrpSpPr/>
          <p:nvPr/>
        </p:nvGrpSpPr>
        <p:grpSpPr>
          <a:xfrm>
            <a:off x="243235" y="1631474"/>
            <a:ext cx="6971608" cy="2252372"/>
            <a:chOff x="2455266" y="3421273"/>
            <a:chExt cx="8202297" cy="224252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B927AD-D660-4DA9-800B-9E480E4B7EB2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00" y="4660900"/>
              <a:ext cx="7660363" cy="2200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74810F-373C-4F4E-A0E0-D81BE518409F}"/>
                </a:ext>
              </a:extLst>
            </p:cNvPr>
            <p:cNvCxnSpPr/>
            <p:nvPr/>
          </p:nvCxnSpPr>
          <p:spPr>
            <a:xfrm>
              <a:off x="3124200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DDA2B-1FA6-4E6B-8468-394B7DD70590}"/>
                </a:ext>
              </a:extLst>
            </p:cNvPr>
            <p:cNvCxnSpPr/>
            <p:nvPr/>
          </p:nvCxnSpPr>
          <p:spPr>
            <a:xfrm>
              <a:off x="3810029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274598-99C9-459E-A124-A9826FCCF2D4}"/>
                </a:ext>
              </a:extLst>
            </p:cNvPr>
            <p:cNvCxnSpPr/>
            <p:nvPr/>
          </p:nvCxnSpPr>
          <p:spPr>
            <a:xfrm>
              <a:off x="6961153" y="4355404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D38CA6-2983-4CA8-9561-59DC564194F3}"/>
                </a:ext>
              </a:extLst>
            </p:cNvPr>
            <p:cNvCxnSpPr/>
            <p:nvPr/>
          </p:nvCxnSpPr>
          <p:spPr>
            <a:xfrm>
              <a:off x="8981841" y="4432292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FD5D3-A5AC-4FBA-8ED3-87C6F55C2D7C}"/>
                </a:ext>
              </a:extLst>
            </p:cNvPr>
            <p:cNvGrpSpPr/>
            <p:nvPr/>
          </p:nvGrpSpPr>
          <p:grpSpPr>
            <a:xfrm>
              <a:off x="3840926" y="4011671"/>
              <a:ext cx="3032809" cy="571499"/>
              <a:chOff x="3857821" y="3543359"/>
              <a:chExt cx="3032809" cy="571499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6D219B4B-B851-4A04-BDB0-37F6CDDFE2C1}"/>
                  </a:ext>
                </a:extLst>
              </p:cNvPr>
              <p:cNvSpPr/>
              <p:nvPr/>
            </p:nvSpPr>
            <p:spPr>
              <a:xfrm>
                <a:off x="3857821" y="3543359"/>
                <a:ext cx="3032809" cy="571499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A44218-A2E4-4C1D-ADFE-7E6B5ABF2955}"/>
                  </a:ext>
                </a:extLst>
              </p:cNvPr>
              <p:cNvSpPr txBox="1"/>
              <p:nvPr/>
            </p:nvSpPr>
            <p:spPr>
              <a:xfrm>
                <a:off x="4905088" y="3688191"/>
                <a:ext cx="1587064" cy="275788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Exposure</a:t>
                </a:r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8674-603D-4DB4-91FC-12F78CDBDAFC}"/>
                </a:ext>
              </a:extLst>
            </p:cNvPr>
            <p:cNvSpPr txBox="1"/>
            <p:nvPr/>
          </p:nvSpPr>
          <p:spPr>
            <a:xfrm>
              <a:off x="2455266" y="4951347"/>
              <a:ext cx="1354763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Time-mated Conception</a:t>
              </a:r>
            </a:p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(G0)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740A6-295C-4428-82E0-6CF34D14BEE2}"/>
                </a:ext>
              </a:extLst>
            </p:cNvPr>
            <p:cNvSpPr txBox="1"/>
            <p:nvPr/>
          </p:nvSpPr>
          <p:spPr>
            <a:xfrm>
              <a:off x="3124200" y="3421273"/>
              <a:ext cx="1447797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GD2-4 Exposures Begin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30005-FB74-4E3D-AE6F-7C2965A1BD7E}"/>
                </a:ext>
              </a:extLst>
            </p:cNvPr>
            <p:cNvSpPr txBox="1"/>
            <p:nvPr/>
          </p:nvSpPr>
          <p:spPr>
            <a:xfrm>
              <a:off x="6260772" y="3421273"/>
              <a:ext cx="1354760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GD21</a:t>
              </a:r>
            </a:p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Exposures End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38581-939A-4AA6-B170-367822A59F2B}"/>
                </a:ext>
              </a:extLst>
            </p:cNvPr>
            <p:cNvSpPr txBox="1"/>
            <p:nvPr/>
          </p:nvSpPr>
          <p:spPr>
            <a:xfrm>
              <a:off x="8663569" y="4093684"/>
              <a:ext cx="966715" cy="29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Wean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2C45DA8-AE13-42FE-B93E-4D570275B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 rot="1480513">
            <a:off x="2033944" y="2245868"/>
            <a:ext cx="110283" cy="58973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E92691-BEED-B34B-8A05-BD059A2A0FB6}"/>
              </a:ext>
            </a:extLst>
          </p:cNvPr>
          <p:cNvCxnSpPr/>
          <p:nvPr/>
        </p:nvCxnSpPr>
        <p:spPr>
          <a:xfrm>
            <a:off x="7214843" y="2589538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04FD77-52D5-3A49-81D3-04691019D3C2}"/>
              </a:ext>
            </a:extLst>
          </p:cNvPr>
          <p:cNvSpPr txBox="1"/>
          <p:nvPr/>
        </p:nvSpPr>
        <p:spPr>
          <a:xfrm>
            <a:off x="6793115" y="3142775"/>
            <a:ext cx="1215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1-month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5A699-5B9C-C848-90FB-DF2941FF5831}"/>
              </a:ext>
            </a:extLst>
          </p:cNvPr>
          <p:cNvSpPr/>
          <p:nvPr/>
        </p:nvSpPr>
        <p:spPr>
          <a:xfrm>
            <a:off x="1829811" y="2920648"/>
            <a:ext cx="177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60 puffs/d, 5 d/wk</a:t>
            </a:r>
          </a:p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50:50 VG:PG, no flavor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D634B3AE-DAD7-3D4E-9776-1354622EA13D}"/>
              </a:ext>
            </a:extLst>
          </p:cNvPr>
          <p:cNvSpPr/>
          <p:nvPr/>
        </p:nvSpPr>
        <p:spPr>
          <a:xfrm rot="5400000">
            <a:off x="4750234" y="2294839"/>
            <a:ext cx="307777" cy="1578664"/>
          </a:xfrm>
          <a:prstGeom prst="rightBrace">
            <a:avLst>
              <a:gd name="adj1" fmla="val 64923"/>
              <a:gd name="adj2" fmla="val 51369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C1E95-CFB3-C24E-BB74-EB543EE63201}"/>
              </a:ext>
            </a:extLst>
          </p:cNvPr>
          <p:cNvSpPr txBox="1"/>
          <p:nvPr/>
        </p:nvSpPr>
        <p:spPr>
          <a:xfrm>
            <a:off x="6269555" y="1704931"/>
            <a:ext cx="2202270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400" b="1" u="sng" dirty="0">
                <a:solidFill>
                  <a:prstClr val="black"/>
                </a:solidFill>
                <a:latin typeface="Calibri" panose="020F0502020204030204"/>
              </a:rPr>
              <a:t>Endpoints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 male/litter (myography) </a:t>
            </a:r>
          </a:p>
          <a:p>
            <a:pPr algn="ctr" defTabSz="685800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 female/litter (myography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algn="ctr"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ABEF66E-32C8-4F86-92B6-E6869AD3BE32}"/>
              </a:ext>
            </a:extLst>
          </p:cNvPr>
          <p:cNvSpPr txBox="1">
            <a:spLocks/>
          </p:cNvSpPr>
          <p:nvPr/>
        </p:nvSpPr>
        <p:spPr>
          <a:xfrm>
            <a:off x="286760" y="4281262"/>
            <a:ext cx="3332183" cy="13893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85750" indent="-285750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716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617538" indent="-236538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14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50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31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2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302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6pPr>
            <a:lvl7pPr marL="19471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7pPr>
            <a:lvl8pPr marL="20640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8pPr>
            <a:lvl9pPr marL="21809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1827542">
              <a:spcBef>
                <a:spcPts val="0"/>
              </a:spcBef>
              <a:buNone/>
              <a:defRPr/>
            </a:pPr>
            <a:r>
              <a:rPr lang="en-US" sz="1350" b="1" u="sng" kern="0" dirty="0">
                <a:solidFill>
                  <a:prstClr val="black"/>
                </a:solidFill>
                <a:latin typeface="Arial"/>
                <a:cs typeface="Arial"/>
              </a:rPr>
              <a:t>Dam exposure groups</a:t>
            </a:r>
            <a:endParaRPr lang="en-US" sz="1350" b="1" u="sng" kern="0" dirty="0">
              <a:latin typeface="Arial"/>
              <a:cs typeface="Arial"/>
            </a:endParaRPr>
          </a:p>
          <a:p>
            <a:pPr marL="0" indent="0" algn="ctr" defTabSz="1827542">
              <a:spcBef>
                <a:spcPts val="0"/>
              </a:spcBef>
              <a:buNone/>
              <a:defRPr/>
            </a:pPr>
            <a:endParaRPr lang="en-US" sz="450" b="1" u="sng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defTabSz="2436722">
              <a:spcBef>
                <a:spcPts val="0"/>
              </a:spcBef>
              <a:defRPr/>
            </a:pPr>
            <a:r>
              <a:rPr lang="en-US" sz="1600" dirty="0"/>
              <a:t>Control (air) (n=6)</a:t>
            </a:r>
          </a:p>
          <a:p>
            <a:pPr lvl="0" defTabSz="2436722">
              <a:spcBef>
                <a:spcPts val="0"/>
              </a:spcBef>
              <a:defRPr/>
            </a:pPr>
            <a:r>
              <a:rPr lang="en-US" sz="1600" dirty="0"/>
              <a:t>Air-Crossed (n=4)</a:t>
            </a:r>
          </a:p>
          <a:p>
            <a:pPr lvl="0" defTabSz="2436722">
              <a:spcBef>
                <a:spcPts val="0"/>
              </a:spcBef>
              <a:defRPr/>
            </a:pPr>
            <a:r>
              <a:rPr lang="en-US" sz="1600" dirty="0"/>
              <a:t>Ecig0-30W (n=5)</a:t>
            </a:r>
          </a:p>
          <a:p>
            <a:pPr lvl="0" defTabSz="2436722">
              <a:spcBef>
                <a:spcPts val="0"/>
              </a:spcBef>
              <a:defRPr/>
            </a:pPr>
            <a:r>
              <a:rPr lang="en-US" sz="1600" dirty="0"/>
              <a:t>Ecig0-30W-Crossed (n=4)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Cross-fostering during Lactation</a:t>
              </a:r>
              <a:endParaRPr lang="en-US" sz="4000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7CF272-E818-4F72-A1E7-067A91E013C7}"/>
              </a:ext>
            </a:extLst>
          </p:cNvPr>
          <p:cNvSpPr txBox="1"/>
          <p:nvPr/>
        </p:nvSpPr>
        <p:spPr>
          <a:xfrm>
            <a:off x="1547923" y="1106296"/>
            <a:ext cx="26823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Sprague Dawley (CD1) rat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14F5402-36A0-41D4-A38D-5AB87567A7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37C53A-6139-49BE-BB0F-02B5BAC470F3}"/>
              </a:ext>
            </a:extLst>
          </p:cNvPr>
          <p:cNvGrpSpPr/>
          <p:nvPr/>
        </p:nvGrpSpPr>
        <p:grpSpPr>
          <a:xfrm>
            <a:off x="4733385" y="3487051"/>
            <a:ext cx="3834866" cy="3210860"/>
            <a:chOff x="4636953" y="3385674"/>
            <a:chExt cx="3834866" cy="32108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7E2656-E289-43DD-8AD0-261B660E4225}"/>
                </a:ext>
              </a:extLst>
            </p:cNvPr>
            <p:cNvGrpSpPr/>
            <p:nvPr/>
          </p:nvGrpSpPr>
          <p:grpSpPr>
            <a:xfrm>
              <a:off x="4636953" y="3385674"/>
              <a:ext cx="3834866" cy="3210860"/>
              <a:chOff x="2069850" y="3376625"/>
              <a:chExt cx="3068379" cy="278280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F69D1AC-8562-4947-A8B9-6D7525A828D5}"/>
                  </a:ext>
                </a:extLst>
              </p:cNvPr>
              <p:cNvSpPr/>
              <p:nvPr/>
            </p:nvSpPr>
            <p:spPr>
              <a:xfrm>
                <a:off x="2069850" y="3376625"/>
                <a:ext cx="3068379" cy="2782805"/>
              </a:xfrm>
              <a:prstGeom prst="rect">
                <a:avLst/>
              </a:prstGeom>
              <a:solidFill>
                <a:schemeClr val="bg1"/>
              </a:solidFill>
              <a:ln w="31750"/>
              <a:effectLst>
                <a:outerShdw blurRad="203200" dist="1143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F315475-2FA5-4457-9707-BB62D4820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3854" y="3502809"/>
                <a:ext cx="2771353" cy="2422436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6AB472-72EC-4A38-9841-7C4DEE3ADED6}"/>
                </a:ext>
              </a:extLst>
            </p:cNvPr>
            <p:cNvSpPr txBox="1"/>
            <p:nvPr/>
          </p:nvSpPr>
          <p:spPr>
            <a:xfrm>
              <a:off x="6085530" y="6172391"/>
              <a:ext cx="773161" cy="3099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b="1" dirty="0"/>
                <a:t>Fostered </a:t>
              </a:r>
            </a:p>
            <a:p>
              <a:pPr algn="ctr">
                <a:lnSpc>
                  <a:spcPts val="1200"/>
                </a:lnSpc>
              </a:pPr>
              <a:r>
                <a:rPr lang="en-US" sz="1200" b="1" dirty="0"/>
                <a:t>by </a:t>
              </a:r>
              <a:r>
                <a:rPr lang="en-US" sz="1200" b="1" dirty="0" err="1"/>
                <a:t>Ecig</a:t>
              </a:r>
              <a:r>
                <a:rPr lang="en-US" sz="1200" b="1" dirty="0"/>
                <a:t> Dam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27E05A0-B132-41FE-84B0-55FBC24E09D8}"/>
                </a:ext>
              </a:extLst>
            </p:cNvPr>
            <p:cNvSpPr txBox="1"/>
            <p:nvPr/>
          </p:nvSpPr>
          <p:spPr>
            <a:xfrm>
              <a:off x="7614217" y="6191152"/>
              <a:ext cx="709297" cy="3099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b="1" dirty="0"/>
                <a:t>Fostered </a:t>
              </a:r>
            </a:p>
            <a:p>
              <a:pPr algn="ctr">
                <a:lnSpc>
                  <a:spcPts val="1200"/>
                </a:lnSpc>
              </a:pPr>
              <a:r>
                <a:rPr lang="en-US" sz="1200" b="1" dirty="0"/>
                <a:t>by Air Dam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6FD8225-0959-4395-AC9A-AE1393FA3873}"/>
              </a:ext>
            </a:extLst>
          </p:cNvPr>
          <p:cNvSpPr txBox="1"/>
          <p:nvPr/>
        </p:nvSpPr>
        <p:spPr>
          <a:xfrm>
            <a:off x="94022" y="6447507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32677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loud 49">
            <a:extLst>
              <a:ext uri="{FF2B5EF4-FFF2-40B4-BE49-F238E27FC236}">
                <a16:creationId xmlns:a16="http://schemas.microsoft.com/office/drawing/2014/main" id="{44077AAA-9C19-4E33-B5A0-2C5C9455AA23}"/>
              </a:ext>
            </a:extLst>
          </p:cNvPr>
          <p:cNvSpPr/>
          <p:nvPr/>
        </p:nvSpPr>
        <p:spPr>
          <a:xfrm>
            <a:off x="241334" y="1449641"/>
            <a:ext cx="1765795" cy="1034467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1E20D5-F360-48BC-B7F2-84C3A196B0DD}"/>
              </a:ext>
            </a:extLst>
          </p:cNvPr>
          <p:cNvGrpSpPr/>
          <p:nvPr/>
        </p:nvGrpSpPr>
        <p:grpSpPr>
          <a:xfrm>
            <a:off x="345691" y="2383647"/>
            <a:ext cx="6022021" cy="1626071"/>
            <a:chOff x="1719736" y="4067772"/>
            <a:chExt cx="7085080" cy="16189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B927AD-D660-4DA9-800B-9E480E4B7EB2}"/>
                </a:ext>
              </a:extLst>
            </p:cNvPr>
            <p:cNvCxnSpPr>
              <a:cxnSpLocks/>
            </p:cNvCxnSpPr>
            <p:nvPr/>
          </p:nvCxnSpPr>
          <p:spPr>
            <a:xfrm>
              <a:off x="1719736" y="4660898"/>
              <a:ext cx="7085080" cy="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74810F-373C-4F4E-A0E0-D81BE518409F}"/>
                </a:ext>
              </a:extLst>
            </p:cNvPr>
            <p:cNvCxnSpPr/>
            <p:nvPr/>
          </p:nvCxnSpPr>
          <p:spPr>
            <a:xfrm>
              <a:off x="1860035" y="4525847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DDA2B-1FA6-4E6B-8468-394B7DD70590}"/>
                </a:ext>
              </a:extLst>
            </p:cNvPr>
            <p:cNvCxnSpPr/>
            <p:nvPr/>
          </p:nvCxnSpPr>
          <p:spPr>
            <a:xfrm>
              <a:off x="3586994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274598-99C9-459E-A124-A9826FCCF2D4}"/>
                </a:ext>
              </a:extLst>
            </p:cNvPr>
            <p:cNvCxnSpPr>
              <a:cxnSpLocks/>
            </p:cNvCxnSpPr>
            <p:nvPr/>
          </p:nvCxnSpPr>
          <p:spPr>
            <a:xfrm>
              <a:off x="5901008" y="4397806"/>
              <a:ext cx="0" cy="52618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D219B4B-B851-4A04-BDB0-37F6CDDFE2C1}"/>
                </a:ext>
              </a:extLst>
            </p:cNvPr>
            <p:cNvSpPr/>
            <p:nvPr/>
          </p:nvSpPr>
          <p:spPr>
            <a:xfrm>
              <a:off x="1881884" y="4067772"/>
              <a:ext cx="1669075" cy="571499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8674-603D-4DB4-91FC-12F78CDBDAFC}"/>
                </a:ext>
              </a:extLst>
            </p:cNvPr>
            <p:cNvSpPr txBox="1"/>
            <p:nvPr/>
          </p:nvSpPr>
          <p:spPr>
            <a:xfrm>
              <a:off x="3044101" y="4974729"/>
              <a:ext cx="1354763" cy="71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1200"/>
                </a:lnSpc>
                <a:defRPr/>
              </a:pPr>
              <a:r>
                <a:rPr lang="en-US" sz="135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/>
                </a:rPr>
                <a:t>Time-mated Conception</a:t>
              </a:r>
            </a:p>
            <a:p>
              <a:pPr algn="ctr" defTabSz="685800">
                <a:lnSpc>
                  <a:spcPts val="1200"/>
                </a:lnSpc>
                <a:defRPr/>
              </a:pPr>
              <a:r>
                <a:rPr lang="en-US" sz="135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/>
                </a:rPr>
                <a:t>(no paternal exposure)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30005-FB74-4E3D-AE6F-7C2965A1BD7E}"/>
                </a:ext>
              </a:extLst>
            </p:cNvPr>
            <p:cNvSpPr txBox="1"/>
            <p:nvPr/>
          </p:nvSpPr>
          <p:spPr>
            <a:xfrm>
              <a:off x="1753954" y="4157658"/>
              <a:ext cx="1354760" cy="427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1300"/>
                </a:lnSpc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3-week exposure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38581-939A-4AA6-B170-367822A59F2B}"/>
                </a:ext>
              </a:extLst>
            </p:cNvPr>
            <p:cNvSpPr txBox="1"/>
            <p:nvPr/>
          </p:nvSpPr>
          <p:spPr>
            <a:xfrm>
              <a:off x="7399628" y="4948203"/>
              <a:ext cx="966715" cy="29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35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/>
                </a:rPr>
                <a:t>Wean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06B7D1-26C3-46D4-9E92-207982BB251C}"/>
                </a:ext>
              </a:extLst>
            </p:cNvPr>
            <p:cNvCxnSpPr>
              <a:cxnSpLocks/>
            </p:cNvCxnSpPr>
            <p:nvPr/>
          </p:nvCxnSpPr>
          <p:spPr>
            <a:xfrm>
              <a:off x="7783777" y="4358533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2C45DA8-AE13-42FE-B93E-4D570275B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 rot="1480513">
            <a:off x="1390450" y="2349303"/>
            <a:ext cx="110283" cy="58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947645-947C-1942-9EFA-B828C03A59D6}"/>
              </a:ext>
            </a:extLst>
          </p:cNvPr>
          <p:cNvCxnSpPr/>
          <p:nvPr/>
        </p:nvCxnSpPr>
        <p:spPr>
          <a:xfrm>
            <a:off x="6367711" y="2692373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04FD77-52D5-3A49-81D3-04691019D3C2}"/>
              </a:ext>
            </a:extLst>
          </p:cNvPr>
          <p:cNvSpPr txBox="1"/>
          <p:nvPr/>
        </p:nvSpPr>
        <p:spPr>
          <a:xfrm>
            <a:off x="6051186" y="3243050"/>
            <a:ext cx="284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3-months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5A699-5B9C-C848-90FB-DF2941FF5831}"/>
              </a:ext>
            </a:extLst>
          </p:cNvPr>
          <p:cNvSpPr/>
          <p:nvPr/>
        </p:nvSpPr>
        <p:spPr>
          <a:xfrm>
            <a:off x="511977" y="1521658"/>
            <a:ext cx="1335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60 puffs/d, 5 d/wk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1.5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hr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/d, 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50:50 VG:PG,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No flavor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C1E95-CFB3-C24E-BB74-EB543EE63201}"/>
              </a:ext>
            </a:extLst>
          </p:cNvPr>
          <p:cNvSpPr txBox="1"/>
          <p:nvPr/>
        </p:nvSpPr>
        <p:spPr>
          <a:xfrm>
            <a:off x="6190337" y="1777664"/>
            <a:ext cx="233698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500" b="1" u="sng" dirty="0">
                <a:solidFill>
                  <a:prstClr val="black"/>
                </a:solidFill>
                <a:latin typeface="Calibri" panose="020F0502020204030204"/>
              </a:rPr>
              <a:t>Endpoint</a:t>
            </a:r>
            <a:endParaRPr lang="en-US" sz="788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1 male/litter (myography) </a:t>
            </a:r>
          </a:p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1 female/litter (myography)</a:t>
            </a:r>
          </a:p>
          <a:p>
            <a:pPr algn="ctr"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ABEF66E-32C8-4F86-92B6-E6869AD3BE32}"/>
              </a:ext>
            </a:extLst>
          </p:cNvPr>
          <p:cNvSpPr txBox="1">
            <a:spLocks/>
          </p:cNvSpPr>
          <p:nvPr/>
        </p:nvSpPr>
        <p:spPr>
          <a:xfrm>
            <a:off x="739985" y="4667593"/>
            <a:ext cx="3262839" cy="1453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85750" indent="-285750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716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617538" indent="-236538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14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50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31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2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302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6pPr>
            <a:lvl7pPr marL="19471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7pPr>
            <a:lvl8pPr marL="20640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8pPr>
            <a:lvl9pPr marL="21809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1827542">
              <a:spcBef>
                <a:spcPts val="0"/>
              </a:spcBef>
              <a:buNone/>
              <a:defRPr/>
            </a:pPr>
            <a:r>
              <a:rPr lang="en-US" sz="1600" b="1" u="sng" kern="0" dirty="0">
                <a:solidFill>
                  <a:prstClr val="black"/>
                </a:solidFill>
                <a:latin typeface="Arial"/>
                <a:cs typeface="Arial"/>
              </a:rPr>
              <a:t>Dams </a:t>
            </a:r>
          </a:p>
          <a:p>
            <a:pPr marL="214313" indent="-214313" defTabSz="1827542">
              <a:lnSpc>
                <a:spcPts val="2250"/>
              </a:lnSpc>
              <a:spcBef>
                <a:spcPts val="0"/>
              </a:spcBef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</a:rPr>
              <a:t>Control (air) (n=6)</a:t>
            </a:r>
          </a:p>
          <a:p>
            <a:pPr marL="214313" indent="-214313" defTabSz="1827542">
              <a:lnSpc>
                <a:spcPts val="2250"/>
              </a:lnSpc>
              <a:spcBef>
                <a:spcPts val="0"/>
              </a:spcBef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</a:rPr>
              <a:t>Preconception Ecig0-5W (n=6)</a:t>
            </a:r>
          </a:p>
          <a:p>
            <a:pPr marL="214313" indent="-214313" defTabSz="1827542">
              <a:lnSpc>
                <a:spcPts val="2250"/>
              </a:lnSpc>
              <a:spcBef>
                <a:spcPts val="0"/>
              </a:spcBef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</a:rPr>
              <a:t>Preconception Ecig0-30w (n=6)</a:t>
            </a:r>
            <a:endParaRPr lang="en-US" sz="1600" kern="0" dirty="0">
              <a:latin typeface="Arial"/>
              <a:cs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Pre-conception Exposure</a:t>
              </a:r>
              <a:endParaRPr lang="en-US" sz="4000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7CF272-E818-4F72-A1E7-067A91E013C7}"/>
              </a:ext>
            </a:extLst>
          </p:cNvPr>
          <p:cNvSpPr txBox="1"/>
          <p:nvPr/>
        </p:nvSpPr>
        <p:spPr>
          <a:xfrm>
            <a:off x="2170934" y="1153681"/>
            <a:ext cx="268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Sprague Dawley (CD1) rat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23F311-46A1-442C-A663-473BC87B13CE}"/>
              </a:ext>
            </a:extLst>
          </p:cNvPr>
          <p:cNvSpPr txBox="1"/>
          <p:nvPr/>
        </p:nvSpPr>
        <p:spPr>
          <a:xfrm>
            <a:off x="3629245" y="3241182"/>
            <a:ext cx="821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Birth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106C474-17C1-4BB2-A151-C9781B373B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94155"/>
            <a:ext cx="681439" cy="771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DDAB81-8948-472F-A95C-480808F4C3C6}"/>
              </a:ext>
            </a:extLst>
          </p:cNvPr>
          <p:cNvSpPr/>
          <p:nvPr/>
        </p:nvSpPr>
        <p:spPr>
          <a:xfrm>
            <a:off x="3640448" y="2310733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</a:rPr>
              <a:t>GD21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77B801-4386-483C-A433-0A26F7072F22}"/>
              </a:ext>
            </a:extLst>
          </p:cNvPr>
          <p:cNvSpPr/>
          <p:nvPr/>
        </p:nvSpPr>
        <p:spPr>
          <a:xfrm>
            <a:off x="5190171" y="2262413"/>
            <a:ext cx="516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</a:rPr>
              <a:t>PD21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DEB327-8046-4E27-9098-8C53FF9E7B6C}"/>
              </a:ext>
            </a:extLst>
          </p:cNvPr>
          <p:cNvSpPr txBox="1"/>
          <p:nvPr/>
        </p:nvSpPr>
        <p:spPr>
          <a:xfrm>
            <a:off x="2390515" y="2704333"/>
            <a:ext cx="1151489" cy="26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1300"/>
              </a:lnSpc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3-weeks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3DD3C4-D8C0-4BDF-95DA-42B23FF9E668}"/>
              </a:ext>
            </a:extLst>
          </p:cNvPr>
          <p:cNvSpPr txBox="1"/>
          <p:nvPr/>
        </p:nvSpPr>
        <p:spPr>
          <a:xfrm>
            <a:off x="4212006" y="2699605"/>
            <a:ext cx="1151489" cy="26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1300"/>
              </a:lnSpc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3-weeks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5796FD-DECE-4F41-95A4-581C85F523E0}"/>
              </a:ext>
            </a:extLst>
          </p:cNvPr>
          <p:cNvSpPr txBox="1"/>
          <p:nvPr/>
        </p:nvSpPr>
        <p:spPr>
          <a:xfrm>
            <a:off x="354283" y="3009665"/>
            <a:ext cx="1497354" cy="26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1300"/>
              </a:lnSpc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Maternal only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EF04EA6-176C-4079-A3C0-CBD79EF50104}"/>
              </a:ext>
            </a:extLst>
          </p:cNvPr>
          <p:cNvSpPr/>
          <p:nvPr/>
        </p:nvSpPr>
        <p:spPr>
          <a:xfrm>
            <a:off x="1715993" y="2285844"/>
            <a:ext cx="4555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</a:rPr>
              <a:t>GD0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8566-6213-4A5B-ACA7-D964B4942318}"/>
              </a:ext>
            </a:extLst>
          </p:cNvPr>
          <p:cNvGrpSpPr/>
          <p:nvPr/>
        </p:nvGrpSpPr>
        <p:grpSpPr>
          <a:xfrm>
            <a:off x="5499872" y="3813717"/>
            <a:ext cx="3068379" cy="2782805"/>
            <a:chOff x="5499872" y="3813717"/>
            <a:chExt cx="3068379" cy="27828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ADAE9F-83CC-4F29-84A1-CBD24A49FED9}"/>
                </a:ext>
              </a:extLst>
            </p:cNvPr>
            <p:cNvSpPr/>
            <p:nvPr/>
          </p:nvSpPr>
          <p:spPr>
            <a:xfrm>
              <a:off x="5499872" y="3813717"/>
              <a:ext cx="3068379" cy="2782805"/>
            </a:xfrm>
            <a:prstGeom prst="rect">
              <a:avLst/>
            </a:prstGeom>
            <a:solidFill>
              <a:schemeClr val="bg1"/>
            </a:solidFill>
            <a:ln w="31750"/>
            <a:effectLst>
              <a:outerShdw blurRad="2032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1B050D4-97E8-4AFA-8E6D-1731B2F19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8101" y="3953699"/>
              <a:ext cx="2571919" cy="2502839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B27A841-455F-4852-B235-BFF124318145}"/>
              </a:ext>
            </a:extLst>
          </p:cNvPr>
          <p:cNvSpPr txBox="1"/>
          <p:nvPr/>
        </p:nvSpPr>
        <p:spPr>
          <a:xfrm>
            <a:off x="184029" y="6471443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249968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>
            <a:extLst>
              <a:ext uri="{FF2B5EF4-FFF2-40B4-BE49-F238E27FC236}">
                <a16:creationId xmlns:a16="http://schemas.microsoft.com/office/drawing/2014/main" id="{1AAB4514-B35C-4C39-957B-937B83428286}"/>
              </a:ext>
            </a:extLst>
          </p:cNvPr>
          <p:cNvSpPr txBox="1"/>
          <p:nvPr/>
        </p:nvSpPr>
        <p:spPr>
          <a:xfrm>
            <a:off x="6992859" y="6435098"/>
            <a:ext cx="2033395" cy="32657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Olfert, unpublished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DD0D89-A06B-4D8E-8199-A4E2A41A0E8B}"/>
              </a:ext>
            </a:extLst>
          </p:cNvPr>
          <p:cNvGrpSpPr/>
          <p:nvPr/>
        </p:nvGrpSpPr>
        <p:grpSpPr>
          <a:xfrm>
            <a:off x="2062716" y="761643"/>
            <a:ext cx="5909502" cy="5610802"/>
            <a:chOff x="2846705" y="748030"/>
            <a:chExt cx="5943600" cy="595249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09D27AA-85BD-4C3A-8021-C34CFA5AD558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6705" y="748030"/>
              <a:ext cx="5943600" cy="5952490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C3C53C-BB67-4BE8-9093-4BEBE9B8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637280" y="2936240"/>
              <a:ext cx="4368800" cy="142240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87C5F4E-8320-4CA5-92F4-2B1CD4C336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8505" y="3656542"/>
              <a:ext cx="22542" cy="2317539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A56A29A-35C0-4639-A787-D0F0DFBB3244}"/>
                </a:ext>
              </a:extLst>
            </p:cNvPr>
            <p:cNvCxnSpPr>
              <a:cxnSpLocks/>
            </p:cNvCxnSpPr>
            <p:nvPr/>
          </p:nvCxnSpPr>
          <p:spPr>
            <a:xfrm>
              <a:off x="4490720" y="1782128"/>
              <a:ext cx="2700655" cy="374882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8B4B8D-3413-4775-8B06-2056ABC66A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7280" y="2936240"/>
              <a:ext cx="4368800" cy="142240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460132B-16C0-43D3-A756-D3263C93F6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0720" y="1782128"/>
              <a:ext cx="2700655" cy="3715702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35E961A-CA46-4831-8FDA-2996BF30CCCF}"/>
                </a:ext>
              </a:extLst>
            </p:cNvPr>
            <p:cNvSpPr/>
            <p:nvPr/>
          </p:nvSpPr>
          <p:spPr>
            <a:xfrm>
              <a:off x="5046264" y="2979794"/>
              <a:ext cx="1582224" cy="1336547"/>
            </a:xfrm>
            <a:custGeom>
              <a:avLst/>
              <a:gdLst>
                <a:gd name="connsiteX0" fmla="*/ 781968 w 1582224"/>
                <a:gd name="connsiteY0" fmla="*/ 429978 h 1336547"/>
                <a:gd name="connsiteX1" fmla="*/ 653781 w 1582224"/>
                <a:gd name="connsiteY1" fmla="*/ 506890 h 1336547"/>
                <a:gd name="connsiteX2" fmla="*/ 320495 w 1582224"/>
                <a:gd name="connsiteY2" fmla="*/ 11234 h 1336547"/>
                <a:gd name="connsiteX3" fmla="*/ 4300 w 1582224"/>
                <a:gd name="connsiteY3" fmla="*/ 429978 h 1336547"/>
                <a:gd name="connsiteX4" fmla="*/ 559777 w 1582224"/>
                <a:gd name="connsiteY4" fmla="*/ 592348 h 1336547"/>
                <a:gd name="connsiteX5" fmla="*/ 568323 w 1582224"/>
                <a:gd name="connsiteY5" fmla="*/ 737627 h 1336547"/>
                <a:gd name="connsiteX6" fmla="*/ 29938 w 1582224"/>
                <a:gd name="connsiteY6" fmla="*/ 908542 h 1336547"/>
                <a:gd name="connsiteX7" fmla="*/ 311949 w 1582224"/>
                <a:gd name="connsiteY7" fmla="*/ 1335832 h 1336547"/>
                <a:gd name="connsiteX8" fmla="*/ 705056 w 1582224"/>
                <a:gd name="connsiteY8" fmla="*/ 797447 h 1336547"/>
                <a:gd name="connsiteX9" fmla="*/ 790514 w 1582224"/>
                <a:gd name="connsiteY9" fmla="*/ 831630 h 1336547"/>
                <a:gd name="connsiteX10" fmla="*/ 781968 w 1582224"/>
                <a:gd name="connsiteY10" fmla="*/ 1002546 h 1336547"/>
                <a:gd name="connsiteX11" fmla="*/ 978521 w 1582224"/>
                <a:gd name="connsiteY11" fmla="*/ 942726 h 1336547"/>
                <a:gd name="connsiteX12" fmla="*/ 875972 w 1582224"/>
                <a:gd name="connsiteY12" fmla="*/ 788901 h 1336547"/>
                <a:gd name="connsiteX13" fmla="*/ 944338 w 1582224"/>
                <a:gd name="connsiteY13" fmla="*/ 737627 h 1336547"/>
                <a:gd name="connsiteX14" fmla="*/ 995613 w 1582224"/>
                <a:gd name="connsiteY14" fmla="*/ 746172 h 1336547"/>
                <a:gd name="connsiteX15" fmla="*/ 1021250 w 1582224"/>
                <a:gd name="connsiteY15" fmla="*/ 600894 h 1336547"/>
                <a:gd name="connsiteX16" fmla="*/ 1576727 w 1582224"/>
                <a:gd name="connsiteY16" fmla="*/ 421432 h 1336547"/>
                <a:gd name="connsiteX17" fmla="*/ 1277624 w 1582224"/>
                <a:gd name="connsiteY17" fmla="*/ 2688 h 1336547"/>
                <a:gd name="connsiteX18" fmla="*/ 824697 w 1582224"/>
                <a:gd name="connsiteY18" fmla="*/ 643623 h 1336547"/>
                <a:gd name="connsiteX19" fmla="*/ 781968 w 1582224"/>
                <a:gd name="connsiteY19" fmla="*/ 609440 h 1336547"/>
                <a:gd name="connsiteX20" fmla="*/ 781968 w 1582224"/>
                <a:gd name="connsiteY20" fmla="*/ 429978 h 133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82224" h="1336547">
                  <a:moveTo>
                    <a:pt x="781968" y="429978"/>
                  </a:moveTo>
                  <a:cubicBezTo>
                    <a:pt x="760603" y="412886"/>
                    <a:pt x="730693" y="576681"/>
                    <a:pt x="653781" y="506890"/>
                  </a:cubicBezTo>
                  <a:cubicBezTo>
                    <a:pt x="576869" y="437099"/>
                    <a:pt x="428742" y="24053"/>
                    <a:pt x="320495" y="11234"/>
                  </a:cubicBezTo>
                  <a:cubicBezTo>
                    <a:pt x="212248" y="-1585"/>
                    <a:pt x="-35580" y="333126"/>
                    <a:pt x="4300" y="429978"/>
                  </a:cubicBezTo>
                  <a:cubicBezTo>
                    <a:pt x="44180" y="526830"/>
                    <a:pt x="465773" y="541073"/>
                    <a:pt x="559777" y="592348"/>
                  </a:cubicBezTo>
                  <a:cubicBezTo>
                    <a:pt x="653781" y="643623"/>
                    <a:pt x="656629" y="684928"/>
                    <a:pt x="568323" y="737627"/>
                  </a:cubicBezTo>
                  <a:cubicBezTo>
                    <a:pt x="480017" y="790326"/>
                    <a:pt x="72667" y="808841"/>
                    <a:pt x="29938" y="908542"/>
                  </a:cubicBezTo>
                  <a:cubicBezTo>
                    <a:pt x="-12791" y="1008243"/>
                    <a:pt x="199429" y="1354348"/>
                    <a:pt x="311949" y="1335832"/>
                  </a:cubicBezTo>
                  <a:cubicBezTo>
                    <a:pt x="424469" y="1317316"/>
                    <a:pt x="625295" y="881481"/>
                    <a:pt x="705056" y="797447"/>
                  </a:cubicBezTo>
                  <a:cubicBezTo>
                    <a:pt x="784817" y="713413"/>
                    <a:pt x="777695" y="797447"/>
                    <a:pt x="790514" y="831630"/>
                  </a:cubicBezTo>
                  <a:cubicBezTo>
                    <a:pt x="803333" y="865813"/>
                    <a:pt x="750634" y="984030"/>
                    <a:pt x="781968" y="1002546"/>
                  </a:cubicBezTo>
                  <a:cubicBezTo>
                    <a:pt x="813302" y="1021062"/>
                    <a:pt x="962854" y="978334"/>
                    <a:pt x="978521" y="942726"/>
                  </a:cubicBezTo>
                  <a:cubicBezTo>
                    <a:pt x="994188" y="907119"/>
                    <a:pt x="881669" y="823084"/>
                    <a:pt x="875972" y="788901"/>
                  </a:cubicBezTo>
                  <a:cubicBezTo>
                    <a:pt x="870275" y="754718"/>
                    <a:pt x="924398" y="744749"/>
                    <a:pt x="944338" y="737627"/>
                  </a:cubicBezTo>
                  <a:cubicBezTo>
                    <a:pt x="964278" y="730506"/>
                    <a:pt x="982794" y="768961"/>
                    <a:pt x="995613" y="746172"/>
                  </a:cubicBezTo>
                  <a:cubicBezTo>
                    <a:pt x="1008432" y="723383"/>
                    <a:pt x="924398" y="655017"/>
                    <a:pt x="1021250" y="600894"/>
                  </a:cubicBezTo>
                  <a:cubicBezTo>
                    <a:pt x="1118102" y="546771"/>
                    <a:pt x="1533998" y="521133"/>
                    <a:pt x="1576727" y="421432"/>
                  </a:cubicBezTo>
                  <a:cubicBezTo>
                    <a:pt x="1619456" y="321731"/>
                    <a:pt x="1402962" y="-34344"/>
                    <a:pt x="1277624" y="2688"/>
                  </a:cubicBezTo>
                  <a:cubicBezTo>
                    <a:pt x="1152286" y="39720"/>
                    <a:pt x="907306" y="542498"/>
                    <a:pt x="824697" y="643623"/>
                  </a:cubicBezTo>
                  <a:cubicBezTo>
                    <a:pt x="742088" y="744748"/>
                    <a:pt x="790514" y="637926"/>
                    <a:pt x="781968" y="609440"/>
                  </a:cubicBezTo>
                  <a:cubicBezTo>
                    <a:pt x="773422" y="580954"/>
                    <a:pt x="803333" y="447070"/>
                    <a:pt x="781968" y="429978"/>
                  </a:cubicBezTo>
                  <a:close/>
                </a:path>
              </a:pathLst>
            </a:cu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TextBox 1">
            <a:extLst>
              <a:ext uri="{FF2B5EF4-FFF2-40B4-BE49-F238E27FC236}">
                <a16:creationId xmlns:a16="http://schemas.microsoft.com/office/drawing/2014/main" id="{21495FCD-052B-422E-8E44-7C1EB6EFD15E}"/>
              </a:ext>
            </a:extLst>
          </p:cNvPr>
          <p:cNvSpPr txBox="1"/>
          <p:nvPr/>
        </p:nvSpPr>
        <p:spPr>
          <a:xfrm>
            <a:off x="176768" y="5877527"/>
            <a:ext cx="3742208" cy="884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accent5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Shaded area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OSHA Permissive Exposure Limit (PEL)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(Table Z-1)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78A2C0-D542-4216-B475-C1A8E262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29" y="967809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dirty="0"/>
              <a:t>ICPMS Analysis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FBBDAC-A59D-4AB6-BEC8-AAEF450F5B00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7663027-34F2-489F-8633-FB36C170D66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BBB79CA3-C7F1-4482-ACD6-A0A157CE0ECB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B2958D-8C78-4221-9728-279F0A385B07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699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BADDCB-75D8-42A3-89AD-86F72BEE0359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E-liquid aerosol – Heavy Metals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649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ABEF66E-32C8-4F86-92B6-E6869AD3BE32}"/>
              </a:ext>
            </a:extLst>
          </p:cNvPr>
          <p:cNvSpPr txBox="1">
            <a:spLocks/>
          </p:cNvSpPr>
          <p:nvPr/>
        </p:nvSpPr>
        <p:spPr>
          <a:xfrm>
            <a:off x="661405" y="4735544"/>
            <a:ext cx="3332183" cy="16187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85750" indent="-285750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716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617538" indent="-236538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14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50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31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2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302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6pPr>
            <a:lvl7pPr marL="19471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7pPr>
            <a:lvl8pPr marL="20640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8pPr>
            <a:lvl9pPr marL="21809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1827542">
              <a:spcBef>
                <a:spcPts val="0"/>
              </a:spcBef>
              <a:buNone/>
              <a:defRPr/>
            </a:pPr>
            <a:r>
              <a:rPr lang="en-US" sz="1600" b="1" u="sng" kern="0" dirty="0">
                <a:solidFill>
                  <a:prstClr val="black"/>
                </a:solidFill>
                <a:latin typeface="Arial"/>
                <a:cs typeface="Arial"/>
              </a:rPr>
              <a:t>Dam Exposure Groups</a:t>
            </a:r>
          </a:p>
          <a:p>
            <a:pPr marL="0" indent="0" defTabSz="1827542">
              <a:spcBef>
                <a:spcPts val="0"/>
              </a:spcBef>
              <a:buNone/>
              <a:defRPr/>
            </a:pPr>
            <a:endParaRPr lang="en-US" sz="1600" b="1" u="sng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defTabSz="2436722">
              <a:spcBef>
                <a:spcPts val="0"/>
              </a:spcBef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</a:rPr>
              <a:t>Control (air) (n=6)</a:t>
            </a:r>
          </a:p>
          <a:p>
            <a:pPr lvl="0" defTabSz="2436722">
              <a:spcBef>
                <a:spcPts val="0"/>
              </a:spcBef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lang="en-US" sz="1600" kern="0" baseline="30000"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</a:rPr>
              <a:t> Trimester exposure (n=5)</a:t>
            </a:r>
          </a:p>
          <a:p>
            <a:pPr lvl="0" defTabSz="2436722">
              <a:spcBef>
                <a:spcPts val="0"/>
              </a:spcBef>
              <a:defRPr/>
            </a:pPr>
            <a:r>
              <a:rPr lang="en-US" sz="1600" kern="0" dirty="0">
                <a:latin typeface="Arial"/>
                <a:cs typeface="Arial"/>
              </a:rPr>
              <a:t>2</a:t>
            </a:r>
            <a:r>
              <a:rPr lang="en-US" sz="1600" kern="0" baseline="30000" dirty="0">
                <a:latin typeface="Arial"/>
                <a:cs typeface="Arial"/>
              </a:rPr>
              <a:t>nd</a:t>
            </a:r>
            <a:r>
              <a:rPr lang="en-US" sz="1600" kern="0" dirty="0">
                <a:latin typeface="Arial"/>
                <a:cs typeface="Arial"/>
              </a:rPr>
              <a:t> Trimester exposure (n=5)</a:t>
            </a:r>
          </a:p>
          <a:p>
            <a:pPr lvl="0" defTabSz="2436722">
              <a:spcBef>
                <a:spcPts val="0"/>
              </a:spcBef>
              <a:defRPr/>
            </a:pPr>
            <a:r>
              <a:rPr lang="en-US" sz="1600" kern="0" dirty="0">
                <a:latin typeface="Arial"/>
                <a:cs typeface="Arial"/>
              </a:rPr>
              <a:t>3</a:t>
            </a:r>
            <a:r>
              <a:rPr lang="en-US" sz="1600" kern="0" baseline="30000" dirty="0">
                <a:latin typeface="Arial"/>
                <a:cs typeface="Arial"/>
              </a:rPr>
              <a:t>rd</a:t>
            </a:r>
            <a:r>
              <a:rPr lang="en-US" sz="1600" kern="0" dirty="0">
                <a:latin typeface="Arial"/>
                <a:cs typeface="Arial"/>
              </a:rPr>
              <a:t> Trimester exposure (n=5)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Trimester-based Pregnancy Exposure</a:t>
              </a:r>
              <a:endParaRPr lang="en-US" sz="4000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14F5402-36A0-41D4-A38D-5AB87567A7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557" y="644366"/>
            <a:ext cx="681439" cy="77157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94AE25-7D59-405A-8FE8-E365F1DD315C}"/>
              </a:ext>
            </a:extLst>
          </p:cNvPr>
          <p:cNvCxnSpPr>
            <a:cxnSpLocks/>
          </p:cNvCxnSpPr>
          <p:nvPr/>
        </p:nvCxnSpPr>
        <p:spPr>
          <a:xfrm>
            <a:off x="5207122" y="3282854"/>
            <a:ext cx="3081472" cy="62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626E5C-9ADD-417A-879B-2B52B6F1AB99}"/>
              </a:ext>
            </a:extLst>
          </p:cNvPr>
          <p:cNvCxnSpPr/>
          <p:nvPr/>
        </p:nvCxnSpPr>
        <p:spPr>
          <a:xfrm>
            <a:off x="6195127" y="2760270"/>
            <a:ext cx="0" cy="9435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9C91C1F-689D-49D7-BA46-CCA100D47327}"/>
              </a:ext>
            </a:extLst>
          </p:cNvPr>
          <p:cNvCxnSpPr/>
          <p:nvPr/>
        </p:nvCxnSpPr>
        <p:spPr>
          <a:xfrm>
            <a:off x="7065414" y="2739351"/>
            <a:ext cx="0" cy="9435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7B85C6-A02F-4216-BA03-EE75323AA596}"/>
              </a:ext>
            </a:extLst>
          </p:cNvPr>
          <p:cNvCxnSpPr/>
          <p:nvPr/>
        </p:nvCxnSpPr>
        <p:spPr>
          <a:xfrm>
            <a:off x="8288594" y="2790880"/>
            <a:ext cx="0" cy="9435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5C0B26F-359A-4D6D-A2B6-8CA472366C84}"/>
              </a:ext>
            </a:extLst>
          </p:cNvPr>
          <p:cNvSpPr txBox="1"/>
          <p:nvPr/>
        </p:nvSpPr>
        <p:spPr>
          <a:xfrm>
            <a:off x="5807654" y="3677270"/>
            <a:ext cx="1095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50E802-65C6-4DAF-82AF-9BC4E050DB16}"/>
              </a:ext>
            </a:extLst>
          </p:cNvPr>
          <p:cNvSpPr txBox="1"/>
          <p:nvPr/>
        </p:nvSpPr>
        <p:spPr>
          <a:xfrm>
            <a:off x="6518473" y="3701491"/>
            <a:ext cx="293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3-     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     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6-months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D174B2-7AC8-4D21-903E-C27389FDB399}"/>
              </a:ext>
            </a:extLst>
          </p:cNvPr>
          <p:cNvSpPr txBox="1"/>
          <p:nvPr/>
        </p:nvSpPr>
        <p:spPr>
          <a:xfrm>
            <a:off x="6028112" y="1592695"/>
            <a:ext cx="309721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Endpoints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 male/litter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myography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 female/litter (myography)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3D4682-A680-450D-BA7C-89E68A9FF006}"/>
              </a:ext>
            </a:extLst>
          </p:cNvPr>
          <p:cNvSpPr txBox="1"/>
          <p:nvPr/>
        </p:nvSpPr>
        <p:spPr>
          <a:xfrm>
            <a:off x="6461083" y="2400287"/>
            <a:ext cx="2764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Adolescent            Adult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2BC10CE-8E92-45E6-9947-DE20EC1868D3}"/>
              </a:ext>
            </a:extLst>
          </p:cNvPr>
          <p:cNvGrpSpPr/>
          <p:nvPr/>
        </p:nvGrpSpPr>
        <p:grpSpPr>
          <a:xfrm>
            <a:off x="117988" y="1262255"/>
            <a:ext cx="5367158" cy="3634210"/>
            <a:chOff x="773022" y="1876646"/>
            <a:chExt cx="5322978" cy="29477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34A255A-2454-425F-BF66-B74FC0D5F113}"/>
                </a:ext>
              </a:extLst>
            </p:cNvPr>
            <p:cNvGrpSpPr/>
            <p:nvPr/>
          </p:nvGrpSpPr>
          <p:grpSpPr>
            <a:xfrm>
              <a:off x="886628" y="1876646"/>
              <a:ext cx="3568107" cy="1298629"/>
              <a:chOff x="2225731" y="1510080"/>
              <a:chExt cx="3568107" cy="1298629"/>
            </a:xfrm>
          </p:grpSpPr>
          <p:pic>
            <p:nvPicPr>
              <p:cNvPr id="73" name="Content Placeholder 4">
                <a:extLst>
                  <a:ext uri="{FF2B5EF4-FFF2-40B4-BE49-F238E27FC236}">
                    <a16:creationId xmlns:a16="http://schemas.microsoft.com/office/drawing/2014/main" id="{7AD449AC-3A71-400E-AC18-0356A1AD0C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07120" y="1510080"/>
                <a:ext cx="2386718" cy="1298629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2F31F48-705D-4D55-B3F4-CE603E1357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/>
              <a:stretch/>
            </p:blipFill>
            <p:spPr>
              <a:xfrm rot="2807899">
                <a:off x="2646330" y="2180894"/>
                <a:ext cx="120257" cy="961456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F432636-6780-4628-BAB6-F13E4B868A1A}"/>
                </a:ext>
              </a:extLst>
            </p:cNvPr>
            <p:cNvGrpSpPr/>
            <p:nvPr/>
          </p:nvGrpSpPr>
          <p:grpSpPr>
            <a:xfrm>
              <a:off x="773022" y="3074715"/>
              <a:ext cx="5322978" cy="1749631"/>
              <a:chOff x="-170571" y="2663655"/>
              <a:chExt cx="5322978" cy="174963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D5E3FBD-BE30-4A54-B1A9-372ADA047DF8}"/>
                  </a:ext>
                </a:extLst>
              </p:cNvPr>
              <p:cNvCxnSpPr/>
              <p:nvPr/>
            </p:nvCxnSpPr>
            <p:spPr>
              <a:xfrm>
                <a:off x="2432807" y="2699704"/>
                <a:ext cx="0" cy="76534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49E5861-484C-4E84-B6A8-247135E7462E}"/>
                  </a:ext>
                </a:extLst>
              </p:cNvPr>
              <p:cNvCxnSpPr/>
              <p:nvPr/>
            </p:nvCxnSpPr>
            <p:spPr>
              <a:xfrm>
                <a:off x="3723440" y="2663655"/>
                <a:ext cx="0" cy="76534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94B0571-0506-44B0-9BD7-D8288A1C241B}"/>
                  </a:ext>
                </a:extLst>
              </p:cNvPr>
              <p:cNvGrpSpPr/>
              <p:nvPr/>
            </p:nvGrpSpPr>
            <p:grpSpPr>
              <a:xfrm>
                <a:off x="-170571" y="2680623"/>
                <a:ext cx="5115366" cy="1732663"/>
                <a:chOff x="-164095" y="2719398"/>
                <a:chExt cx="5115366" cy="1732663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011318D-53BE-419F-874A-643EB137AFBB}"/>
                    </a:ext>
                  </a:extLst>
                </p:cNvPr>
                <p:cNvGrpSpPr/>
                <p:nvPr/>
              </p:nvGrpSpPr>
              <p:grpSpPr>
                <a:xfrm>
                  <a:off x="-164095" y="2719398"/>
                  <a:ext cx="5115366" cy="1732663"/>
                  <a:chOff x="2455266" y="4347000"/>
                  <a:chExt cx="4513782" cy="1293818"/>
                </a:xfrm>
              </p:grpSpPr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A24B03FE-436B-4E86-91C2-617F96E52A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97200" y="4660900"/>
                    <a:ext cx="3963953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73AE160A-0564-490D-A276-E42866EF7F27}"/>
                      </a:ext>
                    </a:extLst>
                  </p:cNvPr>
                  <p:cNvCxnSpPr/>
                  <p:nvPr/>
                </p:nvCxnSpPr>
                <p:spPr>
                  <a:xfrm>
                    <a:off x="3124200" y="4375150"/>
                    <a:ext cx="0" cy="5715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FAFEDD03-DD94-4A0E-A2F9-806A882444E5}"/>
                      </a:ext>
                    </a:extLst>
                  </p:cNvPr>
                  <p:cNvCxnSpPr/>
                  <p:nvPr/>
                </p:nvCxnSpPr>
                <p:spPr>
                  <a:xfrm>
                    <a:off x="3595359" y="4373919"/>
                    <a:ext cx="0" cy="5715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A053C613-74FB-4850-A2EE-ECE12E7D6EA2}"/>
                      </a:ext>
                    </a:extLst>
                  </p:cNvPr>
                  <p:cNvCxnSpPr/>
                  <p:nvPr/>
                </p:nvCxnSpPr>
                <p:spPr>
                  <a:xfrm>
                    <a:off x="6969048" y="4347000"/>
                    <a:ext cx="0" cy="5715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B542342-94C5-4E8E-958D-AE82A3AC1473}"/>
                      </a:ext>
                    </a:extLst>
                  </p:cNvPr>
                  <p:cNvSpPr txBox="1"/>
                  <p:nvPr/>
                </p:nvSpPr>
                <p:spPr>
                  <a:xfrm>
                    <a:off x="2455266" y="4951347"/>
                    <a:ext cx="1354763" cy="6894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GD0 Conception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21529A4C-38B3-4F0A-822F-CD7628AF18E0}"/>
                      </a:ext>
                    </a:extLst>
                  </p:cNvPr>
                  <p:cNvSpPr txBox="1"/>
                  <p:nvPr/>
                </p:nvSpPr>
                <p:spPr>
                  <a:xfrm>
                    <a:off x="3456698" y="4658125"/>
                    <a:ext cx="1447797" cy="482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1</a:t>
                    </a:r>
                    <a:r>
                      <a:rPr lang="en-US" baseline="3000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st</a:t>
                    </a:r>
                    <a:r>
                      <a:rPr lang="en-US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 Trimester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GD2-7</a:t>
                    </a:r>
                  </a:p>
                </p:txBody>
              </p:sp>
            </p:grp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5699C9C-3A9B-466D-A74A-DFB8EEA9A1A1}"/>
                    </a:ext>
                  </a:extLst>
                </p:cNvPr>
                <p:cNvSpPr txBox="1"/>
                <p:nvPr/>
              </p:nvSpPr>
              <p:spPr>
                <a:xfrm>
                  <a:off x="2261777" y="3148326"/>
                  <a:ext cx="164075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dirty="0">
                      <a:solidFill>
                        <a:prstClr val="black"/>
                      </a:solidFill>
                      <a:latin typeface="Calibri" panose="020F0502020204030204"/>
                    </a:rPr>
                    <a:t>2</a:t>
                  </a:r>
                  <a:r>
                    <a:rPr lang="en-US" baseline="30000" dirty="0">
                      <a:solidFill>
                        <a:prstClr val="black"/>
                      </a:solidFill>
                      <a:latin typeface="Calibri" panose="020F0502020204030204"/>
                    </a:rPr>
                    <a:t>nd</a:t>
                  </a:r>
                  <a:r>
                    <a:rPr lang="en-US" dirty="0">
                      <a:solidFill>
                        <a:prstClr val="black"/>
                      </a:solidFill>
                      <a:latin typeface="Calibri" panose="020F0502020204030204"/>
                    </a:rPr>
                    <a:t> Trimester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GD8-14</a:t>
                  </a: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9B1BD92-22DD-4D14-9497-B23ED6A881F0}"/>
                  </a:ext>
                </a:extLst>
              </p:cNvPr>
              <p:cNvSpPr txBox="1"/>
              <p:nvPr/>
            </p:nvSpPr>
            <p:spPr>
              <a:xfrm>
                <a:off x="3511652" y="3101235"/>
                <a:ext cx="1640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  <a:r>
                  <a:rPr lang="en-US" baseline="30000" dirty="0">
                    <a:solidFill>
                      <a:prstClr val="black"/>
                    </a:solidFill>
                    <a:latin typeface="Calibri" panose="020F0502020204030204"/>
                  </a:rPr>
                  <a:t>rd</a:t>
                </a: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Trimester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GD15-21</a:t>
                </a:r>
              </a:p>
            </p:txBody>
          </p:sp>
        </p:grpSp>
      </p:grp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EC31FE28-29E7-4A4B-8230-7510031BFEFD}"/>
              </a:ext>
            </a:extLst>
          </p:cNvPr>
          <p:cNvSpPr/>
          <p:nvPr/>
        </p:nvSpPr>
        <p:spPr>
          <a:xfrm>
            <a:off x="1430489" y="2930993"/>
            <a:ext cx="1276945" cy="278252"/>
          </a:xfrm>
          <a:prstGeom prst="rightArrow">
            <a:avLst/>
          </a:prstGeom>
          <a:solidFill>
            <a:schemeClr val="accent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2B89BC72-EE3F-4256-989B-1892F5D6A686}"/>
              </a:ext>
            </a:extLst>
          </p:cNvPr>
          <p:cNvSpPr/>
          <p:nvPr/>
        </p:nvSpPr>
        <p:spPr>
          <a:xfrm>
            <a:off x="2762863" y="2806185"/>
            <a:ext cx="1230725" cy="278252"/>
          </a:xfrm>
          <a:prstGeom prst="rightArrow">
            <a:avLst/>
          </a:prstGeom>
          <a:solidFill>
            <a:schemeClr val="accent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F8F0CE3D-BD79-471C-B8CC-322ABCAF5383}"/>
              </a:ext>
            </a:extLst>
          </p:cNvPr>
          <p:cNvSpPr/>
          <p:nvPr/>
        </p:nvSpPr>
        <p:spPr>
          <a:xfrm>
            <a:off x="4066136" y="2691971"/>
            <a:ext cx="1158944" cy="278252"/>
          </a:xfrm>
          <a:prstGeom prst="rightArrow">
            <a:avLst/>
          </a:prstGeom>
          <a:solidFill>
            <a:schemeClr val="accent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DE2FAEB4-724A-4383-A797-AA4949338BB3}"/>
              </a:ext>
            </a:extLst>
          </p:cNvPr>
          <p:cNvSpPr/>
          <p:nvPr/>
        </p:nvSpPr>
        <p:spPr>
          <a:xfrm>
            <a:off x="238440" y="1359617"/>
            <a:ext cx="1765795" cy="1034467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B97FCFF-2632-4D3C-87A9-96658A281919}"/>
              </a:ext>
            </a:extLst>
          </p:cNvPr>
          <p:cNvSpPr/>
          <p:nvPr/>
        </p:nvSpPr>
        <p:spPr>
          <a:xfrm>
            <a:off x="594657" y="1469314"/>
            <a:ext cx="1335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60 puffs/d, 5 d/wk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1.5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hr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/d, 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50:50 VG:PG,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No flavor</a:t>
            </a:r>
          </a:p>
        </p:txBody>
      </p:sp>
    </p:spTree>
    <p:extLst>
      <p:ext uri="{BB962C8B-B14F-4D97-AF65-F5344CB8AC3E}">
        <p14:creationId xmlns:p14="http://schemas.microsoft.com/office/powerpoint/2010/main" val="91485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Trimester-based Pregnancy Exposure</a:t>
              </a:r>
              <a:endParaRPr lang="en-US" sz="4000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14F5402-36A0-41D4-A38D-5AB87567A7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557" y="644366"/>
            <a:ext cx="681439" cy="77157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A0E889B-B4FA-4430-8676-316DB777D5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15" y="1566229"/>
            <a:ext cx="5806570" cy="4718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5FCCE0-7A7B-4A4A-86C2-046A17775B4C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1285618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7AD2FC5F-D021-467F-9D05-04700D26B2F5}"/>
              </a:ext>
            </a:extLst>
          </p:cNvPr>
          <p:cNvSpPr/>
          <p:nvPr/>
        </p:nvSpPr>
        <p:spPr>
          <a:xfrm>
            <a:off x="0" y="1286540"/>
            <a:ext cx="9144000" cy="2414701"/>
          </a:xfrm>
          <a:prstGeom prst="cloud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EE5C-B27C-478A-923C-8E461717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962160"/>
            <a:ext cx="7886700" cy="2414701"/>
          </a:xfrm>
        </p:spPr>
        <p:txBody>
          <a:bodyPr>
            <a:normAutofit/>
          </a:bodyPr>
          <a:lstStyle/>
          <a:p>
            <a:r>
              <a:rPr lang="en-US" sz="2000" b="1" dirty="0"/>
              <a:t>Acute exposure (10 puffs)</a:t>
            </a:r>
          </a:p>
          <a:p>
            <a:pPr lvl="1"/>
            <a:r>
              <a:rPr lang="en-US" sz="1800" dirty="0"/>
              <a:t>Intravital (0-2 hours)</a:t>
            </a:r>
          </a:p>
          <a:p>
            <a:pPr lvl="1"/>
            <a:r>
              <a:rPr lang="en-US" sz="1800" dirty="0"/>
              <a:t>Arterial </a:t>
            </a:r>
            <a:r>
              <a:rPr lang="en-US" sz="1800" dirty="0" err="1"/>
              <a:t>myography</a:t>
            </a:r>
            <a:r>
              <a:rPr lang="en-US" sz="1800" dirty="0"/>
              <a:t> (2-72 </a:t>
            </a:r>
            <a:r>
              <a:rPr lang="en-US" sz="1800" dirty="0" err="1"/>
              <a:t>hrs</a:t>
            </a:r>
            <a:r>
              <a:rPr lang="en-US" sz="1800" dirty="0"/>
              <a:t>)</a:t>
            </a:r>
          </a:p>
          <a:p>
            <a:pPr lvl="1"/>
            <a:endParaRPr lang="en-US" sz="1800" dirty="0"/>
          </a:p>
          <a:p>
            <a:r>
              <a:rPr lang="en-US" sz="2000" b="1" dirty="0"/>
              <a:t>Chronic exposure (4 weeks – 8 months)</a:t>
            </a:r>
          </a:p>
          <a:p>
            <a:pPr lvl="1"/>
            <a:r>
              <a:rPr lang="en-US" sz="1800" dirty="0"/>
              <a:t>Artery Structure and Function</a:t>
            </a:r>
          </a:p>
          <a:p>
            <a:pPr lvl="1"/>
            <a:r>
              <a:rPr lang="en-US" sz="1800" dirty="0"/>
              <a:t>Vascular reactivity (arterial </a:t>
            </a:r>
            <a:r>
              <a:rPr lang="en-US" sz="1800" dirty="0" err="1"/>
              <a:t>myography</a:t>
            </a:r>
            <a:r>
              <a:rPr lang="en-US" sz="1800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70E2E4-F319-4073-A0BD-6E7DA0C6D10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D5F218-D30B-4A8F-95D8-2F69521E3C8C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7" name="Flowchart: Terminator 6">
                <a:extLst>
                  <a:ext uri="{FF2B5EF4-FFF2-40B4-BE49-F238E27FC236}">
                    <a16:creationId xmlns:a16="http://schemas.microsoft.com/office/drawing/2014/main" id="{F58AF440-8FBD-4757-8041-590664EF3498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D37E395-4F0C-420D-B094-C8A8468EEF3B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863B94-323D-4B3A-8D80-00D9C351D3E6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Smoking vs. Vaping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E8CF8B-64B2-419D-A71B-538CC4AD4D93}"/>
              </a:ext>
            </a:extLst>
          </p:cNvPr>
          <p:cNvSpPr txBox="1"/>
          <p:nvPr/>
        </p:nvSpPr>
        <p:spPr>
          <a:xfrm>
            <a:off x="458103" y="1688489"/>
            <a:ext cx="8382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vaping is different than smoking,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would expect that the blood vessels, tissues, and organs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response differently to e-cig aerosol than cigarette smoke! </a:t>
            </a:r>
          </a:p>
        </p:txBody>
      </p:sp>
    </p:spTree>
    <p:extLst>
      <p:ext uri="{BB962C8B-B14F-4D97-AF65-F5344CB8AC3E}">
        <p14:creationId xmlns:p14="http://schemas.microsoft.com/office/powerpoint/2010/main" val="86192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7A0E91-3860-9F45-9487-D694A86DD5F8}"/>
              </a:ext>
            </a:extLst>
          </p:cNvPr>
          <p:cNvCxnSpPr/>
          <p:nvPr/>
        </p:nvCxnSpPr>
        <p:spPr>
          <a:xfrm>
            <a:off x="6384175" y="68580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C0C75A-1FE6-4509-B14A-EB9FAC17D95F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579116A-A9D4-48DC-AAEC-BBE8360A0E3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" name="Flowchart: Terminator 2">
                <a:extLst>
                  <a:ext uri="{FF2B5EF4-FFF2-40B4-BE49-F238E27FC236}">
                    <a16:creationId xmlns:a16="http://schemas.microsoft.com/office/drawing/2014/main" id="{7AFE71DD-288E-448A-95B3-EA24B8D3F547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F34009C-2561-4C7D-8447-BBB60086257F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59F28D-870B-4352-BF93-2C5F8833C42E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Intravital Microscopy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278EA8F-0683-41BB-818D-6745AE8E11AC}"/>
              </a:ext>
            </a:extLst>
          </p:cNvPr>
          <p:cNvSpPr/>
          <p:nvPr/>
        </p:nvSpPr>
        <p:spPr>
          <a:xfrm>
            <a:off x="-1525999" y="4307609"/>
            <a:ext cx="528313" cy="177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6F0E6A-4839-45FD-821A-6642BD608F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53" y="1235461"/>
            <a:ext cx="5021451" cy="52441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E764F4-80A1-4491-BB80-E28A714A8D2C}"/>
              </a:ext>
            </a:extLst>
          </p:cNvPr>
          <p:cNvGrpSpPr/>
          <p:nvPr/>
        </p:nvGrpSpPr>
        <p:grpSpPr>
          <a:xfrm>
            <a:off x="223736" y="1110860"/>
            <a:ext cx="5389019" cy="5434591"/>
            <a:chOff x="223736" y="1334153"/>
            <a:chExt cx="5389019" cy="5434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FCCDAC-9D7A-4E04-9835-3ED3FDC02615}"/>
                </a:ext>
              </a:extLst>
            </p:cNvPr>
            <p:cNvSpPr/>
            <p:nvPr/>
          </p:nvSpPr>
          <p:spPr>
            <a:xfrm>
              <a:off x="223736" y="1334153"/>
              <a:ext cx="5283929" cy="264032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C96661-A662-42E3-B28C-ED3DA97605C9}"/>
                </a:ext>
              </a:extLst>
            </p:cNvPr>
            <p:cNvSpPr/>
            <p:nvPr/>
          </p:nvSpPr>
          <p:spPr>
            <a:xfrm>
              <a:off x="2173038" y="3974476"/>
              <a:ext cx="3439717" cy="76338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D9761E-C998-4B82-8338-BBAC4D67863D}"/>
                </a:ext>
              </a:extLst>
            </p:cNvPr>
            <p:cNvSpPr/>
            <p:nvPr/>
          </p:nvSpPr>
          <p:spPr>
            <a:xfrm>
              <a:off x="223737" y="3974476"/>
              <a:ext cx="1092837" cy="75701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F160B4-7F10-4A93-B221-C247B349B6E9}"/>
                </a:ext>
              </a:extLst>
            </p:cNvPr>
            <p:cNvSpPr/>
            <p:nvPr/>
          </p:nvSpPr>
          <p:spPr>
            <a:xfrm>
              <a:off x="223737" y="4731679"/>
              <a:ext cx="5363346" cy="203706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8B70182-01C1-4143-8ED0-9FEFAB0615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829" y="3778876"/>
            <a:ext cx="1012688" cy="706124"/>
          </a:xfrm>
          <a:prstGeom prst="rect">
            <a:avLst/>
          </a:prstGeom>
        </p:spPr>
      </p:pic>
      <p:pic>
        <p:nvPicPr>
          <p:cNvPr id="15" name="Picture 14" descr="C:\Users\Kyle\Dropbox\WVU\Nano Study\IVM prep pictures\IVM prep-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7996" y="1350335"/>
            <a:ext cx="6164697" cy="4984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2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r>
              <a:rPr lang="en-US" sz="4000" b="1" dirty="0"/>
              <a:t>Intravital Microscopy</a:t>
            </a:r>
          </a:p>
        </p:txBody>
      </p:sp>
      <p:pic>
        <p:nvPicPr>
          <p:cNvPr id="15" name="Picture 14" descr="C:\Users\Kyle\Dropbox\WVU\Nano Study\IVM prep pictures\IVM prep-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578" y="1352423"/>
            <a:ext cx="6162115" cy="49826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7A0E91-3860-9F45-9487-D694A86DD5F8}"/>
              </a:ext>
            </a:extLst>
          </p:cNvPr>
          <p:cNvCxnSpPr/>
          <p:nvPr/>
        </p:nvCxnSpPr>
        <p:spPr>
          <a:xfrm>
            <a:off x="6384175" y="68580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0FD907E-3D82-4757-9EF7-A3E7CC7A8233}"/>
              </a:ext>
            </a:extLst>
          </p:cNvPr>
          <p:cNvGrpSpPr/>
          <p:nvPr/>
        </p:nvGrpSpPr>
        <p:grpSpPr>
          <a:xfrm>
            <a:off x="193478" y="2922551"/>
            <a:ext cx="5635975" cy="3683869"/>
            <a:chOff x="193478" y="2922551"/>
            <a:chExt cx="5635975" cy="3683869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C703E7-3A08-D74C-BB2A-D55DBD7F13DF}"/>
                </a:ext>
              </a:extLst>
            </p:cNvPr>
            <p:cNvSpPr/>
            <p:nvPr/>
          </p:nvSpPr>
          <p:spPr>
            <a:xfrm>
              <a:off x="4871258" y="2926080"/>
              <a:ext cx="731520" cy="3640975"/>
            </a:xfrm>
            <a:custGeom>
              <a:avLst/>
              <a:gdLst>
                <a:gd name="connsiteX0" fmla="*/ 0 w 731520"/>
                <a:gd name="connsiteY0" fmla="*/ 0 h 3640975"/>
                <a:gd name="connsiteX1" fmla="*/ 698269 w 731520"/>
                <a:gd name="connsiteY1" fmla="*/ 482138 h 3640975"/>
                <a:gd name="connsiteX2" fmla="*/ 548640 w 731520"/>
                <a:gd name="connsiteY2" fmla="*/ 598516 h 3640975"/>
                <a:gd name="connsiteX3" fmla="*/ 532015 w 731520"/>
                <a:gd name="connsiteY3" fmla="*/ 764771 h 3640975"/>
                <a:gd name="connsiteX4" fmla="*/ 532015 w 731520"/>
                <a:gd name="connsiteY4" fmla="*/ 764771 h 3640975"/>
                <a:gd name="connsiteX5" fmla="*/ 731520 w 731520"/>
                <a:gd name="connsiteY5" fmla="*/ 914400 h 3640975"/>
                <a:gd name="connsiteX6" fmla="*/ 16626 w 731520"/>
                <a:gd name="connsiteY6" fmla="*/ 3640975 h 3640975"/>
                <a:gd name="connsiteX7" fmla="*/ 0 w 731520"/>
                <a:gd name="connsiteY7" fmla="*/ 0 h 364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0" h="3640975">
                  <a:moveTo>
                    <a:pt x="0" y="0"/>
                  </a:moveTo>
                  <a:lnTo>
                    <a:pt x="698269" y="482138"/>
                  </a:lnTo>
                  <a:lnTo>
                    <a:pt x="548640" y="598516"/>
                  </a:lnTo>
                  <a:lnTo>
                    <a:pt x="532015" y="764771"/>
                  </a:lnTo>
                  <a:lnTo>
                    <a:pt x="532015" y="764771"/>
                  </a:lnTo>
                  <a:lnTo>
                    <a:pt x="731520" y="914400"/>
                  </a:lnTo>
                  <a:lnTo>
                    <a:pt x="16626" y="3640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CC67BC4-0DF2-C344-BEFE-4F8B83C57F0B}"/>
                </a:ext>
              </a:extLst>
            </p:cNvPr>
            <p:cNvGrpSpPr/>
            <p:nvPr/>
          </p:nvGrpSpPr>
          <p:grpSpPr>
            <a:xfrm>
              <a:off x="4887677" y="2922552"/>
              <a:ext cx="941776" cy="3683868"/>
              <a:chOff x="4887677" y="2922552"/>
              <a:chExt cx="941776" cy="3683868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7371C3A-3EA8-3E4A-A35E-630D0422E301}"/>
                  </a:ext>
                </a:extLst>
              </p:cNvPr>
              <p:cNvSpPr/>
              <p:nvPr/>
            </p:nvSpPr>
            <p:spPr>
              <a:xfrm>
                <a:off x="5413816" y="3428109"/>
                <a:ext cx="415637" cy="415637"/>
              </a:xfrm>
              <a:prstGeom prst="ellipse">
                <a:avLst/>
              </a:prstGeom>
              <a:noFill/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240BDA4-5BCA-0E42-8F42-5C39DC5E05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87677" y="2922552"/>
                <a:ext cx="733957" cy="505555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7555CE2-005B-A346-A9C9-B4EBC8E050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87677" y="3843746"/>
                <a:ext cx="733957" cy="2762674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551DC6-9260-C24B-90B3-547D737BA46D}"/>
                </a:ext>
              </a:extLst>
            </p:cNvPr>
            <p:cNvSpPr/>
            <p:nvPr/>
          </p:nvSpPr>
          <p:spPr>
            <a:xfrm>
              <a:off x="193478" y="2922551"/>
              <a:ext cx="4694199" cy="3683867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5-24-18 pre">
              <a:hlinkClick r:id="" action="ppaction://media"/>
              <a:extLst>
                <a:ext uri="{FF2B5EF4-FFF2-40B4-BE49-F238E27FC236}">
                  <a16:creationId xmlns:a16="http://schemas.microsoft.com/office/drawing/2014/main" id="{790CA2CA-3626-4CCC-82A2-7ED21A51B6B2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211905" y="2947672"/>
              <a:ext cx="4662124" cy="3640975"/>
            </a:xfrm>
            <a:prstGeom prst="rect">
              <a:avLst/>
            </a:prstGeom>
          </p:spPr>
        </p:pic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3D054F-0E3D-2544-B4CB-A57FCA5D30E8}"/>
              </a:ext>
            </a:extLst>
          </p:cNvPr>
          <p:cNvCxnSpPr>
            <a:cxnSpLocks/>
          </p:cNvCxnSpPr>
          <p:nvPr/>
        </p:nvCxnSpPr>
        <p:spPr>
          <a:xfrm>
            <a:off x="2567874" y="4991854"/>
            <a:ext cx="436482" cy="0"/>
          </a:xfrm>
          <a:prstGeom prst="straightConnector1">
            <a:avLst/>
          </a:prstGeom>
          <a:ln w="539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D445FC-2CAC-489D-8759-C9A2478EF91B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E9ABFA9-1886-44FA-ADF8-E5E50A6E882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22" name="Flowchart: Terminator 21">
                <a:extLst>
                  <a:ext uri="{FF2B5EF4-FFF2-40B4-BE49-F238E27FC236}">
                    <a16:creationId xmlns:a16="http://schemas.microsoft.com/office/drawing/2014/main" id="{BFDA891F-5C7B-46B7-ACD4-DB9C371D2D0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90A16BD-9EAA-4BBC-9D13-C6AEAF14CA2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79780C-30CA-489A-9C26-450740909455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Intravital Microscopy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9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034203A-816C-4006-92F2-15D646479546}"/>
              </a:ext>
            </a:extLst>
          </p:cNvPr>
          <p:cNvGrpSpPr/>
          <p:nvPr/>
        </p:nvGrpSpPr>
        <p:grpSpPr>
          <a:xfrm>
            <a:off x="888848" y="1326700"/>
            <a:ext cx="3413760" cy="2608208"/>
            <a:chOff x="888848" y="1326700"/>
            <a:chExt cx="3413760" cy="260820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7DF9A5D-942B-4415-9873-8866A042C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848" y="1328868"/>
              <a:ext cx="3413760" cy="26060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9B2E18-DF38-481D-BC31-B76B25DFC5D8}"/>
                </a:ext>
              </a:extLst>
            </p:cNvPr>
            <p:cNvSpPr txBox="1"/>
            <p:nvPr/>
          </p:nvSpPr>
          <p:spPr>
            <a:xfrm>
              <a:off x="989615" y="1326700"/>
              <a:ext cx="3212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Baseline (Pre-exposure)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02D300-CB16-458B-9D05-5E1489ACDD7A}"/>
                </a:ext>
              </a:extLst>
            </p:cNvPr>
            <p:cNvSpPr txBox="1"/>
            <p:nvPr/>
          </p:nvSpPr>
          <p:spPr>
            <a:xfrm>
              <a:off x="1607252" y="3335928"/>
              <a:ext cx="988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arteriole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BACA79-CA3F-4054-82D5-C552241076FC}"/>
                </a:ext>
              </a:extLst>
            </p:cNvPr>
            <p:cNvSpPr txBox="1"/>
            <p:nvPr/>
          </p:nvSpPr>
          <p:spPr>
            <a:xfrm>
              <a:off x="2628310" y="3520594"/>
              <a:ext cx="576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vein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A84328-C799-4312-9300-0D86D14E15E0}"/>
              </a:ext>
            </a:extLst>
          </p:cNvPr>
          <p:cNvGrpSpPr/>
          <p:nvPr/>
        </p:nvGrpSpPr>
        <p:grpSpPr>
          <a:xfrm>
            <a:off x="4752642" y="1326700"/>
            <a:ext cx="3413760" cy="2606040"/>
            <a:chOff x="4752642" y="1326700"/>
            <a:chExt cx="3413760" cy="260604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488C51B-1E6C-4893-BEC9-9930C3EA18D5}"/>
                </a:ext>
              </a:extLst>
            </p:cNvPr>
            <p:cNvGrpSpPr/>
            <p:nvPr/>
          </p:nvGrpSpPr>
          <p:grpSpPr>
            <a:xfrm>
              <a:off x="4752642" y="1326700"/>
              <a:ext cx="3413760" cy="2606040"/>
              <a:chOff x="4752642" y="1326700"/>
              <a:chExt cx="3413760" cy="260604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C90C028-64E6-4CDC-ABEF-6798768FF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2642" y="1326700"/>
                <a:ext cx="3413760" cy="2606040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F7D06F9-80F9-42A5-A9CB-EA8C729C3F1F}"/>
                  </a:ext>
                </a:extLst>
              </p:cNvPr>
              <p:cNvGrpSpPr/>
              <p:nvPr/>
            </p:nvGrpSpPr>
            <p:grpSpPr>
              <a:xfrm>
                <a:off x="4752642" y="3671130"/>
                <a:ext cx="546945" cy="261610"/>
                <a:chOff x="237549" y="3958586"/>
                <a:chExt cx="546945" cy="26161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27A4E83-F869-4DA2-A2F3-BA2A3DBC386A}"/>
                    </a:ext>
                  </a:extLst>
                </p:cNvPr>
                <p:cNvSpPr/>
                <p:nvPr/>
              </p:nvSpPr>
              <p:spPr>
                <a:xfrm>
                  <a:off x="316331" y="3958586"/>
                  <a:ext cx="389383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63363C5-4FAD-4AB5-807F-B28C94EFB846}"/>
                    </a:ext>
                  </a:extLst>
                </p:cNvPr>
                <p:cNvSpPr txBox="1"/>
                <p:nvPr/>
              </p:nvSpPr>
              <p:spPr>
                <a:xfrm>
                  <a:off x="237549" y="3958586"/>
                  <a:ext cx="54694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50 um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EDB696-19AB-4E00-AE63-0FECE228CB71}"/>
                </a:ext>
              </a:extLst>
            </p:cNvPr>
            <p:cNvSpPr txBox="1"/>
            <p:nvPr/>
          </p:nvSpPr>
          <p:spPr>
            <a:xfrm>
              <a:off x="5138405" y="1326700"/>
              <a:ext cx="2382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min Post Vape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1FDFF4-461C-487A-A5DD-DDE35785D1EE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E72269E-80C2-4D86-BFA8-CE1969FF7A86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CBA04175-1E08-400A-A427-FBF6A28A9D8C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4230423-8D38-48D2-851D-A5063D9FFA4E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D4EDF8-20C8-4FD9-ACEE-163E25BD77F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Intravital Microscopy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16FCF55-D6DF-47D6-9713-6DA3EC581C4F}"/>
              </a:ext>
            </a:extLst>
          </p:cNvPr>
          <p:cNvSpPr txBox="1"/>
          <p:nvPr/>
        </p:nvSpPr>
        <p:spPr>
          <a:xfrm>
            <a:off x="911962" y="3696976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um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9842BF0-6E75-4CEF-8D27-6D335239FF2A}"/>
              </a:ext>
            </a:extLst>
          </p:cNvPr>
          <p:cNvGrpSpPr/>
          <p:nvPr/>
        </p:nvGrpSpPr>
        <p:grpSpPr>
          <a:xfrm>
            <a:off x="4752642" y="4169125"/>
            <a:ext cx="3413760" cy="2606040"/>
            <a:chOff x="4752642" y="4169125"/>
            <a:chExt cx="3413760" cy="26060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A34C85-C9E3-4358-B9CA-A81A4F732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2642" y="4169125"/>
              <a:ext cx="3413760" cy="260604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DF9979-86CB-460F-A3C7-0E150644FD55}"/>
                </a:ext>
              </a:extLst>
            </p:cNvPr>
            <p:cNvSpPr txBox="1"/>
            <p:nvPr/>
          </p:nvSpPr>
          <p:spPr>
            <a:xfrm>
              <a:off x="5268202" y="4193890"/>
              <a:ext cx="2382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 min Post Vape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30A4905-60A5-403D-BD6E-8DF3212BBFAE}"/>
                </a:ext>
              </a:extLst>
            </p:cNvPr>
            <p:cNvGrpSpPr/>
            <p:nvPr/>
          </p:nvGrpSpPr>
          <p:grpSpPr>
            <a:xfrm>
              <a:off x="4831424" y="6506559"/>
              <a:ext cx="546945" cy="261610"/>
              <a:chOff x="237549" y="3958586"/>
              <a:chExt cx="546945" cy="26161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C138342-75AA-47F2-89D0-AD976FAA16B4}"/>
                  </a:ext>
                </a:extLst>
              </p:cNvPr>
              <p:cNvSpPr/>
              <p:nvPr/>
            </p:nvSpPr>
            <p:spPr>
              <a:xfrm>
                <a:off x="316331" y="3958586"/>
                <a:ext cx="389383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2C2CF4E-61AB-4405-8D1D-1A214226139F}"/>
                  </a:ext>
                </a:extLst>
              </p:cNvPr>
              <p:cNvSpPr txBox="1"/>
              <p:nvPr/>
            </p:nvSpPr>
            <p:spPr>
              <a:xfrm>
                <a:off x="237549" y="3958586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 um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CDF02E-6649-4405-AADE-5EE15E1E22A7}"/>
              </a:ext>
            </a:extLst>
          </p:cNvPr>
          <p:cNvGrpSpPr/>
          <p:nvPr/>
        </p:nvGrpSpPr>
        <p:grpSpPr>
          <a:xfrm>
            <a:off x="888848" y="4169125"/>
            <a:ext cx="3413760" cy="2606040"/>
            <a:chOff x="888848" y="4169125"/>
            <a:chExt cx="3413760" cy="26060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77B140-F7BB-46AB-834F-CB5F7CD6B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848" y="4169125"/>
              <a:ext cx="3413760" cy="26060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013D6F-26DB-4544-891A-766D3240FD55}"/>
                </a:ext>
              </a:extLst>
            </p:cNvPr>
            <p:cNvSpPr txBox="1"/>
            <p:nvPr/>
          </p:nvSpPr>
          <p:spPr>
            <a:xfrm>
              <a:off x="1404408" y="4193891"/>
              <a:ext cx="2382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min Post Vape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90951C4-70F1-4361-A1C2-D08CFE4FE5B1}"/>
                </a:ext>
              </a:extLst>
            </p:cNvPr>
            <p:cNvGrpSpPr/>
            <p:nvPr/>
          </p:nvGrpSpPr>
          <p:grpSpPr>
            <a:xfrm>
              <a:off x="916811" y="6483700"/>
              <a:ext cx="546945" cy="261610"/>
              <a:chOff x="237549" y="3958586"/>
              <a:chExt cx="546945" cy="26161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5336A60-FDC2-42C0-B3BA-1AB364716DD2}"/>
                  </a:ext>
                </a:extLst>
              </p:cNvPr>
              <p:cNvSpPr/>
              <p:nvPr/>
            </p:nvSpPr>
            <p:spPr>
              <a:xfrm>
                <a:off x="316331" y="3958586"/>
                <a:ext cx="389383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BB23DF-14B9-4C38-9B3D-F7D4905DF98B}"/>
                  </a:ext>
                </a:extLst>
              </p:cNvPr>
              <p:cNvSpPr txBox="1"/>
              <p:nvPr/>
            </p:nvSpPr>
            <p:spPr>
              <a:xfrm>
                <a:off x="237549" y="3958586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 um</a:t>
                </a:r>
              </a:p>
            </p:txBody>
          </p:sp>
        </p:grp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30E82D2C-7636-42D3-87FD-2D47C61ECB0E}"/>
              </a:ext>
            </a:extLst>
          </p:cNvPr>
          <p:cNvSpPr/>
          <p:nvPr/>
        </p:nvSpPr>
        <p:spPr>
          <a:xfrm>
            <a:off x="1130300" y="2349500"/>
            <a:ext cx="685800" cy="28902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60CB157D-0140-492E-8B09-CA456C2A34D0}"/>
              </a:ext>
            </a:extLst>
          </p:cNvPr>
          <p:cNvSpPr/>
          <p:nvPr/>
        </p:nvSpPr>
        <p:spPr>
          <a:xfrm>
            <a:off x="5104896" y="2340393"/>
            <a:ext cx="685800" cy="28902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D40B63-AFB4-47AC-A7AA-F548189ABAC7}"/>
              </a:ext>
            </a:extLst>
          </p:cNvPr>
          <p:cNvSpPr txBox="1"/>
          <p:nvPr/>
        </p:nvSpPr>
        <p:spPr>
          <a:xfrm>
            <a:off x="5749623" y="6344752"/>
            <a:ext cx="9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arteriole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09B65-E032-45E2-8661-BEB6B53AED11}"/>
              </a:ext>
            </a:extLst>
          </p:cNvPr>
          <p:cNvSpPr txBox="1"/>
          <p:nvPr/>
        </p:nvSpPr>
        <p:spPr>
          <a:xfrm>
            <a:off x="5493622" y="3458449"/>
            <a:ext cx="9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arteriole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C71DAF-C372-42EA-87EA-531159F83BC4}"/>
              </a:ext>
            </a:extLst>
          </p:cNvPr>
          <p:cNvSpPr txBox="1"/>
          <p:nvPr/>
        </p:nvSpPr>
        <p:spPr>
          <a:xfrm>
            <a:off x="1759652" y="6375978"/>
            <a:ext cx="9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arteriole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3FBCE9-EF23-40CD-B2EA-918F8C756AD4}"/>
              </a:ext>
            </a:extLst>
          </p:cNvPr>
          <p:cNvSpPr txBox="1"/>
          <p:nvPr/>
        </p:nvSpPr>
        <p:spPr>
          <a:xfrm>
            <a:off x="2755643" y="6375978"/>
            <a:ext cx="57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516455-71A1-4348-8683-88309AD76382}"/>
              </a:ext>
            </a:extLst>
          </p:cNvPr>
          <p:cNvSpPr txBox="1"/>
          <p:nvPr/>
        </p:nvSpPr>
        <p:spPr>
          <a:xfrm>
            <a:off x="6601506" y="3409283"/>
            <a:ext cx="57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E2E12D-F9D5-4261-92B6-BA3D6EFD8F49}"/>
              </a:ext>
            </a:extLst>
          </p:cNvPr>
          <p:cNvSpPr txBox="1"/>
          <p:nvPr/>
        </p:nvSpPr>
        <p:spPr>
          <a:xfrm>
            <a:off x="6738099" y="6321893"/>
            <a:ext cx="57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vein</a:t>
            </a:r>
          </a:p>
        </p:txBody>
      </p:sp>
    </p:spTree>
    <p:extLst>
      <p:ext uri="{BB962C8B-B14F-4D97-AF65-F5344CB8AC3E}">
        <p14:creationId xmlns:p14="http://schemas.microsoft.com/office/powerpoint/2010/main" val="39135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4535" y="1570726"/>
          <a:ext cx="7534930" cy="468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Intravital Microscopy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329132" y="4489087"/>
            <a:ext cx="1112808" cy="599037"/>
          </a:xfrm>
          <a:prstGeom prst="wedgeRoundRectCallout">
            <a:avLst>
              <a:gd name="adj1" fmla="val -23219"/>
              <a:gd name="adj2" fmla="val -283169"/>
              <a:gd name="adj3" fmla="val 16667"/>
            </a:avLst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puffs/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D95E0A-94C6-4586-90E1-393F43788378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B88817-D53A-400E-8B8E-7F8DBB8E2978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86B6BA86-D796-4984-9B72-EF84A2C2BF0F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C593155-97BA-4C5E-B309-B86F743D99E9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305B35-0849-4E48-9EC3-3BDA6BDD3CA3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Intravital Microscopy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20FDF-6DF0-4613-8508-3D4714F0D0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46" y="100849"/>
            <a:ext cx="1009495" cy="1182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8C776B-0BF3-4043-A558-F49F3253B78B}"/>
              </a:ext>
            </a:extLst>
          </p:cNvPr>
          <p:cNvSpPr txBox="1"/>
          <p:nvPr/>
        </p:nvSpPr>
        <p:spPr>
          <a:xfrm>
            <a:off x="5864237" y="6494166"/>
            <a:ext cx="321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Pitzer et al. IJMS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Int. J. Mol. Sci.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10208.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D5757C-F222-4457-9028-CDE16E0E2505}"/>
              </a:ext>
            </a:extLst>
          </p:cNvPr>
          <p:cNvSpPr/>
          <p:nvPr/>
        </p:nvSpPr>
        <p:spPr>
          <a:xfrm>
            <a:off x="105892" y="6411868"/>
            <a:ext cx="2291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Puff = 5-second, 55-ml</a:t>
            </a:r>
          </a:p>
        </p:txBody>
      </p:sp>
      <p:pic>
        <p:nvPicPr>
          <p:cNvPr id="2050" name="Picture 2" descr="d7f8b6bf-4b17-438b-9df7-718859cfb1be@namprd05">
            <a:extLst>
              <a:ext uri="{FF2B5EF4-FFF2-40B4-BE49-F238E27FC236}">
                <a16:creationId xmlns:a16="http://schemas.microsoft.com/office/drawing/2014/main" id="{B44F564A-8C2A-46CF-B676-7CB8C8D6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9079" y="4780471"/>
            <a:ext cx="937032" cy="163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440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4535" y="1570726"/>
          <a:ext cx="7534930" cy="468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Intravital Microscopy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329132" y="4489087"/>
            <a:ext cx="1112808" cy="599037"/>
          </a:xfrm>
          <a:prstGeom prst="wedgeRoundRectCallout">
            <a:avLst>
              <a:gd name="adj1" fmla="val -23219"/>
              <a:gd name="adj2" fmla="val -283169"/>
              <a:gd name="adj3" fmla="val 16667"/>
            </a:avLst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puffs/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D95E0A-94C6-4586-90E1-393F43788378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B88817-D53A-400E-8B8E-7F8DBB8E2978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86B6BA86-D796-4984-9B72-EF84A2C2BF0F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C593155-97BA-4C5E-B309-B86F743D99E9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305B35-0849-4E48-9EC3-3BDA6BDD3CA3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Intravital Microscopy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20FDF-6DF0-4613-8508-3D4714F0D0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46" y="100849"/>
            <a:ext cx="1009495" cy="11825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10428F-6A8F-4B45-BFE0-63E20723E191}"/>
              </a:ext>
            </a:extLst>
          </p:cNvPr>
          <p:cNvSpPr txBox="1"/>
          <p:nvPr/>
        </p:nvSpPr>
        <p:spPr>
          <a:xfrm>
            <a:off x="7532605" y="5131632"/>
            <a:ext cx="13082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E-liquid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50/50 VG:PG,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flavor, 17.5 watts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9A6EAC-E302-4748-A087-5DCC9D1834BB}"/>
              </a:ext>
            </a:extLst>
          </p:cNvPr>
          <p:cNvSpPr/>
          <p:nvPr/>
        </p:nvSpPr>
        <p:spPr>
          <a:xfrm>
            <a:off x="105892" y="6411868"/>
            <a:ext cx="2291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Puff = 5-second, 55-ml</a:t>
            </a:r>
          </a:p>
        </p:txBody>
      </p:sp>
      <p:pic>
        <p:nvPicPr>
          <p:cNvPr id="16" name="chart">
            <a:extLst>
              <a:ext uri="{FF2B5EF4-FFF2-40B4-BE49-F238E27FC236}">
                <a16:creationId xmlns:a16="http://schemas.microsoft.com/office/drawing/2014/main" id="{D4ADB9B4-2ED8-4062-8D34-CB6059F17C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770" y="4878462"/>
            <a:ext cx="556993" cy="1421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96CAA7-F4FB-4E9A-8D72-392140927155}"/>
              </a:ext>
            </a:extLst>
          </p:cNvPr>
          <p:cNvSpPr txBox="1"/>
          <p:nvPr/>
        </p:nvSpPr>
        <p:spPr>
          <a:xfrm>
            <a:off x="5768696" y="6484585"/>
            <a:ext cx="321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Pitzer et al. IJMS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Int. J. Mol. Sci.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10208.</a:t>
            </a:r>
          </a:p>
        </p:txBody>
      </p:sp>
    </p:spTree>
    <p:extLst>
      <p:ext uri="{BB962C8B-B14F-4D97-AF65-F5344CB8AC3E}">
        <p14:creationId xmlns:p14="http://schemas.microsoft.com/office/powerpoint/2010/main" val="192610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4535" y="1570726"/>
          <a:ext cx="7534930" cy="468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Intravital Microscopy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044" y="4862121"/>
            <a:ext cx="2425580" cy="168532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29132" y="4489087"/>
            <a:ext cx="1112808" cy="599037"/>
          </a:xfrm>
          <a:prstGeom prst="wedgeRoundRectCallout">
            <a:avLst>
              <a:gd name="adj1" fmla="val -23219"/>
              <a:gd name="adj2" fmla="val -283169"/>
              <a:gd name="adj3" fmla="val 16667"/>
            </a:avLst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puffs/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D95E0A-94C6-4586-90E1-393F43788378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B88817-D53A-400E-8B8E-7F8DBB8E2978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86B6BA86-D796-4984-9B72-EF84A2C2BF0F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C593155-97BA-4C5E-B309-B86F743D99E9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305B35-0849-4E48-9EC3-3BDA6BDD3CA3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Intravital Microscopy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20FDF-6DF0-4613-8508-3D4714F0D0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46" y="100849"/>
            <a:ext cx="1009495" cy="11825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785FB5-2956-40D0-91A6-A6204C858541}"/>
              </a:ext>
            </a:extLst>
          </p:cNvPr>
          <p:cNvSpPr/>
          <p:nvPr/>
        </p:nvSpPr>
        <p:spPr>
          <a:xfrm>
            <a:off x="105892" y="6411868"/>
            <a:ext cx="2291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Puff = 5-second, 55-ml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C5007-9ADA-480E-B7D1-60B7459C4A34}"/>
              </a:ext>
            </a:extLst>
          </p:cNvPr>
          <p:cNvSpPr txBox="1"/>
          <p:nvPr/>
        </p:nvSpPr>
        <p:spPr>
          <a:xfrm>
            <a:off x="5864237" y="6494166"/>
            <a:ext cx="321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Pitzer et al. IJMS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Int. J. Mol. Sci.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10208.</a:t>
            </a:r>
          </a:p>
        </p:txBody>
      </p:sp>
    </p:spTree>
    <p:extLst>
      <p:ext uri="{BB962C8B-B14F-4D97-AF65-F5344CB8AC3E}">
        <p14:creationId xmlns:p14="http://schemas.microsoft.com/office/powerpoint/2010/main" val="271581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455"/>
            <a:ext cx="9144000" cy="87544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Heated Tobacco Product (HTP)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183" y="1270000"/>
            <a:ext cx="6474984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4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A98D8-B83F-49A2-A21F-BE7B0A9E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8538"/>
            <a:ext cx="7886700" cy="7611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Prevalence of e-cigarette use in women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EFB7A-6A01-4873-B6EB-1D050F821F99}"/>
              </a:ext>
            </a:extLst>
          </p:cNvPr>
          <p:cNvSpPr txBox="1"/>
          <p:nvPr/>
        </p:nvSpPr>
        <p:spPr>
          <a:xfrm>
            <a:off x="1412786" y="1550020"/>
            <a:ext cx="183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pregnancy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B8F71-2AE8-40F4-98B4-F2F4D11EF64E}"/>
              </a:ext>
            </a:extLst>
          </p:cNvPr>
          <p:cNvSpPr txBox="1"/>
          <p:nvPr/>
        </p:nvSpPr>
        <p:spPr>
          <a:xfrm>
            <a:off x="5974765" y="1550020"/>
            <a:ext cx="190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pregnancy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62C7E5-E74A-451B-9C22-42FCFA90242D}"/>
              </a:ext>
            </a:extLst>
          </p:cNvPr>
          <p:cNvSpPr/>
          <p:nvPr/>
        </p:nvSpPr>
        <p:spPr>
          <a:xfrm>
            <a:off x="151918" y="5362204"/>
            <a:ext cx="79996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Liu et al.,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Prevalence and Distribution of Electronic Cigarette Use Before and During Pregnancy Among Women in 38 States of the United States.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Nicotine &amp; Tobacco Research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2021, Vol. 23, No.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92B45-6223-42BB-81B7-3A98F949F1A9}"/>
              </a:ext>
            </a:extLst>
          </p:cNvPr>
          <p:cNvSpPr/>
          <p:nvPr/>
        </p:nvSpPr>
        <p:spPr>
          <a:xfrm>
            <a:off x="2181440" y="6465847"/>
            <a:ext cx="6851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PRAMS = Pregnancy Risk Assessment Monitoring System 2016-2017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222852-179E-4743-AC3A-92C17C42B599}"/>
              </a:ext>
            </a:extLst>
          </p:cNvPr>
          <p:cNvGrpSpPr/>
          <p:nvPr/>
        </p:nvGrpSpPr>
        <p:grpSpPr>
          <a:xfrm>
            <a:off x="4882291" y="1976573"/>
            <a:ext cx="3998279" cy="3011823"/>
            <a:chOff x="4882291" y="1976573"/>
            <a:chExt cx="3998279" cy="30118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A07128-0976-4E56-A66B-5074EC590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4593" y="2095561"/>
              <a:ext cx="3975977" cy="289283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5C39F-8B9D-400D-B7B5-8C1A2446ED5F}"/>
                </a:ext>
              </a:extLst>
            </p:cNvPr>
            <p:cNvSpPr/>
            <p:nvPr/>
          </p:nvSpPr>
          <p:spPr>
            <a:xfrm>
              <a:off x="4882291" y="1976573"/>
              <a:ext cx="247270" cy="242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AD8C79-5C6B-47EF-AC38-B68BFE01EFF0}"/>
              </a:ext>
            </a:extLst>
          </p:cNvPr>
          <p:cNvGrpSpPr/>
          <p:nvPr/>
        </p:nvGrpSpPr>
        <p:grpSpPr>
          <a:xfrm>
            <a:off x="263430" y="1821051"/>
            <a:ext cx="4134344" cy="3167345"/>
            <a:chOff x="263430" y="1821051"/>
            <a:chExt cx="4134344" cy="31673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8E453F-DD21-41DF-96EC-13A0D2C7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430" y="1998875"/>
              <a:ext cx="4134344" cy="298952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E4BE2D-9D25-4B79-B830-1F37E72023EC}"/>
                </a:ext>
              </a:extLst>
            </p:cNvPr>
            <p:cNvSpPr/>
            <p:nvPr/>
          </p:nvSpPr>
          <p:spPr>
            <a:xfrm>
              <a:off x="263430" y="1821051"/>
              <a:ext cx="247270" cy="242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667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52" y="0"/>
            <a:ext cx="7731652" cy="2095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15370"/>
            <a:ext cx="8968154" cy="334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66" y="2321871"/>
            <a:ext cx="4348729" cy="2828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833217" y="2452397"/>
            <a:ext cx="3826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cycles of 5 s exposure +25 s break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76588" y="3460763"/>
            <a:ext cx="5682946" cy="2824452"/>
            <a:chOff x="3176588" y="2909452"/>
            <a:chExt cx="5682946" cy="28244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6588" y="3103337"/>
              <a:ext cx="5682946" cy="26305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3580" y="2909452"/>
              <a:ext cx="4116324" cy="38777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1002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3" y="0"/>
            <a:ext cx="6230042" cy="6707294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2346902" y="2528017"/>
          <a:ext cx="4654062" cy="417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6D5F13D8-9F80-4652-ACFB-C0DC406B0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34" y="6242447"/>
            <a:ext cx="2949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2016 Sep;150(3):606-12 </a:t>
            </a:r>
          </a:p>
        </p:txBody>
      </p:sp>
    </p:spTree>
    <p:extLst>
      <p:ext uri="{BB962C8B-B14F-4D97-AF65-F5344CB8AC3E}">
        <p14:creationId xmlns:p14="http://schemas.microsoft.com/office/powerpoint/2010/main" val="78961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83" y="99987"/>
            <a:ext cx="7886700" cy="56807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Laser Speckle Tracking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5558" y="606510"/>
            <a:ext cx="7412694" cy="2244486"/>
            <a:chOff x="785558" y="845448"/>
            <a:chExt cx="7412694" cy="2244486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85558" y="1214780"/>
              <a:ext cx="7372324" cy="1875154"/>
              <a:chOff x="642774" y="1989614"/>
              <a:chExt cx="7909086" cy="201168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26401" y="1989614"/>
                <a:ext cx="2625459" cy="201168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774" y="1989614"/>
                <a:ext cx="2643380" cy="201168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89287" y="1989614"/>
                <a:ext cx="2637114" cy="201168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467692" y="845448"/>
              <a:ext cx="6730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Baseline		       Post Vape (1 min)	 Post Vape (20 min)</a:t>
              </a:r>
            </a:p>
          </p:txBody>
        </p:sp>
      </p:grpSp>
      <p:sp>
        <p:nvSpPr>
          <p:cNvPr id="12" name="Rectangle 2"/>
          <p:cNvSpPr>
            <a:spLocks noChangeAspect="1" noChangeArrowheads="1"/>
          </p:cNvSpPr>
          <p:nvPr/>
        </p:nvSpPr>
        <p:spPr bwMode="auto">
          <a:xfrm rot="5400000">
            <a:off x="-2198749" y="-56591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5" name="Picture 3" descr="32e87bcc-359b-427f-91d1-29bf52951e9a@namprd0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77814" y="3502919"/>
            <a:ext cx="3261950" cy="2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64365" y="6484274"/>
            <a:ext cx="2308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Olfert, unpublished, 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17549" y="2850996"/>
            <a:ext cx="5239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Cigarette or E-cig (10 puffs / 5 min)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904506" y="3194225"/>
          <a:ext cx="5612193" cy="3290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23E722CB-C9F4-E54E-AE46-59AF3C9076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746" y="993568"/>
            <a:ext cx="2434375" cy="1839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8A2E0-D030-2642-B73C-CEE5C9B3ACC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50" y="993568"/>
            <a:ext cx="2410604" cy="1839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6896A-F6EB-415F-932F-A765755CCD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8118" y="135439"/>
            <a:ext cx="764404" cy="9421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D9CDA3-7A29-40EF-8C0A-79416BA4B22E}"/>
              </a:ext>
            </a:extLst>
          </p:cNvPr>
          <p:cNvSpPr txBox="1"/>
          <p:nvPr/>
        </p:nvSpPr>
        <p:spPr>
          <a:xfrm>
            <a:off x="76479" y="6484274"/>
            <a:ext cx="1329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C57BL/6 mice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5FBA7C-1A89-4038-8C74-AD2F3E70A8DB}"/>
              </a:ext>
            </a:extLst>
          </p:cNvPr>
          <p:cNvSpPr/>
          <p:nvPr/>
        </p:nvSpPr>
        <p:spPr>
          <a:xfrm rot="16200000">
            <a:off x="-804852" y="4544525"/>
            <a:ext cx="28456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Moor Full Field Laser Perfusion Imager FLPI-2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20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419" y="1369093"/>
            <a:ext cx="38862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Wire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measures tension 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9190825-EB2C-4B52-8950-4CA4AAD0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3403" y="1419605"/>
            <a:ext cx="4187444" cy="4351338"/>
          </a:xfrm>
        </p:spPr>
        <p:txBody>
          <a:bodyPr/>
          <a:lstStyle/>
          <a:p>
            <a:r>
              <a:rPr lang="en-US" sz="3200" dirty="0"/>
              <a:t>Pressure</a:t>
            </a:r>
          </a:p>
          <a:p>
            <a:pPr marL="0" indent="0">
              <a:buNone/>
            </a:pPr>
            <a:r>
              <a:rPr lang="en-US" sz="2400" dirty="0"/>
              <a:t>measures vessel diameter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Arterial myography (arteriography)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2" descr="Picture">
            <a:extLst>
              <a:ext uri="{FF2B5EF4-FFF2-40B4-BE49-F238E27FC236}">
                <a16:creationId xmlns:a16="http://schemas.microsoft.com/office/drawing/2014/main" id="{58CEAEB4-1DC9-4591-87F3-80C8E25E0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127" y="2734153"/>
            <a:ext cx="2551997" cy="14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2629D-6348-4823-9844-31FC12A4BABF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33800" y="5013431"/>
            <a:ext cx="1400551" cy="881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039D92-F9D7-4686-ACB4-7D3E041489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382" y="2734153"/>
            <a:ext cx="3886200" cy="3105021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E62AB9-BCB2-4770-A183-FC48E7D04391}"/>
              </a:ext>
            </a:extLst>
          </p:cNvPr>
          <p:cNvSpPr txBox="1"/>
          <p:nvPr/>
        </p:nvSpPr>
        <p:spPr>
          <a:xfrm>
            <a:off x="6042325" y="5178147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 mmHg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1C82C3-90CE-4A48-811D-33B65CD0A37E}"/>
              </a:ext>
            </a:extLst>
          </p:cNvPr>
          <p:cNvCxnSpPr>
            <a:cxnSpLocks/>
          </p:cNvCxnSpPr>
          <p:nvPr/>
        </p:nvCxnSpPr>
        <p:spPr>
          <a:xfrm flipH="1">
            <a:off x="1624849" y="3002507"/>
            <a:ext cx="627032" cy="244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E65C6B-5C4E-42A4-81A2-43AF368EE71C}"/>
              </a:ext>
            </a:extLst>
          </p:cNvPr>
          <p:cNvCxnSpPr>
            <a:cxnSpLocks/>
          </p:cNvCxnSpPr>
          <p:nvPr/>
        </p:nvCxnSpPr>
        <p:spPr>
          <a:xfrm>
            <a:off x="2376209" y="3002507"/>
            <a:ext cx="1041515" cy="244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38F8221-EBA3-4138-9F85-7398C8C4864E}"/>
              </a:ext>
            </a:extLst>
          </p:cNvPr>
          <p:cNvSpPr/>
          <p:nvPr/>
        </p:nvSpPr>
        <p:spPr>
          <a:xfrm>
            <a:off x="1719618" y="3029803"/>
            <a:ext cx="1501254" cy="2088107"/>
          </a:xfrm>
          <a:custGeom>
            <a:avLst/>
            <a:gdLst>
              <a:gd name="connsiteX0" fmla="*/ 559558 w 1501254"/>
              <a:gd name="connsiteY0" fmla="*/ 0 h 2088107"/>
              <a:gd name="connsiteX1" fmla="*/ 0 w 1501254"/>
              <a:gd name="connsiteY1" fmla="*/ 2088107 h 2088107"/>
              <a:gd name="connsiteX2" fmla="*/ 955343 w 1501254"/>
              <a:gd name="connsiteY2" fmla="*/ 2074460 h 2088107"/>
              <a:gd name="connsiteX3" fmla="*/ 1501254 w 1501254"/>
              <a:gd name="connsiteY3" fmla="*/ 2006221 h 2088107"/>
              <a:gd name="connsiteX4" fmla="*/ 655092 w 1501254"/>
              <a:gd name="connsiteY4" fmla="*/ 40943 h 2088107"/>
              <a:gd name="connsiteX5" fmla="*/ 545910 w 1501254"/>
              <a:gd name="connsiteY5" fmla="*/ 54591 h 2088107"/>
              <a:gd name="connsiteX6" fmla="*/ 518615 w 1501254"/>
              <a:gd name="connsiteY6" fmla="*/ 95534 h 2088107"/>
              <a:gd name="connsiteX7" fmla="*/ 518615 w 1501254"/>
              <a:gd name="connsiteY7" fmla="*/ 150125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1254" h="2088107">
                <a:moveTo>
                  <a:pt x="559558" y="0"/>
                </a:moveTo>
                <a:lnTo>
                  <a:pt x="0" y="2088107"/>
                </a:lnTo>
                <a:lnTo>
                  <a:pt x="955343" y="2074460"/>
                </a:lnTo>
                <a:lnTo>
                  <a:pt x="1501254" y="2006221"/>
                </a:lnTo>
                <a:lnTo>
                  <a:pt x="655092" y="40943"/>
                </a:lnTo>
                <a:lnTo>
                  <a:pt x="545910" y="54591"/>
                </a:lnTo>
                <a:lnTo>
                  <a:pt x="518615" y="95534"/>
                </a:lnTo>
                <a:lnTo>
                  <a:pt x="518615" y="150125"/>
                </a:lnTo>
              </a:path>
            </a:pathLst>
          </a:custGeom>
          <a:solidFill>
            <a:srgbClr val="7030A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835C0003-34E1-445F-B175-66CC4BA640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66720" y="4493348"/>
          <a:ext cx="1908185" cy="1956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247480" imgH="2361600" progId="">
                  <p:embed/>
                </p:oleObj>
              </mc:Choice>
              <mc:Fallback>
                <p:oleObj r:id="rId6" imgW="2247480" imgH="2361600" progId="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835C0003-34E1-445F-B175-66CC4BA640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66720" y="4493348"/>
                        <a:ext cx="1908185" cy="1956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0EF1AA27-0479-4C1C-96F4-48413CF75607}"/>
              </a:ext>
            </a:extLst>
          </p:cNvPr>
          <p:cNvSpPr/>
          <p:nvPr/>
        </p:nvSpPr>
        <p:spPr>
          <a:xfrm>
            <a:off x="4208869" y="6535731"/>
            <a:ext cx="50765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www.scintica.com/products/living-systems/pressure-arteriograph-systems/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F802BB77-AB9A-4596-822F-D9AF9AB803FB}"/>
              </a:ext>
            </a:extLst>
          </p:cNvPr>
          <p:cNvSpPr/>
          <p:nvPr/>
        </p:nvSpPr>
        <p:spPr>
          <a:xfrm rot="5400000">
            <a:off x="1176827" y="5330330"/>
            <a:ext cx="174255" cy="227938"/>
          </a:xfrm>
          <a:prstGeom prst="can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1DE3C5-DCC7-407A-A9E5-0BFE66E17A51}"/>
              </a:ext>
            </a:extLst>
          </p:cNvPr>
          <p:cNvCxnSpPr/>
          <p:nvPr/>
        </p:nvCxnSpPr>
        <p:spPr>
          <a:xfrm flipH="1">
            <a:off x="889000" y="5458894"/>
            <a:ext cx="235585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817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Endothelial-dependent dilation (EDD)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164EFB-7401-4214-B132-5D956C9E38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920240"/>
            <a:ext cx="6149340" cy="4320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D55585-6366-465F-B44E-48C05D7EEEC9}"/>
              </a:ext>
            </a:extLst>
          </p:cNvPr>
          <p:cNvSpPr txBox="1"/>
          <p:nvPr/>
        </p:nvSpPr>
        <p:spPr>
          <a:xfrm rot="16200000">
            <a:off x="251165" y="3498818"/>
            <a:ext cx="25794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Vessel dilation 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F797F-600F-4250-AAF6-61D3990E2521}"/>
              </a:ext>
            </a:extLst>
          </p:cNvPr>
          <p:cNvSpPr txBox="1"/>
          <p:nvPr/>
        </p:nvSpPr>
        <p:spPr>
          <a:xfrm>
            <a:off x="3080676" y="5902226"/>
            <a:ext cx="336970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Vasodilator Drug Dose ( log[M] )</a:t>
            </a:r>
          </a:p>
        </p:txBody>
      </p:sp>
    </p:spTree>
    <p:extLst>
      <p:ext uri="{BB962C8B-B14F-4D97-AF65-F5344CB8AC3E}">
        <p14:creationId xmlns:p14="http://schemas.microsoft.com/office/powerpoint/2010/main" val="2136542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response to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acute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vape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3E49D8-37BC-4263-B177-F93C36461F8C}"/>
              </a:ext>
            </a:extLst>
          </p:cNvPr>
          <p:cNvSpPr txBox="1"/>
          <p:nvPr/>
        </p:nvSpPr>
        <p:spPr>
          <a:xfrm>
            <a:off x="4744654" y="6481808"/>
            <a:ext cx="439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 et al. Exp. Physiol. 107: 994-1006,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6690DC-0139-4109-A6B6-0FF170561313}"/>
              </a:ext>
            </a:extLst>
          </p:cNvPr>
          <p:cNvSpPr txBox="1"/>
          <p:nvPr/>
        </p:nvSpPr>
        <p:spPr>
          <a:xfrm>
            <a:off x="3080676" y="1328147"/>
            <a:ext cx="3600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Middle Cerebral Artery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DF33B-4051-4D47-B21F-78F7643A7392}"/>
              </a:ext>
            </a:extLst>
          </p:cNvPr>
          <p:cNvSpPr txBox="1"/>
          <p:nvPr/>
        </p:nvSpPr>
        <p:spPr>
          <a:xfrm>
            <a:off x="215397" y="6411868"/>
            <a:ext cx="199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Sprague Dawley rat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2884B3-7CB5-49F2-9DBC-F128661EF2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75" y="1231566"/>
            <a:ext cx="938165" cy="10622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162ACAD-521A-4AB7-8C70-30135B3EF9C2}"/>
              </a:ext>
            </a:extLst>
          </p:cNvPr>
          <p:cNvGrpSpPr/>
          <p:nvPr/>
        </p:nvGrpSpPr>
        <p:grpSpPr>
          <a:xfrm>
            <a:off x="1536192" y="1865376"/>
            <a:ext cx="6149340" cy="4351020"/>
            <a:chOff x="1536192" y="1865376"/>
            <a:chExt cx="6149340" cy="43510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0DF0C0-55CA-4F23-A49D-117C879E2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6192" y="1865376"/>
              <a:ext cx="6149340" cy="435102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3EEC32-7B5A-48C9-8A0E-A2F9042CB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8346" y="2088557"/>
              <a:ext cx="1448483" cy="30357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20649E-8BCF-4001-8603-41B7ACA24327}"/>
              </a:ext>
            </a:extLst>
          </p:cNvPr>
          <p:cNvGrpSpPr/>
          <p:nvPr/>
        </p:nvGrpSpPr>
        <p:grpSpPr>
          <a:xfrm>
            <a:off x="6269188" y="3621811"/>
            <a:ext cx="3350598" cy="1924335"/>
            <a:chOff x="6269188" y="3621811"/>
            <a:chExt cx="3350598" cy="192433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DB1579B6-C9AD-4EA1-B50B-D73A4EB8143B}"/>
                </a:ext>
              </a:extLst>
            </p:cNvPr>
            <p:cNvSpPr/>
            <p:nvPr/>
          </p:nvSpPr>
          <p:spPr>
            <a:xfrm>
              <a:off x="6269188" y="3621811"/>
              <a:ext cx="3350598" cy="1924335"/>
            </a:xfrm>
            <a:prstGeom prst="cloud">
              <a:avLst/>
            </a:prstGeom>
            <a:solidFill>
              <a:schemeClr val="accent2">
                <a:alpha val="36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909415-257D-4821-9FF7-FDB9045EE221}"/>
                </a:ext>
              </a:extLst>
            </p:cNvPr>
            <p:cNvSpPr txBox="1"/>
            <p:nvPr/>
          </p:nvSpPr>
          <p:spPr>
            <a:xfrm rot="19635445">
              <a:off x="6716749" y="3768370"/>
              <a:ext cx="268543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5-second puff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17.5 watts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50:50 VG:PG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No nicotine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No flavor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715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E8005-7E64-44B3-9B7A-A801820CCD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267" y="1862170"/>
            <a:ext cx="6076950" cy="4341876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response to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acute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vape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C6690DC-0139-4109-A6B6-0FF170561313}"/>
              </a:ext>
            </a:extLst>
          </p:cNvPr>
          <p:cNvSpPr txBox="1"/>
          <p:nvPr/>
        </p:nvSpPr>
        <p:spPr>
          <a:xfrm>
            <a:off x="3080676" y="1328147"/>
            <a:ext cx="3600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Middle Cerebral Artery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DF33B-4051-4D47-B21F-78F7643A7392}"/>
              </a:ext>
            </a:extLst>
          </p:cNvPr>
          <p:cNvSpPr txBox="1"/>
          <p:nvPr/>
        </p:nvSpPr>
        <p:spPr>
          <a:xfrm>
            <a:off x="215397" y="6411868"/>
            <a:ext cx="199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Sprague Dawley rat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DB1579B6-C9AD-4EA1-B50B-D73A4EB8143B}"/>
              </a:ext>
            </a:extLst>
          </p:cNvPr>
          <p:cNvSpPr/>
          <p:nvPr/>
        </p:nvSpPr>
        <p:spPr>
          <a:xfrm>
            <a:off x="6173004" y="3702099"/>
            <a:ext cx="3350598" cy="1924335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64BB43-459D-433E-88FB-C103FB48BC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75" y="1231566"/>
            <a:ext cx="938165" cy="1062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909415-257D-4821-9FF7-FDB9045EE221}"/>
              </a:ext>
            </a:extLst>
          </p:cNvPr>
          <p:cNvSpPr txBox="1"/>
          <p:nvPr/>
        </p:nvSpPr>
        <p:spPr>
          <a:xfrm rot="19635445">
            <a:off x="6716749" y="3768370"/>
            <a:ext cx="26854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5-second puff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17.5 watts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50:50 VG:PG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No nicotine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No flavor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7CA739-6A05-4CD2-85D6-EBAD071249B1}"/>
              </a:ext>
            </a:extLst>
          </p:cNvPr>
          <p:cNvSpPr txBox="1"/>
          <p:nvPr/>
        </p:nvSpPr>
        <p:spPr>
          <a:xfrm>
            <a:off x="4744654" y="6481808"/>
            <a:ext cx="439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 et al. Exp. Physiol. 107: 994-1006, 2022</a:t>
            </a:r>
          </a:p>
        </p:txBody>
      </p:sp>
    </p:spTree>
    <p:extLst>
      <p:ext uri="{BB962C8B-B14F-4D97-AF65-F5344CB8AC3E}">
        <p14:creationId xmlns:p14="http://schemas.microsoft.com/office/powerpoint/2010/main" val="1756456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F86D4-41A6-4876-8092-5B283C6327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192" y="1865376"/>
            <a:ext cx="6060186" cy="44256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response to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acute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vape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485C7EB-1405-4886-8A6F-2BE12B37DB12}"/>
              </a:ext>
            </a:extLst>
          </p:cNvPr>
          <p:cNvSpPr txBox="1"/>
          <p:nvPr/>
        </p:nvSpPr>
        <p:spPr>
          <a:xfrm>
            <a:off x="3080676" y="1328147"/>
            <a:ext cx="3600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Middle Cerebral Artery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558DF-778C-4AC6-A7D7-863D31653FCE}"/>
              </a:ext>
            </a:extLst>
          </p:cNvPr>
          <p:cNvSpPr txBox="1"/>
          <p:nvPr/>
        </p:nvSpPr>
        <p:spPr>
          <a:xfrm>
            <a:off x="215397" y="6411868"/>
            <a:ext cx="199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Sprague Dawley rat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1AF25D-AB71-4484-B6AF-3E24D7FB83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75" y="1231566"/>
            <a:ext cx="938165" cy="1062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381AC-1D4D-4C8A-8545-D69E0F5F34C5}"/>
              </a:ext>
            </a:extLst>
          </p:cNvPr>
          <p:cNvSpPr txBox="1"/>
          <p:nvPr/>
        </p:nvSpPr>
        <p:spPr>
          <a:xfrm>
            <a:off x="4744654" y="6481808"/>
            <a:ext cx="439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 et al. Exp. Physiol. 107: 994-1006, 2022</a:t>
            </a:r>
          </a:p>
        </p:txBody>
      </p:sp>
    </p:spTree>
    <p:extLst>
      <p:ext uri="{BB962C8B-B14F-4D97-AF65-F5344CB8AC3E}">
        <p14:creationId xmlns:p14="http://schemas.microsoft.com/office/powerpoint/2010/main" val="2060193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MCA dysfunction persists for 72 hours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64CC1B4-BEBC-441D-B484-B1AD89AD2B4C}"/>
              </a:ext>
            </a:extLst>
          </p:cNvPr>
          <p:cNvSpPr txBox="1"/>
          <p:nvPr/>
        </p:nvSpPr>
        <p:spPr>
          <a:xfrm>
            <a:off x="3235613" y="6093105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 of (D)ays Post Exposure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155ECB-EF70-4E51-8CF9-303B59208B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75" y="1231566"/>
            <a:ext cx="938165" cy="10622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463361-EB6B-4E38-8F34-BC529D2B7E2C}"/>
              </a:ext>
            </a:extLst>
          </p:cNvPr>
          <p:cNvGrpSpPr/>
          <p:nvPr/>
        </p:nvGrpSpPr>
        <p:grpSpPr>
          <a:xfrm>
            <a:off x="303153" y="2032219"/>
            <a:ext cx="4020416" cy="3914720"/>
            <a:chOff x="303153" y="2032219"/>
            <a:chExt cx="4020416" cy="39147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23E049-2709-424E-AE54-46CBFE3A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153" y="2608650"/>
              <a:ext cx="4020416" cy="33382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BE1D0E-9BA8-49AD-8DE0-CB0ACB9AE9CC}"/>
                </a:ext>
              </a:extLst>
            </p:cNvPr>
            <p:cNvSpPr txBox="1"/>
            <p:nvPr/>
          </p:nvSpPr>
          <p:spPr>
            <a:xfrm>
              <a:off x="2125333" y="2032219"/>
              <a:ext cx="8723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E-cig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76BC47-6D2E-4D56-98FB-CD7280BC552C}"/>
              </a:ext>
            </a:extLst>
          </p:cNvPr>
          <p:cNvGrpSpPr/>
          <p:nvPr/>
        </p:nvGrpSpPr>
        <p:grpSpPr>
          <a:xfrm>
            <a:off x="4703414" y="2032219"/>
            <a:ext cx="4068509" cy="3914721"/>
            <a:chOff x="4652208" y="2243960"/>
            <a:chExt cx="4068509" cy="37029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42F8D9-5F22-4C06-AB86-8ADB27879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2208" y="2757969"/>
              <a:ext cx="4068509" cy="31889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7B0AAE-5B6A-4133-966C-08E13E2FDAC7}"/>
                </a:ext>
              </a:extLst>
            </p:cNvPr>
            <p:cNvSpPr txBox="1"/>
            <p:nvPr/>
          </p:nvSpPr>
          <p:spPr>
            <a:xfrm>
              <a:off x="5534317" y="2243960"/>
              <a:ext cx="2304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3R4F Cigarette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B58F58D-F435-4AFB-8C5E-E4DD81FC3DA3}"/>
              </a:ext>
            </a:extLst>
          </p:cNvPr>
          <p:cNvSpPr txBox="1"/>
          <p:nvPr/>
        </p:nvSpPr>
        <p:spPr>
          <a:xfrm>
            <a:off x="4744654" y="6481808"/>
            <a:ext cx="439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 et al. Exp. Physiol. 107: 994-1006, 2022</a:t>
            </a:r>
          </a:p>
        </p:txBody>
      </p:sp>
    </p:spTree>
    <p:extLst>
      <p:ext uri="{BB962C8B-B14F-4D97-AF65-F5344CB8AC3E}">
        <p14:creationId xmlns:p14="http://schemas.microsoft.com/office/powerpoint/2010/main" val="28419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Chronic exposure (8-months)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329796-A0C0-4417-9F52-923D3E90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25" y="1215009"/>
            <a:ext cx="6386031" cy="3716220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306BC85A-E28D-4706-8D9E-20BDB7E00FBC}"/>
              </a:ext>
            </a:extLst>
          </p:cNvPr>
          <p:cNvSpPr/>
          <p:nvPr/>
        </p:nvSpPr>
        <p:spPr>
          <a:xfrm>
            <a:off x="6521698" y="780902"/>
            <a:ext cx="3350598" cy="1924335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C794BD-632F-44E6-A705-99E02F535A3D}"/>
              </a:ext>
            </a:extLst>
          </p:cNvPr>
          <p:cNvSpPr/>
          <p:nvPr/>
        </p:nvSpPr>
        <p:spPr>
          <a:xfrm>
            <a:off x="6521698" y="1169278"/>
            <a:ext cx="275400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Intermittent 4 hrs/day (5d/wk)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Puff = 55 ml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3R4F: 1 cig/10 minutes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(6/hr = 24 cigarettes/day)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E-cig: 17.5W, 5-s puff/99-s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(38-39 puffs/hr;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~154 puffs day)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61A1A2-43E9-4B6F-9C2E-113A3985E7D6}"/>
              </a:ext>
            </a:extLst>
          </p:cNvPr>
          <p:cNvGrpSpPr/>
          <p:nvPr/>
        </p:nvGrpSpPr>
        <p:grpSpPr>
          <a:xfrm>
            <a:off x="-15753" y="3694505"/>
            <a:ext cx="4620985" cy="2841226"/>
            <a:chOff x="-15753" y="3694505"/>
            <a:chExt cx="4620985" cy="28412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83DF22-B3E4-4280-A0B6-2725390F4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753" y="3755308"/>
              <a:ext cx="4620985" cy="278042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0FB69F-3D9E-412A-B854-DF6F86A742BF}"/>
                </a:ext>
              </a:extLst>
            </p:cNvPr>
            <p:cNvSpPr txBox="1"/>
            <p:nvPr/>
          </p:nvSpPr>
          <p:spPr>
            <a:xfrm>
              <a:off x="2186244" y="3694505"/>
              <a:ext cx="704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Aorta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F2C690-0479-44D7-AFA6-CC001C8E5CC9}"/>
              </a:ext>
            </a:extLst>
          </p:cNvPr>
          <p:cNvGrpSpPr/>
          <p:nvPr/>
        </p:nvGrpSpPr>
        <p:grpSpPr>
          <a:xfrm>
            <a:off x="4663884" y="3656081"/>
            <a:ext cx="4480116" cy="2863989"/>
            <a:chOff x="4663884" y="3656081"/>
            <a:chExt cx="4480116" cy="28639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AAEAF4-3404-4152-BA7C-DA6BB087F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884" y="3739647"/>
              <a:ext cx="4480116" cy="278042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810DBD-1DBE-4499-A80E-FF0959656F85}"/>
                </a:ext>
              </a:extLst>
            </p:cNvPr>
            <p:cNvSpPr txBox="1"/>
            <p:nvPr/>
          </p:nvSpPr>
          <p:spPr>
            <a:xfrm>
              <a:off x="6664196" y="3656081"/>
              <a:ext cx="704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Aorta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5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48F1-441B-409A-A479-F907507B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tabLst>
                <a:tab pos="1181100" algn="l"/>
              </a:tabLs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Maternal Smoking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04D17-7967-E0C7-9A17-F3F3C1E52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B9EF8-B850-4450-B2C5-A51AF8F1EB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F6AE0D-EF25-4618-929D-93AEB7BDE70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1E727F-F4B2-825A-3FEB-9B3C7293F916}"/>
              </a:ext>
            </a:extLst>
          </p:cNvPr>
          <p:cNvSpPr/>
          <p:nvPr/>
        </p:nvSpPr>
        <p:spPr>
          <a:xfrm>
            <a:off x="231439" y="751165"/>
            <a:ext cx="8774338" cy="5901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AAF106-36C4-4A65-CAE3-42E923BFF87B}"/>
              </a:ext>
            </a:extLst>
          </p:cNvPr>
          <p:cNvGrpSpPr/>
          <p:nvPr/>
        </p:nvGrpSpPr>
        <p:grpSpPr>
          <a:xfrm>
            <a:off x="7967207" y="159026"/>
            <a:ext cx="941602" cy="647798"/>
            <a:chOff x="7967207" y="159026"/>
            <a:chExt cx="941602" cy="64779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F446DA-0CEC-C188-B164-02AF7299F122}"/>
                </a:ext>
              </a:extLst>
            </p:cNvPr>
            <p:cNvSpPr/>
            <p:nvPr/>
          </p:nvSpPr>
          <p:spPr>
            <a:xfrm>
              <a:off x="7967207" y="159026"/>
              <a:ext cx="941602" cy="6477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08602DF-DB8E-AE60-D90B-21404A985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0555" y="205416"/>
              <a:ext cx="938254" cy="579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46B8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05FD4F2-C8F8-151C-7194-D8FD84730719}"/>
              </a:ext>
            </a:extLst>
          </p:cNvPr>
          <p:cNvGraphicFramePr>
            <a:graphicFrameLocks/>
          </p:cNvGraphicFramePr>
          <p:nvPr/>
        </p:nvGraphicFramePr>
        <p:xfrm>
          <a:off x="235191" y="806824"/>
          <a:ext cx="8451609" cy="5549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572E48B-17A0-9E57-320D-38F7A8BD9242}"/>
              </a:ext>
            </a:extLst>
          </p:cNvPr>
          <p:cNvGraphicFramePr>
            <a:graphicFrameLocks noGrp="1"/>
          </p:cNvGraphicFramePr>
          <p:nvPr/>
        </p:nvGraphicFramePr>
        <p:xfrm>
          <a:off x="235189" y="6356350"/>
          <a:ext cx="8260225" cy="3676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60225">
                  <a:extLst>
                    <a:ext uri="{9D8B030D-6E8A-4147-A177-3AD203B41FA5}">
                      <a16:colId xmlns:a16="http://schemas.microsoft.com/office/drawing/2014/main" val="357367137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Note: 2021 data are preliminary. 2022 data are cumulative. Vaping data began collection in 2019. In 2019, 56.8% of vaping data is unknown.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812307"/>
                  </a:ext>
                </a:extLst>
              </a:tr>
              <a:tr h="130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Source: West Virginia Health Statistics Center, Vital Statistics System. August 2023.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8559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EB874DA-9600-B7D2-6301-B5A483E5C9E7}"/>
              </a:ext>
            </a:extLst>
          </p:cNvPr>
          <p:cNvSpPr txBox="1"/>
          <p:nvPr/>
        </p:nvSpPr>
        <p:spPr>
          <a:xfrm>
            <a:off x="6382871" y="1783976"/>
            <a:ext cx="166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2021 Rank: 1st</a:t>
            </a:r>
          </a:p>
        </p:txBody>
      </p:sp>
    </p:spTree>
    <p:extLst>
      <p:ext uri="{BB962C8B-B14F-4D97-AF65-F5344CB8AC3E}">
        <p14:creationId xmlns:p14="http://schemas.microsoft.com/office/powerpoint/2010/main" val="81045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Chronic exposure (8-months)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329796-A0C0-4417-9F52-923D3E90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25" y="1215009"/>
            <a:ext cx="6386031" cy="3716220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01B1F-F051-49ED-A67C-68E9E2C7C8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113" y="3300698"/>
            <a:ext cx="6177901" cy="32610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B0DFD754-FA4D-4EE4-A1F2-34497A83D309}"/>
              </a:ext>
            </a:extLst>
          </p:cNvPr>
          <p:cNvSpPr/>
          <p:nvPr/>
        </p:nvSpPr>
        <p:spPr>
          <a:xfrm>
            <a:off x="6521698" y="780902"/>
            <a:ext cx="3350598" cy="1924335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60A7F4-4FA9-4A34-90BD-C71643226F6B}"/>
              </a:ext>
            </a:extLst>
          </p:cNvPr>
          <p:cNvSpPr/>
          <p:nvPr/>
        </p:nvSpPr>
        <p:spPr>
          <a:xfrm>
            <a:off x="6521698" y="1169278"/>
            <a:ext cx="275400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Intermittent 4 hrs/day (5d/wk)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Puff = 55 ml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3R4F: 1 cig/10 minutes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(6/hr = 24 cigarettes/day)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E-cig: 17.5W, 5-s puff/99-s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(38-39 puffs/hr;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~154 puffs day)</a:t>
            </a:r>
          </a:p>
        </p:txBody>
      </p:sp>
    </p:spTree>
    <p:extLst>
      <p:ext uri="{BB962C8B-B14F-4D97-AF65-F5344CB8AC3E}">
        <p14:creationId xmlns:p14="http://schemas.microsoft.com/office/powerpoint/2010/main" val="324511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75771">
            <a:off x="1567742" y="1804531"/>
            <a:ext cx="6835739" cy="9859238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61" y="1623619"/>
            <a:ext cx="780266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E-cigarettes </a:t>
            </a:r>
            <a:r>
              <a:rPr lang="en-US" sz="3200" i="1" dirty="0"/>
              <a:t>and</a:t>
            </a:r>
            <a:r>
              <a:rPr lang="en-US" sz="3200" dirty="0"/>
              <a:t> Heated-Tobacco-Products produce….</a:t>
            </a:r>
          </a:p>
          <a:p>
            <a:pPr marL="69215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/>
          </a:p>
          <a:p>
            <a:pPr marL="6921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Similar </a:t>
            </a:r>
            <a:r>
              <a:rPr lang="en-US" sz="3200" u="sng" dirty="0">
                <a:solidFill>
                  <a:schemeClr val="accent5">
                    <a:lumMod val="75000"/>
                  </a:schemeClr>
                </a:solidFill>
              </a:rPr>
              <a:t>acute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vascular responses as traditional tobacco cigarettes.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/>
          </a:p>
          <a:p>
            <a:pPr marL="6921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u="sng" dirty="0">
                <a:solidFill>
                  <a:schemeClr val="accent5">
                    <a:lumMod val="75000"/>
                  </a:schemeClr>
                </a:solidFill>
              </a:rPr>
              <a:t>Chronic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exposure results in vascular dysfunction in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central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peripheral arteries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  <a:p>
            <a:pPr marL="13763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but has a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greater effect in peripheral (resistance) vessels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Take Home Message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33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859CB7-C3C1-40C0-991F-CF730227A5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86" y="1300626"/>
            <a:ext cx="4442714" cy="4135141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35DAB4-922C-49FB-B280-F81213544230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0AB476-EE6C-4DE7-9638-D2F104B849A3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9" name="Flowchart: Terminator 8">
                <a:extLst>
                  <a:ext uri="{FF2B5EF4-FFF2-40B4-BE49-F238E27FC236}">
                    <a16:creationId xmlns:a16="http://schemas.microsoft.com/office/drawing/2014/main" id="{E9395A99-8F68-466F-A30A-C7632DCC7D5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4B44A9-D10D-4A84-9C7D-17A2EBF5359C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D0F46E-683C-4713-B73C-2218AD1D75D5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Vaping and Pregnancy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DFD0272-1382-43DF-A434-DD4623784D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747" y="2579336"/>
            <a:ext cx="4573965" cy="3952616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  <a:effectLst>
            <a:outerShdw blurRad="2794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21FDD0-C511-4741-A698-121C3A1D09DB}"/>
              </a:ext>
            </a:extLst>
          </p:cNvPr>
          <p:cNvSpPr/>
          <p:nvPr/>
        </p:nvSpPr>
        <p:spPr>
          <a:xfrm>
            <a:off x="217829" y="1140034"/>
            <a:ext cx="8849053" cy="571796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A7B652-C16C-40FF-A27B-ACD2669654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88" y="2071903"/>
            <a:ext cx="8050169" cy="3039924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  <a:effectLst>
            <a:outerShdw blurRad="304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182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C8A0C232-48AD-4EB5-BD0E-B08286767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467" y="1929593"/>
            <a:ext cx="1238753" cy="973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1E20D5-F360-48BC-B7F2-84C3A196B0DD}"/>
              </a:ext>
            </a:extLst>
          </p:cNvPr>
          <p:cNvGrpSpPr/>
          <p:nvPr/>
        </p:nvGrpSpPr>
        <p:grpSpPr>
          <a:xfrm>
            <a:off x="1190162" y="2192546"/>
            <a:ext cx="5434025" cy="2184332"/>
            <a:chOff x="2411530" y="3633258"/>
            <a:chExt cx="6393286" cy="21747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B927AD-D660-4DA9-800B-9E480E4B7EB2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00" y="4660900"/>
              <a:ext cx="580761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74810F-373C-4F4E-A0E0-D81BE518409F}"/>
                </a:ext>
              </a:extLst>
            </p:cNvPr>
            <p:cNvCxnSpPr/>
            <p:nvPr/>
          </p:nvCxnSpPr>
          <p:spPr>
            <a:xfrm>
              <a:off x="3132648" y="4529658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DDA2B-1FA6-4E6B-8468-394B7DD70590}"/>
                </a:ext>
              </a:extLst>
            </p:cNvPr>
            <p:cNvCxnSpPr/>
            <p:nvPr/>
          </p:nvCxnSpPr>
          <p:spPr>
            <a:xfrm>
              <a:off x="3586994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274598-99C9-459E-A124-A9826FCCF2D4}"/>
                </a:ext>
              </a:extLst>
            </p:cNvPr>
            <p:cNvCxnSpPr>
              <a:cxnSpLocks/>
            </p:cNvCxnSpPr>
            <p:nvPr/>
          </p:nvCxnSpPr>
          <p:spPr>
            <a:xfrm>
              <a:off x="5901008" y="4397806"/>
              <a:ext cx="0" cy="52618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FD5D3-A5AC-4FBA-8ED3-87C6F55C2D7C}"/>
                </a:ext>
              </a:extLst>
            </p:cNvPr>
            <p:cNvGrpSpPr/>
            <p:nvPr/>
          </p:nvGrpSpPr>
          <p:grpSpPr>
            <a:xfrm>
              <a:off x="3600113" y="4011671"/>
              <a:ext cx="4147540" cy="571499"/>
              <a:chOff x="3617008" y="3543359"/>
              <a:chExt cx="4147540" cy="571499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6D219B4B-B851-4A04-BDB0-37F6CDDFE2C1}"/>
                  </a:ext>
                </a:extLst>
              </p:cNvPr>
              <p:cNvSpPr/>
              <p:nvPr/>
            </p:nvSpPr>
            <p:spPr>
              <a:xfrm>
                <a:off x="3617008" y="3543359"/>
                <a:ext cx="4147540" cy="571499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A44218-A2E4-4C1D-ADFE-7E6B5ABF2955}"/>
                  </a:ext>
                </a:extLst>
              </p:cNvPr>
              <p:cNvSpPr txBox="1"/>
              <p:nvPr/>
            </p:nvSpPr>
            <p:spPr>
              <a:xfrm>
                <a:off x="4905088" y="3688191"/>
                <a:ext cx="1587064" cy="275788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Exposure</a:t>
                </a: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8674-603D-4DB4-91FC-12F78CDBDAFC}"/>
                </a:ext>
              </a:extLst>
            </p:cNvPr>
            <p:cNvSpPr txBox="1"/>
            <p:nvPr/>
          </p:nvSpPr>
          <p:spPr>
            <a:xfrm>
              <a:off x="2411530" y="5095589"/>
              <a:ext cx="1354763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Time-mated Conception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(G0)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740A6-295C-4428-82E0-6CF34D14BEE2}"/>
                </a:ext>
              </a:extLst>
            </p:cNvPr>
            <p:cNvSpPr txBox="1"/>
            <p:nvPr/>
          </p:nvSpPr>
          <p:spPr>
            <a:xfrm>
              <a:off x="2805351" y="3651079"/>
              <a:ext cx="1447797" cy="55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GD2-4 Exposures Begin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30005-FB74-4E3D-AE6F-7C2965A1BD7E}"/>
                </a:ext>
              </a:extLst>
            </p:cNvPr>
            <p:cNvSpPr txBox="1"/>
            <p:nvPr/>
          </p:nvSpPr>
          <p:spPr>
            <a:xfrm>
              <a:off x="7114604" y="3633258"/>
              <a:ext cx="1354760" cy="593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PD21</a:t>
              </a:r>
            </a:p>
            <a:p>
              <a:pPr marL="0" marR="0" lvl="0" indent="0" algn="ctr" defTabSz="6858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Exposures End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38581-939A-4AA6-B170-367822A59F2B}"/>
                </a:ext>
              </a:extLst>
            </p:cNvPr>
            <p:cNvSpPr txBox="1"/>
            <p:nvPr/>
          </p:nvSpPr>
          <p:spPr>
            <a:xfrm>
              <a:off x="7399628" y="4948203"/>
              <a:ext cx="966715" cy="29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Wean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06B7D1-26C3-46D4-9E92-207982BB251C}"/>
                </a:ext>
              </a:extLst>
            </p:cNvPr>
            <p:cNvCxnSpPr>
              <a:cxnSpLocks/>
            </p:cNvCxnSpPr>
            <p:nvPr/>
          </p:nvCxnSpPr>
          <p:spPr>
            <a:xfrm>
              <a:off x="7783777" y="4358533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2C45DA8-AE13-42FE-B93E-4D570275B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 rot="1480513">
            <a:off x="3018045" y="2594024"/>
            <a:ext cx="110283" cy="58973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E92691-BEED-B34B-8A05-BD059A2A0FB6}"/>
              </a:ext>
            </a:extLst>
          </p:cNvPr>
          <p:cNvCxnSpPr/>
          <p:nvPr/>
        </p:nvCxnSpPr>
        <p:spPr>
          <a:xfrm>
            <a:off x="7178267" y="2937694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947645-947C-1942-9EFA-B828C03A59D6}"/>
              </a:ext>
            </a:extLst>
          </p:cNvPr>
          <p:cNvCxnSpPr/>
          <p:nvPr/>
        </p:nvCxnSpPr>
        <p:spPr>
          <a:xfrm>
            <a:off x="6624186" y="2937695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6FD771-7BEA-A840-A553-319F55FD66AC}"/>
              </a:ext>
            </a:extLst>
          </p:cNvPr>
          <p:cNvCxnSpPr/>
          <p:nvPr/>
        </p:nvCxnSpPr>
        <p:spPr>
          <a:xfrm>
            <a:off x="6169339" y="2916591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DF170E-8B87-5E40-9404-DE3A551B5A99}"/>
              </a:ext>
            </a:extLst>
          </p:cNvPr>
          <p:cNvCxnSpPr>
            <a:cxnSpLocks/>
          </p:cNvCxnSpPr>
          <p:nvPr/>
        </p:nvCxnSpPr>
        <p:spPr>
          <a:xfrm>
            <a:off x="6623621" y="3224699"/>
            <a:ext cx="554646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04FD77-52D5-3A49-81D3-04691019D3C2}"/>
              </a:ext>
            </a:extLst>
          </p:cNvPr>
          <p:cNvSpPr txBox="1"/>
          <p:nvPr/>
        </p:nvSpPr>
        <p:spPr>
          <a:xfrm>
            <a:off x="6037910" y="3499475"/>
            <a:ext cx="284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       3-        7-months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5A699-5B9C-C848-90FB-DF2941FF5831}"/>
              </a:ext>
            </a:extLst>
          </p:cNvPr>
          <p:cNvSpPr/>
          <p:nvPr/>
        </p:nvSpPr>
        <p:spPr>
          <a:xfrm>
            <a:off x="2276784" y="3255306"/>
            <a:ext cx="1697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or 60 puffs/d, 5 d/wk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50:50 VG:PG,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 Vanilla 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D634B3AE-DAD7-3D4E-9776-1354622EA13D}"/>
              </a:ext>
            </a:extLst>
          </p:cNvPr>
          <p:cNvSpPr/>
          <p:nvPr/>
        </p:nvSpPr>
        <p:spPr>
          <a:xfrm rot="5400000">
            <a:off x="6535623" y="3294869"/>
            <a:ext cx="307777" cy="1290997"/>
          </a:xfrm>
          <a:prstGeom prst="rightBrace">
            <a:avLst>
              <a:gd name="adj1" fmla="val 64923"/>
              <a:gd name="adj2" fmla="val 51369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C1E95-CFB3-C24E-BB74-EB543EE63201}"/>
              </a:ext>
            </a:extLst>
          </p:cNvPr>
          <p:cNvSpPr txBox="1"/>
          <p:nvPr/>
        </p:nvSpPr>
        <p:spPr>
          <a:xfrm>
            <a:off x="5521018" y="4218612"/>
            <a:ext cx="233698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Endpoints</a:t>
            </a: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male/litter (myography)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female/litter (myography)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Pregnancy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7CF272-E818-4F72-A1E7-067A91E013C7}"/>
              </a:ext>
            </a:extLst>
          </p:cNvPr>
          <p:cNvSpPr txBox="1"/>
          <p:nvPr/>
        </p:nvSpPr>
        <p:spPr>
          <a:xfrm>
            <a:off x="2427409" y="1399003"/>
            <a:ext cx="268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Sprague Dawley (CD1) rat</a:t>
            </a:r>
          </a:p>
        </p:txBody>
      </p:sp>
      <p:pic>
        <p:nvPicPr>
          <p:cNvPr id="40" name="Picture 39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6B12D24F-2ECD-4B03-8062-B33F723A45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124" y="700830"/>
            <a:ext cx="852106" cy="101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736B5-7520-460D-A322-7C9287D391D3}"/>
              </a:ext>
            </a:extLst>
          </p:cNvPr>
          <p:cNvSpPr txBox="1"/>
          <p:nvPr/>
        </p:nvSpPr>
        <p:spPr>
          <a:xfrm>
            <a:off x="6539645" y="1666400"/>
            <a:ext cx="258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Eiman Aboaziza, MD, PhD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23F311-46A1-442C-A663-473BC87B13CE}"/>
              </a:ext>
            </a:extLst>
          </p:cNvPr>
          <p:cNvSpPr txBox="1"/>
          <p:nvPr/>
        </p:nvSpPr>
        <p:spPr>
          <a:xfrm>
            <a:off x="3885720" y="3486504"/>
            <a:ext cx="821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Birth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12E085-973A-47D0-9BDE-E09C5FCE50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236" y="4136293"/>
            <a:ext cx="3100079" cy="2314825"/>
          </a:xfrm>
          <a:prstGeom prst="rect">
            <a:avLst/>
          </a:prstGeom>
          <a:effectLst>
            <a:outerShdw blurRad="241300" dist="25400" dir="2700000" sx="101000" sy="101000" algn="tl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676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C8A0C232-48AD-4EB5-BD0E-B08286767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467" y="1929593"/>
            <a:ext cx="1238753" cy="973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1E20D5-F360-48BC-B7F2-84C3A196B0DD}"/>
              </a:ext>
            </a:extLst>
          </p:cNvPr>
          <p:cNvGrpSpPr/>
          <p:nvPr/>
        </p:nvGrpSpPr>
        <p:grpSpPr>
          <a:xfrm>
            <a:off x="1190162" y="2192546"/>
            <a:ext cx="5434025" cy="2184332"/>
            <a:chOff x="2411530" y="3633258"/>
            <a:chExt cx="6393286" cy="21747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B927AD-D660-4DA9-800B-9E480E4B7EB2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00" y="4660900"/>
              <a:ext cx="580761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74810F-373C-4F4E-A0E0-D81BE518409F}"/>
                </a:ext>
              </a:extLst>
            </p:cNvPr>
            <p:cNvCxnSpPr/>
            <p:nvPr/>
          </p:nvCxnSpPr>
          <p:spPr>
            <a:xfrm>
              <a:off x="3132648" y="4529658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DDA2B-1FA6-4E6B-8468-394B7DD70590}"/>
                </a:ext>
              </a:extLst>
            </p:cNvPr>
            <p:cNvCxnSpPr/>
            <p:nvPr/>
          </p:nvCxnSpPr>
          <p:spPr>
            <a:xfrm>
              <a:off x="3586994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274598-99C9-459E-A124-A9826FCCF2D4}"/>
                </a:ext>
              </a:extLst>
            </p:cNvPr>
            <p:cNvCxnSpPr>
              <a:cxnSpLocks/>
            </p:cNvCxnSpPr>
            <p:nvPr/>
          </p:nvCxnSpPr>
          <p:spPr>
            <a:xfrm>
              <a:off x="5901008" y="4397806"/>
              <a:ext cx="0" cy="52618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FD5D3-A5AC-4FBA-8ED3-87C6F55C2D7C}"/>
                </a:ext>
              </a:extLst>
            </p:cNvPr>
            <p:cNvGrpSpPr/>
            <p:nvPr/>
          </p:nvGrpSpPr>
          <p:grpSpPr>
            <a:xfrm>
              <a:off x="3600113" y="4011671"/>
              <a:ext cx="4147540" cy="571499"/>
              <a:chOff x="3617008" y="3543359"/>
              <a:chExt cx="4147540" cy="571499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6D219B4B-B851-4A04-BDB0-37F6CDDFE2C1}"/>
                  </a:ext>
                </a:extLst>
              </p:cNvPr>
              <p:cNvSpPr/>
              <p:nvPr/>
            </p:nvSpPr>
            <p:spPr>
              <a:xfrm>
                <a:off x="3617008" y="3543359"/>
                <a:ext cx="4147540" cy="571499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A44218-A2E4-4C1D-ADFE-7E6B5ABF2955}"/>
                  </a:ext>
                </a:extLst>
              </p:cNvPr>
              <p:cNvSpPr txBox="1"/>
              <p:nvPr/>
            </p:nvSpPr>
            <p:spPr>
              <a:xfrm>
                <a:off x="4905088" y="3688191"/>
                <a:ext cx="1587064" cy="275788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Exposure</a:t>
                </a: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8674-603D-4DB4-91FC-12F78CDBDAFC}"/>
                </a:ext>
              </a:extLst>
            </p:cNvPr>
            <p:cNvSpPr txBox="1"/>
            <p:nvPr/>
          </p:nvSpPr>
          <p:spPr>
            <a:xfrm>
              <a:off x="2411530" y="5095589"/>
              <a:ext cx="1354763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Time-mated Conception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(G0)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740A6-295C-4428-82E0-6CF34D14BEE2}"/>
                </a:ext>
              </a:extLst>
            </p:cNvPr>
            <p:cNvSpPr txBox="1"/>
            <p:nvPr/>
          </p:nvSpPr>
          <p:spPr>
            <a:xfrm>
              <a:off x="2805351" y="3651079"/>
              <a:ext cx="1447797" cy="55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GD2-4 Exposures Begin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30005-FB74-4E3D-AE6F-7C2965A1BD7E}"/>
                </a:ext>
              </a:extLst>
            </p:cNvPr>
            <p:cNvSpPr txBox="1"/>
            <p:nvPr/>
          </p:nvSpPr>
          <p:spPr>
            <a:xfrm>
              <a:off x="7114604" y="3633258"/>
              <a:ext cx="1354760" cy="593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PD21</a:t>
              </a:r>
            </a:p>
            <a:p>
              <a:pPr marL="0" marR="0" lvl="0" indent="0" algn="ctr" defTabSz="6858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Exposures End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38581-939A-4AA6-B170-367822A59F2B}"/>
                </a:ext>
              </a:extLst>
            </p:cNvPr>
            <p:cNvSpPr txBox="1"/>
            <p:nvPr/>
          </p:nvSpPr>
          <p:spPr>
            <a:xfrm>
              <a:off x="7399628" y="4948203"/>
              <a:ext cx="966715" cy="29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Wean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06B7D1-26C3-46D4-9E92-207982BB251C}"/>
                </a:ext>
              </a:extLst>
            </p:cNvPr>
            <p:cNvCxnSpPr>
              <a:cxnSpLocks/>
            </p:cNvCxnSpPr>
            <p:nvPr/>
          </p:nvCxnSpPr>
          <p:spPr>
            <a:xfrm>
              <a:off x="7783777" y="4358533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2C45DA8-AE13-42FE-B93E-4D570275B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 rot="1480513">
            <a:off x="3018045" y="2594024"/>
            <a:ext cx="110283" cy="58973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E92691-BEED-B34B-8A05-BD059A2A0FB6}"/>
              </a:ext>
            </a:extLst>
          </p:cNvPr>
          <p:cNvCxnSpPr/>
          <p:nvPr/>
        </p:nvCxnSpPr>
        <p:spPr>
          <a:xfrm>
            <a:off x="7178267" y="2937694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947645-947C-1942-9EFA-B828C03A59D6}"/>
              </a:ext>
            </a:extLst>
          </p:cNvPr>
          <p:cNvCxnSpPr/>
          <p:nvPr/>
        </p:nvCxnSpPr>
        <p:spPr>
          <a:xfrm>
            <a:off x="6624186" y="2937695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6FD771-7BEA-A840-A553-319F55FD66AC}"/>
              </a:ext>
            </a:extLst>
          </p:cNvPr>
          <p:cNvCxnSpPr/>
          <p:nvPr/>
        </p:nvCxnSpPr>
        <p:spPr>
          <a:xfrm>
            <a:off x="6169339" y="2916591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DF170E-8B87-5E40-9404-DE3A551B5A99}"/>
              </a:ext>
            </a:extLst>
          </p:cNvPr>
          <p:cNvCxnSpPr>
            <a:cxnSpLocks/>
          </p:cNvCxnSpPr>
          <p:nvPr/>
        </p:nvCxnSpPr>
        <p:spPr>
          <a:xfrm>
            <a:off x="6623621" y="3224699"/>
            <a:ext cx="554646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04FD77-52D5-3A49-81D3-04691019D3C2}"/>
              </a:ext>
            </a:extLst>
          </p:cNvPr>
          <p:cNvSpPr txBox="1"/>
          <p:nvPr/>
        </p:nvSpPr>
        <p:spPr>
          <a:xfrm>
            <a:off x="6037910" y="3499475"/>
            <a:ext cx="284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       3-        7-months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5A699-5B9C-C848-90FB-DF2941FF5831}"/>
              </a:ext>
            </a:extLst>
          </p:cNvPr>
          <p:cNvSpPr/>
          <p:nvPr/>
        </p:nvSpPr>
        <p:spPr>
          <a:xfrm>
            <a:off x="2276784" y="3255306"/>
            <a:ext cx="1697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or 60 puffs/d, 5 d/wk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50:50 VG:PG,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 Vanilla 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D634B3AE-DAD7-3D4E-9776-1354622EA13D}"/>
              </a:ext>
            </a:extLst>
          </p:cNvPr>
          <p:cNvSpPr/>
          <p:nvPr/>
        </p:nvSpPr>
        <p:spPr>
          <a:xfrm rot="5400000">
            <a:off x="6535623" y="3294869"/>
            <a:ext cx="307777" cy="1290997"/>
          </a:xfrm>
          <a:prstGeom prst="rightBrace">
            <a:avLst>
              <a:gd name="adj1" fmla="val 64923"/>
              <a:gd name="adj2" fmla="val 51369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C1E95-CFB3-C24E-BB74-EB543EE63201}"/>
              </a:ext>
            </a:extLst>
          </p:cNvPr>
          <p:cNvSpPr txBox="1"/>
          <p:nvPr/>
        </p:nvSpPr>
        <p:spPr>
          <a:xfrm>
            <a:off x="5521018" y="4218611"/>
            <a:ext cx="233698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Endpoints</a:t>
            </a: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male/litter (myography)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female/litter (myography)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Pregnancy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7CF272-E818-4F72-A1E7-067A91E013C7}"/>
              </a:ext>
            </a:extLst>
          </p:cNvPr>
          <p:cNvSpPr txBox="1"/>
          <p:nvPr/>
        </p:nvSpPr>
        <p:spPr>
          <a:xfrm>
            <a:off x="2427409" y="1399003"/>
            <a:ext cx="268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Sprague Dawley (CD1) rat</a:t>
            </a:r>
          </a:p>
        </p:txBody>
      </p:sp>
      <p:pic>
        <p:nvPicPr>
          <p:cNvPr id="40" name="Picture 39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6B12D24F-2ECD-4B03-8062-B33F723A45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124" y="700830"/>
            <a:ext cx="852106" cy="101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736B5-7520-460D-A322-7C9287D391D3}"/>
              </a:ext>
            </a:extLst>
          </p:cNvPr>
          <p:cNvSpPr txBox="1"/>
          <p:nvPr/>
        </p:nvSpPr>
        <p:spPr>
          <a:xfrm>
            <a:off x="6539645" y="1666400"/>
            <a:ext cx="258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Eiman Aboaziza, MD, PhD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23F311-46A1-442C-A663-473BC87B13CE}"/>
              </a:ext>
            </a:extLst>
          </p:cNvPr>
          <p:cNvSpPr txBox="1"/>
          <p:nvPr/>
        </p:nvSpPr>
        <p:spPr>
          <a:xfrm>
            <a:off x="3885720" y="3486504"/>
            <a:ext cx="821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Birth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12E085-973A-47D0-9BDE-E09C5FCE50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236" y="4136293"/>
            <a:ext cx="3100079" cy="2314825"/>
          </a:xfrm>
          <a:prstGeom prst="rect">
            <a:avLst/>
          </a:prstGeom>
          <a:effectLst>
            <a:outerShdw blurRad="241300" dist="25400" dir="2700000" sx="101000" sy="101000" algn="tl" rotWithShape="0">
              <a:prstClr val="black">
                <a:alpha val="31000"/>
              </a:prstClr>
            </a:outerShdw>
          </a:effectLst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0D1CF76-53D8-47A0-A772-51AC8B6A377C}"/>
              </a:ext>
            </a:extLst>
          </p:cNvPr>
          <p:cNvSpPr txBox="1">
            <a:spLocks/>
          </p:cNvSpPr>
          <p:nvPr/>
        </p:nvSpPr>
        <p:spPr>
          <a:xfrm>
            <a:off x="366727" y="5125048"/>
            <a:ext cx="6323684" cy="1453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85750" indent="-285750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716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617538" indent="-236538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14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50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31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2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302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6pPr>
            <a:lvl7pPr marL="19471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7pPr>
            <a:lvl8pPr marL="20640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8pPr>
            <a:lvl9pPr marL="21809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Pregnancy Dams</a:t>
            </a:r>
          </a:p>
          <a:p>
            <a:pPr marL="0" marR="0" lvl="0" indent="0" algn="l" defTabSz="7604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Cohort 1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20 puffs/day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, 5 d/</a:t>
            </a: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wk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	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Cohort 2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(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60 puffs/day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, 5 d/</a:t>
            </a: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wk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7604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Control (air exposed) 		Control (air exposed)</a:t>
            </a:r>
          </a:p>
          <a:p>
            <a:pPr marL="0" marR="0" lvl="0" indent="0" algn="l" defTabSz="7604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Ecig0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: 0 mg/ml nicotine		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Ecig0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: 0 mg/ml nicotine </a:t>
            </a:r>
          </a:p>
          <a:p>
            <a:pPr marL="0" marR="0" lvl="0" indent="0" algn="l" defTabSz="7604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Ecig18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: 18 mg/ml nicotine		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Ecig18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: 18 mg/ml nicotine </a:t>
            </a:r>
          </a:p>
          <a:p>
            <a:pPr marL="0" marR="0" lvl="0" indent="0" algn="l" defTabSz="7604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05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97C9AB-964A-44BA-AB39-4308469C38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35" y="3240116"/>
            <a:ext cx="7390481" cy="3394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7DCD6-BB73-456D-BC7B-7D54CD51C5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82" y="1110355"/>
            <a:ext cx="4728117" cy="20877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Pregnancy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Cloud 38">
            <a:extLst>
              <a:ext uri="{FF2B5EF4-FFF2-40B4-BE49-F238E27FC236}">
                <a16:creationId xmlns:a16="http://schemas.microsoft.com/office/drawing/2014/main" id="{7FB81703-248D-4ADB-A08D-F36938C5C160}"/>
              </a:ext>
            </a:extLst>
          </p:cNvPr>
          <p:cNvSpPr/>
          <p:nvPr/>
        </p:nvSpPr>
        <p:spPr>
          <a:xfrm>
            <a:off x="5271835" y="1178149"/>
            <a:ext cx="3137707" cy="1856298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D307AF-F977-4F4E-8445-E499CCADAA45}"/>
              </a:ext>
            </a:extLst>
          </p:cNvPr>
          <p:cNvSpPr txBox="1"/>
          <p:nvPr/>
        </p:nvSpPr>
        <p:spPr>
          <a:xfrm>
            <a:off x="5966935" y="1528065"/>
            <a:ext cx="26854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Maternal exposure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GD2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weaning (6 weeks)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puffs/d, 5d/wk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Puff: 5-second, 83 ml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17.5 watts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 Vanilla Flavor</a:t>
            </a:r>
          </a:p>
        </p:txBody>
      </p:sp>
      <p:pic>
        <p:nvPicPr>
          <p:cNvPr id="41" name="Picture 40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AA6190CC-875E-4AA1-BD8D-51668F436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8743" y="566129"/>
            <a:ext cx="852106" cy="1018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9218B2-8E03-4F7F-B29A-453B58563B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579" y="3109087"/>
            <a:ext cx="1012688" cy="70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17DCD6-BB73-456D-BC7B-7D54CD51C5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82" y="1110355"/>
            <a:ext cx="4728117" cy="20877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Pregnancy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Cloud 38">
            <a:extLst>
              <a:ext uri="{FF2B5EF4-FFF2-40B4-BE49-F238E27FC236}">
                <a16:creationId xmlns:a16="http://schemas.microsoft.com/office/drawing/2014/main" id="{7FB81703-248D-4ADB-A08D-F36938C5C160}"/>
              </a:ext>
            </a:extLst>
          </p:cNvPr>
          <p:cNvSpPr/>
          <p:nvPr/>
        </p:nvSpPr>
        <p:spPr>
          <a:xfrm>
            <a:off x="5271835" y="1178149"/>
            <a:ext cx="3137707" cy="1856298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D307AF-F977-4F4E-8445-E499CCADAA45}"/>
              </a:ext>
            </a:extLst>
          </p:cNvPr>
          <p:cNvSpPr txBox="1"/>
          <p:nvPr/>
        </p:nvSpPr>
        <p:spPr>
          <a:xfrm>
            <a:off x="5966935" y="1528065"/>
            <a:ext cx="26854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Maternal exposure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GD2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weaning (6 weeks)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puffs/d, 5d/wk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Puff: 5-second, 83 ml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17.5 watts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 Vanilla Flavor</a:t>
            </a:r>
          </a:p>
        </p:txBody>
      </p:sp>
      <p:pic>
        <p:nvPicPr>
          <p:cNvPr id="41" name="Picture 40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AA6190CC-875E-4AA1-BD8D-51668F436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8743" y="566129"/>
            <a:ext cx="852106" cy="1018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F6835-B05A-4B34-BC53-4141C0A854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727" y="4177067"/>
            <a:ext cx="5476120" cy="2305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D324C2-89CF-4E7C-8272-5A2F8CAFDC59}"/>
              </a:ext>
            </a:extLst>
          </p:cNvPr>
          <p:cNvSpPr txBox="1"/>
          <p:nvPr/>
        </p:nvSpPr>
        <p:spPr>
          <a:xfrm>
            <a:off x="4530601" y="3425971"/>
            <a:ext cx="1087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Offspring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3-month 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928E9-9ADA-44D4-AE7C-E0A49B4A537D}"/>
              </a:ext>
            </a:extLst>
          </p:cNvPr>
          <p:cNvSpPr txBox="1"/>
          <p:nvPr/>
        </p:nvSpPr>
        <p:spPr>
          <a:xfrm>
            <a:off x="7133241" y="3425971"/>
            <a:ext cx="1087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Offspring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7-month old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235F16-8B08-4355-9DA9-4B51213831B4}"/>
              </a:ext>
            </a:extLst>
          </p:cNvPr>
          <p:cNvGrpSpPr/>
          <p:nvPr/>
        </p:nvGrpSpPr>
        <p:grpSpPr>
          <a:xfrm>
            <a:off x="251456" y="3382906"/>
            <a:ext cx="2918446" cy="3099896"/>
            <a:chOff x="251456" y="3382906"/>
            <a:chExt cx="2918446" cy="30998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BDC941-5D7F-456B-9203-9C24A67C34D0}"/>
                </a:ext>
              </a:extLst>
            </p:cNvPr>
            <p:cNvGrpSpPr/>
            <p:nvPr/>
          </p:nvGrpSpPr>
          <p:grpSpPr>
            <a:xfrm>
              <a:off x="528456" y="3615777"/>
              <a:ext cx="2641446" cy="2867025"/>
              <a:chOff x="147882" y="3615777"/>
              <a:chExt cx="2641446" cy="286702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7EB5D78-4BAE-4E61-B07B-D164B0750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882" y="3615777"/>
                <a:ext cx="1323975" cy="286702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CC43E1B-9D22-483D-B98F-FEF33501E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7253" y="3615777"/>
                <a:ext cx="1362075" cy="2867025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94B1B9-8B79-4049-B30D-7E9E4F7711F4}"/>
                </a:ext>
              </a:extLst>
            </p:cNvPr>
            <p:cNvSpPr txBox="1"/>
            <p:nvPr/>
          </p:nvSpPr>
          <p:spPr>
            <a:xfrm rot="16200000">
              <a:off x="43548" y="4248614"/>
              <a:ext cx="692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Elastin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3746E5-E103-421C-AB24-8120EE84C8CE}"/>
                </a:ext>
              </a:extLst>
            </p:cNvPr>
            <p:cNvSpPr txBox="1"/>
            <p:nvPr/>
          </p:nvSpPr>
          <p:spPr>
            <a:xfrm rot="16200000">
              <a:off x="-30448" y="5669593"/>
              <a:ext cx="8408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Collagen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7DE77B-562C-4319-87C2-69462A38B0A6}"/>
                </a:ext>
              </a:extLst>
            </p:cNvPr>
            <p:cNvSpPr txBox="1"/>
            <p:nvPr/>
          </p:nvSpPr>
          <p:spPr>
            <a:xfrm>
              <a:off x="988304" y="3382907"/>
              <a:ext cx="404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Air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2B492A-2FDF-4439-985D-659DA669C721}"/>
                </a:ext>
              </a:extLst>
            </p:cNvPr>
            <p:cNvSpPr txBox="1"/>
            <p:nvPr/>
          </p:nvSpPr>
          <p:spPr>
            <a:xfrm>
              <a:off x="2138178" y="3382906"/>
              <a:ext cx="6992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Ecig18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A4B9A39-FA56-46C2-AACD-80A8CE041C56}"/>
              </a:ext>
            </a:extLst>
          </p:cNvPr>
          <p:cNvSpPr/>
          <p:nvPr/>
        </p:nvSpPr>
        <p:spPr>
          <a:xfrm>
            <a:off x="55786" y="6482802"/>
            <a:ext cx="11977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b4f1aec7"/>
                <a:ea typeface="+mn-ea"/>
                <a:cs typeface="+mn-cs"/>
              </a:rPr>
              <a:t>scale bar = 1 mm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704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Pregnancy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DE372C-8C26-4B14-AF0F-773FF334AA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90" y="1303995"/>
            <a:ext cx="6343048" cy="3397464"/>
          </a:xfrm>
          <a:prstGeom prst="rect">
            <a:avLst/>
          </a:prstGeom>
        </p:spPr>
      </p:pic>
      <p:pic>
        <p:nvPicPr>
          <p:cNvPr id="41" name="Picture 40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AA6190CC-875E-4AA1-BD8D-51668F436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124" y="700830"/>
            <a:ext cx="852106" cy="10183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5D76F32-5280-4842-93A1-9048351D37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922" y="676212"/>
            <a:ext cx="818246" cy="102280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2D3E07-1B45-47DC-AB7A-823E78BEA642}"/>
              </a:ext>
            </a:extLst>
          </p:cNvPr>
          <p:cNvSpPr/>
          <p:nvPr/>
        </p:nvSpPr>
        <p:spPr>
          <a:xfrm>
            <a:off x="622796" y="3743661"/>
            <a:ext cx="5756489" cy="86055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7FB81703-248D-4ADB-A08D-F36938C5C160}"/>
              </a:ext>
            </a:extLst>
          </p:cNvPr>
          <p:cNvSpPr/>
          <p:nvPr/>
        </p:nvSpPr>
        <p:spPr>
          <a:xfrm>
            <a:off x="6221446" y="2360700"/>
            <a:ext cx="3137707" cy="1856298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D307AF-F977-4F4E-8445-E499CCADAA45}"/>
              </a:ext>
            </a:extLst>
          </p:cNvPr>
          <p:cNvSpPr txBox="1"/>
          <p:nvPr/>
        </p:nvSpPr>
        <p:spPr>
          <a:xfrm>
            <a:off x="6673720" y="2625324"/>
            <a:ext cx="26854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Maternal exposure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GD2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weaning (6 weeks)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puffs/d, 5d/wk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Puff: 5-second, 83 ml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17.5 watts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 Vanilla Flavor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11BF4-995A-4F34-B3AF-57856E7DE0A6}"/>
              </a:ext>
            </a:extLst>
          </p:cNvPr>
          <p:cNvGrpSpPr>
            <a:grpSpLocks noChangeAspect="1"/>
          </p:cNvGrpSpPr>
          <p:nvPr/>
        </p:nvGrpSpPr>
        <p:grpSpPr>
          <a:xfrm>
            <a:off x="311190" y="4298260"/>
            <a:ext cx="8342918" cy="2376959"/>
            <a:chOff x="303153" y="4370920"/>
            <a:chExt cx="7628666" cy="181780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D9CBAE-EA5B-4C8D-826A-7189BA561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153" y="4370920"/>
              <a:ext cx="5002306" cy="181780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88DE1B5-3A1E-4D86-9481-56D56C089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5459" y="4379147"/>
              <a:ext cx="2626360" cy="180196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7DA5B18-2F47-4D07-842C-3EB9E984CA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891" y="4076231"/>
            <a:ext cx="1012688" cy="70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4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C8A0C232-48AD-4EB5-BD0E-B08286767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467" y="1929593"/>
            <a:ext cx="1238753" cy="973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1E20D5-F360-48BC-B7F2-84C3A196B0DD}"/>
              </a:ext>
            </a:extLst>
          </p:cNvPr>
          <p:cNvGrpSpPr/>
          <p:nvPr/>
        </p:nvGrpSpPr>
        <p:grpSpPr>
          <a:xfrm>
            <a:off x="1227336" y="1979630"/>
            <a:ext cx="5396851" cy="2252372"/>
            <a:chOff x="2455266" y="3421273"/>
            <a:chExt cx="6349550" cy="224252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B927AD-D660-4DA9-800B-9E480E4B7EB2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00" y="4660900"/>
              <a:ext cx="580761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74810F-373C-4F4E-A0E0-D81BE518409F}"/>
                </a:ext>
              </a:extLst>
            </p:cNvPr>
            <p:cNvCxnSpPr/>
            <p:nvPr/>
          </p:nvCxnSpPr>
          <p:spPr>
            <a:xfrm>
              <a:off x="3124200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DDA2B-1FA6-4E6B-8468-394B7DD70590}"/>
                </a:ext>
              </a:extLst>
            </p:cNvPr>
            <p:cNvCxnSpPr/>
            <p:nvPr/>
          </p:nvCxnSpPr>
          <p:spPr>
            <a:xfrm>
              <a:off x="3810029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274598-99C9-459E-A124-A9826FCCF2D4}"/>
                </a:ext>
              </a:extLst>
            </p:cNvPr>
            <p:cNvCxnSpPr/>
            <p:nvPr/>
          </p:nvCxnSpPr>
          <p:spPr>
            <a:xfrm>
              <a:off x="6961153" y="4355404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D38CA6-2983-4CA8-9561-59DC564194F3}"/>
                </a:ext>
              </a:extLst>
            </p:cNvPr>
            <p:cNvCxnSpPr/>
            <p:nvPr/>
          </p:nvCxnSpPr>
          <p:spPr>
            <a:xfrm>
              <a:off x="7328755" y="4355403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FD5D3-A5AC-4FBA-8ED3-87C6F55C2D7C}"/>
                </a:ext>
              </a:extLst>
            </p:cNvPr>
            <p:cNvGrpSpPr/>
            <p:nvPr/>
          </p:nvGrpSpPr>
          <p:grpSpPr>
            <a:xfrm>
              <a:off x="3840926" y="4011671"/>
              <a:ext cx="3032809" cy="571499"/>
              <a:chOff x="3857821" y="3543359"/>
              <a:chExt cx="3032809" cy="571499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6D219B4B-B851-4A04-BDB0-37F6CDDFE2C1}"/>
                  </a:ext>
                </a:extLst>
              </p:cNvPr>
              <p:cNvSpPr/>
              <p:nvPr/>
            </p:nvSpPr>
            <p:spPr>
              <a:xfrm>
                <a:off x="3857821" y="3543359"/>
                <a:ext cx="3032809" cy="571499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A44218-A2E4-4C1D-ADFE-7E6B5ABF2955}"/>
                  </a:ext>
                </a:extLst>
              </p:cNvPr>
              <p:cNvSpPr txBox="1"/>
              <p:nvPr/>
            </p:nvSpPr>
            <p:spPr>
              <a:xfrm>
                <a:off x="4905088" y="3688191"/>
                <a:ext cx="1587064" cy="275788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Exposure</a:t>
                </a: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8674-603D-4DB4-91FC-12F78CDBDAFC}"/>
                </a:ext>
              </a:extLst>
            </p:cNvPr>
            <p:cNvSpPr txBox="1"/>
            <p:nvPr/>
          </p:nvSpPr>
          <p:spPr>
            <a:xfrm>
              <a:off x="2455266" y="4951347"/>
              <a:ext cx="1354763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Time-mated Conception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(G0)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740A6-295C-4428-82E0-6CF34D14BEE2}"/>
                </a:ext>
              </a:extLst>
            </p:cNvPr>
            <p:cNvSpPr txBox="1"/>
            <p:nvPr/>
          </p:nvSpPr>
          <p:spPr>
            <a:xfrm>
              <a:off x="3124200" y="3421273"/>
              <a:ext cx="1447797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GD2-4 Exposures Begin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30005-FB74-4E3D-AE6F-7C2965A1BD7E}"/>
                </a:ext>
              </a:extLst>
            </p:cNvPr>
            <p:cNvSpPr txBox="1"/>
            <p:nvPr/>
          </p:nvSpPr>
          <p:spPr>
            <a:xfrm>
              <a:off x="6260772" y="3421273"/>
              <a:ext cx="1354760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GD21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Exposures End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38581-939A-4AA6-B170-367822A59F2B}"/>
                </a:ext>
              </a:extLst>
            </p:cNvPr>
            <p:cNvSpPr txBox="1"/>
            <p:nvPr/>
          </p:nvSpPr>
          <p:spPr>
            <a:xfrm>
              <a:off x="6996797" y="4959441"/>
              <a:ext cx="966715" cy="29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Wean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06B7D1-26C3-46D4-9E92-207982BB251C}"/>
                </a:ext>
              </a:extLst>
            </p:cNvPr>
            <p:cNvCxnSpPr>
              <a:cxnSpLocks/>
            </p:cNvCxnSpPr>
            <p:nvPr/>
          </p:nvCxnSpPr>
          <p:spPr>
            <a:xfrm>
              <a:off x="7783777" y="4358533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2C45DA8-AE13-42FE-B93E-4D570275B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 rot="1480513">
            <a:off x="3018045" y="2594024"/>
            <a:ext cx="110283" cy="58973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E92691-BEED-B34B-8A05-BD059A2A0FB6}"/>
              </a:ext>
            </a:extLst>
          </p:cNvPr>
          <p:cNvCxnSpPr/>
          <p:nvPr/>
        </p:nvCxnSpPr>
        <p:spPr>
          <a:xfrm>
            <a:off x="7526969" y="2937695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947645-947C-1942-9EFA-B828C03A59D6}"/>
              </a:ext>
            </a:extLst>
          </p:cNvPr>
          <p:cNvCxnSpPr/>
          <p:nvPr/>
        </p:nvCxnSpPr>
        <p:spPr>
          <a:xfrm>
            <a:off x="6624186" y="2937695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6FD771-7BEA-A840-A553-319F55FD66AC}"/>
              </a:ext>
            </a:extLst>
          </p:cNvPr>
          <p:cNvCxnSpPr/>
          <p:nvPr/>
        </p:nvCxnSpPr>
        <p:spPr>
          <a:xfrm>
            <a:off x="6169339" y="2916591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DF170E-8B87-5E40-9404-DE3A551B5A99}"/>
              </a:ext>
            </a:extLst>
          </p:cNvPr>
          <p:cNvCxnSpPr>
            <a:cxnSpLocks/>
          </p:cNvCxnSpPr>
          <p:nvPr/>
        </p:nvCxnSpPr>
        <p:spPr>
          <a:xfrm>
            <a:off x="6623621" y="3224699"/>
            <a:ext cx="903349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04FD77-52D5-3A49-81D3-04691019D3C2}"/>
              </a:ext>
            </a:extLst>
          </p:cNvPr>
          <p:cNvSpPr txBox="1"/>
          <p:nvPr/>
        </p:nvSpPr>
        <p:spPr>
          <a:xfrm>
            <a:off x="5608218" y="3523129"/>
            <a:ext cx="284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       3-        6-                  12-months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5A699-5B9C-C848-90FB-DF2941FF5831}"/>
              </a:ext>
            </a:extLst>
          </p:cNvPr>
          <p:cNvSpPr/>
          <p:nvPr/>
        </p:nvSpPr>
        <p:spPr>
          <a:xfrm>
            <a:off x="2813912" y="3268804"/>
            <a:ext cx="177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puffs/d, 5 d/wk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50:50 VG:PG, no flavor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D634B3AE-DAD7-3D4E-9776-1354622EA13D}"/>
              </a:ext>
            </a:extLst>
          </p:cNvPr>
          <p:cNvSpPr/>
          <p:nvPr/>
        </p:nvSpPr>
        <p:spPr>
          <a:xfrm rot="5400000">
            <a:off x="6391790" y="3151035"/>
            <a:ext cx="307777" cy="1578664"/>
          </a:xfrm>
          <a:prstGeom prst="rightBrace">
            <a:avLst>
              <a:gd name="adj1" fmla="val 64923"/>
              <a:gd name="adj2" fmla="val 51369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C1E95-CFB3-C24E-BB74-EB543EE63201}"/>
              </a:ext>
            </a:extLst>
          </p:cNvPr>
          <p:cNvSpPr txBox="1"/>
          <p:nvPr/>
        </p:nvSpPr>
        <p:spPr>
          <a:xfrm>
            <a:off x="5371152" y="4255492"/>
            <a:ext cx="233698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Endpoints</a:t>
            </a: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male/litter (myography)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female/litter (myography)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ABEF66E-32C8-4F86-92B6-E6869AD3BE32}"/>
              </a:ext>
            </a:extLst>
          </p:cNvPr>
          <p:cNvSpPr txBox="1">
            <a:spLocks/>
          </p:cNvSpPr>
          <p:nvPr/>
        </p:nvSpPr>
        <p:spPr>
          <a:xfrm>
            <a:off x="675563" y="4807302"/>
            <a:ext cx="3332183" cy="13893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85750" indent="-285750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716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617538" indent="-236538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14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50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31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2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302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6pPr>
            <a:lvl7pPr marL="19471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7pPr>
            <a:lvl8pPr marL="20640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8pPr>
            <a:lvl9pPr marL="21809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Dam exposure groups</a:t>
            </a:r>
          </a:p>
          <a:p>
            <a:pPr marL="0" marR="0" lvl="0" indent="0" algn="ctr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214313" marR="0" lvl="0" indent="-214313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Control (air) (n=5)</a:t>
            </a:r>
          </a:p>
          <a:p>
            <a:pPr marL="214313" marR="0" lvl="0" indent="-214313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Ecig0, 5 watts (n=5), no nicotine</a:t>
            </a:r>
          </a:p>
          <a:p>
            <a:pPr marL="214313" marR="0" lvl="0" indent="-214313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Ecig0, 30 watts (n=5), no nicotine</a:t>
            </a:r>
          </a:p>
          <a:p>
            <a:pPr marL="214313" marR="0" lvl="0" indent="-214313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Ecig50, 5w (50 mg nicotine)</a:t>
            </a:r>
          </a:p>
          <a:p>
            <a:pPr marL="214313" marR="0" lvl="0" indent="-214313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Ecig50, 30w (50 mg nicotine)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Pregnancy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7CF272-E818-4F72-A1E7-067A91E013C7}"/>
              </a:ext>
            </a:extLst>
          </p:cNvPr>
          <p:cNvSpPr txBox="1"/>
          <p:nvPr/>
        </p:nvSpPr>
        <p:spPr>
          <a:xfrm>
            <a:off x="2532024" y="1454452"/>
            <a:ext cx="26823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Sprague Dawley (CD1) rat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14F5402-36A0-41D4-A38D-5AB87567A7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2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0F9F-B1FC-411D-98BC-339819541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48" y="695623"/>
            <a:ext cx="3876664" cy="790802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+mn-lt"/>
              </a:rPr>
              <a:t>Litter Characteristics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DF1C726-AED4-4003-91AA-A168F6BEEC80}"/>
              </a:ext>
            </a:extLst>
          </p:cNvPr>
          <p:cNvGraphicFramePr>
            <a:graphicFrameLocks noGrp="1"/>
          </p:cNvGraphicFramePr>
          <p:nvPr/>
        </p:nvGraphicFramePr>
        <p:xfrm>
          <a:off x="304646" y="1486425"/>
          <a:ext cx="8534707" cy="3567719"/>
        </p:xfrm>
        <a:graphic>
          <a:graphicData uri="http://schemas.openxmlformats.org/drawingml/2006/table">
            <a:tbl>
              <a:tblPr/>
              <a:tblGrid>
                <a:gridCol w="2106171">
                  <a:extLst>
                    <a:ext uri="{9D8B030D-6E8A-4147-A177-3AD203B41FA5}">
                      <a16:colId xmlns:a16="http://schemas.microsoft.com/office/drawing/2014/main" val="1186248159"/>
                    </a:ext>
                  </a:extLst>
                </a:gridCol>
                <a:gridCol w="1225980">
                  <a:extLst>
                    <a:ext uri="{9D8B030D-6E8A-4147-A177-3AD203B41FA5}">
                      <a16:colId xmlns:a16="http://schemas.microsoft.com/office/drawing/2014/main" val="3970670046"/>
                    </a:ext>
                  </a:extLst>
                </a:gridCol>
                <a:gridCol w="1333677">
                  <a:extLst>
                    <a:ext uri="{9D8B030D-6E8A-4147-A177-3AD203B41FA5}">
                      <a16:colId xmlns:a16="http://schemas.microsoft.com/office/drawing/2014/main" val="312285601"/>
                    </a:ext>
                  </a:extLst>
                </a:gridCol>
                <a:gridCol w="1228307">
                  <a:extLst>
                    <a:ext uri="{9D8B030D-6E8A-4147-A177-3AD203B41FA5}">
                      <a16:colId xmlns:a16="http://schemas.microsoft.com/office/drawing/2014/main" val="486876375"/>
                    </a:ext>
                  </a:extLst>
                </a:gridCol>
                <a:gridCol w="1320286">
                  <a:extLst>
                    <a:ext uri="{9D8B030D-6E8A-4147-A177-3AD203B41FA5}">
                      <a16:colId xmlns:a16="http://schemas.microsoft.com/office/drawing/2014/main" val="4187512599"/>
                    </a:ext>
                  </a:extLst>
                </a:gridCol>
                <a:gridCol w="1320286">
                  <a:extLst>
                    <a:ext uri="{9D8B030D-6E8A-4147-A177-3AD203B41FA5}">
                      <a16:colId xmlns:a16="http://schemas.microsoft.com/office/drawing/2014/main" val="4084460378"/>
                    </a:ext>
                  </a:extLst>
                </a:gridCol>
              </a:tblGrid>
              <a:tr h="885479">
                <a:tc>
                  <a:txBody>
                    <a:bodyPr/>
                    <a:lstStyle/>
                    <a:p>
                      <a:pPr algn="l" rtl="0" fontAlgn="b"/>
                      <a:endParaRPr lang="en-US" sz="1400" b="1" i="0" dirty="0">
                        <a:effectLst/>
                      </a:endParaRP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effectLst/>
                        </a:rPr>
                        <a:t>Air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effectLst/>
                        </a:rPr>
                        <a:t>Ecig0 </a:t>
                      </a:r>
                    </a:p>
                    <a:p>
                      <a:pPr algn="ctr" rtl="0" fontAlgn="b"/>
                      <a:r>
                        <a:rPr lang="en-US" sz="1600" b="1" dirty="0">
                          <a:effectLst/>
                        </a:rPr>
                        <a:t>5 Watts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effectLst/>
                        </a:rPr>
                        <a:t>Ecig0 </a:t>
                      </a:r>
                    </a:p>
                    <a:p>
                      <a:pPr algn="ctr" rtl="0" fontAlgn="b"/>
                      <a:r>
                        <a:rPr lang="en-US" sz="1600" b="1" dirty="0">
                          <a:effectLst/>
                        </a:rPr>
                        <a:t>30 Watts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Ecig50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Watts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Ecig50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Watts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0413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Dams (n=)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212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Pups (n=)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678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Litter size (range)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± 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(9-13)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± 2</a:t>
                      </a:r>
                    </a:p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(11-14)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± 3*</a:t>
                      </a:r>
                    </a:p>
                    <a:p>
                      <a:pPr algn="ctr" rtl="0" fontAlgn="b"/>
                      <a:r>
                        <a:rPr lang="en-US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(4-14)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9 ± 5</a:t>
                      </a:r>
                    </a:p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(2-14)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8 ± 3*</a:t>
                      </a:r>
                    </a:p>
                    <a:p>
                      <a:pPr algn="ctr" rtl="0" fontAlgn="b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(1-13)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32736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Litter size after 24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hrs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± 2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± 2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± 4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8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5</a:t>
                      </a:r>
                      <a:endParaRPr lang="en-US" sz="1600" dirty="0">
                        <a:effectLst/>
                      </a:endParaRP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7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5</a:t>
                      </a:r>
                      <a:endParaRPr lang="en-US" sz="1600" dirty="0">
                        <a:effectLst/>
                      </a:endParaRP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4107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Male Pup Number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± 1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± 1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± 2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5 ± 3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4 ± 3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62574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Female Pup Number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± 2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± 1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± 2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3 ± 3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3 ± 3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7589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Female to Male ratio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 ± 0.5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 ± 0.3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 ± 0.5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0.8 ± 0.6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1.1 ± 0.7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54303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44DDBEB-A49A-49A7-B80A-8741C4C1BF16}"/>
              </a:ext>
            </a:extLst>
          </p:cNvPr>
          <p:cNvSpPr/>
          <p:nvPr/>
        </p:nvSpPr>
        <p:spPr>
          <a:xfrm>
            <a:off x="261148" y="5186909"/>
            <a:ext cx="1215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± SD</a:t>
            </a:r>
          </a:p>
        </p:txBody>
      </p:sp>
    </p:spTree>
    <p:extLst>
      <p:ext uri="{BB962C8B-B14F-4D97-AF65-F5344CB8AC3E}">
        <p14:creationId xmlns:p14="http://schemas.microsoft.com/office/powerpoint/2010/main" val="169860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CEFB7A-6A01-4873-B6EB-1D050F821F99}"/>
              </a:ext>
            </a:extLst>
          </p:cNvPr>
          <p:cNvSpPr txBox="1"/>
          <p:nvPr/>
        </p:nvSpPr>
        <p:spPr>
          <a:xfrm>
            <a:off x="1412786" y="1550020"/>
            <a:ext cx="183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pregnancy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B8F71-2AE8-40F4-98B4-F2F4D11EF64E}"/>
              </a:ext>
            </a:extLst>
          </p:cNvPr>
          <p:cNvSpPr txBox="1"/>
          <p:nvPr/>
        </p:nvSpPr>
        <p:spPr>
          <a:xfrm>
            <a:off x="5974765" y="1550020"/>
            <a:ext cx="190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pregnancy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62C7E5-E74A-451B-9C22-42FCFA90242D}"/>
              </a:ext>
            </a:extLst>
          </p:cNvPr>
          <p:cNvSpPr/>
          <p:nvPr/>
        </p:nvSpPr>
        <p:spPr>
          <a:xfrm>
            <a:off x="151918" y="5362204"/>
            <a:ext cx="79996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Liu et al.,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Prevalence and Distribution of Electronic Cigarette Use Before and During Pregnancy Among Women in 38 States of the United States.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Nicotine &amp; Tobacco Research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2021, Vol. 23, No.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92B45-6223-42BB-81B7-3A98F949F1A9}"/>
              </a:ext>
            </a:extLst>
          </p:cNvPr>
          <p:cNvSpPr/>
          <p:nvPr/>
        </p:nvSpPr>
        <p:spPr>
          <a:xfrm>
            <a:off x="2181440" y="6465847"/>
            <a:ext cx="6851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PRAMS = Pregnancy Risk Assessment Monitoring System 2016-2017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222852-179E-4743-AC3A-92C17C42B599}"/>
              </a:ext>
            </a:extLst>
          </p:cNvPr>
          <p:cNvGrpSpPr/>
          <p:nvPr/>
        </p:nvGrpSpPr>
        <p:grpSpPr>
          <a:xfrm>
            <a:off x="4882291" y="1976573"/>
            <a:ext cx="3998279" cy="3011823"/>
            <a:chOff x="4882291" y="1976573"/>
            <a:chExt cx="3998279" cy="30118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A07128-0976-4E56-A66B-5074EC590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4593" y="2095561"/>
              <a:ext cx="3975977" cy="289283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5C39F-8B9D-400D-B7B5-8C1A2446ED5F}"/>
                </a:ext>
              </a:extLst>
            </p:cNvPr>
            <p:cNvSpPr/>
            <p:nvPr/>
          </p:nvSpPr>
          <p:spPr>
            <a:xfrm>
              <a:off x="4882291" y="1976573"/>
              <a:ext cx="247270" cy="242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AD8C79-5C6B-47EF-AC38-B68BFE01EFF0}"/>
              </a:ext>
            </a:extLst>
          </p:cNvPr>
          <p:cNvGrpSpPr/>
          <p:nvPr/>
        </p:nvGrpSpPr>
        <p:grpSpPr>
          <a:xfrm>
            <a:off x="263430" y="1809900"/>
            <a:ext cx="4134344" cy="3178496"/>
            <a:chOff x="263430" y="1809900"/>
            <a:chExt cx="4134344" cy="31784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8E453F-DD21-41DF-96EC-13A0D2C7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430" y="1998875"/>
              <a:ext cx="4134344" cy="298952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E4BE2D-9D25-4B79-B830-1F37E72023EC}"/>
                </a:ext>
              </a:extLst>
            </p:cNvPr>
            <p:cNvSpPr/>
            <p:nvPr/>
          </p:nvSpPr>
          <p:spPr>
            <a:xfrm>
              <a:off x="263430" y="1809900"/>
              <a:ext cx="247270" cy="242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DCDBB82-EFEB-4053-A440-F8B1D1F806EE}"/>
              </a:ext>
            </a:extLst>
          </p:cNvPr>
          <p:cNvSpPr/>
          <p:nvPr/>
        </p:nvSpPr>
        <p:spPr>
          <a:xfrm>
            <a:off x="616533" y="1503493"/>
            <a:ext cx="8069301" cy="3585597"/>
          </a:xfrm>
          <a:custGeom>
            <a:avLst/>
            <a:gdLst>
              <a:gd name="connsiteX0" fmla="*/ 0 w 7601831"/>
              <a:gd name="connsiteY0" fmla="*/ 0 h 2862322"/>
              <a:gd name="connsiteX1" fmla="*/ 7601831 w 7601831"/>
              <a:gd name="connsiteY1" fmla="*/ 0 h 2862322"/>
              <a:gd name="connsiteX2" fmla="*/ 7601831 w 7601831"/>
              <a:gd name="connsiteY2" fmla="*/ 2862322 h 2862322"/>
              <a:gd name="connsiteX3" fmla="*/ 0 w 7601831"/>
              <a:gd name="connsiteY3" fmla="*/ 2862322 h 2862322"/>
              <a:gd name="connsiteX4" fmla="*/ 0 w 7601831"/>
              <a:gd name="connsiteY4" fmla="*/ 0 h 2862322"/>
              <a:gd name="connsiteX0" fmla="*/ 0 w 7601831"/>
              <a:gd name="connsiteY0" fmla="*/ 0 h 2862322"/>
              <a:gd name="connsiteX1" fmla="*/ 7601831 w 7601831"/>
              <a:gd name="connsiteY1" fmla="*/ 0 h 2862322"/>
              <a:gd name="connsiteX2" fmla="*/ 7601831 w 7601831"/>
              <a:gd name="connsiteY2" fmla="*/ 2862322 h 2862322"/>
              <a:gd name="connsiteX3" fmla="*/ 0 w 7601831"/>
              <a:gd name="connsiteY3" fmla="*/ 2862322 h 2862322"/>
              <a:gd name="connsiteX4" fmla="*/ 0 w 7601831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1831" h="2862322">
                <a:moveTo>
                  <a:pt x="0" y="0"/>
                </a:moveTo>
                <a:lnTo>
                  <a:pt x="7601831" y="0"/>
                </a:lnTo>
                <a:lnTo>
                  <a:pt x="7601831" y="2862322"/>
                </a:lnTo>
                <a:lnTo>
                  <a:pt x="0" y="28623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81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5000">
                <a:schemeClr val="accent1">
                  <a:lumMod val="45000"/>
                  <a:lumOff val="55000"/>
                  <a:alpha val="8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4925" cap="rnd">
            <a:solidFill>
              <a:schemeClr val="accent1">
                <a:shade val="50000"/>
              </a:schemeClr>
            </a:solidFill>
          </a:ln>
          <a:effectLst>
            <a:outerShdw blurRad="406400" dist="228600" dir="30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LTStd"/>
                <a:ea typeface="+mn-ea"/>
                <a:cs typeface="+mn-cs"/>
              </a:rPr>
              <a:t>Cigarette smoking is the strongest predictor of e-cigarette use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LTSt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LTStd"/>
                <a:ea typeface="+mn-ea"/>
                <a:cs typeface="+mn-cs"/>
              </a:rPr>
              <a:t>A quarter of women who used e-cigs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LTStd"/>
                <a:ea typeface="+mn-ea"/>
                <a:cs typeface="+mn-cs"/>
              </a:rPr>
              <a:t>before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LTStd"/>
                <a:ea typeface="+mn-ea"/>
                <a:cs typeface="+mn-cs"/>
              </a:rPr>
              <a:t> pregnancy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LTStd"/>
                <a:ea typeface="+mn-ea"/>
                <a:cs typeface="+mn-cs"/>
              </a:rPr>
              <a:t>continued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LTStd"/>
                <a:ea typeface="+mn-ea"/>
                <a:cs typeface="+mn-cs"/>
              </a:rPr>
              <a:t> to use e-cigs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LTStd"/>
                <a:ea typeface="+mn-ea"/>
                <a:cs typeface="+mn-cs"/>
              </a:rPr>
              <a:t>during pregnancy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LTSt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LTStd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FAAB1CE-B91C-4AD2-B2A3-8ABDCBBDC144}"/>
              </a:ext>
            </a:extLst>
          </p:cNvPr>
          <p:cNvSpPr txBox="1">
            <a:spLocks/>
          </p:cNvSpPr>
          <p:nvPr/>
        </p:nvSpPr>
        <p:spPr>
          <a:xfrm>
            <a:off x="628650" y="368538"/>
            <a:ext cx="7886700" cy="761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Prevalence of e-cigarette use in women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7397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8E965-5F30-4D16-B560-B621C6E336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13" y="2125267"/>
            <a:ext cx="3916864" cy="35198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51A487-B8EC-4CED-A444-EDAF845ADDDB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5C8685C-D885-4866-9C3B-9190C23A7A53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9" name="Flowchart: Terminator 8">
                <a:extLst>
                  <a:ext uri="{FF2B5EF4-FFF2-40B4-BE49-F238E27FC236}">
                    <a16:creationId xmlns:a16="http://schemas.microsoft.com/office/drawing/2014/main" id="{A89F562B-480A-4A6C-A34F-2861BCB178D6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3F9730E-F23E-4904-BE8E-1B0394131E4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D20B67-B6B0-4D11-93FE-631E4D012C24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Perinatal Complications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C150A95-2F75-499D-AE3A-DFDD16B621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D85E63A-2551-4092-A7B2-008702E84399}"/>
              </a:ext>
            </a:extLst>
          </p:cNvPr>
          <p:cNvGrpSpPr/>
          <p:nvPr/>
        </p:nvGrpSpPr>
        <p:grpSpPr>
          <a:xfrm>
            <a:off x="4666625" y="2381647"/>
            <a:ext cx="3975725" cy="3263504"/>
            <a:chOff x="4666625" y="2381647"/>
            <a:chExt cx="3975725" cy="32635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D1BC68-5DF3-4300-BF07-75AA7A93C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6625" y="2381647"/>
              <a:ext cx="3975725" cy="32635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96D6BB-2340-4F62-B18D-C1589787E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1882" y="2735185"/>
              <a:ext cx="895350" cy="42862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D75E85-AB51-4BF7-8595-FD5460F31B70}"/>
                </a:ext>
              </a:extLst>
            </p:cNvPr>
            <p:cNvSpPr/>
            <p:nvPr/>
          </p:nvSpPr>
          <p:spPr>
            <a:xfrm>
              <a:off x="5274527" y="2798956"/>
              <a:ext cx="1003610" cy="423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EB92FD-0243-4496-828B-1A7924A18329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1048747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F16E0B0-7FB9-460A-9147-E25E556C4F88}"/>
              </a:ext>
            </a:extLst>
          </p:cNvPr>
          <p:cNvGrpSpPr>
            <a:grpSpLocks noChangeAspect="1"/>
          </p:cNvGrpSpPr>
          <p:nvPr/>
        </p:nvGrpSpPr>
        <p:grpSpPr>
          <a:xfrm>
            <a:off x="246769" y="1467293"/>
            <a:ext cx="7126964" cy="4667693"/>
            <a:chOff x="-895040" y="-751605"/>
            <a:chExt cx="4433570" cy="29229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C5C362-4845-4951-AC37-8A1AF8B8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95040" y="-751605"/>
              <a:ext cx="4433570" cy="29229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B2C4DF-4ECF-4EAC-A7DE-45C4EFA69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9712" y="-549648"/>
              <a:ext cx="1520190" cy="72136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CC7A1A-E983-439F-A3E5-9A4751518820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7759F5A-DE59-49CC-AAE0-7019939301B6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14E4EEB7-AB09-4F4D-8AA1-87B4A63230EC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19FF91-27FD-4367-9E5C-9BF8748796E4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92C8D-3E4E-45E8-8DDF-29E0E1AF16ED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Arterial Stiffness (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carotid a.)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7FF136-8DD4-4562-A42D-2D5C7041CCD5}"/>
              </a:ext>
            </a:extLst>
          </p:cNvPr>
          <p:cNvSpPr txBox="1"/>
          <p:nvPr/>
        </p:nvSpPr>
        <p:spPr>
          <a:xfrm>
            <a:off x="358987" y="6389931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730956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48050D1-AE76-4BC7-A745-95F88D6F80D0}"/>
              </a:ext>
            </a:extLst>
          </p:cNvPr>
          <p:cNvGrpSpPr>
            <a:grpSpLocks noChangeAspect="1"/>
          </p:cNvGrpSpPr>
          <p:nvPr/>
        </p:nvGrpSpPr>
        <p:grpSpPr>
          <a:xfrm>
            <a:off x="581452" y="1735991"/>
            <a:ext cx="6915979" cy="4356230"/>
            <a:chOff x="0" y="0"/>
            <a:chExt cx="4826635" cy="30397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675405-F9A3-4534-8205-76A154A1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26635" cy="30397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1661B4-6894-487B-8E5D-E754EDF1C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442" y="127590"/>
              <a:ext cx="1637030" cy="86042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073B4A1-92DD-48B1-9CA0-73371AF2D0DD}"/>
              </a:ext>
            </a:extLst>
          </p:cNvPr>
          <p:cNvSpPr txBox="1"/>
          <p:nvPr/>
        </p:nvSpPr>
        <p:spPr>
          <a:xfrm>
            <a:off x="3409806" y="1326520"/>
            <a:ext cx="2123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 vs Female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CC7A1A-E983-439F-A3E5-9A4751518820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7759F5A-DE59-49CC-AAE0-7019939301B6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14E4EEB7-AB09-4F4D-8AA1-87B4A63230EC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19FF91-27FD-4367-9E5C-9BF8748796E4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92C8D-3E4E-45E8-8DDF-29E0E1AF16ED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Arterial Stiffness (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carotid a.)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7FF136-8DD4-4562-A42D-2D5C7041CCD5}"/>
              </a:ext>
            </a:extLst>
          </p:cNvPr>
          <p:cNvSpPr txBox="1"/>
          <p:nvPr/>
        </p:nvSpPr>
        <p:spPr>
          <a:xfrm>
            <a:off x="358987" y="6389931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1779028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A111D-20F4-4797-93E5-2DC5196F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0" y="385023"/>
            <a:ext cx="7886700" cy="558006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+mn-lt"/>
              </a:rPr>
              <a:t>MCA Reactivity to ACh (EDD)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06B23C-568C-419B-B63F-EE8AD6187C6C}"/>
              </a:ext>
            </a:extLst>
          </p:cNvPr>
          <p:cNvGrpSpPr/>
          <p:nvPr/>
        </p:nvGrpSpPr>
        <p:grpSpPr>
          <a:xfrm>
            <a:off x="1156949" y="1788121"/>
            <a:ext cx="6027055" cy="4280868"/>
            <a:chOff x="264834" y="930909"/>
            <a:chExt cx="7090332" cy="58127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A477B7-5D57-4FD0-8CA3-1B120E5F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834" y="930909"/>
              <a:ext cx="7090332" cy="581271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92F599-4514-4C97-8B7E-D1FA8A704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7653" y="1003993"/>
              <a:ext cx="1474377" cy="144287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C31FC30-895E-42D3-9B9F-BF75094938FD}"/>
              </a:ext>
            </a:extLst>
          </p:cNvPr>
          <p:cNvSpPr txBox="1"/>
          <p:nvPr/>
        </p:nvSpPr>
        <p:spPr>
          <a:xfrm>
            <a:off x="2081667" y="1549557"/>
            <a:ext cx="3260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Exposure main effect p=&lt;0.001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 main effect p=&lt;0.001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FE0586-3B33-4574-8E4A-8605634090D5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23FD32E-0172-49FC-9EAE-BF4ACD9D6B8F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9" name="Flowchart: Terminator 18">
                <a:extLst>
                  <a:ext uri="{FF2B5EF4-FFF2-40B4-BE49-F238E27FC236}">
                    <a16:creationId xmlns:a16="http://schemas.microsoft.com/office/drawing/2014/main" id="{B548D8AD-26CB-4106-916D-C143B39289DB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513B30E-87F5-4246-8A8B-709C2769320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5E72C8-B7AB-44BE-BBC7-E0B45CFC3142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Middle Cerebral Artery reactivity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5AB65AC-C051-4F02-9B82-00D13FC825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3C4B68-D4BC-459B-B4EE-6E373578E1DE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490C26-0C2E-47F3-B2A6-23E4CD2F0631}"/>
              </a:ext>
            </a:extLst>
          </p:cNvPr>
          <p:cNvGrpSpPr/>
          <p:nvPr/>
        </p:nvGrpSpPr>
        <p:grpSpPr>
          <a:xfrm>
            <a:off x="3137004" y="2573670"/>
            <a:ext cx="4598487" cy="2868124"/>
            <a:chOff x="3137004" y="2540217"/>
            <a:chExt cx="4598487" cy="2868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3F7514-7650-43F4-87E5-D916779FCAF2}"/>
                </a:ext>
              </a:extLst>
            </p:cNvPr>
            <p:cNvSpPr/>
            <p:nvPr/>
          </p:nvSpPr>
          <p:spPr>
            <a:xfrm>
              <a:off x="3137004" y="2540217"/>
              <a:ext cx="2438810" cy="28681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C94F87-19D6-40B0-B934-2B331A970905}"/>
                </a:ext>
              </a:extLst>
            </p:cNvPr>
            <p:cNvSpPr/>
            <p:nvPr/>
          </p:nvSpPr>
          <p:spPr>
            <a:xfrm>
              <a:off x="5296681" y="2913873"/>
              <a:ext cx="2438810" cy="2494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10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CF5615-6F70-428C-878C-2B8C82F2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674" y="1531896"/>
            <a:ext cx="4342933" cy="589757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+mn-lt"/>
              </a:rPr>
              <a:t>Y-MAZE (8-Month Offspring)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C34968-B809-4D46-B940-11DCA20C42B5}"/>
              </a:ext>
            </a:extLst>
          </p:cNvPr>
          <p:cNvGrpSpPr/>
          <p:nvPr/>
        </p:nvGrpSpPr>
        <p:grpSpPr>
          <a:xfrm>
            <a:off x="780241" y="2622453"/>
            <a:ext cx="7581900" cy="3390203"/>
            <a:chOff x="344462" y="1515433"/>
            <a:chExt cx="11667080" cy="52908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E5783C-E3C6-40D2-BEEF-F9FC42B0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462" y="1515433"/>
              <a:ext cx="5746502" cy="52563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20DF58-80EB-4658-8EA5-C9E57F60A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7600" y="1515433"/>
              <a:ext cx="5813942" cy="529083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8DCA10-DEC6-483C-8D7A-67D88CD5C474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6D2474-01FE-4473-B642-3BAD3174B24E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F61C297A-14FC-4526-9512-C09BBEF9F48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9B8E7D-32C4-45F6-8588-6825E964A65A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0F3187-9CAC-4F91-AE4A-E0F0094D3D19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Neurocognitive function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B115B3-8FDE-4A0C-A3D6-5903A44721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2B74F-1EAA-4CC2-A572-8E044C9F25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33" y="1204475"/>
            <a:ext cx="2626232" cy="1244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4C8CB7-7A18-461D-8255-202908E112E4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4778D6-C111-4B41-8BA1-65AF6E337C59}"/>
              </a:ext>
            </a:extLst>
          </p:cNvPr>
          <p:cNvSpPr/>
          <p:nvPr/>
        </p:nvSpPr>
        <p:spPr>
          <a:xfrm>
            <a:off x="669073" y="2622453"/>
            <a:ext cx="7899178" cy="366061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87E138-3983-42DB-A61F-F318EE35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33" y="1351870"/>
            <a:ext cx="7886700" cy="55165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Barnes Maze (8-Month Offspring)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F24B1-1160-4153-8F8A-0D94679703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34" y="2248902"/>
            <a:ext cx="4967379" cy="35166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46E170-D8E9-4E39-88CE-E42FDB649061}"/>
              </a:ext>
            </a:extLst>
          </p:cNvPr>
          <p:cNvGrpSpPr/>
          <p:nvPr/>
        </p:nvGrpSpPr>
        <p:grpSpPr>
          <a:xfrm>
            <a:off x="418633" y="2386079"/>
            <a:ext cx="2900016" cy="3153918"/>
            <a:chOff x="228327" y="886298"/>
            <a:chExt cx="4702969" cy="51859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F53F87-A545-4E49-BFE3-F36370C6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327" y="886298"/>
              <a:ext cx="4702969" cy="26061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4A7CF3-58E4-4C6A-A54F-736AAFC38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324" y="3606628"/>
              <a:ext cx="4213972" cy="24656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C0801D2-2DA9-4573-9766-10F9B6E2B515}"/>
              </a:ext>
            </a:extLst>
          </p:cNvPr>
          <p:cNvSpPr txBox="1"/>
          <p:nvPr/>
        </p:nvSpPr>
        <p:spPr>
          <a:xfrm>
            <a:off x="720166" y="5787314"/>
            <a:ext cx="29000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efficiency= speed / distance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4798C-3FBE-4708-BE99-606F94AECC65}"/>
              </a:ext>
            </a:extLst>
          </p:cNvPr>
          <p:cNvSpPr txBox="1"/>
          <p:nvPr/>
        </p:nvSpPr>
        <p:spPr>
          <a:xfrm>
            <a:off x="7779927" y="1837094"/>
            <a:ext cx="1678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n=9-11/group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1F7936-D8C7-402A-AC44-667AA0F7DE16}"/>
              </a:ext>
            </a:extLst>
          </p:cNvPr>
          <p:cNvGrpSpPr/>
          <p:nvPr/>
        </p:nvGrpSpPr>
        <p:grpSpPr>
          <a:xfrm>
            <a:off x="5137148" y="1978403"/>
            <a:ext cx="3817747" cy="3529695"/>
            <a:chOff x="5172075" y="1990985"/>
            <a:chExt cx="3817747" cy="35296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8F53A8-DE9A-4CDA-AEC2-35390A6B874C}"/>
                </a:ext>
              </a:extLst>
            </p:cNvPr>
            <p:cNvSpPr/>
            <p:nvPr/>
          </p:nvSpPr>
          <p:spPr>
            <a:xfrm>
              <a:off x="5172075" y="1990985"/>
              <a:ext cx="2714736" cy="3529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876B96-C68C-4A09-A560-0CA07767B143}"/>
                </a:ext>
              </a:extLst>
            </p:cNvPr>
            <p:cNvSpPr/>
            <p:nvPr/>
          </p:nvSpPr>
          <p:spPr>
            <a:xfrm>
              <a:off x="7886811" y="3529964"/>
              <a:ext cx="1103011" cy="1990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A52C3A-748E-4141-BC91-CC30A8F0BD64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98517ED-5D77-4FA0-8F98-E1FFB7CB0B8E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164D7C06-C3A0-497D-B557-B5EAB4989B17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B2F4F5-DC6A-413F-B669-0D656A40D937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DECE07-C0C6-4111-9328-9BC1D977F497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Neurocognitive function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A0C9D72-3404-461C-A0C5-94A8183643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5FB543-37A2-4ED0-A5A5-1C04FD23EBB7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7E3D57-A98C-4FCA-A95B-0F8C9A3EBD07}"/>
              </a:ext>
            </a:extLst>
          </p:cNvPr>
          <p:cNvGrpSpPr/>
          <p:nvPr/>
        </p:nvGrpSpPr>
        <p:grpSpPr>
          <a:xfrm>
            <a:off x="6092456" y="1990984"/>
            <a:ext cx="839972" cy="3529695"/>
            <a:chOff x="5172075" y="1990985"/>
            <a:chExt cx="3817747" cy="35296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351D25-1669-4411-B00F-68B45C660650}"/>
                </a:ext>
              </a:extLst>
            </p:cNvPr>
            <p:cNvSpPr/>
            <p:nvPr/>
          </p:nvSpPr>
          <p:spPr>
            <a:xfrm>
              <a:off x="5172075" y="1990985"/>
              <a:ext cx="2714736" cy="3529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384EF01-CECF-4D1B-9CA6-AE2DB34B2E4F}"/>
                </a:ext>
              </a:extLst>
            </p:cNvPr>
            <p:cNvSpPr/>
            <p:nvPr/>
          </p:nvSpPr>
          <p:spPr>
            <a:xfrm>
              <a:off x="7886811" y="3529964"/>
              <a:ext cx="1103011" cy="1990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2D0785-BA84-4B8E-87BF-1B796220FFE3}"/>
              </a:ext>
            </a:extLst>
          </p:cNvPr>
          <p:cNvGrpSpPr/>
          <p:nvPr/>
        </p:nvGrpSpPr>
        <p:grpSpPr>
          <a:xfrm>
            <a:off x="7921440" y="3774558"/>
            <a:ext cx="1033455" cy="1746120"/>
            <a:chOff x="5172075" y="1990985"/>
            <a:chExt cx="3817747" cy="352969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4A2A19-9C4A-4198-BA9A-FF52E3FCDAC4}"/>
                </a:ext>
              </a:extLst>
            </p:cNvPr>
            <p:cNvSpPr/>
            <p:nvPr/>
          </p:nvSpPr>
          <p:spPr>
            <a:xfrm>
              <a:off x="5172075" y="1990985"/>
              <a:ext cx="2714736" cy="3529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1B40D4-AC2B-4F6B-A283-4350514EFA33}"/>
                </a:ext>
              </a:extLst>
            </p:cNvPr>
            <p:cNvSpPr/>
            <p:nvPr/>
          </p:nvSpPr>
          <p:spPr>
            <a:xfrm>
              <a:off x="7886811" y="3529964"/>
              <a:ext cx="1103011" cy="1990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6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13C312-C465-479D-901D-957321E26D00}"/>
              </a:ext>
            </a:extLst>
          </p:cNvPr>
          <p:cNvSpPr txBox="1"/>
          <p:nvPr/>
        </p:nvSpPr>
        <p:spPr>
          <a:xfrm>
            <a:off x="5761966" y="3437430"/>
            <a:ext cx="14168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Nicotine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070F34-BBA3-4D7A-9891-3B8539371430}"/>
              </a:ext>
            </a:extLst>
          </p:cNvPr>
          <p:cNvGrpSpPr/>
          <p:nvPr/>
        </p:nvGrpSpPr>
        <p:grpSpPr>
          <a:xfrm>
            <a:off x="4565055" y="1658680"/>
            <a:ext cx="4358121" cy="4678119"/>
            <a:chOff x="6269081" y="1555986"/>
            <a:chExt cx="5810828" cy="62374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2DAB65-8348-47E7-8418-D5A2EAC8B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9081" y="4884876"/>
              <a:ext cx="5810828" cy="290860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573F51-DBAE-4BB4-A5CB-3322C945B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9081" y="1555986"/>
              <a:ext cx="5693911" cy="29063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B6EC45-9189-4AB5-A8B7-0F85489B8646}"/>
              </a:ext>
            </a:extLst>
          </p:cNvPr>
          <p:cNvGrpSpPr/>
          <p:nvPr/>
        </p:nvGrpSpPr>
        <p:grpSpPr>
          <a:xfrm>
            <a:off x="5417653" y="5827255"/>
            <a:ext cx="1257300" cy="685637"/>
            <a:chOff x="5386943" y="3469763"/>
            <a:chExt cx="1257300" cy="68563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51D8A0-121E-4171-9B07-6FB359B1D54B}"/>
                </a:ext>
              </a:extLst>
            </p:cNvPr>
            <p:cNvSpPr/>
            <p:nvPr/>
          </p:nvSpPr>
          <p:spPr>
            <a:xfrm>
              <a:off x="5930437" y="3469763"/>
              <a:ext cx="170312" cy="3556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3C1E78-8C7A-4B7B-A990-7FE85DB401B2}"/>
                </a:ext>
              </a:extLst>
            </p:cNvPr>
            <p:cNvSpPr txBox="1"/>
            <p:nvPr/>
          </p:nvSpPr>
          <p:spPr>
            <a:xfrm>
              <a:off x="5386943" y="3792928"/>
              <a:ext cx="1257300" cy="36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Escape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Hole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CBE7162-8352-44FD-B6D4-947D2751B888}"/>
              </a:ext>
            </a:extLst>
          </p:cNvPr>
          <p:cNvSpPr txBox="1"/>
          <p:nvPr/>
        </p:nvSpPr>
        <p:spPr>
          <a:xfrm>
            <a:off x="7772294" y="1377745"/>
            <a:ext cx="1511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n=9-11/group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557FB-484C-4B61-80D3-BCC64E2D8BE7}"/>
              </a:ext>
            </a:extLst>
          </p:cNvPr>
          <p:cNvSpPr txBox="1"/>
          <p:nvPr/>
        </p:nvSpPr>
        <p:spPr>
          <a:xfrm>
            <a:off x="216605" y="6483017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11AD17-19BA-434B-B60A-0F4A6EC50EC0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B6573E-10D2-4BEB-A98C-C5875A7C82F1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21" name="Flowchart: Terminator 20">
                <a:extLst>
                  <a:ext uri="{FF2B5EF4-FFF2-40B4-BE49-F238E27FC236}">
                    <a16:creationId xmlns:a16="http://schemas.microsoft.com/office/drawing/2014/main" id="{54FBBAAC-0B6F-461F-8DA2-455EAB98FD14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E86321B-EBBE-4252-9C51-060A061F3A33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F8305D-84CA-4B83-8861-15C46FE245D8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Neurocognitive function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597B661-27C0-404D-9B5B-7E13E08972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92F5F893-941A-48F7-844E-458DC9A7F0AA}"/>
              </a:ext>
            </a:extLst>
          </p:cNvPr>
          <p:cNvSpPr txBox="1">
            <a:spLocks/>
          </p:cNvSpPr>
          <p:nvPr/>
        </p:nvSpPr>
        <p:spPr>
          <a:xfrm>
            <a:off x="418633" y="1351870"/>
            <a:ext cx="7886700" cy="551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Barnes Maze (8-Month Offspring)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E4266E-9417-4CA2-82AA-7FF269BF283D}"/>
              </a:ext>
            </a:extLst>
          </p:cNvPr>
          <p:cNvSpPr txBox="1"/>
          <p:nvPr/>
        </p:nvSpPr>
        <p:spPr>
          <a:xfrm>
            <a:off x="6035670" y="4059566"/>
            <a:ext cx="14168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Nicotine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BE17D-7C60-4D70-8EF2-AE4CBFF894CB}"/>
              </a:ext>
            </a:extLst>
          </p:cNvPr>
          <p:cNvSpPr txBox="1"/>
          <p:nvPr/>
        </p:nvSpPr>
        <p:spPr>
          <a:xfrm>
            <a:off x="5991826" y="1523940"/>
            <a:ext cx="14168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Nicotine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2FAAF75-B44D-4C83-B754-904DF141AB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28" y="3130358"/>
            <a:ext cx="2900016" cy="158499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38FA511-65CD-43C8-823D-DD5A53B9B44E}"/>
              </a:ext>
            </a:extLst>
          </p:cNvPr>
          <p:cNvGrpSpPr/>
          <p:nvPr/>
        </p:nvGrpSpPr>
        <p:grpSpPr>
          <a:xfrm>
            <a:off x="5407020" y="3311540"/>
            <a:ext cx="1257300" cy="685637"/>
            <a:chOff x="5386943" y="3469763"/>
            <a:chExt cx="1257300" cy="68563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D40000C-FEBF-4163-A4C0-E27BD34C3A6A}"/>
                </a:ext>
              </a:extLst>
            </p:cNvPr>
            <p:cNvSpPr/>
            <p:nvPr/>
          </p:nvSpPr>
          <p:spPr>
            <a:xfrm>
              <a:off x="5930437" y="3469763"/>
              <a:ext cx="170312" cy="3556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EF5BAB-5CDD-401E-AA1D-EE136D7061BB}"/>
                </a:ext>
              </a:extLst>
            </p:cNvPr>
            <p:cNvSpPr txBox="1"/>
            <p:nvPr/>
          </p:nvSpPr>
          <p:spPr>
            <a:xfrm>
              <a:off x="5386943" y="3792928"/>
              <a:ext cx="1257300" cy="36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Escape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Hole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00BE7B2-8D8F-4511-9FCC-36E4AB2F3EE5}"/>
              </a:ext>
            </a:extLst>
          </p:cNvPr>
          <p:cNvSpPr/>
          <p:nvPr/>
        </p:nvSpPr>
        <p:spPr>
          <a:xfrm>
            <a:off x="4361983" y="4035704"/>
            <a:ext cx="4673761" cy="2508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F7F5CA-104A-4FBB-AA1E-8E8F802B21E6}"/>
              </a:ext>
            </a:extLst>
          </p:cNvPr>
          <p:cNvSpPr txBox="1"/>
          <p:nvPr/>
        </p:nvSpPr>
        <p:spPr>
          <a:xfrm>
            <a:off x="3088589" y="340553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3AFF83-530B-4778-8841-F8CE1F64566D}"/>
              </a:ext>
            </a:extLst>
          </p:cNvPr>
          <p:cNvSpPr txBox="1"/>
          <p:nvPr/>
        </p:nvSpPr>
        <p:spPr>
          <a:xfrm>
            <a:off x="3200322" y="354567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3535B0-8CA9-49FA-B607-E12EA6080CCE}"/>
              </a:ext>
            </a:extLst>
          </p:cNvPr>
          <p:cNvSpPr txBox="1"/>
          <p:nvPr/>
        </p:nvSpPr>
        <p:spPr>
          <a:xfrm>
            <a:off x="3164524" y="401215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7F5E80-D971-4D7E-8338-ADF48266304F}"/>
              </a:ext>
            </a:extLst>
          </p:cNvPr>
          <p:cNvSpPr txBox="1"/>
          <p:nvPr/>
        </p:nvSpPr>
        <p:spPr>
          <a:xfrm>
            <a:off x="3240126" y="37017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504534-3A59-42FC-9EA5-6CFFAB7D8A2F}"/>
              </a:ext>
            </a:extLst>
          </p:cNvPr>
          <p:cNvSpPr txBox="1"/>
          <p:nvPr/>
        </p:nvSpPr>
        <p:spPr>
          <a:xfrm>
            <a:off x="3236641" y="38689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E8C67F-A6C7-407D-8586-DC72E1646697}"/>
              </a:ext>
            </a:extLst>
          </p:cNvPr>
          <p:cNvSpPr txBox="1"/>
          <p:nvPr/>
        </p:nvSpPr>
        <p:spPr>
          <a:xfrm>
            <a:off x="2953173" y="33352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DE13AC-14B4-45FC-BC04-FE3135B65740}"/>
              </a:ext>
            </a:extLst>
          </p:cNvPr>
          <p:cNvSpPr txBox="1"/>
          <p:nvPr/>
        </p:nvSpPr>
        <p:spPr>
          <a:xfrm>
            <a:off x="3071921" y="4142958"/>
            <a:ext cx="25680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8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NOR 12 Month A20-A22 track plot">
            <a:hlinkClick r:id="" action="ppaction://media"/>
            <a:extLst>
              <a:ext uri="{FF2B5EF4-FFF2-40B4-BE49-F238E27FC236}">
                <a16:creationId xmlns:a16="http://schemas.microsoft.com/office/drawing/2014/main" id="{4B5FD158-472F-48C3-98FD-744FAF2C5B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9156" y="1648641"/>
            <a:ext cx="3943351" cy="3929887"/>
          </a:xfrm>
        </p:spPr>
      </p:pic>
      <p:pic>
        <p:nvPicPr>
          <p:cNvPr id="4" name="1NOR 12 month A20-A22 1">
            <a:hlinkClick r:id="" action="ppaction://media"/>
            <a:extLst>
              <a:ext uri="{FF2B5EF4-FFF2-40B4-BE49-F238E27FC236}">
                <a16:creationId xmlns:a16="http://schemas.microsoft.com/office/drawing/2014/main" id="{BD06AF28-558E-42F3-89E4-404BE8F6D8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6962" r="11394"/>
          <a:stretch>
            <a:fillRect/>
          </a:stretch>
        </p:blipFill>
        <p:spPr>
          <a:xfrm>
            <a:off x="478631" y="1645811"/>
            <a:ext cx="3943349" cy="39298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BE1CBB-1F11-46D7-8506-A8933BEE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54" y="1086605"/>
            <a:ext cx="7886700" cy="584597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latin typeface="+mn-lt"/>
              </a:rPr>
              <a:t>Novel Object Recognition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5CDF3-6897-422B-8677-71F8C78048B8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5624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E15ED3-67D9-4559-A735-985FCE8D7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78" y="1210091"/>
            <a:ext cx="7886700" cy="58459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Novel Object Recognition (12-Month Offspring)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9A4DB3-4245-41DE-B3DF-9A561EA3BFB2}"/>
              </a:ext>
            </a:extLst>
          </p:cNvPr>
          <p:cNvGrpSpPr/>
          <p:nvPr/>
        </p:nvGrpSpPr>
        <p:grpSpPr>
          <a:xfrm>
            <a:off x="2834859" y="1760143"/>
            <a:ext cx="6001588" cy="4008203"/>
            <a:chOff x="2094941" y="1144588"/>
            <a:chExt cx="8002117" cy="53442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661A1CE-2B68-4282-A2CD-20BE7E916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4941" y="1144588"/>
              <a:ext cx="8002117" cy="53442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455822-0F78-4C14-9F96-CB054E49E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5786" y="1144588"/>
              <a:ext cx="1789214" cy="155434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89761D-F1D9-46FF-B2D9-DF8E427EE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54" y="1715691"/>
            <a:ext cx="2098261" cy="1836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91A878-B4E4-4D67-B532-7F05D1D162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82" y="4225277"/>
            <a:ext cx="2019944" cy="11903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2ABFA6-3B17-474A-9D37-CAB41CD6593B}"/>
              </a:ext>
            </a:extLst>
          </p:cNvPr>
          <p:cNvSpPr txBox="1"/>
          <p:nvPr/>
        </p:nvSpPr>
        <p:spPr>
          <a:xfrm>
            <a:off x="0" y="5563883"/>
            <a:ext cx="8586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n=9-11/group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A617AE-E98E-4ABF-B88A-486A95C78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004519"/>
            <a:ext cx="417909" cy="5459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DDB6E9-8168-405A-9497-1DCC83537459}"/>
              </a:ext>
            </a:extLst>
          </p:cNvPr>
          <p:cNvGrpSpPr/>
          <p:nvPr/>
        </p:nvGrpSpPr>
        <p:grpSpPr>
          <a:xfrm>
            <a:off x="4657724" y="1829234"/>
            <a:ext cx="4178721" cy="3586434"/>
            <a:chOff x="4657724" y="1829234"/>
            <a:chExt cx="4178721" cy="35864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1ED907-367B-4875-B553-C434C01E0617}"/>
                </a:ext>
              </a:extLst>
            </p:cNvPr>
            <p:cNvSpPr/>
            <p:nvPr/>
          </p:nvSpPr>
          <p:spPr>
            <a:xfrm>
              <a:off x="4657724" y="2925902"/>
              <a:ext cx="4178721" cy="2489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70FAF6-7131-4714-9A04-B34220C56661}"/>
                </a:ext>
              </a:extLst>
            </p:cNvPr>
            <p:cNvSpPr/>
            <p:nvPr/>
          </p:nvSpPr>
          <p:spPr>
            <a:xfrm>
              <a:off x="4657724" y="1829234"/>
              <a:ext cx="1978725" cy="2199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49E49E-AEB6-4AEB-A496-ACDE33ABEB1F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AEF3818-0FFC-4FE6-92AB-57D4A4EB9ACC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20" name="Flowchart: Terminator 19">
                <a:extLst>
                  <a:ext uri="{FF2B5EF4-FFF2-40B4-BE49-F238E27FC236}">
                    <a16:creationId xmlns:a16="http://schemas.microsoft.com/office/drawing/2014/main" id="{49719CCD-8E6C-4B6E-877C-3276063845C2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B4F9F7-6911-44C1-889C-DF5635B6ADFD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122CDF-E33F-44CF-864F-4307828EAB68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Neurocognitive function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03E1005-ACF0-4B30-942A-0B95E1BAF8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06D606D-68B2-4C30-890E-1A5FA0C3D76C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187583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775771">
            <a:off x="1594997" y="1848025"/>
            <a:ext cx="6835739" cy="9859238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258" y="1253331"/>
            <a:ext cx="846819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u="sng" dirty="0">
                <a:solidFill>
                  <a:schemeClr val="accent5">
                    <a:lumMod val="50000"/>
                  </a:schemeClr>
                </a:solidFill>
              </a:rPr>
              <a:t>Vaping during pregnancy: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Adolescent and Adult offspring shown…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Impaired vascular function 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7030A0"/>
                </a:solidFill>
              </a:rPr>
              <a:t>not nicotine-dependent</a:t>
            </a:r>
            <a:r>
              <a:rPr lang="en-US" sz="1800" dirty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Stiffer arteries 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7030A0"/>
                </a:solidFill>
              </a:rPr>
              <a:t>not nicotine-dependent</a:t>
            </a:r>
            <a:r>
              <a:rPr lang="en-US" sz="1800" dirty="0"/>
              <a:t>)</a:t>
            </a:r>
            <a:endParaRPr lang="en-US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Changes in elastin an collagen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Impaired cognitive function 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7030A0"/>
                </a:solidFill>
              </a:rPr>
              <a:t>nicotine-dependent</a:t>
            </a:r>
            <a:r>
              <a:rPr lang="en-US" sz="1800" dirty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5"/>
                </a:solidFill>
              </a:rPr>
              <a:t>Altered epigenetic gene responses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5"/>
                </a:solidFill>
              </a:rPr>
              <a:t>Greater obesity in adult life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5"/>
                </a:solidFill>
              </a:rPr>
              <a:t>Intergenerational effects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761694" cy="829492"/>
            <a:chOff x="223736" y="261466"/>
            <a:chExt cx="8761694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68227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Take Home Message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289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95AC1-F227-4313-985B-34BA3D7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2A03D-F089-405A-B178-F8D5B76F5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anatomy of electronic cigarettes and the e-liquid components used.</a:t>
            </a:r>
          </a:p>
          <a:p>
            <a:endParaRPr lang="en-US" dirty="0"/>
          </a:p>
          <a:p>
            <a:r>
              <a:rPr lang="en-US" dirty="0"/>
              <a:t>Describe the similarity that smoking and vaping has on blood vessel structure and function.</a:t>
            </a:r>
          </a:p>
          <a:p>
            <a:endParaRPr lang="en-US" dirty="0"/>
          </a:p>
          <a:p>
            <a:r>
              <a:rPr lang="en-US" dirty="0"/>
              <a:t>Describe the impact of maternal vaping during pregnancy on the vascular health of offspring in adolescent and adult life.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80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CB93DC-038D-46D9-BD88-AEC7345D580C}"/>
              </a:ext>
            </a:extLst>
          </p:cNvPr>
          <p:cNvGrpSpPr/>
          <p:nvPr/>
        </p:nvGrpSpPr>
        <p:grpSpPr>
          <a:xfrm>
            <a:off x="292910" y="1349297"/>
            <a:ext cx="8706124" cy="5282919"/>
            <a:chOff x="-967483" y="801934"/>
            <a:chExt cx="10779523" cy="65570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0D9455-0EF4-4B08-A973-338B115D7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9385" y="4264514"/>
              <a:ext cx="5158446" cy="309451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D299AA-22A2-4D56-9BF8-29EF917ED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67483" y="4186095"/>
              <a:ext cx="5191789" cy="31578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6FCDEE-2D78-4EAC-BCA0-EA5D64EDC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8230" y="801934"/>
              <a:ext cx="5343810" cy="333619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6DEEE7-23D4-46EC-9B4E-EDC643FA7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62275" y="801934"/>
              <a:ext cx="5343810" cy="336500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83BF169-824A-477D-8231-8B2217FDE266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8845416-B15C-419B-9E03-80289D651359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0" name="Flowchart: Terminator 9">
                <a:extLst>
                  <a:ext uri="{FF2B5EF4-FFF2-40B4-BE49-F238E27FC236}">
                    <a16:creationId xmlns:a16="http://schemas.microsoft.com/office/drawing/2014/main" id="{90F9C5F4-C32E-432B-8A97-34927F9F9E48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9E9660-519C-4090-9021-A632CEC9B4AE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3E0E18-CB66-413D-B122-C06D0C6BB0A1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Offspring Body Mass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50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960B7EE-4EB8-4AAD-8B70-C185A4A6A3C0}"/>
              </a:ext>
            </a:extLst>
          </p:cNvPr>
          <p:cNvGrpSpPr/>
          <p:nvPr/>
        </p:nvGrpSpPr>
        <p:grpSpPr>
          <a:xfrm>
            <a:off x="367990" y="2424365"/>
            <a:ext cx="8408020" cy="3020043"/>
            <a:chOff x="757746" y="1761736"/>
            <a:chExt cx="10795039" cy="38119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8AB703-D225-47CB-9938-3F857EB73FC6}"/>
                </a:ext>
              </a:extLst>
            </p:cNvPr>
            <p:cNvGrpSpPr/>
            <p:nvPr/>
          </p:nvGrpSpPr>
          <p:grpSpPr>
            <a:xfrm>
              <a:off x="757746" y="1761736"/>
              <a:ext cx="10795039" cy="3450992"/>
              <a:chOff x="490181" y="873648"/>
              <a:chExt cx="10795039" cy="345099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6078AC3-7230-44E4-8256-17BC1BBA3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181" y="873649"/>
                <a:ext cx="5306747" cy="3442604"/>
              </a:xfrm>
              <a:prstGeom prst="rect">
                <a:avLst/>
              </a:prstGeom>
              <a:ln w="19050">
                <a:solidFill>
                  <a:schemeClr val="accent4"/>
                </a:solidFill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009C4C5-6FF3-4844-B94C-5747DE852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78473" y="873648"/>
                <a:ext cx="5306747" cy="3450992"/>
              </a:xfrm>
              <a:prstGeom prst="rect">
                <a:avLst/>
              </a:prstGeom>
              <a:ln w="19050">
                <a:solidFill>
                  <a:schemeClr val="accent4"/>
                </a:solidFill>
              </a:ln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DE80C9-BDEA-413E-A702-623CA4C47BE9}"/>
                </a:ext>
              </a:extLst>
            </p:cNvPr>
            <p:cNvSpPr txBox="1"/>
            <p:nvPr/>
          </p:nvSpPr>
          <p:spPr>
            <a:xfrm>
              <a:off x="1923062" y="5204341"/>
              <a:ext cx="1165451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Month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ACC879-3133-44E9-A206-72FBA3F7F75E}"/>
                </a:ext>
              </a:extLst>
            </p:cNvPr>
            <p:cNvSpPr txBox="1"/>
            <p:nvPr/>
          </p:nvSpPr>
          <p:spPr>
            <a:xfrm>
              <a:off x="7259577" y="5174588"/>
              <a:ext cx="1165451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Month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D40BDD-1750-475E-A025-7E69DC9E98CA}"/>
                </a:ext>
              </a:extLst>
            </p:cNvPr>
            <p:cNvSpPr txBox="1"/>
            <p:nvPr/>
          </p:nvSpPr>
          <p:spPr>
            <a:xfrm>
              <a:off x="4504136" y="5174588"/>
              <a:ext cx="1165451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Month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D92BCF-5B09-48C2-AFF8-9286B0D11AE2}"/>
                </a:ext>
              </a:extLst>
            </p:cNvPr>
            <p:cNvSpPr txBox="1"/>
            <p:nvPr/>
          </p:nvSpPr>
          <p:spPr>
            <a:xfrm>
              <a:off x="10015018" y="5174588"/>
              <a:ext cx="1165451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Month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488C4F-CFA1-4E8A-84FE-1E18F37DB9D9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246DCC3-BDBD-49BA-ABA0-0535F792741A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5" name="Flowchart: Terminator 14">
                <a:extLst>
                  <a:ext uri="{FF2B5EF4-FFF2-40B4-BE49-F238E27FC236}">
                    <a16:creationId xmlns:a16="http://schemas.microsoft.com/office/drawing/2014/main" id="{A0733272-E9D3-4A53-9EBE-2FA4964ACF4B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7FBC68E-54CA-4FE4-A867-93C3D2158EE4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47DA6C-8348-4C79-B48B-F61CBF1A83B2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Offspring Body Mass (in adult life)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241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A111D-20F4-4797-93E5-2DC5196F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0" y="385023"/>
            <a:ext cx="7886700" cy="558006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+mn-lt"/>
              </a:rPr>
              <a:t>MCA Reactivity to ACh (EDD)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06B23C-568C-419B-B63F-EE8AD6187C6C}"/>
              </a:ext>
            </a:extLst>
          </p:cNvPr>
          <p:cNvGrpSpPr/>
          <p:nvPr/>
        </p:nvGrpSpPr>
        <p:grpSpPr>
          <a:xfrm>
            <a:off x="82798" y="3592112"/>
            <a:ext cx="2685477" cy="2076410"/>
            <a:chOff x="264834" y="930909"/>
            <a:chExt cx="7090332" cy="58127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A477B7-5D57-4FD0-8CA3-1B120E5F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834" y="930909"/>
              <a:ext cx="7090332" cy="581271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92F599-4514-4C97-8B7E-D1FA8A704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7653" y="1003993"/>
              <a:ext cx="1474377" cy="144287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FE0586-3B33-4574-8E4A-8605634090D5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23FD32E-0172-49FC-9EAE-BF4ACD9D6B8F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9" name="Flowchart: Terminator 18">
                <a:extLst>
                  <a:ext uri="{FF2B5EF4-FFF2-40B4-BE49-F238E27FC236}">
                    <a16:creationId xmlns:a16="http://schemas.microsoft.com/office/drawing/2014/main" id="{B548D8AD-26CB-4106-916D-C143B39289DB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513B30E-87F5-4246-8A8B-709C2769320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5E72C8-B7AB-44BE-BBC7-E0B45CFC3142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Multigenerational effects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5AB65AC-C051-4F02-9B82-00D13FC825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3C4B68-D4BC-459B-B4EE-6E373578E1DE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AE813B-913D-4029-96A6-BA7AE4883CE9}"/>
              </a:ext>
            </a:extLst>
          </p:cNvPr>
          <p:cNvGrpSpPr/>
          <p:nvPr/>
        </p:nvGrpSpPr>
        <p:grpSpPr>
          <a:xfrm>
            <a:off x="955904" y="1808840"/>
            <a:ext cx="7688429" cy="4046658"/>
            <a:chOff x="955904" y="1808840"/>
            <a:chExt cx="7688429" cy="4046658"/>
          </a:xfrm>
        </p:grpSpPr>
        <p:pic>
          <p:nvPicPr>
            <p:cNvPr id="15" name="Picture 2" descr="image.png">
              <a:extLst>
                <a:ext uri="{FF2B5EF4-FFF2-40B4-BE49-F238E27FC236}">
                  <a16:creationId xmlns:a16="http://schemas.microsoft.com/office/drawing/2014/main" id="{9C4734CE-3BF8-4631-9B7B-6CCDAB4B5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627" y="1808840"/>
              <a:ext cx="5375706" cy="404665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>
              <a:outerShdw blurRad="228600" dist="139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94205F1A-6FA0-4E50-B0B9-77FDEA8B4700}"/>
                </a:ext>
              </a:extLst>
            </p:cNvPr>
            <p:cNvSpPr/>
            <p:nvPr/>
          </p:nvSpPr>
          <p:spPr>
            <a:xfrm rot="16200000">
              <a:off x="282129" y="2908042"/>
              <a:ext cx="4046658" cy="1848253"/>
            </a:xfrm>
            <a:prstGeom prst="triangle">
              <a:avLst>
                <a:gd name="adj" fmla="val 9375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92000">
                  <a:schemeClr val="accent2">
                    <a:lumMod val="40000"/>
                    <a:lumOff val="60000"/>
                  </a:schemeClr>
                </a:gs>
                <a:gs pos="58000">
                  <a:schemeClr val="accent2">
                    <a:lumMod val="20000"/>
                    <a:lumOff val="80000"/>
                    <a:alpha val="74000"/>
                  </a:schemeClr>
                </a:gs>
                <a:gs pos="100000">
                  <a:schemeClr val="accent2">
                    <a:lumMod val="60000"/>
                    <a:lumOff val="40000"/>
                    <a:alpha val="7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7CD388-CF7A-4728-9106-2442B5621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904" y="5259960"/>
              <a:ext cx="592915" cy="41342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7C0678E-28A8-43FF-9385-6F5B73E8B700}"/>
              </a:ext>
            </a:extLst>
          </p:cNvPr>
          <p:cNvSpPr txBox="1"/>
          <p:nvPr/>
        </p:nvSpPr>
        <p:spPr>
          <a:xfrm>
            <a:off x="103339" y="1194492"/>
            <a:ext cx="44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D94A70-EFA9-4E82-A576-D5D120BF8AB1}"/>
              </a:ext>
            </a:extLst>
          </p:cNvPr>
          <p:cNvGrpSpPr/>
          <p:nvPr/>
        </p:nvGrpSpPr>
        <p:grpSpPr>
          <a:xfrm>
            <a:off x="561301" y="1218194"/>
            <a:ext cx="679744" cy="463548"/>
            <a:chOff x="557159" y="1354769"/>
            <a:chExt cx="679744" cy="463548"/>
          </a:xfrm>
        </p:grpSpPr>
        <p:pic>
          <p:nvPicPr>
            <p:cNvPr id="3074" name="Picture 2" descr="Biomedicines | Free Full-Text | Animal Models of Chorioamnionitis:  Considerations for Translational Medicine">
              <a:extLst>
                <a:ext uri="{FF2B5EF4-FFF2-40B4-BE49-F238E27FC236}">
                  <a16:creationId xmlns:a16="http://schemas.microsoft.com/office/drawing/2014/main" id="{63DECA21-F636-4066-9D6A-46D828066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59" y="1354769"/>
              <a:ext cx="679744" cy="463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662642-0794-4612-87EC-5A8FDB8EF92A}"/>
                </a:ext>
              </a:extLst>
            </p:cNvPr>
            <p:cNvSpPr txBox="1"/>
            <p:nvPr/>
          </p:nvSpPr>
          <p:spPr>
            <a:xfrm>
              <a:off x="685870" y="136865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rPr>
                <a:t>♀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8B2674-262B-4D9B-8382-ACE0C6FCD97E}"/>
              </a:ext>
            </a:extLst>
          </p:cNvPr>
          <p:cNvGrpSpPr/>
          <p:nvPr/>
        </p:nvGrpSpPr>
        <p:grpSpPr>
          <a:xfrm>
            <a:off x="1178403" y="1859277"/>
            <a:ext cx="1011863" cy="671867"/>
            <a:chOff x="1178403" y="1837243"/>
            <a:chExt cx="1011863" cy="67186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49ABC5A-D992-4E9E-92D4-49426832680A}"/>
                </a:ext>
              </a:extLst>
            </p:cNvPr>
            <p:cNvGrpSpPr/>
            <p:nvPr/>
          </p:nvGrpSpPr>
          <p:grpSpPr>
            <a:xfrm>
              <a:off x="1510522" y="1904344"/>
              <a:ext cx="679744" cy="463548"/>
              <a:chOff x="1425536" y="1895759"/>
              <a:chExt cx="679744" cy="463548"/>
            </a:xfrm>
          </p:grpSpPr>
          <p:pic>
            <p:nvPicPr>
              <p:cNvPr id="27" name="Picture 2" descr="Biomedicines | Free Full-Text | Animal Models of Chorioamnionitis:  Considerations for Translational Medicine">
                <a:extLst>
                  <a:ext uri="{FF2B5EF4-FFF2-40B4-BE49-F238E27FC236}">
                    <a16:creationId xmlns:a16="http://schemas.microsoft.com/office/drawing/2014/main" id="{B2CC99A9-23DC-4237-B300-51F04D53D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5536" y="1895759"/>
                <a:ext cx="679744" cy="4635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5EB64D5-BBD9-4B4D-AF7A-5BEE20CA4DB9}"/>
                  </a:ext>
                </a:extLst>
              </p:cNvPr>
              <p:cNvSpPr txBox="1"/>
              <p:nvPr/>
            </p:nvSpPr>
            <p:spPr>
              <a:xfrm>
                <a:off x="1562463" y="1917384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B0400000000000000" pitchFamily="34" charset="-128"/>
                    <a:ea typeface="Yu Gothic" panose="020B0400000000000000" pitchFamily="34" charset="-128"/>
                    <a:cs typeface="+mn-cs"/>
                  </a:rPr>
                  <a:t>♂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B8C8963-63FC-4304-8F0B-7231E3F32189}"/>
                </a:ext>
              </a:extLst>
            </p:cNvPr>
            <p:cNvSpPr txBox="1"/>
            <p:nvPr/>
          </p:nvSpPr>
          <p:spPr>
            <a:xfrm>
              <a:off x="1178403" y="1837243"/>
              <a:ext cx="327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×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AECB158-9445-4748-BB58-87DDF0A54D87}"/>
                </a:ext>
              </a:extLst>
            </p:cNvPr>
            <p:cNvSpPr txBox="1"/>
            <p:nvPr/>
          </p:nvSpPr>
          <p:spPr>
            <a:xfrm>
              <a:off x="1506216" y="2203385"/>
              <a:ext cx="665567" cy="305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exposure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7D39A94-31EF-46E5-8C43-7B417EBE5881}"/>
              </a:ext>
            </a:extLst>
          </p:cNvPr>
          <p:cNvCxnSpPr>
            <a:cxnSpLocks/>
            <a:stCxn id="3074" idx="2"/>
          </p:cNvCxnSpPr>
          <p:nvPr/>
        </p:nvCxnSpPr>
        <p:spPr>
          <a:xfrm>
            <a:off x="901173" y="1681742"/>
            <a:ext cx="0" cy="1941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7568B04-2CC4-435A-96F0-08FB844B190D}"/>
              </a:ext>
            </a:extLst>
          </p:cNvPr>
          <p:cNvSpPr txBox="1"/>
          <p:nvPr/>
        </p:nvSpPr>
        <p:spPr>
          <a:xfrm>
            <a:off x="931129" y="1275757"/>
            <a:ext cx="1374329" cy="305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Maternal vape</a:t>
            </a:r>
          </a:p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exposure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6E727E-1D80-4CEA-BA3E-33EA4998A828}"/>
              </a:ext>
            </a:extLst>
          </p:cNvPr>
          <p:cNvGrpSpPr/>
          <p:nvPr/>
        </p:nvGrpSpPr>
        <p:grpSpPr>
          <a:xfrm>
            <a:off x="104836" y="1920530"/>
            <a:ext cx="1474149" cy="675057"/>
            <a:chOff x="104836" y="1843411"/>
            <a:chExt cx="1474149" cy="67505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68E1691-1729-4EA4-AA3C-7617690FFD14}"/>
                </a:ext>
              </a:extLst>
            </p:cNvPr>
            <p:cNvGrpSpPr/>
            <p:nvPr/>
          </p:nvGrpSpPr>
          <p:grpSpPr>
            <a:xfrm>
              <a:off x="564890" y="1879120"/>
              <a:ext cx="679744" cy="463548"/>
              <a:chOff x="564890" y="1879120"/>
              <a:chExt cx="679744" cy="463548"/>
            </a:xfrm>
          </p:grpSpPr>
          <p:pic>
            <p:nvPicPr>
              <p:cNvPr id="26" name="Picture 2" descr="Biomedicines | Free Full-Text | Animal Models of Chorioamnionitis:  Considerations for Translational Medicine">
                <a:extLst>
                  <a:ext uri="{FF2B5EF4-FFF2-40B4-BE49-F238E27FC236}">
                    <a16:creationId xmlns:a16="http://schemas.microsoft.com/office/drawing/2014/main" id="{587AB5E6-3A36-45B9-B9E8-8C929E2159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90" y="1879120"/>
                <a:ext cx="679744" cy="4635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AAFED9-C625-43D0-B7D3-27EA194C7446}"/>
                  </a:ext>
                </a:extLst>
              </p:cNvPr>
              <p:cNvSpPr txBox="1"/>
              <p:nvPr/>
            </p:nvSpPr>
            <p:spPr>
              <a:xfrm>
                <a:off x="697013" y="1903907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B0400000000000000" pitchFamily="34" charset="-128"/>
                    <a:ea typeface="Yu Gothic" panose="020B0400000000000000" pitchFamily="34" charset="-128"/>
                    <a:cs typeface="+mn-cs"/>
                  </a:rPr>
                  <a:t>♀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E2B691-97AD-4962-9B40-E08CA68EFF8B}"/>
                </a:ext>
              </a:extLst>
            </p:cNvPr>
            <p:cNvSpPr txBox="1"/>
            <p:nvPr/>
          </p:nvSpPr>
          <p:spPr>
            <a:xfrm>
              <a:off x="204656" y="2212743"/>
              <a:ext cx="1374329" cy="30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in-utero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exposure only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D1724B-7BF2-4E93-9707-69DDAD9BBE31}"/>
                </a:ext>
              </a:extLst>
            </p:cNvPr>
            <p:cNvSpPr txBox="1"/>
            <p:nvPr/>
          </p:nvSpPr>
          <p:spPr>
            <a:xfrm>
              <a:off x="104836" y="1843411"/>
              <a:ext cx="448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1EF99B-0FCC-4C94-9ACD-640683F62CA7}"/>
              </a:ext>
            </a:extLst>
          </p:cNvPr>
          <p:cNvGrpSpPr/>
          <p:nvPr/>
        </p:nvGrpSpPr>
        <p:grpSpPr>
          <a:xfrm>
            <a:off x="111081" y="2697810"/>
            <a:ext cx="1615992" cy="929984"/>
            <a:chOff x="111081" y="2772241"/>
            <a:chExt cx="1615992" cy="929984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E8C3F97-58CE-4843-AACD-1C10442297E6}"/>
                </a:ext>
              </a:extLst>
            </p:cNvPr>
            <p:cNvCxnSpPr>
              <a:cxnSpLocks/>
            </p:cNvCxnSpPr>
            <p:nvPr/>
          </p:nvCxnSpPr>
          <p:spPr>
            <a:xfrm>
              <a:off x="904992" y="2772241"/>
              <a:ext cx="0" cy="195837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0C9EE83-33B8-42DD-96B6-D4E3F24EA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431" y="3378912"/>
              <a:ext cx="627862" cy="32331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3DF6CC3-4444-48A9-A8FB-CE54B710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211" y="3016940"/>
              <a:ext cx="627862" cy="32331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9976F2D-E39E-4C62-B0F5-B50929679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051" y="3032928"/>
              <a:ext cx="627862" cy="32331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EEB971-03C4-4EE7-B910-B4B1B5ECB506}"/>
                </a:ext>
              </a:extLst>
            </p:cNvPr>
            <p:cNvSpPr txBox="1"/>
            <p:nvPr/>
          </p:nvSpPr>
          <p:spPr>
            <a:xfrm>
              <a:off x="111081" y="2968078"/>
              <a:ext cx="448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8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26422" y="-3259787"/>
            <a:ext cx="6835739" cy="9859238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258" y="1253331"/>
            <a:ext cx="846819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C00000"/>
                </a:solidFill>
              </a:rPr>
              <a:t>Blood vessels </a:t>
            </a:r>
            <a:r>
              <a:rPr lang="en-US" sz="3200" b="1" u="sng" dirty="0">
                <a:solidFill>
                  <a:srgbClr val="C00000"/>
                </a:solidFill>
              </a:rPr>
              <a:t>can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u="sng" dirty="0">
                <a:solidFill>
                  <a:srgbClr val="C00000"/>
                </a:solidFill>
              </a:rPr>
              <a:t>not</a:t>
            </a:r>
            <a:r>
              <a:rPr lang="en-US" sz="3200" dirty="0">
                <a:solidFill>
                  <a:srgbClr val="C00000"/>
                </a:solidFill>
              </a:rPr>
              <a:t> tell the difference between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C00000"/>
                </a:solidFill>
              </a:rPr>
              <a:t>smoking and vaping!</a:t>
            </a:r>
            <a:endParaRPr lang="en-US" i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u="sng" dirty="0">
                <a:solidFill>
                  <a:schemeClr val="accent5">
                    <a:lumMod val="50000"/>
                  </a:schemeClr>
                </a:solidFill>
              </a:rPr>
              <a:t>Vaping during pregnancy: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Altered (hostile) in-utero environment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Intergenerational effects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Adolescent and Adult offspring shown…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Impaired vascular function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Stiffer arteries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Impaired cognitive function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Altered epigenetic gene responses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Greater obesity in adult life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761694" cy="829492"/>
            <a:chOff x="223736" y="261466"/>
            <a:chExt cx="8761694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68227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CONCLUSIONS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46E0F0-5ECA-4824-9F9A-0033261EFB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28"/>
          <a:stretch/>
        </p:blipFill>
        <p:spPr>
          <a:xfrm>
            <a:off x="6126480" y="2910337"/>
            <a:ext cx="2593340" cy="291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1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387" y="-248332"/>
            <a:ext cx="4829976" cy="6966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426" y="1368702"/>
            <a:ext cx="4829976" cy="6966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608F4-C9CE-6D4B-BB5C-6155AC57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57" y="284104"/>
            <a:ext cx="7886700" cy="746044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63" y="1223741"/>
            <a:ext cx="2913203" cy="4776429"/>
          </a:xfrm>
        </p:spPr>
        <p:txBody>
          <a:bodyPr>
            <a:normAutofit/>
          </a:bodyPr>
          <a:lstStyle/>
          <a:p>
            <a:r>
              <a:rPr lang="en-US" sz="2000" b="1" u="sng" dirty="0"/>
              <a:t>Olfert Lab </a:t>
            </a:r>
            <a:r>
              <a:rPr lang="en-US" sz="1400" b="1" u="sng" dirty="0"/>
              <a:t>(*=past members)</a:t>
            </a:r>
            <a:endParaRPr lang="en-US" sz="2000" b="1" u="sng" dirty="0"/>
          </a:p>
          <a:p>
            <a:pPr marL="231775" lvl="1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Amber Mills, </a:t>
            </a:r>
            <a:r>
              <a:rPr lang="en-US" sz="1800" dirty="0" err="1">
                <a:solidFill>
                  <a:srgbClr val="C00000"/>
                </a:solidFill>
              </a:rPr>
              <a:t>PhD</a:t>
            </a:r>
            <a:r>
              <a:rPr lang="en-US" sz="1400" dirty="0" err="1">
                <a:solidFill>
                  <a:srgbClr val="C00000"/>
                </a:solidFill>
              </a:rPr>
              <a:t>candidate</a:t>
            </a:r>
            <a:endParaRPr lang="en-US" sz="1400" dirty="0">
              <a:solidFill>
                <a:srgbClr val="C00000"/>
              </a:solidFill>
            </a:endParaRPr>
          </a:p>
          <a:p>
            <a:pPr marL="231775" lvl="1" indent="0">
              <a:buNone/>
            </a:pPr>
            <a:r>
              <a:rPr lang="en-US" sz="1800" dirty="0"/>
              <a:t>Madison Robinson</a:t>
            </a:r>
          </a:p>
          <a:p>
            <a:pPr marL="231775" lvl="1" indent="0">
              <a:buNone/>
            </a:pPr>
            <a:r>
              <a:rPr lang="en-US" sz="1800" dirty="0"/>
              <a:t>*</a:t>
            </a:r>
            <a:r>
              <a:rPr lang="en-US" sz="1800" dirty="0">
                <a:solidFill>
                  <a:srgbClr val="C00000"/>
                </a:solidFill>
              </a:rPr>
              <a:t>Eiman Aboaziza, MD, PhD</a:t>
            </a:r>
          </a:p>
          <a:p>
            <a:pPr marL="231775" lvl="1" indent="0">
              <a:buNone/>
            </a:pPr>
            <a:r>
              <a:rPr lang="en-US" sz="1800" dirty="0"/>
              <a:t>*Sydney Nassabeh, MS</a:t>
            </a:r>
          </a:p>
          <a:p>
            <a:pPr marL="231775" lvl="1" indent="0">
              <a:buNone/>
            </a:pPr>
            <a:r>
              <a:rPr lang="en-US" sz="1800" dirty="0"/>
              <a:t>*James Frazier, MS</a:t>
            </a:r>
          </a:p>
          <a:p>
            <a:pPr marL="231775" lvl="1" indent="0">
              <a:buNone/>
            </a:pPr>
            <a:r>
              <a:rPr lang="en-US" sz="1800" dirty="0"/>
              <a:t>*Sarah Reppert</a:t>
            </a:r>
          </a:p>
          <a:p>
            <a:pPr marL="231775" lvl="1" indent="0">
              <a:buNone/>
            </a:pPr>
            <a:r>
              <a:rPr lang="en-US" sz="1800" dirty="0"/>
              <a:t>*Juliana O’Reilly</a:t>
            </a:r>
          </a:p>
          <a:p>
            <a:pPr marL="231775" lvl="1" indent="0">
              <a:buNone/>
            </a:pPr>
            <a:r>
              <a:rPr lang="en-US" sz="1800" dirty="0"/>
              <a:t>*Lance Hare</a:t>
            </a:r>
          </a:p>
          <a:p>
            <a:pPr marL="231775" lvl="1" indent="0">
              <a:buNone/>
            </a:pPr>
            <a:r>
              <a:rPr lang="en-US" sz="1800" dirty="0"/>
              <a:t>*Joshua Moore, MS2</a:t>
            </a:r>
          </a:p>
          <a:p>
            <a:pPr marL="231775" lvl="1" indent="0">
              <a:buNone/>
            </a:pPr>
            <a:r>
              <a:rPr lang="en-US" sz="1800" dirty="0"/>
              <a:t>*Chris Pitzer, MS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58112" y="1298317"/>
            <a:ext cx="29287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Collaborators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Duaa Dakhlallah, PhD</a:t>
            </a:r>
          </a:p>
          <a:p>
            <a:pPr marL="228600" marR="0" lvl="0" indent="-22860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Chantler, PhD</a:t>
            </a:r>
          </a:p>
          <a:p>
            <a:pPr marL="457200" marR="0" lvl="1" indent="0" algn="l" defTabSz="914400" rtl="0" eaLnBrk="1" fontAlgn="auto" latinLnBrk="0" hangingPunct="1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Emily Burrage, PhD</a:t>
            </a:r>
          </a:p>
          <a:p>
            <a:pPr marL="457200" marR="0" lvl="1" indent="0" algn="l" defTabSz="914400" rtl="0" eaLnBrk="1" fontAlgn="auto" latinLnBrk="0" hangingPunct="1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Tyler Coblentz, MS</a:t>
            </a:r>
          </a:p>
          <a:p>
            <a:pPr marL="228600" marR="0" lvl="0" indent="-22860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Nurkiewicz, PhD</a:t>
            </a:r>
          </a:p>
          <a:p>
            <a:pPr marL="228600" marR="0" lvl="0" indent="-22860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Elizabeth Bowdridge, PhD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Jonathan Boyd, PhD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Weimin Gao, PhD</a:t>
            </a:r>
          </a:p>
          <a:p>
            <a:pPr marL="228600" marR="0" lvl="0" indent="-22860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Eric Kelley, PhD</a:t>
            </a:r>
          </a:p>
          <a:p>
            <a:pPr marL="228600" marR="0" lvl="0" indent="-22860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Barbara Ducatman, MD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14237" y="1253622"/>
            <a:ext cx="31403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Center</a:t>
            </a:r>
          </a:p>
          <a:p>
            <a:pPr marL="228600" marR="0" lvl="0" indent="-228600" algn="l" defTabSz="914400" rtl="0" eaLnBrk="1" fontAlgn="auto" latinLnBrk="0" hangingPunct="1">
              <a:lnSpc>
                <a:spcPts val="1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Goldsmith</a:t>
            </a:r>
          </a:p>
          <a:p>
            <a:pPr marL="228600" marR="0" lvl="0" indent="-228600" algn="l" defTabSz="914400" rtl="0" eaLnBrk="1" fontAlgn="auto" latinLnBrk="0" hangingPunct="1">
              <a:lnSpc>
                <a:spcPts val="1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Engler</a:t>
            </a:r>
          </a:p>
          <a:p>
            <a:pPr marL="228600" marR="0" lvl="0" indent="-228600" algn="l" defTabSz="914400" rtl="0" eaLnBrk="1" fontAlgn="auto" latinLnBrk="0" hangingPunct="1">
              <a:lnSpc>
                <a:spcPts val="1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Rapara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5897" y="5941704"/>
            <a:ext cx="1954925" cy="873072"/>
            <a:chOff x="21021" y="5973825"/>
            <a:chExt cx="1954925" cy="873072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2991" r="-42991"/>
            <a:stretch>
              <a:fillRect/>
            </a:stretch>
          </p:blipFill>
          <p:spPr>
            <a:xfrm>
              <a:off x="123115" y="5973825"/>
              <a:ext cx="875368" cy="4562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604" y="5973825"/>
              <a:ext cx="679157" cy="44218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1021" y="6416010"/>
              <a:ext cx="195492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WVU-MU Health Grant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Partnership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7434211" y="5810563"/>
            <a:ext cx="1695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Grant Support; WVU HSC Office of Research and Graduate Education</a:t>
            </a:r>
          </a:p>
        </p:txBody>
      </p:sp>
      <p:sp>
        <p:nvSpPr>
          <p:cNvPr id="22" name="AutoShape 2" descr="Image result for wvu cancer center"/>
          <p:cNvSpPr>
            <a:spLocks noChangeAspect="1" noChangeArrowheads="1"/>
          </p:cNvSpPr>
          <p:nvPr/>
        </p:nvSpPr>
        <p:spPr bwMode="auto">
          <a:xfrm>
            <a:off x="155574" y="-144463"/>
            <a:ext cx="1859381" cy="18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355" y="5795023"/>
            <a:ext cx="1332589" cy="74958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030772" y="5892754"/>
            <a:ext cx="2265030" cy="689615"/>
            <a:chOff x="4085838" y="5896200"/>
            <a:chExt cx="2265030" cy="689615"/>
          </a:xfrm>
        </p:grpSpPr>
        <p:sp>
          <p:nvSpPr>
            <p:cNvPr id="19" name="Rectangle 18"/>
            <p:cNvSpPr/>
            <p:nvPr/>
          </p:nvSpPr>
          <p:spPr>
            <a:xfrm>
              <a:off x="4085838" y="6124150"/>
              <a:ext cx="22650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Philip R Dino Innovative Research Grant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023" y="5896200"/>
              <a:ext cx="2191832" cy="22795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014956" y="5810908"/>
            <a:ext cx="2295207" cy="1017378"/>
            <a:chOff x="2014956" y="5810908"/>
            <a:chExt cx="2295207" cy="10173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4956" y="5810908"/>
              <a:ext cx="967695" cy="70377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110822" y="6551287"/>
              <a:ext cx="2199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NIH/NIGMS U54GM104942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094" y="5873129"/>
              <a:ext cx="1055850" cy="59337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299D30-9CCF-4E32-A154-72DFD293D24F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77B8659-85F1-499D-848D-29C64F37D43B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28" name="Flowchart: Terminator 27">
                <a:extLst>
                  <a:ext uri="{FF2B5EF4-FFF2-40B4-BE49-F238E27FC236}">
                    <a16:creationId xmlns:a16="http://schemas.microsoft.com/office/drawing/2014/main" id="{5B6A13F6-CC27-4E19-A021-1483D6833941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312662B-2BD2-4B2E-ABB4-7C14714F1604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4A9694-A6C2-413B-A9B7-60789F23991E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Acknowledgements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687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C8A0C232-48AD-4EB5-BD0E-B08286767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366" y="1581437"/>
            <a:ext cx="1238753" cy="973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1E20D5-F360-48BC-B7F2-84C3A196B0DD}"/>
              </a:ext>
            </a:extLst>
          </p:cNvPr>
          <p:cNvGrpSpPr/>
          <p:nvPr/>
        </p:nvGrpSpPr>
        <p:grpSpPr>
          <a:xfrm>
            <a:off x="243235" y="1631474"/>
            <a:ext cx="6971608" cy="2252372"/>
            <a:chOff x="2455266" y="3421273"/>
            <a:chExt cx="8202297" cy="224252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B927AD-D660-4DA9-800B-9E480E4B7EB2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00" y="4660900"/>
              <a:ext cx="7660363" cy="2200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74810F-373C-4F4E-A0E0-D81BE518409F}"/>
                </a:ext>
              </a:extLst>
            </p:cNvPr>
            <p:cNvCxnSpPr/>
            <p:nvPr/>
          </p:nvCxnSpPr>
          <p:spPr>
            <a:xfrm>
              <a:off x="3124200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DDA2B-1FA6-4E6B-8468-394B7DD70590}"/>
                </a:ext>
              </a:extLst>
            </p:cNvPr>
            <p:cNvCxnSpPr/>
            <p:nvPr/>
          </p:nvCxnSpPr>
          <p:spPr>
            <a:xfrm>
              <a:off x="3810029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274598-99C9-459E-A124-A9826FCCF2D4}"/>
                </a:ext>
              </a:extLst>
            </p:cNvPr>
            <p:cNvCxnSpPr/>
            <p:nvPr/>
          </p:nvCxnSpPr>
          <p:spPr>
            <a:xfrm>
              <a:off x="6961153" y="4355404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D38CA6-2983-4CA8-9561-59DC564194F3}"/>
                </a:ext>
              </a:extLst>
            </p:cNvPr>
            <p:cNvCxnSpPr/>
            <p:nvPr/>
          </p:nvCxnSpPr>
          <p:spPr>
            <a:xfrm>
              <a:off x="8981841" y="4432292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FD5D3-A5AC-4FBA-8ED3-87C6F55C2D7C}"/>
                </a:ext>
              </a:extLst>
            </p:cNvPr>
            <p:cNvGrpSpPr/>
            <p:nvPr/>
          </p:nvGrpSpPr>
          <p:grpSpPr>
            <a:xfrm>
              <a:off x="3840926" y="4011671"/>
              <a:ext cx="3032809" cy="571499"/>
              <a:chOff x="3857821" y="3543359"/>
              <a:chExt cx="3032809" cy="571499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6D219B4B-B851-4A04-BDB0-37F6CDDFE2C1}"/>
                  </a:ext>
                </a:extLst>
              </p:cNvPr>
              <p:cNvSpPr/>
              <p:nvPr/>
            </p:nvSpPr>
            <p:spPr>
              <a:xfrm>
                <a:off x="3857821" y="3543359"/>
                <a:ext cx="3032809" cy="571499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A44218-A2E4-4C1D-ADFE-7E6B5ABF2955}"/>
                  </a:ext>
                </a:extLst>
              </p:cNvPr>
              <p:cNvSpPr txBox="1"/>
              <p:nvPr/>
            </p:nvSpPr>
            <p:spPr>
              <a:xfrm>
                <a:off x="4905088" y="3688191"/>
                <a:ext cx="1587064" cy="275788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Exposure</a:t>
                </a: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8674-603D-4DB4-91FC-12F78CDBDAFC}"/>
                </a:ext>
              </a:extLst>
            </p:cNvPr>
            <p:cNvSpPr txBox="1"/>
            <p:nvPr/>
          </p:nvSpPr>
          <p:spPr>
            <a:xfrm>
              <a:off x="2455266" y="4951347"/>
              <a:ext cx="1354763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Time-mated Conception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(G0)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740A6-295C-4428-82E0-6CF34D14BEE2}"/>
                </a:ext>
              </a:extLst>
            </p:cNvPr>
            <p:cNvSpPr txBox="1"/>
            <p:nvPr/>
          </p:nvSpPr>
          <p:spPr>
            <a:xfrm>
              <a:off x="3124200" y="3421273"/>
              <a:ext cx="1447797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GD2-4 Exposures Begin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30005-FB74-4E3D-AE6F-7C2965A1BD7E}"/>
                </a:ext>
              </a:extLst>
            </p:cNvPr>
            <p:cNvSpPr txBox="1"/>
            <p:nvPr/>
          </p:nvSpPr>
          <p:spPr>
            <a:xfrm>
              <a:off x="6260772" y="3421273"/>
              <a:ext cx="1354760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GD21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Exposures End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38581-939A-4AA6-B170-367822A59F2B}"/>
                </a:ext>
              </a:extLst>
            </p:cNvPr>
            <p:cNvSpPr txBox="1"/>
            <p:nvPr/>
          </p:nvSpPr>
          <p:spPr>
            <a:xfrm>
              <a:off x="8663569" y="4093684"/>
              <a:ext cx="966715" cy="29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Wean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2C45DA8-AE13-42FE-B93E-4D570275B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 rot="1480513">
            <a:off x="2033944" y="2245868"/>
            <a:ext cx="110283" cy="58973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E92691-BEED-B34B-8A05-BD059A2A0FB6}"/>
              </a:ext>
            </a:extLst>
          </p:cNvPr>
          <p:cNvCxnSpPr/>
          <p:nvPr/>
        </p:nvCxnSpPr>
        <p:spPr>
          <a:xfrm>
            <a:off x="7214843" y="2589538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04FD77-52D5-3A49-81D3-04691019D3C2}"/>
              </a:ext>
            </a:extLst>
          </p:cNvPr>
          <p:cNvSpPr txBox="1"/>
          <p:nvPr/>
        </p:nvSpPr>
        <p:spPr>
          <a:xfrm>
            <a:off x="6793115" y="3142775"/>
            <a:ext cx="1215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1-month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5A699-5B9C-C848-90FB-DF2941FF5831}"/>
              </a:ext>
            </a:extLst>
          </p:cNvPr>
          <p:cNvSpPr/>
          <p:nvPr/>
        </p:nvSpPr>
        <p:spPr>
          <a:xfrm>
            <a:off x="1829811" y="2920648"/>
            <a:ext cx="177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puffs/d, 5 d/wk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50:50 VG:PG, no flavor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D634B3AE-DAD7-3D4E-9776-1354622EA13D}"/>
              </a:ext>
            </a:extLst>
          </p:cNvPr>
          <p:cNvSpPr/>
          <p:nvPr/>
        </p:nvSpPr>
        <p:spPr>
          <a:xfrm rot="5400000">
            <a:off x="4750234" y="2294839"/>
            <a:ext cx="307777" cy="1578664"/>
          </a:xfrm>
          <a:prstGeom prst="rightBrace">
            <a:avLst>
              <a:gd name="adj1" fmla="val 64923"/>
              <a:gd name="adj2" fmla="val 51369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C1E95-CFB3-C24E-BB74-EB543EE63201}"/>
              </a:ext>
            </a:extLst>
          </p:cNvPr>
          <p:cNvSpPr txBox="1"/>
          <p:nvPr/>
        </p:nvSpPr>
        <p:spPr>
          <a:xfrm>
            <a:off x="6269555" y="1704931"/>
            <a:ext cx="2202270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Endpoints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male/litter (myography)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female/litter (myography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ABEF66E-32C8-4F86-92B6-E6869AD3BE32}"/>
              </a:ext>
            </a:extLst>
          </p:cNvPr>
          <p:cNvSpPr txBox="1">
            <a:spLocks/>
          </p:cNvSpPr>
          <p:nvPr/>
        </p:nvSpPr>
        <p:spPr>
          <a:xfrm>
            <a:off x="286760" y="4281262"/>
            <a:ext cx="3332183" cy="13893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85750" indent="-285750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716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617538" indent="-236538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14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50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31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2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302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6pPr>
            <a:lvl7pPr marL="19471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7pPr>
            <a:lvl8pPr marL="20640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8pPr>
            <a:lvl9pPr marL="21809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Dam exposure groups</a:t>
            </a:r>
          </a:p>
          <a:p>
            <a:pPr marL="0" marR="0" lvl="0" indent="0" algn="ctr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285750" marR="0" lvl="0" indent="-285750" algn="l" defTabSz="243672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Control (air) (n=6)</a:t>
            </a:r>
          </a:p>
          <a:p>
            <a:pPr marL="285750" marR="0" lvl="0" indent="-285750" algn="l" defTabSz="243672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Air-Crossed (n=4)</a:t>
            </a:r>
          </a:p>
          <a:p>
            <a:pPr marL="285750" marR="0" lvl="0" indent="-285750" algn="l" defTabSz="243672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Ecig0-30W (n=5)</a:t>
            </a:r>
          </a:p>
          <a:p>
            <a:pPr marL="285750" marR="0" lvl="0" indent="-285750" algn="l" defTabSz="243672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Ecig0-30W-Crossed (n=4)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Cross-fostering during Lactation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7CF272-E818-4F72-A1E7-067A91E013C7}"/>
              </a:ext>
            </a:extLst>
          </p:cNvPr>
          <p:cNvSpPr txBox="1"/>
          <p:nvPr/>
        </p:nvSpPr>
        <p:spPr>
          <a:xfrm>
            <a:off x="1547923" y="1106296"/>
            <a:ext cx="26823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Sprague Dawley (CD1) rat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14F5402-36A0-41D4-A38D-5AB87567A7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6FD8225-0959-4395-AC9A-AE1393FA3873}"/>
              </a:ext>
            </a:extLst>
          </p:cNvPr>
          <p:cNvSpPr txBox="1"/>
          <p:nvPr/>
        </p:nvSpPr>
        <p:spPr>
          <a:xfrm>
            <a:off x="94022" y="6447507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754E216-7EC1-4A3B-8B93-326F91161C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194" y="3441499"/>
            <a:ext cx="1836356" cy="26265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FC167BB-CB69-4EFF-9B34-A62D68EC51B3}"/>
              </a:ext>
            </a:extLst>
          </p:cNvPr>
          <p:cNvSpPr/>
          <p:nvPr/>
        </p:nvSpPr>
        <p:spPr>
          <a:xfrm>
            <a:off x="4448260" y="2505793"/>
            <a:ext cx="1065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Lactation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FB81D8-E833-4D1B-8370-D5D1324E93F8}"/>
              </a:ext>
            </a:extLst>
          </p:cNvPr>
          <p:cNvSpPr txBox="1"/>
          <p:nvPr/>
        </p:nvSpPr>
        <p:spPr>
          <a:xfrm>
            <a:off x="4641175" y="5313974"/>
            <a:ext cx="821667" cy="36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Ecig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exposed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3DAB356-1F51-4722-BA55-79ABECCA36B6}"/>
              </a:ext>
            </a:extLst>
          </p:cNvPr>
          <p:cNvSpPr txBox="1"/>
          <p:nvPr/>
        </p:nvSpPr>
        <p:spPr>
          <a:xfrm>
            <a:off x="4614279" y="3698609"/>
            <a:ext cx="821667" cy="36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 exposed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37C53A-6139-49BE-BB0F-02B5BAC470F3}"/>
              </a:ext>
            </a:extLst>
          </p:cNvPr>
          <p:cNvGrpSpPr/>
          <p:nvPr/>
        </p:nvGrpSpPr>
        <p:grpSpPr>
          <a:xfrm>
            <a:off x="5092298" y="3454342"/>
            <a:ext cx="3834866" cy="3210860"/>
            <a:chOff x="4636953" y="3385674"/>
            <a:chExt cx="3834866" cy="32108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7E2656-E289-43DD-8AD0-261B660E4225}"/>
                </a:ext>
              </a:extLst>
            </p:cNvPr>
            <p:cNvGrpSpPr/>
            <p:nvPr/>
          </p:nvGrpSpPr>
          <p:grpSpPr>
            <a:xfrm>
              <a:off x="4636953" y="3385674"/>
              <a:ext cx="3834866" cy="3210860"/>
              <a:chOff x="2069850" y="3376625"/>
              <a:chExt cx="3068379" cy="278280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F69D1AC-8562-4947-A8B9-6D7525A828D5}"/>
                  </a:ext>
                </a:extLst>
              </p:cNvPr>
              <p:cNvSpPr/>
              <p:nvPr/>
            </p:nvSpPr>
            <p:spPr>
              <a:xfrm>
                <a:off x="2069850" y="3376625"/>
                <a:ext cx="3068379" cy="2782805"/>
              </a:xfrm>
              <a:prstGeom prst="rect">
                <a:avLst/>
              </a:prstGeom>
              <a:solidFill>
                <a:schemeClr val="bg1"/>
              </a:solidFill>
              <a:ln w="31750"/>
              <a:effectLst>
                <a:outerShdw blurRad="203200" dist="1143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F315475-2FA5-4457-9707-BB62D4820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3854" y="3502809"/>
                <a:ext cx="2771353" cy="2422436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6AB472-72EC-4A38-9841-7C4DEE3ADED6}"/>
                </a:ext>
              </a:extLst>
            </p:cNvPr>
            <p:cNvSpPr txBox="1"/>
            <p:nvPr/>
          </p:nvSpPr>
          <p:spPr>
            <a:xfrm>
              <a:off x="6085530" y="6172391"/>
              <a:ext cx="773161" cy="3099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Fostered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by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Ecig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27E05A0-B132-41FE-84B0-55FBC24E09D8}"/>
                </a:ext>
              </a:extLst>
            </p:cNvPr>
            <p:cNvSpPr txBox="1"/>
            <p:nvPr/>
          </p:nvSpPr>
          <p:spPr>
            <a:xfrm>
              <a:off x="7614217" y="6191152"/>
              <a:ext cx="709297" cy="3099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Fostered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by Air Dam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19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loud 49">
            <a:extLst>
              <a:ext uri="{FF2B5EF4-FFF2-40B4-BE49-F238E27FC236}">
                <a16:creationId xmlns:a16="http://schemas.microsoft.com/office/drawing/2014/main" id="{44077AAA-9C19-4E33-B5A0-2C5C9455AA23}"/>
              </a:ext>
            </a:extLst>
          </p:cNvPr>
          <p:cNvSpPr/>
          <p:nvPr/>
        </p:nvSpPr>
        <p:spPr>
          <a:xfrm>
            <a:off x="241334" y="1449641"/>
            <a:ext cx="1765795" cy="1034467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1E20D5-F360-48BC-B7F2-84C3A196B0DD}"/>
              </a:ext>
            </a:extLst>
          </p:cNvPr>
          <p:cNvGrpSpPr/>
          <p:nvPr/>
        </p:nvGrpSpPr>
        <p:grpSpPr>
          <a:xfrm>
            <a:off x="345691" y="2383647"/>
            <a:ext cx="6022021" cy="1626071"/>
            <a:chOff x="1719736" y="4067772"/>
            <a:chExt cx="7085080" cy="16189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B927AD-D660-4DA9-800B-9E480E4B7EB2}"/>
                </a:ext>
              </a:extLst>
            </p:cNvPr>
            <p:cNvCxnSpPr>
              <a:cxnSpLocks/>
            </p:cNvCxnSpPr>
            <p:nvPr/>
          </p:nvCxnSpPr>
          <p:spPr>
            <a:xfrm>
              <a:off x="1719736" y="4660898"/>
              <a:ext cx="7085080" cy="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74810F-373C-4F4E-A0E0-D81BE518409F}"/>
                </a:ext>
              </a:extLst>
            </p:cNvPr>
            <p:cNvCxnSpPr/>
            <p:nvPr/>
          </p:nvCxnSpPr>
          <p:spPr>
            <a:xfrm>
              <a:off x="1860035" y="4525847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DDA2B-1FA6-4E6B-8468-394B7DD70590}"/>
                </a:ext>
              </a:extLst>
            </p:cNvPr>
            <p:cNvCxnSpPr/>
            <p:nvPr/>
          </p:nvCxnSpPr>
          <p:spPr>
            <a:xfrm>
              <a:off x="3586994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274598-99C9-459E-A124-A9826FCCF2D4}"/>
                </a:ext>
              </a:extLst>
            </p:cNvPr>
            <p:cNvCxnSpPr>
              <a:cxnSpLocks/>
            </p:cNvCxnSpPr>
            <p:nvPr/>
          </p:nvCxnSpPr>
          <p:spPr>
            <a:xfrm>
              <a:off x="5901008" y="4397806"/>
              <a:ext cx="0" cy="52618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D219B4B-B851-4A04-BDB0-37F6CDDFE2C1}"/>
                </a:ext>
              </a:extLst>
            </p:cNvPr>
            <p:cNvSpPr/>
            <p:nvPr/>
          </p:nvSpPr>
          <p:spPr>
            <a:xfrm>
              <a:off x="1881884" y="4067772"/>
              <a:ext cx="1669075" cy="571499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8674-603D-4DB4-91FC-12F78CDBDAFC}"/>
                </a:ext>
              </a:extLst>
            </p:cNvPr>
            <p:cNvSpPr txBox="1"/>
            <p:nvPr/>
          </p:nvSpPr>
          <p:spPr>
            <a:xfrm>
              <a:off x="3044101" y="4974729"/>
              <a:ext cx="1354763" cy="71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Time-mated Conception</a:t>
              </a:r>
            </a:p>
            <a:p>
              <a:pPr marL="0" marR="0" lvl="0" indent="0" algn="ctr" defTabSz="6858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(no paternal exposure)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30005-FB74-4E3D-AE6F-7C2965A1BD7E}"/>
                </a:ext>
              </a:extLst>
            </p:cNvPr>
            <p:cNvSpPr txBox="1"/>
            <p:nvPr/>
          </p:nvSpPr>
          <p:spPr>
            <a:xfrm>
              <a:off x="1753954" y="4157658"/>
              <a:ext cx="1354760" cy="427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3-week exposure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38581-939A-4AA6-B170-367822A59F2B}"/>
                </a:ext>
              </a:extLst>
            </p:cNvPr>
            <p:cNvSpPr txBox="1"/>
            <p:nvPr/>
          </p:nvSpPr>
          <p:spPr>
            <a:xfrm>
              <a:off x="7399628" y="4948203"/>
              <a:ext cx="966715" cy="29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Wean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06B7D1-26C3-46D4-9E92-207982BB251C}"/>
                </a:ext>
              </a:extLst>
            </p:cNvPr>
            <p:cNvCxnSpPr>
              <a:cxnSpLocks/>
            </p:cNvCxnSpPr>
            <p:nvPr/>
          </p:nvCxnSpPr>
          <p:spPr>
            <a:xfrm>
              <a:off x="7783777" y="4358533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2C45DA8-AE13-42FE-B93E-4D570275B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 rot="1480513">
            <a:off x="1390450" y="2349303"/>
            <a:ext cx="110283" cy="58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947645-947C-1942-9EFA-B828C03A59D6}"/>
              </a:ext>
            </a:extLst>
          </p:cNvPr>
          <p:cNvCxnSpPr/>
          <p:nvPr/>
        </p:nvCxnSpPr>
        <p:spPr>
          <a:xfrm>
            <a:off x="6367711" y="2692373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04FD77-52D5-3A49-81D3-04691019D3C2}"/>
              </a:ext>
            </a:extLst>
          </p:cNvPr>
          <p:cNvSpPr txBox="1"/>
          <p:nvPr/>
        </p:nvSpPr>
        <p:spPr>
          <a:xfrm>
            <a:off x="6051186" y="3243050"/>
            <a:ext cx="284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3-months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5A699-5B9C-C848-90FB-DF2941FF5831}"/>
              </a:ext>
            </a:extLst>
          </p:cNvPr>
          <p:cNvSpPr/>
          <p:nvPr/>
        </p:nvSpPr>
        <p:spPr>
          <a:xfrm>
            <a:off x="511977" y="1521658"/>
            <a:ext cx="1335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puffs/d, 5 d/wk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/d,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50:50 VG:PG,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flavor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C1E95-CFB3-C24E-BB74-EB543EE63201}"/>
              </a:ext>
            </a:extLst>
          </p:cNvPr>
          <p:cNvSpPr txBox="1"/>
          <p:nvPr/>
        </p:nvSpPr>
        <p:spPr>
          <a:xfrm>
            <a:off x="6190337" y="1777664"/>
            <a:ext cx="233698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Endpoint</a:t>
            </a: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male/litter (myography)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female/litter (myography)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ABEF66E-32C8-4F86-92B6-E6869AD3BE32}"/>
              </a:ext>
            </a:extLst>
          </p:cNvPr>
          <p:cNvSpPr txBox="1">
            <a:spLocks/>
          </p:cNvSpPr>
          <p:nvPr/>
        </p:nvSpPr>
        <p:spPr>
          <a:xfrm>
            <a:off x="739985" y="4667593"/>
            <a:ext cx="3262839" cy="1453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85750" indent="-285750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716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617538" indent="-236538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14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50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31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2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302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6pPr>
            <a:lvl7pPr marL="19471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7pPr>
            <a:lvl8pPr marL="20640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8pPr>
            <a:lvl9pPr marL="21809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Dams </a:t>
            </a:r>
          </a:p>
          <a:p>
            <a:pPr marL="214313" marR="0" lvl="0" indent="-214313" algn="l" defTabSz="1827542" rtl="0" eaLnBrk="0" fontAlgn="base" latinLnBrk="0" hangingPunct="0">
              <a:lnSpc>
                <a:spcPts val="225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Control (air) (n=6)</a:t>
            </a:r>
          </a:p>
          <a:p>
            <a:pPr marL="214313" marR="0" lvl="0" indent="-214313" algn="l" defTabSz="1827542" rtl="0" eaLnBrk="0" fontAlgn="base" latinLnBrk="0" hangingPunct="0">
              <a:lnSpc>
                <a:spcPts val="225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Preconception Ecig0-5W (n=6)</a:t>
            </a:r>
          </a:p>
          <a:p>
            <a:pPr marL="214313" marR="0" lvl="0" indent="-214313" algn="l" defTabSz="1827542" rtl="0" eaLnBrk="0" fontAlgn="base" latinLnBrk="0" hangingPunct="0">
              <a:lnSpc>
                <a:spcPts val="225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Preconception Ecig0-30w (n=6)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Pre-conception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7CF272-E818-4F72-A1E7-067A91E013C7}"/>
              </a:ext>
            </a:extLst>
          </p:cNvPr>
          <p:cNvSpPr txBox="1"/>
          <p:nvPr/>
        </p:nvSpPr>
        <p:spPr>
          <a:xfrm>
            <a:off x="2170934" y="1153681"/>
            <a:ext cx="268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Sprague Dawley (CD1) rat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23F311-46A1-442C-A663-473BC87B13CE}"/>
              </a:ext>
            </a:extLst>
          </p:cNvPr>
          <p:cNvSpPr txBox="1"/>
          <p:nvPr/>
        </p:nvSpPr>
        <p:spPr>
          <a:xfrm>
            <a:off x="3629245" y="3241182"/>
            <a:ext cx="821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Birth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106C474-17C1-4BB2-A151-C9781B373B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94155"/>
            <a:ext cx="681439" cy="771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DDAB81-8948-472F-A95C-480808F4C3C6}"/>
              </a:ext>
            </a:extLst>
          </p:cNvPr>
          <p:cNvSpPr/>
          <p:nvPr/>
        </p:nvSpPr>
        <p:spPr>
          <a:xfrm>
            <a:off x="3640448" y="2310733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GD21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77B801-4386-483C-A433-0A26F7072F22}"/>
              </a:ext>
            </a:extLst>
          </p:cNvPr>
          <p:cNvSpPr/>
          <p:nvPr/>
        </p:nvSpPr>
        <p:spPr>
          <a:xfrm>
            <a:off x="5190171" y="2262413"/>
            <a:ext cx="516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PD21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DEB327-8046-4E27-9098-8C53FF9E7B6C}"/>
              </a:ext>
            </a:extLst>
          </p:cNvPr>
          <p:cNvSpPr txBox="1"/>
          <p:nvPr/>
        </p:nvSpPr>
        <p:spPr>
          <a:xfrm>
            <a:off x="2390515" y="2704333"/>
            <a:ext cx="1151489" cy="26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3-weeks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3DD3C4-D8C0-4BDF-95DA-42B23FF9E668}"/>
              </a:ext>
            </a:extLst>
          </p:cNvPr>
          <p:cNvSpPr txBox="1"/>
          <p:nvPr/>
        </p:nvSpPr>
        <p:spPr>
          <a:xfrm>
            <a:off x="4212006" y="2699605"/>
            <a:ext cx="1151489" cy="26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3-weeks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5796FD-DECE-4F41-95A4-581C85F523E0}"/>
              </a:ext>
            </a:extLst>
          </p:cNvPr>
          <p:cNvSpPr txBox="1"/>
          <p:nvPr/>
        </p:nvSpPr>
        <p:spPr>
          <a:xfrm>
            <a:off x="354283" y="3009665"/>
            <a:ext cx="1497354" cy="26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Maternal only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EF04EA6-176C-4079-A3C0-CBD79EF50104}"/>
              </a:ext>
            </a:extLst>
          </p:cNvPr>
          <p:cNvSpPr/>
          <p:nvPr/>
        </p:nvSpPr>
        <p:spPr>
          <a:xfrm>
            <a:off x="1715993" y="2285844"/>
            <a:ext cx="4555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8566-6213-4A5B-ACA7-D964B4942318}"/>
              </a:ext>
            </a:extLst>
          </p:cNvPr>
          <p:cNvGrpSpPr/>
          <p:nvPr/>
        </p:nvGrpSpPr>
        <p:grpSpPr>
          <a:xfrm>
            <a:off x="5499872" y="3813717"/>
            <a:ext cx="3068379" cy="2782805"/>
            <a:chOff x="5499872" y="3813717"/>
            <a:chExt cx="3068379" cy="27828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ADAE9F-83CC-4F29-84A1-CBD24A49FED9}"/>
                </a:ext>
              </a:extLst>
            </p:cNvPr>
            <p:cNvSpPr/>
            <p:nvPr/>
          </p:nvSpPr>
          <p:spPr>
            <a:xfrm>
              <a:off x="5499872" y="3813717"/>
              <a:ext cx="3068379" cy="2782805"/>
            </a:xfrm>
            <a:prstGeom prst="rect">
              <a:avLst/>
            </a:prstGeom>
            <a:solidFill>
              <a:schemeClr val="bg1"/>
            </a:solidFill>
            <a:ln w="31750"/>
            <a:effectLst>
              <a:outerShdw blurRad="2032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1B050D4-97E8-4AFA-8E6D-1731B2F19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8101" y="3953699"/>
              <a:ext cx="2571919" cy="2502839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B27A841-455F-4852-B235-BFF124318145}"/>
              </a:ext>
            </a:extLst>
          </p:cNvPr>
          <p:cNvSpPr txBox="1"/>
          <p:nvPr/>
        </p:nvSpPr>
        <p:spPr>
          <a:xfrm>
            <a:off x="184029" y="6471443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9393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ABEF66E-32C8-4F86-92B6-E6869AD3BE32}"/>
              </a:ext>
            </a:extLst>
          </p:cNvPr>
          <p:cNvSpPr txBox="1">
            <a:spLocks/>
          </p:cNvSpPr>
          <p:nvPr/>
        </p:nvSpPr>
        <p:spPr>
          <a:xfrm>
            <a:off x="661405" y="4735544"/>
            <a:ext cx="3332183" cy="16187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85750" indent="-285750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716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617538" indent="-236538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14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50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31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2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302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6pPr>
            <a:lvl7pPr marL="19471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7pPr>
            <a:lvl8pPr marL="20640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8pPr>
            <a:lvl9pPr marL="21809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Dam Exposure Groups</a:t>
            </a:r>
          </a:p>
          <a:p>
            <a:pPr marL="0" marR="0" lvl="0" indent="0" algn="l" defTabSz="182754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285750" marR="0" lvl="0" indent="-285750" algn="l" defTabSz="243672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Control (air) (n=6)</a:t>
            </a:r>
          </a:p>
          <a:p>
            <a:pPr marL="285750" marR="0" lvl="0" indent="-285750" algn="l" defTabSz="243672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1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Trimester exposure (n=5)</a:t>
            </a:r>
          </a:p>
          <a:p>
            <a:pPr marL="285750" marR="0" lvl="0" indent="-285750" algn="l" defTabSz="243672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2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nd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Trimester exposure (n=5)</a:t>
            </a:r>
          </a:p>
          <a:p>
            <a:pPr marL="285750" marR="0" lvl="0" indent="-285750" algn="l" defTabSz="243672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3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rd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Trimester exposure (n=5)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Trimester-based Pregnancy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14F5402-36A0-41D4-A38D-5AB87567A7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557" y="644366"/>
            <a:ext cx="681439" cy="77157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94AE25-7D59-405A-8FE8-E365F1DD315C}"/>
              </a:ext>
            </a:extLst>
          </p:cNvPr>
          <p:cNvCxnSpPr>
            <a:cxnSpLocks/>
          </p:cNvCxnSpPr>
          <p:nvPr/>
        </p:nvCxnSpPr>
        <p:spPr>
          <a:xfrm>
            <a:off x="5207122" y="3282854"/>
            <a:ext cx="3081472" cy="62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626E5C-9ADD-417A-879B-2B52B6F1AB99}"/>
              </a:ext>
            </a:extLst>
          </p:cNvPr>
          <p:cNvCxnSpPr/>
          <p:nvPr/>
        </p:nvCxnSpPr>
        <p:spPr>
          <a:xfrm>
            <a:off x="6195127" y="2760270"/>
            <a:ext cx="0" cy="9435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9C91C1F-689D-49D7-BA46-CCA100D47327}"/>
              </a:ext>
            </a:extLst>
          </p:cNvPr>
          <p:cNvCxnSpPr/>
          <p:nvPr/>
        </p:nvCxnSpPr>
        <p:spPr>
          <a:xfrm>
            <a:off x="7065414" y="2739351"/>
            <a:ext cx="0" cy="9435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7B85C6-A02F-4216-BA03-EE75323AA596}"/>
              </a:ext>
            </a:extLst>
          </p:cNvPr>
          <p:cNvCxnSpPr/>
          <p:nvPr/>
        </p:nvCxnSpPr>
        <p:spPr>
          <a:xfrm>
            <a:off x="8288594" y="2790880"/>
            <a:ext cx="0" cy="9435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5C0B26F-359A-4D6D-A2B6-8CA472366C84}"/>
              </a:ext>
            </a:extLst>
          </p:cNvPr>
          <p:cNvSpPr txBox="1"/>
          <p:nvPr/>
        </p:nvSpPr>
        <p:spPr>
          <a:xfrm>
            <a:off x="5807654" y="3677270"/>
            <a:ext cx="1095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50E802-65C6-4DAF-82AF-9BC4E050DB16}"/>
              </a:ext>
            </a:extLst>
          </p:cNvPr>
          <p:cNvSpPr txBox="1"/>
          <p:nvPr/>
        </p:nvSpPr>
        <p:spPr>
          <a:xfrm>
            <a:off x="6518473" y="3701491"/>
            <a:ext cx="293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3-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6-months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D174B2-7AC8-4D21-903E-C27389FDB399}"/>
              </a:ext>
            </a:extLst>
          </p:cNvPr>
          <p:cNvSpPr txBox="1"/>
          <p:nvPr/>
        </p:nvSpPr>
        <p:spPr>
          <a:xfrm>
            <a:off x="6028112" y="1592695"/>
            <a:ext cx="309721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Endpoints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male/litter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myography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female/litter (myography)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3D4682-A680-450D-BA7C-89E68A9FF006}"/>
              </a:ext>
            </a:extLst>
          </p:cNvPr>
          <p:cNvSpPr txBox="1"/>
          <p:nvPr/>
        </p:nvSpPr>
        <p:spPr>
          <a:xfrm>
            <a:off x="6461083" y="2400287"/>
            <a:ext cx="2764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Adolescent            Adult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2BC10CE-8E92-45E6-9947-DE20EC1868D3}"/>
              </a:ext>
            </a:extLst>
          </p:cNvPr>
          <p:cNvGrpSpPr/>
          <p:nvPr/>
        </p:nvGrpSpPr>
        <p:grpSpPr>
          <a:xfrm>
            <a:off x="117988" y="1262255"/>
            <a:ext cx="5367158" cy="3634210"/>
            <a:chOff x="773022" y="1876646"/>
            <a:chExt cx="5322978" cy="29477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34A255A-2454-425F-BF66-B74FC0D5F113}"/>
                </a:ext>
              </a:extLst>
            </p:cNvPr>
            <p:cNvGrpSpPr/>
            <p:nvPr/>
          </p:nvGrpSpPr>
          <p:grpSpPr>
            <a:xfrm>
              <a:off x="886628" y="1876646"/>
              <a:ext cx="3568107" cy="1298629"/>
              <a:chOff x="2225731" y="1510080"/>
              <a:chExt cx="3568107" cy="1298629"/>
            </a:xfrm>
          </p:grpSpPr>
          <p:pic>
            <p:nvPicPr>
              <p:cNvPr id="73" name="Content Placeholder 4">
                <a:extLst>
                  <a:ext uri="{FF2B5EF4-FFF2-40B4-BE49-F238E27FC236}">
                    <a16:creationId xmlns:a16="http://schemas.microsoft.com/office/drawing/2014/main" id="{7AD449AC-3A71-400E-AC18-0356A1AD0C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07120" y="1510080"/>
                <a:ext cx="2386718" cy="1298629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2F31F48-705D-4D55-B3F4-CE603E1357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/>
              <a:stretch/>
            </p:blipFill>
            <p:spPr>
              <a:xfrm rot="2807899">
                <a:off x="2646330" y="2180894"/>
                <a:ext cx="120257" cy="961456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F432636-6780-4628-BAB6-F13E4B868A1A}"/>
                </a:ext>
              </a:extLst>
            </p:cNvPr>
            <p:cNvGrpSpPr/>
            <p:nvPr/>
          </p:nvGrpSpPr>
          <p:grpSpPr>
            <a:xfrm>
              <a:off x="773022" y="3074715"/>
              <a:ext cx="5322978" cy="1749631"/>
              <a:chOff x="-170571" y="2663655"/>
              <a:chExt cx="5322978" cy="174963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D5E3FBD-BE30-4A54-B1A9-372ADA047DF8}"/>
                  </a:ext>
                </a:extLst>
              </p:cNvPr>
              <p:cNvCxnSpPr/>
              <p:nvPr/>
            </p:nvCxnSpPr>
            <p:spPr>
              <a:xfrm>
                <a:off x="2432807" y="2699704"/>
                <a:ext cx="0" cy="76534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49E5861-484C-4E84-B6A8-247135E7462E}"/>
                  </a:ext>
                </a:extLst>
              </p:cNvPr>
              <p:cNvCxnSpPr/>
              <p:nvPr/>
            </p:nvCxnSpPr>
            <p:spPr>
              <a:xfrm>
                <a:off x="3723440" y="2663655"/>
                <a:ext cx="0" cy="76534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94B0571-0506-44B0-9BD7-D8288A1C241B}"/>
                  </a:ext>
                </a:extLst>
              </p:cNvPr>
              <p:cNvGrpSpPr/>
              <p:nvPr/>
            </p:nvGrpSpPr>
            <p:grpSpPr>
              <a:xfrm>
                <a:off x="-170571" y="2680623"/>
                <a:ext cx="5115366" cy="1732663"/>
                <a:chOff x="-164095" y="2719398"/>
                <a:chExt cx="5115366" cy="1732663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011318D-53BE-419F-874A-643EB137AFBB}"/>
                    </a:ext>
                  </a:extLst>
                </p:cNvPr>
                <p:cNvGrpSpPr/>
                <p:nvPr/>
              </p:nvGrpSpPr>
              <p:grpSpPr>
                <a:xfrm>
                  <a:off x="-164095" y="2719398"/>
                  <a:ext cx="5115366" cy="1732663"/>
                  <a:chOff x="2455266" y="4347000"/>
                  <a:chExt cx="4513782" cy="1293818"/>
                </a:xfrm>
              </p:grpSpPr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A24B03FE-436B-4E86-91C2-617F96E52A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97200" y="4660900"/>
                    <a:ext cx="3963953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73AE160A-0564-490D-A276-E42866EF7F27}"/>
                      </a:ext>
                    </a:extLst>
                  </p:cNvPr>
                  <p:cNvCxnSpPr/>
                  <p:nvPr/>
                </p:nvCxnSpPr>
                <p:spPr>
                  <a:xfrm>
                    <a:off x="3124200" y="4375150"/>
                    <a:ext cx="0" cy="5715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FAFEDD03-DD94-4A0E-A2F9-806A882444E5}"/>
                      </a:ext>
                    </a:extLst>
                  </p:cNvPr>
                  <p:cNvCxnSpPr/>
                  <p:nvPr/>
                </p:nvCxnSpPr>
                <p:spPr>
                  <a:xfrm>
                    <a:off x="3595359" y="4373919"/>
                    <a:ext cx="0" cy="5715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A053C613-74FB-4850-A2EE-ECE12E7D6EA2}"/>
                      </a:ext>
                    </a:extLst>
                  </p:cNvPr>
                  <p:cNvCxnSpPr/>
                  <p:nvPr/>
                </p:nvCxnSpPr>
                <p:spPr>
                  <a:xfrm>
                    <a:off x="6969048" y="4347000"/>
                    <a:ext cx="0" cy="5715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B542342-94C5-4E8E-958D-AE82A3AC1473}"/>
                      </a:ext>
                    </a:extLst>
                  </p:cNvPr>
                  <p:cNvSpPr txBox="1"/>
                  <p:nvPr/>
                </p:nvSpPr>
                <p:spPr>
                  <a:xfrm>
                    <a:off x="2455266" y="4951347"/>
                    <a:ext cx="1354763" cy="6894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GD0 Conception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21529A4C-38B3-4F0A-822F-CD7628AF18E0}"/>
                      </a:ext>
                    </a:extLst>
                  </p:cNvPr>
                  <p:cNvSpPr txBox="1"/>
                  <p:nvPr/>
                </p:nvSpPr>
                <p:spPr>
                  <a:xfrm>
                    <a:off x="3456698" y="4658125"/>
                    <a:ext cx="1447797" cy="482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1</a:t>
                    </a:r>
                    <a:r>
                      <a:rPr kumimoji="0" lang="en-US" sz="18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st</a:t>
                    </a: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Trimester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GD2-7</a:t>
                    </a:r>
                  </a:p>
                </p:txBody>
              </p:sp>
            </p:grp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5699C9C-3A9B-466D-A74A-DFB8EEA9A1A1}"/>
                    </a:ext>
                  </a:extLst>
                </p:cNvPr>
                <p:cNvSpPr txBox="1"/>
                <p:nvPr/>
              </p:nvSpPr>
              <p:spPr>
                <a:xfrm>
                  <a:off x="2261777" y="3148326"/>
                  <a:ext cx="164075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  <a:r>
                    <a:rPr kumimoji="0" lang="en-US" sz="18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nd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Trimester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GD8-14</a:t>
                  </a: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9B1BD92-22DD-4D14-9497-B23ED6A881F0}"/>
                  </a:ext>
                </a:extLst>
              </p:cNvPr>
              <p:cNvSpPr txBox="1"/>
              <p:nvPr/>
            </p:nvSpPr>
            <p:spPr>
              <a:xfrm>
                <a:off x="3511652" y="3101235"/>
                <a:ext cx="1640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rd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Trimester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GD15-21</a:t>
                </a:r>
              </a:p>
            </p:txBody>
          </p:sp>
        </p:grpSp>
      </p:grp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EC31FE28-29E7-4A4B-8230-7510031BFEFD}"/>
              </a:ext>
            </a:extLst>
          </p:cNvPr>
          <p:cNvSpPr/>
          <p:nvPr/>
        </p:nvSpPr>
        <p:spPr>
          <a:xfrm>
            <a:off x="1430489" y="2930993"/>
            <a:ext cx="1276945" cy="278252"/>
          </a:xfrm>
          <a:prstGeom prst="rightArrow">
            <a:avLst/>
          </a:prstGeom>
          <a:solidFill>
            <a:schemeClr val="accent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2B89BC72-EE3F-4256-989B-1892F5D6A686}"/>
              </a:ext>
            </a:extLst>
          </p:cNvPr>
          <p:cNvSpPr/>
          <p:nvPr/>
        </p:nvSpPr>
        <p:spPr>
          <a:xfrm>
            <a:off x="2762863" y="2806185"/>
            <a:ext cx="1230725" cy="278252"/>
          </a:xfrm>
          <a:prstGeom prst="rightArrow">
            <a:avLst/>
          </a:prstGeom>
          <a:solidFill>
            <a:schemeClr val="accent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F8F0CE3D-BD79-471C-B8CC-322ABCAF5383}"/>
              </a:ext>
            </a:extLst>
          </p:cNvPr>
          <p:cNvSpPr/>
          <p:nvPr/>
        </p:nvSpPr>
        <p:spPr>
          <a:xfrm>
            <a:off x="4066136" y="2691971"/>
            <a:ext cx="1158944" cy="278252"/>
          </a:xfrm>
          <a:prstGeom prst="rightArrow">
            <a:avLst/>
          </a:prstGeom>
          <a:solidFill>
            <a:schemeClr val="accent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DE2FAEB4-724A-4383-A797-AA4949338BB3}"/>
              </a:ext>
            </a:extLst>
          </p:cNvPr>
          <p:cNvSpPr/>
          <p:nvPr/>
        </p:nvSpPr>
        <p:spPr>
          <a:xfrm>
            <a:off x="238440" y="1359617"/>
            <a:ext cx="1765795" cy="1034467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B97FCFF-2632-4D3C-87A9-96658A281919}"/>
              </a:ext>
            </a:extLst>
          </p:cNvPr>
          <p:cNvSpPr/>
          <p:nvPr/>
        </p:nvSpPr>
        <p:spPr>
          <a:xfrm>
            <a:off x="594657" y="1469314"/>
            <a:ext cx="1335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puffs/d, 5 d/wk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/d,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50:50 VG:PG,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flavor</a:t>
            </a:r>
          </a:p>
        </p:txBody>
      </p:sp>
    </p:spTree>
    <p:extLst>
      <p:ext uri="{BB962C8B-B14F-4D97-AF65-F5344CB8AC3E}">
        <p14:creationId xmlns:p14="http://schemas.microsoft.com/office/powerpoint/2010/main" val="187008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Trimester-based Pregnancy Exposure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14F5402-36A0-41D4-A38D-5AB87567A7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557" y="644366"/>
            <a:ext cx="681439" cy="77157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A0E889B-B4FA-4430-8676-316DB777D5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15" y="1566229"/>
            <a:ext cx="5806570" cy="4718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5FCCE0-7A7B-4A4A-86C2-046A17775B4C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34301818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A98D8-B83F-49A2-A21F-BE7B0A9E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8538"/>
            <a:ext cx="7886700" cy="7611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Prevalence of e-cigarette use in women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EFB7A-6A01-4873-B6EB-1D050F821F99}"/>
              </a:ext>
            </a:extLst>
          </p:cNvPr>
          <p:cNvSpPr txBox="1"/>
          <p:nvPr/>
        </p:nvSpPr>
        <p:spPr>
          <a:xfrm>
            <a:off x="1412786" y="1550020"/>
            <a:ext cx="183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Before</a:t>
            </a:r>
            <a:r>
              <a:rPr lang="en-US" dirty="0"/>
              <a:t> pregnancy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B8F71-2AE8-40F4-98B4-F2F4D11EF64E}"/>
              </a:ext>
            </a:extLst>
          </p:cNvPr>
          <p:cNvSpPr txBox="1"/>
          <p:nvPr/>
        </p:nvSpPr>
        <p:spPr>
          <a:xfrm>
            <a:off x="5974765" y="1550020"/>
            <a:ext cx="190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During </a:t>
            </a:r>
            <a:r>
              <a:rPr lang="en-US" dirty="0"/>
              <a:t>pregnancy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62C7E5-E74A-451B-9C22-42FCFA90242D}"/>
              </a:ext>
            </a:extLst>
          </p:cNvPr>
          <p:cNvSpPr/>
          <p:nvPr/>
        </p:nvSpPr>
        <p:spPr>
          <a:xfrm>
            <a:off x="151918" y="5362204"/>
            <a:ext cx="79996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Liu et al., </a:t>
            </a:r>
            <a:r>
              <a:rPr lang="en-US" sz="1600" b="1" dirty="0"/>
              <a:t>Prevalence and Distribution of Electronic Cigarette Use Before and During Pregnancy Among Women in 38 States of the United States. </a:t>
            </a:r>
          </a:p>
          <a:p>
            <a:r>
              <a:rPr lang="en-US" sz="1600" i="1" dirty="0"/>
              <a:t>Nicotine &amp; Tobacco Research</a:t>
            </a:r>
            <a:r>
              <a:rPr lang="en-US" sz="1600" dirty="0"/>
              <a:t>, 2021, Vol. 23, No. 9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92B45-6223-42BB-81B7-3A98F949F1A9}"/>
              </a:ext>
            </a:extLst>
          </p:cNvPr>
          <p:cNvSpPr/>
          <p:nvPr/>
        </p:nvSpPr>
        <p:spPr>
          <a:xfrm>
            <a:off x="2181440" y="6465847"/>
            <a:ext cx="6851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PRAMS = Pregnancy Risk Assessment Monitoring System 2016-2017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222852-179E-4743-AC3A-92C17C42B599}"/>
              </a:ext>
            </a:extLst>
          </p:cNvPr>
          <p:cNvGrpSpPr/>
          <p:nvPr/>
        </p:nvGrpSpPr>
        <p:grpSpPr>
          <a:xfrm>
            <a:off x="4882291" y="1976573"/>
            <a:ext cx="3998279" cy="3011823"/>
            <a:chOff x="4882291" y="1976573"/>
            <a:chExt cx="3998279" cy="30118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A07128-0976-4E56-A66B-5074EC590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4593" y="2095561"/>
              <a:ext cx="3975977" cy="289283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5C39F-8B9D-400D-B7B5-8C1A2446ED5F}"/>
                </a:ext>
              </a:extLst>
            </p:cNvPr>
            <p:cNvSpPr/>
            <p:nvPr/>
          </p:nvSpPr>
          <p:spPr>
            <a:xfrm>
              <a:off x="4882291" y="1976573"/>
              <a:ext cx="247270" cy="242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AD8C79-5C6B-47EF-AC38-B68BFE01EFF0}"/>
              </a:ext>
            </a:extLst>
          </p:cNvPr>
          <p:cNvGrpSpPr/>
          <p:nvPr/>
        </p:nvGrpSpPr>
        <p:grpSpPr>
          <a:xfrm>
            <a:off x="263430" y="1821051"/>
            <a:ext cx="4134344" cy="3167345"/>
            <a:chOff x="263430" y="1821051"/>
            <a:chExt cx="4134344" cy="31673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8E453F-DD21-41DF-96EC-13A0D2C7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430" y="1998875"/>
              <a:ext cx="4134344" cy="298952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E4BE2D-9D25-4B79-B830-1F37E72023EC}"/>
                </a:ext>
              </a:extLst>
            </p:cNvPr>
            <p:cNvSpPr/>
            <p:nvPr/>
          </p:nvSpPr>
          <p:spPr>
            <a:xfrm>
              <a:off x="263430" y="1821051"/>
              <a:ext cx="247270" cy="242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1938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D2D02F5-8E2E-4C4A-9B29-87519BFC754B}"/>
              </a:ext>
            </a:extLst>
          </p:cNvPr>
          <p:cNvGrpSpPr/>
          <p:nvPr/>
        </p:nvGrpSpPr>
        <p:grpSpPr>
          <a:xfrm>
            <a:off x="5627151" y="2739039"/>
            <a:ext cx="2530929" cy="3071514"/>
            <a:chOff x="6612893" y="2627526"/>
            <a:chExt cx="2530929" cy="30715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3A4929-BF19-164D-966E-DFB62815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2893" y="2627526"/>
              <a:ext cx="2530929" cy="25309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2A8C8D-C05F-1F41-9EA1-5E7E8085E766}"/>
                </a:ext>
              </a:extLst>
            </p:cNvPr>
            <p:cNvSpPr txBox="1"/>
            <p:nvPr/>
          </p:nvSpPr>
          <p:spPr>
            <a:xfrm>
              <a:off x="7461239" y="5052709"/>
              <a:ext cx="10495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Pod-style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(JUUL)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625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Electronic cigarettes (e-cigs)</a:t>
            </a:r>
            <a:br>
              <a:rPr lang="en-US" dirty="0"/>
            </a:br>
            <a:br>
              <a:rPr lang="en-US" sz="1100" dirty="0"/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Electronic Nicotine Delivery system (ENDs)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08" y="1699545"/>
            <a:ext cx="5791200" cy="48054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257" y="6550223"/>
            <a:ext cx="4482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https://e-cigarettes.surgeongeneral.gov/resources.html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E3085-0F9E-5847-B18B-867C67B5EF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142" y="722352"/>
            <a:ext cx="951823" cy="999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F07C06-AE12-468E-B5F8-ADB68C3F61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428" y="2015711"/>
            <a:ext cx="1027175" cy="1782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FFDF71-36ED-4E5A-A11E-4DF3D680F82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734" y="4101247"/>
            <a:ext cx="999869" cy="1865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23AE0C-174D-424B-9FD5-3508AC48E8EF}"/>
              </a:ext>
            </a:extLst>
          </p:cNvPr>
          <p:cNvSpPr txBox="1"/>
          <p:nvPr/>
        </p:nvSpPr>
        <p:spPr>
          <a:xfrm>
            <a:off x="7898772" y="3690051"/>
            <a:ext cx="78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Elf bar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6D850E-9CC9-4F1A-B8B9-DA908BBFF7C6}"/>
              </a:ext>
            </a:extLst>
          </p:cNvPr>
          <p:cNvSpPr txBox="1"/>
          <p:nvPr/>
        </p:nvSpPr>
        <p:spPr>
          <a:xfrm>
            <a:off x="7826957" y="5966288"/>
            <a:ext cx="92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Puff bar</a:t>
            </a:r>
          </a:p>
        </p:txBody>
      </p:sp>
    </p:spTree>
    <p:extLst>
      <p:ext uri="{BB962C8B-B14F-4D97-AF65-F5344CB8AC3E}">
        <p14:creationId xmlns:p14="http://schemas.microsoft.com/office/powerpoint/2010/main" val="160664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CEFB7A-6A01-4873-B6EB-1D050F821F99}"/>
              </a:ext>
            </a:extLst>
          </p:cNvPr>
          <p:cNvSpPr txBox="1"/>
          <p:nvPr/>
        </p:nvSpPr>
        <p:spPr>
          <a:xfrm>
            <a:off x="1412786" y="1550020"/>
            <a:ext cx="183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Before</a:t>
            </a:r>
            <a:r>
              <a:rPr lang="en-US" dirty="0"/>
              <a:t> pregnancy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B8F71-2AE8-40F4-98B4-F2F4D11EF64E}"/>
              </a:ext>
            </a:extLst>
          </p:cNvPr>
          <p:cNvSpPr txBox="1"/>
          <p:nvPr/>
        </p:nvSpPr>
        <p:spPr>
          <a:xfrm>
            <a:off x="5974765" y="1550020"/>
            <a:ext cx="190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During </a:t>
            </a:r>
            <a:r>
              <a:rPr lang="en-US" dirty="0"/>
              <a:t>pregnancy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62C7E5-E74A-451B-9C22-42FCFA90242D}"/>
              </a:ext>
            </a:extLst>
          </p:cNvPr>
          <p:cNvSpPr/>
          <p:nvPr/>
        </p:nvSpPr>
        <p:spPr>
          <a:xfrm>
            <a:off x="151918" y="5362204"/>
            <a:ext cx="79996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Liu et al., </a:t>
            </a:r>
            <a:r>
              <a:rPr lang="en-US" sz="1600" b="1" dirty="0"/>
              <a:t>Prevalence and Distribution of Electronic Cigarette Use Before and During Pregnancy Among Women in 38 States of the United States. </a:t>
            </a:r>
          </a:p>
          <a:p>
            <a:r>
              <a:rPr lang="en-US" sz="1600" i="1" dirty="0"/>
              <a:t>Nicotine &amp; Tobacco Research</a:t>
            </a:r>
            <a:r>
              <a:rPr lang="en-US" sz="1600" dirty="0"/>
              <a:t>, 2021, Vol. 23, No. 9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92B45-6223-42BB-81B7-3A98F949F1A9}"/>
              </a:ext>
            </a:extLst>
          </p:cNvPr>
          <p:cNvSpPr/>
          <p:nvPr/>
        </p:nvSpPr>
        <p:spPr>
          <a:xfrm>
            <a:off x="2181440" y="6465847"/>
            <a:ext cx="6851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PRAMS = Pregnancy Risk Assessment Monitoring System 2016-2017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222852-179E-4743-AC3A-92C17C42B599}"/>
              </a:ext>
            </a:extLst>
          </p:cNvPr>
          <p:cNvGrpSpPr/>
          <p:nvPr/>
        </p:nvGrpSpPr>
        <p:grpSpPr>
          <a:xfrm>
            <a:off x="4882291" y="1976573"/>
            <a:ext cx="3998279" cy="3011823"/>
            <a:chOff x="4882291" y="1976573"/>
            <a:chExt cx="3998279" cy="30118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A07128-0976-4E56-A66B-5074EC590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4593" y="2095561"/>
              <a:ext cx="3975977" cy="289283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5C39F-8B9D-400D-B7B5-8C1A2446ED5F}"/>
                </a:ext>
              </a:extLst>
            </p:cNvPr>
            <p:cNvSpPr/>
            <p:nvPr/>
          </p:nvSpPr>
          <p:spPr>
            <a:xfrm>
              <a:off x="4882291" y="1976573"/>
              <a:ext cx="247270" cy="242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AD8C79-5C6B-47EF-AC38-B68BFE01EFF0}"/>
              </a:ext>
            </a:extLst>
          </p:cNvPr>
          <p:cNvGrpSpPr/>
          <p:nvPr/>
        </p:nvGrpSpPr>
        <p:grpSpPr>
          <a:xfrm>
            <a:off x="263430" y="1809900"/>
            <a:ext cx="4134344" cy="3178496"/>
            <a:chOff x="263430" y="1809900"/>
            <a:chExt cx="4134344" cy="31784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8E453F-DD21-41DF-96EC-13A0D2C7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430" y="1998875"/>
              <a:ext cx="4134344" cy="298952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E4BE2D-9D25-4B79-B830-1F37E72023EC}"/>
                </a:ext>
              </a:extLst>
            </p:cNvPr>
            <p:cNvSpPr/>
            <p:nvPr/>
          </p:nvSpPr>
          <p:spPr>
            <a:xfrm>
              <a:off x="263430" y="1809900"/>
              <a:ext cx="247270" cy="242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DCDBB82-EFEB-4053-A440-F8B1D1F806EE}"/>
              </a:ext>
            </a:extLst>
          </p:cNvPr>
          <p:cNvSpPr/>
          <p:nvPr/>
        </p:nvSpPr>
        <p:spPr>
          <a:xfrm>
            <a:off x="616533" y="1503493"/>
            <a:ext cx="8069301" cy="3585597"/>
          </a:xfrm>
          <a:custGeom>
            <a:avLst/>
            <a:gdLst>
              <a:gd name="connsiteX0" fmla="*/ 0 w 7601831"/>
              <a:gd name="connsiteY0" fmla="*/ 0 h 2862322"/>
              <a:gd name="connsiteX1" fmla="*/ 7601831 w 7601831"/>
              <a:gd name="connsiteY1" fmla="*/ 0 h 2862322"/>
              <a:gd name="connsiteX2" fmla="*/ 7601831 w 7601831"/>
              <a:gd name="connsiteY2" fmla="*/ 2862322 h 2862322"/>
              <a:gd name="connsiteX3" fmla="*/ 0 w 7601831"/>
              <a:gd name="connsiteY3" fmla="*/ 2862322 h 2862322"/>
              <a:gd name="connsiteX4" fmla="*/ 0 w 7601831"/>
              <a:gd name="connsiteY4" fmla="*/ 0 h 2862322"/>
              <a:gd name="connsiteX0" fmla="*/ 0 w 7601831"/>
              <a:gd name="connsiteY0" fmla="*/ 0 h 2862322"/>
              <a:gd name="connsiteX1" fmla="*/ 7601831 w 7601831"/>
              <a:gd name="connsiteY1" fmla="*/ 0 h 2862322"/>
              <a:gd name="connsiteX2" fmla="*/ 7601831 w 7601831"/>
              <a:gd name="connsiteY2" fmla="*/ 2862322 h 2862322"/>
              <a:gd name="connsiteX3" fmla="*/ 0 w 7601831"/>
              <a:gd name="connsiteY3" fmla="*/ 2862322 h 2862322"/>
              <a:gd name="connsiteX4" fmla="*/ 0 w 7601831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1831" h="2862322">
                <a:moveTo>
                  <a:pt x="0" y="0"/>
                </a:moveTo>
                <a:lnTo>
                  <a:pt x="7601831" y="0"/>
                </a:lnTo>
                <a:lnTo>
                  <a:pt x="7601831" y="2862322"/>
                </a:lnTo>
                <a:lnTo>
                  <a:pt x="0" y="28623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81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5000">
                <a:schemeClr val="accent1">
                  <a:lumMod val="45000"/>
                  <a:lumOff val="55000"/>
                  <a:alpha val="8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4925" cap="rnd">
            <a:solidFill>
              <a:schemeClr val="accent1">
                <a:shade val="50000"/>
              </a:schemeClr>
            </a:solidFill>
          </a:ln>
          <a:effectLst>
            <a:outerShdw blurRad="406400" dist="228600" dir="30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latin typeface="UniversLTStd"/>
              </a:rPr>
              <a:t>Cigarette smoking is the strongest predictor of e-cigarette use</a:t>
            </a:r>
            <a:endParaRPr lang="en-US" sz="3600" dirty="0"/>
          </a:p>
          <a:p>
            <a:endParaRPr lang="en-US" sz="3600" dirty="0">
              <a:latin typeface="UniversLTStd"/>
            </a:endParaRPr>
          </a:p>
          <a:p>
            <a:r>
              <a:rPr lang="en-US" sz="3600" dirty="0">
                <a:latin typeface="UniversLTStd"/>
              </a:rPr>
              <a:t>A quarter of women who used e-cigs </a:t>
            </a:r>
            <a:r>
              <a:rPr lang="en-US" sz="3600" b="1" dirty="0">
                <a:latin typeface="UniversLTStd"/>
              </a:rPr>
              <a:t>before</a:t>
            </a:r>
            <a:r>
              <a:rPr lang="en-US" sz="3600" dirty="0">
                <a:latin typeface="UniversLTStd"/>
              </a:rPr>
              <a:t> pregnancy </a:t>
            </a:r>
            <a:r>
              <a:rPr lang="en-US" sz="3600" b="1" dirty="0">
                <a:latin typeface="UniversLTStd"/>
              </a:rPr>
              <a:t>continued</a:t>
            </a:r>
            <a:r>
              <a:rPr lang="en-US" sz="3600" dirty="0">
                <a:latin typeface="UniversLTStd"/>
              </a:rPr>
              <a:t> to use e-cigs </a:t>
            </a:r>
            <a:r>
              <a:rPr lang="en-US" sz="3600" b="1" dirty="0">
                <a:latin typeface="UniversLTStd"/>
              </a:rPr>
              <a:t>during pregnancy</a:t>
            </a:r>
            <a:endParaRPr lang="en-US" sz="3600" dirty="0">
              <a:latin typeface="UniversLTStd"/>
            </a:endParaRPr>
          </a:p>
          <a:p>
            <a:endParaRPr lang="en-US" sz="1100" dirty="0">
              <a:latin typeface="UniversLTStd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FAAB1CE-B91C-4AD2-B2A3-8ABDCBBDC144}"/>
              </a:ext>
            </a:extLst>
          </p:cNvPr>
          <p:cNvSpPr txBox="1">
            <a:spLocks/>
          </p:cNvSpPr>
          <p:nvPr/>
        </p:nvSpPr>
        <p:spPr>
          <a:xfrm>
            <a:off x="628650" y="368538"/>
            <a:ext cx="7886700" cy="761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accent1">
                    <a:lumMod val="50000"/>
                  </a:schemeClr>
                </a:solidFill>
              </a:rPr>
              <a:t>Prevalence of e-cigarette use in women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27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95AC1-F227-4313-985B-34BA3D7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2A03D-F089-405A-B178-F8D5B76F5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anatomy of electronic cigarettes and the e-liquid components used.</a:t>
            </a:r>
          </a:p>
          <a:p>
            <a:endParaRPr lang="en-US" dirty="0"/>
          </a:p>
          <a:p>
            <a:r>
              <a:rPr lang="en-US" dirty="0"/>
              <a:t>Describe the similarity that smoking and vaping has on blood vessel structure and function.</a:t>
            </a:r>
          </a:p>
          <a:p>
            <a:endParaRPr lang="en-US" dirty="0"/>
          </a:p>
          <a:p>
            <a:r>
              <a:rPr lang="en-US" dirty="0"/>
              <a:t>Describe the impact of maternal vaping during pregnancy on the vascular health of offspring in adolescent and adult life.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3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D2D02F5-8E2E-4C4A-9B29-87519BFC754B}"/>
              </a:ext>
            </a:extLst>
          </p:cNvPr>
          <p:cNvGrpSpPr/>
          <p:nvPr/>
        </p:nvGrpSpPr>
        <p:grpSpPr>
          <a:xfrm>
            <a:off x="5627151" y="2739039"/>
            <a:ext cx="2530929" cy="3071514"/>
            <a:chOff x="6612893" y="2627526"/>
            <a:chExt cx="2530929" cy="30715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3A4929-BF19-164D-966E-DFB62815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2893" y="2627526"/>
              <a:ext cx="2530929" cy="25309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2A8C8D-C05F-1F41-9EA1-5E7E8085E766}"/>
                </a:ext>
              </a:extLst>
            </p:cNvPr>
            <p:cNvSpPr txBox="1"/>
            <p:nvPr/>
          </p:nvSpPr>
          <p:spPr>
            <a:xfrm>
              <a:off x="7461239" y="5052709"/>
              <a:ext cx="10495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Pod-style</a:t>
              </a:r>
            </a:p>
            <a:p>
              <a:pPr algn="ctr"/>
              <a:r>
                <a:rPr lang="en-US" dirty="0"/>
                <a:t>(JUUL)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625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Electronic cigarettes (e-cigs)</a:t>
            </a:r>
            <a:br>
              <a:rPr lang="en-US" dirty="0"/>
            </a:br>
            <a:br>
              <a:rPr lang="en-US" sz="1100" dirty="0"/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Electronic Nicotine Delivery system (ENDs)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08" y="1699545"/>
            <a:ext cx="5791200" cy="48054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257" y="6550223"/>
            <a:ext cx="4482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https://e-cigarettes.surgeongeneral.gov/resources.html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E3085-0F9E-5847-B18B-867C67B5EF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142" y="722352"/>
            <a:ext cx="951823" cy="999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F07C06-AE12-468E-B5F8-ADB68C3F61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428" y="2015711"/>
            <a:ext cx="1027175" cy="1782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FFDF71-36ED-4E5A-A11E-4DF3D680F82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734" y="4101247"/>
            <a:ext cx="999869" cy="1865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23AE0C-174D-424B-9FD5-3508AC48E8EF}"/>
              </a:ext>
            </a:extLst>
          </p:cNvPr>
          <p:cNvSpPr txBox="1"/>
          <p:nvPr/>
        </p:nvSpPr>
        <p:spPr>
          <a:xfrm>
            <a:off x="7898772" y="3690051"/>
            <a:ext cx="78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Elf bar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6D850E-9CC9-4F1A-B8B9-DA908BBFF7C6}"/>
              </a:ext>
            </a:extLst>
          </p:cNvPr>
          <p:cNvSpPr txBox="1"/>
          <p:nvPr/>
        </p:nvSpPr>
        <p:spPr>
          <a:xfrm>
            <a:off x="7826957" y="5966288"/>
            <a:ext cx="92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Puff bar</a:t>
            </a:r>
          </a:p>
        </p:txBody>
      </p:sp>
    </p:spTree>
    <p:extLst>
      <p:ext uri="{BB962C8B-B14F-4D97-AF65-F5344CB8AC3E}">
        <p14:creationId xmlns:p14="http://schemas.microsoft.com/office/powerpoint/2010/main" val="36595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7806"/>
          </a:xfrm>
        </p:spPr>
        <p:txBody>
          <a:bodyPr/>
          <a:lstStyle/>
          <a:p>
            <a:pPr algn="ctr"/>
            <a:r>
              <a:rPr lang="en-US" b="1" dirty="0"/>
              <a:t>Anatomy of Electronic Cigarette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69459"/>
            <a:ext cx="7153746" cy="35768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49581" y="1690689"/>
            <a:ext cx="3469341" cy="4386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39431" y="3467378"/>
            <a:ext cx="4062090" cy="981034"/>
          </a:xfrm>
        </p:spPr>
      </p:pic>
      <p:sp>
        <p:nvSpPr>
          <p:cNvPr id="7" name="Rectangle 6"/>
          <p:cNvSpPr/>
          <p:nvPr/>
        </p:nvSpPr>
        <p:spPr>
          <a:xfrm>
            <a:off x="5871082" y="1926850"/>
            <a:ext cx="417753" cy="4386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48817" y="1926850"/>
            <a:ext cx="265353" cy="4386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05121" y="2097936"/>
            <a:ext cx="234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E-juice/liquid Cartridge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9635" y="4380490"/>
            <a:ext cx="86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Battery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9635" y="3216154"/>
            <a:ext cx="102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Atomizer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8631" y="5691131"/>
            <a:ext cx="10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LED light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C1F3CB-FA44-4DD3-958D-F462A01DC114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1A58A0A-0667-4764-B24B-914919EF233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E309D3C-A1C6-48A9-8F10-D61F6E79CB58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FFDF88-ABDD-47F4-9482-511986FE67FA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5A0652-41AF-4B7C-8685-197AABCED849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Anatomy of Electronic Cigarette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2715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D6BA3E8-3454-41AD-9D4D-D401F2CB8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689" y="2955074"/>
            <a:ext cx="1285875" cy="1066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B2A63C-805D-4A66-8981-BF5190EB4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433" y="5230810"/>
            <a:ext cx="1285875" cy="1066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91B9CA9-3B02-402B-B6E4-4B9603643157}"/>
              </a:ext>
            </a:extLst>
          </p:cNvPr>
          <p:cNvSpPr/>
          <p:nvPr/>
        </p:nvSpPr>
        <p:spPr>
          <a:xfrm>
            <a:off x="1998538" y="4337824"/>
            <a:ext cx="1212567" cy="2860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accent2">
                  <a:lumMod val="40000"/>
                  <a:lumOff val="60000"/>
                  <a:alpha val="75000"/>
                </a:schemeClr>
              </a:gs>
              <a:gs pos="36000">
                <a:schemeClr val="accent2">
                  <a:lumMod val="20000"/>
                  <a:lumOff val="80000"/>
                  <a:alpha val="65000"/>
                </a:schemeClr>
              </a:gs>
              <a:gs pos="100000">
                <a:schemeClr val="accent2">
                  <a:lumMod val="60000"/>
                  <a:lumOff val="40000"/>
                  <a:alpha val="69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470FD-D0BB-4029-A60D-1F67E4111711}"/>
              </a:ext>
            </a:extLst>
          </p:cNvPr>
          <p:cNvSpPr/>
          <p:nvPr/>
        </p:nvSpPr>
        <p:spPr>
          <a:xfrm>
            <a:off x="1929161" y="5141825"/>
            <a:ext cx="1749533" cy="10471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accent2">
                  <a:lumMod val="40000"/>
                  <a:lumOff val="60000"/>
                  <a:alpha val="75000"/>
                </a:schemeClr>
              </a:gs>
              <a:gs pos="36000">
                <a:schemeClr val="accent2">
                  <a:lumMod val="20000"/>
                  <a:lumOff val="80000"/>
                  <a:alpha val="65000"/>
                </a:schemeClr>
              </a:gs>
              <a:gs pos="100000">
                <a:schemeClr val="accent2">
                  <a:lumMod val="60000"/>
                  <a:lumOff val="40000"/>
                  <a:alpha val="69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7806"/>
          </a:xfrm>
        </p:spPr>
        <p:txBody>
          <a:bodyPr/>
          <a:lstStyle/>
          <a:p>
            <a:pPr algn="ctr"/>
            <a:r>
              <a:rPr lang="en-US" b="1" dirty="0"/>
              <a:t>Anatomy of Electronic Cigarette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C1F3CB-FA44-4DD3-958D-F462A01DC114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1A58A0A-0667-4764-B24B-914919EF233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E309D3C-A1C6-48A9-8F10-D61F6E79CB58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FFDF88-ABDD-47F4-9482-511986FE67FA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5A0652-41AF-4B7C-8685-197AABCED849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E-liquid</a:t>
              </a:r>
              <a:endParaRPr lang="en-US" sz="40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8F4C06B-8BEA-44E5-9356-D757DA264C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14" y="2955074"/>
            <a:ext cx="2852297" cy="3342536"/>
          </a:xfrm>
          <a:prstGeom prst="rect">
            <a:avLst/>
          </a:prstGeom>
        </p:spPr>
      </p:pic>
      <p:sp>
        <p:nvSpPr>
          <p:cNvPr id="9" name="Line Callout 1 (Border and Accent Bar) 5">
            <a:extLst>
              <a:ext uri="{FF2B5EF4-FFF2-40B4-BE49-F238E27FC236}">
                <a16:creationId xmlns:a16="http://schemas.microsoft.com/office/drawing/2014/main" id="{410E4941-285F-40FE-8FE0-6C4092B0F245}"/>
              </a:ext>
            </a:extLst>
          </p:cNvPr>
          <p:cNvSpPr/>
          <p:nvPr/>
        </p:nvSpPr>
        <p:spPr>
          <a:xfrm>
            <a:off x="6001586" y="1901093"/>
            <a:ext cx="2712763" cy="1321285"/>
          </a:xfrm>
          <a:prstGeom prst="accentBorderCallout1">
            <a:avLst>
              <a:gd name="adj1" fmla="val 51664"/>
              <a:gd name="adj2" fmla="val -7877"/>
              <a:gd name="adj3" fmla="val 194268"/>
              <a:gd name="adj4" fmla="val -101928"/>
            </a:avLst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r>
              <a:rPr lang="en-US" dirty="0">
                <a:solidFill>
                  <a:schemeClr val="tx1"/>
                </a:solidFill>
              </a:rPr>
              <a:t>Diacetyl</a:t>
            </a:r>
          </a:p>
          <a:p>
            <a:pPr marL="228600"/>
            <a:r>
              <a:rPr lang="en-US" dirty="0">
                <a:solidFill>
                  <a:schemeClr val="tx1"/>
                </a:solidFill>
              </a:rPr>
              <a:t>2,3-pentanedione </a:t>
            </a:r>
          </a:p>
          <a:p>
            <a:pPr marL="228600"/>
            <a:r>
              <a:rPr lang="en-US" dirty="0">
                <a:solidFill>
                  <a:schemeClr val="tx1"/>
                </a:solidFill>
              </a:rPr>
              <a:t>Acetoin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79D852-4C40-45C2-BF10-08362E4E840E}"/>
              </a:ext>
            </a:extLst>
          </p:cNvPr>
          <p:cNvGrpSpPr/>
          <p:nvPr/>
        </p:nvGrpSpPr>
        <p:grpSpPr>
          <a:xfrm>
            <a:off x="3301494" y="3540037"/>
            <a:ext cx="5412855" cy="2952836"/>
            <a:chOff x="2258043" y="3466071"/>
            <a:chExt cx="6482546" cy="2891117"/>
          </a:xfrm>
        </p:grpSpPr>
        <p:sp>
          <p:nvSpPr>
            <p:cNvPr id="11" name="Line Callout 1 (Border and Accent Bar) 6">
              <a:extLst>
                <a:ext uri="{FF2B5EF4-FFF2-40B4-BE49-F238E27FC236}">
                  <a16:creationId xmlns:a16="http://schemas.microsoft.com/office/drawing/2014/main" id="{9D3CDB4C-B154-4250-9EDE-03052FB7793F}"/>
                </a:ext>
              </a:extLst>
            </p:cNvPr>
            <p:cNvSpPr/>
            <p:nvPr/>
          </p:nvSpPr>
          <p:spPr>
            <a:xfrm>
              <a:off x="5526744" y="3466071"/>
              <a:ext cx="3213845" cy="2891117"/>
            </a:xfrm>
            <a:prstGeom prst="accentBorderCallout1">
              <a:avLst>
                <a:gd name="adj1" fmla="val 72911"/>
                <a:gd name="adj2" fmla="val -8258"/>
                <a:gd name="adj3" fmla="val 73122"/>
                <a:gd name="adj4" fmla="val -76964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8600"/>
              <a:r>
                <a:rPr lang="en-US" dirty="0">
                  <a:solidFill>
                    <a:schemeClr val="tx1"/>
                  </a:solidFill>
                </a:rPr>
                <a:t>Formaldehyde</a:t>
              </a:r>
            </a:p>
            <a:p>
              <a:pPr marL="228600"/>
              <a:r>
                <a:rPr lang="en-US" dirty="0">
                  <a:solidFill>
                    <a:schemeClr val="tx1"/>
                  </a:solidFill>
                </a:rPr>
                <a:t>Acetaldehyde</a:t>
              </a:r>
            </a:p>
            <a:p>
              <a:pPr marL="228600"/>
              <a:r>
                <a:rPr lang="en-US" dirty="0">
                  <a:solidFill>
                    <a:schemeClr val="tx1"/>
                  </a:solidFill>
                </a:rPr>
                <a:t>Acetone</a:t>
              </a:r>
            </a:p>
            <a:p>
              <a:pPr marL="228600"/>
              <a:r>
                <a:rPr lang="en-US" dirty="0">
                  <a:solidFill>
                    <a:schemeClr val="tx1"/>
                  </a:solidFill>
                </a:rPr>
                <a:t>Butanal</a:t>
              </a:r>
            </a:p>
            <a:p>
              <a:pPr marL="228600"/>
              <a:r>
                <a:rPr lang="en-US" dirty="0">
                  <a:solidFill>
                    <a:schemeClr val="tx1"/>
                  </a:solidFill>
                </a:rPr>
                <a:t>Acrolein</a:t>
              </a:r>
            </a:p>
            <a:p>
              <a:pPr marL="228600"/>
              <a:r>
                <a:rPr lang="en-US" dirty="0">
                  <a:solidFill>
                    <a:schemeClr val="tx1"/>
                  </a:solidFill>
                </a:rPr>
                <a:t>Benzaldehyde</a:t>
              </a:r>
            </a:p>
            <a:p>
              <a:pPr marL="228600"/>
              <a:r>
                <a:rPr lang="en-US" dirty="0">
                  <a:solidFill>
                    <a:schemeClr val="tx1"/>
                  </a:solidFill>
                </a:rPr>
                <a:t>Isovaleric aldehyde</a:t>
              </a:r>
            </a:p>
            <a:p>
              <a:pPr marL="228600"/>
              <a:r>
                <a:rPr lang="en-US" dirty="0">
                  <a:solidFill>
                    <a:schemeClr val="tx1"/>
                  </a:solidFill>
                </a:rPr>
                <a:t>m-Methylbenzaldehyde</a:t>
              </a:r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C80B7893-2AB4-42A1-87A2-05FB3D27A4E4}"/>
                </a:ext>
              </a:extLst>
            </p:cNvPr>
            <p:cNvSpPr/>
            <p:nvPr/>
          </p:nvSpPr>
          <p:spPr>
            <a:xfrm>
              <a:off x="2258043" y="5048567"/>
              <a:ext cx="914399" cy="1003380"/>
            </a:xfrm>
            <a:prstGeom prst="rightBrace">
              <a:avLst>
                <a:gd name="adj1" fmla="val 0"/>
                <a:gd name="adj2" fmla="val 52912"/>
              </a:avLst>
            </a:prstGeom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23ED4A9-8A05-4AC0-8EA5-F1CB228E9993}"/>
              </a:ext>
            </a:extLst>
          </p:cNvPr>
          <p:cNvSpPr txBox="1"/>
          <p:nvPr/>
        </p:nvSpPr>
        <p:spPr>
          <a:xfrm>
            <a:off x="2940211" y="5141825"/>
            <a:ext cx="60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(VG)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C89B85-260D-46B3-8648-BF93804BEE0D}"/>
              </a:ext>
            </a:extLst>
          </p:cNvPr>
          <p:cNvSpPr txBox="1"/>
          <p:nvPr/>
        </p:nvSpPr>
        <p:spPr>
          <a:xfrm>
            <a:off x="3123078" y="5719717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(PG)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5782EA-7BFD-4067-9857-A1437EEB8C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516" y="5326491"/>
            <a:ext cx="1275436" cy="13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9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FCC6AF-1608-F848-BED1-198B99ED74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344" y="2495951"/>
            <a:ext cx="5155304" cy="32444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88A62E-3559-2842-BCEE-672C4CBD2146}"/>
              </a:ext>
            </a:extLst>
          </p:cNvPr>
          <p:cNvSpPr txBox="1">
            <a:spLocks/>
          </p:cNvSpPr>
          <p:nvPr/>
        </p:nvSpPr>
        <p:spPr>
          <a:xfrm>
            <a:off x="1236518" y="1297168"/>
            <a:ext cx="6857999" cy="86564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3600" b="1" dirty="0">
                <a:solidFill>
                  <a:srgbClr val="C00000"/>
                </a:solidFill>
                <a:latin typeface="Calibri Light" panose="020F0302020204030204"/>
              </a:rPr>
              <a:t>Misleading Facts!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1F0EB-63A3-40F4-8641-8C5F7B2FD011}"/>
              </a:ext>
            </a:extLst>
          </p:cNvPr>
          <p:cNvSpPr txBox="1"/>
          <p:nvPr/>
        </p:nvSpPr>
        <p:spPr>
          <a:xfrm>
            <a:off x="1867205" y="5958083"/>
            <a:ext cx="58413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Image source: https://veppocig.com/product_images/uploaded_images/is-vaping-worse-than-cigarettes-1024x1024.jpg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835DAA9-B3A5-4CFD-8CE8-3F96692A3F2A}"/>
              </a:ext>
            </a:extLst>
          </p:cNvPr>
          <p:cNvSpPr/>
          <p:nvPr/>
        </p:nvSpPr>
        <p:spPr>
          <a:xfrm>
            <a:off x="430045" y="2311285"/>
            <a:ext cx="1943286" cy="2151011"/>
          </a:xfrm>
          <a:prstGeom prst="wedgeRoundRectCallout">
            <a:avLst>
              <a:gd name="adj1" fmla="val 77493"/>
              <a:gd name="adj2" fmla="val 1094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effectLst>
            <a:outerShdw blurRad="1778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schemeClr val="tx1"/>
                </a:solidFill>
              </a:rPr>
              <a:t>VG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schemeClr val="tx1"/>
                </a:solidFill>
              </a:rPr>
              <a:t>PG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schemeClr val="tx1"/>
                </a:solidFill>
              </a:rPr>
              <a:t>Nicotine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schemeClr val="tx1"/>
                </a:solidFill>
              </a:rPr>
              <a:t>Flavors</a:t>
            </a:r>
          </a:p>
          <a:p>
            <a:pPr marL="257175" indent="-257175">
              <a:buFont typeface="+mj-lt"/>
              <a:buAutoNum type="arabicPeriod"/>
            </a:pPr>
            <a:endParaRPr lang="en-US" sz="1350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4 ingredients and </a:t>
            </a:r>
            <a:r>
              <a:rPr lang="en-US" b="1" u="sng" dirty="0">
                <a:solidFill>
                  <a:schemeClr val="tx1"/>
                </a:solidFill>
              </a:rPr>
              <a:t>hundreds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chemeClr val="tx1"/>
                </a:solidFill>
              </a:rPr>
              <a:t>of chemicals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0C9A29C-9515-4186-9E89-3C7481A8542C}"/>
              </a:ext>
            </a:extLst>
          </p:cNvPr>
          <p:cNvSpPr/>
          <p:nvPr/>
        </p:nvSpPr>
        <p:spPr>
          <a:xfrm flipH="1">
            <a:off x="6915057" y="2327535"/>
            <a:ext cx="1893002" cy="2134761"/>
          </a:xfrm>
          <a:prstGeom prst="wedgeRoundRectCallout">
            <a:avLst>
              <a:gd name="adj1" fmla="val 80289"/>
              <a:gd name="adj2" fmla="val 983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1016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schemeClr val="tx1"/>
                </a:solidFill>
              </a:rPr>
              <a:t>Tobacco leaves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schemeClr val="tx1"/>
                </a:solidFill>
              </a:rPr>
              <a:t>Paper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schemeClr val="tx1"/>
                </a:solidFill>
              </a:rPr>
              <a:t>Nicotine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schemeClr val="tx1"/>
                </a:solidFill>
              </a:rPr>
              <a:t>Flavors</a:t>
            </a:r>
          </a:p>
          <a:p>
            <a:pPr marL="257175" indent="-257175">
              <a:buFont typeface="+mj-lt"/>
              <a:buAutoNum type="arabicPeriod"/>
            </a:pPr>
            <a:endParaRPr lang="en-US" sz="1350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4 ingredients and </a:t>
            </a:r>
            <a:r>
              <a:rPr lang="en-US" b="1" u="sng" dirty="0">
                <a:solidFill>
                  <a:schemeClr val="tx1"/>
                </a:solidFill>
              </a:rPr>
              <a:t>thousands</a:t>
            </a:r>
            <a:r>
              <a:rPr lang="en-US" b="1" dirty="0">
                <a:solidFill>
                  <a:schemeClr val="tx1"/>
                </a:solidFill>
              </a:rPr>
              <a:t> of chemicals</a:t>
            </a:r>
            <a:endParaRPr lang="en-US" sz="1350" b="1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B62979-07BC-4F03-9B4F-983D380C92BB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92D555-8D3C-4D9C-823D-EC9CB3C9DCF3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8F27DE1D-EEA0-4A2E-A5C5-CD09E4D6630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6ADED62-1917-4B40-B556-CA3852D8258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4743E5-5CFF-414A-9DE6-4EC3E72ED6F6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Information about Vaping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231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20125" y="3308040"/>
            <a:ext cx="1737360" cy="2743200"/>
            <a:chOff x="0" y="0"/>
            <a:chExt cx="1737360" cy="2743200"/>
          </a:xfrm>
        </p:grpSpPr>
        <p:graphicFrame>
          <p:nvGraphicFramePr>
            <p:cNvPr id="5" name="Chart 4"/>
            <p:cNvGraphicFramePr/>
            <p:nvPr/>
          </p:nvGraphicFramePr>
          <p:xfrm>
            <a:off x="0" y="0"/>
            <a:ext cx="173736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678180" y="681990"/>
              <a:ext cx="92964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848925" y="3308040"/>
            <a:ext cx="1737360" cy="2743200"/>
            <a:chOff x="0" y="0"/>
            <a:chExt cx="1737360" cy="2743200"/>
          </a:xfrm>
        </p:grpSpPr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0" y="0"/>
            <a:ext cx="173736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9" name="Straight Connector 8"/>
            <p:cNvCxnSpPr/>
            <p:nvPr/>
          </p:nvCxnSpPr>
          <p:spPr>
            <a:xfrm>
              <a:off x="716280" y="1988820"/>
              <a:ext cx="92964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Chart 9"/>
          <p:cNvGraphicFramePr>
            <a:graphicFrameLocks noChangeAspect="1"/>
          </p:cNvGraphicFramePr>
          <p:nvPr/>
        </p:nvGraphicFramePr>
        <p:xfrm>
          <a:off x="4663959" y="3308040"/>
          <a:ext cx="17373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 noChangeAspect="1"/>
          </p:cNvGraphicFramePr>
          <p:nvPr/>
        </p:nvGraphicFramePr>
        <p:xfrm>
          <a:off x="6483498" y="3308040"/>
          <a:ext cx="17373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363146" y="6319544"/>
            <a:ext cx="45938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Adapted from Ogunwale et al. </a:t>
            </a:r>
            <a:r>
              <a:rPr lang="en-US" sz="1350" i="1" dirty="0"/>
              <a:t>ACS Omega </a:t>
            </a:r>
            <a:r>
              <a:rPr lang="en-US" sz="1350" dirty="0"/>
              <a:t>2; 1207-1214, 2017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81" y="296361"/>
            <a:ext cx="7416156" cy="2366858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 flipH="1">
            <a:off x="54462" y="2357570"/>
            <a:ext cx="1737359" cy="1198133"/>
          </a:xfrm>
          <a:prstGeom prst="cloudCallout">
            <a:avLst>
              <a:gd name="adj1" fmla="val -49261"/>
              <a:gd name="adj2" fmla="val 80662"/>
            </a:avLst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C00000"/>
                </a:solidFill>
              </a:rPr>
              <a:t>Red line 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</a:p>
          <a:p>
            <a:r>
              <a:rPr lang="en-US" sz="1200" dirty="0">
                <a:solidFill>
                  <a:schemeClr val="tx1"/>
                </a:solidFill>
              </a:rPr>
              <a:t>traditional </a:t>
            </a:r>
          </a:p>
          <a:p>
            <a:r>
              <a:rPr lang="en-US" sz="1200" dirty="0">
                <a:solidFill>
                  <a:schemeClr val="tx1"/>
                </a:solidFill>
              </a:rPr>
              <a:t>cigarette</a:t>
            </a:r>
          </a:p>
          <a:p>
            <a:r>
              <a:rPr lang="en-US" sz="1200" dirty="0">
                <a:solidFill>
                  <a:schemeClr val="tx1"/>
                </a:solidFill>
              </a:rPr>
              <a:t>emission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565B9E-CD4F-459F-8EB6-FC08FDDADF8D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7916431-1078-4D3E-B556-D2A7B17870DE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8" name="Flowchart: Terminator 17">
                <a:extLst>
                  <a:ext uri="{FF2B5EF4-FFF2-40B4-BE49-F238E27FC236}">
                    <a16:creationId xmlns:a16="http://schemas.microsoft.com/office/drawing/2014/main" id="{924FC49C-7C2D-4888-B1E8-2D65057197FF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D8E42FD-C4F0-4D2F-AD10-E014F0C93314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BC7FDA-0655-4E06-95D5-3856845871B9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E-liquid aerosol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5100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>
            <a:extLst>
              <a:ext uri="{FF2B5EF4-FFF2-40B4-BE49-F238E27FC236}">
                <a16:creationId xmlns:a16="http://schemas.microsoft.com/office/drawing/2014/main" id="{1AAB4514-B35C-4C39-957B-937B83428286}"/>
              </a:ext>
            </a:extLst>
          </p:cNvPr>
          <p:cNvSpPr txBox="1"/>
          <p:nvPr/>
        </p:nvSpPr>
        <p:spPr>
          <a:xfrm>
            <a:off x="6992859" y="6435098"/>
            <a:ext cx="2033395" cy="32657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Olfert, unpublished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DD0D89-A06B-4D8E-8199-A4E2A41A0E8B}"/>
              </a:ext>
            </a:extLst>
          </p:cNvPr>
          <p:cNvGrpSpPr/>
          <p:nvPr/>
        </p:nvGrpSpPr>
        <p:grpSpPr>
          <a:xfrm>
            <a:off x="2062716" y="761643"/>
            <a:ext cx="5909502" cy="5610802"/>
            <a:chOff x="2846705" y="748030"/>
            <a:chExt cx="5943600" cy="595249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09D27AA-85BD-4C3A-8021-C34CFA5AD558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6705" y="748030"/>
              <a:ext cx="5943600" cy="5952490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C3C53C-BB67-4BE8-9093-4BEBE9B8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637280" y="2936240"/>
              <a:ext cx="4368800" cy="142240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87C5F4E-8320-4CA5-92F4-2B1CD4C336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8505" y="3656542"/>
              <a:ext cx="22542" cy="2317539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A56A29A-35C0-4639-A787-D0F0DFBB3244}"/>
                </a:ext>
              </a:extLst>
            </p:cNvPr>
            <p:cNvCxnSpPr>
              <a:cxnSpLocks/>
            </p:cNvCxnSpPr>
            <p:nvPr/>
          </p:nvCxnSpPr>
          <p:spPr>
            <a:xfrm>
              <a:off x="4490720" y="1782128"/>
              <a:ext cx="2700655" cy="374882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8B4B8D-3413-4775-8B06-2056ABC66A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7280" y="2936240"/>
              <a:ext cx="4368800" cy="142240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460132B-16C0-43D3-A756-D3263C93F6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0720" y="1782128"/>
              <a:ext cx="2700655" cy="3715702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35E961A-CA46-4831-8FDA-2996BF30CCCF}"/>
                </a:ext>
              </a:extLst>
            </p:cNvPr>
            <p:cNvSpPr/>
            <p:nvPr/>
          </p:nvSpPr>
          <p:spPr>
            <a:xfrm>
              <a:off x="5046264" y="2979794"/>
              <a:ext cx="1582224" cy="1336547"/>
            </a:xfrm>
            <a:custGeom>
              <a:avLst/>
              <a:gdLst>
                <a:gd name="connsiteX0" fmla="*/ 781968 w 1582224"/>
                <a:gd name="connsiteY0" fmla="*/ 429978 h 1336547"/>
                <a:gd name="connsiteX1" fmla="*/ 653781 w 1582224"/>
                <a:gd name="connsiteY1" fmla="*/ 506890 h 1336547"/>
                <a:gd name="connsiteX2" fmla="*/ 320495 w 1582224"/>
                <a:gd name="connsiteY2" fmla="*/ 11234 h 1336547"/>
                <a:gd name="connsiteX3" fmla="*/ 4300 w 1582224"/>
                <a:gd name="connsiteY3" fmla="*/ 429978 h 1336547"/>
                <a:gd name="connsiteX4" fmla="*/ 559777 w 1582224"/>
                <a:gd name="connsiteY4" fmla="*/ 592348 h 1336547"/>
                <a:gd name="connsiteX5" fmla="*/ 568323 w 1582224"/>
                <a:gd name="connsiteY5" fmla="*/ 737627 h 1336547"/>
                <a:gd name="connsiteX6" fmla="*/ 29938 w 1582224"/>
                <a:gd name="connsiteY6" fmla="*/ 908542 h 1336547"/>
                <a:gd name="connsiteX7" fmla="*/ 311949 w 1582224"/>
                <a:gd name="connsiteY7" fmla="*/ 1335832 h 1336547"/>
                <a:gd name="connsiteX8" fmla="*/ 705056 w 1582224"/>
                <a:gd name="connsiteY8" fmla="*/ 797447 h 1336547"/>
                <a:gd name="connsiteX9" fmla="*/ 790514 w 1582224"/>
                <a:gd name="connsiteY9" fmla="*/ 831630 h 1336547"/>
                <a:gd name="connsiteX10" fmla="*/ 781968 w 1582224"/>
                <a:gd name="connsiteY10" fmla="*/ 1002546 h 1336547"/>
                <a:gd name="connsiteX11" fmla="*/ 978521 w 1582224"/>
                <a:gd name="connsiteY11" fmla="*/ 942726 h 1336547"/>
                <a:gd name="connsiteX12" fmla="*/ 875972 w 1582224"/>
                <a:gd name="connsiteY12" fmla="*/ 788901 h 1336547"/>
                <a:gd name="connsiteX13" fmla="*/ 944338 w 1582224"/>
                <a:gd name="connsiteY13" fmla="*/ 737627 h 1336547"/>
                <a:gd name="connsiteX14" fmla="*/ 995613 w 1582224"/>
                <a:gd name="connsiteY14" fmla="*/ 746172 h 1336547"/>
                <a:gd name="connsiteX15" fmla="*/ 1021250 w 1582224"/>
                <a:gd name="connsiteY15" fmla="*/ 600894 h 1336547"/>
                <a:gd name="connsiteX16" fmla="*/ 1576727 w 1582224"/>
                <a:gd name="connsiteY16" fmla="*/ 421432 h 1336547"/>
                <a:gd name="connsiteX17" fmla="*/ 1277624 w 1582224"/>
                <a:gd name="connsiteY17" fmla="*/ 2688 h 1336547"/>
                <a:gd name="connsiteX18" fmla="*/ 824697 w 1582224"/>
                <a:gd name="connsiteY18" fmla="*/ 643623 h 1336547"/>
                <a:gd name="connsiteX19" fmla="*/ 781968 w 1582224"/>
                <a:gd name="connsiteY19" fmla="*/ 609440 h 1336547"/>
                <a:gd name="connsiteX20" fmla="*/ 781968 w 1582224"/>
                <a:gd name="connsiteY20" fmla="*/ 429978 h 133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82224" h="1336547">
                  <a:moveTo>
                    <a:pt x="781968" y="429978"/>
                  </a:moveTo>
                  <a:cubicBezTo>
                    <a:pt x="760603" y="412886"/>
                    <a:pt x="730693" y="576681"/>
                    <a:pt x="653781" y="506890"/>
                  </a:cubicBezTo>
                  <a:cubicBezTo>
                    <a:pt x="576869" y="437099"/>
                    <a:pt x="428742" y="24053"/>
                    <a:pt x="320495" y="11234"/>
                  </a:cubicBezTo>
                  <a:cubicBezTo>
                    <a:pt x="212248" y="-1585"/>
                    <a:pt x="-35580" y="333126"/>
                    <a:pt x="4300" y="429978"/>
                  </a:cubicBezTo>
                  <a:cubicBezTo>
                    <a:pt x="44180" y="526830"/>
                    <a:pt x="465773" y="541073"/>
                    <a:pt x="559777" y="592348"/>
                  </a:cubicBezTo>
                  <a:cubicBezTo>
                    <a:pt x="653781" y="643623"/>
                    <a:pt x="656629" y="684928"/>
                    <a:pt x="568323" y="737627"/>
                  </a:cubicBezTo>
                  <a:cubicBezTo>
                    <a:pt x="480017" y="790326"/>
                    <a:pt x="72667" y="808841"/>
                    <a:pt x="29938" y="908542"/>
                  </a:cubicBezTo>
                  <a:cubicBezTo>
                    <a:pt x="-12791" y="1008243"/>
                    <a:pt x="199429" y="1354348"/>
                    <a:pt x="311949" y="1335832"/>
                  </a:cubicBezTo>
                  <a:cubicBezTo>
                    <a:pt x="424469" y="1317316"/>
                    <a:pt x="625295" y="881481"/>
                    <a:pt x="705056" y="797447"/>
                  </a:cubicBezTo>
                  <a:cubicBezTo>
                    <a:pt x="784817" y="713413"/>
                    <a:pt x="777695" y="797447"/>
                    <a:pt x="790514" y="831630"/>
                  </a:cubicBezTo>
                  <a:cubicBezTo>
                    <a:pt x="803333" y="865813"/>
                    <a:pt x="750634" y="984030"/>
                    <a:pt x="781968" y="1002546"/>
                  </a:cubicBezTo>
                  <a:cubicBezTo>
                    <a:pt x="813302" y="1021062"/>
                    <a:pt x="962854" y="978334"/>
                    <a:pt x="978521" y="942726"/>
                  </a:cubicBezTo>
                  <a:cubicBezTo>
                    <a:pt x="994188" y="907119"/>
                    <a:pt x="881669" y="823084"/>
                    <a:pt x="875972" y="788901"/>
                  </a:cubicBezTo>
                  <a:cubicBezTo>
                    <a:pt x="870275" y="754718"/>
                    <a:pt x="924398" y="744749"/>
                    <a:pt x="944338" y="737627"/>
                  </a:cubicBezTo>
                  <a:cubicBezTo>
                    <a:pt x="964278" y="730506"/>
                    <a:pt x="982794" y="768961"/>
                    <a:pt x="995613" y="746172"/>
                  </a:cubicBezTo>
                  <a:cubicBezTo>
                    <a:pt x="1008432" y="723383"/>
                    <a:pt x="924398" y="655017"/>
                    <a:pt x="1021250" y="600894"/>
                  </a:cubicBezTo>
                  <a:cubicBezTo>
                    <a:pt x="1118102" y="546771"/>
                    <a:pt x="1533998" y="521133"/>
                    <a:pt x="1576727" y="421432"/>
                  </a:cubicBezTo>
                  <a:cubicBezTo>
                    <a:pt x="1619456" y="321731"/>
                    <a:pt x="1402962" y="-34344"/>
                    <a:pt x="1277624" y="2688"/>
                  </a:cubicBezTo>
                  <a:cubicBezTo>
                    <a:pt x="1152286" y="39720"/>
                    <a:pt x="907306" y="542498"/>
                    <a:pt x="824697" y="643623"/>
                  </a:cubicBezTo>
                  <a:cubicBezTo>
                    <a:pt x="742088" y="744748"/>
                    <a:pt x="790514" y="637926"/>
                    <a:pt x="781968" y="609440"/>
                  </a:cubicBezTo>
                  <a:cubicBezTo>
                    <a:pt x="773422" y="580954"/>
                    <a:pt x="803333" y="447070"/>
                    <a:pt x="781968" y="429978"/>
                  </a:cubicBezTo>
                  <a:close/>
                </a:path>
              </a:pathLst>
            </a:cu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1">
            <a:extLst>
              <a:ext uri="{FF2B5EF4-FFF2-40B4-BE49-F238E27FC236}">
                <a16:creationId xmlns:a16="http://schemas.microsoft.com/office/drawing/2014/main" id="{21495FCD-052B-422E-8E44-7C1EB6EFD15E}"/>
              </a:ext>
            </a:extLst>
          </p:cNvPr>
          <p:cNvSpPr txBox="1"/>
          <p:nvPr/>
        </p:nvSpPr>
        <p:spPr>
          <a:xfrm>
            <a:off x="176768" y="5877527"/>
            <a:ext cx="3742208" cy="884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accent5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Shaded area = </a:t>
            </a:r>
          </a:p>
          <a:p>
            <a:r>
              <a:rPr lang="en-US" sz="1800" dirty="0"/>
              <a:t>OSHA Permissive Exposure Limit (PEL)</a:t>
            </a:r>
          </a:p>
          <a:p>
            <a:r>
              <a:rPr lang="en-US" sz="1800" dirty="0"/>
              <a:t>(Table Z-1)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78A2C0-D542-4216-B475-C1A8E262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29" y="967809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dirty="0"/>
              <a:t>ICPMS Analysis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FBBDAC-A59D-4AB6-BEC8-AAEF450F5B00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7663027-34F2-489F-8633-FB36C170D66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BBB79CA3-C7F1-4482-ACD6-A0A157CE0ECB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B2958D-8C78-4221-9728-279F0A385B07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699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BADDCB-75D8-42A3-89AD-86F72BEE0359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E-liquid aerosol – Heavy Metals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160283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7AD2FC5F-D021-467F-9D05-04700D26B2F5}"/>
              </a:ext>
            </a:extLst>
          </p:cNvPr>
          <p:cNvSpPr/>
          <p:nvPr/>
        </p:nvSpPr>
        <p:spPr>
          <a:xfrm>
            <a:off x="0" y="1286540"/>
            <a:ext cx="9144000" cy="2414701"/>
          </a:xfrm>
          <a:prstGeom prst="cloud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EE5C-B27C-478A-923C-8E461717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962160"/>
            <a:ext cx="7886700" cy="2414701"/>
          </a:xfrm>
        </p:spPr>
        <p:txBody>
          <a:bodyPr>
            <a:normAutofit/>
          </a:bodyPr>
          <a:lstStyle/>
          <a:p>
            <a:r>
              <a:rPr lang="en-US" sz="2000" b="1" dirty="0"/>
              <a:t>Acute exposure (10 puffs)</a:t>
            </a:r>
          </a:p>
          <a:p>
            <a:pPr lvl="1"/>
            <a:r>
              <a:rPr lang="en-US" sz="1800" dirty="0"/>
              <a:t>Intravital (0-2 hours)</a:t>
            </a:r>
          </a:p>
          <a:p>
            <a:pPr lvl="1"/>
            <a:r>
              <a:rPr lang="en-US" sz="1800" dirty="0"/>
              <a:t>Arterial </a:t>
            </a:r>
            <a:r>
              <a:rPr lang="en-US" sz="1800" dirty="0" err="1"/>
              <a:t>myography</a:t>
            </a:r>
            <a:r>
              <a:rPr lang="en-US" sz="1800" dirty="0"/>
              <a:t> (2-72 </a:t>
            </a:r>
            <a:r>
              <a:rPr lang="en-US" sz="1800" dirty="0" err="1"/>
              <a:t>hrs</a:t>
            </a:r>
            <a:r>
              <a:rPr lang="en-US" sz="1800" dirty="0"/>
              <a:t>)</a:t>
            </a:r>
          </a:p>
          <a:p>
            <a:pPr lvl="1"/>
            <a:endParaRPr lang="en-US" sz="1800" dirty="0"/>
          </a:p>
          <a:p>
            <a:r>
              <a:rPr lang="en-US" sz="2000" b="1" dirty="0"/>
              <a:t>Chronic exposure (4 weeks – 8 months)</a:t>
            </a:r>
          </a:p>
          <a:p>
            <a:pPr lvl="1"/>
            <a:r>
              <a:rPr lang="en-US" sz="1800" dirty="0"/>
              <a:t>Artery Structure and Function</a:t>
            </a:r>
          </a:p>
          <a:p>
            <a:pPr lvl="1"/>
            <a:r>
              <a:rPr lang="en-US" sz="1800" dirty="0"/>
              <a:t>Vascular reactivity (arterial </a:t>
            </a:r>
            <a:r>
              <a:rPr lang="en-US" sz="1800" dirty="0" err="1"/>
              <a:t>myography</a:t>
            </a:r>
            <a:r>
              <a:rPr lang="en-US" sz="1800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70E2E4-F319-4073-A0BD-6E7DA0C6D10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D5F218-D30B-4A8F-95D8-2F69521E3C8C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7" name="Flowchart: Terminator 6">
                <a:extLst>
                  <a:ext uri="{FF2B5EF4-FFF2-40B4-BE49-F238E27FC236}">
                    <a16:creationId xmlns:a16="http://schemas.microsoft.com/office/drawing/2014/main" id="{F58AF440-8FBD-4757-8041-590664EF3498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D37E395-4F0C-420D-B094-C8A8468EEF3B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863B94-323D-4B3A-8D80-00D9C351D3E6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Smoking vs. Vaping </a:t>
              </a:r>
              <a:endParaRPr lang="en-US" sz="40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E8CF8B-64B2-419D-A71B-538CC4AD4D93}"/>
              </a:ext>
            </a:extLst>
          </p:cNvPr>
          <p:cNvSpPr txBox="1"/>
          <p:nvPr/>
        </p:nvSpPr>
        <p:spPr>
          <a:xfrm>
            <a:off x="458103" y="1688489"/>
            <a:ext cx="8382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If vaping is different than smoking,</a:t>
            </a:r>
          </a:p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we would expect that the blood vessels, tissues, and organs</a:t>
            </a:r>
          </a:p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would response differently to e-cig aerosol than cigarette smoke! </a:t>
            </a:r>
          </a:p>
        </p:txBody>
      </p:sp>
    </p:spTree>
    <p:extLst>
      <p:ext uri="{BB962C8B-B14F-4D97-AF65-F5344CB8AC3E}">
        <p14:creationId xmlns:p14="http://schemas.microsoft.com/office/powerpoint/2010/main" val="31401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7A0E91-3860-9F45-9487-D694A86DD5F8}"/>
              </a:ext>
            </a:extLst>
          </p:cNvPr>
          <p:cNvCxnSpPr/>
          <p:nvPr/>
        </p:nvCxnSpPr>
        <p:spPr>
          <a:xfrm>
            <a:off x="6384175" y="68580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C0C75A-1FE6-4509-B14A-EB9FAC17D95F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579116A-A9D4-48DC-AAEC-BBE8360A0E3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" name="Flowchart: Terminator 2">
                <a:extLst>
                  <a:ext uri="{FF2B5EF4-FFF2-40B4-BE49-F238E27FC236}">
                    <a16:creationId xmlns:a16="http://schemas.microsoft.com/office/drawing/2014/main" id="{7AFE71DD-288E-448A-95B3-EA24B8D3F547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F34009C-2561-4C7D-8447-BBB60086257F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59F28D-870B-4352-BF93-2C5F8833C42E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Intravital Microscopy</a:t>
              </a:r>
              <a:endParaRPr lang="en-US" sz="400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278EA8F-0683-41BB-818D-6745AE8E11AC}"/>
              </a:ext>
            </a:extLst>
          </p:cNvPr>
          <p:cNvSpPr/>
          <p:nvPr/>
        </p:nvSpPr>
        <p:spPr>
          <a:xfrm>
            <a:off x="-1525999" y="4307609"/>
            <a:ext cx="528313" cy="177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6F0E6A-4839-45FD-821A-6642BD608F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53" y="1235461"/>
            <a:ext cx="5021451" cy="52441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E764F4-80A1-4491-BB80-E28A714A8D2C}"/>
              </a:ext>
            </a:extLst>
          </p:cNvPr>
          <p:cNvGrpSpPr/>
          <p:nvPr/>
        </p:nvGrpSpPr>
        <p:grpSpPr>
          <a:xfrm>
            <a:off x="223736" y="1110860"/>
            <a:ext cx="5389019" cy="5434591"/>
            <a:chOff x="223736" y="1334153"/>
            <a:chExt cx="5389019" cy="5434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FCCDAC-9D7A-4E04-9835-3ED3FDC02615}"/>
                </a:ext>
              </a:extLst>
            </p:cNvPr>
            <p:cNvSpPr/>
            <p:nvPr/>
          </p:nvSpPr>
          <p:spPr>
            <a:xfrm>
              <a:off x="223736" y="1334153"/>
              <a:ext cx="5283929" cy="264032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C96661-A662-42E3-B28C-ED3DA97605C9}"/>
                </a:ext>
              </a:extLst>
            </p:cNvPr>
            <p:cNvSpPr/>
            <p:nvPr/>
          </p:nvSpPr>
          <p:spPr>
            <a:xfrm>
              <a:off x="2173038" y="3974476"/>
              <a:ext cx="3439717" cy="76338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D9761E-C998-4B82-8338-BBAC4D67863D}"/>
                </a:ext>
              </a:extLst>
            </p:cNvPr>
            <p:cNvSpPr/>
            <p:nvPr/>
          </p:nvSpPr>
          <p:spPr>
            <a:xfrm>
              <a:off x="223737" y="3974476"/>
              <a:ext cx="1092837" cy="75701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F160B4-7F10-4A93-B221-C247B349B6E9}"/>
                </a:ext>
              </a:extLst>
            </p:cNvPr>
            <p:cNvSpPr/>
            <p:nvPr/>
          </p:nvSpPr>
          <p:spPr>
            <a:xfrm>
              <a:off x="223737" y="4731679"/>
              <a:ext cx="5363346" cy="203706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8B70182-01C1-4143-8ED0-9FEFAB0615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829" y="3778876"/>
            <a:ext cx="1012688" cy="706124"/>
          </a:xfrm>
          <a:prstGeom prst="rect">
            <a:avLst/>
          </a:prstGeom>
        </p:spPr>
      </p:pic>
      <p:pic>
        <p:nvPicPr>
          <p:cNvPr id="15" name="Picture 14" descr="C:\Users\Kyle\Dropbox\WVU\Nano Study\IVM prep pictures\IVM prep-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7996" y="1350335"/>
            <a:ext cx="6164697" cy="4984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9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7806"/>
          </a:xfrm>
        </p:spPr>
        <p:txBody>
          <a:bodyPr/>
          <a:lstStyle/>
          <a:p>
            <a:pPr algn="ctr"/>
            <a:r>
              <a:rPr lang="en-US" b="1" dirty="0"/>
              <a:t>Anatomy of Electronic Cigarette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69459"/>
            <a:ext cx="7153746" cy="35768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49581" y="1690689"/>
            <a:ext cx="3469341" cy="4386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39431" y="3467378"/>
            <a:ext cx="4062090" cy="981034"/>
          </a:xfrm>
        </p:spPr>
      </p:pic>
      <p:sp>
        <p:nvSpPr>
          <p:cNvPr id="7" name="Rectangle 6"/>
          <p:cNvSpPr/>
          <p:nvPr/>
        </p:nvSpPr>
        <p:spPr>
          <a:xfrm>
            <a:off x="5871082" y="1926850"/>
            <a:ext cx="417753" cy="4386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48817" y="1926850"/>
            <a:ext cx="265353" cy="4386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5121" y="2097936"/>
            <a:ext cx="234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E-juice/liquid Cartridge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9635" y="4380490"/>
            <a:ext cx="86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Battery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9635" y="3216154"/>
            <a:ext cx="102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Atomizer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8631" y="5691131"/>
            <a:ext cx="10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 light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C1F3CB-FA44-4DD3-958D-F462A01DC114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1A58A0A-0667-4764-B24B-914919EF233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E309D3C-A1C6-48A9-8F10-D61F6E79CB58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FFDF88-ABDD-47F4-9482-511986FE67FA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5A0652-41AF-4B7C-8685-197AABCED849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Anatomy of Electronic Cigarette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5851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r>
              <a:rPr lang="en-US" sz="4000" b="1" dirty="0"/>
              <a:t>Intravital Microscopy</a:t>
            </a:r>
          </a:p>
        </p:txBody>
      </p:sp>
      <p:pic>
        <p:nvPicPr>
          <p:cNvPr id="15" name="Picture 14" descr="C:\Users\Kyle\Dropbox\WVU\Nano Study\IVM prep pictures\IVM prep-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578" y="1352423"/>
            <a:ext cx="6162115" cy="49826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7A0E91-3860-9F45-9487-D694A86DD5F8}"/>
              </a:ext>
            </a:extLst>
          </p:cNvPr>
          <p:cNvCxnSpPr/>
          <p:nvPr/>
        </p:nvCxnSpPr>
        <p:spPr>
          <a:xfrm>
            <a:off x="6384175" y="68580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0FD907E-3D82-4757-9EF7-A3E7CC7A8233}"/>
              </a:ext>
            </a:extLst>
          </p:cNvPr>
          <p:cNvGrpSpPr/>
          <p:nvPr/>
        </p:nvGrpSpPr>
        <p:grpSpPr>
          <a:xfrm>
            <a:off x="193478" y="2922551"/>
            <a:ext cx="5635975" cy="3683869"/>
            <a:chOff x="193478" y="2922551"/>
            <a:chExt cx="5635975" cy="3683869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C703E7-3A08-D74C-BB2A-D55DBD7F13DF}"/>
                </a:ext>
              </a:extLst>
            </p:cNvPr>
            <p:cNvSpPr/>
            <p:nvPr/>
          </p:nvSpPr>
          <p:spPr>
            <a:xfrm>
              <a:off x="4871258" y="2926080"/>
              <a:ext cx="731520" cy="3640975"/>
            </a:xfrm>
            <a:custGeom>
              <a:avLst/>
              <a:gdLst>
                <a:gd name="connsiteX0" fmla="*/ 0 w 731520"/>
                <a:gd name="connsiteY0" fmla="*/ 0 h 3640975"/>
                <a:gd name="connsiteX1" fmla="*/ 698269 w 731520"/>
                <a:gd name="connsiteY1" fmla="*/ 482138 h 3640975"/>
                <a:gd name="connsiteX2" fmla="*/ 548640 w 731520"/>
                <a:gd name="connsiteY2" fmla="*/ 598516 h 3640975"/>
                <a:gd name="connsiteX3" fmla="*/ 532015 w 731520"/>
                <a:gd name="connsiteY3" fmla="*/ 764771 h 3640975"/>
                <a:gd name="connsiteX4" fmla="*/ 532015 w 731520"/>
                <a:gd name="connsiteY4" fmla="*/ 764771 h 3640975"/>
                <a:gd name="connsiteX5" fmla="*/ 731520 w 731520"/>
                <a:gd name="connsiteY5" fmla="*/ 914400 h 3640975"/>
                <a:gd name="connsiteX6" fmla="*/ 16626 w 731520"/>
                <a:gd name="connsiteY6" fmla="*/ 3640975 h 3640975"/>
                <a:gd name="connsiteX7" fmla="*/ 0 w 731520"/>
                <a:gd name="connsiteY7" fmla="*/ 0 h 364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0" h="3640975">
                  <a:moveTo>
                    <a:pt x="0" y="0"/>
                  </a:moveTo>
                  <a:lnTo>
                    <a:pt x="698269" y="482138"/>
                  </a:lnTo>
                  <a:lnTo>
                    <a:pt x="548640" y="598516"/>
                  </a:lnTo>
                  <a:lnTo>
                    <a:pt x="532015" y="764771"/>
                  </a:lnTo>
                  <a:lnTo>
                    <a:pt x="532015" y="764771"/>
                  </a:lnTo>
                  <a:lnTo>
                    <a:pt x="731520" y="914400"/>
                  </a:lnTo>
                  <a:lnTo>
                    <a:pt x="16626" y="3640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CC67BC4-0DF2-C344-BEFE-4F8B83C57F0B}"/>
                </a:ext>
              </a:extLst>
            </p:cNvPr>
            <p:cNvGrpSpPr/>
            <p:nvPr/>
          </p:nvGrpSpPr>
          <p:grpSpPr>
            <a:xfrm>
              <a:off x="4887677" y="2922552"/>
              <a:ext cx="941776" cy="3683868"/>
              <a:chOff x="4887677" y="2922552"/>
              <a:chExt cx="941776" cy="3683868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7371C3A-3EA8-3E4A-A35E-630D0422E301}"/>
                  </a:ext>
                </a:extLst>
              </p:cNvPr>
              <p:cNvSpPr/>
              <p:nvPr/>
            </p:nvSpPr>
            <p:spPr>
              <a:xfrm>
                <a:off x="5413816" y="3428109"/>
                <a:ext cx="415637" cy="415637"/>
              </a:xfrm>
              <a:prstGeom prst="ellipse">
                <a:avLst/>
              </a:prstGeom>
              <a:noFill/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240BDA4-5BCA-0E42-8F42-5C39DC5E05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87677" y="2922552"/>
                <a:ext cx="733957" cy="505555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7555CE2-005B-A346-A9C9-B4EBC8E050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87677" y="3843746"/>
                <a:ext cx="733957" cy="2762674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551DC6-9260-C24B-90B3-547D737BA46D}"/>
                </a:ext>
              </a:extLst>
            </p:cNvPr>
            <p:cNvSpPr/>
            <p:nvPr/>
          </p:nvSpPr>
          <p:spPr>
            <a:xfrm>
              <a:off x="193478" y="2922551"/>
              <a:ext cx="4694199" cy="3683867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5-24-18 pre">
              <a:hlinkClick r:id="" action="ppaction://media"/>
              <a:extLst>
                <a:ext uri="{FF2B5EF4-FFF2-40B4-BE49-F238E27FC236}">
                  <a16:creationId xmlns:a16="http://schemas.microsoft.com/office/drawing/2014/main" id="{790CA2CA-3626-4CCC-82A2-7ED21A51B6B2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211905" y="2947672"/>
              <a:ext cx="4662124" cy="3640975"/>
            </a:xfrm>
            <a:prstGeom prst="rect">
              <a:avLst/>
            </a:prstGeom>
          </p:spPr>
        </p:pic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3D054F-0E3D-2544-B4CB-A57FCA5D30E8}"/>
              </a:ext>
            </a:extLst>
          </p:cNvPr>
          <p:cNvCxnSpPr>
            <a:cxnSpLocks/>
          </p:cNvCxnSpPr>
          <p:nvPr/>
        </p:nvCxnSpPr>
        <p:spPr>
          <a:xfrm>
            <a:off x="2567874" y="4991854"/>
            <a:ext cx="436482" cy="0"/>
          </a:xfrm>
          <a:prstGeom prst="straightConnector1">
            <a:avLst/>
          </a:prstGeom>
          <a:ln w="539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D445FC-2CAC-489D-8759-C9A2478EF91B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E9ABFA9-1886-44FA-ADF8-E5E50A6E882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22" name="Flowchart: Terminator 21">
                <a:extLst>
                  <a:ext uri="{FF2B5EF4-FFF2-40B4-BE49-F238E27FC236}">
                    <a16:creationId xmlns:a16="http://schemas.microsoft.com/office/drawing/2014/main" id="{BFDA891F-5C7B-46B7-ACD4-DB9C371D2D0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90A16BD-9EAA-4BBC-9D13-C6AEAF14CA2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79780C-30CA-489A-9C26-450740909455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Intravital Microscopy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24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034203A-816C-4006-92F2-15D646479546}"/>
              </a:ext>
            </a:extLst>
          </p:cNvPr>
          <p:cNvGrpSpPr/>
          <p:nvPr/>
        </p:nvGrpSpPr>
        <p:grpSpPr>
          <a:xfrm>
            <a:off x="888848" y="1326700"/>
            <a:ext cx="3413760" cy="2608208"/>
            <a:chOff x="888848" y="1326700"/>
            <a:chExt cx="3413760" cy="260820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7DF9A5D-942B-4415-9873-8866A042C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848" y="1328868"/>
              <a:ext cx="3413760" cy="26060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9B2E18-DF38-481D-BC31-B76B25DFC5D8}"/>
                </a:ext>
              </a:extLst>
            </p:cNvPr>
            <p:cNvSpPr txBox="1"/>
            <p:nvPr/>
          </p:nvSpPr>
          <p:spPr>
            <a:xfrm>
              <a:off x="989615" y="1326700"/>
              <a:ext cx="3212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Baseline (Pre-exposure)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02D300-CB16-458B-9D05-5E1489ACDD7A}"/>
                </a:ext>
              </a:extLst>
            </p:cNvPr>
            <p:cNvSpPr txBox="1"/>
            <p:nvPr/>
          </p:nvSpPr>
          <p:spPr>
            <a:xfrm>
              <a:off x="1607252" y="3335928"/>
              <a:ext cx="988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arteriole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BACA79-CA3F-4054-82D5-C552241076FC}"/>
                </a:ext>
              </a:extLst>
            </p:cNvPr>
            <p:cNvSpPr txBox="1"/>
            <p:nvPr/>
          </p:nvSpPr>
          <p:spPr>
            <a:xfrm>
              <a:off x="2628310" y="3520594"/>
              <a:ext cx="576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vein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A84328-C799-4312-9300-0D86D14E15E0}"/>
              </a:ext>
            </a:extLst>
          </p:cNvPr>
          <p:cNvGrpSpPr/>
          <p:nvPr/>
        </p:nvGrpSpPr>
        <p:grpSpPr>
          <a:xfrm>
            <a:off x="4752642" y="1326700"/>
            <a:ext cx="3413760" cy="2606040"/>
            <a:chOff x="4752642" y="1326700"/>
            <a:chExt cx="3413760" cy="260604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488C51B-1E6C-4893-BEC9-9930C3EA18D5}"/>
                </a:ext>
              </a:extLst>
            </p:cNvPr>
            <p:cNvGrpSpPr/>
            <p:nvPr/>
          </p:nvGrpSpPr>
          <p:grpSpPr>
            <a:xfrm>
              <a:off x="4752642" y="1326700"/>
              <a:ext cx="3413760" cy="2606040"/>
              <a:chOff x="4752642" y="1326700"/>
              <a:chExt cx="3413760" cy="260604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C90C028-64E6-4CDC-ABEF-6798768FF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2642" y="1326700"/>
                <a:ext cx="3413760" cy="2606040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F7D06F9-80F9-42A5-A9CB-EA8C729C3F1F}"/>
                  </a:ext>
                </a:extLst>
              </p:cNvPr>
              <p:cNvGrpSpPr/>
              <p:nvPr/>
            </p:nvGrpSpPr>
            <p:grpSpPr>
              <a:xfrm>
                <a:off x="4752642" y="3671130"/>
                <a:ext cx="546945" cy="261610"/>
                <a:chOff x="237549" y="3958586"/>
                <a:chExt cx="546945" cy="26161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27A4E83-F869-4DA2-A2F3-BA2A3DBC386A}"/>
                    </a:ext>
                  </a:extLst>
                </p:cNvPr>
                <p:cNvSpPr/>
                <p:nvPr/>
              </p:nvSpPr>
              <p:spPr>
                <a:xfrm>
                  <a:off x="316331" y="3958586"/>
                  <a:ext cx="389383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63363C5-4FAD-4AB5-807F-B28C94EFB846}"/>
                    </a:ext>
                  </a:extLst>
                </p:cNvPr>
                <p:cNvSpPr txBox="1"/>
                <p:nvPr/>
              </p:nvSpPr>
              <p:spPr>
                <a:xfrm>
                  <a:off x="237549" y="3958586"/>
                  <a:ext cx="54694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50 um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EDB696-19AB-4E00-AE63-0FECE228CB71}"/>
                </a:ext>
              </a:extLst>
            </p:cNvPr>
            <p:cNvSpPr txBox="1"/>
            <p:nvPr/>
          </p:nvSpPr>
          <p:spPr>
            <a:xfrm>
              <a:off x="5138405" y="1326700"/>
              <a:ext cx="2382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15 min Post Vape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1FDFF4-461C-487A-A5DD-DDE35785D1EE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E72269E-80C2-4D86-BFA8-CE1969FF7A86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CBA04175-1E08-400A-A427-FBF6A28A9D8C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4230423-8D38-48D2-851D-A5063D9FFA4E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D4EDF8-20C8-4FD9-ACEE-163E25BD77F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Intravital Microscopy</a:t>
              </a:r>
              <a:endParaRPr lang="en-US" sz="4000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16FCF55-D6DF-47D6-9713-6DA3EC581C4F}"/>
              </a:ext>
            </a:extLst>
          </p:cNvPr>
          <p:cNvSpPr txBox="1"/>
          <p:nvPr/>
        </p:nvSpPr>
        <p:spPr>
          <a:xfrm>
            <a:off x="911962" y="3696976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50 um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9842BF0-6E75-4CEF-8D27-6D335239FF2A}"/>
              </a:ext>
            </a:extLst>
          </p:cNvPr>
          <p:cNvGrpSpPr/>
          <p:nvPr/>
        </p:nvGrpSpPr>
        <p:grpSpPr>
          <a:xfrm>
            <a:off x="4752642" y="4169125"/>
            <a:ext cx="3413760" cy="2606040"/>
            <a:chOff x="4752642" y="4169125"/>
            <a:chExt cx="3413760" cy="26060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A34C85-C9E3-4358-B9CA-A81A4F732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2642" y="4169125"/>
              <a:ext cx="3413760" cy="260604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DF9979-86CB-460F-A3C7-0E150644FD55}"/>
                </a:ext>
              </a:extLst>
            </p:cNvPr>
            <p:cNvSpPr txBox="1"/>
            <p:nvPr/>
          </p:nvSpPr>
          <p:spPr>
            <a:xfrm>
              <a:off x="5268202" y="4193890"/>
              <a:ext cx="2382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60 min Post Vape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30A4905-60A5-403D-BD6E-8DF3212BBFAE}"/>
                </a:ext>
              </a:extLst>
            </p:cNvPr>
            <p:cNvGrpSpPr/>
            <p:nvPr/>
          </p:nvGrpSpPr>
          <p:grpSpPr>
            <a:xfrm>
              <a:off x="4831424" y="6506559"/>
              <a:ext cx="546945" cy="261610"/>
              <a:chOff x="237549" y="3958586"/>
              <a:chExt cx="546945" cy="26161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C138342-75AA-47F2-89D0-AD976FAA16B4}"/>
                  </a:ext>
                </a:extLst>
              </p:cNvPr>
              <p:cNvSpPr/>
              <p:nvPr/>
            </p:nvSpPr>
            <p:spPr>
              <a:xfrm>
                <a:off x="316331" y="3958586"/>
                <a:ext cx="389383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2C2CF4E-61AB-4405-8D1D-1A214226139F}"/>
                  </a:ext>
                </a:extLst>
              </p:cNvPr>
              <p:cNvSpPr txBox="1"/>
              <p:nvPr/>
            </p:nvSpPr>
            <p:spPr>
              <a:xfrm>
                <a:off x="237549" y="3958586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50 um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CDF02E-6649-4405-AADE-5EE15E1E22A7}"/>
              </a:ext>
            </a:extLst>
          </p:cNvPr>
          <p:cNvGrpSpPr/>
          <p:nvPr/>
        </p:nvGrpSpPr>
        <p:grpSpPr>
          <a:xfrm>
            <a:off x="888848" y="4169125"/>
            <a:ext cx="3413760" cy="2606040"/>
            <a:chOff x="888848" y="4169125"/>
            <a:chExt cx="3413760" cy="26060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77B140-F7BB-46AB-834F-CB5F7CD6B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848" y="4169125"/>
              <a:ext cx="3413760" cy="26060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013D6F-26DB-4544-891A-766D3240FD55}"/>
                </a:ext>
              </a:extLst>
            </p:cNvPr>
            <p:cNvSpPr txBox="1"/>
            <p:nvPr/>
          </p:nvSpPr>
          <p:spPr>
            <a:xfrm>
              <a:off x="1404408" y="4193891"/>
              <a:ext cx="2382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30 min Post Vape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90951C4-70F1-4361-A1C2-D08CFE4FE5B1}"/>
                </a:ext>
              </a:extLst>
            </p:cNvPr>
            <p:cNvGrpSpPr/>
            <p:nvPr/>
          </p:nvGrpSpPr>
          <p:grpSpPr>
            <a:xfrm>
              <a:off x="916811" y="6483700"/>
              <a:ext cx="546945" cy="261610"/>
              <a:chOff x="237549" y="3958586"/>
              <a:chExt cx="546945" cy="26161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5336A60-FDC2-42C0-B3BA-1AB364716DD2}"/>
                  </a:ext>
                </a:extLst>
              </p:cNvPr>
              <p:cNvSpPr/>
              <p:nvPr/>
            </p:nvSpPr>
            <p:spPr>
              <a:xfrm>
                <a:off x="316331" y="3958586"/>
                <a:ext cx="389383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BB23DF-14B9-4C38-9B3D-F7D4905DF98B}"/>
                  </a:ext>
                </a:extLst>
              </p:cNvPr>
              <p:cNvSpPr txBox="1"/>
              <p:nvPr/>
            </p:nvSpPr>
            <p:spPr>
              <a:xfrm>
                <a:off x="237549" y="3958586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50 um</a:t>
                </a:r>
              </a:p>
            </p:txBody>
          </p:sp>
        </p:grp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30E82D2C-7636-42D3-87FD-2D47C61ECB0E}"/>
              </a:ext>
            </a:extLst>
          </p:cNvPr>
          <p:cNvSpPr/>
          <p:nvPr/>
        </p:nvSpPr>
        <p:spPr>
          <a:xfrm>
            <a:off x="1130300" y="2349500"/>
            <a:ext cx="685800" cy="28902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60CB157D-0140-492E-8B09-CA456C2A34D0}"/>
              </a:ext>
            </a:extLst>
          </p:cNvPr>
          <p:cNvSpPr/>
          <p:nvPr/>
        </p:nvSpPr>
        <p:spPr>
          <a:xfrm>
            <a:off x="5104896" y="2340393"/>
            <a:ext cx="685800" cy="28902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D40B63-AFB4-47AC-A7AA-F548189ABAC7}"/>
              </a:ext>
            </a:extLst>
          </p:cNvPr>
          <p:cNvSpPr txBox="1"/>
          <p:nvPr/>
        </p:nvSpPr>
        <p:spPr>
          <a:xfrm>
            <a:off x="5749623" y="6344752"/>
            <a:ext cx="9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arteriole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09B65-E032-45E2-8661-BEB6B53AED11}"/>
              </a:ext>
            </a:extLst>
          </p:cNvPr>
          <p:cNvSpPr txBox="1"/>
          <p:nvPr/>
        </p:nvSpPr>
        <p:spPr>
          <a:xfrm>
            <a:off x="5493622" y="3458449"/>
            <a:ext cx="9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arteriole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C71DAF-C372-42EA-87EA-531159F83BC4}"/>
              </a:ext>
            </a:extLst>
          </p:cNvPr>
          <p:cNvSpPr txBox="1"/>
          <p:nvPr/>
        </p:nvSpPr>
        <p:spPr>
          <a:xfrm>
            <a:off x="1759652" y="6375978"/>
            <a:ext cx="9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arteriole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3FBCE9-EF23-40CD-B2EA-918F8C756AD4}"/>
              </a:ext>
            </a:extLst>
          </p:cNvPr>
          <p:cNvSpPr txBox="1"/>
          <p:nvPr/>
        </p:nvSpPr>
        <p:spPr>
          <a:xfrm>
            <a:off x="2755643" y="6375978"/>
            <a:ext cx="57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vein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516455-71A1-4348-8683-88309AD76382}"/>
              </a:ext>
            </a:extLst>
          </p:cNvPr>
          <p:cNvSpPr txBox="1"/>
          <p:nvPr/>
        </p:nvSpPr>
        <p:spPr>
          <a:xfrm>
            <a:off x="6601506" y="3409283"/>
            <a:ext cx="57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vein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E2E12D-F9D5-4261-92B6-BA3D6EFD8F49}"/>
              </a:ext>
            </a:extLst>
          </p:cNvPr>
          <p:cNvSpPr txBox="1"/>
          <p:nvPr/>
        </p:nvSpPr>
        <p:spPr>
          <a:xfrm>
            <a:off x="6738099" y="6321893"/>
            <a:ext cx="57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vein</a:t>
            </a:r>
          </a:p>
        </p:txBody>
      </p:sp>
    </p:spTree>
    <p:extLst>
      <p:ext uri="{BB962C8B-B14F-4D97-AF65-F5344CB8AC3E}">
        <p14:creationId xmlns:p14="http://schemas.microsoft.com/office/powerpoint/2010/main" val="342801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4535" y="1570726"/>
          <a:ext cx="7534930" cy="468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Intravital Microscopy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329132" y="4489087"/>
            <a:ext cx="1112808" cy="599037"/>
          </a:xfrm>
          <a:prstGeom prst="wedgeRoundRectCallout">
            <a:avLst>
              <a:gd name="adj1" fmla="val -23219"/>
              <a:gd name="adj2" fmla="val -283169"/>
              <a:gd name="adj3" fmla="val 16667"/>
            </a:avLst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 puffs/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5min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D95E0A-94C6-4586-90E1-393F43788378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B88817-D53A-400E-8B8E-7F8DBB8E2978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86B6BA86-D796-4984-9B72-EF84A2C2BF0F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C593155-97BA-4C5E-B309-B86F743D99E9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305B35-0849-4E48-9EC3-3BDA6BDD3CA3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Intravital Microscopy</a:t>
              </a:r>
              <a:endParaRPr lang="en-US" sz="40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20FDF-6DF0-4613-8508-3D4714F0D0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46" y="100849"/>
            <a:ext cx="1009495" cy="1182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8C776B-0BF3-4043-A558-F49F3253B78B}"/>
              </a:ext>
            </a:extLst>
          </p:cNvPr>
          <p:cNvSpPr txBox="1"/>
          <p:nvPr/>
        </p:nvSpPr>
        <p:spPr>
          <a:xfrm>
            <a:off x="5864237" y="6494166"/>
            <a:ext cx="321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Pitzer et al. IJMS</a:t>
            </a:r>
            <a:r>
              <a:rPr lang="en-US" sz="1200" i="1" dirty="0"/>
              <a:t> Int. J. Mol. Sci. </a:t>
            </a:r>
            <a:r>
              <a:rPr lang="en-US" sz="1200" b="1" dirty="0"/>
              <a:t>2023</a:t>
            </a:r>
            <a:r>
              <a:rPr lang="en-US" sz="1200" dirty="0"/>
              <a:t>, </a:t>
            </a:r>
            <a:r>
              <a:rPr lang="en-US" sz="1200" i="1" dirty="0"/>
              <a:t>24</a:t>
            </a:r>
            <a:r>
              <a:rPr lang="en-US" sz="1200" dirty="0"/>
              <a:t>, 10208.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D5757C-F222-4457-9028-CDE16E0E2505}"/>
              </a:ext>
            </a:extLst>
          </p:cNvPr>
          <p:cNvSpPr/>
          <p:nvPr/>
        </p:nvSpPr>
        <p:spPr>
          <a:xfrm>
            <a:off x="105892" y="6411868"/>
            <a:ext cx="2291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Puff = 5-second, 55-ml</a:t>
            </a:r>
          </a:p>
        </p:txBody>
      </p:sp>
      <p:pic>
        <p:nvPicPr>
          <p:cNvPr id="2050" name="Picture 2" descr="d7f8b6bf-4b17-438b-9df7-718859cfb1be@namprd05">
            <a:extLst>
              <a:ext uri="{FF2B5EF4-FFF2-40B4-BE49-F238E27FC236}">
                <a16:creationId xmlns:a16="http://schemas.microsoft.com/office/drawing/2014/main" id="{B44F564A-8C2A-46CF-B676-7CB8C8D6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9079" y="4780471"/>
            <a:ext cx="937032" cy="163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2909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962684"/>
              </p:ext>
            </p:extLst>
          </p:nvPr>
        </p:nvGraphicFramePr>
        <p:xfrm>
          <a:off x="804535" y="1570726"/>
          <a:ext cx="7534930" cy="468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Intravital Microscopy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329132" y="4489087"/>
            <a:ext cx="1112808" cy="599037"/>
          </a:xfrm>
          <a:prstGeom prst="wedgeRoundRectCallout">
            <a:avLst>
              <a:gd name="adj1" fmla="val -23219"/>
              <a:gd name="adj2" fmla="val -283169"/>
              <a:gd name="adj3" fmla="val 16667"/>
            </a:avLst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 puffs/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5min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D95E0A-94C6-4586-90E1-393F43788378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B88817-D53A-400E-8B8E-7F8DBB8E2978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86B6BA86-D796-4984-9B72-EF84A2C2BF0F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C593155-97BA-4C5E-B309-B86F743D99E9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305B35-0849-4E48-9EC3-3BDA6BDD3CA3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Intravital Microscopy</a:t>
              </a:r>
              <a:endParaRPr lang="en-US" sz="40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20FDF-6DF0-4613-8508-3D4714F0D0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46" y="100849"/>
            <a:ext cx="1009495" cy="11825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10428F-6A8F-4B45-BFE0-63E20723E191}"/>
              </a:ext>
            </a:extLst>
          </p:cNvPr>
          <p:cNvSpPr txBox="1"/>
          <p:nvPr/>
        </p:nvSpPr>
        <p:spPr>
          <a:xfrm>
            <a:off x="7532605" y="5131632"/>
            <a:ext cx="13082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E-liquid =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50/50 VG:PG,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No flavor, 17.5 watts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9A6EAC-E302-4748-A087-5DCC9D1834BB}"/>
              </a:ext>
            </a:extLst>
          </p:cNvPr>
          <p:cNvSpPr/>
          <p:nvPr/>
        </p:nvSpPr>
        <p:spPr>
          <a:xfrm>
            <a:off x="105892" y="6411868"/>
            <a:ext cx="2291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Puff = 5-second, 55-ml</a:t>
            </a:r>
          </a:p>
        </p:txBody>
      </p:sp>
      <p:pic>
        <p:nvPicPr>
          <p:cNvPr id="16" name="chart">
            <a:extLst>
              <a:ext uri="{FF2B5EF4-FFF2-40B4-BE49-F238E27FC236}">
                <a16:creationId xmlns:a16="http://schemas.microsoft.com/office/drawing/2014/main" id="{D4ADB9B4-2ED8-4062-8D34-CB6059F17C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770" y="4878462"/>
            <a:ext cx="556993" cy="1421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96CAA7-F4FB-4E9A-8D72-392140927155}"/>
              </a:ext>
            </a:extLst>
          </p:cNvPr>
          <p:cNvSpPr txBox="1"/>
          <p:nvPr/>
        </p:nvSpPr>
        <p:spPr>
          <a:xfrm>
            <a:off x="5768696" y="6484585"/>
            <a:ext cx="321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Pitzer et al. IJMS</a:t>
            </a:r>
            <a:r>
              <a:rPr lang="en-US" sz="1200" i="1" dirty="0"/>
              <a:t> Int. J. Mol. Sci. </a:t>
            </a:r>
            <a:r>
              <a:rPr lang="en-US" sz="1200" b="1" dirty="0"/>
              <a:t>2023</a:t>
            </a:r>
            <a:r>
              <a:rPr lang="en-US" sz="1200" dirty="0"/>
              <a:t>, </a:t>
            </a:r>
            <a:r>
              <a:rPr lang="en-US" sz="1200" i="1" dirty="0"/>
              <a:t>24</a:t>
            </a:r>
            <a:r>
              <a:rPr lang="en-US" sz="1200" dirty="0"/>
              <a:t>, 10208.</a:t>
            </a:r>
          </a:p>
        </p:txBody>
      </p:sp>
    </p:spTree>
    <p:extLst>
      <p:ext uri="{BB962C8B-B14F-4D97-AF65-F5344CB8AC3E}">
        <p14:creationId xmlns:p14="http://schemas.microsoft.com/office/powerpoint/2010/main" val="16777261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4535" y="1570726"/>
          <a:ext cx="7534930" cy="468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Intravital Microscopy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044" y="4862121"/>
            <a:ext cx="2425580" cy="168532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29132" y="4489087"/>
            <a:ext cx="1112808" cy="599037"/>
          </a:xfrm>
          <a:prstGeom prst="wedgeRoundRectCallout">
            <a:avLst>
              <a:gd name="adj1" fmla="val -23219"/>
              <a:gd name="adj2" fmla="val -283169"/>
              <a:gd name="adj3" fmla="val 16667"/>
            </a:avLst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 puffs/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5min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D95E0A-94C6-4586-90E1-393F43788378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B88817-D53A-400E-8B8E-7F8DBB8E2978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86B6BA86-D796-4984-9B72-EF84A2C2BF0F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C593155-97BA-4C5E-B309-B86F743D99E9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305B35-0849-4E48-9EC3-3BDA6BDD3CA3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Intravital Microscopy</a:t>
              </a:r>
              <a:endParaRPr lang="en-US" sz="40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20FDF-6DF0-4613-8508-3D4714F0D0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46" y="100849"/>
            <a:ext cx="1009495" cy="11825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785FB5-2956-40D0-91A6-A6204C858541}"/>
              </a:ext>
            </a:extLst>
          </p:cNvPr>
          <p:cNvSpPr/>
          <p:nvPr/>
        </p:nvSpPr>
        <p:spPr>
          <a:xfrm>
            <a:off x="105892" y="6411868"/>
            <a:ext cx="2291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Puff = 5-second, 55-ml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C5007-9ADA-480E-B7D1-60B7459C4A34}"/>
              </a:ext>
            </a:extLst>
          </p:cNvPr>
          <p:cNvSpPr txBox="1"/>
          <p:nvPr/>
        </p:nvSpPr>
        <p:spPr>
          <a:xfrm>
            <a:off x="5864237" y="6494166"/>
            <a:ext cx="321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Pitzer et al. IJMS</a:t>
            </a:r>
            <a:r>
              <a:rPr lang="en-US" sz="1200" i="1" dirty="0"/>
              <a:t> Int. J. Mol. Sci. </a:t>
            </a:r>
            <a:r>
              <a:rPr lang="en-US" sz="1200" b="1" dirty="0"/>
              <a:t>2023</a:t>
            </a:r>
            <a:r>
              <a:rPr lang="en-US" sz="1200" dirty="0"/>
              <a:t>, </a:t>
            </a:r>
            <a:r>
              <a:rPr lang="en-US" sz="1200" i="1" dirty="0"/>
              <a:t>24</a:t>
            </a:r>
            <a:r>
              <a:rPr lang="en-US" sz="1200" dirty="0"/>
              <a:t>, 10208.</a:t>
            </a:r>
          </a:p>
        </p:txBody>
      </p:sp>
    </p:spTree>
    <p:extLst>
      <p:ext uri="{BB962C8B-B14F-4D97-AF65-F5344CB8AC3E}">
        <p14:creationId xmlns:p14="http://schemas.microsoft.com/office/powerpoint/2010/main" val="20362623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455"/>
            <a:ext cx="9144000" cy="87544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Heated Tobacco Product (HTP)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183" y="1270000"/>
            <a:ext cx="6474984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026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52" y="0"/>
            <a:ext cx="7731652" cy="2095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15370"/>
            <a:ext cx="8968154" cy="334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66" y="2321871"/>
            <a:ext cx="4348729" cy="2828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833217" y="2452397"/>
            <a:ext cx="3826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/>
          </a:p>
          <a:p>
            <a:r>
              <a:rPr lang="en-US" sz="1400" dirty="0"/>
              <a:t>10 cycles of 5 s exposure +25 s break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176588" y="3460763"/>
            <a:ext cx="5682946" cy="2824452"/>
            <a:chOff x="3176588" y="2909452"/>
            <a:chExt cx="5682946" cy="28244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6588" y="3103337"/>
              <a:ext cx="5682946" cy="26305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3580" y="2909452"/>
              <a:ext cx="4116324" cy="38777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413437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3" y="0"/>
            <a:ext cx="6230042" cy="6707294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7574191"/>
              </p:ext>
            </p:extLst>
          </p:nvPr>
        </p:nvGraphicFramePr>
        <p:xfrm>
          <a:off x="2346902" y="2528017"/>
          <a:ext cx="4654062" cy="417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6D5F13D8-9F80-4652-ACFB-C0DC406B0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34" y="6242447"/>
            <a:ext cx="2949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2016 Sep;150(3):606-12 </a:t>
            </a:r>
          </a:p>
        </p:txBody>
      </p:sp>
    </p:spTree>
    <p:extLst>
      <p:ext uri="{BB962C8B-B14F-4D97-AF65-F5344CB8AC3E}">
        <p14:creationId xmlns:p14="http://schemas.microsoft.com/office/powerpoint/2010/main" val="9615368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83" y="99987"/>
            <a:ext cx="7886700" cy="56807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Laser Speckle Tracking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5558" y="606510"/>
            <a:ext cx="7412694" cy="2244486"/>
            <a:chOff x="785558" y="845448"/>
            <a:chExt cx="7412694" cy="2244486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85558" y="1214780"/>
              <a:ext cx="7372324" cy="1875154"/>
              <a:chOff x="642774" y="1989614"/>
              <a:chExt cx="7909086" cy="201168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26401" y="1989614"/>
                <a:ext cx="2625459" cy="201168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774" y="1989614"/>
                <a:ext cx="2643380" cy="201168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89287" y="1989614"/>
                <a:ext cx="2637114" cy="201168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467692" y="845448"/>
              <a:ext cx="6730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Baseline		       Post Vape (1 min)	 Post Vape (20 min)</a:t>
              </a:r>
            </a:p>
          </p:txBody>
        </p:sp>
      </p:grpSp>
      <p:sp>
        <p:nvSpPr>
          <p:cNvPr id="12" name="Rectangle 2"/>
          <p:cNvSpPr>
            <a:spLocks noChangeAspect="1" noChangeArrowheads="1"/>
          </p:cNvSpPr>
          <p:nvPr/>
        </p:nvSpPr>
        <p:spPr bwMode="auto">
          <a:xfrm rot="5400000">
            <a:off x="-2198749" y="-56591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075" name="Picture 3" descr="32e87bcc-359b-427f-91d1-29bf52951e9a@namprd0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77814" y="3502919"/>
            <a:ext cx="3261950" cy="2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64365" y="6484274"/>
            <a:ext cx="2308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Olfert, unpublished, 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17549" y="2850996"/>
            <a:ext cx="5239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 Cigarette or E-cig (10 puffs / 5 min)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974665"/>
              </p:ext>
            </p:extLst>
          </p:nvPr>
        </p:nvGraphicFramePr>
        <p:xfrm>
          <a:off x="2904506" y="3194225"/>
          <a:ext cx="5612193" cy="3290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23E722CB-C9F4-E54E-AE46-59AF3C9076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746" y="993568"/>
            <a:ext cx="2434375" cy="1839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8A2E0-D030-2642-B73C-CEE5C9B3ACC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50" y="993568"/>
            <a:ext cx="2410604" cy="1839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6896A-F6EB-415F-932F-A765755CCD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8118" y="135439"/>
            <a:ext cx="764404" cy="9421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D9CDA3-7A29-40EF-8C0A-79416BA4B22E}"/>
              </a:ext>
            </a:extLst>
          </p:cNvPr>
          <p:cNvSpPr txBox="1"/>
          <p:nvPr/>
        </p:nvSpPr>
        <p:spPr>
          <a:xfrm>
            <a:off x="76479" y="6484274"/>
            <a:ext cx="1329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C57BL/6 mice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5FBA7C-1A89-4038-8C74-AD2F3E70A8DB}"/>
              </a:ext>
            </a:extLst>
          </p:cNvPr>
          <p:cNvSpPr/>
          <p:nvPr/>
        </p:nvSpPr>
        <p:spPr>
          <a:xfrm rot="16200000">
            <a:off x="-804852" y="4544525"/>
            <a:ext cx="28456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Moor Full Field Laser Perfusion Imager FLPI-2 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419" y="1369093"/>
            <a:ext cx="38862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Wire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measures tension 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9190825-EB2C-4B52-8950-4CA4AAD0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3403" y="1419605"/>
            <a:ext cx="4187444" cy="4351338"/>
          </a:xfrm>
        </p:spPr>
        <p:txBody>
          <a:bodyPr/>
          <a:lstStyle/>
          <a:p>
            <a:r>
              <a:rPr lang="en-US" sz="3200" dirty="0"/>
              <a:t>Pressure</a:t>
            </a:r>
          </a:p>
          <a:p>
            <a:pPr marL="0" indent="0">
              <a:buNone/>
            </a:pPr>
            <a:r>
              <a:rPr lang="en-US" sz="2400" dirty="0"/>
              <a:t>measures vessel diameter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Arterial myography (arteriography)</a:t>
              </a:r>
              <a:endParaRPr lang="en-US" sz="4000" dirty="0"/>
            </a:p>
          </p:txBody>
        </p:sp>
      </p:grpSp>
      <p:pic>
        <p:nvPicPr>
          <p:cNvPr id="11" name="Picture 2" descr="Picture">
            <a:extLst>
              <a:ext uri="{FF2B5EF4-FFF2-40B4-BE49-F238E27FC236}">
                <a16:creationId xmlns:a16="http://schemas.microsoft.com/office/drawing/2014/main" id="{58CEAEB4-1DC9-4591-87F3-80C8E25E0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127" y="2734153"/>
            <a:ext cx="2551997" cy="14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2629D-6348-4823-9844-31FC12A4BABF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33800" y="5013431"/>
            <a:ext cx="1400551" cy="881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039D92-F9D7-4686-ACB4-7D3E041489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382" y="2734153"/>
            <a:ext cx="3886200" cy="3105021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E62AB9-BCB2-4770-A183-FC48E7D04391}"/>
              </a:ext>
            </a:extLst>
          </p:cNvPr>
          <p:cNvSpPr txBox="1"/>
          <p:nvPr/>
        </p:nvSpPr>
        <p:spPr>
          <a:xfrm>
            <a:off x="6042325" y="5178147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70 mmHg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1C82C3-90CE-4A48-811D-33B65CD0A37E}"/>
              </a:ext>
            </a:extLst>
          </p:cNvPr>
          <p:cNvCxnSpPr>
            <a:cxnSpLocks/>
          </p:cNvCxnSpPr>
          <p:nvPr/>
        </p:nvCxnSpPr>
        <p:spPr>
          <a:xfrm flipH="1">
            <a:off x="1624849" y="3002507"/>
            <a:ext cx="627032" cy="244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E65C6B-5C4E-42A4-81A2-43AF368EE71C}"/>
              </a:ext>
            </a:extLst>
          </p:cNvPr>
          <p:cNvCxnSpPr>
            <a:cxnSpLocks/>
          </p:cNvCxnSpPr>
          <p:nvPr/>
        </p:nvCxnSpPr>
        <p:spPr>
          <a:xfrm>
            <a:off x="2376209" y="3002507"/>
            <a:ext cx="1041515" cy="244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38F8221-EBA3-4138-9F85-7398C8C4864E}"/>
              </a:ext>
            </a:extLst>
          </p:cNvPr>
          <p:cNvSpPr/>
          <p:nvPr/>
        </p:nvSpPr>
        <p:spPr>
          <a:xfrm>
            <a:off x="1719618" y="3029803"/>
            <a:ext cx="1501254" cy="2088107"/>
          </a:xfrm>
          <a:custGeom>
            <a:avLst/>
            <a:gdLst>
              <a:gd name="connsiteX0" fmla="*/ 559558 w 1501254"/>
              <a:gd name="connsiteY0" fmla="*/ 0 h 2088107"/>
              <a:gd name="connsiteX1" fmla="*/ 0 w 1501254"/>
              <a:gd name="connsiteY1" fmla="*/ 2088107 h 2088107"/>
              <a:gd name="connsiteX2" fmla="*/ 955343 w 1501254"/>
              <a:gd name="connsiteY2" fmla="*/ 2074460 h 2088107"/>
              <a:gd name="connsiteX3" fmla="*/ 1501254 w 1501254"/>
              <a:gd name="connsiteY3" fmla="*/ 2006221 h 2088107"/>
              <a:gd name="connsiteX4" fmla="*/ 655092 w 1501254"/>
              <a:gd name="connsiteY4" fmla="*/ 40943 h 2088107"/>
              <a:gd name="connsiteX5" fmla="*/ 545910 w 1501254"/>
              <a:gd name="connsiteY5" fmla="*/ 54591 h 2088107"/>
              <a:gd name="connsiteX6" fmla="*/ 518615 w 1501254"/>
              <a:gd name="connsiteY6" fmla="*/ 95534 h 2088107"/>
              <a:gd name="connsiteX7" fmla="*/ 518615 w 1501254"/>
              <a:gd name="connsiteY7" fmla="*/ 150125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1254" h="2088107">
                <a:moveTo>
                  <a:pt x="559558" y="0"/>
                </a:moveTo>
                <a:lnTo>
                  <a:pt x="0" y="2088107"/>
                </a:lnTo>
                <a:lnTo>
                  <a:pt x="955343" y="2074460"/>
                </a:lnTo>
                <a:lnTo>
                  <a:pt x="1501254" y="2006221"/>
                </a:lnTo>
                <a:lnTo>
                  <a:pt x="655092" y="40943"/>
                </a:lnTo>
                <a:lnTo>
                  <a:pt x="545910" y="54591"/>
                </a:lnTo>
                <a:lnTo>
                  <a:pt x="518615" y="95534"/>
                </a:lnTo>
                <a:lnTo>
                  <a:pt x="518615" y="150125"/>
                </a:lnTo>
              </a:path>
            </a:pathLst>
          </a:custGeom>
          <a:solidFill>
            <a:srgbClr val="7030A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835C0003-34E1-445F-B175-66CC4BA640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401293"/>
              </p:ext>
            </p:extLst>
          </p:nvPr>
        </p:nvGraphicFramePr>
        <p:xfrm>
          <a:off x="1566720" y="4493348"/>
          <a:ext cx="1908185" cy="1956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247480" imgH="2361600" progId="">
                  <p:embed/>
                </p:oleObj>
              </mc:Choice>
              <mc:Fallback>
                <p:oleObj r:id="rId6" imgW="2247480" imgH="2361600" progId="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835C0003-34E1-445F-B175-66CC4BA640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66720" y="4493348"/>
                        <a:ext cx="1908185" cy="1956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0EF1AA27-0479-4C1C-96F4-48413CF75607}"/>
              </a:ext>
            </a:extLst>
          </p:cNvPr>
          <p:cNvSpPr/>
          <p:nvPr/>
        </p:nvSpPr>
        <p:spPr>
          <a:xfrm>
            <a:off x="4208869" y="6535731"/>
            <a:ext cx="50765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8"/>
              </a:rPr>
              <a:t>www.scintica.com/products/living-systems/pressure-arteriograph-systems/</a:t>
            </a:r>
            <a:endParaRPr lang="en-US" sz="1100" dirty="0"/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F802BB77-AB9A-4596-822F-D9AF9AB803FB}"/>
              </a:ext>
            </a:extLst>
          </p:cNvPr>
          <p:cNvSpPr/>
          <p:nvPr/>
        </p:nvSpPr>
        <p:spPr>
          <a:xfrm rot="5400000">
            <a:off x="1176827" y="5330330"/>
            <a:ext cx="174255" cy="227938"/>
          </a:xfrm>
          <a:prstGeom prst="can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1DE3C5-DCC7-407A-A9E5-0BFE66E17A51}"/>
              </a:ext>
            </a:extLst>
          </p:cNvPr>
          <p:cNvCxnSpPr/>
          <p:nvPr/>
        </p:nvCxnSpPr>
        <p:spPr>
          <a:xfrm flipH="1">
            <a:off x="889000" y="5458894"/>
            <a:ext cx="235585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071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D6BA3E8-3454-41AD-9D4D-D401F2CB8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689" y="2955074"/>
            <a:ext cx="1285875" cy="1066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B2A63C-805D-4A66-8981-BF5190EB4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433" y="5230810"/>
            <a:ext cx="1285875" cy="1066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91B9CA9-3B02-402B-B6E4-4B9603643157}"/>
              </a:ext>
            </a:extLst>
          </p:cNvPr>
          <p:cNvSpPr/>
          <p:nvPr/>
        </p:nvSpPr>
        <p:spPr>
          <a:xfrm>
            <a:off x="1998538" y="4337824"/>
            <a:ext cx="1212567" cy="2860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accent2">
                  <a:lumMod val="40000"/>
                  <a:lumOff val="60000"/>
                  <a:alpha val="75000"/>
                </a:schemeClr>
              </a:gs>
              <a:gs pos="36000">
                <a:schemeClr val="accent2">
                  <a:lumMod val="20000"/>
                  <a:lumOff val="80000"/>
                  <a:alpha val="65000"/>
                </a:schemeClr>
              </a:gs>
              <a:gs pos="100000">
                <a:schemeClr val="accent2">
                  <a:lumMod val="60000"/>
                  <a:lumOff val="40000"/>
                  <a:alpha val="69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470FD-D0BB-4029-A60D-1F67E4111711}"/>
              </a:ext>
            </a:extLst>
          </p:cNvPr>
          <p:cNvSpPr/>
          <p:nvPr/>
        </p:nvSpPr>
        <p:spPr>
          <a:xfrm>
            <a:off x="1929161" y="5141825"/>
            <a:ext cx="1749533" cy="10471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accent2">
                  <a:lumMod val="40000"/>
                  <a:lumOff val="60000"/>
                  <a:alpha val="75000"/>
                </a:schemeClr>
              </a:gs>
              <a:gs pos="36000">
                <a:schemeClr val="accent2">
                  <a:lumMod val="20000"/>
                  <a:lumOff val="80000"/>
                  <a:alpha val="65000"/>
                </a:schemeClr>
              </a:gs>
              <a:gs pos="100000">
                <a:schemeClr val="accent2">
                  <a:lumMod val="60000"/>
                  <a:lumOff val="40000"/>
                  <a:alpha val="69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7806"/>
          </a:xfrm>
        </p:spPr>
        <p:txBody>
          <a:bodyPr/>
          <a:lstStyle/>
          <a:p>
            <a:pPr algn="ctr"/>
            <a:r>
              <a:rPr lang="en-US" b="1" dirty="0"/>
              <a:t>Anatomy of Electronic Cigarette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C1F3CB-FA44-4DD3-958D-F462A01DC114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1A58A0A-0667-4764-B24B-914919EF233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E309D3C-A1C6-48A9-8F10-D61F6E79CB58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FFDF88-ABDD-47F4-9482-511986FE67FA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5A0652-41AF-4B7C-8685-197AABCED849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E-liquid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8F4C06B-8BEA-44E5-9356-D757DA264C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14" y="2955074"/>
            <a:ext cx="2852297" cy="3342536"/>
          </a:xfrm>
          <a:prstGeom prst="rect">
            <a:avLst/>
          </a:prstGeom>
        </p:spPr>
      </p:pic>
      <p:sp>
        <p:nvSpPr>
          <p:cNvPr id="9" name="Line Callout 1 (Border and Accent Bar) 5">
            <a:extLst>
              <a:ext uri="{FF2B5EF4-FFF2-40B4-BE49-F238E27FC236}">
                <a16:creationId xmlns:a16="http://schemas.microsoft.com/office/drawing/2014/main" id="{410E4941-285F-40FE-8FE0-6C4092B0F245}"/>
              </a:ext>
            </a:extLst>
          </p:cNvPr>
          <p:cNvSpPr/>
          <p:nvPr/>
        </p:nvSpPr>
        <p:spPr>
          <a:xfrm>
            <a:off x="6001586" y="1901093"/>
            <a:ext cx="2712763" cy="1321285"/>
          </a:xfrm>
          <a:prstGeom prst="accentBorderCallout1">
            <a:avLst>
              <a:gd name="adj1" fmla="val 51664"/>
              <a:gd name="adj2" fmla="val -7877"/>
              <a:gd name="adj3" fmla="val 194268"/>
              <a:gd name="adj4" fmla="val -101928"/>
            </a:avLst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Diacetyl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2,3-pentanedione 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Acetoin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79D852-4C40-45C2-BF10-08362E4E840E}"/>
              </a:ext>
            </a:extLst>
          </p:cNvPr>
          <p:cNvGrpSpPr/>
          <p:nvPr/>
        </p:nvGrpSpPr>
        <p:grpSpPr>
          <a:xfrm>
            <a:off x="3301494" y="3540037"/>
            <a:ext cx="5412855" cy="2952836"/>
            <a:chOff x="2258043" y="3466071"/>
            <a:chExt cx="6482546" cy="2891117"/>
          </a:xfrm>
        </p:grpSpPr>
        <p:sp>
          <p:nvSpPr>
            <p:cNvPr id="11" name="Line Callout 1 (Border and Accent Bar) 6">
              <a:extLst>
                <a:ext uri="{FF2B5EF4-FFF2-40B4-BE49-F238E27FC236}">
                  <a16:creationId xmlns:a16="http://schemas.microsoft.com/office/drawing/2014/main" id="{9D3CDB4C-B154-4250-9EDE-03052FB7793F}"/>
                </a:ext>
              </a:extLst>
            </p:cNvPr>
            <p:cNvSpPr/>
            <p:nvPr/>
          </p:nvSpPr>
          <p:spPr>
            <a:xfrm>
              <a:off x="5526744" y="3466071"/>
              <a:ext cx="3213845" cy="2891117"/>
            </a:xfrm>
            <a:prstGeom prst="accentBorderCallout1">
              <a:avLst>
                <a:gd name="adj1" fmla="val 72911"/>
                <a:gd name="adj2" fmla="val -8258"/>
                <a:gd name="adj3" fmla="val 73122"/>
                <a:gd name="adj4" fmla="val -76964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86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Formaldehyde</a:t>
              </a:r>
            </a:p>
            <a:p>
              <a:pPr marL="2286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Acetaldehyde</a:t>
              </a:r>
            </a:p>
            <a:p>
              <a:pPr marL="2286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Acetone</a:t>
              </a:r>
            </a:p>
            <a:p>
              <a:pPr marL="2286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Butanal</a:t>
              </a:r>
            </a:p>
            <a:p>
              <a:pPr marL="2286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Acrolein</a:t>
              </a:r>
            </a:p>
            <a:p>
              <a:pPr marL="2286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Benzaldehyde</a:t>
              </a:r>
            </a:p>
            <a:p>
              <a:pPr marL="2286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Isovaleric aldehyde</a:t>
              </a:r>
            </a:p>
            <a:p>
              <a:pPr marL="2286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m-Methylbenzaldehyde</a:t>
              </a:r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C80B7893-2AB4-42A1-87A2-05FB3D27A4E4}"/>
                </a:ext>
              </a:extLst>
            </p:cNvPr>
            <p:cNvSpPr/>
            <p:nvPr/>
          </p:nvSpPr>
          <p:spPr>
            <a:xfrm>
              <a:off x="2258043" y="5048567"/>
              <a:ext cx="914399" cy="1003380"/>
            </a:xfrm>
            <a:prstGeom prst="rightBrace">
              <a:avLst>
                <a:gd name="adj1" fmla="val 0"/>
                <a:gd name="adj2" fmla="val 52912"/>
              </a:avLst>
            </a:prstGeom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23ED4A9-8A05-4AC0-8EA5-F1CB228E9993}"/>
              </a:ext>
            </a:extLst>
          </p:cNvPr>
          <p:cNvSpPr txBox="1"/>
          <p:nvPr/>
        </p:nvSpPr>
        <p:spPr>
          <a:xfrm>
            <a:off x="2940211" y="5141825"/>
            <a:ext cx="60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C89B85-260D-46B3-8648-BF93804BEE0D}"/>
              </a:ext>
            </a:extLst>
          </p:cNvPr>
          <p:cNvSpPr txBox="1"/>
          <p:nvPr/>
        </p:nvSpPr>
        <p:spPr>
          <a:xfrm>
            <a:off x="3123078" y="5719717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(PG)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5782EA-7BFD-4067-9857-A1437EEB8C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516" y="5326491"/>
            <a:ext cx="1275436" cy="13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2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Endothelial-dependent dilation (EDD)</a:t>
              </a:r>
              <a:endParaRPr lang="en-US" sz="4000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164EFB-7401-4214-B132-5D956C9E38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920240"/>
            <a:ext cx="6149340" cy="4320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D55585-6366-465F-B44E-48C05D7EEEC9}"/>
              </a:ext>
            </a:extLst>
          </p:cNvPr>
          <p:cNvSpPr txBox="1"/>
          <p:nvPr/>
        </p:nvSpPr>
        <p:spPr>
          <a:xfrm rot="16200000">
            <a:off x="251165" y="3498818"/>
            <a:ext cx="25794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Vessel dilation 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F797F-600F-4250-AAF6-61D3990E2521}"/>
              </a:ext>
            </a:extLst>
          </p:cNvPr>
          <p:cNvSpPr txBox="1"/>
          <p:nvPr/>
        </p:nvSpPr>
        <p:spPr>
          <a:xfrm>
            <a:off x="3080676" y="5902226"/>
            <a:ext cx="336970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Vasodilator Drug Dose ( log[M] )</a:t>
            </a:r>
          </a:p>
        </p:txBody>
      </p:sp>
    </p:spTree>
    <p:extLst>
      <p:ext uri="{BB962C8B-B14F-4D97-AF65-F5344CB8AC3E}">
        <p14:creationId xmlns:p14="http://schemas.microsoft.com/office/powerpoint/2010/main" val="7687193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Time response to </a:t>
              </a:r>
              <a:r>
                <a:rPr lang="en-US" sz="4000" dirty="0">
                  <a:solidFill>
                    <a:srgbClr val="FFFF00"/>
                  </a:solidFill>
                </a:rPr>
                <a:t>acute</a:t>
              </a:r>
              <a:r>
                <a:rPr lang="en-US" sz="4000" dirty="0">
                  <a:solidFill>
                    <a:schemeClr val="bg1"/>
                  </a:solidFill>
                </a:rPr>
                <a:t> vape exposure</a:t>
              </a:r>
              <a:endParaRPr lang="en-US" sz="40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3E49D8-37BC-4263-B177-F93C36461F8C}"/>
              </a:ext>
            </a:extLst>
          </p:cNvPr>
          <p:cNvSpPr txBox="1"/>
          <p:nvPr/>
        </p:nvSpPr>
        <p:spPr>
          <a:xfrm>
            <a:off x="4744654" y="6481808"/>
            <a:ext cx="439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Mills et al. Exp. Physiol. 107: 994-1006,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6690DC-0139-4109-A6B6-0FF170561313}"/>
              </a:ext>
            </a:extLst>
          </p:cNvPr>
          <p:cNvSpPr txBox="1"/>
          <p:nvPr/>
        </p:nvSpPr>
        <p:spPr>
          <a:xfrm>
            <a:off x="3080676" y="1328147"/>
            <a:ext cx="3600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Middle Cerebral Artery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DF33B-4051-4D47-B21F-78F7643A7392}"/>
              </a:ext>
            </a:extLst>
          </p:cNvPr>
          <p:cNvSpPr txBox="1"/>
          <p:nvPr/>
        </p:nvSpPr>
        <p:spPr>
          <a:xfrm>
            <a:off x="215397" y="6411868"/>
            <a:ext cx="199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Sprague Dawley rat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2884B3-7CB5-49F2-9DBC-F128661EF2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75" y="1231566"/>
            <a:ext cx="938165" cy="10622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162ACAD-521A-4AB7-8C70-30135B3EF9C2}"/>
              </a:ext>
            </a:extLst>
          </p:cNvPr>
          <p:cNvGrpSpPr/>
          <p:nvPr/>
        </p:nvGrpSpPr>
        <p:grpSpPr>
          <a:xfrm>
            <a:off x="1536192" y="1865376"/>
            <a:ext cx="6149340" cy="4351020"/>
            <a:chOff x="1536192" y="1865376"/>
            <a:chExt cx="6149340" cy="43510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0DF0C0-55CA-4F23-A49D-117C879E2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6192" y="1865376"/>
              <a:ext cx="6149340" cy="435102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3EEC32-7B5A-48C9-8A0E-A2F9042CB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8346" y="2088557"/>
              <a:ext cx="1448483" cy="30357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20649E-8BCF-4001-8603-41B7ACA24327}"/>
              </a:ext>
            </a:extLst>
          </p:cNvPr>
          <p:cNvGrpSpPr/>
          <p:nvPr/>
        </p:nvGrpSpPr>
        <p:grpSpPr>
          <a:xfrm>
            <a:off x="6269188" y="3621811"/>
            <a:ext cx="3350598" cy="1924335"/>
            <a:chOff x="6269188" y="3621811"/>
            <a:chExt cx="3350598" cy="192433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DB1579B6-C9AD-4EA1-B50B-D73A4EB8143B}"/>
                </a:ext>
              </a:extLst>
            </p:cNvPr>
            <p:cNvSpPr/>
            <p:nvPr/>
          </p:nvSpPr>
          <p:spPr>
            <a:xfrm>
              <a:off x="6269188" y="3621811"/>
              <a:ext cx="3350598" cy="1924335"/>
            </a:xfrm>
            <a:prstGeom prst="cloud">
              <a:avLst/>
            </a:prstGeom>
            <a:solidFill>
              <a:schemeClr val="accent2">
                <a:alpha val="36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909415-257D-4821-9FF7-FDB9045EE221}"/>
                </a:ext>
              </a:extLst>
            </p:cNvPr>
            <p:cNvSpPr txBox="1"/>
            <p:nvPr/>
          </p:nvSpPr>
          <p:spPr>
            <a:xfrm rot="19635445">
              <a:off x="6716749" y="3768370"/>
              <a:ext cx="268543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5-second puff</a:t>
              </a:r>
            </a:p>
            <a:p>
              <a:r>
                <a:rPr lang="en-US" dirty="0"/>
                <a:t>   17.5 watts</a:t>
              </a:r>
            </a:p>
            <a:p>
              <a:endParaRPr lang="en-US" sz="1000" dirty="0"/>
            </a:p>
            <a:p>
              <a:r>
                <a:rPr lang="en-US" dirty="0"/>
                <a:t>       50:50 VG:PG</a:t>
              </a:r>
            </a:p>
            <a:p>
              <a:r>
                <a:rPr lang="en-US" dirty="0"/>
                <a:t>               No nicotine</a:t>
              </a:r>
            </a:p>
            <a:p>
              <a:r>
                <a:rPr lang="en-US" dirty="0"/>
                <a:t>                      No flavor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4021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E8005-7E64-44B3-9B7A-A801820CCD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267" y="1862170"/>
            <a:ext cx="6076950" cy="4341876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Time response to </a:t>
              </a:r>
              <a:r>
                <a:rPr lang="en-US" sz="4000" dirty="0">
                  <a:solidFill>
                    <a:srgbClr val="FFFF00"/>
                  </a:solidFill>
                </a:rPr>
                <a:t>acute</a:t>
              </a:r>
              <a:r>
                <a:rPr lang="en-US" sz="4000" dirty="0">
                  <a:solidFill>
                    <a:schemeClr val="bg1"/>
                  </a:solidFill>
                </a:rPr>
                <a:t> vape exposure</a:t>
              </a:r>
              <a:endParaRPr lang="en-US" sz="40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C6690DC-0139-4109-A6B6-0FF170561313}"/>
              </a:ext>
            </a:extLst>
          </p:cNvPr>
          <p:cNvSpPr txBox="1"/>
          <p:nvPr/>
        </p:nvSpPr>
        <p:spPr>
          <a:xfrm>
            <a:off x="3080676" y="1328147"/>
            <a:ext cx="3600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Middle Cerebral Artery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DF33B-4051-4D47-B21F-78F7643A7392}"/>
              </a:ext>
            </a:extLst>
          </p:cNvPr>
          <p:cNvSpPr txBox="1"/>
          <p:nvPr/>
        </p:nvSpPr>
        <p:spPr>
          <a:xfrm>
            <a:off x="215397" y="6411868"/>
            <a:ext cx="199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Sprague Dawley rat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DB1579B6-C9AD-4EA1-B50B-D73A4EB8143B}"/>
              </a:ext>
            </a:extLst>
          </p:cNvPr>
          <p:cNvSpPr/>
          <p:nvPr/>
        </p:nvSpPr>
        <p:spPr>
          <a:xfrm>
            <a:off x="6173004" y="3702099"/>
            <a:ext cx="3350598" cy="1924335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64BB43-459D-433E-88FB-C103FB48BC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75" y="1231566"/>
            <a:ext cx="938165" cy="1062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909415-257D-4821-9FF7-FDB9045EE221}"/>
              </a:ext>
            </a:extLst>
          </p:cNvPr>
          <p:cNvSpPr txBox="1"/>
          <p:nvPr/>
        </p:nvSpPr>
        <p:spPr>
          <a:xfrm rot="19635445">
            <a:off x="6716749" y="3768370"/>
            <a:ext cx="26854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5-second puff</a:t>
            </a:r>
          </a:p>
          <a:p>
            <a:r>
              <a:rPr lang="en-US" dirty="0"/>
              <a:t>   17.5 watts</a:t>
            </a:r>
          </a:p>
          <a:p>
            <a:endParaRPr lang="en-US" sz="1000" dirty="0"/>
          </a:p>
          <a:p>
            <a:r>
              <a:rPr lang="en-US" dirty="0"/>
              <a:t>       50:50 VG:PG</a:t>
            </a:r>
          </a:p>
          <a:p>
            <a:r>
              <a:rPr lang="en-US" dirty="0"/>
              <a:t>               No nicotine</a:t>
            </a:r>
          </a:p>
          <a:p>
            <a:r>
              <a:rPr lang="en-US" dirty="0"/>
              <a:t>                      No flavor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7CA739-6A05-4CD2-85D6-EBAD071249B1}"/>
              </a:ext>
            </a:extLst>
          </p:cNvPr>
          <p:cNvSpPr txBox="1"/>
          <p:nvPr/>
        </p:nvSpPr>
        <p:spPr>
          <a:xfrm>
            <a:off x="4744654" y="6481808"/>
            <a:ext cx="439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Mills et al. Exp. Physiol. 107: 994-1006, 2022</a:t>
            </a:r>
          </a:p>
        </p:txBody>
      </p:sp>
    </p:spTree>
    <p:extLst>
      <p:ext uri="{BB962C8B-B14F-4D97-AF65-F5344CB8AC3E}">
        <p14:creationId xmlns:p14="http://schemas.microsoft.com/office/powerpoint/2010/main" val="13727642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F86D4-41A6-4876-8092-5B283C6327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192" y="1865376"/>
            <a:ext cx="6060186" cy="44256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Time response to </a:t>
              </a:r>
              <a:r>
                <a:rPr lang="en-US" sz="4000" dirty="0">
                  <a:solidFill>
                    <a:srgbClr val="FFFF00"/>
                  </a:solidFill>
                </a:rPr>
                <a:t>acute</a:t>
              </a:r>
              <a:r>
                <a:rPr lang="en-US" sz="4000" dirty="0">
                  <a:solidFill>
                    <a:schemeClr val="bg1"/>
                  </a:solidFill>
                </a:rPr>
                <a:t> vape exposure</a:t>
              </a:r>
              <a:endParaRPr lang="en-US" sz="40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485C7EB-1405-4886-8A6F-2BE12B37DB12}"/>
              </a:ext>
            </a:extLst>
          </p:cNvPr>
          <p:cNvSpPr txBox="1"/>
          <p:nvPr/>
        </p:nvSpPr>
        <p:spPr>
          <a:xfrm>
            <a:off x="3080676" y="1328147"/>
            <a:ext cx="3600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Middle Cerebral Artery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558DF-778C-4AC6-A7D7-863D31653FCE}"/>
              </a:ext>
            </a:extLst>
          </p:cNvPr>
          <p:cNvSpPr txBox="1"/>
          <p:nvPr/>
        </p:nvSpPr>
        <p:spPr>
          <a:xfrm>
            <a:off x="215397" y="6411868"/>
            <a:ext cx="199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Sprague Dawley rat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1AF25D-AB71-4484-B6AF-3E24D7FB83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75" y="1231566"/>
            <a:ext cx="938165" cy="1062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381AC-1D4D-4C8A-8545-D69E0F5F34C5}"/>
              </a:ext>
            </a:extLst>
          </p:cNvPr>
          <p:cNvSpPr txBox="1"/>
          <p:nvPr/>
        </p:nvSpPr>
        <p:spPr>
          <a:xfrm>
            <a:off x="4744654" y="6481808"/>
            <a:ext cx="439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Mills et al. Exp. Physiol. 107: 994-1006, 2022</a:t>
            </a:r>
          </a:p>
        </p:txBody>
      </p:sp>
    </p:spTree>
    <p:extLst>
      <p:ext uri="{BB962C8B-B14F-4D97-AF65-F5344CB8AC3E}">
        <p14:creationId xmlns:p14="http://schemas.microsoft.com/office/powerpoint/2010/main" val="7117976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MCA dysfunction persists for 72 hours</a:t>
              </a:r>
              <a:endParaRPr lang="en-US" sz="40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64CC1B4-BEBC-441D-B484-B1AD89AD2B4C}"/>
              </a:ext>
            </a:extLst>
          </p:cNvPr>
          <p:cNvSpPr txBox="1"/>
          <p:nvPr/>
        </p:nvSpPr>
        <p:spPr>
          <a:xfrm>
            <a:off x="3235613" y="6093105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(D)ays Post Exposure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155ECB-EF70-4E51-8CF9-303B59208B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75" y="1231566"/>
            <a:ext cx="938165" cy="10622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463361-EB6B-4E38-8F34-BC529D2B7E2C}"/>
              </a:ext>
            </a:extLst>
          </p:cNvPr>
          <p:cNvGrpSpPr/>
          <p:nvPr/>
        </p:nvGrpSpPr>
        <p:grpSpPr>
          <a:xfrm>
            <a:off x="303153" y="2032219"/>
            <a:ext cx="4020416" cy="3914720"/>
            <a:chOff x="303153" y="2032219"/>
            <a:chExt cx="4020416" cy="39147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23E049-2709-424E-AE54-46CBFE3A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153" y="2608650"/>
              <a:ext cx="4020416" cy="33382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BE1D0E-9BA8-49AD-8DE0-CB0ACB9AE9CC}"/>
                </a:ext>
              </a:extLst>
            </p:cNvPr>
            <p:cNvSpPr txBox="1"/>
            <p:nvPr/>
          </p:nvSpPr>
          <p:spPr>
            <a:xfrm>
              <a:off x="2125333" y="2032219"/>
              <a:ext cx="8723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</a:rPr>
                <a:t>E-cig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76BC47-6D2E-4D56-98FB-CD7280BC552C}"/>
              </a:ext>
            </a:extLst>
          </p:cNvPr>
          <p:cNvGrpSpPr/>
          <p:nvPr/>
        </p:nvGrpSpPr>
        <p:grpSpPr>
          <a:xfrm>
            <a:off x="4703414" y="2032219"/>
            <a:ext cx="4068509" cy="3914721"/>
            <a:chOff x="4652208" y="2243960"/>
            <a:chExt cx="4068509" cy="37029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42F8D9-5F22-4C06-AB86-8ADB27879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2208" y="2757969"/>
              <a:ext cx="4068509" cy="31889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7B0AAE-5B6A-4133-966C-08E13E2FDAC7}"/>
                </a:ext>
              </a:extLst>
            </p:cNvPr>
            <p:cNvSpPr txBox="1"/>
            <p:nvPr/>
          </p:nvSpPr>
          <p:spPr>
            <a:xfrm>
              <a:off x="5534317" y="2243960"/>
              <a:ext cx="2304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</a:rPr>
                <a:t>3R4F Cigarette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B58F58D-F435-4AFB-8C5E-E4DD81FC3DA3}"/>
              </a:ext>
            </a:extLst>
          </p:cNvPr>
          <p:cNvSpPr txBox="1"/>
          <p:nvPr/>
        </p:nvSpPr>
        <p:spPr>
          <a:xfrm>
            <a:off x="4744654" y="6481808"/>
            <a:ext cx="439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Mills et al. Exp. Physiol. 107: 994-1006, 2022</a:t>
            </a:r>
          </a:p>
        </p:txBody>
      </p:sp>
    </p:spTree>
    <p:extLst>
      <p:ext uri="{BB962C8B-B14F-4D97-AF65-F5344CB8AC3E}">
        <p14:creationId xmlns:p14="http://schemas.microsoft.com/office/powerpoint/2010/main" val="13239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Chronic exposure (8-months)</a:t>
              </a:r>
              <a:endParaRPr lang="en-US" sz="4000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329796-A0C0-4417-9F52-923D3E90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25" y="1215009"/>
            <a:ext cx="6386031" cy="3716220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306BC85A-E28D-4706-8D9E-20BDB7E00FBC}"/>
              </a:ext>
            </a:extLst>
          </p:cNvPr>
          <p:cNvSpPr/>
          <p:nvPr/>
        </p:nvSpPr>
        <p:spPr>
          <a:xfrm>
            <a:off x="6521698" y="780902"/>
            <a:ext cx="3350598" cy="1924335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C794BD-632F-44E6-A705-99E02F535A3D}"/>
              </a:ext>
            </a:extLst>
          </p:cNvPr>
          <p:cNvSpPr/>
          <p:nvPr/>
        </p:nvSpPr>
        <p:spPr>
          <a:xfrm>
            <a:off x="6521698" y="1169278"/>
            <a:ext cx="275400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1200" dirty="0"/>
              <a:t>Intermittent 4 hrs/day (5d/wk)</a:t>
            </a:r>
          </a:p>
          <a:p>
            <a:pPr lvl="1"/>
            <a:r>
              <a:rPr lang="en-US" sz="1200" dirty="0"/>
              <a:t>Puff = 55 ml</a:t>
            </a:r>
          </a:p>
          <a:p>
            <a:pPr lvl="1"/>
            <a:r>
              <a:rPr lang="en-US" sz="1100" dirty="0"/>
              <a:t>3R4F: 1 cig/10 minutes </a:t>
            </a:r>
          </a:p>
          <a:p>
            <a:pPr lvl="1"/>
            <a:r>
              <a:rPr lang="en-US" sz="1100" dirty="0"/>
              <a:t>           (6/hr = 24 cigarettes/day)</a:t>
            </a:r>
          </a:p>
          <a:p>
            <a:pPr lvl="1"/>
            <a:r>
              <a:rPr lang="en-US" sz="1100" dirty="0"/>
              <a:t>E-cig: 17.5W, 5-s puff/99-s </a:t>
            </a:r>
          </a:p>
          <a:p>
            <a:pPr lvl="1"/>
            <a:r>
              <a:rPr lang="en-US" sz="1100" dirty="0"/>
              <a:t>           (38-39 puffs/hr;</a:t>
            </a:r>
          </a:p>
          <a:p>
            <a:pPr lvl="1"/>
            <a:r>
              <a:rPr lang="en-US" sz="1100" dirty="0"/>
              <a:t>             ~154 puffs day)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61A1A2-43E9-4B6F-9C2E-113A3985E7D6}"/>
              </a:ext>
            </a:extLst>
          </p:cNvPr>
          <p:cNvGrpSpPr/>
          <p:nvPr/>
        </p:nvGrpSpPr>
        <p:grpSpPr>
          <a:xfrm>
            <a:off x="-15753" y="3694505"/>
            <a:ext cx="4620985" cy="2841226"/>
            <a:chOff x="-15753" y="3694505"/>
            <a:chExt cx="4620985" cy="28412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83DF22-B3E4-4280-A0B6-2725390F4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753" y="3755308"/>
              <a:ext cx="4620985" cy="278042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0FB69F-3D9E-412A-B854-DF6F86A742BF}"/>
                </a:ext>
              </a:extLst>
            </p:cNvPr>
            <p:cNvSpPr txBox="1"/>
            <p:nvPr/>
          </p:nvSpPr>
          <p:spPr>
            <a:xfrm>
              <a:off x="2186244" y="3694505"/>
              <a:ext cx="704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Aorta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F2C690-0479-44D7-AFA6-CC001C8E5CC9}"/>
              </a:ext>
            </a:extLst>
          </p:cNvPr>
          <p:cNvGrpSpPr/>
          <p:nvPr/>
        </p:nvGrpSpPr>
        <p:grpSpPr>
          <a:xfrm>
            <a:off x="4663884" y="3656081"/>
            <a:ext cx="4480116" cy="2863989"/>
            <a:chOff x="4663884" y="3656081"/>
            <a:chExt cx="4480116" cy="28639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AAEAF4-3404-4152-BA7C-DA6BB087F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884" y="3739647"/>
              <a:ext cx="4480116" cy="278042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810DBD-1DBE-4499-A80E-FF0959656F85}"/>
                </a:ext>
              </a:extLst>
            </p:cNvPr>
            <p:cNvSpPr txBox="1"/>
            <p:nvPr/>
          </p:nvSpPr>
          <p:spPr>
            <a:xfrm>
              <a:off x="6664196" y="3656081"/>
              <a:ext cx="704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Aorta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53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Chronic exposure (8-months)</a:t>
              </a:r>
              <a:endParaRPr lang="en-US" sz="4000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329796-A0C0-4417-9F52-923D3E90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25" y="1215009"/>
            <a:ext cx="6386031" cy="3716220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01B1F-F051-49ED-A67C-68E9E2C7C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2846613"/>
            <a:ext cx="7040170" cy="37162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57216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75771">
            <a:off x="1567742" y="1804531"/>
            <a:ext cx="6835739" cy="9859238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61" y="1623619"/>
            <a:ext cx="780266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E-cigarettes </a:t>
            </a:r>
            <a:r>
              <a:rPr lang="en-US" sz="3200" i="1" dirty="0"/>
              <a:t>and</a:t>
            </a:r>
            <a:r>
              <a:rPr lang="en-US" sz="3200" dirty="0"/>
              <a:t> Heated-Tobacco-Products produce….</a:t>
            </a:r>
          </a:p>
          <a:p>
            <a:pPr marL="69215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/>
          </a:p>
          <a:p>
            <a:pPr marL="6921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Similar </a:t>
            </a:r>
            <a:r>
              <a:rPr lang="en-US" sz="3200" u="sng" dirty="0">
                <a:solidFill>
                  <a:schemeClr val="accent5">
                    <a:lumMod val="75000"/>
                  </a:schemeClr>
                </a:solidFill>
              </a:rPr>
              <a:t>acute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vascular responses as traditional tobacco cigarettes.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/>
          </a:p>
          <a:p>
            <a:pPr marL="6921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u="sng" dirty="0">
                <a:solidFill>
                  <a:schemeClr val="accent5">
                    <a:lumMod val="75000"/>
                  </a:schemeClr>
                </a:solidFill>
              </a:rPr>
              <a:t>Chronic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exposure results in vascular dysfunction in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central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peripheral arteries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  <a:p>
            <a:pPr marL="13763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but has a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greater effect in peripheral (resistance) vessels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DB6AF1-8BE8-4EAE-955C-675BFCD3324A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EB5C5B-3FDE-4673-8187-21910EF80464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58AEDBD0-F9CD-4829-BCC6-F31E7BD3A5A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54D20-330A-4331-835A-20948E4558A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B0CA4-B826-453A-AE5A-F9CE011B114F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Take Home Message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66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859CB7-C3C1-40C0-991F-CF730227A5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86" y="1300626"/>
            <a:ext cx="4442714" cy="4135141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35DAB4-922C-49FB-B280-F81213544230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0AB476-EE6C-4DE7-9638-D2F104B849A3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9" name="Flowchart: Terminator 8">
                <a:extLst>
                  <a:ext uri="{FF2B5EF4-FFF2-40B4-BE49-F238E27FC236}">
                    <a16:creationId xmlns:a16="http://schemas.microsoft.com/office/drawing/2014/main" id="{E9395A99-8F68-466F-A30A-C7632DCC7D5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4B44A9-D10D-4A84-9C7D-17A2EBF5359C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D0F46E-683C-4713-B73C-2218AD1D75D5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Vaping and Pregnancy</a:t>
              </a:r>
              <a:endParaRPr lang="en-US" sz="400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DFD0272-1382-43DF-A434-DD4623784D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747" y="2579336"/>
            <a:ext cx="4573965" cy="3952616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  <a:effectLst>
            <a:outerShdw blurRad="2794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21FDD0-C511-4741-A698-121C3A1D09DB}"/>
              </a:ext>
            </a:extLst>
          </p:cNvPr>
          <p:cNvSpPr/>
          <p:nvPr/>
        </p:nvSpPr>
        <p:spPr>
          <a:xfrm>
            <a:off x="217829" y="1140034"/>
            <a:ext cx="8849053" cy="571796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A7B652-C16C-40FF-A27B-ACD2669654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88" y="2071903"/>
            <a:ext cx="8050169" cy="3039924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  <a:effectLst>
            <a:outerShdw blurRad="304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60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C8A0C232-48AD-4EB5-BD0E-B08286767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467" y="1929593"/>
            <a:ext cx="1238753" cy="973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1E20D5-F360-48BC-B7F2-84C3A196B0DD}"/>
              </a:ext>
            </a:extLst>
          </p:cNvPr>
          <p:cNvGrpSpPr/>
          <p:nvPr/>
        </p:nvGrpSpPr>
        <p:grpSpPr>
          <a:xfrm>
            <a:off x="1190162" y="2192546"/>
            <a:ext cx="5434025" cy="2184332"/>
            <a:chOff x="2411530" y="3633258"/>
            <a:chExt cx="6393286" cy="21747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B927AD-D660-4DA9-800B-9E480E4B7EB2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00" y="4660900"/>
              <a:ext cx="580761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74810F-373C-4F4E-A0E0-D81BE518409F}"/>
                </a:ext>
              </a:extLst>
            </p:cNvPr>
            <p:cNvCxnSpPr/>
            <p:nvPr/>
          </p:nvCxnSpPr>
          <p:spPr>
            <a:xfrm>
              <a:off x="3132648" y="4529658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DDA2B-1FA6-4E6B-8468-394B7DD70590}"/>
                </a:ext>
              </a:extLst>
            </p:cNvPr>
            <p:cNvCxnSpPr/>
            <p:nvPr/>
          </p:nvCxnSpPr>
          <p:spPr>
            <a:xfrm>
              <a:off x="3586994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274598-99C9-459E-A124-A9826FCCF2D4}"/>
                </a:ext>
              </a:extLst>
            </p:cNvPr>
            <p:cNvCxnSpPr>
              <a:cxnSpLocks/>
            </p:cNvCxnSpPr>
            <p:nvPr/>
          </p:nvCxnSpPr>
          <p:spPr>
            <a:xfrm>
              <a:off x="5901008" y="4397806"/>
              <a:ext cx="0" cy="52618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FD5D3-A5AC-4FBA-8ED3-87C6F55C2D7C}"/>
                </a:ext>
              </a:extLst>
            </p:cNvPr>
            <p:cNvGrpSpPr/>
            <p:nvPr/>
          </p:nvGrpSpPr>
          <p:grpSpPr>
            <a:xfrm>
              <a:off x="3600113" y="4011671"/>
              <a:ext cx="4147540" cy="571499"/>
              <a:chOff x="3617008" y="3543359"/>
              <a:chExt cx="4147540" cy="571499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6D219B4B-B851-4A04-BDB0-37F6CDDFE2C1}"/>
                  </a:ext>
                </a:extLst>
              </p:cNvPr>
              <p:cNvSpPr/>
              <p:nvPr/>
            </p:nvSpPr>
            <p:spPr>
              <a:xfrm>
                <a:off x="3617008" y="3543359"/>
                <a:ext cx="4147540" cy="571499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A44218-A2E4-4C1D-ADFE-7E6B5ABF2955}"/>
                  </a:ext>
                </a:extLst>
              </p:cNvPr>
              <p:cNvSpPr txBox="1"/>
              <p:nvPr/>
            </p:nvSpPr>
            <p:spPr>
              <a:xfrm>
                <a:off x="4905088" y="3688191"/>
                <a:ext cx="1587064" cy="275788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Exposure</a:t>
                </a:r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8674-603D-4DB4-91FC-12F78CDBDAFC}"/>
                </a:ext>
              </a:extLst>
            </p:cNvPr>
            <p:cNvSpPr txBox="1"/>
            <p:nvPr/>
          </p:nvSpPr>
          <p:spPr>
            <a:xfrm>
              <a:off x="2411530" y="5095589"/>
              <a:ext cx="1354763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Time-mated Conception</a:t>
              </a:r>
            </a:p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(G0)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740A6-295C-4428-82E0-6CF34D14BEE2}"/>
                </a:ext>
              </a:extLst>
            </p:cNvPr>
            <p:cNvSpPr txBox="1"/>
            <p:nvPr/>
          </p:nvSpPr>
          <p:spPr>
            <a:xfrm>
              <a:off x="2805351" y="3651079"/>
              <a:ext cx="1447797" cy="55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1200"/>
                </a:lnSpc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GD2-4 Exposures Begin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30005-FB74-4E3D-AE6F-7C2965A1BD7E}"/>
                </a:ext>
              </a:extLst>
            </p:cNvPr>
            <p:cNvSpPr txBox="1"/>
            <p:nvPr/>
          </p:nvSpPr>
          <p:spPr>
            <a:xfrm>
              <a:off x="7114604" y="3633258"/>
              <a:ext cx="1354760" cy="593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1300"/>
                </a:lnSpc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PD21</a:t>
              </a:r>
            </a:p>
            <a:p>
              <a:pPr algn="ctr" defTabSz="685800">
                <a:lnSpc>
                  <a:spcPts val="1300"/>
                </a:lnSpc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Exposures End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38581-939A-4AA6-B170-367822A59F2B}"/>
                </a:ext>
              </a:extLst>
            </p:cNvPr>
            <p:cNvSpPr txBox="1"/>
            <p:nvPr/>
          </p:nvSpPr>
          <p:spPr>
            <a:xfrm>
              <a:off x="7399628" y="4948203"/>
              <a:ext cx="966715" cy="29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35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/>
                </a:rPr>
                <a:t>Wean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06B7D1-26C3-46D4-9E92-207982BB251C}"/>
                </a:ext>
              </a:extLst>
            </p:cNvPr>
            <p:cNvCxnSpPr>
              <a:cxnSpLocks/>
            </p:cNvCxnSpPr>
            <p:nvPr/>
          </p:nvCxnSpPr>
          <p:spPr>
            <a:xfrm>
              <a:off x="7783777" y="4358533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2C45DA8-AE13-42FE-B93E-4D570275B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 rot="1480513">
            <a:off x="3018045" y="2594024"/>
            <a:ext cx="110283" cy="58973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E92691-BEED-B34B-8A05-BD059A2A0FB6}"/>
              </a:ext>
            </a:extLst>
          </p:cNvPr>
          <p:cNvCxnSpPr/>
          <p:nvPr/>
        </p:nvCxnSpPr>
        <p:spPr>
          <a:xfrm>
            <a:off x="7178267" y="2937694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947645-947C-1942-9EFA-B828C03A59D6}"/>
              </a:ext>
            </a:extLst>
          </p:cNvPr>
          <p:cNvCxnSpPr/>
          <p:nvPr/>
        </p:nvCxnSpPr>
        <p:spPr>
          <a:xfrm>
            <a:off x="6624186" y="2937695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6FD771-7BEA-A840-A553-319F55FD66AC}"/>
              </a:ext>
            </a:extLst>
          </p:cNvPr>
          <p:cNvCxnSpPr/>
          <p:nvPr/>
        </p:nvCxnSpPr>
        <p:spPr>
          <a:xfrm>
            <a:off x="6169339" y="2916591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DF170E-8B87-5E40-9404-DE3A551B5A99}"/>
              </a:ext>
            </a:extLst>
          </p:cNvPr>
          <p:cNvCxnSpPr>
            <a:cxnSpLocks/>
          </p:cNvCxnSpPr>
          <p:nvPr/>
        </p:nvCxnSpPr>
        <p:spPr>
          <a:xfrm>
            <a:off x="6623621" y="3224699"/>
            <a:ext cx="554646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04FD77-52D5-3A49-81D3-04691019D3C2}"/>
              </a:ext>
            </a:extLst>
          </p:cNvPr>
          <p:cNvSpPr txBox="1"/>
          <p:nvPr/>
        </p:nvSpPr>
        <p:spPr>
          <a:xfrm>
            <a:off x="6037910" y="3499475"/>
            <a:ext cx="284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1-       3-        7-months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5A699-5B9C-C848-90FB-DF2941FF5831}"/>
              </a:ext>
            </a:extLst>
          </p:cNvPr>
          <p:cNvSpPr/>
          <p:nvPr/>
        </p:nvSpPr>
        <p:spPr>
          <a:xfrm>
            <a:off x="2276784" y="3255306"/>
            <a:ext cx="1697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20 or 60 puffs/d, 5 d/wk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50:50 VG:PG,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French Vanilla 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D634B3AE-DAD7-3D4E-9776-1354622EA13D}"/>
              </a:ext>
            </a:extLst>
          </p:cNvPr>
          <p:cNvSpPr/>
          <p:nvPr/>
        </p:nvSpPr>
        <p:spPr>
          <a:xfrm rot="5400000">
            <a:off x="6535623" y="3294869"/>
            <a:ext cx="307777" cy="1290997"/>
          </a:xfrm>
          <a:prstGeom prst="rightBrace">
            <a:avLst>
              <a:gd name="adj1" fmla="val 64923"/>
              <a:gd name="adj2" fmla="val 51369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C1E95-CFB3-C24E-BB74-EB543EE63201}"/>
              </a:ext>
            </a:extLst>
          </p:cNvPr>
          <p:cNvSpPr txBox="1"/>
          <p:nvPr/>
        </p:nvSpPr>
        <p:spPr>
          <a:xfrm>
            <a:off x="5521018" y="4218612"/>
            <a:ext cx="233698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500" b="1" u="sng" dirty="0">
                <a:solidFill>
                  <a:prstClr val="black"/>
                </a:solidFill>
                <a:latin typeface="Calibri" panose="020F0502020204030204"/>
              </a:rPr>
              <a:t>Endpoints</a:t>
            </a:r>
            <a:endParaRPr lang="en-US" sz="788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1 male/litter (myography) </a:t>
            </a:r>
          </a:p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1 female/litter (myography)</a:t>
            </a:r>
          </a:p>
          <a:p>
            <a:pPr algn="ctr"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Pregnancy Exposure</a:t>
              </a:r>
              <a:endParaRPr lang="en-US" sz="4000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7CF272-E818-4F72-A1E7-067A91E013C7}"/>
              </a:ext>
            </a:extLst>
          </p:cNvPr>
          <p:cNvSpPr txBox="1"/>
          <p:nvPr/>
        </p:nvSpPr>
        <p:spPr>
          <a:xfrm>
            <a:off x="2427409" y="1399003"/>
            <a:ext cx="268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Sprague Dawley (CD1) rat</a:t>
            </a:r>
          </a:p>
        </p:txBody>
      </p:sp>
      <p:pic>
        <p:nvPicPr>
          <p:cNvPr id="40" name="Picture 39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6B12D24F-2ECD-4B03-8062-B33F723A45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124" y="700830"/>
            <a:ext cx="852106" cy="101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736B5-7520-460D-A322-7C9287D391D3}"/>
              </a:ext>
            </a:extLst>
          </p:cNvPr>
          <p:cNvSpPr txBox="1"/>
          <p:nvPr/>
        </p:nvSpPr>
        <p:spPr>
          <a:xfrm>
            <a:off x="6539645" y="1666400"/>
            <a:ext cx="258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Eiman Aboaziza, MD, PhD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23F311-46A1-442C-A663-473BC87B13CE}"/>
              </a:ext>
            </a:extLst>
          </p:cNvPr>
          <p:cNvSpPr txBox="1"/>
          <p:nvPr/>
        </p:nvSpPr>
        <p:spPr>
          <a:xfrm>
            <a:off x="3885720" y="3486504"/>
            <a:ext cx="821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Birth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12E085-973A-47D0-9BDE-E09C5FCE50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236" y="4136293"/>
            <a:ext cx="3100079" cy="2314825"/>
          </a:xfrm>
          <a:prstGeom prst="rect">
            <a:avLst/>
          </a:prstGeom>
          <a:effectLst>
            <a:outerShdw blurRad="241300" dist="25400" dir="2700000" sx="101000" sy="101000" algn="tl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65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FCC6AF-1608-F848-BED1-198B99ED74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344" y="2495951"/>
            <a:ext cx="5155304" cy="32444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88A62E-3559-2842-BCEE-672C4CBD2146}"/>
              </a:ext>
            </a:extLst>
          </p:cNvPr>
          <p:cNvSpPr txBox="1">
            <a:spLocks/>
          </p:cNvSpPr>
          <p:nvPr/>
        </p:nvSpPr>
        <p:spPr>
          <a:xfrm>
            <a:off x="1236518" y="1297168"/>
            <a:ext cx="6857999" cy="86564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Misleading Facts!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1F0EB-63A3-40F4-8641-8C5F7B2FD011}"/>
              </a:ext>
            </a:extLst>
          </p:cNvPr>
          <p:cNvSpPr txBox="1"/>
          <p:nvPr/>
        </p:nvSpPr>
        <p:spPr>
          <a:xfrm>
            <a:off x="1867205" y="5958083"/>
            <a:ext cx="58413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source: https://veppocig.com/product_images/uploaded_images/is-vaping-worse-than-cigarettes-1024x1024.jpg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835DAA9-B3A5-4CFD-8CE8-3F96692A3F2A}"/>
              </a:ext>
            </a:extLst>
          </p:cNvPr>
          <p:cNvSpPr/>
          <p:nvPr/>
        </p:nvSpPr>
        <p:spPr>
          <a:xfrm>
            <a:off x="430045" y="2311285"/>
            <a:ext cx="1943286" cy="2151011"/>
          </a:xfrm>
          <a:prstGeom prst="wedgeRoundRectCallout">
            <a:avLst>
              <a:gd name="adj1" fmla="val 77493"/>
              <a:gd name="adj2" fmla="val 1094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effectLst>
            <a:outerShdw blurRad="1778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VG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PG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Nicotine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Flavors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ingredients and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hundreds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chemicals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0C9A29C-9515-4186-9E89-3C7481A8542C}"/>
              </a:ext>
            </a:extLst>
          </p:cNvPr>
          <p:cNvSpPr/>
          <p:nvPr/>
        </p:nvSpPr>
        <p:spPr>
          <a:xfrm flipH="1">
            <a:off x="6915057" y="2327535"/>
            <a:ext cx="1893002" cy="2134761"/>
          </a:xfrm>
          <a:prstGeom prst="wedgeRoundRectCallout">
            <a:avLst>
              <a:gd name="adj1" fmla="val 80289"/>
              <a:gd name="adj2" fmla="val 983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1016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Tobacco leaves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Nicotine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Flavors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ingredients and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thousands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chemicals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B62979-07BC-4F03-9B4F-983D380C92BB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92D555-8D3C-4D9C-823D-EC9CB3C9DCF3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8F27DE1D-EEA0-4A2E-A5C5-CD09E4D66305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6ADED62-1917-4B40-B556-CA3852D8258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4743E5-5CFF-414A-9DE6-4EC3E72ED6F6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Information about Vaping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8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C8A0C232-48AD-4EB5-BD0E-B08286767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467" y="1929593"/>
            <a:ext cx="1238753" cy="973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1E20D5-F360-48BC-B7F2-84C3A196B0DD}"/>
              </a:ext>
            </a:extLst>
          </p:cNvPr>
          <p:cNvGrpSpPr/>
          <p:nvPr/>
        </p:nvGrpSpPr>
        <p:grpSpPr>
          <a:xfrm>
            <a:off x="1190162" y="2192546"/>
            <a:ext cx="5434025" cy="2184332"/>
            <a:chOff x="2411530" y="3633258"/>
            <a:chExt cx="6393286" cy="21747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B927AD-D660-4DA9-800B-9E480E4B7EB2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00" y="4660900"/>
              <a:ext cx="580761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74810F-373C-4F4E-A0E0-D81BE518409F}"/>
                </a:ext>
              </a:extLst>
            </p:cNvPr>
            <p:cNvCxnSpPr/>
            <p:nvPr/>
          </p:nvCxnSpPr>
          <p:spPr>
            <a:xfrm>
              <a:off x="3132648" y="4529658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DDA2B-1FA6-4E6B-8468-394B7DD70590}"/>
                </a:ext>
              </a:extLst>
            </p:cNvPr>
            <p:cNvCxnSpPr/>
            <p:nvPr/>
          </p:nvCxnSpPr>
          <p:spPr>
            <a:xfrm>
              <a:off x="3586994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274598-99C9-459E-A124-A9826FCCF2D4}"/>
                </a:ext>
              </a:extLst>
            </p:cNvPr>
            <p:cNvCxnSpPr>
              <a:cxnSpLocks/>
            </p:cNvCxnSpPr>
            <p:nvPr/>
          </p:nvCxnSpPr>
          <p:spPr>
            <a:xfrm>
              <a:off x="5901008" y="4397806"/>
              <a:ext cx="0" cy="52618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FD5D3-A5AC-4FBA-8ED3-87C6F55C2D7C}"/>
                </a:ext>
              </a:extLst>
            </p:cNvPr>
            <p:cNvGrpSpPr/>
            <p:nvPr/>
          </p:nvGrpSpPr>
          <p:grpSpPr>
            <a:xfrm>
              <a:off x="3600113" y="4011671"/>
              <a:ext cx="4147540" cy="571499"/>
              <a:chOff x="3617008" y="3543359"/>
              <a:chExt cx="4147540" cy="571499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6D219B4B-B851-4A04-BDB0-37F6CDDFE2C1}"/>
                  </a:ext>
                </a:extLst>
              </p:cNvPr>
              <p:cNvSpPr/>
              <p:nvPr/>
            </p:nvSpPr>
            <p:spPr>
              <a:xfrm>
                <a:off x="3617008" y="3543359"/>
                <a:ext cx="4147540" cy="571499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A44218-A2E4-4C1D-ADFE-7E6B5ABF2955}"/>
                  </a:ext>
                </a:extLst>
              </p:cNvPr>
              <p:cNvSpPr txBox="1"/>
              <p:nvPr/>
            </p:nvSpPr>
            <p:spPr>
              <a:xfrm>
                <a:off x="4905088" y="3688191"/>
                <a:ext cx="1587064" cy="275788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Exposure</a:t>
                </a:r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8674-603D-4DB4-91FC-12F78CDBDAFC}"/>
                </a:ext>
              </a:extLst>
            </p:cNvPr>
            <p:cNvSpPr txBox="1"/>
            <p:nvPr/>
          </p:nvSpPr>
          <p:spPr>
            <a:xfrm>
              <a:off x="2411530" y="5095589"/>
              <a:ext cx="1354763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Time-mated Conception</a:t>
              </a:r>
            </a:p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(G0)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740A6-295C-4428-82E0-6CF34D14BEE2}"/>
                </a:ext>
              </a:extLst>
            </p:cNvPr>
            <p:cNvSpPr txBox="1"/>
            <p:nvPr/>
          </p:nvSpPr>
          <p:spPr>
            <a:xfrm>
              <a:off x="2805351" y="3651079"/>
              <a:ext cx="1447797" cy="55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1200"/>
                </a:lnSpc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GD2-4 Exposures Begin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30005-FB74-4E3D-AE6F-7C2965A1BD7E}"/>
                </a:ext>
              </a:extLst>
            </p:cNvPr>
            <p:cNvSpPr txBox="1"/>
            <p:nvPr/>
          </p:nvSpPr>
          <p:spPr>
            <a:xfrm>
              <a:off x="7114604" y="3633258"/>
              <a:ext cx="1354760" cy="593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1300"/>
                </a:lnSpc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PD21</a:t>
              </a:r>
            </a:p>
            <a:p>
              <a:pPr algn="ctr" defTabSz="685800">
                <a:lnSpc>
                  <a:spcPts val="1300"/>
                </a:lnSpc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Exposures End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38581-939A-4AA6-B170-367822A59F2B}"/>
                </a:ext>
              </a:extLst>
            </p:cNvPr>
            <p:cNvSpPr txBox="1"/>
            <p:nvPr/>
          </p:nvSpPr>
          <p:spPr>
            <a:xfrm>
              <a:off x="7399628" y="4948203"/>
              <a:ext cx="966715" cy="29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35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/>
                </a:rPr>
                <a:t>Wean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06B7D1-26C3-46D4-9E92-207982BB251C}"/>
                </a:ext>
              </a:extLst>
            </p:cNvPr>
            <p:cNvCxnSpPr>
              <a:cxnSpLocks/>
            </p:cNvCxnSpPr>
            <p:nvPr/>
          </p:nvCxnSpPr>
          <p:spPr>
            <a:xfrm>
              <a:off x="7783777" y="4358533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2C45DA8-AE13-42FE-B93E-4D570275B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 rot="1480513">
            <a:off x="3018045" y="2594024"/>
            <a:ext cx="110283" cy="58973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E92691-BEED-B34B-8A05-BD059A2A0FB6}"/>
              </a:ext>
            </a:extLst>
          </p:cNvPr>
          <p:cNvCxnSpPr/>
          <p:nvPr/>
        </p:nvCxnSpPr>
        <p:spPr>
          <a:xfrm>
            <a:off x="7178267" y="2937694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947645-947C-1942-9EFA-B828C03A59D6}"/>
              </a:ext>
            </a:extLst>
          </p:cNvPr>
          <p:cNvCxnSpPr/>
          <p:nvPr/>
        </p:nvCxnSpPr>
        <p:spPr>
          <a:xfrm>
            <a:off x="6624186" y="2937695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6FD771-7BEA-A840-A553-319F55FD66AC}"/>
              </a:ext>
            </a:extLst>
          </p:cNvPr>
          <p:cNvCxnSpPr/>
          <p:nvPr/>
        </p:nvCxnSpPr>
        <p:spPr>
          <a:xfrm>
            <a:off x="6169339" y="2916591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DF170E-8B87-5E40-9404-DE3A551B5A99}"/>
              </a:ext>
            </a:extLst>
          </p:cNvPr>
          <p:cNvCxnSpPr>
            <a:cxnSpLocks/>
          </p:cNvCxnSpPr>
          <p:nvPr/>
        </p:nvCxnSpPr>
        <p:spPr>
          <a:xfrm>
            <a:off x="6623621" y="3224699"/>
            <a:ext cx="554646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04FD77-52D5-3A49-81D3-04691019D3C2}"/>
              </a:ext>
            </a:extLst>
          </p:cNvPr>
          <p:cNvSpPr txBox="1"/>
          <p:nvPr/>
        </p:nvSpPr>
        <p:spPr>
          <a:xfrm>
            <a:off x="6037910" y="3499475"/>
            <a:ext cx="284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1-       3-        7-months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5A699-5B9C-C848-90FB-DF2941FF5831}"/>
              </a:ext>
            </a:extLst>
          </p:cNvPr>
          <p:cNvSpPr/>
          <p:nvPr/>
        </p:nvSpPr>
        <p:spPr>
          <a:xfrm>
            <a:off x="2276784" y="3255306"/>
            <a:ext cx="1697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20 or 60 puffs/d, 5 d/wk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50:50 VG:PG,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French Vanilla 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D634B3AE-DAD7-3D4E-9776-1354622EA13D}"/>
              </a:ext>
            </a:extLst>
          </p:cNvPr>
          <p:cNvSpPr/>
          <p:nvPr/>
        </p:nvSpPr>
        <p:spPr>
          <a:xfrm rot="5400000">
            <a:off x="6535623" y="3294869"/>
            <a:ext cx="307777" cy="1290997"/>
          </a:xfrm>
          <a:prstGeom prst="rightBrace">
            <a:avLst>
              <a:gd name="adj1" fmla="val 64923"/>
              <a:gd name="adj2" fmla="val 51369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C1E95-CFB3-C24E-BB74-EB543EE63201}"/>
              </a:ext>
            </a:extLst>
          </p:cNvPr>
          <p:cNvSpPr txBox="1"/>
          <p:nvPr/>
        </p:nvSpPr>
        <p:spPr>
          <a:xfrm>
            <a:off x="5521018" y="4218611"/>
            <a:ext cx="233698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500" b="1" u="sng" dirty="0">
                <a:solidFill>
                  <a:prstClr val="black"/>
                </a:solidFill>
                <a:latin typeface="Calibri" panose="020F0502020204030204"/>
              </a:rPr>
              <a:t>Endpoints</a:t>
            </a:r>
            <a:endParaRPr lang="en-US" sz="788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1 male/litter (myography) </a:t>
            </a:r>
          </a:p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1 female/litter (myography)</a:t>
            </a:r>
          </a:p>
          <a:p>
            <a:pPr algn="ctr"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Pregnancy Exposure</a:t>
              </a:r>
              <a:endParaRPr lang="en-US" sz="4000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7CF272-E818-4F72-A1E7-067A91E013C7}"/>
              </a:ext>
            </a:extLst>
          </p:cNvPr>
          <p:cNvSpPr txBox="1"/>
          <p:nvPr/>
        </p:nvSpPr>
        <p:spPr>
          <a:xfrm>
            <a:off x="2427409" y="1399003"/>
            <a:ext cx="268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Sprague Dawley (CD1) rat</a:t>
            </a:r>
          </a:p>
        </p:txBody>
      </p:sp>
      <p:pic>
        <p:nvPicPr>
          <p:cNvPr id="40" name="Picture 39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6B12D24F-2ECD-4B03-8062-B33F723A45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124" y="700830"/>
            <a:ext cx="852106" cy="101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736B5-7520-460D-A322-7C9287D391D3}"/>
              </a:ext>
            </a:extLst>
          </p:cNvPr>
          <p:cNvSpPr txBox="1"/>
          <p:nvPr/>
        </p:nvSpPr>
        <p:spPr>
          <a:xfrm>
            <a:off x="6539645" y="1666400"/>
            <a:ext cx="258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Eiman Aboaziza, MD, PhD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23F311-46A1-442C-A663-473BC87B13CE}"/>
              </a:ext>
            </a:extLst>
          </p:cNvPr>
          <p:cNvSpPr txBox="1"/>
          <p:nvPr/>
        </p:nvSpPr>
        <p:spPr>
          <a:xfrm>
            <a:off x="3885720" y="3486504"/>
            <a:ext cx="821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Birth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12E085-973A-47D0-9BDE-E09C5FCE50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236" y="4136293"/>
            <a:ext cx="3100079" cy="2314825"/>
          </a:xfrm>
          <a:prstGeom prst="rect">
            <a:avLst/>
          </a:prstGeom>
          <a:effectLst>
            <a:outerShdw blurRad="241300" dist="25400" dir="2700000" sx="101000" sy="101000" algn="tl" rotWithShape="0">
              <a:prstClr val="black">
                <a:alpha val="31000"/>
              </a:prstClr>
            </a:outerShdw>
          </a:effectLst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0D1CF76-53D8-47A0-A772-51AC8B6A377C}"/>
              </a:ext>
            </a:extLst>
          </p:cNvPr>
          <p:cNvSpPr txBox="1">
            <a:spLocks/>
          </p:cNvSpPr>
          <p:nvPr/>
        </p:nvSpPr>
        <p:spPr>
          <a:xfrm>
            <a:off x="366727" y="5125048"/>
            <a:ext cx="6323684" cy="1453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85750" indent="-285750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716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617538" indent="-236538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14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50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31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2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302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6pPr>
            <a:lvl7pPr marL="19471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7pPr>
            <a:lvl8pPr marL="20640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8pPr>
            <a:lvl9pPr marL="21809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1827542">
              <a:spcBef>
                <a:spcPts val="0"/>
              </a:spcBef>
              <a:buNone/>
              <a:defRPr/>
            </a:pPr>
            <a:r>
              <a:rPr lang="en-US" sz="1350" u="sng" kern="0" dirty="0">
                <a:solidFill>
                  <a:prstClr val="black"/>
                </a:solidFill>
                <a:latin typeface="Arial"/>
                <a:cs typeface="Arial"/>
              </a:rPr>
              <a:t>Pregnancy Dams</a:t>
            </a:r>
            <a:endParaRPr lang="en-US" sz="1350" u="sng" kern="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400" b="1" u="sng" dirty="0"/>
              <a:t>Cohort 1 </a:t>
            </a:r>
            <a:r>
              <a:rPr lang="en-US" sz="1400" u="sng" dirty="0"/>
              <a:t>(</a:t>
            </a:r>
            <a:r>
              <a:rPr lang="en-US" sz="1400" u="sng" dirty="0">
                <a:solidFill>
                  <a:srgbClr val="FF0000"/>
                </a:solidFill>
              </a:rPr>
              <a:t>20 puffs/day</a:t>
            </a:r>
            <a:r>
              <a:rPr lang="en-US" sz="1400" u="sng" dirty="0"/>
              <a:t>, 5 d/</a:t>
            </a:r>
            <a:r>
              <a:rPr lang="en-US" sz="1400" u="sng" dirty="0" err="1"/>
              <a:t>wk</a:t>
            </a:r>
            <a:r>
              <a:rPr lang="en-US" sz="1400" u="sng" dirty="0"/>
              <a:t>) </a:t>
            </a:r>
            <a:r>
              <a:rPr lang="en-US" sz="1400" dirty="0"/>
              <a:t>	</a:t>
            </a:r>
            <a:r>
              <a:rPr lang="en-US" sz="1400" b="1" u="sng" dirty="0"/>
              <a:t>Cohort 2</a:t>
            </a:r>
            <a:r>
              <a:rPr lang="en-US" sz="1400" u="sng" dirty="0"/>
              <a:t> (</a:t>
            </a:r>
            <a:r>
              <a:rPr lang="en-US" sz="1400" u="sng" dirty="0">
                <a:solidFill>
                  <a:srgbClr val="FF0000"/>
                </a:solidFill>
              </a:rPr>
              <a:t>60 puffs/day</a:t>
            </a:r>
            <a:r>
              <a:rPr lang="en-US" sz="1400" u="sng" dirty="0"/>
              <a:t>, 5 d/</a:t>
            </a:r>
            <a:r>
              <a:rPr lang="en-US" sz="1400" u="sng" dirty="0" err="1"/>
              <a:t>wk</a:t>
            </a:r>
            <a:r>
              <a:rPr lang="en-US" sz="1400" u="sng" dirty="0"/>
              <a:t>)</a:t>
            </a: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Control (air exposed) 		Control (air exposed)</a:t>
            </a:r>
          </a:p>
          <a:p>
            <a:pPr marL="0" indent="0">
              <a:buNone/>
            </a:pPr>
            <a:r>
              <a:rPr lang="en-US" sz="1400" b="1" dirty="0"/>
              <a:t>Ecig0</a:t>
            </a:r>
            <a:r>
              <a:rPr lang="en-US" sz="1400" dirty="0"/>
              <a:t> : 0 mg/ml nicotine (GD2-PD21)	</a:t>
            </a:r>
            <a:r>
              <a:rPr lang="en-US" sz="1400" b="1" dirty="0"/>
              <a:t>Ecig0</a:t>
            </a:r>
            <a:r>
              <a:rPr lang="en-US" sz="1400" dirty="0"/>
              <a:t> : 0 mg/ml nicotine (GD2-PD21)</a:t>
            </a:r>
          </a:p>
          <a:p>
            <a:pPr marL="0" indent="0">
              <a:buNone/>
            </a:pPr>
            <a:r>
              <a:rPr lang="en-US" sz="1400" b="1" dirty="0"/>
              <a:t>Ecig18</a:t>
            </a:r>
            <a:r>
              <a:rPr lang="en-US" sz="1400" dirty="0"/>
              <a:t> : 18 mg/ml nicotine (GD2-PD21)	</a:t>
            </a:r>
            <a:r>
              <a:rPr lang="en-US" sz="1400" b="1" dirty="0"/>
              <a:t>Ecig18</a:t>
            </a:r>
            <a:r>
              <a:rPr lang="en-US" sz="1400" dirty="0"/>
              <a:t> : 18 mg/ml nicotine (GD2-PD21)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76119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97C9AB-964A-44BA-AB39-4308469C38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35" y="3240116"/>
            <a:ext cx="7390481" cy="3394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7DCD6-BB73-456D-BC7B-7D54CD51C5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82" y="1110355"/>
            <a:ext cx="4728117" cy="20877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Pregnancy Exposure</a:t>
              </a:r>
              <a:endParaRPr lang="en-US" sz="4000" dirty="0"/>
            </a:p>
          </p:txBody>
        </p:sp>
      </p:grpSp>
      <p:sp>
        <p:nvSpPr>
          <p:cNvPr id="39" name="Cloud 38">
            <a:extLst>
              <a:ext uri="{FF2B5EF4-FFF2-40B4-BE49-F238E27FC236}">
                <a16:creationId xmlns:a16="http://schemas.microsoft.com/office/drawing/2014/main" id="{7FB81703-248D-4ADB-A08D-F36938C5C160}"/>
              </a:ext>
            </a:extLst>
          </p:cNvPr>
          <p:cNvSpPr/>
          <p:nvPr/>
        </p:nvSpPr>
        <p:spPr>
          <a:xfrm>
            <a:off x="5271835" y="1178149"/>
            <a:ext cx="3137707" cy="1856298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D307AF-F977-4F4E-8445-E499CCADAA45}"/>
              </a:ext>
            </a:extLst>
          </p:cNvPr>
          <p:cNvSpPr txBox="1"/>
          <p:nvPr/>
        </p:nvSpPr>
        <p:spPr>
          <a:xfrm>
            <a:off x="5966935" y="1528065"/>
            <a:ext cx="26854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Maternal exposure </a:t>
            </a:r>
          </a:p>
          <a:p>
            <a:r>
              <a:rPr lang="en-US" sz="1200" i="1" dirty="0"/>
              <a:t>GD2 </a:t>
            </a:r>
            <a:r>
              <a:rPr lang="en-US" sz="1200" i="1" dirty="0">
                <a:sym typeface="Wingdings" panose="05000000000000000000" pitchFamily="2" charset="2"/>
              </a:rPr>
              <a:t></a:t>
            </a:r>
            <a:r>
              <a:rPr lang="en-US" sz="1200" i="1" dirty="0"/>
              <a:t> weaning (6 weeks)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20 puffs/d, 5d/wk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Puff: 5-second, 83 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17.5 watts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French Vanilla Flavor</a:t>
            </a:r>
          </a:p>
        </p:txBody>
      </p:sp>
      <p:pic>
        <p:nvPicPr>
          <p:cNvPr id="41" name="Picture 40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AA6190CC-875E-4AA1-BD8D-51668F436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8743" y="566129"/>
            <a:ext cx="852106" cy="1018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9218B2-8E03-4F7F-B29A-453B58563B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579" y="3109087"/>
            <a:ext cx="1012688" cy="70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17DCD6-BB73-456D-BC7B-7D54CD51C5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82" y="1110355"/>
            <a:ext cx="4728117" cy="20877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Pregnancy Exposure</a:t>
              </a:r>
              <a:endParaRPr lang="en-US" sz="4000" dirty="0"/>
            </a:p>
          </p:txBody>
        </p:sp>
      </p:grpSp>
      <p:sp>
        <p:nvSpPr>
          <p:cNvPr id="39" name="Cloud 38">
            <a:extLst>
              <a:ext uri="{FF2B5EF4-FFF2-40B4-BE49-F238E27FC236}">
                <a16:creationId xmlns:a16="http://schemas.microsoft.com/office/drawing/2014/main" id="{7FB81703-248D-4ADB-A08D-F36938C5C160}"/>
              </a:ext>
            </a:extLst>
          </p:cNvPr>
          <p:cNvSpPr/>
          <p:nvPr/>
        </p:nvSpPr>
        <p:spPr>
          <a:xfrm>
            <a:off x="5271835" y="1178149"/>
            <a:ext cx="3137707" cy="1856298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D307AF-F977-4F4E-8445-E499CCADAA45}"/>
              </a:ext>
            </a:extLst>
          </p:cNvPr>
          <p:cNvSpPr txBox="1"/>
          <p:nvPr/>
        </p:nvSpPr>
        <p:spPr>
          <a:xfrm>
            <a:off x="5966935" y="1528065"/>
            <a:ext cx="26854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Maternal exposure </a:t>
            </a:r>
          </a:p>
          <a:p>
            <a:r>
              <a:rPr lang="en-US" sz="1200" i="1" dirty="0"/>
              <a:t>GD2 </a:t>
            </a:r>
            <a:r>
              <a:rPr lang="en-US" sz="1200" i="1" dirty="0">
                <a:sym typeface="Wingdings" panose="05000000000000000000" pitchFamily="2" charset="2"/>
              </a:rPr>
              <a:t></a:t>
            </a:r>
            <a:r>
              <a:rPr lang="en-US" sz="1200" i="1" dirty="0"/>
              <a:t> weaning (6 weeks)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20 puffs/d, 5d/wk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Puff: 5-second, 83 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17.5 watts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French Vanilla Flavor</a:t>
            </a:r>
          </a:p>
        </p:txBody>
      </p:sp>
      <p:pic>
        <p:nvPicPr>
          <p:cNvPr id="41" name="Picture 40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AA6190CC-875E-4AA1-BD8D-51668F436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8743" y="566129"/>
            <a:ext cx="852106" cy="1018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F6835-B05A-4B34-BC53-4141C0A854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727" y="4177067"/>
            <a:ext cx="5476120" cy="2305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D324C2-89CF-4E7C-8272-5A2F8CAFDC59}"/>
              </a:ext>
            </a:extLst>
          </p:cNvPr>
          <p:cNvSpPr txBox="1"/>
          <p:nvPr/>
        </p:nvSpPr>
        <p:spPr>
          <a:xfrm>
            <a:off x="4530601" y="3425971"/>
            <a:ext cx="1087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Offspring</a:t>
            </a:r>
          </a:p>
          <a:p>
            <a:pPr algn="ctr"/>
            <a:r>
              <a:rPr lang="en-US" sz="1400" dirty="0"/>
              <a:t>3-month 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928E9-9ADA-44D4-AE7C-E0A49B4A537D}"/>
              </a:ext>
            </a:extLst>
          </p:cNvPr>
          <p:cNvSpPr txBox="1"/>
          <p:nvPr/>
        </p:nvSpPr>
        <p:spPr>
          <a:xfrm>
            <a:off x="7133241" y="3425971"/>
            <a:ext cx="1087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Offspring</a:t>
            </a:r>
          </a:p>
          <a:p>
            <a:pPr algn="ctr"/>
            <a:r>
              <a:rPr lang="en-US" sz="1400" dirty="0"/>
              <a:t>7-month old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235F16-8B08-4355-9DA9-4B51213831B4}"/>
              </a:ext>
            </a:extLst>
          </p:cNvPr>
          <p:cNvGrpSpPr/>
          <p:nvPr/>
        </p:nvGrpSpPr>
        <p:grpSpPr>
          <a:xfrm>
            <a:off x="251456" y="3382906"/>
            <a:ext cx="2918446" cy="3099896"/>
            <a:chOff x="251456" y="3382906"/>
            <a:chExt cx="2918446" cy="30998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BDC941-5D7F-456B-9203-9C24A67C34D0}"/>
                </a:ext>
              </a:extLst>
            </p:cNvPr>
            <p:cNvGrpSpPr/>
            <p:nvPr/>
          </p:nvGrpSpPr>
          <p:grpSpPr>
            <a:xfrm>
              <a:off x="528456" y="3615777"/>
              <a:ext cx="2641446" cy="2867025"/>
              <a:chOff x="147882" y="3615777"/>
              <a:chExt cx="2641446" cy="286702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7EB5D78-4BAE-4E61-B07B-D164B0750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882" y="3615777"/>
                <a:ext cx="1323975" cy="286702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CC43E1B-9D22-483D-B98F-FEF33501E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7253" y="3615777"/>
                <a:ext cx="1362075" cy="2867025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94B1B9-8B79-4049-B30D-7E9E4F7711F4}"/>
                </a:ext>
              </a:extLst>
            </p:cNvPr>
            <p:cNvSpPr txBox="1"/>
            <p:nvPr/>
          </p:nvSpPr>
          <p:spPr>
            <a:xfrm rot="16200000">
              <a:off x="43548" y="4248614"/>
              <a:ext cx="692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anose="020F0704030504030204" pitchFamily="34" charset="0"/>
                  <a:cs typeface="Arial" panose="020B0604020202020204" pitchFamily="34" charset="0"/>
                </a:rPr>
                <a:t>Elastin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3746E5-E103-421C-AB24-8120EE84C8CE}"/>
                </a:ext>
              </a:extLst>
            </p:cNvPr>
            <p:cNvSpPr txBox="1"/>
            <p:nvPr/>
          </p:nvSpPr>
          <p:spPr>
            <a:xfrm rot="16200000">
              <a:off x="-30448" y="5669593"/>
              <a:ext cx="8408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anose="020F0704030504030204" pitchFamily="34" charset="0"/>
                  <a:cs typeface="Arial" panose="020B0604020202020204" pitchFamily="34" charset="0"/>
                </a:rPr>
                <a:t>Collagen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7DE77B-562C-4319-87C2-69462A38B0A6}"/>
                </a:ext>
              </a:extLst>
            </p:cNvPr>
            <p:cNvSpPr txBox="1"/>
            <p:nvPr/>
          </p:nvSpPr>
          <p:spPr>
            <a:xfrm>
              <a:off x="988304" y="3382907"/>
              <a:ext cx="404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anose="020F0704030504030204" pitchFamily="34" charset="0"/>
                  <a:cs typeface="Arial" panose="020B0604020202020204" pitchFamily="34" charset="0"/>
                </a:rPr>
                <a:t>Air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2B492A-2FDF-4439-985D-659DA669C721}"/>
                </a:ext>
              </a:extLst>
            </p:cNvPr>
            <p:cNvSpPr txBox="1"/>
            <p:nvPr/>
          </p:nvSpPr>
          <p:spPr>
            <a:xfrm>
              <a:off x="2138178" y="3382906"/>
              <a:ext cx="6992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anose="020F0704030504030204" pitchFamily="34" charset="0"/>
                  <a:cs typeface="Arial" panose="020B0604020202020204" pitchFamily="34" charset="0"/>
                </a:rPr>
                <a:t>Ecig18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A4B9A39-FA56-46C2-AACD-80A8CE041C56}"/>
              </a:ext>
            </a:extLst>
          </p:cNvPr>
          <p:cNvSpPr/>
          <p:nvPr/>
        </p:nvSpPr>
        <p:spPr>
          <a:xfrm>
            <a:off x="55786" y="6482802"/>
            <a:ext cx="11977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dvOTb4f1aec7"/>
              </a:rPr>
              <a:t>scale bar = 1 mm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241892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Pregnancy Exposure</a:t>
              </a:r>
              <a:endParaRPr lang="en-US" sz="40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DE372C-8C26-4B14-AF0F-773FF334AA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90" y="1303995"/>
            <a:ext cx="6343048" cy="3397464"/>
          </a:xfrm>
          <a:prstGeom prst="rect">
            <a:avLst/>
          </a:prstGeom>
        </p:spPr>
      </p:pic>
      <p:pic>
        <p:nvPicPr>
          <p:cNvPr id="41" name="Picture 40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AA6190CC-875E-4AA1-BD8D-51668F436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124" y="700830"/>
            <a:ext cx="852106" cy="10183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5D76F32-5280-4842-93A1-9048351D37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922" y="676212"/>
            <a:ext cx="818246" cy="102280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2D3E07-1B45-47DC-AB7A-823E78BEA642}"/>
              </a:ext>
            </a:extLst>
          </p:cNvPr>
          <p:cNvSpPr/>
          <p:nvPr/>
        </p:nvSpPr>
        <p:spPr>
          <a:xfrm>
            <a:off x="622796" y="3743661"/>
            <a:ext cx="5756489" cy="86055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7FB81703-248D-4ADB-A08D-F36938C5C160}"/>
              </a:ext>
            </a:extLst>
          </p:cNvPr>
          <p:cNvSpPr/>
          <p:nvPr/>
        </p:nvSpPr>
        <p:spPr>
          <a:xfrm>
            <a:off x="6221446" y="2360700"/>
            <a:ext cx="3137707" cy="1856298"/>
          </a:xfrm>
          <a:prstGeom prst="cloud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D307AF-F977-4F4E-8445-E499CCADAA45}"/>
              </a:ext>
            </a:extLst>
          </p:cNvPr>
          <p:cNvSpPr txBox="1"/>
          <p:nvPr/>
        </p:nvSpPr>
        <p:spPr>
          <a:xfrm>
            <a:off x="6673720" y="2625324"/>
            <a:ext cx="26854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Maternal exposure </a:t>
            </a:r>
          </a:p>
          <a:p>
            <a:r>
              <a:rPr lang="en-US" sz="1200" i="1" dirty="0"/>
              <a:t>GD2 </a:t>
            </a:r>
            <a:r>
              <a:rPr lang="en-US" sz="1200" i="1" dirty="0">
                <a:sym typeface="Wingdings" panose="05000000000000000000" pitchFamily="2" charset="2"/>
              </a:rPr>
              <a:t></a:t>
            </a:r>
            <a:r>
              <a:rPr lang="en-US" sz="1200" i="1" dirty="0"/>
              <a:t> weaning (6 weeks)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20 puffs/d, 5d/wk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Puff: 5-second, 83 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17.5 watts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French Vanilla Flavor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11BF4-995A-4F34-B3AF-57856E7DE0A6}"/>
              </a:ext>
            </a:extLst>
          </p:cNvPr>
          <p:cNvGrpSpPr>
            <a:grpSpLocks noChangeAspect="1"/>
          </p:cNvGrpSpPr>
          <p:nvPr/>
        </p:nvGrpSpPr>
        <p:grpSpPr>
          <a:xfrm>
            <a:off x="311190" y="4298260"/>
            <a:ext cx="8342918" cy="2376959"/>
            <a:chOff x="303153" y="4370920"/>
            <a:chExt cx="7628666" cy="181780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D9CBAE-EA5B-4C8D-826A-7189BA561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153" y="4370920"/>
              <a:ext cx="5002306" cy="181780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88DE1B5-3A1E-4D86-9481-56D56C089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5459" y="4379147"/>
              <a:ext cx="2626360" cy="180196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7DA5B18-2F47-4D07-842C-3EB9E984CA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891" y="4076231"/>
            <a:ext cx="1012688" cy="70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C8A0C232-48AD-4EB5-BD0E-B08286767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467" y="1929593"/>
            <a:ext cx="1238753" cy="973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1E20D5-F360-48BC-B7F2-84C3A196B0DD}"/>
              </a:ext>
            </a:extLst>
          </p:cNvPr>
          <p:cNvGrpSpPr/>
          <p:nvPr/>
        </p:nvGrpSpPr>
        <p:grpSpPr>
          <a:xfrm>
            <a:off x="1227336" y="1979630"/>
            <a:ext cx="5396851" cy="2252372"/>
            <a:chOff x="2455266" y="3421273"/>
            <a:chExt cx="6349550" cy="224252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B927AD-D660-4DA9-800B-9E480E4B7EB2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00" y="4660900"/>
              <a:ext cx="580761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74810F-373C-4F4E-A0E0-D81BE518409F}"/>
                </a:ext>
              </a:extLst>
            </p:cNvPr>
            <p:cNvCxnSpPr/>
            <p:nvPr/>
          </p:nvCxnSpPr>
          <p:spPr>
            <a:xfrm>
              <a:off x="3124200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DDA2B-1FA6-4E6B-8468-394B7DD70590}"/>
                </a:ext>
              </a:extLst>
            </p:cNvPr>
            <p:cNvCxnSpPr/>
            <p:nvPr/>
          </p:nvCxnSpPr>
          <p:spPr>
            <a:xfrm>
              <a:off x="3810029" y="4375150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274598-99C9-459E-A124-A9826FCCF2D4}"/>
                </a:ext>
              </a:extLst>
            </p:cNvPr>
            <p:cNvCxnSpPr/>
            <p:nvPr/>
          </p:nvCxnSpPr>
          <p:spPr>
            <a:xfrm>
              <a:off x="6961153" y="4355404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D38CA6-2983-4CA8-9561-59DC564194F3}"/>
                </a:ext>
              </a:extLst>
            </p:cNvPr>
            <p:cNvCxnSpPr/>
            <p:nvPr/>
          </p:nvCxnSpPr>
          <p:spPr>
            <a:xfrm>
              <a:off x="7328755" y="4355403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FD5D3-A5AC-4FBA-8ED3-87C6F55C2D7C}"/>
                </a:ext>
              </a:extLst>
            </p:cNvPr>
            <p:cNvGrpSpPr/>
            <p:nvPr/>
          </p:nvGrpSpPr>
          <p:grpSpPr>
            <a:xfrm>
              <a:off x="3840926" y="4011671"/>
              <a:ext cx="3032809" cy="571499"/>
              <a:chOff x="3857821" y="3543359"/>
              <a:chExt cx="3032809" cy="571499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6D219B4B-B851-4A04-BDB0-37F6CDDFE2C1}"/>
                  </a:ext>
                </a:extLst>
              </p:cNvPr>
              <p:cNvSpPr/>
              <p:nvPr/>
            </p:nvSpPr>
            <p:spPr>
              <a:xfrm>
                <a:off x="3857821" y="3543359"/>
                <a:ext cx="3032809" cy="571499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A44218-A2E4-4C1D-ADFE-7E6B5ABF2955}"/>
                  </a:ext>
                </a:extLst>
              </p:cNvPr>
              <p:cNvSpPr txBox="1"/>
              <p:nvPr/>
            </p:nvSpPr>
            <p:spPr>
              <a:xfrm>
                <a:off x="4905088" y="3688191"/>
                <a:ext cx="1587064" cy="275788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Exposure</a:t>
                </a:r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8674-603D-4DB4-91FC-12F78CDBDAFC}"/>
                </a:ext>
              </a:extLst>
            </p:cNvPr>
            <p:cNvSpPr txBox="1"/>
            <p:nvPr/>
          </p:nvSpPr>
          <p:spPr>
            <a:xfrm>
              <a:off x="2455266" y="4951347"/>
              <a:ext cx="1354763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Time-mated Conception</a:t>
              </a:r>
            </a:p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(G0)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740A6-295C-4428-82E0-6CF34D14BEE2}"/>
                </a:ext>
              </a:extLst>
            </p:cNvPr>
            <p:cNvSpPr txBox="1"/>
            <p:nvPr/>
          </p:nvSpPr>
          <p:spPr>
            <a:xfrm>
              <a:off x="3124200" y="3421273"/>
              <a:ext cx="1447797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GD2-4 Exposures Begin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30005-FB74-4E3D-AE6F-7C2965A1BD7E}"/>
                </a:ext>
              </a:extLst>
            </p:cNvPr>
            <p:cNvSpPr txBox="1"/>
            <p:nvPr/>
          </p:nvSpPr>
          <p:spPr>
            <a:xfrm>
              <a:off x="6260772" y="3421273"/>
              <a:ext cx="1354760" cy="71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GD21</a:t>
              </a:r>
            </a:p>
            <a:p>
              <a:pPr algn="ctr"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Exposures End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38581-939A-4AA6-B170-367822A59F2B}"/>
                </a:ext>
              </a:extLst>
            </p:cNvPr>
            <p:cNvSpPr txBox="1"/>
            <p:nvPr/>
          </p:nvSpPr>
          <p:spPr>
            <a:xfrm>
              <a:off x="6996797" y="4959441"/>
              <a:ext cx="966715" cy="29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Wean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06B7D1-26C3-46D4-9E92-207982BB251C}"/>
                </a:ext>
              </a:extLst>
            </p:cNvPr>
            <p:cNvCxnSpPr>
              <a:cxnSpLocks/>
            </p:cNvCxnSpPr>
            <p:nvPr/>
          </p:nvCxnSpPr>
          <p:spPr>
            <a:xfrm>
              <a:off x="7783777" y="4358533"/>
              <a:ext cx="0" cy="571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2C45DA8-AE13-42FE-B93E-4D570275B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 rot="1480513">
            <a:off x="3018045" y="2594024"/>
            <a:ext cx="110283" cy="58973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E92691-BEED-B34B-8A05-BD059A2A0FB6}"/>
              </a:ext>
            </a:extLst>
          </p:cNvPr>
          <p:cNvCxnSpPr/>
          <p:nvPr/>
        </p:nvCxnSpPr>
        <p:spPr>
          <a:xfrm>
            <a:off x="7526969" y="2937695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947645-947C-1942-9EFA-B828C03A59D6}"/>
              </a:ext>
            </a:extLst>
          </p:cNvPr>
          <p:cNvCxnSpPr/>
          <p:nvPr/>
        </p:nvCxnSpPr>
        <p:spPr>
          <a:xfrm>
            <a:off x="6624186" y="2937695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6FD771-7BEA-A840-A553-319F55FD66AC}"/>
              </a:ext>
            </a:extLst>
          </p:cNvPr>
          <p:cNvCxnSpPr/>
          <p:nvPr/>
        </p:nvCxnSpPr>
        <p:spPr>
          <a:xfrm>
            <a:off x="6169339" y="2916591"/>
            <a:ext cx="0" cy="5740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DF170E-8B87-5E40-9404-DE3A551B5A99}"/>
              </a:ext>
            </a:extLst>
          </p:cNvPr>
          <p:cNvCxnSpPr>
            <a:cxnSpLocks/>
          </p:cNvCxnSpPr>
          <p:nvPr/>
        </p:nvCxnSpPr>
        <p:spPr>
          <a:xfrm>
            <a:off x="6623621" y="3224699"/>
            <a:ext cx="903349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04FD77-52D5-3A49-81D3-04691019D3C2}"/>
              </a:ext>
            </a:extLst>
          </p:cNvPr>
          <p:cNvSpPr txBox="1"/>
          <p:nvPr/>
        </p:nvSpPr>
        <p:spPr>
          <a:xfrm>
            <a:off x="5608218" y="3523129"/>
            <a:ext cx="284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1-       3-        6-                  12-months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5A699-5B9C-C848-90FB-DF2941FF5831}"/>
              </a:ext>
            </a:extLst>
          </p:cNvPr>
          <p:cNvSpPr/>
          <p:nvPr/>
        </p:nvSpPr>
        <p:spPr>
          <a:xfrm>
            <a:off x="2813912" y="3268804"/>
            <a:ext cx="177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60 puffs/d, 5 d/wk</a:t>
            </a:r>
          </a:p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50:50 VG:PG, no flavor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D634B3AE-DAD7-3D4E-9776-1354622EA13D}"/>
              </a:ext>
            </a:extLst>
          </p:cNvPr>
          <p:cNvSpPr/>
          <p:nvPr/>
        </p:nvSpPr>
        <p:spPr>
          <a:xfrm rot="5400000">
            <a:off x="6391790" y="3151035"/>
            <a:ext cx="307777" cy="1578664"/>
          </a:xfrm>
          <a:prstGeom prst="rightBrace">
            <a:avLst>
              <a:gd name="adj1" fmla="val 64923"/>
              <a:gd name="adj2" fmla="val 51369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C1E95-CFB3-C24E-BB74-EB543EE63201}"/>
              </a:ext>
            </a:extLst>
          </p:cNvPr>
          <p:cNvSpPr txBox="1"/>
          <p:nvPr/>
        </p:nvSpPr>
        <p:spPr>
          <a:xfrm>
            <a:off x="5371152" y="4255492"/>
            <a:ext cx="233698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500" b="1" u="sng" dirty="0">
                <a:solidFill>
                  <a:prstClr val="black"/>
                </a:solidFill>
                <a:latin typeface="Calibri" panose="020F0502020204030204"/>
              </a:rPr>
              <a:t>Endpoints</a:t>
            </a:r>
            <a:endParaRPr lang="en-US" sz="788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1 male/litter (myography) </a:t>
            </a:r>
          </a:p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1 female/litter (myography)</a:t>
            </a:r>
          </a:p>
          <a:p>
            <a:pPr algn="ctr"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ABEF66E-32C8-4F86-92B6-E6869AD3BE32}"/>
              </a:ext>
            </a:extLst>
          </p:cNvPr>
          <p:cNvSpPr txBox="1">
            <a:spLocks/>
          </p:cNvSpPr>
          <p:nvPr/>
        </p:nvSpPr>
        <p:spPr>
          <a:xfrm>
            <a:off x="675563" y="4807302"/>
            <a:ext cx="3332183" cy="13893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85750" indent="-285750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716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617538" indent="-236538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14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50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31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2913" indent="-188913" algn="l" defTabSz="7604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302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6pPr>
            <a:lvl7pPr marL="1947121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7pPr>
            <a:lvl8pPr marL="20640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8pPr>
            <a:lvl9pPr marL="2180922" indent="-190369" algn="l" defTabSz="761476" rtl="0" fontAlgn="base">
              <a:spcBef>
                <a:spcPct val="20000"/>
              </a:spcBef>
              <a:spcAft>
                <a:spcPct val="0"/>
              </a:spcAft>
              <a:buChar char="»"/>
              <a:defRPr sz="46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1827542">
              <a:spcBef>
                <a:spcPts val="0"/>
              </a:spcBef>
              <a:buNone/>
              <a:defRPr/>
            </a:pPr>
            <a:r>
              <a:rPr lang="en-US" sz="1350" b="1" u="sng" kern="0" dirty="0">
                <a:solidFill>
                  <a:prstClr val="black"/>
                </a:solidFill>
                <a:latin typeface="Arial"/>
                <a:cs typeface="Arial"/>
              </a:rPr>
              <a:t>Dam exposure groups</a:t>
            </a:r>
            <a:endParaRPr lang="en-US" sz="1350" b="1" u="sng" kern="0" dirty="0">
              <a:latin typeface="Arial"/>
              <a:cs typeface="Arial"/>
            </a:endParaRPr>
          </a:p>
          <a:p>
            <a:pPr marL="0" indent="0" algn="ctr" defTabSz="1827542">
              <a:spcBef>
                <a:spcPts val="0"/>
              </a:spcBef>
              <a:buNone/>
              <a:defRPr/>
            </a:pPr>
            <a:endParaRPr lang="en-US" sz="450" b="1" u="sng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defTabSz="1827542">
              <a:spcBef>
                <a:spcPts val="0"/>
              </a:spcBef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Control (air) (n=5)</a:t>
            </a:r>
          </a:p>
          <a:p>
            <a:pPr marL="214313" indent="-214313" defTabSz="1827542">
              <a:spcBef>
                <a:spcPts val="0"/>
              </a:spcBef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Ecig0, 5 watts (n=5), no nicotine</a:t>
            </a:r>
          </a:p>
          <a:p>
            <a:pPr marL="214313" indent="-214313" defTabSz="1827542">
              <a:spcBef>
                <a:spcPts val="0"/>
              </a:spcBef>
              <a:defRPr/>
            </a:pPr>
            <a:r>
              <a:rPr lang="en-US" sz="1350" kern="0" dirty="0">
                <a:latin typeface="Arial"/>
                <a:cs typeface="Arial"/>
              </a:rPr>
              <a:t>Ecig0, 30 watts (n=5), no nicotine</a:t>
            </a:r>
          </a:p>
          <a:p>
            <a:pPr marL="214313" indent="-214313" defTabSz="1827542">
              <a:spcBef>
                <a:spcPts val="0"/>
              </a:spcBef>
              <a:defRPr/>
            </a:pPr>
            <a:r>
              <a:rPr lang="en-US" sz="1350" kern="0" dirty="0">
                <a:latin typeface="Arial"/>
                <a:cs typeface="Arial"/>
              </a:rPr>
              <a:t>Ecig50, 5w (50 mg nicotine)</a:t>
            </a:r>
          </a:p>
          <a:p>
            <a:pPr marL="214313" indent="-214313" defTabSz="1827542">
              <a:spcBef>
                <a:spcPts val="0"/>
              </a:spcBef>
              <a:defRPr/>
            </a:pPr>
            <a:r>
              <a:rPr lang="en-US" sz="1350" kern="0" dirty="0">
                <a:latin typeface="Arial"/>
                <a:cs typeface="Arial"/>
              </a:rPr>
              <a:t>Ecig50, 30w (50 mg nicotine)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1B7098-842D-44E0-880A-A3B27F73D7E5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71080B-0628-42E8-AAB0-0B393DA0C3D5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16FA3C78-1950-43E3-B0BA-6B7D6DF3A9F9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675D6AE-6B68-4665-B470-619F050636A0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2C8FEE-104C-4EAB-8785-0795B54A163C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Pregnancy Exposure</a:t>
              </a:r>
              <a:endParaRPr lang="en-US" sz="4000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7CF272-E818-4F72-A1E7-067A91E013C7}"/>
              </a:ext>
            </a:extLst>
          </p:cNvPr>
          <p:cNvSpPr txBox="1"/>
          <p:nvPr/>
        </p:nvSpPr>
        <p:spPr>
          <a:xfrm>
            <a:off x="2532024" y="1454452"/>
            <a:ext cx="26823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Sprague Dawley (CD1) rat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14F5402-36A0-41D4-A38D-5AB87567A7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9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0F9F-B1FC-411D-98BC-339819541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48" y="695623"/>
            <a:ext cx="3876664" cy="790802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+mn-lt"/>
              </a:rPr>
              <a:t>Litter Characteristics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DF1C726-AED4-4003-91AA-A168F6BEE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528346"/>
              </p:ext>
            </p:extLst>
          </p:nvPr>
        </p:nvGraphicFramePr>
        <p:xfrm>
          <a:off x="304646" y="1486425"/>
          <a:ext cx="8534707" cy="3567719"/>
        </p:xfrm>
        <a:graphic>
          <a:graphicData uri="http://schemas.openxmlformats.org/drawingml/2006/table">
            <a:tbl>
              <a:tblPr/>
              <a:tblGrid>
                <a:gridCol w="2106171">
                  <a:extLst>
                    <a:ext uri="{9D8B030D-6E8A-4147-A177-3AD203B41FA5}">
                      <a16:colId xmlns:a16="http://schemas.microsoft.com/office/drawing/2014/main" val="1186248159"/>
                    </a:ext>
                  </a:extLst>
                </a:gridCol>
                <a:gridCol w="1225980">
                  <a:extLst>
                    <a:ext uri="{9D8B030D-6E8A-4147-A177-3AD203B41FA5}">
                      <a16:colId xmlns:a16="http://schemas.microsoft.com/office/drawing/2014/main" val="3970670046"/>
                    </a:ext>
                  </a:extLst>
                </a:gridCol>
                <a:gridCol w="1333677">
                  <a:extLst>
                    <a:ext uri="{9D8B030D-6E8A-4147-A177-3AD203B41FA5}">
                      <a16:colId xmlns:a16="http://schemas.microsoft.com/office/drawing/2014/main" val="312285601"/>
                    </a:ext>
                  </a:extLst>
                </a:gridCol>
                <a:gridCol w="1228307">
                  <a:extLst>
                    <a:ext uri="{9D8B030D-6E8A-4147-A177-3AD203B41FA5}">
                      <a16:colId xmlns:a16="http://schemas.microsoft.com/office/drawing/2014/main" val="486876375"/>
                    </a:ext>
                  </a:extLst>
                </a:gridCol>
                <a:gridCol w="1320286">
                  <a:extLst>
                    <a:ext uri="{9D8B030D-6E8A-4147-A177-3AD203B41FA5}">
                      <a16:colId xmlns:a16="http://schemas.microsoft.com/office/drawing/2014/main" val="4187512599"/>
                    </a:ext>
                  </a:extLst>
                </a:gridCol>
                <a:gridCol w="1320286">
                  <a:extLst>
                    <a:ext uri="{9D8B030D-6E8A-4147-A177-3AD203B41FA5}">
                      <a16:colId xmlns:a16="http://schemas.microsoft.com/office/drawing/2014/main" val="4084460378"/>
                    </a:ext>
                  </a:extLst>
                </a:gridCol>
              </a:tblGrid>
              <a:tr h="885479">
                <a:tc>
                  <a:txBody>
                    <a:bodyPr/>
                    <a:lstStyle/>
                    <a:p>
                      <a:pPr algn="l" rtl="0" fontAlgn="b"/>
                      <a:endParaRPr lang="en-US" sz="1400" b="1" i="0" dirty="0">
                        <a:effectLst/>
                      </a:endParaRP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effectLst/>
                        </a:rPr>
                        <a:t>Air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effectLst/>
                        </a:rPr>
                        <a:t>Ecig0 </a:t>
                      </a:r>
                    </a:p>
                    <a:p>
                      <a:pPr algn="ctr" rtl="0" fontAlgn="b"/>
                      <a:r>
                        <a:rPr lang="en-US" sz="1600" b="1" dirty="0">
                          <a:effectLst/>
                        </a:rPr>
                        <a:t>5 Watts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effectLst/>
                        </a:rPr>
                        <a:t>Ecig0 </a:t>
                      </a:r>
                    </a:p>
                    <a:p>
                      <a:pPr algn="ctr" rtl="0" fontAlgn="b"/>
                      <a:r>
                        <a:rPr lang="en-US" sz="1600" b="1" dirty="0">
                          <a:effectLst/>
                        </a:rPr>
                        <a:t>30 Watts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Ecig50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Watts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Ecig50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Watts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0413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Dams (n=)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212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Pups (n=)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678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Litter size (range)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± 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(9-13)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± 2</a:t>
                      </a:r>
                    </a:p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(11-14)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± 3*</a:t>
                      </a:r>
                    </a:p>
                    <a:p>
                      <a:pPr algn="ctr" rtl="0" fontAlgn="b"/>
                      <a:r>
                        <a:rPr lang="en-US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(4-14)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9 ± 5</a:t>
                      </a:r>
                    </a:p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(2-14)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8 ± 3*</a:t>
                      </a:r>
                    </a:p>
                    <a:p>
                      <a:pPr algn="ctr" rtl="0" fontAlgn="b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(1-13)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32736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Litter size after 24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hrs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± 2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± 2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± 4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8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5</a:t>
                      </a:r>
                      <a:endParaRPr lang="en-US" sz="1600" dirty="0">
                        <a:effectLst/>
                      </a:endParaRP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7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5</a:t>
                      </a:r>
                      <a:endParaRPr lang="en-US" sz="1600" dirty="0">
                        <a:effectLst/>
                      </a:endParaRP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4107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Male Pup Number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± 1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± 1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± 2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5 ± 3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4 ± 3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62574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Female Pup Number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± 2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± 1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± 2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3 ± 3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3 ± 3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7589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Female to Male ratio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 ± 0.5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 ± 0.3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 ± 0.5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0.8 ± 0.6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1.1 ± 0.7</a:t>
                      </a:r>
                    </a:p>
                  </a:txBody>
                  <a:tcPr marL="21431" marR="21431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54303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44DDBEB-A49A-49A7-B80A-8741C4C1BF16}"/>
              </a:ext>
            </a:extLst>
          </p:cNvPr>
          <p:cNvSpPr/>
          <p:nvPr/>
        </p:nvSpPr>
        <p:spPr>
          <a:xfrm>
            <a:off x="261148" y="5186909"/>
            <a:ext cx="1215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b="1" dirty="0"/>
              <a:t>Mean ± SD</a:t>
            </a:r>
          </a:p>
        </p:txBody>
      </p:sp>
    </p:spTree>
    <p:extLst>
      <p:ext uri="{BB962C8B-B14F-4D97-AF65-F5344CB8AC3E}">
        <p14:creationId xmlns:p14="http://schemas.microsoft.com/office/powerpoint/2010/main" val="24390869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8E965-5F30-4D16-B560-B621C6E336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13" y="2125267"/>
            <a:ext cx="3916864" cy="35198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51A487-B8EC-4CED-A444-EDAF845ADDDB}"/>
              </a:ext>
            </a:extLst>
          </p:cNvPr>
          <p:cNvGrpSpPr/>
          <p:nvPr/>
        </p:nvGrpSpPr>
        <p:grpSpPr>
          <a:xfrm>
            <a:off x="223736" y="261466"/>
            <a:ext cx="8617111" cy="829492"/>
            <a:chOff x="223736" y="261466"/>
            <a:chExt cx="8617111" cy="8294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5C8685C-D885-4866-9C3B-9190C23A7A53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9" name="Flowchart: Terminator 8">
                <a:extLst>
                  <a:ext uri="{FF2B5EF4-FFF2-40B4-BE49-F238E27FC236}">
                    <a16:creationId xmlns:a16="http://schemas.microsoft.com/office/drawing/2014/main" id="{A89F562B-480A-4A6C-A34F-2861BCB178D6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3F9730E-F23E-4904-BE8E-1B0394131E4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D20B67-B6B0-4D11-93FE-631E4D012C24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Perinatal Complications</a:t>
              </a:r>
              <a:endParaRPr lang="en-US" sz="4000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C150A95-2F75-499D-AE3A-DFDD16B621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D85E63A-2551-4092-A7B2-008702E84399}"/>
              </a:ext>
            </a:extLst>
          </p:cNvPr>
          <p:cNvGrpSpPr/>
          <p:nvPr/>
        </p:nvGrpSpPr>
        <p:grpSpPr>
          <a:xfrm>
            <a:off x="4666625" y="2381647"/>
            <a:ext cx="3975725" cy="3263504"/>
            <a:chOff x="4666625" y="2381647"/>
            <a:chExt cx="3975725" cy="32635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D1BC68-5DF3-4300-BF07-75AA7A93C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6625" y="2381647"/>
              <a:ext cx="3975725" cy="32635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96D6BB-2340-4F62-B18D-C1589787E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1882" y="2735185"/>
              <a:ext cx="895350" cy="42862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D75E85-AB51-4BF7-8595-FD5460F31B70}"/>
                </a:ext>
              </a:extLst>
            </p:cNvPr>
            <p:cNvSpPr/>
            <p:nvPr/>
          </p:nvSpPr>
          <p:spPr>
            <a:xfrm>
              <a:off x="5274527" y="2798956"/>
              <a:ext cx="1003610" cy="423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EB92FD-0243-4496-828B-1A7924A18329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31985834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F16E0B0-7FB9-460A-9147-E25E556C4F88}"/>
              </a:ext>
            </a:extLst>
          </p:cNvPr>
          <p:cNvGrpSpPr>
            <a:grpSpLocks noChangeAspect="1"/>
          </p:cNvGrpSpPr>
          <p:nvPr/>
        </p:nvGrpSpPr>
        <p:grpSpPr>
          <a:xfrm>
            <a:off x="246769" y="1467293"/>
            <a:ext cx="7126964" cy="4667693"/>
            <a:chOff x="-895040" y="-751605"/>
            <a:chExt cx="4433570" cy="29229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C5C362-4845-4951-AC37-8A1AF8B8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95040" y="-751605"/>
              <a:ext cx="4433570" cy="29229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B2C4DF-4ECF-4EAC-A7DE-45C4EFA69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9712" y="-549648"/>
              <a:ext cx="1520190" cy="72136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CC7A1A-E983-439F-A3E5-9A4751518820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7759F5A-DE59-49CC-AAE0-7019939301B6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14E4EEB7-AB09-4F4D-8AA1-87B4A63230EC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19FF91-27FD-4367-9E5C-9BF8748796E4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92C8D-3E4E-45E8-8DDF-29E0E1AF16ED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Arterial Stiffness (</a:t>
              </a:r>
              <a:r>
                <a:rPr lang="en-US" sz="4000" i="1" dirty="0">
                  <a:solidFill>
                    <a:schemeClr val="bg1"/>
                  </a:solidFill>
                </a:rPr>
                <a:t>carotid a.)</a:t>
              </a:r>
              <a:endParaRPr lang="en-US" sz="40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7FF136-8DD4-4562-A42D-2D5C7041CCD5}"/>
              </a:ext>
            </a:extLst>
          </p:cNvPr>
          <p:cNvSpPr txBox="1"/>
          <p:nvPr/>
        </p:nvSpPr>
        <p:spPr>
          <a:xfrm>
            <a:off x="358987" y="6389931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6271874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48050D1-AE76-4BC7-A745-95F88D6F80D0}"/>
              </a:ext>
            </a:extLst>
          </p:cNvPr>
          <p:cNvGrpSpPr>
            <a:grpSpLocks noChangeAspect="1"/>
          </p:cNvGrpSpPr>
          <p:nvPr/>
        </p:nvGrpSpPr>
        <p:grpSpPr>
          <a:xfrm>
            <a:off x="581452" y="1735991"/>
            <a:ext cx="6915979" cy="4356230"/>
            <a:chOff x="0" y="0"/>
            <a:chExt cx="4826635" cy="30397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675405-F9A3-4534-8205-76A154A1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26635" cy="30397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1661B4-6894-487B-8E5D-E754EDF1C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442" y="127590"/>
              <a:ext cx="1637030" cy="86042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073B4A1-92DD-48B1-9CA0-73371AF2D0DD}"/>
              </a:ext>
            </a:extLst>
          </p:cNvPr>
          <p:cNvSpPr txBox="1"/>
          <p:nvPr/>
        </p:nvSpPr>
        <p:spPr>
          <a:xfrm>
            <a:off x="3409806" y="1326520"/>
            <a:ext cx="2123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Male vs Female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CC7A1A-E983-439F-A3E5-9A4751518820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7759F5A-DE59-49CC-AAE0-7019939301B6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14E4EEB7-AB09-4F4D-8AA1-87B4A63230EC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19FF91-27FD-4367-9E5C-9BF8748796E4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92C8D-3E4E-45E8-8DDF-29E0E1AF16ED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Arterial Stiffness (</a:t>
              </a:r>
              <a:r>
                <a:rPr lang="en-US" sz="4000" i="1" dirty="0">
                  <a:solidFill>
                    <a:schemeClr val="bg1"/>
                  </a:solidFill>
                </a:rPr>
                <a:t>carotid a.)</a:t>
              </a:r>
              <a:endParaRPr lang="en-US" sz="40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7FF136-8DD4-4562-A42D-2D5C7041CCD5}"/>
              </a:ext>
            </a:extLst>
          </p:cNvPr>
          <p:cNvSpPr txBox="1"/>
          <p:nvPr/>
        </p:nvSpPr>
        <p:spPr>
          <a:xfrm>
            <a:off x="358987" y="6389931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37056172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A111D-20F4-4797-93E5-2DC5196F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0" y="385023"/>
            <a:ext cx="7886700" cy="558006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+mn-lt"/>
              </a:rPr>
              <a:t>MCA Reactivity to ACh (EDD)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06B23C-568C-419B-B63F-EE8AD6187C6C}"/>
              </a:ext>
            </a:extLst>
          </p:cNvPr>
          <p:cNvGrpSpPr/>
          <p:nvPr/>
        </p:nvGrpSpPr>
        <p:grpSpPr>
          <a:xfrm>
            <a:off x="1156949" y="1788121"/>
            <a:ext cx="6027055" cy="4280868"/>
            <a:chOff x="264834" y="930909"/>
            <a:chExt cx="7090332" cy="58127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A477B7-5D57-4FD0-8CA3-1B120E5F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834" y="930909"/>
              <a:ext cx="7090332" cy="581271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92F599-4514-4C97-8B7E-D1FA8A704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7653" y="1003993"/>
              <a:ext cx="1474377" cy="144287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C31FC30-895E-42D3-9B9F-BF75094938FD}"/>
              </a:ext>
            </a:extLst>
          </p:cNvPr>
          <p:cNvSpPr txBox="1"/>
          <p:nvPr/>
        </p:nvSpPr>
        <p:spPr>
          <a:xfrm>
            <a:off x="2081667" y="1549557"/>
            <a:ext cx="3260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Exposure main effect p=&lt;0.001</a:t>
            </a:r>
          </a:p>
          <a:p>
            <a:r>
              <a:rPr lang="en-US" sz="1600" dirty="0"/>
              <a:t>Age main effect p=&lt;0.001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FE0586-3B33-4574-8E4A-8605634090D5}"/>
              </a:ext>
            </a:extLst>
          </p:cNvPr>
          <p:cNvGrpSpPr/>
          <p:nvPr/>
        </p:nvGrpSpPr>
        <p:grpSpPr>
          <a:xfrm>
            <a:off x="418633" y="314180"/>
            <a:ext cx="8617111" cy="829492"/>
            <a:chOff x="223736" y="261466"/>
            <a:chExt cx="8617111" cy="8294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23FD32E-0172-49FC-9EAE-BF4ACD9D6B8F}"/>
                </a:ext>
              </a:extLst>
            </p:cNvPr>
            <p:cNvGrpSpPr/>
            <p:nvPr/>
          </p:nvGrpSpPr>
          <p:grpSpPr>
            <a:xfrm>
              <a:off x="223736" y="261466"/>
              <a:ext cx="8617111" cy="829492"/>
              <a:chOff x="-354842" y="261466"/>
              <a:chExt cx="9195689" cy="829492"/>
            </a:xfrm>
          </p:grpSpPr>
          <p:sp>
            <p:nvSpPr>
              <p:cNvPr id="19" name="Flowchart: Terminator 18">
                <a:extLst>
                  <a:ext uri="{FF2B5EF4-FFF2-40B4-BE49-F238E27FC236}">
                    <a16:creationId xmlns:a16="http://schemas.microsoft.com/office/drawing/2014/main" id="{B548D8AD-26CB-4106-916D-C143B39289DB}"/>
                  </a:ext>
                </a:extLst>
              </p:cNvPr>
              <p:cNvSpPr/>
              <p:nvPr/>
            </p:nvSpPr>
            <p:spPr>
              <a:xfrm>
                <a:off x="7066637" y="261466"/>
                <a:ext cx="1774210" cy="829492"/>
              </a:xfrm>
              <a:prstGeom prst="flowChartTermina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513B30E-87F5-4246-8A8B-709C27693202}"/>
                  </a:ext>
                </a:extLst>
              </p:cNvPr>
              <p:cNvSpPr/>
              <p:nvPr/>
            </p:nvSpPr>
            <p:spPr>
              <a:xfrm>
                <a:off x="-354842" y="261466"/>
                <a:ext cx="7886700" cy="82949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5E72C8-B7AB-44BE-BBC7-E0B45CFC3142}"/>
                </a:ext>
              </a:extLst>
            </p:cNvPr>
            <p:cNvSpPr/>
            <p:nvPr/>
          </p:nvSpPr>
          <p:spPr>
            <a:xfrm>
              <a:off x="303153" y="322269"/>
              <a:ext cx="814628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MCA reactivity </a:t>
              </a:r>
              <a:endParaRPr lang="en-US" sz="40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5AB65AC-C051-4F02-9B82-00D13FC825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12" y="531673"/>
            <a:ext cx="681439" cy="771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3C4B68-D4BC-459B-B4EE-6E373578E1DE}"/>
              </a:ext>
            </a:extLst>
          </p:cNvPr>
          <p:cNvSpPr txBox="1"/>
          <p:nvPr/>
        </p:nvSpPr>
        <p:spPr>
          <a:xfrm>
            <a:off x="6516087" y="6442645"/>
            <a:ext cx="24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Mills, Olfert, unpublished 2023</a:t>
            </a:r>
          </a:p>
        </p:txBody>
      </p:sp>
    </p:spTree>
    <p:extLst>
      <p:ext uri="{BB962C8B-B14F-4D97-AF65-F5344CB8AC3E}">
        <p14:creationId xmlns:p14="http://schemas.microsoft.com/office/powerpoint/2010/main" val="3161539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HHR_PPT_Template_0114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A42CED87BFA428C1AB888E374AFAD" ma:contentTypeVersion="16" ma:contentTypeDescription="Create a new document." ma:contentTypeScope="" ma:versionID="a1fbf627b14de4a6bebb4259825010e3">
  <xsd:schema xmlns:xsd="http://www.w3.org/2001/XMLSchema" xmlns:xs="http://www.w3.org/2001/XMLSchema" xmlns:p="http://schemas.microsoft.com/office/2006/metadata/properties" xmlns:ns1="http://schemas.microsoft.com/sharepoint/v3" xmlns:ns3="13dcdc22-0794-4f37-831a-5b75e02472a4" xmlns:ns4="5cfb43ea-9d7c-4ef2-b06b-a6800c1bfb1f" targetNamespace="http://schemas.microsoft.com/office/2006/metadata/properties" ma:root="true" ma:fieldsID="01f8d813defbf6d610741c1c62e6b063" ns1:_="" ns3:_="" ns4:_="">
    <xsd:import namespace="http://schemas.microsoft.com/sharepoint/v3"/>
    <xsd:import namespace="13dcdc22-0794-4f37-831a-5b75e02472a4"/>
    <xsd:import namespace="5cfb43ea-9d7c-4ef2-b06b-a6800c1bfb1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dcdc22-0794-4f37-831a-5b75e02472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fb43ea-9d7c-4ef2-b06b-a6800c1bf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343E67-AC50-4319-9535-9019A1F8CBE7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sharepoint/v3"/>
    <ds:schemaRef ds:uri="13dcdc22-0794-4f37-831a-5b75e02472a4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cfb43ea-9d7c-4ef2-b06b-a6800c1bfb1f"/>
  </ds:schemaRefs>
</ds:datastoreItem>
</file>

<file path=customXml/itemProps2.xml><?xml version="1.0" encoding="utf-8"?>
<ds:datastoreItem xmlns:ds="http://schemas.openxmlformats.org/officeDocument/2006/customXml" ds:itemID="{ACC1A8C0-70C7-4921-9029-49EE89A48F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228430-66B1-4B4F-90A3-1BD2ABF923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3dcdc22-0794-4f37-831a-5b75e02472a4"/>
    <ds:schemaRef ds:uri="5cfb43ea-9d7c-4ef2-b06b-a6800c1bfb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28373</TotalTime>
  <Words>5107</Words>
  <Application>Microsoft Office PowerPoint</Application>
  <PresentationFormat>On-screen Show (4:3)</PresentationFormat>
  <Paragraphs>1261</Paragraphs>
  <Slides>111</Slides>
  <Notes>65</Notes>
  <HiddenSlides>4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111</vt:i4>
      </vt:variant>
    </vt:vector>
  </HeadingPairs>
  <TitlesOfParts>
    <vt:vector size="121" baseType="lpstr">
      <vt:lpstr>Yu Gothic</vt:lpstr>
      <vt:lpstr>AdvOTb4f1aec7</vt:lpstr>
      <vt:lpstr>Arial</vt:lpstr>
      <vt:lpstr>Arial Rounded MT Bold</vt:lpstr>
      <vt:lpstr>Calibri</vt:lpstr>
      <vt:lpstr>Calibri Light</vt:lpstr>
      <vt:lpstr>UniversLTStd</vt:lpstr>
      <vt:lpstr>Wingdings</vt:lpstr>
      <vt:lpstr>Office Theme</vt:lpstr>
      <vt:lpstr>DHHR_PPT_Template_011414</vt:lpstr>
      <vt:lpstr>Health Consequences to Offspring  due to Perinatal Exposure from Maternal Vaping during Pregnancy</vt:lpstr>
      <vt:lpstr>Prevalence of e-cigarette use in women</vt:lpstr>
      <vt:lpstr>Maternal Smoking</vt:lpstr>
      <vt:lpstr>PowerPoint Presentation</vt:lpstr>
      <vt:lpstr>Objectives</vt:lpstr>
      <vt:lpstr>Electronic cigarettes (e-cigs)  Electronic Nicotine Delivery system (ENDs) </vt:lpstr>
      <vt:lpstr>Anatomy of Electronic Cigarette</vt:lpstr>
      <vt:lpstr>Anatomy of Electronic Cigarette</vt:lpstr>
      <vt:lpstr>PowerPoint Presentation</vt:lpstr>
      <vt:lpstr>PowerPoint Presentation</vt:lpstr>
      <vt:lpstr>ICPMS Analysis</vt:lpstr>
      <vt:lpstr>PowerPoint Presentation</vt:lpstr>
      <vt:lpstr>PowerPoint Presentation</vt:lpstr>
      <vt:lpstr>Intravital Microscopy</vt:lpstr>
      <vt:lpstr>PowerPoint Presentation</vt:lpstr>
      <vt:lpstr>Intravital Microscopy</vt:lpstr>
      <vt:lpstr>Intravital Microscopy</vt:lpstr>
      <vt:lpstr>Intravital Microscopy</vt:lpstr>
      <vt:lpstr>Heated Tobacco Product (HTP)</vt:lpstr>
      <vt:lpstr>PowerPoint Presentation</vt:lpstr>
      <vt:lpstr>PowerPoint Presentation</vt:lpstr>
      <vt:lpstr>Laser Speckle Tracking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Litter Characteristics</vt:lpstr>
      <vt:lpstr>PowerPoint Presentation</vt:lpstr>
      <vt:lpstr>PowerPoint Presentation</vt:lpstr>
      <vt:lpstr>PowerPoint Presentation</vt:lpstr>
      <vt:lpstr>MCA Reactivity to ACh (EDD)</vt:lpstr>
      <vt:lpstr>Y-MAZE (8-Month Offspring)</vt:lpstr>
      <vt:lpstr>Barnes Maze (8-Month Offspring)</vt:lpstr>
      <vt:lpstr>PowerPoint Presentation</vt:lpstr>
      <vt:lpstr>Novel Object Recognition</vt:lpstr>
      <vt:lpstr>Novel Object Recognition (12-Month Offspring)</vt:lpstr>
      <vt:lpstr>PowerPoint Presentation</vt:lpstr>
      <vt:lpstr>PowerPoint Presentation</vt:lpstr>
      <vt:lpstr>PowerPoint Presentation</vt:lpstr>
      <vt:lpstr>MCA Reactivity to ACh (EDD)</vt:lpstr>
      <vt:lpstr>PowerPoint Presentation</vt:lpstr>
      <vt:lpstr>Acknowledgments</vt:lpstr>
      <vt:lpstr>PowerPoint Presentation</vt:lpstr>
      <vt:lpstr>PowerPoint Presentation</vt:lpstr>
      <vt:lpstr>PowerPoint Presentation</vt:lpstr>
      <vt:lpstr>PowerPoint Presentation</vt:lpstr>
      <vt:lpstr>Prevalence of e-cigarette use in women</vt:lpstr>
      <vt:lpstr>PowerPoint Presentation</vt:lpstr>
      <vt:lpstr>Objectives</vt:lpstr>
      <vt:lpstr>Electronic cigarettes (e-cigs)  Electronic Nicotine Delivery system (ENDs) </vt:lpstr>
      <vt:lpstr>Anatomy of Electronic Cigarette</vt:lpstr>
      <vt:lpstr>Anatomy of Electronic Cigarette</vt:lpstr>
      <vt:lpstr>PowerPoint Presentation</vt:lpstr>
      <vt:lpstr>PowerPoint Presentation</vt:lpstr>
      <vt:lpstr>ICPMS Analysis</vt:lpstr>
      <vt:lpstr>PowerPoint Presentation</vt:lpstr>
      <vt:lpstr>PowerPoint Presentation</vt:lpstr>
      <vt:lpstr>Intravital Microscopy</vt:lpstr>
      <vt:lpstr>PowerPoint Presentation</vt:lpstr>
      <vt:lpstr>Intravital Microscopy</vt:lpstr>
      <vt:lpstr>Intravital Microscopy</vt:lpstr>
      <vt:lpstr>Intravital Microscopy</vt:lpstr>
      <vt:lpstr>Heated Tobacco Product (HTP)</vt:lpstr>
      <vt:lpstr>PowerPoint Presentation</vt:lpstr>
      <vt:lpstr>PowerPoint Presentation</vt:lpstr>
      <vt:lpstr>Laser Speckle Tracking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Litter Characteristics</vt:lpstr>
      <vt:lpstr>PowerPoint Presentation</vt:lpstr>
      <vt:lpstr>PowerPoint Presentation</vt:lpstr>
      <vt:lpstr>PowerPoint Presentation</vt:lpstr>
      <vt:lpstr>MCA Reactivity to ACh (EDD)</vt:lpstr>
      <vt:lpstr>Y-MAZE (8-Month Offspring)</vt:lpstr>
      <vt:lpstr>Barnes Maze (8-Month Offspring)</vt:lpstr>
      <vt:lpstr>PowerPoint Presentation</vt:lpstr>
      <vt:lpstr>Novel Object Recognition</vt:lpstr>
      <vt:lpstr>Novel Object Recognition (12-Month Offspring)</vt:lpstr>
      <vt:lpstr>MCA Reactivity to ACh (EDD)</vt:lpstr>
      <vt:lpstr>PowerPoint Presentation</vt:lpstr>
      <vt:lpstr>Acknowledgments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Olfert</dc:creator>
  <cp:lastModifiedBy>James Chamberlain</cp:lastModifiedBy>
  <cp:revision>452</cp:revision>
  <cp:lastPrinted>2022-03-21T17:42:45Z</cp:lastPrinted>
  <dcterms:created xsi:type="dcterms:W3CDTF">2015-12-15T13:13:53Z</dcterms:created>
  <dcterms:modified xsi:type="dcterms:W3CDTF">2023-09-25T19:17:16Z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0x010100CC9A42CED87BFA428C1AB888E374AFAD</vt:lpwstr>
  </property>
</Properties>
</file>