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317_882EC99D.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71"/>
  </p:notesMasterIdLst>
  <p:handoutMasterIdLst>
    <p:handoutMasterId r:id="rId72"/>
  </p:handoutMasterIdLst>
  <p:sldIdLst>
    <p:sldId id="830" r:id="rId6"/>
    <p:sldId id="778" r:id="rId7"/>
    <p:sldId id="827" r:id="rId8"/>
    <p:sldId id="832" r:id="rId9"/>
    <p:sldId id="786" r:id="rId10"/>
    <p:sldId id="785" r:id="rId11"/>
    <p:sldId id="806" r:id="rId12"/>
    <p:sldId id="784" r:id="rId13"/>
    <p:sldId id="804" r:id="rId14"/>
    <p:sldId id="805" r:id="rId15"/>
    <p:sldId id="783" r:id="rId16"/>
    <p:sldId id="782" r:id="rId17"/>
    <p:sldId id="781" r:id="rId18"/>
    <p:sldId id="780" r:id="rId19"/>
    <p:sldId id="779" r:id="rId20"/>
    <p:sldId id="813" r:id="rId21"/>
    <p:sldId id="814" r:id="rId22"/>
    <p:sldId id="767" r:id="rId23"/>
    <p:sldId id="776" r:id="rId24"/>
    <p:sldId id="768" r:id="rId25"/>
    <p:sldId id="709" r:id="rId26"/>
    <p:sldId id="801" r:id="rId27"/>
    <p:sldId id="765" r:id="rId28"/>
    <p:sldId id="713" r:id="rId29"/>
    <p:sldId id="771" r:id="rId30"/>
    <p:sldId id="751" r:id="rId31"/>
    <p:sldId id="760" r:id="rId32"/>
    <p:sldId id="750" r:id="rId33"/>
    <p:sldId id="766" r:id="rId34"/>
    <p:sldId id="759" r:id="rId35"/>
    <p:sldId id="773" r:id="rId36"/>
    <p:sldId id="788" r:id="rId37"/>
    <p:sldId id="790" r:id="rId38"/>
    <p:sldId id="791" r:id="rId39"/>
    <p:sldId id="831" r:id="rId40"/>
    <p:sldId id="794" r:id="rId41"/>
    <p:sldId id="796" r:id="rId42"/>
    <p:sldId id="795" r:id="rId43"/>
    <p:sldId id="828" r:id="rId44"/>
    <p:sldId id="792" r:id="rId45"/>
    <p:sldId id="787" r:id="rId46"/>
    <p:sldId id="808" r:id="rId47"/>
    <p:sldId id="799" r:id="rId48"/>
    <p:sldId id="797" r:id="rId49"/>
    <p:sldId id="798" r:id="rId50"/>
    <p:sldId id="800" r:id="rId51"/>
    <p:sldId id="810" r:id="rId52"/>
    <p:sldId id="812" r:id="rId53"/>
    <p:sldId id="803" r:id="rId54"/>
    <p:sldId id="811" r:id="rId55"/>
    <p:sldId id="826" r:id="rId56"/>
    <p:sldId id="829" r:id="rId57"/>
    <p:sldId id="818" r:id="rId58"/>
    <p:sldId id="817" r:id="rId59"/>
    <p:sldId id="819" r:id="rId60"/>
    <p:sldId id="820" r:id="rId61"/>
    <p:sldId id="821" r:id="rId62"/>
    <p:sldId id="823" r:id="rId63"/>
    <p:sldId id="822" r:id="rId64"/>
    <p:sldId id="824" r:id="rId65"/>
    <p:sldId id="825" r:id="rId66"/>
    <p:sldId id="802" r:id="rId67"/>
    <p:sldId id="815" r:id="rId68"/>
    <p:sldId id="816" r:id="rId69"/>
    <p:sldId id="729" r:id="rId70"/>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8FC86B-421E-CCB3-41BD-A6B6823910F9}" name="Spada, Meredith" initials="SM" userId="S::spadaml@upmc.edu::35836393-e635-499b-b664-f48ffe57959f" providerId="AD"/>
  <p188:author id="{337D86FF-F84D-6C4A-3FFA-D634A11AE829}" name="Gopalan, Priya" initials="GP" userId="S::gopalanpr@upmc.edu::8d09b416-bbca-4338-b6ab-e9543e85400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EAD261-B0AF-4A5D-82C0-9552A9C3176E}" v="95" dt="2023-09-05T20:48:30.237"/>
    <p1510:client id="{BD0C8A8E-999C-4047-9D5F-652F4870D182}" v="28" dt="2023-09-06T18:02:14.3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773" autoAdjust="0"/>
  </p:normalViewPr>
  <p:slideViewPr>
    <p:cSldViewPr snapToGrid="0">
      <p:cViewPr varScale="1">
        <p:scale>
          <a:sx n="60" d="100"/>
          <a:sy n="60" d="100"/>
        </p:scale>
        <p:origin x="59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4.xml"/></Relationships>
</file>

<file path=ppt/comments/modernComment_317_882EC99D.xml><?xml version="1.0" encoding="utf-8"?>
<p188:cmLst xmlns:a="http://schemas.openxmlformats.org/drawingml/2006/main" xmlns:r="http://schemas.openxmlformats.org/officeDocument/2006/relationships" xmlns:p188="http://schemas.microsoft.com/office/powerpoint/2018/8/main">
  <p188:cm id="{037C7C54-BA59-460E-A8EC-4FC61A10DFC6}" authorId="{337D86FF-F84D-6C4A-3FFA-D634A11AE829}" created="2023-08-31T18:33:28.972">
    <ac:deMkLst xmlns:ac="http://schemas.microsoft.com/office/drawing/2013/main/command">
      <pc:docMk xmlns:pc="http://schemas.microsoft.com/office/powerpoint/2013/main/command"/>
      <pc:sldMk xmlns:pc="http://schemas.microsoft.com/office/powerpoint/2013/main/command" cId="2284767645" sldId="791"/>
      <ac:picMk id="7" creationId="{1762AB16-3AC6-2002-0664-2ED1BECCF7DF}"/>
    </ac:deMkLst>
    <p188:replyLst>
      <p188:reply id="{573F05B3-9499-4599-A547-B02D16748EAE}" authorId="{1B8FC86B-421E-CCB3-41BD-A6B6823910F9}" created="2023-09-01T14:53:13.401">
        <p188:txBody>
          <a:bodyPr/>
          <a:lstStyle/>
          <a:p>
            <a:r>
              <a:rPr lang="en-US"/>
              <a:t>I actually think we should delete this slide-see next</a:t>
            </a:r>
          </a:p>
        </p188:txBody>
      </p188:reply>
    </p188:replyLst>
    <p188:txBody>
      <a:bodyPr/>
      <a:lstStyle/>
      <a:p>
        <a:r>
          <a:rPr lang="en-US"/>
          <a:t>Better figure from this article?
 - Meredith</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9E8542-3982-43B3-BBC0-2F51B790E37F}"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8E1147AC-E880-44FD-A9CF-87F2127474F1}">
      <dgm:prSet/>
      <dgm:spPr/>
      <dgm:t>
        <a:bodyPr/>
        <a:lstStyle/>
        <a:p>
          <a:r>
            <a:rPr lang="en-US" dirty="0"/>
            <a:t>Why Mental Health Matters</a:t>
          </a:r>
        </a:p>
      </dgm:t>
    </dgm:pt>
    <dgm:pt modelId="{A8F60276-FAAD-4084-8EA7-E8E07CC5A3D6}" type="parTrans" cxnId="{0BE9C31F-6EEA-4ED8-B1C0-3D086C52F614}">
      <dgm:prSet/>
      <dgm:spPr/>
      <dgm:t>
        <a:bodyPr/>
        <a:lstStyle/>
        <a:p>
          <a:endParaRPr lang="en-US"/>
        </a:p>
      </dgm:t>
    </dgm:pt>
    <dgm:pt modelId="{EBCA98EC-C159-49B1-BA8D-C9478C83FC69}" type="sibTrans" cxnId="{0BE9C31F-6EEA-4ED8-B1C0-3D086C52F614}">
      <dgm:prSet/>
      <dgm:spPr/>
      <dgm:t>
        <a:bodyPr/>
        <a:lstStyle/>
        <a:p>
          <a:endParaRPr lang="en-US"/>
        </a:p>
      </dgm:t>
    </dgm:pt>
    <dgm:pt modelId="{85028416-1848-4536-96EF-CEEFA8C97893}">
      <dgm:prSet/>
      <dgm:spPr/>
      <dgm:t>
        <a:bodyPr/>
        <a:lstStyle/>
        <a:p>
          <a:r>
            <a:rPr lang="en-US"/>
            <a:t>Brexanolone: Current State of Evidence</a:t>
          </a:r>
        </a:p>
      </dgm:t>
    </dgm:pt>
    <dgm:pt modelId="{4C61417D-3DA9-4C40-8D78-E9C988DF8099}" type="parTrans" cxnId="{965F8A62-41A7-4D8A-8BAB-F2D4ACB9EF9C}">
      <dgm:prSet/>
      <dgm:spPr/>
      <dgm:t>
        <a:bodyPr/>
        <a:lstStyle/>
        <a:p>
          <a:endParaRPr lang="en-US"/>
        </a:p>
      </dgm:t>
    </dgm:pt>
    <dgm:pt modelId="{892591B8-ADE2-4AAE-89D9-1059AA313D96}" type="sibTrans" cxnId="{965F8A62-41A7-4D8A-8BAB-F2D4ACB9EF9C}">
      <dgm:prSet/>
      <dgm:spPr/>
      <dgm:t>
        <a:bodyPr/>
        <a:lstStyle/>
        <a:p>
          <a:endParaRPr lang="en-US"/>
        </a:p>
      </dgm:t>
    </dgm:pt>
    <dgm:pt modelId="{E75E0F82-CBF7-4066-9151-BDE36AA3E4E5}">
      <dgm:prSet/>
      <dgm:spPr/>
      <dgm:t>
        <a:bodyPr/>
        <a:lstStyle/>
        <a:p>
          <a:r>
            <a:rPr lang="en-US"/>
            <a:t>Clinical Conundrums</a:t>
          </a:r>
        </a:p>
      </dgm:t>
    </dgm:pt>
    <dgm:pt modelId="{6B8E0EAB-5490-4ECC-B5E1-3B743D55BEEF}" type="parTrans" cxnId="{8E1EE093-473F-48BB-9A2B-59DE7032C34D}">
      <dgm:prSet/>
      <dgm:spPr/>
      <dgm:t>
        <a:bodyPr/>
        <a:lstStyle/>
        <a:p>
          <a:endParaRPr lang="en-US"/>
        </a:p>
      </dgm:t>
    </dgm:pt>
    <dgm:pt modelId="{BDBD8782-CC11-4D87-BE91-026C6083DDDF}" type="sibTrans" cxnId="{8E1EE093-473F-48BB-9A2B-59DE7032C34D}">
      <dgm:prSet/>
      <dgm:spPr/>
      <dgm:t>
        <a:bodyPr/>
        <a:lstStyle/>
        <a:p>
          <a:endParaRPr lang="en-US"/>
        </a:p>
      </dgm:t>
    </dgm:pt>
    <dgm:pt modelId="{3C968616-128A-4B52-ADB0-949BD736F074}">
      <dgm:prSet/>
      <dgm:spPr/>
      <dgm:t>
        <a:bodyPr/>
        <a:lstStyle/>
        <a:p>
          <a:r>
            <a:rPr lang="en-US"/>
            <a:t>New Frontiers: Zuranolone</a:t>
          </a:r>
        </a:p>
      </dgm:t>
    </dgm:pt>
    <dgm:pt modelId="{9FA8ADE4-ECEC-471E-84DA-F991669A2B4F}" type="parTrans" cxnId="{D09D1632-03E3-432E-A0A0-9E655B3EB041}">
      <dgm:prSet/>
      <dgm:spPr/>
      <dgm:t>
        <a:bodyPr/>
        <a:lstStyle/>
        <a:p>
          <a:endParaRPr lang="en-US"/>
        </a:p>
      </dgm:t>
    </dgm:pt>
    <dgm:pt modelId="{05E14F53-017E-482C-9EE3-F403899A05F8}" type="sibTrans" cxnId="{D09D1632-03E3-432E-A0A0-9E655B3EB041}">
      <dgm:prSet/>
      <dgm:spPr/>
      <dgm:t>
        <a:bodyPr/>
        <a:lstStyle/>
        <a:p>
          <a:endParaRPr lang="en-US"/>
        </a:p>
      </dgm:t>
    </dgm:pt>
    <dgm:pt modelId="{E182F9DB-3834-42A5-98F4-572AC72B6103}" type="pres">
      <dgm:prSet presAssocID="{4A9E8542-3982-43B3-BBC0-2F51B790E37F}" presName="vert0" presStyleCnt="0">
        <dgm:presLayoutVars>
          <dgm:dir/>
          <dgm:animOne val="branch"/>
          <dgm:animLvl val="lvl"/>
        </dgm:presLayoutVars>
      </dgm:prSet>
      <dgm:spPr/>
    </dgm:pt>
    <dgm:pt modelId="{C636FD86-6E70-49A5-9EA8-895DD3DF3435}" type="pres">
      <dgm:prSet presAssocID="{8E1147AC-E880-44FD-A9CF-87F2127474F1}" presName="thickLine" presStyleLbl="alignNode1" presStyleIdx="0" presStyleCnt="4"/>
      <dgm:spPr/>
    </dgm:pt>
    <dgm:pt modelId="{F36B155F-DBF2-4FD0-A5CE-840D3FAB3902}" type="pres">
      <dgm:prSet presAssocID="{8E1147AC-E880-44FD-A9CF-87F2127474F1}" presName="horz1" presStyleCnt="0"/>
      <dgm:spPr/>
    </dgm:pt>
    <dgm:pt modelId="{E694CD2C-8C7D-4648-8371-33AD29E33C6D}" type="pres">
      <dgm:prSet presAssocID="{8E1147AC-E880-44FD-A9CF-87F2127474F1}" presName="tx1" presStyleLbl="revTx" presStyleIdx="0" presStyleCnt="4"/>
      <dgm:spPr/>
    </dgm:pt>
    <dgm:pt modelId="{61F5C8EB-2283-4BCE-9BA1-36A332ADEEA1}" type="pres">
      <dgm:prSet presAssocID="{8E1147AC-E880-44FD-A9CF-87F2127474F1}" presName="vert1" presStyleCnt="0"/>
      <dgm:spPr/>
    </dgm:pt>
    <dgm:pt modelId="{5BD43CD2-AE1B-497A-9718-244E2DED1E95}" type="pres">
      <dgm:prSet presAssocID="{85028416-1848-4536-96EF-CEEFA8C97893}" presName="thickLine" presStyleLbl="alignNode1" presStyleIdx="1" presStyleCnt="4"/>
      <dgm:spPr/>
    </dgm:pt>
    <dgm:pt modelId="{3D8AFF43-11FD-4661-BAB8-200E7523C14B}" type="pres">
      <dgm:prSet presAssocID="{85028416-1848-4536-96EF-CEEFA8C97893}" presName="horz1" presStyleCnt="0"/>
      <dgm:spPr/>
    </dgm:pt>
    <dgm:pt modelId="{57B59AF1-B568-4D6A-B85E-6FF1B9709AC4}" type="pres">
      <dgm:prSet presAssocID="{85028416-1848-4536-96EF-CEEFA8C97893}" presName="tx1" presStyleLbl="revTx" presStyleIdx="1" presStyleCnt="4"/>
      <dgm:spPr/>
    </dgm:pt>
    <dgm:pt modelId="{C37CD848-3FF9-4A03-AC47-DC8D760A0111}" type="pres">
      <dgm:prSet presAssocID="{85028416-1848-4536-96EF-CEEFA8C97893}" presName="vert1" presStyleCnt="0"/>
      <dgm:spPr/>
    </dgm:pt>
    <dgm:pt modelId="{E700664D-ABD6-42D1-8680-54B3DA17958B}" type="pres">
      <dgm:prSet presAssocID="{E75E0F82-CBF7-4066-9151-BDE36AA3E4E5}" presName="thickLine" presStyleLbl="alignNode1" presStyleIdx="2" presStyleCnt="4"/>
      <dgm:spPr/>
    </dgm:pt>
    <dgm:pt modelId="{F138D27B-A349-49C1-B7E3-D547C363FB11}" type="pres">
      <dgm:prSet presAssocID="{E75E0F82-CBF7-4066-9151-BDE36AA3E4E5}" presName="horz1" presStyleCnt="0"/>
      <dgm:spPr/>
    </dgm:pt>
    <dgm:pt modelId="{B033977E-5B89-4DFC-885B-A7DEFE1C7F53}" type="pres">
      <dgm:prSet presAssocID="{E75E0F82-CBF7-4066-9151-BDE36AA3E4E5}" presName="tx1" presStyleLbl="revTx" presStyleIdx="2" presStyleCnt="4"/>
      <dgm:spPr/>
    </dgm:pt>
    <dgm:pt modelId="{2CDC299A-F4CA-4819-807B-0BF066E3406A}" type="pres">
      <dgm:prSet presAssocID="{E75E0F82-CBF7-4066-9151-BDE36AA3E4E5}" presName="vert1" presStyleCnt="0"/>
      <dgm:spPr/>
    </dgm:pt>
    <dgm:pt modelId="{9BCC75BB-AE98-4296-9B6A-1BED68108E4A}" type="pres">
      <dgm:prSet presAssocID="{3C968616-128A-4B52-ADB0-949BD736F074}" presName="thickLine" presStyleLbl="alignNode1" presStyleIdx="3" presStyleCnt="4"/>
      <dgm:spPr/>
    </dgm:pt>
    <dgm:pt modelId="{6C54CEBE-9559-4180-BB20-983E4F080AEB}" type="pres">
      <dgm:prSet presAssocID="{3C968616-128A-4B52-ADB0-949BD736F074}" presName="horz1" presStyleCnt="0"/>
      <dgm:spPr/>
    </dgm:pt>
    <dgm:pt modelId="{140199FA-B5E6-4C01-BF76-6EF32AE9E377}" type="pres">
      <dgm:prSet presAssocID="{3C968616-128A-4B52-ADB0-949BD736F074}" presName="tx1" presStyleLbl="revTx" presStyleIdx="3" presStyleCnt="4"/>
      <dgm:spPr/>
    </dgm:pt>
    <dgm:pt modelId="{F2895FF5-DCA7-45D0-9DF1-A34680F74C05}" type="pres">
      <dgm:prSet presAssocID="{3C968616-128A-4B52-ADB0-949BD736F074}" presName="vert1" presStyleCnt="0"/>
      <dgm:spPr/>
    </dgm:pt>
  </dgm:ptLst>
  <dgm:cxnLst>
    <dgm:cxn modelId="{4751410D-9675-421A-8CF9-6A9687B2FC14}" type="presOf" srcId="{8E1147AC-E880-44FD-A9CF-87F2127474F1}" destId="{E694CD2C-8C7D-4648-8371-33AD29E33C6D}" srcOrd="0" destOrd="0" presId="urn:microsoft.com/office/officeart/2008/layout/LinedList"/>
    <dgm:cxn modelId="{0BE9C31F-6EEA-4ED8-B1C0-3D086C52F614}" srcId="{4A9E8542-3982-43B3-BBC0-2F51B790E37F}" destId="{8E1147AC-E880-44FD-A9CF-87F2127474F1}" srcOrd="0" destOrd="0" parTransId="{A8F60276-FAAD-4084-8EA7-E8E07CC5A3D6}" sibTransId="{EBCA98EC-C159-49B1-BA8D-C9478C83FC69}"/>
    <dgm:cxn modelId="{D09D1632-03E3-432E-A0A0-9E655B3EB041}" srcId="{4A9E8542-3982-43B3-BBC0-2F51B790E37F}" destId="{3C968616-128A-4B52-ADB0-949BD736F074}" srcOrd="3" destOrd="0" parTransId="{9FA8ADE4-ECEC-471E-84DA-F991669A2B4F}" sibTransId="{05E14F53-017E-482C-9EE3-F403899A05F8}"/>
    <dgm:cxn modelId="{965F8A62-41A7-4D8A-8BAB-F2D4ACB9EF9C}" srcId="{4A9E8542-3982-43B3-BBC0-2F51B790E37F}" destId="{85028416-1848-4536-96EF-CEEFA8C97893}" srcOrd="1" destOrd="0" parTransId="{4C61417D-3DA9-4C40-8D78-E9C988DF8099}" sibTransId="{892591B8-ADE2-4AAE-89D9-1059AA313D96}"/>
    <dgm:cxn modelId="{7E7E9082-E44D-408D-8B67-8625526646EF}" type="presOf" srcId="{4A9E8542-3982-43B3-BBC0-2F51B790E37F}" destId="{E182F9DB-3834-42A5-98F4-572AC72B6103}" srcOrd="0" destOrd="0" presId="urn:microsoft.com/office/officeart/2008/layout/LinedList"/>
    <dgm:cxn modelId="{8E1EE093-473F-48BB-9A2B-59DE7032C34D}" srcId="{4A9E8542-3982-43B3-BBC0-2F51B790E37F}" destId="{E75E0F82-CBF7-4066-9151-BDE36AA3E4E5}" srcOrd="2" destOrd="0" parTransId="{6B8E0EAB-5490-4ECC-B5E1-3B743D55BEEF}" sibTransId="{BDBD8782-CC11-4D87-BE91-026C6083DDDF}"/>
    <dgm:cxn modelId="{B518ECA2-1D4A-4C96-B5ED-CBF53409E997}" type="presOf" srcId="{E75E0F82-CBF7-4066-9151-BDE36AA3E4E5}" destId="{B033977E-5B89-4DFC-885B-A7DEFE1C7F53}" srcOrd="0" destOrd="0" presId="urn:microsoft.com/office/officeart/2008/layout/LinedList"/>
    <dgm:cxn modelId="{8CCF60F2-D85D-4526-8445-96B14CDE2B22}" type="presOf" srcId="{85028416-1848-4536-96EF-CEEFA8C97893}" destId="{57B59AF1-B568-4D6A-B85E-6FF1B9709AC4}" srcOrd="0" destOrd="0" presId="urn:microsoft.com/office/officeart/2008/layout/LinedList"/>
    <dgm:cxn modelId="{711835F3-0BDC-4D0E-98FA-F8D5DEFA82F1}" type="presOf" srcId="{3C968616-128A-4B52-ADB0-949BD736F074}" destId="{140199FA-B5E6-4C01-BF76-6EF32AE9E377}" srcOrd="0" destOrd="0" presId="urn:microsoft.com/office/officeart/2008/layout/LinedList"/>
    <dgm:cxn modelId="{E98858BE-CC36-474D-A511-B8D3327C0070}" type="presParOf" srcId="{E182F9DB-3834-42A5-98F4-572AC72B6103}" destId="{C636FD86-6E70-49A5-9EA8-895DD3DF3435}" srcOrd="0" destOrd="0" presId="urn:microsoft.com/office/officeart/2008/layout/LinedList"/>
    <dgm:cxn modelId="{0A5E10F0-68F4-4418-9315-ADBA635868D7}" type="presParOf" srcId="{E182F9DB-3834-42A5-98F4-572AC72B6103}" destId="{F36B155F-DBF2-4FD0-A5CE-840D3FAB3902}" srcOrd="1" destOrd="0" presId="urn:microsoft.com/office/officeart/2008/layout/LinedList"/>
    <dgm:cxn modelId="{14C07D0F-E71D-46AF-BCF6-05DE13FD8BF2}" type="presParOf" srcId="{F36B155F-DBF2-4FD0-A5CE-840D3FAB3902}" destId="{E694CD2C-8C7D-4648-8371-33AD29E33C6D}" srcOrd="0" destOrd="0" presId="urn:microsoft.com/office/officeart/2008/layout/LinedList"/>
    <dgm:cxn modelId="{8808A965-7FE4-4DD7-AE14-6B4370B80A1A}" type="presParOf" srcId="{F36B155F-DBF2-4FD0-A5CE-840D3FAB3902}" destId="{61F5C8EB-2283-4BCE-9BA1-36A332ADEEA1}" srcOrd="1" destOrd="0" presId="urn:microsoft.com/office/officeart/2008/layout/LinedList"/>
    <dgm:cxn modelId="{7E1184C8-8822-4A8F-9990-21CDD2EC47B5}" type="presParOf" srcId="{E182F9DB-3834-42A5-98F4-572AC72B6103}" destId="{5BD43CD2-AE1B-497A-9718-244E2DED1E95}" srcOrd="2" destOrd="0" presId="urn:microsoft.com/office/officeart/2008/layout/LinedList"/>
    <dgm:cxn modelId="{46CEA8C1-0251-463D-8212-B16AAA79C8EA}" type="presParOf" srcId="{E182F9DB-3834-42A5-98F4-572AC72B6103}" destId="{3D8AFF43-11FD-4661-BAB8-200E7523C14B}" srcOrd="3" destOrd="0" presId="urn:microsoft.com/office/officeart/2008/layout/LinedList"/>
    <dgm:cxn modelId="{182EB721-9FF5-4221-843F-B3CE7F94DFCD}" type="presParOf" srcId="{3D8AFF43-11FD-4661-BAB8-200E7523C14B}" destId="{57B59AF1-B568-4D6A-B85E-6FF1B9709AC4}" srcOrd="0" destOrd="0" presId="urn:microsoft.com/office/officeart/2008/layout/LinedList"/>
    <dgm:cxn modelId="{67C0BFF3-ED41-4D4B-8673-85FC3ABF5F4F}" type="presParOf" srcId="{3D8AFF43-11FD-4661-BAB8-200E7523C14B}" destId="{C37CD848-3FF9-4A03-AC47-DC8D760A0111}" srcOrd="1" destOrd="0" presId="urn:microsoft.com/office/officeart/2008/layout/LinedList"/>
    <dgm:cxn modelId="{182E4562-07C7-4DC1-825D-D259316EC576}" type="presParOf" srcId="{E182F9DB-3834-42A5-98F4-572AC72B6103}" destId="{E700664D-ABD6-42D1-8680-54B3DA17958B}" srcOrd="4" destOrd="0" presId="urn:microsoft.com/office/officeart/2008/layout/LinedList"/>
    <dgm:cxn modelId="{FC11CDFC-75FD-4D22-A845-F477BD212EF0}" type="presParOf" srcId="{E182F9DB-3834-42A5-98F4-572AC72B6103}" destId="{F138D27B-A349-49C1-B7E3-D547C363FB11}" srcOrd="5" destOrd="0" presId="urn:microsoft.com/office/officeart/2008/layout/LinedList"/>
    <dgm:cxn modelId="{A769BA5E-AFEC-48B7-BE6E-EA05B25777A6}" type="presParOf" srcId="{F138D27B-A349-49C1-B7E3-D547C363FB11}" destId="{B033977E-5B89-4DFC-885B-A7DEFE1C7F53}" srcOrd="0" destOrd="0" presId="urn:microsoft.com/office/officeart/2008/layout/LinedList"/>
    <dgm:cxn modelId="{3C665CD1-4AA6-44B6-B1BB-8299AE077CC3}" type="presParOf" srcId="{F138D27B-A349-49C1-B7E3-D547C363FB11}" destId="{2CDC299A-F4CA-4819-807B-0BF066E3406A}" srcOrd="1" destOrd="0" presId="urn:microsoft.com/office/officeart/2008/layout/LinedList"/>
    <dgm:cxn modelId="{01701944-AA14-418B-90B8-03005A3DBAF4}" type="presParOf" srcId="{E182F9DB-3834-42A5-98F4-572AC72B6103}" destId="{9BCC75BB-AE98-4296-9B6A-1BED68108E4A}" srcOrd="6" destOrd="0" presId="urn:microsoft.com/office/officeart/2008/layout/LinedList"/>
    <dgm:cxn modelId="{3505550A-BBC2-4A83-82E7-991D83B05564}" type="presParOf" srcId="{E182F9DB-3834-42A5-98F4-572AC72B6103}" destId="{6C54CEBE-9559-4180-BB20-983E4F080AEB}" srcOrd="7" destOrd="0" presId="urn:microsoft.com/office/officeart/2008/layout/LinedList"/>
    <dgm:cxn modelId="{D1287E16-BBA1-449B-A3DE-AA9951BEFAF2}" type="presParOf" srcId="{6C54CEBE-9559-4180-BB20-983E4F080AEB}" destId="{140199FA-B5E6-4C01-BF76-6EF32AE9E377}" srcOrd="0" destOrd="0" presId="urn:microsoft.com/office/officeart/2008/layout/LinedList"/>
    <dgm:cxn modelId="{B9CF22AF-ED37-4F75-869F-82D2A334B28D}" type="presParOf" srcId="{6C54CEBE-9559-4180-BB20-983E4F080AEB}" destId="{F2895FF5-DCA7-45D0-9DF1-A34680F74C0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EF7FDB-FA25-4D21-A8E3-97814295FB7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D551E16-1E62-4901-A346-83AD3232DCB9}">
      <dgm:prSet phldrT="[Text]" phldr="0"/>
      <dgm:spPr/>
      <dgm:t>
        <a:bodyPr/>
        <a:lstStyle/>
        <a:p>
          <a:pPr rtl="0"/>
          <a:r>
            <a:rPr lang="en-US" dirty="0">
              <a:latin typeface="Calibri Light" panose="020F0302020204030204"/>
            </a:rPr>
            <a:t>Multidisiciplinary Collaboration</a:t>
          </a:r>
          <a:endParaRPr lang="en-US" dirty="0"/>
        </a:p>
      </dgm:t>
    </dgm:pt>
    <dgm:pt modelId="{C115764B-54F7-42F3-8BE7-B539AA2B2ADD}" type="parTrans" cxnId="{E58B7B33-FB4E-462B-9D5A-9AC6886B7A64}">
      <dgm:prSet/>
      <dgm:spPr/>
      <dgm:t>
        <a:bodyPr/>
        <a:lstStyle/>
        <a:p>
          <a:endParaRPr lang="en-US"/>
        </a:p>
      </dgm:t>
    </dgm:pt>
    <dgm:pt modelId="{273490EC-D519-43B6-8F71-DAAC4D30C99F}" type="sibTrans" cxnId="{E58B7B33-FB4E-462B-9D5A-9AC6886B7A64}">
      <dgm:prSet/>
      <dgm:spPr/>
      <dgm:t>
        <a:bodyPr/>
        <a:lstStyle/>
        <a:p>
          <a:endParaRPr lang="en-US"/>
        </a:p>
      </dgm:t>
    </dgm:pt>
    <dgm:pt modelId="{3DFF4106-C09D-4E9E-A1D9-FD320CD3DDBD}">
      <dgm:prSet phldrT="[Text]" phldr="0"/>
      <dgm:spPr/>
      <dgm:t>
        <a:bodyPr/>
        <a:lstStyle/>
        <a:p>
          <a:pPr rtl="0"/>
          <a:r>
            <a:rPr lang="en-US" dirty="0">
              <a:latin typeface="Calibri Light" panose="020F0302020204030204"/>
            </a:rPr>
            <a:t>First infusion in 8/2020</a:t>
          </a:r>
          <a:endParaRPr lang="en-US" dirty="0"/>
        </a:p>
      </dgm:t>
    </dgm:pt>
    <dgm:pt modelId="{958CEC2D-4211-4502-B880-5D596B4C2C51}" type="parTrans" cxnId="{5A7B21AF-3EF5-4F33-8202-266651949AFB}">
      <dgm:prSet/>
      <dgm:spPr/>
      <dgm:t>
        <a:bodyPr/>
        <a:lstStyle/>
        <a:p>
          <a:endParaRPr lang="en-US"/>
        </a:p>
      </dgm:t>
    </dgm:pt>
    <dgm:pt modelId="{8B661801-C4EE-4D46-9593-A1D6E7D5BEFD}" type="sibTrans" cxnId="{5A7B21AF-3EF5-4F33-8202-266651949AFB}">
      <dgm:prSet/>
      <dgm:spPr/>
      <dgm:t>
        <a:bodyPr/>
        <a:lstStyle/>
        <a:p>
          <a:endParaRPr lang="en-US"/>
        </a:p>
      </dgm:t>
    </dgm:pt>
    <dgm:pt modelId="{B5E492F3-130D-49B7-BFFB-E91E9A264115}">
      <dgm:prSet phldr="0"/>
      <dgm:spPr/>
      <dgm:t>
        <a:bodyPr/>
        <a:lstStyle/>
        <a:p>
          <a:pPr rtl="0"/>
          <a:r>
            <a:rPr lang="en-US" dirty="0">
              <a:latin typeface="Calibri Light" panose="020F0302020204030204"/>
            </a:rPr>
            <a:t>29 referrals; 15 admissions to date</a:t>
          </a:r>
        </a:p>
      </dgm:t>
    </dgm:pt>
    <dgm:pt modelId="{11B6A5E1-E3BF-4157-9DCF-6D792478C050}" type="parTrans" cxnId="{F5698018-8892-4B03-B8BE-8D5677EB195C}">
      <dgm:prSet/>
      <dgm:spPr/>
    </dgm:pt>
    <dgm:pt modelId="{463D6309-A8BC-47CE-BB10-558BD42581AC}" type="sibTrans" cxnId="{F5698018-8892-4B03-B8BE-8D5677EB195C}">
      <dgm:prSet/>
      <dgm:spPr/>
    </dgm:pt>
    <dgm:pt modelId="{46EBA972-06D2-43DB-A220-75227C09E68F}">
      <dgm:prSet phldr="0"/>
      <dgm:spPr/>
      <dgm:t>
        <a:bodyPr/>
        <a:lstStyle/>
        <a:p>
          <a:pPr rtl="0"/>
          <a:r>
            <a:rPr lang="en-US" dirty="0">
              <a:latin typeface="Calibri Light" panose="020F0302020204030204"/>
            </a:rPr>
            <a:t>Admitted to MFM service with psychiatry consult</a:t>
          </a:r>
        </a:p>
      </dgm:t>
    </dgm:pt>
    <dgm:pt modelId="{C5D01F81-FCD0-4E13-A383-2A8CA14B7158}" type="parTrans" cxnId="{9230AE19-8B12-411D-90DF-2FF9BA10FB72}">
      <dgm:prSet/>
      <dgm:spPr/>
    </dgm:pt>
    <dgm:pt modelId="{B7F4C52B-B1DE-45FC-A884-74BECD428EFF}" type="sibTrans" cxnId="{9230AE19-8B12-411D-90DF-2FF9BA10FB72}">
      <dgm:prSet/>
      <dgm:spPr/>
    </dgm:pt>
    <dgm:pt modelId="{BCE047D3-4486-4BCA-993C-188110321E64}" type="pres">
      <dgm:prSet presAssocID="{F0EF7FDB-FA25-4D21-A8E3-97814295FB72}" presName="linear" presStyleCnt="0">
        <dgm:presLayoutVars>
          <dgm:dir/>
          <dgm:animLvl val="lvl"/>
          <dgm:resizeHandles val="exact"/>
        </dgm:presLayoutVars>
      </dgm:prSet>
      <dgm:spPr/>
    </dgm:pt>
    <dgm:pt modelId="{A384BA1B-4576-4983-854E-680DF043AAF9}" type="pres">
      <dgm:prSet presAssocID="{AD551E16-1E62-4901-A346-83AD3232DCB9}" presName="parentLin" presStyleCnt="0"/>
      <dgm:spPr/>
    </dgm:pt>
    <dgm:pt modelId="{C97167B2-8C70-4F1D-AADE-DC4FF2F299CE}" type="pres">
      <dgm:prSet presAssocID="{AD551E16-1E62-4901-A346-83AD3232DCB9}" presName="parentLeftMargin" presStyleLbl="node1" presStyleIdx="0" presStyleCnt="4"/>
      <dgm:spPr/>
    </dgm:pt>
    <dgm:pt modelId="{079C4731-7A43-45BE-9139-907F59058FBB}" type="pres">
      <dgm:prSet presAssocID="{AD551E16-1E62-4901-A346-83AD3232DCB9}" presName="parentText" presStyleLbl="node1" presStyleIdx="0" presStyleCnt="4">
        <dgm:presLayoutVars>
          <dgm:chMax val="0"/>
          <dgm:bulletEnabled val="1"/>
        </dgm:presLayoutVars>
      </dgm:prSet>
      <dgm:spPr/>
    </dgm:pt>
    <dgm:pt modelId="{7E792310-330E-438F-9E69-B38A9A49B008}" type="pres">
      <dgm:prSet presAssocID="{AD551E16-1E62-4901-A346-83AD3232DCB9}" presName="negativeSpace" presStyleCnt="0"/>
      <dgm:spPr/>
    </dgm:pt>
    <dgm:pt modelId="{C75B6EFF-39EF-42AC-A7FB-070DBB1F5B25}" type="pres">
      <dgm:prSet presAssocID="{AD551E16-1E62-4901-A346-83AD3232DCB9}" presName="childText" presStyleLbl="conFgAcc1" presStyleIdx="0" presStyleCnt="4">
        <dgm:presLayoutVars>
          <dgm:bulletEnabled val="1"/>
        </dgm:presLayoutVars>
      </dgm:prSet>
      <dgm:spPr/>
    </dgm:pt>
    <dgm:pt modelId="{6EEE1635-0610-4BE7-B64C-9B4BCC8B6E37}" type="pres">
      <dgm:prSet presAssocID="{273490EC-D519-43B6-8F71-DAAC4D30C99F}" presName="spaceBetweenRectangles" presStyleCnt="0"/>
      <dgm:spPr/>
    </dgm:pt>
    <dgm:pt modelId="{03C514C2-75CC-42E3-9D3D-AA56C9CAF657}" type="pres">
      <dgm:prSet presAssocID="{46EBA972-06D2-43DB-A220-75227C09E68F}" presName="parentLin" presStyleCnt="0"/>
      <dgm:spPr/>
    </dgm:pt>
    <dgm:pt modelId="{E7594D06-C4EE-4BED-8E55-3CE56E922492}" type="pres">
      <dgm:prSet presAssocID="{46EBA972-06D2-43DB-A220-75227C09E68F}" presName="parentLeftMargin" presStyleLbl="node1" presStyleIdx="0" presStyleCnt="4"/>
      <dgm:spPr/>
    </dgm:pt>
    <dgm:pt modelId="{3D23F808-14A6-4CB6-94F0-9088155E318C}" type="pres">
      <dgm:prSet presAssocID="{46EBA972-06D2-43DB-A220-75227C09E68F}" presName="parentText" presStyleLbl="node1" presStyleIdx="1" presStyleCnt="4">
        <dgm:presLayoutVars>
          <dgm:chMax val="0"/>
          <dgm:bulletEnabled val="1"/>
        </dgm:presLayoutVars>
      </dgm:prSet>
      <dgm:spPr/>
    </dgm:pt>
    <dgm:pt modelId="{7E88C317-CB93-4F82-9A3E-B6EF181490FC}" type="pres">
      <dgm:prSet presAssocID="{46EBA972-06D2-43DB-A220-75227C09E68F}" presName="negativeSpace" presStyleCnt="0"/>
      <dgm:spPr/>
    </dgm:pt>
    <dgm:pt modelId="{69E1FCD9-2FA2-4511-884E-EBDD1D61E835}" type="pres">
      <dgm:prSet presAssocID="{46EBA972-06D2-43DB-A220-75227C09E68F}" presName="childText" presStyleLbl="conFgAcc1" presStyleIdx="1" presStyleCnt="4">
        <dgm:presLayoutVars>
          <dgm:bulletEnabled val="1"/>
        </dgm:presLayoutVars>
      </dgm:prSet>
      <dgm:spPr/>
    </dgm:pt>
    <dgm:pt modelId="{B7E6FDA6-EF0F-4F65-8473-E814D2F581DB}" type="pres">
      <dgm:prSet presAssocID="{B7F4C52B-B1DE-45FC-A884-74BECD428EFF}" presName="spaceBetweenRectangles" presStyleCnt="0"/>
      <dgm:spPr/>
    </dgm:pt>
    <dgm:pt modelId="{13FE408E-1AF7-4FD4-AF8A-0B83B4ED7B60}" type="pres">
      <dgm:prSet presAssocID="{3DFF4106-C09D-4E9E-A1D9-FD320CD3DDBD}" presName="parentLin" presStyleCnt="0"/>
      <dgm:spPr/>
    </dgm:pt>
    <dgm:pt modelId="{FDAD6571-71A3-42E0-902A-E2C259DFF10B}" type="pres">
      <dgm:prSet presAssocID="{3DFF4106-C09D-4E9E-A1D9-FD320CD3DDBD}" presName="parentLeftMargin" presStyleLbl="node1" presStyleIdx="1" presStyleCnt="4"/>
      <dgm:spPr/>
    </dgm:pt>
    <dgm:pt modelId="{9C47DEE2-9EA4-499E-B35F-600604FE89B1}" type="pres">
      <dgm:prSet presAssocID="{3DFF4106-C09D-4E9E-A1D9-FD320CD3DDBD}" presName="parentText" presStyleLbl="node1" presStyleIdx="2" presStyleCnt="4">
        <dgm:presLayoutVars>
          <dgm:chMax val="0"/>
          <dgm:bulletEnabled val="1"/>
        </dgm:presLayoutVars>
      </dgm:prSet>
      <dgm:spPr/>
    </dgm:pt>
    <dgm:pt modelId="{BC993DE8-964D-414D-B26D-ABB3E8CD0F20}" type="pres">
      <dgm:prSet presAssocID="{3DFF4106-C09D-4E9E-A1D9-FD320CD3DDBD}" presName="negativeSpace" presStyleCnt="0"/>
      <dgm:spPr/>
    </dgm:pt>
    <dgm:pt modelId="{1D07DC69-E639-48BE-BE7C-B43237C9D904}" type="pres">
      <dgm:prSet presAssocID="{3DFF4106-C09D-4E9E-A1D9-FD320CD3DDBD}" presName="childText" presStyleLbl="conFgAcc1" presStyleIdx="2" presStyleCnt="4">
        <dgm:presLayoutVars>
          <dgm:bulletEnabled val="1"/>
        </dgm:presLayoutVars>
      </dgm:prSet>
      <dgm:spPr/>
    </dgm:pt>
    <dgm:pt modelId="{C72EE730-34F9-45B0-8F56-A67B399E8C8C}" type="pres">
      <dgm:prSet presAssocID="{8B661801-C4EE-4D46-9593-A1D6E7D5BEFD}" presName="spaceBetweenRectangles" presStyleCnt="0"/>
      <dgm:spPr/>
    </dgm:pt>
    <dgm:pt modelId="{9B6B9179-6C21-4BFC-8CC3-770F86D29EFD}" type="pres">
      <dgm:prSet presAssocID="{B5E492F3-130D-49B7-BFFB-E91E9A264115}" presName="parentLin" presStyleCnt="0"/>
      <dgm:spPr/>
    </dgm:pt>
    <dgm:pt modelId="{F677E8D2-BA12-44DC-9D08-B20386442262}" type="pres">
      <dgm:prSet presAssocID="{B5E492F3-130D-49B7-BFFB-E91E9A264115}" presName="parentLeftMargin" presStyleLbl="node1" presStyleIdx="2" presStyleCnt="4"/>
      <dgm:spPr/>
    </dgm:pt>
    <dgm:pt modelId="{085FD227-972C-4A32-9C29-A09468ACCF3B}" type="pres">
      <dgm:prSet presAssocID="{B5E492F3-130D-49B7-BFFB-E91E9A264115}" presName="parentText" presStyleLbl="node1" presStyleIdx="3" presStyleCnt="4">
        <dgm:presLayoutVars>
          <dgm:chMax val="0"/>
          <dgm:bulletEnabled val="1"/>
        </dgm:presLayoutVars>
      </dgm:prSet>
      <dgm:spPr/>
    </dgm:pt>
    <dgm:pt modelId="{6D5D5731-8680-4B4C-8487-CD95AE44FEAF}" type="pres">
      <dgm:prSet presAssocID="{B5E492F3-130D-49B7-BFFB-E91E9A264115}" presName="negativeSpace" presStyleCnt="0"/>
      <dgm:spPr/>
    </dgm:pt>
    <dgm:pt modelId="{BED8E1AE-D743-4023-B2FB-990F66F78A4B}" type="pres">
      <dgm:prSet presAssocID="{B5E492F3-130D-49B7-BFFB-E91E9A264115}" presName="childText" presStyleLbl="conFgAcc1" presStyleIdx="3" presStyleCnt="4">
        <dgm:presLayoutVars>
          <dgm:bulletEnabled val="1"/>
        </dgm:presLayoutVars>
      </dgm:prSet>
      <dgm:spPr/>
    </dgm:pt>
  </dgm:ptLst>
  <dgm:cxnLst>
    <dgm:cxn modelId="{F5698018-8892-4B03-B8BE-8D5677EB195C}" srcId="{F0EF7FDB-FA25-4D21-A8E3-97814295FB72}" destId="{B5E492F3-130D-49B7-BFFB-E91E9A264115}" srcOrd="3" destOrd="0" parTransId="{11B6A5E1-E3BF-4157-9DCF-6D792478C050}" sibTransId="{463D6309-A8BC-47CE-BB10-558BD42581AC}"/>
    <dgm:cxn modelId="{9230AE19-8B12-411D-90DF-2FF9BA10FB72}" srcId="{F0EF7FDB-FA25-4D21-A8E3-97814295FB72}" destId="{46EBA972-06D2-43DB-A220-75227C09E68F}" srcOrd="1" destOrd="0" parTransId="{C5D01F81-FCD0-4E13-A383-2A8CA14B7158}" sibTransId="{B7F4C52B-B1DE-45FC-A884-74BECD428EFF}"/>
    <dgm:cxn modelId="{F8F7BF2E-254B-4414-8557-7B90B9828F9C}" type="presOf" srcId="{AD551E16-1E62-4901-A346-83AD3232DCB9}" destId="{C97167B2-8C70-4F1D-AADE-DC4FF2F299CE}" srcOrd="0" destOrd="0" presId="urn:microsoft.com/office/officeart/2005/8/layout/list1"/>
    <dgm:cxn modelId="{E58B7B33-FB4E-462B-9D5A-9AC6886B7A64}" srcId="{F0EF7FDB-FA25-4D21-A8E3-97814295FB72}" destId="{AD551E16-1E62-4901-A346-83AD3232DCB9}" srcOrd="0" destOrd="0" parTransId="{C115764B-54F7-42F3-8BE7-B539AA2B2ADD}" sibTransId="{273490EC-D519-43B6-8F71-DAAC4D30C99F}"/>
    <dgm:cxn modelId="{F1BC8463-A0F8-4AAF-B7D7-69C62BA5DF17}" type="presOf" srcId="{46EBA972-06D2-43DB-A220-75227C09E68F}" destId="{3D23F808-14A6-4CB6-94F0-9088155E318C}" srcOrd="1" destOrd="0" presId="urn:microsoft.com/office/officeart/2005/8/layout/list1"/>
    <dgm:cxn modelId="{144F9268-EE44-401A-BB93-FB33F533136F}" type="presOf" srcId="{46EBA972-06D2-43DB-A220-75227C09E68F}" destId="{E7594D06-C4EE-4BED-8E55-3CE56E922492}" srcOrd="0" destOrd="0" presId="urn:microsoft.com/office/officeart/2005/8/layout/list1"/>
    <dgm:cxn modelId="{5B54FB4B-74C8-4EB9-8C74-0A383B8B213D}" type="presOf" srcId="{F0EF7FDB-FA25-4D21-A8E3-97814295FB72}" destId="{BCE047D3-4486-4BCA-993C-188110321E64}" srcOrd="0" destOrd="0" presId="urn:microsoft.com/office/officeart/2005/8/layout/list1"/>
    <dgm:cxn modelId="{F51A4F78-18F5-46B2-9618-4DE1FDE793CE}" type="presOf" srcId="{B5E492F3-130D-49B7-BFFB-E91E9A264115}" destId="{F677E8D2-BA12-44DC-9D08-B20386442262}" srcOrd="0" destOrd="0" presId="urn:microsoft.com/office/officeart/2005/8/layout/list1"/>
    <dgm:cxn modelId="{1D6CD885-4119-45B0-95DA-DD397572C91A}" type="presOf" srcId="{3DFF4106-C09D-4E9E-A1D9-FD320CD3DDBD}" destId="{FDAD6571-71A3-42E0-902A-E2C259DFF10B}" srcOrd="0" destOrd="0" presId="urn:microsoft.com/office/officeart/2005/8/layout/list1"/>
    <dgm:cxn modelId="{5A7B21AF-3EF5-4F33-8202-266651949AFB}" srcId="{F0EF7FDB-FA25-4D21-A8E3-97814295FB72}" destId="{3DFF4106-C09D-4E9E-A1D9-FD320CD3DDBD}" srcOrd="2" destOrd="0" parTransId="{958CEC2D-4211-4502-B880-5D596B4C2C51}" sibTransId="{8B661801-C4EE-4D46-9593-A1D6E7D5BEFD}"/>
    <dgm:cxn modelId="{764716B7-01C8-4C2E-8136-8695A92F7DB9}" type="presOf" srcId="{3DFF4106-C09D-4E9E-A1D9-FD320CD3DDBD}" destId="{9C47DEE2-9EA4-499E-B35F-600604FE89B1}" srcOrd="1" destOrd="0" presId="urn:microsoft.com/office/officeart/2005/8/layout/list1"/>
    <dgm:cxn modelId="{714648CB-C51E-4847-A4B1-14731373491A}" type="presOf" srcId="{AD551E16-1E62-4901-A346-83AD3232DCB9}" destId="{079C4731-7A43-45BE-9139-907F59058FBB}" srcOrd="1" destOrd="0" presId="urn:microsoft.com/office/officeart/2005/8/layout/list1"/>
    <dgm:cxn modelId="{B16FF9F8-F0A1-43E3-B020-C2CFD2FA2695}" type="presOf" srcId="{B5E492F3-130D-49B7-BFFB-E91E9A264115}" destId="{085FD227-972C-4A32-9C29-A09468ACCF3B}" srcOrd="1" destOrd="0" presId="urn:microsoft.com/office/officeart/2005/8/layout/list1"/>
    <dgm:cxn modelId="{1BF3C107-FCCC-4E8F-86DB-5DB36795F5B1}" type="presParOf" srcId="{BCE047D3-4486-4BCA-993C-188110321E64}" destId="{A384BA1B-4576-4983-854E-680DF043AAF9}" srcOrd="0" destOrd="0" presId="urn:microsoft.com/office/officeart/2005/8/layout/list1"/>
    <dgm:cxn modelId="{56045AE1-C8A2-4123-9784-6617DD505507}" type="presParOf" srcId="{A384BA1B-4576-4983-854E-680DF043AAF9}" destId="{C97167B2-8C70-4F1D-AADE-DC4FF2F299CE}" srcOrd="0" destOrd="0" presId="urn:microsoft.com/office/officeart/2005/8/layout/list1"/>
    <dgm:cxn modelId="{4390639B-7A39-4F09-BDD1-71A39B647834}" type="presParOf" srcId="{A384BA1B-4576-4983-854E-680DF043AAF9}" destId="{079C4731-7A43-45BE-9139-907F59058FBB}" srcOrd="1" destOrd="0" presId="urn:microsoft.com/office/officeart/2005/8/layout/list1"/>
    <dgm:cxn modelId="{2F65D21A-7B8C-4D8F-9946-1DD6CD0DB29A}" type="presParOf" srcId="{BCE047D3-4486-4BCA-993C-188110321E64}" destId="{7E792310-330E-438F-9E69-B38A9A49B008}" srcOrd="1" destOrd="0" presId="urn:microsoft.com/office/officeart/2005/8/layout/list1"/>
    <dgm:cxn modelId="{53DA42EF-05F1-4BFE-A619-D6EE2629F497}" type="presParOf" srcId="{BCE047D3-4486-4BCA-993C-188110321E64}" destId="{C75B6EFF-39EF-42AC-A7FB-070DBB1F5B25}" srcOrd="2" destOrd="0" presId="urn:microsoft.com/office/officeart/2005/8/layout/list1"/>
    <dgm:cxn modelId="{CBB78FA1-2C53-469F-8CD7-9D67EC65C5B3}" type="presParOf" srcId="{BCE047D3-4486-4BCA-993C-188110321E64}" destId="{6EEE1635-0610-4BE7-B64C-9B4BCC8B6E37}" srcOrd="3" destOrd="0" presId="urn:microsoft.com/office/officeart/2005/8/layout/list1"/>
    <dgm:cxn modelId="{B70CF8DD-689E-4ED6-985B-CEAA96A026F5}" type="presParOf" srcId="{BCE047D3-4486-4BCA-993C-188110321E64}" destId="{03C514C2-75CC-42E3-9D3D-AA56C9CAF657}" srcOrd="4" destOrd="0" presId="urn:microsoft.com/office/officeart/2005/8/layout/list1"/>
    <dgm:cxn modelId="{A1B5ECA4-16C8-4576-AEEE-1E9A490D54EF}" type="presParOf" srcId="{03C514C2-75CC-42E3-9D3D-AA56C9CAF657}" destId="{E7594D06-C4EE-4BED-8E55-3CE56E922492}" srcOrd="0" destOrd="0" presId="urn:microsoft.com/office/officeart/2005/8/layout/list1"/>
    <dgm:cxn modelId="{F67FC463-0E5B-4BB1-9CCE-BC76EC44A217}" type="presParOf" srcId="{03C514C2-75CC-42E3-9D3D-AA56C9CAF657}" destId="{3D23F808-14A6-4CB6-94F0-9088155E318C}" srcOrd="1" destOrd="0" presId="urn:microsoft.com/office/officeart/2005/8/layout/list1"/>
    <dgm:cxn modelId="{01EB7421-191D-4130-85A8-15AD357554F8}" type="presParOf" srcId="{BCE047D3-4486-4BCA-993C-188110321E64}" destId="{7E88C317-CB93-4F82-9A3E-B6EF181490FC}" srcOrd="5" destOrd="0" presId="urn:microsoft.com/office/officeart/2005/8/layout/list1"/>
    <dgm:cxn modelId="{2C1B3185-B0CE-4178-8B2E-6B5F7451C998}" type="presParOf" srcId="{BCE047D3-4486-4BCA-993C-188110321E64}" destId="{69E1FCD9-2FA2-4511-884E-EBDD1D61E835}" srcOrd="6" destOrd="0" presId="urn:microsoft.com/office/officeart/2005/8/layout/list1"/>
    <dgm:cxn modelId="{3CB20102-C3F3-4C5A-86A2-69E2E3CBD54D}" type="presParOf" srcId="{BCE047D3-4486-4BCA-993C-188110321E64}" destId="{B7E6FDA6-EF0F-4F65-8473-E814D2F581DB}" srcOrd="7" destOrd="0" presId="urn:microsoft.com/office/officeart/2005/8/layout/list1"/>
    <dgm:cxn modelId="{971EA015-2885-492D-A01D-E91AFD28425D}" type="presParOf" srcId="{BCE047D3-4486-4BCA-993C-188110321E64}" destId="{13FE408E-1AF7-4FD4-AF8A-0B83B4ED7B60}" srcOrd="8" destOrd="0" presId="urn:microsoft.com/office/officeart/2005/8/layout/list1"/>
    <dgm:cxn modelId="{9489EDC8-9D35-486C-B0CF-224D6516789F}" type="presParOf" srcId="{13FE408E-1AF7-4FD4-AF8A-0B83B4ED7B60}" destId="{FDAD6571-71A3-42E0-902A-E2C259DFF10B}" srcOrd="0" destOrd="0" presId="urn:microsoft.com/office/officeart/2005/8/layout/list1"/>
    <dgm:cxn modelId="{C7F160BB-7D05-43AF-A801-245DCBB0FC87}" type="presParOf" srcId="{13FE408E-1AF7-4FD4-AF8A-0B83B4ED7B60}" destId="{9C47DEE2-9EA4-499E-B35F-600604FE89B1}" srcOrd="1" destOrd="0" presId="urn:microsoft.com/office/officeart/2005/8/layout/list1"/>
    <dgm:cxn modelId="{6776E62F-6AEC-45B0-9080-4ECDDB8EBAC2}" type="presParOf" srcId="{BCE047D3-4486-4BCA-993C-188110321E64}" destId="{BC993DE8-964D-414D-B26D-ABB3E8CD0F20}" srcOrd="9" destOrd="0" presId="urn:microsoft.com/office/officeart/2005/8/layout/list1"/>
    <dgm:cxn modelId="{7DF21D92-3697-4ABC-8DD9-63FA92C327CC}" type="presParOf" srcId="{BCE047D3-4486-4BCA-993C-188110321E64}" destId="{1D07DC69-E639-48BE-BE7C-B43237C9D904}" srcOrd="10" destOrd="0" presId="urn:microsoft.com/office/officeart/2005/8/layout/list1"/>
    <dgm:cxn modelId="{5E76E5D1-2EB2-47F6-9975-4F40810C5A54}" type="presParOf" srcId="{BCE047D3-4486-4BCA-993C-188110321E64}" destId="{C72EE730-34F9-45B0-8F56-A67B399E8C8C}" srcOrd="11" destOrd="0" presId="urn:microsoft.com/office/officeart/2005/8/layout/list1"/>
    <dgm:cxn modelId="{CD46CEE1-ADD6-47BF-8798-2A8082D39B2B}" type="presParOf" srcId="{BCE047D3-4486-4BCA-993C-188110321E64}" destId="{9B6B9179-6C21-4BFC-8CC3-770F86D29EFD}" srcOrd="12" destOrd="0" presId="urn:microsoft.com/office/officeart/2005/8/layout/list1"/>
    <dgm:cxn modelId="{BC2288BF-9DB4-4ABD-92C8-A7668A099CB4}" type="presParOf" srcId="{9B6B9179-6C21-4BFC-8CC3-770F86D29EFD}" destId="{F677E8D2-BA12-44DC-9D08-B20386442262}" srcOrd="0" destOrd="0" presId="urn:microsoft.com/office/officeart/2005/8/layout/list1"/>
    <dgm:cxn modelId="{5D0BA562-EAFE-4E7D-B85F-138C1B4990B5}" type="presParOf" srcId="{9B6B9179-6C21-4BFC-8CC3-770F86D29EFD}" destId="{085FD227-972C-4A32-9C29-A09468ACCF3B}" srcOrd="1" destOrd="0" presId="urn:microsoft.com/office/officeart/2005/8/layout/list1"/>
    <dgm:cxn modelId="{BE95C721-AFBF-4114-B5BC-4AFBC11F661A}" type="presParOf" srcId="{BCE047D3-4486-4BCA-993C-188110321E64}" destId="{6D5D5731-8680-4B4C-8487-CD95AE44FEAF}" srcOrd="13" destOrd="0" presId="urn:microsoft.com/office/officeart/2005/8/layout/list1"/>
    <dgm:cxn modelId="{6E1403BB-A88B-49C4-944C-3E0FC636270F}" type="presParOf" srcId="{BCE047D3-4486-4BCA-993C-188110321E64}" destId="{BED8E1AE-D743-4023-B2FB-990F66F78A4B}"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6FD86-6E70-49A5-9EA8-895DD3DF3435}">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94CD2C-8C7D-4648-8371-33AD29E33C6D}">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t>Why Mental Health Matters</a:t>
          </a:r>
        </a:p>
      </dsp:txBody>
      <dsp:txXfrm>
        <a:off x="0" y="0"/>
        <a:ext cx="6900512" cy="1384035"/>
      </dsp:txXfrm>
    </dsp:sp>
    <dsp:sp modelId="{5BD43CD2-AE1B-497A-9718-244E2DED1E95}">
      <dsp:nvSpPr>
        <dsp:cNvPr id="0" name=""/>
        <dsp:cNvSpPr/>
      </dsp:nvSpPr>
      <dsp:spPr>
        <a:xfrm>
          <a:off x="0" y="1384035"/>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B59AF1-B568-4D6A-B85E-6FF1B9709AC4}">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Brexanolone: Current State of Evidence</a:t>
          </a:r>
        </a:p>
      </dsp:txBody>
      <dsp:txXfrm>
        <a:off x="0" y="1384035"/>
        <a:ext cx="6900512" cy="1384035"/>
      </dsp:txXfrm>
    </dsp:sp>
    <dsp:sp modelId="{E700664D-ABD6-42D1-8680-54B3DA17958B}">
      <dsp:nvSpPr>
        <dsp:cNvPr id="0" name=""/>
        <dsp:cNvSpPr/>
      </dsp:nvSpPr>
      <dsp:spPr>
        <a:xfrm>
          <a:off x="0" y="2768070"/>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33977E-5B89-4DFC-885B-A7DEFE1C7F53}">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Clinical Conundrums</a:t>
          </a:r>
        </a:p>
      </dsp:txBody>
      <dsp:txXfrm>
        <a:off x="0" y="2768070"/>
        <a:ext cx="6900512" cy="1384035"/>
      </dsp:txXfrm>
    </dsp:sp>
    <dsp:sp modelId="{9BCC75BB-AE98-4296-9B6A-1BED68108E4A}">
      <dsp:nvSpPr>
        <dsp:cNvPr id="0" name=""/>
        <dsp:cNvSpPr/>
      </dsp:nvSpPr>
      <dsp:spPr>
        <a:xfrm>
          <a:off x="0" y="4152105"/>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0199FA-B5E6-4C01-BF76-6EF32AE9E377}">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New Frontiers: Zuranolone</a:t>
          </a:r>
        </a:p>
      </dsp:txBody>
      <dsp:txXfrm>
        <a:off x="0" y="4152105"/>
        <a:ext cx="6900512" cy="13840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5B6EFF-39EF-42AC-A7FB-070DBB1F5B25}">
      <dsp:nvSpPr>
        <dsp:cNvPr id="0" name=""/>
        <dsp:cNvSpPr/>
      </dsp:nvSpPr>
      <dsp:spPr>
        <a:xfrm>
          <a:off x="0" y="417429"/>
          <a:ext cx="105156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9C4731-7A43-45BE-9139-907F59058FBB}">
      <dsp:nvSpPr>
        <dsp:cNvPr id="0" name=""/>
        <dsp:cNvSpPr/>
      </dsp:nvSpPr>
      <dsp:spPr>
        <a:xfrm>
          <a:off x="525780" y="63189"/>
          <a:ext cx="736092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Calibri Light" panose="020F0302020204030204"/>
            </a:rPr>
            <a:t>Multidisiciplinary Collaboration</a:t>
          </a:r>
          <a:endParaRPr lang="en-US" sz="2400" kern="1200" dirty="0"/>
        </a:p>
      </dsp:txBody>
      <dsp:txXfrm>
        <a:off x="560365" y="97774"/>
        <a:ext cx="7291750" cy="639310"/>
      </dsp:txXfrm>
    </dsp:sp>
    <dsp:sp modelId="{69E1FCD9-2FA2-4511-884E-EBDD1D61E835}">
      <dsp:nvSpPr>
        <dsp:cNvPr id="0" name=""/>
        <dsp:cNvSpPr/>
      </dsp:nvSpPr>
      <dsp:spPr>
        <a:xfrm>
          <a:off x="0" y="1506069"/>
          <a:ext cx="105156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23F808-14A6-4CB6-94F0-9088155E318C}">
      <dsp:nvSpPr>
        <dsp:cNvPr id="0" name=""/>
        <dsp:cNvSpPr/>
      </dsp:nvSpPr>
      <dsp:spPr>
        <a:xfrm>
          <a:off x="525780" y="1151829"/>
          <a:ext cx="736092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Calibri Light" panose="020F0302020204030204"/>
            </a:rPr>
            <a:t>Admitted to MFM service with psychiatry consult</a:t>
          </a:r>
        </a:p>
      </dsp:txBody>
      <dsp:txXfrm>
        <a:off x="560365" y="1186414"/>
        <a:ext cx="7291750" cy="639310"/>
      </dsp:txXfrm>
    </dsp:sp>
    <dsp:sp modelId="{1D07DC69-E639-48BE-BE7C-B43237C9D904}">
      <dsp:nvSpPr>
        <dsp:cNvPr id="0" name=""/>
        <dsp:cNvSpPr/>
      </dsp:nvSpPr>
      <dsp:spPr>
        <a:xfrm>
          <a:off x="0" y="2594709"/>
          <a:ext cx="105156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47DEE2-9EA4-499E-B35F-600604FE89B1}">
      <dsp:nvSpPr>
        <dsp:cNvPr id="0" name=""/>
        <dsp:cNvSpPr/>
      </dsp:nvSpPr>
      <dsp:spPr>
        <a:xfrm>
          <a:off x="525780" y="2240469"/>
          <a:ext cx="736092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Calibri Light" panose="020F0302020204030204"/>
            </a:rPr>
            <a:t>First infusion in 8/2020</a:t>
          </a:r>
          <a:endParaRPr lang="en-US" sz="2400" kern="1200" dirty="0"/>
        </a:p>
      </dsp:txBody>
      <dsp:txXfrm>
        <a:off x="560365" y="2275054"/>
        <a:ext cx="7291750" cy="639310"/>
      </dsp:txXfrm>
    </dsp:sp>
    <dsp:sp modelId="{BED8E1AE-D743-4023-B2FB-990F66F78A4B}">
      <dsp:nvSpPr>
        <dsp:cNvPr id="0" name=""/>
        <dsp:cNvSpPr/>
      </dsp:nvSpPr>
      <dsp:spPr>
        <a:xfrm>
          <a:off x="0" y="3683349"/>
          <a:ext cx="105156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5FD227-972C-4A32-9C29-A09468ACCF3B}">
      <dsp:nvSpPr>
        <dsp:cNvPr id="0" name=""/>
        <dsp:cNvSpPr/>
      </dsp:nvSpPr>
      <dsp:spPr>
        <a:xfrm>
          <a:off x="525780" y="3329109"/>
          <a:ext cx="736092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Calibri Light" panose="020F0302020204030204"/>
            </a:rPr>
            <a:t>29 referrals; 15 admissions to date</a:t>
          </a:r>
        </a:p>
      </dsp:txBody>
      <dsp:txXfrm>
        <a:off x="560365" y="3363694"/>
        <a:ext cx="7291750" cy="63931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5797"/>
          </a:xfrm>
          <a:prstGeom prst="rect">
            <a:avLst/>
          </a:prstGeom>
        </p:spPr>
        <p:txBody>
          <a:bodyPr vert="horz" lIns="92958" tIns="46479" rIns="92958" bIns="46479" rtlCol="0"/>
          <a:lstStyle>
            <a:lvl1pPr algn="r">
              <a:defRPr sz="1200"/>
            </a:lvl1pPr>
          </a:lstStyle>
          <a:p>
            <a:fld id="{15626637-591E-45AB-9855-7449BF0F1C8F}" type="datetimeFigureOut">
              <a:rPr lang="en-US" smtClean="0"/>
              <a:t>9/25/2023</a:t>
            </a:fld>
            <a:endParaRPr lang="en-US"/>
          </a:p>
        </p:txBody>
      </p:sp>
      <p:sp>
        <p:nvSpPr>
          <p:cNvPr id="4" name="Footer Placeholder 3"/>
          <p:cNvSpPr>
            <a:spLocks noGrp="1"/>
          </p:cNvSpPr>
          <p:nvPr>
            <p:ph type="ftr" sz="quarter" idx="2"/>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5796"/>
          </a:xfrm>
          <a:prstGeom prst="rect">
            <a:avLst/>
          </a:prstGeom>
        </p:spPr>
        <p:txBody>
          <a:bodyPr vert="horz" lIns="92958" tIns="46479" rIns="92958" bIns="46479" rtlCol="0" anchor="b"/>
          <a:lstStyle>
            <a:lvl1pPr algn="r">
              <a:defRPr sz="1200"/>
            </a:lvl1pPr>
          </a:lstStyle>
          <a:p>
            <a:fld id="{1874561B-E6E0-43BD-B5F1-CAD7FFF9FCF6}" type="slidenum">
              <a:rPr lang="en-US" smtClean="0"/>
              <a:t>‹#›</a:t>
            </a:fld>
            <a:endParaRPr lang="en-US"/>
          </a:p>
        </p:txBody>
      </p:sp>
    </p:spTree>
    <p:extLst>
      <p:ext uri="{BB962C8B-B14F-4D97-AF65-F5344CB8AC3E}">
        <p14:creationId xmlns:p14="http://schemas.microsoft.com/office/powerpoint/2010/main" val="534769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C46E4D15-E245-4725-AEE6-D3DC7F4F09E1}" type="datetimeFigureOut">
              <a:rPr lang="en-US" smtClean="0"/>
              <a:t>9/25/2023</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5F26D001-6410-4F8F-8063-F5B47D0D7102}" type="slidenum">
              <a:rPr lang="en-US" smtClean="0"/>
              <a:t>‹#›</a:t>
            </a:fld>
            <a:endParaRPr lang="en-US"/>
          </a:p>
        </p:txBody>
      </p:sp>
    </p:spTree>
    <p:extLst>
      <p:ext uri="{BB962C8B-B14F-4D97-AF65-F5344CB8AC3E}">
        <p14:creationId xmlns:p14="http://schemas.microsoft.com/office/powerpoint/2010/main" val="3687914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2020mom.org/mmh-disorder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link.springer.com/article/10.1007/s40801-023-00372-4#Tab2"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link.springer.com/article/10.1007/s40801-023-00372-4#Tab2"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sciencedirect.com/topics/medicine-and-dentistry/postpartum-depression" TargetMode="External"/><Relationship Id="rId3" Type="http://schemas.openxmlformats.org/officeDocument/2006/relationships/hyperlink" Target="https://www.sciencedirect.com/topics/medicine-and-dentistry/placebo" TargetMode="External"/><Relationship Id="rId7" Type="http://schemas.openxmlformats.org/officeDocument/2006/relationships/hyperlink" Target="https://www.sciencedirect.com/topics/medicine-and-dentistry/therapeutic-procedure"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www.sciencedirect.com/topics/medicine-and-dentistry/brexanolone" TargetMode="External"/><Relationship Id="rId5" Type="http://schemas.openxmlformats.org/officeDocument/2006/relationships/hyperlink" Target="https://www.sciencedirect.com/topics/medicine-and-dentistry/least-square-analysis" TargetMode="External"/><Relationship Id="rId4" Type="http://schemas.openxmlformats.org/officeDocument/2006/relationships/hyperlink" Target="https://www.sciencedirect.com/topics/medicine-and-dentistry/hamilton-rating-scale-for-depression" TargetMode="External"/><Relationship Id="rId9" Type="http://schemas.openxmlformats.org/officeDocument/2006/relationships/hyperlink" Target="https://www.sciencedirect.com/topics/medicine-and-dentistry/patient"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sciencedirect.com/topics/medicine-and-dentistry/hamilton-rating-scale-for-depression" TargetMode="External"/><Relationship Id="rId3" Type="http://schemas.openxmlformats.org/officeDocument/2006/relationships/hyperlink" Target="https://www.sciencedirect.com/topics/medicine-and-dentistry/brexanolone" TargetMode="External"/><Relationship Id="rId7" Type="http://schemas.openxmlformats.org/officeDocument/2006/relationships/hyperlink" Target="https://www.sciencedirect.com/topics/medicine-and-dentistry/allosteric-modulator"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www.sciencedirect.com/topics/medicine-and-dentistry/postpartum-depression" TargetMode="External"/><Relationship Id="rId11" Type="http://schemas.openxmlformats.org/officeDocument/2006/relationships/hyperlink" Target="https://www.sciencedirect.com/topics/psychology/semistructured-interview" TargetMode="External"/><Relationship Id="rId5" Type="http://schemas.openxmlformats.org/officeDocument/2006/relationships/hyperlink" Target="https://www.sciencedirect.com/topics/medicine-and-dentistry/therapeutic-procedure" TargetMode="External"/><Relationship Id="rId10" Type="http://schemas.openxmlformats.org/officeDocument/2006/relationships/hyperlink" Target="https://www.sciencedirect.com/topics/medicine-and-dentistry/hospital" TargetMode="External"/><Relationship Id="rId4" Type="http://schemas.openxmlformats.org/officeDocument/2006/relationships/hyperlink" Target="https://www.sciencedirect.com/topics/medicine-and-dentistry/chemotherapeutic-agent" TargetMode="External"/><Relationship Id="rId9" Type="http://schemas.openxmlformats.org/officeDocument/2006/relationships/hyperlink" Target="https://www.sciencedirect.com/topics/medicine-and-dentistry/patient"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About Maternal Mental Health Disorders — 2020 Mom</a:t>
            </a:r>
            <a:endParaRPr lang="en-US"/>
          </a:p>
        </p:txBody>
      </p:sp>
      <p:sp>
        <p:nvSpPr>
          <p:cNvPr id="4" name="Slide Number Placeholder 3"/>
          <p:cNvSpPr>
            <a:spLocks noGrp="1"/>
          </p:cNvSpPr>
          <p:nvPr>
            <p:ph type="sldNum" sz="quarter" idx="5"/>
          </p:nvPr>
        </p:nvSpPr>
        <p:spPr/>
        <p:txBody>
          <a:bodyPr/>
          <a:lstStyle/>
          <a:p>
            <a:fld id="{5F26D001-6410-4F8F-8063-F5B47D0D7102}" type="slidenum">
              <a:rPr lang="en-US" smtClean="0"/>
              <a:t>8</a:t>
            </a:fld>
            <a:endParaRPr lang="en-US"/>
          </a:p>
        </p:txBody>
      </p:sp>
    </p:spTree>
    <p:extLst>
      <p:ext uri="{BB962C8B-B14F-4D97-AF65-F5344CB8AC3E}">
        <p14:creationId xmlns:p14="http://schemas.microsoft.com/office/powerpoint/2010/main" val="3484544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there were 15 serious unlisted AEs; the majority (80%, 12/15) were in the psychiatric disorder SOC and represented symptoms of psychiatric disorders (</a:t>
            </a:r>
            <a:r>
              <a:rPr lang="en-US" i="1" dirty="0"/>
              <a:t>n</a:t>
            </a:r>
            <a:r>
              <a:rPr lang="en-US" dirty="0"/>
              <a:t> = 12), including suicidal ideation (</a:t>
            </a:r>
            <a:r>
              <a:rPr lang="en-US" i="1" dirty="0"/>
              <a:t>n</a:t>
            </a:r>
            <a:r>
              <a:rPr lang="en-US" dirty="0"/>
              <a:t> = 4), homicidal ideation (</a:t>
            </a:r>
            <a:r>
              <a:rPr lang="en-US" i="1" dirty="0"/>
              <a:t>n</a:t>
            </a:r>
            <a:r>
              <a:rPr lang="en-US" dirty="0"/>
              <a:t> = 2), and abnormal behavior, agitation, anxiety disorder, panic disorder, perinatal depression, and psychotic disorder (</a:t>
            </a:r>
            <a:r>
              <a:rPr lang="en-US" i="1" dirty="0"/>
              <a:t>n</a:t>
            </a:r>
            <a:r>
              <a:rPr lang="en-US" dirty="0"/>
              <a:t> = 1 each). The remaining three serious unlisted events were in SOCs of nervous system disorders (</a:t>
            </a:r>
            <a:r>
              <a:rPr lang="en-US" i="1" dirty="0"/>
              <a:t>n</a:t>
            </a:r>
            <a:r>
              <a:rPr lang="en-US" dirty="0"/>
              <a:t> = 1; seizure), respiratory disorders (</a:t>
            </a:r>
            <a:r>
              <a:rPr lang="en-US" i="1" dirty="0"/>
              <a:t>n</a:t>
            </a:r>
            <a:r>
              <a:rPr lang="en-US" dirty="0"/>
              <a:t> = 1; hypoxia), and general disorder/administration site conditions (</a:t>
            </a:r>
            <a:r>
              <a:rPr lang="en-US" i="1" dirty="0"/>
              <a:t>n</a:t>
            </a:r>
            <a:r>
              <a:rPr lang="en-US" dirty="0"/>
              <a:t> = 1; condition aggravated; Table </a:t>
            </a:r>
            <a:r>
              <a:rPr lang="en-US" u="sng" dirty="0">
                <a:hlinkClick r:id="rId3"/>
              </a:rPr>
              <a:t>2</a:t>
            </a:r>
            <a:r>
              <a:rPr lang="en-US" dirty="0"/>
              <a:t>).</a:t>
            </a:r>
          </a:p>
          <a:p>
            <a:endParaRPr lang="en-US" dirty="0"/>
          </a:p>
          <a:p>
            <a:r>
              <a:rPr lang="en-US" dirty="0">
                <a:cs typeface="Calibri"/>
              </a:rPr>
              <a:t>Abstract</a:t>
            </a:r>
            <a:endParaRPr lang="en-US" dirty="0"/>
          </a:p>
          <a:p>
            <a:r>
              <a:rPr lang="en-US" dirty="0"/>
              <a:t>Background</a:t>
            </a:r>
            <a:endParaRPr lang="en-US" dirty="0">
              <a:cs typeface="Calibri" panose="020F0502020204030204"/>
            </a:endParaRPr>
          </a:p>
          <a:p>
            <a:r>
              <a:rPr lang="en-US" dirty="0"/>
              <a:t>Brexanolone is currently the only medication approved by the US FDA for the treatment of postpartum depression (PPD) in patients ≥15 years. Brexanolone is available commercially only through a restricted program (ZULRESSO® Risk Evaluation and Mitigation Strategy; REMS) due to risk of excessive sedation or sudden loss of consciousness during administration.</a:t>
            </a:r>
            <a:endParaRPr lang="en-US" dirty="0">
              <a:cs typeface="Calibri"/>
            </a:endParaRPr>
          </a:p>
          <a:p>
            <a:r>
              <a:rPr lang="en-US" dirty="0"/>
              <a:t>Objective</a:t>
            </a:r>
            <a:endParaRPr lang="en-US" b="1">
              <a:cs typeface="Calibri"/>
            </a:endParaRPr>
          </a:p>
          <a:p>
            <a:r>
              <a:rPr lang="en-US" b="1" dirty="0"/>
              <a:t>The aim of this analysis was to assess the </a:t>
            </a:r>
            <a:r>
              <a:rPr lang="en-US" b="1" err="1"/>
              <a:t>postmarketing</a:t>
            </a:r>
            <a:r>
              <a:rPr lang="en-US" b="1" dirty="0"/>
              <a:t> safety of </a:t>
            </a:r>
            <a:r>
              <a:rPr lang="en-US" b="1" err="1"/>
              <a:t>brexanolone</a:t>
            </a:r>
            <a:r>
              <a:rPr lang="en-US" b="1" dirty="0"/>
              <a:t> in adults with PPD.</a:t>
            </a:r>
            <a:endParaRPr lang="en-US" b="1" dirty="0">
              <a:cs typeface="Calibri"/>
            </a:endParaRPr>
          </a:p>
          <a:p>
            <a:r>
              <a:rPr lang="en-US" dirty="0"/>
              <a:t>Methods</a:t>
            </a:r>
            <a:endParaRPr lang="en-US" dirty="0">
              <a:cs typeface="Calibri"/>
            </a:endParaRPr>
          </a:p>
          <a:p>
            <a:r>
              <a:rPr lang="en-US" dirty="0"/>
              <a:t>The cumulative </a:t>
            </a:r>
            <a:r>
              <a:rPr lang="en-US" dirty="0" err="1"/>
              <a:t>postmarketing</a:t>
            </a:r>
            <a:r>
              <a:rPr lang="en-US" dirty="0"/>
              <a:t> adverse event (AE) listing from spontaneous and solicited individual case safety reports (ICSRs) received from March 19, 2019, through December 18, 2021, was analyzed. Clinical trial ICSRs were excluded. Reported AEs were classified as serious or nonserious as defined by FDA seriousness criteria and as listed or unlisted based on Table 2.0 within section 6 “Adverse Reactions” of the current </a:t>
            </a:r>
            <a:r>
              <a:rPr lang="en-US" dirty="0" err="1"/>
              <a:t>brexanolone</a:t>
            </a:r>
            <a:r>
              <a:rPr lang="en-US" dirty="0"/>
              <a:t> FDA-approved US Prescribing Information (PI).</a:t>
            </a:r>
            <a:endParaRPr lang="en-US" dirty="0">
              <a:cs typeface="Calibri"/>
            </a:endParaRPr>
          </a:p>
          <a:p>
            <a:r>
              <a:rPr lang="en-US" dirty="0"/>
              <a:t>Results</a:t>
            </a:r>
            <a:endParaRPr lang="en-US" dirty="0">
              <a:cs typeface="Calibri"/>
            </a:endParaRPr>
          </a:p>
          <a:p>
            <a:r>
              <a:rPr lang="en-US" dirty="0"/>
              <a:t>Overall,</a:t>
            </a:r>
            <a:r>
              <a:rPr lang="en-US" b="1" dirty="0"/>
              <a:t> 499</a:t>
            </a:r>
            <a:r>
              <a:rPr lang="en-US" dirty="0"/>
              <a:t> patients received </a:t>
            </a:r>
            <a:r>
              <a:rPr lang="en-US" dirty="0" err="1"/>
              <a:t>brexanolone</a:t>
            </a:r>
            <a:r>
              <a:rPr lang="en-US" dirty="0"/>
              <a:t> in this </a:t>
            </a:r>
            <a:r>
              <a:rPr lang="en-US" dirty="0" err="1"/>
              <a:t>postmarketing</a:t>
            </a:r>
            <a:r>
              <a:rPr lang="en-US" dirty="0"/>
              <a:t> surveillance analysis </a:t>
            </a:r>
            <a:r>
              <a:rPr lang="en-US" b="1" dirty="0"/>
              <a:t>between June 2019 and December 2021</a:t>
            </a:r>
            <a:r>
              <a:rPr lang="en-US" dirty="0"/>
              <a:t> (</a:t>
            </a:r>
            <a:r>
              <a:rPr lang="en-US" dirty="0" err="1"/>
              <a:t>postmarketing</a:t>
            </a:r>
            <a:r>
              <a:rPr lang="en-US" dirty="0"/>
              <a:t> setting). There were 137 ICSRs with 396 total AEs: 15 serious unlisted, 2 serious listed, 346 nonserious unlisted, and 33 nonserious listed. In total, </a:t>
            </a:r>
            <a:r>
              <a:rPr lang="en-US" b="1" dirty="0"/>
              <a:t>two serious and one nonserious listed excessive sedation AEs were reported</a:t>
            </a:r>
            <a:r>
              <a:rPr lang="en-US" dirty="0"/>
              <a:t>—all resolved by stopping infusion and did not require any treatment; no loss of consciousness AEs were received.</a:t>
            </a:r>
            <a:endParaRPr lang="en-US" dirty="0">
              <a:cs typeface="Calibri"/>
            </a:endParaRPr>
          </a:p>
          <a:p>
            <a:r>
              <a:rPr lang="en-US" dirty="0"/>
              <a:t>Conclusion</a:t>
            </a:r>
            <a:endParaRPr lang="en-US" dirty="0">
              <a:cs typeface="Calibri"/>
            </a:endParaRPr>
          </a:p>
          <a:p>
            <a:r>
              <a:rPr lang="en-US" dirty="0"/>
              <a:t>Results from </a:t>
            </a:r>
            <a:r>
              <a:rPr lang="en-US" dirty="0" err="1"/>
              <a:t>postmarketing</a:t>
            </a:r>
            <a:r>
              <a:rPr lang="en-US" dirty="0"/>
              <a:t> surveillance data analysis are consistent with the safety profile of </a:t>
            </a:r>
            <a:r>
              <a:rPr lang="en-US" dirty="0" err="1"/>
              <a:t>brexanolone</a:t>
            </a:r>
            <a:r>
              <a:rPr lang="en-US" dirty="0"/>
              <a:t> for the treatment of PPD as described in the FDA-approved PI. No new safety concerns or new aspects of known risks requiring an update to the FDA-approved PI were identified.</a:t>
            </a:r>
            <a:endParaRPr lang="en-US" dirty="0">
              <a:cs typeface="Calibri"/>
            </a:endParaRPr>
          </a:p>
          <a:p>
            <a:endParaRPr lang="en-US" dirty="0">
              <a:cs typeface="Calibri"/>
            </a:endParaRPr>
          </a:p>
          <a:p>
            <a:r>
              <a:rPr lang="en-US"/>
              <a:t>Key Points</a:t>
            </a:r>
            <a:endParaRPr lang="en-US" dirty="0">
              <a:cs typeface="Calibri" panose="020F0502020204030204"/>
            </a:endParaRPr>
          </a:p>
          <a:p>
            <a:r>
              <a:rPr lang="en-US"/>
              <a:t>Postpartum depression (PPD) is a common mood disorder affecting approximately 10%–15% of women in the US who give birth.</a:t>
            </a:r>
            <a:endParaRPr lang="en-US" dirty="0">
              <a:cs typeface="Calibri" panose="020F0502020204030204"/>
            </a:endParaRPr>
          </a:p>
          <a:p>
            <a:r>
              <a:rPr lang="en-US" dirty="0" err="1"/>
              <a:t>Brexanolone</a:t>
            </a:r>
            <a:r>
              <a:rPr lang="en-US"/>
              <a:t> is the first and only medication approved by the US FDA for the treatment of PPD in patients 15 years and older.</a:t>
            </a:r>
            <a:endParaRPr lang="en-US" dirty="0">
              <a:cs typeface="Calibri"/>
            </a:endParaRPr>
          </a:p>
          <a:p>
            <a:r>
              <a:rPr lang="en-US" dirty="0"/>
              <a:t>I</a:t>
            </a:r>
            <a:r>
              <a:rPr lang="en-US" b="1" dirty="0"/>
              <a:t>n published </a:t>
            </a:r>
            <a:r>
              <a:rPr lang="en-US" b="1" dirty="0" err="1"/>
              <a:t>brexanolone</a:t>
            </a:r>
            <a:r>
              <a:rPr lang="en-US" b="1" dirty="0"/>
              <a:t> (60 and 90 </a:t>
            </a:r>
            <a:r>
              <a:rPr lang="en-US" b="1" dirty="0" err="1"/>
              <a:t>μg</a:t>
            </a:r>
            <a:r>
              <a:rPr lang="en-US" b="1" dirty="0"/>
              <a:t>/kg/h) clinical trials, the most common adverse reactions included sedation/somnolence (15% [21/140 total patients]), dizziness/presyncope/vertigo (12% [17/140]), dry mouth (5% [7/140]), loss of consciousness (3.6% [5/140]), and flushing/hot flush (2.9% [4/140]).</a:t>
            </a:r>
            <a:endParaRPr lang="en-US" b="1">
              <a:cs typeface="Calibri"/>
            </a:endParaRPr>
          </a:p>
          <a:p>
            <a:r>
              <a:rPr lang="en-US" dirty="0"/>
              <a:t>This </a:t>
            </a:r>
            <a:r>
              <a:rPr lang="en-US" dirty="0" err="1"/>
              <a:t>postmarketing</a:t>
            </a:r>
            <a:r>
              <a:rPr lang="en-US" dirty="0"/>
              <a:t> surveillance report evaluating </a:t>
            </a:r>
            <a:r>
              <a:rPr lang="en-US" dirty="0" err="1"/>
              <a:t>brexanolone</a:t>
            </a:r>
            <a:r>
              <a:rPr lang="en-US" dirty="0"/>
              <a:t> adverse events from</a:t>
            </a:r>
            <a:r>
              <a:rPr lang="en-US" b="1" dirty="0"/>
              <a:t> March 19, 2019, through December 18, 2021</a:t>
            </a:r>
            <a:r>
              <a:rPr lang="en-US" dirty="0"/>
              <a:t>, demonstrated t</a:t>
            </a:r>
            <a:r>
              <a:rPr lang="en-US" b="1" dirty="0"/>
              <a:t>hat the rates of excessive sedation and loss of consciousness were lower than what was observed in clinical trials. Furthermore, the clinically observed severity was consistent with the events observed in completed clinical trials, with no new safety signals identified.</a:t>
            </a:r>
            <a:endParaRPr lang="en-US" b="1">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F26D001-6410-4F8F-8063-F5B47D0D7102}" type="slidenum">
              <a:rPr lang="en-US" smtClean="0"/>
              <a:t>34</a:t>
            </a:fld>
            <a:endParaRPr lang="en-US"/>
          </a:p>
        </p:txBody>
      </p:sp>
    </p:spTree>
    <p:extLst>
      <p:ext uri="{BB962C8B-B14F-4D97-AF65-F5344CB8AC3E}">
        <p14:creationId xmlns:p14="http://schemas.microsoft.com/office/powerpoint/2010/main" val="2551884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Overall, there were 15 serious unlisted AEs; the majority (80%, 12/15) were in the psychiatric disorder SOC and represented symptoms of psychiatric disorders (</a:t>
            </a:r>
            <a:r>
              <a:rPr lang="en-US" i="1"/>
              <a:t>n</a:t>
            </a:r>
            <a:r>
              <a:rPr lang="en-US"/>
              <a:t> = 12), including suicidal ideation (</a:t>
            </a:r>
            <a:r>
              <a:rPr lang="en-US" i="1"/>
              <a:t>n</a:t>
            </a:r>
            <a:r>
              <a:rPr lang="en-US"/>
              <a:t> = 4), homicidal ideation (</a:t>
            </a:r>
            <a:r>
              <a:rPr lang="en-US" i="1"/>
              <a:t>n</a:t>
            </a:r>
            <a:r>
              <a:rPr lang="en-US"/>
              <a:t> = 2), and abnormal behavior, agitation, anxiety disorder, panic disorder, perinatal depression, and psychotic disorder (</a:t>
            </a:r>
            <a:r>
              <a:rPr lang="en-US" i="1"/>
              <a:t>n</a:t>
            </a:r>
            <a:r>
              <a:rPr lang="en-US"/>
              <a:t> = 1 each). The remaining three serious unlisted events were in SOCs of nervous system disorders (</a:t>
            </a:r>
            <a:r>
              <a:rPr lang="en-US" i="1"/>
              <a:t>n</a:t>
            </a:r>
            <a:r>
              <a:rPr lang="en-US"/>
              <a:t> = 1; seizure), respiratory disorders (</a:t>
            </a:r>
            <a:r>
              <a:rPr lang="en-US" i="1"/>
              <a:t>n</a:t>
            </a:r>
            <a:r>
              <a:rPr lang="en-US"/>
              <a:t> = 1; hypoxia), and general disorder/administration site conditions (</a:t>
            </a:r>
            <a:r>
              <a:rPr lang="en-US" i="1"/>
              <a:t>n</a:t>
            </a:r>
            <a:r>
              <a:rPr lang="en-US"/>
              <a:t> = 1; condition aggravated; Table </a:t>
            </a:r>
            <a:r>
              <a:rPr lang="en-US" u="sng">
                <a:hlinkClick r:id="rId3"/>
              </a:rPr>
              <a:t>2</a:t>
            </a:r>
            <a:r>
              <a:rPr lang="en-US"/>
              <a:t>).</a:t>
            </a:r>
          </a:p>
          <a:p>
            <a:endParaRPr lang="en-US"/>
          </a:p>
          <a:p>
            <a:r>
              <a:rPr lang="en-US">
                <a:cs typeface="Calibri"/>
              </a:rPr>
              <a:t>Abstract</a:t>
            </a:r>
            <a:endParaRPr lang="en-US"/>
          </a:p>
          <a:p>
            <a:r>
              <a:rPr lang="en-US"/>
              <a:t>Background</a:t>
            </a:r>
            <a:endParaRPr lang="en-US">
              <a:cs typeface="Calibri" panose="020F0502020204030204"/>
            </a:endParaRPr>
          </a:p>
          <a:p>
            <a:r>
              <a:rPr lang="en-US"/>
              <a:t>Brexanolone is currently the only medication approved by the US FDA for the treatment of postpartum depression (PPD) in patients ≥15 years. Brexanolone is available commercially only through a restricted program (ZULRESSO® Risk Evaluation and Mitigation Strategy; REMS) due to risk of excessive sedation or sudden loss of consciousness during administration.</a:t>
            </a:r>
            <a:endParaRPr lang="en-US">
              <a:cs typeface="Calibri"/>
            </a:endParaRPr>
          </a:p>
          <a:p>
            <a:r>
              <a:rPr lang="en-US"/>
              <a:t>Objective</a:t>
            </a:r>
            <a:endParaRPr lang="en-US" b="1">
              <a:cs typeface="Calibri"/>
            </a:endParaRPr>
          </a:p>
          <a:p>
            <a:r>
              <a:rPr lang="en-US" b="1"/>
              <a:t>The aim of this analysis was to assess the </a:t>
            </a:r>
            <a:r>
              <a:rPr lang="en-US" b="1" err="1"/>
              <a:t>postmarketing</a:t>
            </a:r>
            <a:r>
              <a:rPr lang="en-US" b="1"/>
              <a:t> safety of </a:t>
            </a:r>
            <a:r>
              <a:rPr lang="en-US" b="1" err="1"/>
              <a:t>brexanolone</a:t>
            </a:r>
            <a:r>
              <a:rPr lang="en-US" b="1"/>
              <a:t> in adults with PPD.</a:t>
            </a:r>
            <a:endParaRPr lang="en-US" b="1">
              <a:cs typeface="Calibri"/>
            </a:endParaRPr>
          </a:p>
          <a:p>
            <a:r>
              <a:rPr lang="en-US"/>
              <a:t>Methods</a:t>
            </a:r>
            <a:endParaRPr lang="en-US">
              <a:cs typeface="Calibri"/>
            </a:endParaRPr>
          </a:p>
          <a:p>
            <a:r>
              <a:rPr lang="en-US"/>
              <a:t>The cumulative </a:t>
            </a:r>
            <a:r>
              <a:rPr lang="en-US" err="1"/>
              <a:t>postmarketing</a:t>
            </a:r>
            <a:r>
              <a:rPr lang="en-US"/>
              <a:t> adverse event (AE) listing from spontaneous and solicited individual case safety reports (ICSRs) received from March 19, 2019, through December 18, 2021, was analyzed. Clinical trial ICSRs were excluded. Reported AEs were classified as serious or nonserious as defined by FDA seriousness criteria and as listed or unlisted based on Table 2.0 within section 6 “Adverse Reactions” of the current </a:t>
            </a:r>
            <a:r>
              <a:rPr lang="en-US" err="1"/>
              <a:t>brexanolone</a:t>
            </a:r>
            <a:r>
              <a:rPr lang="en-US"/>
              <a:t> FDA-approved US Prescribing Information (PI).</a:t>
            </a:r>
            <a:endParaRPr lang="en-US">
              <a:cs typeface="Calibri"/>
            </a:endParaRPr>
          </a:p>
          <a:p>
            <a:r>
              <a:rPr lang="en-US"/>
              <a:t>Results</a:t>
            </a:r>
            <a:endParaRPr lang="en-US">
              <a:cs typeface="Calibri"/>
            </a:endParaRPr>
          </a:p>
          <a:p>
            <a:r>
              <a:rPr lang="en-US"/>
              <a:t>Overall,</a:t>
            </a:r>
            <a:r>
              <a:rPr lang="en-US" b="1"/>
              <a:t> 499</a:t>
            </a:r>
            <a:r>
              <a:rPr lang="en-US"/>
              <a:t> patients received </a:t>
            </a:r>
            <a:r>
              <a:rPr lang="en-US" err="1"/>
              <a:t>brexanolone</a:t>
            </a:r>
            <a:r>
              <a:rPr lang="en-US"/>
              <a:t> in this </a:t>
            </a:r>
            <a:r>
              <a:rPr lang="en-US" err="1"/>
              <a:t>postmarketing</a:t>
            </a:r>
            <a:r>
              <a:rPr lang="en-US"/>
              <a:t> surveillance analysis </a:t>
            </a:r>
            <a:r>
              <a:rPr lang="en-US" b="1"/>
              <a:t>between June 2019 and December 2021</a:t>
            </a:r>
            <a:r>
              <a:rPr lang="en-US"/>
              <a:t> (</a:t>
            </a:r>
            <a:r>
              <a:rPr lang="en-US" err="1"/>
              <a:t>postmarketing</a:t>
            </a:r>
            <a:r>
              <a:rPr lang="en-US"/>
              <a:t> setting). There were 137 ICSRs with 396 total AEs: 15 serious unlisted, 2 serious listed, 346 nonserious unlisted, and 33 nonserious listed. In total, </a:t>
            </a:r>
            <a:r>
              <a:rPr lang="en-US" b="1"/>
              <a:t>two serious and one nonserious listed excessive sedation AEs were reported</a:t>
            </a:r>
            <a:r>
              <a:rPr lang="en-US"/>
              <a:t>—all resolved by stopping infusion and did not require any treatment; no loss of consciousness AEs were received.</a:t>
            </a:r>
            <a:endParaRPr lang="en-US">
              <a:cs typeface="Calibri"/>
            </a:endParaRPr>
          </a:p>
          <a:p>
            <a:r>
              <a:rPr lang="en-US"/>
              <a:t>Conclusion</a:t>
            </a:r>
            <a:endParaRPr lang="en-US">
              <a:cs typeface="Calibri"/>
            </a:endParaRPr>
          </a:p>
          <a:p>
            <a:r>
              <a:rPr lang="en-US"/>
              <a:t>Results from </a:t>
            </a:r>
            <a:r>
              <a:rPr lang="en-US" err="1"/>
              <a:t>postmarketing</a:t>
            </a:r>
            <a:r>
              <a:rPr lang="en-US"/>
              <a:t> surveillance data analysis are consistent with the safety profile of </a:t>
            </a:r>
            <a:r>
              <a:rPr lang="en-US" err="1"/>
              <a:t>brexanolone</a:t>
            </a:r>
            <a:r>
              <a:rPr lang="en-US"/>
              <a:t> for the treatment of PPD as described in the FDA-approved PI. No new safety concerns or new aspects of known risks requiring an update to the FDA-approved PI were identified.</a:t>
            </a:r>
            <a:endParaRPr lang="en-US">
              <a:cs typeface="Calibri"/>
            </a:endParaRPr>
          </a:p>
          <a:p>
            <a:endParaRPr lang="en-US">
              <a:cs typeface="Calibri"/>
            </a:endParaRPr>
          </a:p>
          <a:p>
            <a:r>
              <a:rPr lang="en-US"/>
              <a:t>Key Points</a:t>
            </a:r>
            <a:endParaRPr lang="en-US">
              <a:cs typeface="Calibri" panose="020F0502020204030204"/>
            </a:endParaRPr>
          </a:p>
          <a:p>
            <a:r>
              <a:rPr lang="en-US"/>
              <a:t>Postpartum depression (PPD) is a common mood disorder affecting approximately 10%–15% of women in the US who give birth.</a:t>
            </a:r>
            <a:endParaRPr lang="en-US">
              <a:cs typeface="Calibri" panose="020F0502020204030204"/>
            </a:endParaRPr>
          </a:p>
          <a:p>
            <a:r>
              <a:rPr lang="en-US" err="1"/>
              <a:t>Brexanolone</a:t>
            </a:r>
            <a:r>
              <a:rPr lang="en-US"/>
              <a:t> is the first and only medication approved by the US FDA for the treatment of PPD in patients 15 years and older.</a:t>
            </a:r>
            <a:endParaRPr lang="en-US">
              <a:cs typeface="Calibri"/>
            </a:endParaRPr>
          </a:p>
          <a:p>
            <a:r>
              <a:rPr lang="en-US"/>
              <a:t>I</a:t>
            </a:r>
            <a:r>
              <a:rPr lang="en-US" b="1"/>
              <a:t>n published </a:t>
            </a:r>
            <a:r>
              <a:rPr lang="en-US" b="1" err="1"/>
              <a:t>brexanolone</a:t>
            </a:r>
            <a:r>
              <a:rPr lang="en-US" b="1"/>
              <a:t> (60 and 90 </a:t>
            </a:r>
            <a:r>
              <a:rPr lang="en-US" b="1" err="1"/>
              <a:t>μg</a:t>
            </a:r>
            <a:r>
              <a:rPr lang="en-US" b="1"/>
              <a:t>/kg/h) clinical trials, the most common adverse reactions included sedation/somnolence (15% [21/140 total patients]), dizziness/presyncope/vertigo (12% [17/140]), dry mouth (5% [7/140]), loss of consciousness (3.6% [5/140]), and flushing/hot flush (2.9% [4/140]).</a:t>
            </a:r>
            <a:endParaRPr lang="en-US" b="1">
              <a:cs typeface="Calibri"/>
            </a:endParaRPr>
          </a:p>
          <a:p>
            <a:r>
              <a:rPr lang="en-US"/>
              <a:t>This </a:t>
            </a:r>
            <a:r>
              <a:rPr lang="en-US" err="1"/>
              <a:t>postmarketing</a:t>
            </a:r>
            <a:r>
              <a:rPr lang="en-US"/>
              <a:t> surveillance report evaluating </a:t>
            </a:r>
            <a:r>
              <a:rPr lang="en-US" err="1"/>
              <a:t>brexanolone</a:t>
            </a:r>
            <a:r>
              <a:rPr lang="en-US"/>
              <a:t> adverse events from</a:t>
            </a:r>
            <a:r>
              <a:rPr lang="en-US" b="1"/>
              <a:t> March 19, 2019, through December 18, 2021</a:t>
            </a:r>
            <a:r>
              <a:rPr lang="en-US"/>
              <a:t>, demonstrated t</a:t>
            </a:r>
            <a:r>
              <a:rPr lang="en-US" b="1"/>
              <a:t>hat the rates of excessive sedation and loss of consciousness were lower than what was observed in clinical trials. Furthermore, the clinically observed severity was consistent with the events observed in completed clinical trials, with no new safety signals identified.</a:t>
            </a:r>
            <a:endParaRPr lang="en-US" b="1">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F26D001-6410-4F8F-8063-F5B47D0D7102}" type="slidenum">
              <a:rPr lang="en-US" smtClean="0"/>
              <a:t>35</a:t>
            </a:fld>
            <a:endParaRPr lang="en-US"/>
          </a:p>
        </p:txBody>
      </p:sp>
    </p:spTree>
    <p:extLst>
      <p:ext uri="{BB962C8B-B14F-4D97-AF65-F5344CB8AC3E}">
        <p14:creationId xmlns:p14="http://schemas.microsoft.com/office/powerpoint/2010/main" val="1988630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Fig. 3. Improvement in anxiety-related symptoms over time. (A) Change from baseline (CFB) in HAMD-17 A/S subscale score through Day 30. (B) Proportion of patients achieving HAMD-17 A/S response through Day 30.</a:t>
            </a:r>
          </a:p>
          <a:p>
            <a:r>
              <a:rPr lang="en-US" dirty="0"/>
              <a:t>*</a:t>
            </a:r>
            <a:r>
              <a:rPr lang="en-US" i="1" dirty="0"/>
              <a:t>p</a:t>
            </a:r>
            <a:r>
              <a:rPr lang="en-US" dirty="0"/>
              <a:t> &lt; 0.05; †</a:t>
            </a:r>
            <a:r>
              <a:rPr lang="en-US" i="1" dirty="0"/>
              <a:t>p</a:t>
            </a:r>
            <a:r>
              <a:rPr lang="en-US" dirty="0"/>
              <a:t> &lt; 0.01; ‡</a:t>
            </a:r>
            <a:r>
              <a:rPr lang="en-US" i="1" dirty="0"/>
              <a:t>p</a:t>
            </a:r>
            <a:r>
              <a:rPr lang="en-US" dirty="0"/>
              <a:t> &lt; 0.001 versus </a:t>
            </a:r>
            <a:r>
              <a:rPr lang="en-US" u="sng" dirty="0">
                <a:hlinkClick r:id="rId3"/>
              </a:rPr>
              <a:t>placebo</a:t>
            </a:r>
            <a:r>
              <a:rPr lang="en-US" dirty="0"/>
              <a:t>. Abbreviations: BL = baseline; BRX90 = </a:t>
            </a:r>
            <a:r>
              <a:rPr lang="en-US" dirty="0" err="1"/>
              <a:t>brexanolone</a:t>
            </a:r>
            <a:r>
              <a:rPr lang="en-US" dirty="0"/>
              <a:t> 90 </a:t>
            </a:r>
            <a:r>
              <a:rPr lang="en-US" dirty="0" err="1"/>
              <a:t>μg</a:t>
            </a:r>
            <a:r>
              <a:rPr lang="en-US" dirty="0"/>
              <a:t>/kg/h; HAMD-17 A/S = 17-item </a:t>
            </a:r>
            <a:r>
              <a:rPr lang="en-US" u="sng" dirty="0">
                <a:hlinkClick r:id="rId4"/>
              </a:rPr>
              <a:t>Hamilton Rating Scale for Depression</a:t>
            </a:r>
            <a:r>
              <a:rPr lang="en-US" dirty="0"/>
              <a:t> Anxiety/Somatization subscale; LS = </a:t>
            </a:r>
            <a:r>
              <a:rPr lang="en-US" u="sng" dirty="0">
                <a:hlinkClick r:id="rId5"/>
              </a:rPr>
              <a:t>least squares</a:t>
            </a:r>
            <a:r>
              <a:rPr lang="en-US" dirty="0"/>
              <a:t>; SE = standard error.</a:t>
            </a:r>
            <a:endParaRPr lang="en-US" dirty="0">
              <a:cs typeface="Calibri"/>
            </a:endParaRPr>
          </a:p>
          <a:p>
            <a:endParaRPr lang="en-US" dirty="0">
              <a:cs typeface="Calibri"/>
            </a:endParaRPr>
          </a:p>
          <a:p>
            <a:endParaRPr lang="en-US" dirty="0"/>
          </a:p>
          <a:p>
            <a:endParaRPr lang="en-US" dirty="0"/>
          </a:p>
          <a:p>
            <a:r>
              <a:rPr lang="en-US" dirty="0"/>
              <a:t>Highlights</a:t>
            </a:r>
            <a:endParaRPr lang="en-US" dirty="0">
              <a:cs typeface="Calibri"/>
            </a:endParaRPr>
          </a:p>
          <a:p>
            <a:r>
              <a:rPr lang="en-US" dirty="0"/>
              <a:t>•Treatment with </a:t>
            </a:r>
            <a:r>
              <a:rPr lang="en-US" dirty="0" err="1"/>
              <a:t>brexanolone</a:t>
            </a:r>
            <a:r>
              <a:rPr lang="en-US" dirty="0"/>
              <a:t> was evaluated in adult women with postpartum depression.</a:t>
            </a:r>
            <a:endParaRPr lang="en-US">
              <a:cs typeface="Calibri"/>
            </a:endParaRPr>
          </a:p>
          <a:p>
            <a:r>
              <a:rPr lang="en-US" dirty="0"/>
              <a:t>•Brexanolone is associated with rapid improvement in depressive symptoms.</a:t>
            </a:r>
            <a:endParaRPr lang="en-US" dirty="0">
              <a:cs typeface="Calibri"/>
            </a:endParaRPr>
          </a:p>
          <a:p>
            <a:r>
              <a:rPr lang="en-US" dirty="0"/>
              <a:t>•Symptoms of anxiety and insomnia were rapidly reduced with </a:t>
            </a:r>
            <a:r>
              <a:rPr lang="en-US" dirty="0" err="1"/>
              <a:t>brexanolone</a:t>
            </a:r>
            <a:r>
              <a:rPr lang="en-US" dirty="0"/>
              <a:t> vs placebo.</a:t>
            </a:r>
            <a:endParaRPr lang="en-US" dirty="0">
              <a:cs typeface="Calibri"/>
            </a:endParaRPr>
          </a:p>
          <a:p>
            <a:r>
              <a:rPr lang="en-US" dirty="0"/>
              <a:t>•Treatment effects of </a:t>
            </a:r>
            <a:r>
              <a:rPr lang="en-US" dirty="0" err="1"/>
              <a:t>brexanolone</a:t>
            </a:r>
            <a:r>
              <a:rPr lang="en-US" dirty="0"/>
              <a:t> were sustained post infusion through Day 30.</a:t>
            </a:r>
            <a:endParaRPr lang="en-US" dirty="0">
              <a:cs typeface="Calibri"/>
            </a:endParaRPr>
          </a:p>
          <a:p>
            <a:r>
              <a:rPr lang="en-US" dirty="0"/>
              <a:t>Abstract</a:t>
            </a:r>
            <a:endParaRPr lang="en-US" dirty="0">
              <a:cs typeface="Calibri"/>
            </a:endParaRPr>
          </a:p>
          <a:p>
            <a:r>
              <a:rPr lang="en-US" dirty="0"/>
              <a:t>Background</a:t>
            </a:r>
            <a:endParaRPr lang="en-US" dirty="0">
              <a:cs typeface="Calibri"/>
            </a:endParaRPr>
          </a:p>
          <a:p>
            <a:r>
              <a:rPr lang="en" u="sng" dirty="0">
                <a:hlinkClick r:id="rId6"/>
              </a:rPr>
              <a:t>Brexanolone</a:t>
            </a:r>
            <a:r>
              <a:rPr lang="en" dirty="0"/>
              <a:t> is currently the only </a:t>
            </a:r>
            <a:r>
              <a:rPr lang="en" u="sng" dirty="0">
                <a:hlinkClick r:id="rId7"/>
              </a:rPr>
              <a:t>treatment</a:t>
            </a:r>
            <a:r>
              <a:rPr lang="en" dirty="0"/>
              <a:t> specifically approved for </a:t>
            </a:r>
            <a:r>
              <a:rPr lang="en" u="sng" dirty="0">
                <a:hlinkClick r:id="rId8"/>
              </a:rPr>
              <a:t>postpartum depression</a:t>
            </a:r>
            <a:r>
              <a:rPr lang="en" dirty="0"/>
              <a:t> (PPD) in the United States, based on the results from one Phase 2 and two Phase 3 double-blind, randomized, controlled trials in the HUMMINGBIRD program.</a:t>
            </a:r>
            <a:endParaRPr lang="en-US" dirty="0"/>
          </a:p>
          <a:p>
            <a:r>
              <a:rPr lang="en-US" dirty="0"/>
              <a:t>Methods</a:t>
            </a:r>
            <a:endParaRPr lang="en-US" dirty="0">
              <a:cs typeface="Calibri"/>
            </a:endParaRPr>
          </a:p>
          <a:p>
            <a:r>
              <a:rPr lang="en" dirty="0"/>
              <a:t>Adults with PPD randomized to a 60-h infusion of </a:t>
            </a:r>
            <a:r>
              <a:rPr lang="en" dirty="0" err="1"/>
              <a:t>brexanolone</a:t>
            </a:r>
            <a:r>
              <a:rPr lang="en" dirty="0"/>
              <a:t> 90 </a:t>
            </a:r>
            <a:r>
              <a:rPr lang="en" dirty="0" err="1"/>
              <a:t>μg</a:t>
            </a:r>
            <a:r>
              <a:rPr lang="en" dirty="0"/>
              <a:t>/kg/h (BRX90) or </a:t>
            </a:r>
            <a:r>
              <a:rPr lang="en" u="sng" dirty="0">
                <a:hlinkClick r:id="rId3"/>
              </a:rPr>
              <a:t>placebo</a:t>
            </a:r>
            <a:r>
              <a:rPr lang="en" dirty="0"/>
              <a:t> from the 3 trials were included in these post hoc analyses. Data on change from baseline (CFB) in the 17-item </a:t>
            </a:r>
            <a:r>
              <a:rPr lang="en" u="sng" dirty="0">
                <a:hlinkClick r:id="rId4"/>
              </a:rPr>
              <a:t>Hamilton Rating Scale for Depression</a:t>
            </a:r>
            <a:r>
              <a:rPr lang="en" dirty="0"/>
              <a:t> (HAMD-17) total score, HAMD-17 Anxiety/Somatization and Insomnia subscales, and Clinical Global Impression of Improvement (CGI-I) scale were pooled. Response rates for HAMD-17 (≥50 % reduction from baseline) and CGI-I (score of 1 or 2) scales and time to response were analyzed.</a:t>
            </a:r>
            <a:endParaRPr lang="en-US" dirty="0"/>
          </a:p>
          <a:p>
            <a:r>
              <a:rPr lang="en-US" dirty="0"/>
              <a:t>Results</a:t>
            </a:r>
            <a:endParaRPr lang="en-US" dirty="0">
              <a:cs typeface="Calibri"/>
            </a:endParaRPr>
          </a:p>
          <a:p>
            <a:r>
              <a:rPr lang="en" u="sng" dirty="0">
                <a:hlinkClick r:id="rId9"/>
              </a:rPr>
              <a:t>Patients</a:t>
            </a:r>
            <a:r>
              <a:rPr lang="en" dirty="0"/>
              <a:t> receiving BRX90 (</a:t>
            </a:r>
            <a:r>
              <a:rPr lang="en" i="1" dirty="0"/>
              <a:t>n</a:t>
            </a:r>
            <a:r>
              <a:rPr lang="en" dirty="0"/>
              <a:t> = 102) versus placebo (</a:t>
            </a:r>
            <a:r>
              <a:rPr lang="en" i="1" dirty="0"/>
              <a:t>n</a:t>
            </a:r>
            <a:r>
              <a:rPr lang="en" dirty="0"/>
              <a:t> = 107) achieved a more rapid HAMD-17 response (median, 24 vs 36 h; </a:t>
            </a:r>
            <a:r>
              <a:rPr lang="en" i="1" dirty="0"/>
              <a:t>p</a:t>
            </a:r>
            <a:r>
              <a:rPr lang="en" dirty="0"/>
              <a:t> = 0.0265), with an Hour-60 cumulative response rate of 81.4 % versus 67.3 %; results were similar for time to CGI-I response (median, 24 vs 36 h; </a:t>
            </a:r>
            <a:r>
              <a:rPr lang="en" i="1" dirty="0"/>
              <a:t>p</a:t>
            </a:r>
            <a:r>
              <a:rPr lang="en" dirty="0"/>
              <a:t> = 0.0058), with an Hour-60 cumulative response rate of 81.4 % versus 61.7 %. CFB in HAMD-17 Anxiety/Somatization and Insomnia subscales also favored BRX90 versus placebo, starting at Hour 24 through Day 30 (all </a:t>
            </a:r>
            <a:r>
              <a:rPr lang="en" i="1" dirty="0"/>
              <a:t>p</a:t>
            </a:r>
            <a:r>
              <a:rPr lang="en" dirty="0"/>
              <a:t> &lt; 0.05), and response rates for both subscales were higher with BRX90.</a:t>
            </a:r>
            <a:endParaRPr lang="en-US" dirty="0"/>
          </a:p>
          <a:p>
            <a:r>
              <a:rPr lang="en-US" dirty="0"/>
              <a:t>Limitations</a:t>
            </a:r>
            <a:endParaRPr lang="en-US" dirty="0">
              <a:cs typeface="Calibri"/>
            </a:endParaRPr>
          </a:p>
          <a:p>
            <a:r>
              <a:rPr lang="en" dirty="0"/>
              <a:t>The study was not powered to assess exploratory outcomes.</a:t>
            </a:r>
            <a:endParaRPr lang="en-US" dirty="0"/>
          </a:p>
          <a:p>
            <a:r>
              <a:rPr lang="en-US" dirty="0"/>
              <a:t>Conclusions</a:t>
            </a:r>
            <a:endParaRPr lang="en-US" dirty="0">
              <a:cs typeface="Calibri"/>
            </a:endParaRPr>
          </a:p>
          <a:p>
            <a:r>
              <a:rPr lang="en" dirty="0"/>
              <a:t>Brexanolone was associated with rapid improvement in depressive symptoms and symptoms of anxiety and insomnia compared with placebo in women with PPD. These data continue to support the use of </a:t>
            </a:r>
            <a:r>
              <a:rPr lang="en" dirty="0" err="1"/>
              <a:t>brexanolone</a:t>
            </a:r>
            <a:r>
              <a:rPr lang="en" dirty="0"/>
              <a:t> to treat adults with PPD.</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F26D001-6410-4F8F-8063-F5B47D0D7102}" type="slidenum">
              <a:rPr lang="en-US" smtClean="0"/>
              <a:t>36</a:t>
            </a:fld>
            <a:endParaRPr lang="en-US"/>
          </a:p>
        </p:txBody>
      </p:sp>
    </p:spTree>
    <p:extLst>
      <p:ext uri="{BB962C8B-B14F-4D97-AF65-F5344CB8AC3E}">
        <p14:creationId xmlns:p14="http://schemas.microsoft.com/office/powerpoint/2010/main" val="2076203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UNC </a:t>
            </a:r>
            <a:r>
              <a:rPr lang="en-US" dirty="0"/>
              <a:t>Background</a:t>
            </a:r>
          </a:p>
          <a:p>
            <a:r>
              <a:rPr lang="en-US" u="sng" dirty="0">
                <a:hlinkClick r:id="rId3"/>
              </a:rPr>
              <a:t>Brexanolone</a:t>
            </a:r>
            <a:r>
              <a:rPr lang="en-US" dirty="0"/>
              <a:t> is the first U.S. Food and Drug Administration–approved </a:t>
            </a:r>
            <a:r>
              <a:rPr lang="en-US" u="sng" dirty="0">
                <a:hlinkClick r:id="rId4"/>
              </a:rPr>
              <a:t>drug</a:t>
            </a:r>
            <a:r>
              <a:rPr lang="en-US" dirty="0"/>
              <a:t> for the </a:t>
            </a:r>
            <a:r>
              <a:rPr lang="en-US" u="sng" dirty="0">
                <a:hlinkClick r:id="rId5"/>
              </a:rPr>
              <a:t>treatment</a:t>
            </a:r>
            <a:r>
              <a:rPr lang="en-US" dirty="0"/>
              <a:t> of </a:t>
            </a:r>
            <a:r>
              <a:rPr lang="en-US" u="sng" dirty="0">
                <a:hlinkClick r:id="rId6"/>
              </a:rPr>
              <a:t>postpartum depression</a:t>
            </a:r>
            <a:r>
              <a:rPr lang="en-US" dirty="0"/>
              <a:t>. </a:t>
            </a:r>
            <a:r>
              <a:rPr lang="en-US" err="1"/>
              <a:t>Brexanolone</a:t>
            </a:r>
            <a:r>
              <a:rPr lang="en-US" dirty="0"/>
              <a:t> is a positive </a:t>
            </a:r>
            <a:r>
              <a:rPr lang="en-US" u="sng" dirty="0">
                <a:hlinkClick r:id="rId7"/>
              </a:rPr>
              <a:t>allosteric modulator</a:t>
            </a:r>
            <a:r>
              <a:rPr lang="en-US" dirty="0"/>
              <a:t> of the GABAA receptor and is given over 60 hours by infusion in a medical setting. This drug has been shown to be effective at significantly reducing </a:t>
            </a:r>
            <a:r>
              <a:rPr lang="en-US" u="sng" dirty="0">
                <a:hlinkClick r:id="rId8"/>
              </a:rPr>
              <a:t>Hamilton Rating Scale for Depression</a:t>
            </a:r>
            <a:r>
              <a:rPr lang="en-US" dirty="0"/>
              <a:t> scores at 60 hours and 30 days after infusion; however, data beyond 30 days have not yet been available. There have been limited clinical programs able to offer </a:t>
            </a:r>
            <a:r>
              <a:rPr lang="en-US" dirty="0" err="1"/>
              <a:t>brexanolone</a:t>
            </a:r>
            <a:r>
              <a:rPr lang="en-US" dirty="0"/>
              <a:t> owing to the complexity of setting up this treatment in a medical setting.</a:t>
            </a:r>
            <a:endParaRPr lang="en-US" dirty="0">
              <a:cs typeface="Calibri"/>
            </a:endParaRPr>
          </a:p>
          <a:p>
            <a:r>
              <a:rPr lang="en-US" dirty="0"/>
              <a:t>Purpose</a:t>
            </a:r>
            <a:endParaRPr lang="en-US" dirty="0">
              <a:cs typeface="Calibri"/>
            </a:endParaRPr>
          </a:p>
          <a:p>
            <a:r>
              <a:rPr lang="en-US" dirty="0"/>
              <a:t>This study sought to obtain follow-up data from 16 </a:t>
            </a:r>
            <a:r>
              <a:rPr lang="en-US" u="sng" dirty="0">
                <a:hlinkClick r:id="rId9"/>
              </a:rPr>
              <a:t>patients</a:t>
            </a:r>
            <a:r>
              <a:rPr lang="en-US" dirty="0"/>
              <a:t> who received a </a:t>
            </a:r>
            <a:r>
              <a:rPr lang="en-US" dirty="0" err="1"/>
              <a:t>brexanolone</a:t>
            </a:r>
            <a:r>
              <a:rPr lang="en-US" dirty="0"/>
              <a:t> infusion at UNC </a:t>
            </a:r>
            <a:r>
              <a:rPr lang="en-US" u="sng" dirty="0">
                <a:hlinkClick r:id="rId10"/>
              </a:rPr>
              <a:t>Hospitals</a:t>
            </a:r>
            <a:r>
              <a:rPr lang="en-US" dirty="0"/>
              <a:t> in Chapel Hill, NC, between October 2019 and December 2020 and were beyond the 30-day </a:t>
            </a:r>
            <a:r>
              <a:rPr lang="en-US" dirty="0" err="1"/>
              <a:t>postinfusion</a:t>
            </a:r>
            <a:r>
              <a:rPr lang="en-US" dirty="0"/>
              <a:t> time point. We describe the methods used to successfully implement this treatment program in an academic medical center and discuss associated challenges and lessons learned with patient selection and process improvements.</a:t>
            </a:r>
            <a:endParaRPr lang="en-US" dirty="0">
              <a:cs typeface="Calibri"/>
            </a:endParaRPr>
          </a:p>
          <a:p>
            <a:endParaRPr lang="en-US" dirty="0">
              <a:cs typeface="Calibri"/>
            </a:endParaRPr>
          </a:p>
          <a:p>
            <a:r>
              <a:rPr lang="en-US" dirty="0"/>
              <a:t>Methods</a:t>
            </a:r>
            <a:endParaRPr lang="en-US" dirty="0">
              <a:cs typeface="Calibri"/>
            </a:endParaRPr>
          </a:p>
          <a:p>
            <a:r>
              <a:rPr lang="en-US" dirty="0"/>
              <a:t>Hamilton Rating Scale for Depression scores were collected before and after infusion from 16 patients who received a </a:t>
            </a:r>
            <a:r>
              <a:rPr lang="en-US" dirty="0" err="1"/>
              <a:t>brexanolone</a:t>
            </a:r>
            <a:r>
              <a:rPr lang="en-US" dirty="0"/>
              <a:t> infusion at UNC. Patients were subsequently contacted for a follow-up interview to obtain Hamilton Rating Scale for Depression scores and complete a </a:t>
            </a:r>
            <a:r>
              <a:rPr lang="en-US" u="sng" dirty="0">
                <a:hlinkClick r:id="rId11"/>
              </a:rPr>
              <a:t>semistructured interview</a:t>
            </a:r>
            <a:r>
              <a:rPr lang="en-US" dirty="0"/>
              <a:t> at least 30 days past treatment end (between 3 and 16 months after infusion).</a:t>
            </a:r>
            <a:endParaRPr lang="en-US" dirty="0">
              <a:cs typeface="Calibri"/>
            </a:endParaRPr>
          </a:p>
          <a:p>
            <a:r>
              <a:rPr lang="en-US" dirty="0"/>
              <a:t>Results</a:t>
            </a:r>
            <a:endParaRPr lang="en-US" dirty="0">
              <a:cs typeface="Calibri"/>
            </a:endParaRPr>
          </a:p>
          <a:p>
            <a:r>
              <a:rPr lang="en-US" dirty="0"/>
              <a:t>All 16 patients had a significant reduction in Hamilton Rating Scale for Depression scores at 60 hours, scores dropping on average from 23.9 (standard deviation = 2.6) to 7.6 (standard deviation = 2.9). Eleven of 16 patients consented to provide follow-up data. Follow-up Hamilton Rating Scale for Depression scores remained lower than </a:t>
            </a:r>
            <a:r>
              <a:rPr lang="en-US" dirty="0" err="1"/>
              <a:t>postinfusion</a:t>
            </a:r>
            <a:r>
              <a:rPr lang="en-US" dirty="0"/>
              <a:t> at an average of 6.7 points (standard deviation = 5.1).</a:t>
            </a:r>
            <a:endParaRPr lang="en-US" dirty="0">
              <a:cs typeface="Calibri"/>
            </a:endParaRPr>
          </a:p>
          <a:p>
            <a:endParaRPr lang="en-US" dirty="0">
              <a:cs typeface="Calibri"/>
            </a:endParaRPr>
          </a:p>
          <a:p>
            <a:endParaRPr lang="en-US" dirty="0"/>
          </a:p>
          <a:p>
            <a:r>
              <a:rPr lang="en-US" dirty="0"/>
              <a:t>Conclusion</a:t>
            </a:r>
            <a:endParaRPr lang="en-US" dirty="0">
              <a:cs typeface="Calibri"/>
            </a:endParaRPr>
          </a:p>
          <a:p>
            <a:r>
              <a:rPr lang="en-US" dirty="0"/>
              <a:t>With a strategic cross-disciplinary approach, a Clinical Brexanolone Treatment Program was established at UNC Hospitals in 2019. Sixteen patients have been treated in the program, and 11 participated in a follow-up interview. All 11 patients gave very positive feedback about their treatment. Our program has found </a:t>
            </a:r>
            <a:r>
              <a:rPr lang="en-US" dirty="0" err="1"/>
              <a:t>brexanolone</a:t>
            </a:r>
            <a:r>
              <a:rPr lang="en-US" dirty="0"/>
              <a:t> to be a useful clinical tool in treating women with significant symptoms of postpartum depression.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F26D001-6410-4F8F-8063-F5B47D0D7102}" type="slidenum">
              <a:rPr lang="en-US" smtClean="0"/>
              <a:t>37</a:t>
            </a:fld>
            <a:endParaRPr lang="en-US"/>
          </a:p>
        </p:txBody>
      </p:sp>
    </p:spTree>
    <p:extLst>
      <p:ext uri="{BB962C8B-B14F-4D97-AF65-F5344CB8AC3E}">
        <p14:creationId xmlns:p14="http://schemas.microsoft.com/office/powerpoint/2010/main" val="25742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Women &amp; Infants Hospital of Rhode Island (WIH)</a:t>
            </a:r>
          </a:p>
          <a:p>
            <a:endParaRPr lang="en-US"/>
          </a:p>
          <a:p>
            <a:r>
              <a:rPr lang="en-US" dirty="0"/>
              <a:t>Abstract</a:t>
            </a:r>
            <a:endParaRPr lang="en-US">
              <a:cs typeface="Calibri" panose="020F0502020204030204"/>
            </a:endParaRPr>
          </a:p>
          <a:p>
            <a:r>
              <a:rPr lang="en-US" dirty="0"/>
              <a:t>Postpartum depression (PPD) is a serious complication of childbearing affecting ∼1 in 7 mothers. Left unrecognized and untreated, it is associated with negative outcomes for mothers and their infants. Building upon research suggesting that, for some women, hormonal fluctuations after childbirth contribute to the onset of depression, clinical trials have found promise in a novel treatment approach, </a:t>
            </a:r>
            <a:r>
              <a:rPr lang="en-US" dirty="0" err="1"/>
              <a:t>brexanolone</a:t>
            </a:r>
            <a:r>
              <a:rPr lang="en-US" dirty="0"/>
              <a:t> infusion. In 2019, the Food and Drug Administration (FDA) approved </a:t>
            </a:r>
            <a:r>
              <a:rPr lang="en-US" dirty="0" err="1"/>
              <a:t>brexanolone</a:t>
            </a:r>
            <a:r>
              <a:rPr lang="en-US" dirty="0"/>
              <a:t> as the first medication with an indication specifically for PPD. Delivering </a:t>
            </a:r>
            <a:r>
              <a:rPr lang="en-US" dirty="0" err="1"/>
              <a:t>brexanolone</a:t>
            </a:r>
            <a:r>
              <a:rPr lang="en-US" dirty="0"/>
              <a:t> treatment to patients in need requires overcoming some logistical and clinical challenges that are unique to this approach. This brief report describes the process by which a university-affiliated obstetric-gynecologic hospital in the northeast United States successfully implemented a program to administer this novel treatment to women with PPD.</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F26D001-6410-4F8F-8063-F5B47D0D7102}" type="slidenum">
              <a:rPr lang="en-US" smtClean="0"/>
              <a:t>38</a:t>
            </a:fld>
            <a:endParaRPr lang="en-US"/>
          </a:p>
        </p:txBody>
      </p:sp>
    </p:spTree>
    <p:extLst>
      <p:ext uri="{BB962C8B-B14F-4D97-AF65-F5344CB8AC3E}">
        <p14:creationId xmlns:p14="http://schemas.microsoft.com/office/powerpoint/2010/main" val="3528307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Treatment center in New Jersey</a:t>
            </a:r>
            <a:endParaRPr lang="en-US" b="1"/>
          </a:p>
          <a:p>
            <a:endParaRPr lang="en-US" b="1"/>
          </a:p>
          <a:p>
            <a:r>
              <a:rPr lang="en-US" b="1"/>
              <a:t>Abstract</a:t>
            </a:r>
            <a:endParaRPr lang="en-US">
              <a:cs typeface="Calibri"/>
            </a:endParaRPr>
          </a:p>
          <a:p>
            <a:r>
              <a:rPr lang="en-US" b="1"/>
              <a:t>Introduction</a:t>
            </a:r>
            <a:endParaRPr lang="en-US"/>
          </a:p>
          <a:p>
            <a:r>
              <a:rPr lang="en-US" err="1"/>
              <a:t>Brexanolone</a:t>
            </a:r>
            <a:r>
              <a:rPr lang="en-US"/>
              <a:t> demonstrates short-term efficacy for the treatment of postpartum depression (PPD). Postpartum depression is linked to infanticide and maternal suicide, and current treatment often fails to adequately control depressive symptoms. The purpose of this analysis is to further understand the experience(s) of women who have received </a:t>
            </a:r>
            <a:r>
              <a:rPr lang="en-US" err="1"/>
              <a:t>brexanolone</a:t>
            </a:r>
            <a:r>
              <a:rPr lang="en-US"/>
              <a:t> for the treatment of PPD.</a:t>
            </a:r>
            <a:endParaRPr lang="en-US">
              <a:cs typeface="Calibri"/>
            </a:endParaRPr>
          </a:p>
          <a:p>
            <a:r>
              <a:rPr lang="en-US" b="1"/>
              <a:t>Methods</a:t>
            </a:r>
            <a:endParaRPr lang="en-US"/>
          </a:p>
          <a:p>
            <a:r>
              <a:rPr lang="en-US" err="1"/>
              <a:t>Semistructured</a:t>
            </a:r>
            <a:r>
              <a:rPr lang="en-US"/>
              <a:t> interviews modeled after the theory of planned behavior (TPB) were conducted to assess women's perceptions of treatment for PPD with </a:t>
            </a:r>
            <a:r>
              <a:rPr lang="en-US" err="1"/>
              <a:t>brexanolone</a:t>
            </a:r>
            <a:r>
              <a:rPr lang="en-US"/>
              <a:t>. Women who received treatment with </a:t>
            </a:r>
            <a:r>
              <a:rPr lang="en-US" err="1"/>
              <a:t>brexanolone</a:t>
            </a:r>
            <a:r>
              <a:rPr lang="en-US"/>
              <a:t> at this inpatient facility were eligible to participate in this study. The TPB is often used to predict intention to perform health-related behaviors. </a:t>
            </a:r>
            <a:r>
              <a:rPr lang="en-US" err="1"/>
              <a:t>Semistructured</a:t>
            </a:r>
            <a:r>
              <a:rPr lang="en-US"/>
              <a:t> interviews were recorded and transcribed, and thematic analysis was conducted to identify common ideas across all interviews. Follow-up assessment of depressive and anxious symptoms was also conducted using the Patient Health Questionnaire-9 (PHQ-9) and Generalized Anxiety Disorder-7 (GAD-7), respectively.</a:t>
            </a:r>
            <a:endParaRPr lang="en-US">
              <a:cs typeface="Calibri"/>
            </a:endParaRPr>
          </a:p>
          <a:p>
            <a:r>
              <a:rPr lang="en-US" b="1"/>
              <a:t>Results</a:t>
            </a:r>
            <a:endParaRPr lang="en-US"/>
          </a:p>
          <a:p>
            <a:r>
              <a:rPr lang="en-US"/>
              <a:t>Five of the 10 women who received treatment with </a:t>
            </a:r>
            <a:r>
              <a:rPr lang="en-US" err="1"/>
              <a:t>brexanolone</a:t>
            </a:r>
            <a:r>
              <a:rPr lang="en-US"/>
              <a:t> at this facility were interviewed, and common themes related to the TPB were analyzed. Attitudes toward </a:t>
            </a:r>
            <a:r>
              <a:rPr lang="en-US" err="1"/>
              <a:t>brexanolone</a:t>
            </a:r>
            <a:r>
              <a:rPr lang="en-US"/>
              <a:t> were favorable, and having a strong support system was a motivating factor in receiving treatment for PPD. Insurance approval, need for childcare, and poor understanding of symptoms of PPD were barriers to receiving treatment with </a:t>
            </a:r>
            <a:r>
              <a:rPr lang="en-US" err="1"/>
              <a:t>brexanolone</a:t>
            </a:r>
            <a:r>
              <a:rPr lang="en-US"/>
              <a:t>. Symptoms of depression and anxiety were rated as low at the time of the follow-up interview as measured by the PHQ-9 (mean 1.6, range 1 to 3) and GAD-7 (mean 2.8, range 2 to 4), respectively.</a:t>
            </a:r>
            <a:endParaRPr lang="en-US">
              <a:cs typeface="Calibri"/>
            </a:endParaRPr>
          </a:p>
          <a:p>
            <a:r>
              <a:rPr lang="en-US" b="1"/>
              <a:t>Discussion</a:t>
            </a:r>
            <a:endParaRPr lang="en-US"/>
          </a:p>
          <a:p>
            <a:r>
              <a:rPr lang="en-US" err="1"/>
              <a:t>Brexanolone</a:t>
            </a:r>
            <a:r>
              <a:rPr lang="en-US"/>
              <a:t> rapidly and sustainably reduced symptoms of PPD and was well-received by patients. Despite significant barriers to use, women who received treatment with </a:t>
            </a:r>
            <a:r>
              <a:rPr lang="en-US" err="1"/>
              <a:t>brexanolone</a:t>
            </a:r>
            <a:r>
              <a:rPr lang="en-US"/>
              <a:t> advocated for its availability as well as increased awareness of PPD.</a:t>
            </a:r>
            <a:endParaRPr lang="en-US">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F26D001-6410-4F8F-8063-F5B47D0D7102}" type="slidenum">
              <a:rPr lang="en-US" smtClean="0"/>
              <a:t>39</a:t>
            </a:fld>
            <a:endParaRPr lang="en-US"/>
          </a:p>
        </p:txBody>
      </p:sp>
    </p:spTree>
    <p:extLst>
      <p:ext uri="{BB962C8B-B14F-4D97-AF65-F5344CB8AC3E}">
        <p14:creationId xmlns:p14="http://schemas.microsoft.com/office/powerpoint/2010/main" val="2079936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 of 18 </a:t>
            </a:r>
            <a:r>
              <a:rPr lang="en-US" dirty="0" err="1"/>
              <a:t>patietns</a:t>
            </a:r>
            <a:r>
              <a:rPr lang="en-US" dirty="0"/>
              <a:t> who provided blood samples.  Looked at steroids and inflammatory immune activators</a:t>
            </a:r>
          </a:p>
          <a:p>
            <a:r>
              <a:rPr lang="en-US" dirty="0"/>
              <a:t>Abstract</a:t>
            </a:r>
            <a:endParaRPr lang="en-US" dirty="0">
              <a:cs typeface="Calibri"/>
            </a:endParaRPr>
          </a:p>
          <a:p>
            <a:r>
              <a:rPr lang="en-US" dirty="0"/>
              <a:t>Background</a:t>
            </a:r>
            <a:endParaRPr lang="en-US" dirty="0">
              <a:cs typeface="Calibri"/>
            </a:endParaRPr>
          </a:p>
          <a:p>
            <a:r>
              <a:rPr lang="en-US" dirty="0"/>
              <a:t>Brexanolone has rapid, long-lasting, and remarkable efficacy in the treatment of post-partum depression (PPD). We test the hypothesis that </a:t>
            </a:r>
            <a:r>
              <a:rPr lang="en-US" dirty="0" err="1"/>
              <a:t>brexanolone</a:t>
            </a:r>
            <a:r>
              <a:rPr lang="en-US" dirty="0"/>
              <a:t> inhibits proinflammatory modulators and macrophage activation in PPD patients, which may promote clinical recovery.</a:t>
            </a:r>
          </a:p>
          <a:p>
            <a:r>
              <a:rPr lang="en-US" dirty="0"/>
              <a:t>Methods</a:t>
            </a:r>
            <a:endParaRPr lang="en-US" dirty="0">
              <a:cs typeface="Calibri"/>
            </a:endParaRPr>
          </a:p>
          <a:p>
            <a:r>
              <a:rPr lang="en-US" dirty="0"/>
              <a:t>PPD patients (N = 18) provided blood samples before and after </a:t>
            </a:r>
            <a:r>
              <a:rPr lang="en-US" dirty="0" err="1"/>
              <a:t>brexanolone</a:t>
            </a:r>
            <a:r>
              <a:rPr lang="en-US" dirty="0"/>
              <a:t> infusion according to the FDA-approved protocol. Patients were unresponsive to prior treatment before </a:t>
            </a:r>
            <a:r>
              <a:rPr lang="en-US" dirty="0" err="1"/>
              <a:t>brexanolone</a:t>
            </a:r>
            <a:r>
              <a:rPr lang="en-US" dirty="0"/>
              <a:t> therapy. Serum was collected to determine </a:t>
            </a:r>
            <a:r>
              <a:rPr lang="en-US" dirty="0" err="1"/>
              <a:t>neurosteroid</a:t>
            </a:r>
            <a:r>
              <a:rPr lang="en-US" dirty="0"/>
              <a:t> levels and whole blood cell lysates were examined for inflammatory markers and </a:t>
            </a:r>
            <a:r>
              <a:rPr lang="en-US" i="1" dirty="0"/>
              <a:t>in vitro</a:t>
            </a:r>
            <a:r>
              <a:rPr lang="en-US" dirty="0"/>
              <a:t> responses to the inflammatory activators lipopolysaccharide (LPS) and imiquimod (IMQ).</a:t>
            </a:r>
            <a:endParaRPr lang="en-US" dirty="0">
              <a:cs typeface="Calibri"/>
            </a:endParaRPr>
          </a:p>
          <a:p>
            <a:r>
              <a:rPr lang="en-US" dirty="0"/>
              <a:t>Findings</a:t>
            </a:r>
            <a:endParaRPr lang="en-US" dirty="0">
              <a:cs typeface="Calibri"/>
            </a:endParaRPr>
          </a:p>
          <a:p>
            <a:r>
              <a:rPr lang="en-US" dirty="0"/>
              <a:t>Brexanolone infusion altered multiple neuroactive steroid levels (N = 15–18), reduced levels of inflammatory mediators (N = 11) and inhibited their response to inflammatory immune activators (N = 9–11). Specifically, </a:t>
            </a:r>
            <a:r>
              <a:rPr lang="en-US" dirty="0" err="1"/>
              <a:t>brexanolone</a:t>
            </a:r>
            <a:r>
              <a:rPr lang="en-US" dirty="0"/>
              <a:t> infusion reduced whole blood cell tumor necrosis factor-α (TNF-α, p = 0.003), and interleukin-6 (IL-6, p = 0.04) and these effects were correlated with HAM-D score improvement (TNF-α, p = 0.049; IL-6, p = 0.02). Furthermore, </a:t>
            </a:r>
            <a:r>
              <a:rPr lang="en-US" dirty="0" err="1"/>
              <a:t>brexanolone</a:t>
            </a:r>
            <a:r>
              <a:rPr lang="en-US" dirty="0"/>
              <a:t> infusion prevented LPS and IMQ-induced elevation of TNF-α (LPS: p = 0.02; IMQ: p = 0.01), IL-1β (LPS: p = 0.006; IMQ: p = 0.02) and IL-6 (LPS: p = 0.009; IMQ: p = 0.01), indicating inhibition of toll-like receptor (TLR)4 and TLR7 responses. Finally, inhibition of TNF-α, IL-1β and IL-6 responses to both LPS and IMQ were correlated with HAM-D score improvements (p &lt; 0.05).</a:t>
            </a:r>
            <a:endParaRPr lang="en-US" dirty="0">
              <a:cs typeface="Calibri"/>
            </a:endParaRPr>
          </a:p>
          <a:p>
            <a:r>
              <a:rPr lang="en-US" dirty="0"/>
              <a:t>Interpretation</a:t>
            </a:r>
            <a:endParaRPr lang="en-US" b="1">
              <a:cs typeface="Calibri"/>
            </a:endParaRPr>
          </a:p>
          <a:p>
            <a:r>
              <a:rPr lang="en-US" b="1" dirty="0"/>
              <a:t>Brexanolone actions involve inhibition of inflammatory mediator production and inhibition of inflammatory responses to TLR4 and TLR7 activators. The data suggest that inflammation plays a role in post-partum depression and that inhibition of inflammatory pathways contributes to the therapeutic efficacy of </a:t>
            </a:r>
            <a:r>
              <a:rPr lang="en-US" b="1" err="1"/>
              <a:t>brexanolone</a:t>
            </a:r>
            <a:r>
              <a:rPr lang="en-US" b="1" dirty="0"/>
              <a:t>.</a:t>
            </a:r>
            <a:endParaRPr lang="en-US" b="1" dirty="0">
              <a:cs typeface="Calibri"/>
            </a:endParaRPr>
          </a:p>
          <a:p>
            <a:endParaRPr lang="en-US" dirty="0">
              <a:cs typeface="Calibri"/>
            </a:endParaRPr>
          </a:p>
          <a:p>
            <a:r>
              <a:rPr lang="en-US" dirty="0"/>
              <a:t>Implications of all the available evidence</a:t>
            </a:r>
          </a:p>
          <a:p>
            <a:r>
              <a:rPr lang="en-US" dirty="0"/>
              <a:t>Together with previous studies showing that depression can be associated with elevations of pro-inflammatory modulators in blood, these results implicate the TLR4 and TLR7 inflammatory pathways along with TNF-α, IL-1β and IL-6 in the etiology of post-partum depression and suggest that other inhibitors of these pathways may have therapeutic efficacy in both post-partum and major depression.</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F26D001-6410-4F8F-8063-F5B47D0D7102}" type="slidenum">
              <a:rPr lang="en-US" smtClean="0"/>
              <a:t>40</a:t>
            </a:fld>
            <a:endParaRPr lang="en-US"/>
          </a:p>
        </p:txBody>
      </p:sp>
    </p:spTree>
    <p:extLst>
      <p:ext uri="{BB962C8B-B14F-4D97-AF65-F5344CB8AC3E}">
        <p14:creationId xmlns:p14="http://schemas.microsoft.com/office/powerpoint/2010/main" val="3085627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Recent suicidality</a:t>
            </a:r>
          </a:p>
        </p:txBody>
      </p:sp>
      <p:sp>
        <p:nvSpPr>
          <p:cNvPr id="4" name="Slide Number Placeholder 3"/>
          <p:cNvSpPr>
            <a:spLocks noGrp="1"/>
          </p:cNvSpPr>
          <p:nvPr>
            <p:ph type="sldNum" sz="quarter" idx="5"/>
          </p:nvPr>
        </p:nvSpPr>
        <p:spPr/>
        <p:txBody>
          <a:bodyPr/>
          <a:lstStyle/>
          <a:p>
            <a:fld id="{5F26D001-6410-4F8F-8063-F5B47D0D7102}" type="slidenum">
              <a:rPr lang="en-US" smtClean="0"/>
              <a:t>42</a:t>
            </a:fld>
            <a:endParaRPr lang="en-US"/>
          </a:p>
        </p:txBody>
      </p:sp>
    </p:spTree>
    <p:extLst>
      <p:ext uri="{BB962C8B-B14F-4D97-AF65-F5344CB8AC3E}">
        <p14:creationId xmlns:p14="http://schemas.microsoft.com/office/powerpoint/2010/main" val="612973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-initial eval- deemed eligible-insurance approved-we infused her and she did well</a:t>
            </a:r>
          </a:p>
        </p:txBody>
      </p:sp>
      <p:sp>
        <p:nvSpPr>
          <p:cNvPr id="4" name="Slide Number Placeholder 3"/>
          <p:cNvSpPr>
            <a:spLocks noGrp="1"/>
          </p:cNvSpPr>
          <p:nvPr>
            <p:ph type="sldNum" sz="quarter" idx="5"/>
          </p:nvPr>
        </p:nvSpPr>
        <p:spPr/>
        <p:txBody>
          <a:bodyPr/>
          <a:lstStyle/>
          <a:p>
            <a:fld id="{5F26D001-6410-4F8F-8063-F5B47D0D7102}" type="slidenum">
              <a:rPr lang="en-US" smtClean="0"/>
              <a:t>44</a:t>
            </a:fld>
            <a:endParaRPr lang="en-US"/>
          </a:p>
        </p:txBody>
      </p:sp>
    </p:spTree>
    <p:extLst>
      <p:ext uri="{BB962C8B-B14F-4D97-AF65-F5344CB8AC3E}">
        <p14:creationId xmlns:p14="http://schemas.microsoft.com/office/powerpoint/2010/main" val="1121275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Encouraged pt to stay; ran the infusion for 2 hours longer</a:t>
            </a:r>
          </a:p>
        </p:txBody>
      </p:sp>
      <p:sp>
        <p:nvSpPr>
          <p:cNvPr id="4" name="Slide Number Placeholder 3"/>
          <p:cNvSpPr>
            <a:spLocks noGrp="1"/>
          </p:cNvSpPr>
          <p:nvPr>
            <p:ph type="sldNum" sz="quarter" idx="5"/>
          </p:nvPr>
        </p:nvSpPr>
        <p:spPr/>
        <p:txBody>
          <a:bodyPr/>
          <a:lstStyle/>
          <a:p>
            <a:fld id="{5F26D001-6410-4F8F-8063-F5B47D0D7102}" type="slidenum">
              <a:rPr lang="en-US" smtClean="0"/>
              <a:t>45</a:t>
            </a:fld>
            <a:endParaRPr lang="en-US"/>
          </a:p>
        </p:txBody>
      </p:sp>
    </p:spTree>
    <p:extLst>
      <p:ext uri="{BB962C8B-B14F-4D97-AF65-F5344CB8AC3E}">
        <p14:creationId xmlns:p14="http://schemas.microsoft.com/office/powerpoint/2010/main" val="2558894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Landmark lancet article came out in 2018 and demonstrated rapid onset and durable treatment response</a:t>
            </a:r>
          </a:p>
          <a:p>
            <a:endParaRPr lang="en-US">
              <a:cs typeface="Calibri"/>
            </a:endParaRPr>
          </a:p>
          <a:p>
            <a:r>
              <a:rPr lang="en-US">
                <a:cs typeface="Calibri"/>
              </a:rPr>
              <a:t>First approved 3/19/2019</a:t>
            </a:r>
          </a:p>
        </p:txBody>
      </p:sp>
      <p:sp>
        <p:nvSpPr>
          <p:cNvPr id="4" name="Slide Number Placeholder 3"/>
          <p:cNvSpPr>
            <a:spLocks noGrp="1"/>
          </p:cNvSpPr>
          <p:nvPr>
            <p:ph type="sldNum" sz="quarter" idx="5"/>
          </p:nvPr>
        </p:nvSpPr>
        <p:spPr/>
        <p:txBody>
          <a:bodyPr/>
          <a:lstStyle/>
          <a:p>
            <a:fld id="{5F26D001-6410-4F8F-8063-F5B47D0D7102}" type="slidenum">
              <a:rPr lang="en-US" smtClean="0"/>
              <a:t>21</a:t>
            </a:fld>
            <a:endParaRPr lang="en-US"/>
          </a:p>
        </p:txBody>
      </p:sp>
    </p:spTree>
    <p:extLst>
      <p:ext uri="{BB962C8B-B14F-4D97-AF65-F5344CB8AC3E}">
        <p14:creationId xmlns:p14="http://schemas.microsoft.com/office/powerpoint/2010/main" val="2184157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-sitter placed, in AM, denied any SI, noted this was an acute panic attack; said she had read on </a:t>
            </a:r>
            <a:r>
              <a:rPr lang="en-US" dirty="0" err="1">
                <a:cs typeface="Calibri"/>
              </a:rPr>
              <a:t>brex</a:t>
            </a:r>
            <a:r>
              <a:rPr lang="en-US" dirty="0">
                <a:cs typeface="Calibri"/>
              </a:rPr>
              <a:t> FB group that other women had reported experiencing similar reactions with the onset of infusion. Referred to IOP, safety planned extensively, spoke with mother. </a:t>
            </a:r>
          </a:p>
        </p:txBody>
      </p:sp>
      <p:sp>
        <p:nvSpPr>
          <p:cNvPr id="4" name="Slide Number Placeholder 3"/>
          <p:cNvSpPr>
            <a:spLocks noGrp="1"/>
          </p:cNvSpPr>
          <p:nvPr>
            <p:ph type="sldNum" sz="quarter" idx="5"/>
          </p:nvPr>
        </p:nvSpPr>
        <p:spPr/>
        <p:txBody>
          <a:bodyPr/>
          <a:lstStyle/>
          <a:p>
            <a:fld id="{5F26D001-6410-4F8F-8063-F5B47D0D7102}" type="slidenum">
              <a:rPr lang="en-US" smtClean="0"/>
              <a:t>46</a:t>
            </a:fld>
            <a:endParaRPr lang="en-US"/>
          </a:p>
        </p:txBody>
      </p:sp>
    </p:spTree>
    <p:extLst>
      <p:ext uri="{BB962C8B-B14F-4D97-AF65-F5344CB8AC3E}">
        <p14:creationId xmlns:p14="http://schemas.microsoft.com/office/powerpoint/2010/main" val="828985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infused her, safety planned extensively, called husband to remove guns; she reported in </a:t>
            </a:r>
            <a:r>
              <a:rPr lang="en-US" dirty="0" err="1">
                <a:cs typeface="Calibri"/>
              </a:rPr>
              <a:t>followup</a:t>
            </a:r>
            <a:r>
              <a:rPr lang="en-US" dirty="0">
                <a:cs typeface="Calibri"/>
              </a:rPr>
              <a:t> that </a:t>
            </a:r>
            <a:r>
              <a:rPr lang="en-US" dirty="0" err="1">
                <a:cs typeface="Calibri"/>
              </a:rPr>
              <a:t>brexanolone</a:t>
            </a:r>
            <a:r>
              <a:rPr lang="en-US" dirty="0">
                <a:cs typeface="Calibri"/>
              </a:rPr>
              <a:t> "saved her life."</a:t>
            </a:r>
          </a:p>
        </p:txBody>
      </p:sp>
      <p:sp>
        <p:nvSpPr>
          <p:cNvPr id="4" name="Slide Number Placeholder 3"/>
          <p:cNvSpPr>
            <a:spLocks noGrp="1"/>
          </p:cNvSpPr>
          <p:nvPr>
            <p:ph type="sldNum" sz="quarter" idx="5"/>
          </p:nvPr>
        </p:nvSpPr>
        <p:spPr/>
        <p:txBody>
          <a:bodyPr/>
          <a:lstStyle/>
          <a:p>
            <a:fld id="{5F26D001-6410-4F8F-8063-F5B47D0D7102}" type="slidenum">
              <a:rPr lang="en-US" smtClean="0"/>
              <a:t>47</a:t>
            </a:fld>
            <a:endParaRPr lang="en-US"/>
          </a:p>
        </p:txBody>
      </p:sp>
    </p:spTree>
    <p:extLst>
      <p:ext uri="{BB962C8B-B14F-4D97-AF65-F5344CB8AC3E}">
        <p14:creationId xmlns:p14="http://schemas.microsoft.com/office/powerpoint/2010/main" val="1225183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patients completed the study treatment (</a:t>
            </a:r>
            <a:r>
              <a:rPr lang="en-US" dirty="0" err="1"/>
              <a:t>zuranolone</a:t>
            </a:r>
            <a:r>
              <a:rPr lang="en-US" dirty="0"/>
              <a:t> group, 90.8%; placebo group, 92.9%), and the proportion of patients who prematurely discontinued study treatment was similar between treatment groups (</a:t>
            </a:r>
            <a:r>
              <a:rPr lang="en-US" dirty="0" err="1"/>
              <a:t>zuranolone</a:t>
            </a:r>
            <a:r>
              <a:rPr lang="en-US" dirty="0"/>
              <a:t> group, 9.2%; placebo group, 7.1%). </a:t>
            </a:r>
          </a:p>
          <a:p>
            <a:r>
              <a:rPr lang="en-US" dirty="0"/>
              <a:t>Overall, 21.9% of patients were Black/African American and 38.3% were Hispanic/Latina. The mean age was 30.0 years (SD=5.9) in the </a:t>
            </a:r>
            <a:r>
              <a:rPr lang="en-US" dirty="0" err="1"/>
              <a:t>zuranolone</a:t>
            </a:r>
            <a:r>
              <a:rPr lang="en-US" dirty="0"/>
              <a:t> group and 31.0 years (SD=6.0) in the placebo group.</a:t>
            </a:r>
          </a:p>
          <a:p>
            <a:endParaRPr lang="en-US" dirty="0"/>
          </a:p>
        </p:txBody>
      </p:sp>
      <p:sp>
        <p:nvSpPr>
          <p:cNvPr id="4" name="Slide Number Placeholder 3"/>
          <p:cNvSpPr>
            <a:spLocks noGrp="1"/>
          </p:cNvSpPr>
          <p:nvPr>
            <p:ph type="sldNum" sz="quarter" idx="5"/>
          </p:nvPr>
        </p:nvSpPr>
        <p:spPr/>
        <p:txBody>
          <a:bodyPr/>
          <a:lstStyle/>
          <a:p>
            <a:fld id="{5F26D001-6410-4F8F-8063-F5B47D0D7102}" type="slidenum">
              <a:rPr lang="en-US" smtClean="0"/>
              <a:t>50</a:t>
            </a:fld>
            <a:endParaRPr lang="en-US"/>
          </a:p>
        </p:txBody>
      </p:sp>
    </p:spTree>
    <p:extLst>
      <p:ext uri="{BB962C8B-B14F-4D97-AF65-F5344CB8AC3E}">
        <p14:creationId xmlns:p14="http://schemas.microsoft.com/office/powerpoint/2010/main" val="3441050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for whom a hormonal etiology of depression is postulated. B</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B33A442-FF7B-7A45-A3FB-7F66ED61F275}" type="slidenum">
              <a:rPr lang="en-US" smtClean="0"/>
              <a:t>24</a:t>
            </a:fld>
            <a:endParaRPr lang="en-US"/>
          </a:p>
        </p:txBody>
      </p:sp>
    </p:spTree>
    <p:extLst>
      <p:ext uri="{BB962C8B-B14F-4D97-AF65-F5344CB8AC3E}">
        <p14:creationId xmlns:p14="http://schemas.microsoft.com/office/powerpoint/2010/main" val="2974504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Max score 52</a:t>
            </a:r>
          </a:p>
        </p:txBody>
      </p:sp>
      <p:sp>
        <p:nvSpPr>
          <p:cNvPr id="4" name="Slide Number Placeholder 3"/>
          <p:cNvSpPr>
            <a:spLocks noGrp="1"/>
          </p:cNvSpPr>
          <p:nvPr>
            <p:ph type="sldNum" sz="quarter" idx="5"/>
          </p:nvPr>
        </p:nvSpPr>
        <p:spPr/>
        <p:txBody>
          <a:bodyPr/>
          <a:lstStyle/>
          <a:p>
            <a:fld id="{5F26D001-6410-4F8F-8063-F5B47D0D7102}" type="slidenum">
              <a:rPr lang="en-US" smtClean="0"/>
              <a:t>25</a:t>
            </a:fld>
            <a:endParaRPr lang="en-US"/>
          </a:p>
        </p:txBody>
      </p:sp>
    </p:spTree>
    <p:extLst>
      <p:ext uri="{BB962C8B-B14F-4D97-AF65-F5344CB8AC3E}">
        <p14:creationId xmlns:p14="http://schemas.microsoft.com/office/powerpoint/2010/main" val="1809291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Bonding-can have long lasting impacts</a:t>
            </a:r>
          </a:p>
        </p:txBody>
      </p:sp>
      <p:sp>
        <p:nvSpPr>
          <p:cNvPr id="4" name="Slide Number Placeholder 3"/>
          <p:cNvSpPr>
            <a:spLocks noGrp="1"/>
          </p:cNvSpPr>
          <p:nvPr>
            <p:ph type="sldNum" sz="quarter" idx="5"/>
          </p:nvPr>
        </p:nvSpPr>
        <p:spPr/>
        <p:txBody>
          <a:bodyPr/>
          <a:lstStyle/>
          <a:p>
            <a:fld id="{5F26D001-6410-4F8F-8063-F5B47D0D7102}" type="slidenum">
              <a:rPr lang="en-US" smtClean="0"/>
              <a:t>26</a:t>
            </a:fld>
            <a:endParaRPr lang="en-US"/>
          </a:p>
        </p:txBody>
      </p:sp>
    </p:spTree>
    <p:extLst>
      <p:ext uri="{BB962C8B-B14F-4D97-AF65-F5344CB8AC3E}">
        <p14:creationId xmlns:p14="http://schemas.microsoft.com/office/powerpoint/2010/main" val="2954115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Moderate to severe depression range</a:t>
            </a:r>
          </a:p>
        </p:txBody>
      </p:sp>
      <p:sp>
        <p:nvSpPr>
          <p:cNvPr id="4" name="Slide Number Placeholder 3"/>
          <p:cNvSpPr>
            <a:spLocks noGrp="1"/>
          </p:cNvSpPr>
          <p:nvPr>
            <p:ph type="sldNum" sz="quarter" idx="5"/>
          </p:nvPr>
        </p:nvSpPr>
        <p:spPr/>
        <p:txBody>
          <a:bodyPr/>
          <a:lstStyle/>
          <a:p>
            <a:fld id="{5F26D001-6410-4F8F-8063-F5B47D0D7102}" type="slidenum">
              <a:rPr lang="en-US" smtClean="0"/>
              <a:t>27</a:t>
            </a:fld>
            <a:endParaRPr lang="en-US"/>
          </a:p>
        </p:txBody>
      </p:sp>
    </p:spTree>
    <p:extLst>
      <p:ext uri="{BB962C8B-B14F-4D97-AF65-F5344CB8AC3E}">
        <p14:creationId xmlns:p14="http://schemas.microsoft.com/office/powerpoint/2010/main" val="988587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Riker Sedation-Agitation Scale (SAS) </a:t>
            </a:r>
          </a:p>
        </p:txBody>
      </p:sp>
      <p:sp>
        <p:nvSpPr>
          <p:cNvPr id="4" name="Slide Number Placeholder 3"/>
          <p:cNvSpPr>
            <a:spLocks noGrp="1"/>
          </p:cNvSpPr>
          <p:nvPr>
            <p:ph type="sldNum" sz="quarter" idx="5"/>
          </p:nvPr>
        </p:nvSpPr>
        <p:spPr/>
        <p:txBody>
          <a:bodyPr/>
          <a:lstStyle/>
          <a:p>
            <a:fld id="{5F26D001-6410-4F8F-8063-F5B47D0D7102}" type="slidenum">
              <a:rPr lang="en-US" smtClean="0"/>
              <a:t>30</a:t>
            </a:fld>
            <a:endParaRPr lang="en-US"/>
          </a:p>
        </p:txBody>
      </p:sp>
    </p:spTree>
    <p:extLst>
      <p:ext uri="{BB962C8B-B14F-4D97-AF65-F5344CB8AC3E}">
        <p14:creationId xmlns:p14="http://schemas.microsoft.com/office/powerpoint/2010/main" val="3095961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Given the potential infant exposure to antidepressants via excretion into breast milk, this study evaluated the concentrations of allopregnanolone in breast milk and maternal plasma from the start of a 60-h infusion of </a:t>
            </a:r>
            <a:r>
              <a:rPr lang="en-US" err="1"/>
              <a:t>brexanolone</a:t>
            </a:r>
            <a:r>
              <a:rPr lang="en-US"/>
              <a:t> injection through 7 days in 12 healthy volunteers.</a:t>
            </a:r>
          </a:p>
          <a:p>
            <a:endParaRPr lang="en-US">
              <a:cs typeface="Calibri"/>
            </a:endParaRPr>
          </a:p>
          <a:p>
            <a:r>
              <a:rPr lang="en-US"/>
              <a:t>A population pharmacokinetic model was constructed to successfully describe the variability and concentration versus time profile of allopregnanolone in plasma of </a:t>
            </a:r>
            <a:r>
              <a:rPr lang="en-US" err="1"/>
              <a:t>brexanolone</a:t>
            </a:r>
            <a:r>
              <a:rPr lang="en-US"/>
              <a:t>-treated patients with postpartum depression (PPD) and healthy volunteers, and the distribution into breast milk of healthy volunteers (total, 156 women). The maximum relative infant dose was estimated to be 1.3% of the maternal dose.</a:t>
            </a:r>
            <a:endParaRPr lang="en-US">
              <a:cs typeface="Calibri"/>
            </a:endParaRPr>
          </a:p>
          <a:p>
            <a:endParaRPr lang="en-US">
              <a:cs typeface="Calibri"/>
            </a:endParaRPr>
          </a:p>
          <a:p>
            <a:r>
              <a:rPr lang="en-US"/>
              <a:t>Together, these findings suggest the appropriateness of weight-based dosing and support other pharmacokinetic-related labeling recommendations of </a:t>
            </a:r>
            <a:r>
              <a:rPr lang="en-US" err="1"/>
              <a:t>brexanolone</a:t>
            </a:r>
            <a:r>
              <a:rPr lang="en-US"/>
              <a:t> in adult patients with PPD.</a:t>
            </a:r>
            <a:endParaRPr lang="en-US">
              <a:cs typeface="Calibri"/>
            </a:endParaRPr>
          </a:p>
          <a:p>
            <a:endParaRPr lang="en-US">
              <a:cs typeface="Calibri"/>
            </a:endParaRPr>
          </a:p>
          <a:p>
            <a:endParaRPr lang="en-US"/>
          </a:p>
          <a:p>
            <a:r>
              <a:rPr lang="en-US"/>
              <a:t>Drugs and Lactation Database notes that </a:t>
            </a:r>
            <a:r>
              <a:rPr lang="en-US" err="1"/>
              <a:t>brexanolone</a:t>
            </a:r>
            <a:r>
              <a:rPr lang="en-US"/>
              <a:t> is </a:t>
            </a:r>
            <a:r>
              <a:rPr lang="en-US" b="1"/>
              <a:t>not likely to cause adverse outcomes giv</a:t>
            </a:r>
            <a:r>
              <a:rPr lang="en-US"/>
              <a:t>en low oral bioavailability and low amounts detected in breastmilk</a:t>
            </a:r>
            <a:endParaRPr lang="en-US">
              <a:cs typeface="Calibri"/>
            </a:endParaRPr>
          </a:p>
        </p:txBody>
      </p:sp>
      <p:sp>
        <p:nvSpPr>
          <p:cNvPr id="4" name="Slide Number Placeholder 3"/>
          <p:cNvSpPr>
            <a:spLocks noGrp="1"/>
          </p:cNvSpPr>
          <p:nvPr>
            <p:ph type="sldNum" sz="quarter" idx="5"/>
          </p:nvPr>
        </p:nvSpPr>
        <p:spPr/>
        <p:txBody>
          <a:bodyPr/>
          <a:lstStyle/>
          <a:p>
            <a:fld id="{5F26D001-6410-4F8F-8063-F5B47D0D7102}" type="slidenum">
              <a:rPr lang="en-US" smtClean="0"/>
              <a:t>31</a:t>
            </a:fld>
            <a:endParaRPr lang="en-US"/>
          </a:p>
        </p:txBody>
      </p:sp>
    </p:spTree>
    <p:extLst>
      <p:ext uri="{BB962C8B-B14F-4D97-AF65-F5344CB8AC3E}">
        <p14:creationId xmlns:p14="http://schemas.microsoft.com/office/powerpoint/2010/main" val="2234854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129 since 2019; of these, 5 are original studies – the rest are reviews or position papers</a:t>
            </a:r>
          </a:p>
        </p:txBody>
      </p:sp>
      <p:sp>
        <p:nvSpPr>
          <p:cNvPr id="4" name="Slide Number Placeholder 3"/>
          <p:cNvSpPr>
            <a:spLocks noGrp="1"/>
          </p:cNvSpPr>
          <p:nvPr>
            <p:ph type="sldNum" sz="quarter" idx="5"/>
          </p:nvPr>
        </p:nvSpPr>
        <p:spPr/>
        <p:txBody>
          <a:bodyPr/>
          <a:lstStyle/>
          <a:p>
            <a:fld id="{5F26D001-6410-4F8F-8063-F5B47D0D7102}" type="slidenum">
              <a:rPr lang="en-US" smtClean="0"/>
              <a:t>33</a:t>
            </a:fld>
            <a:endParaRPr lang="en-US"/>
          </a:p>
        </p:txBody>
      </p:sp>
    </p:spTree>
    <p:extLst>
      <p:ext uri="{BB962C8B-B14F-4D97-AF65-F5344CB8AC3E}">
        <p14:creationId xmlns:p14="http://schemas.microsoft.com/office/powerpoint/2010/main" val="2573716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E4547-A87B-45E9-9633-88B3DF0D6B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D532ED-70C3-4DB4-B496-ABF5A35D23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A42C29-38A7-49EA-B646-C109EB63DC26}"/>
              </a:ext>
            </a:extLst>
          </p:cNvPr>
          <p:cNvSpPr>
            <a:spLocks noGrp="1"/>
          </p:cNvSpPr>
          <p:nvPr>
            <p:ph type="dt" sz="half" idx="10"/>
          </p:nvPr>
        </p:nvSpPr>
        <p:spPr/>
        <p:txBody>
          <a:bodyPr/>
          <a:lstStyle/>
          <a:p>
            <a:fld id="{0DB8A79F-7638-4992-879B-40FACD43EFEE}" type="datetimeFigureOut">
              <a:rPr lang="en-US" smtClean="0"/>
              <a:t>9/25/2023</a:t>
            </a:fld>
            <a:endParaRPr lang="en-US"/>
          </a:p>
        </p:txBody>
      </p:sp>
      <p:sp>
        <p:nvSpPr>
          <p:cNvPr id="5" name="Footer Placeholder 4">
            <a:extLst>
              <a:ext uri="{FF2B5EF4-FFF2-40B4-BE49-F238E27FC236}">
                <a16:creationId xmlns:a16="http://schemas.microsoft.com/office/drawing/2014/main" id="{2FCEA34D-6115-4C1C-80B1-CCB552327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E9C14-92A6-4ABD-B240-0808E2F26DAB}"/>
              </a:ext>
            </a:extLst>
          </p:cNvPr>
          <p:cNvSpPr>
            <a:spLocks noGrp="1"/>
          </p:cNvSpPr>
          <p:nvPr>
            <p:ph type="sldNum" sz="quarter" idx="12"/>
          </p:nvPr>
        </p:nvSpPr>
        <p:spPr/>
        <p:txBody>
          <a:bodyPr/>
          <a:lstStyle/>
          <a:p>
            <a:fld id="{EB53B72B-A61A-432E-A9F8-B7579DAF1197}" type="slidenum">
              <a:rPr lang="en-US" smtClean="0"/>
              <a:t>‹#›</a:t>
            </a:fld>
            <a:endParaRPr lang="en-US"/>
          </a:p>
        </p:txBody>
      </p:sp>
    </p:spTree>
    <p:extLst>
      <p:ext uri="{BB962C8B-B14F-4D97-AF65-F5344CB8AC3E}">
        <p14:creationId xmlns:p14="http://schemas.microsoft.com/office/powerpoint/2010/main" val="4095163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FDEF5-2CD0-4463-B016-0A2D3D8311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717851-7A5C-47C5-9D52-D26C835132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EDECF2-7740-4150-A797-579EC8427C2C}"/>
              </a:ext>
            </a:extLst>
          </p:cNvPr>
          <p:cNvSpPr>
            <a:spLocks noGrp="1"/>
          </p:cNvSpPr>
          <p:nvPr>
            <p:ph type="dt" sz="half" idx="10"/>
          </p:nvPr>
        </p:nvSpPr>
        <p:spPr/>
        <p:txBody>
          <a:bodyPr/>
          <a:lstStyle/>
          <a:p>
            <a:fld id="{0DB8A79F-7638-4992-879B-40FACD43EFEE}" type="datetimeFigureOut">
              <a:rPr lang="en-US" smtClean="0"/>
              <a:t>9/25/2023</a:t>
            </a:fld>
            <a:endParaRPr lang="en-US"/>
          </a:p>
        </p:txBody>
      </p:sp>
      <p:sp>
        <p:nvSpPr>
          <p:cNvPr id="5" name="Footer Placeholder 4">
            <a:extLst>
              <a:ext uri="{FF2B5EF4-FFF2-40B4-BE49-F238E27FC236}">
                <a16:creationId xmlns:a16="http://schemas.microsoft.com/office/drawing/2014/main" id="{C506D9B3-A749-4A77-9B09-B9125948AB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D7D74-438A-477B-A534-C1FDB52D3D3A}"/>
              </a:ext>
            </a:extLst>
          </p:cNvPr>
          <p:cNvSpPr>
            <a:spLocks noGrp="1"/>
          </p:cNvSpPr>
          <p:nvPr>
            <p:ph type="sldNum" sz="quarter" idx="12"/>
          </p:nvPr>
        </p:nvSpPr>
        <p:spPr/>
        <p:txBody>
          <a:bodyPr/>
          <a:lstStyle/>
          <a:p>
            <a:fld id="{EB53B72B-A61A-432E-A9F8-B7579DAF1197}" type="slidenum">
              <a:rPr lang="en-US" smtClean="0"/>
              <a:t>‹#›</a:t>
            </a:fld>
            <a:endParaRPr lang="en-US"/>
          </a:p>
        </p:txBody>
      </p:sp>
    </p:spTree>
    <p:extLst>
      <p:ext uri="{BB962C8B-B14F-4D97-AF65-F5344CB8AC3E}">
        <p14:creationId xmlns:p14="http://schemas.microsoft.com/office/powerpoint/2010/main" val="1330884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B1D5A5-4545-4778-8031-9080D51229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BDACC9-15F4-4AF6-A7BB-54B0A02654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790E71-C5D8-4238-A125-898F881B46EE}"/>
              </a:ext>
            </a:extLst>
          </p:cNvPr>
          <p:cNvSpPr>
            <a:spLocks noGrp="1"/>
          </p:cNvSpPr>
          <p:nvPr>
            <p:ph type="dt" sz="half" idx="10"/>
          </p:nvPr>
        </p:nvSpPr>
        <p:spPr/>
        <p:txBody>
          <a:bodyPr/>
          <a:lstStyle/>
          <a:p>
            <a:fld id="{0DB8A79F-7638-4992-879B-40FACD43EFEE}" type="datetimeFigureOut">
              <a:rPr lang="en-US" smtClean="0"/>
              <a:t>9/25/2023</a:t>
            </a:fld>
            <a:endParaRPr lang="en-US"/>
          </a:p>
        </p:txBody>
      </p:sp>
      <p:sp>
        <p:nvSpPr>
          <p:cNvPr id="5" name="Footer Placeholder 4">
            <a:extLst>
              <a:ext uri="{FF2B5EF4-FFF2-40B4-BE49-F238E27FC236}">
                <a16:creationId xmlns:a16="http://schemas.microsoft.com/office/drawing/2014/main" id="{54F33211-C3A6-46CE-8B1B-FA91AC7705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C534E5-D036-45F7-BC1C-552E04A6D6C7}"/>
              </a:ext>
            </a:extLst>
          </p:cNvPr>
          <p:cNvSpPr>
            <a:spLocks noGrp="1"/>
          </p:cNvSpPr>
          <p:nvPr>
            <p:ph type="sldNum" sz="quarter" idx="12"/>
          </p:nvPr>
        </p:nvSpPr>
        <p:spPr/>
        <p:txBody>
          <a:bodyPr/>
          <a:lstStyle/>
          <a:p>
            <a:fld id="{EB53B72B-A61A-432E-A9F8-B7579DAF1197}" type="slidenum">
              <a:rPr lang="en-US" smtClean="0"/>
              <a:t>‹#›</a:t>
            </a:fld>
            <a:endParaRPr lang="en-US"/>
          </a:p>
        </p:txBody>
      </p:sp>
    </p:spTree>
    <p:extLst>
      <p:ext uri="{BB962C8B-B14F-4D97-AF65-F5344CB8AC3E}">
        <p14:creationId xmlns:p14="http://schemas.microsoft.com/office/powerpoint/2010/main" val="3457076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Freeform 4"/>
          <p:cNvSpPr>
            <a:spLocks/>
          </p:cNvSpPr>
          <p:nvPr userDrawn="1"/>
        </p:nvSpPr>
        <p:spPr bwMode="auto">
          <a:xfrm>
            <a:off x="0" y="0"/>
            <a:ext cx="12192000" cy="1219200"/>
          </a:xfrm>
          <a:custGeom>
            <a:avLst/>
            <a:gdLst>
              <a:gd name="T0" fmla="*/ 2147483647 w 11520"/>
              <a:gd name="T1" fmla="*/ 0 h 1536"/>
              <a:gd name="T2" fmla="*/ 2147483647 w 11520"/>
              <a:gd name="T3" fmla="*/ 2147483647 h 1536"/>
              <a:gd name="T4" fmla="*/ 2147483647 w 11520"/>
              <a:gd name="T5" fmla="*/ 2147483647 h 1536"/>
              <a:gd name="T6" fmla="*/ 2147483647 w 11520"/>
              <a:gd name="T7" fmla="*/ 2147483647 h 1536"/>
              <a:gd name="T8" fmla="*/ 2147483647 w 11520"/>
              <a:gd name="T9" fmla="*/ 2147483647 h 1536"/>
              <a:gd name="T10" fmla="*/ 2147483647 w 11520"/>
              <a:gd name="T11" fmla="*/ 2147483647 h 1536"/>
              <a:gd name="T12" fmla="*/ 2147483647 w 11520"/>
              <a:gd name="T13" fmla="*/ 2147483647 h 1536"/>
              <a:gd name="T14" fmla="*/ 2147483647 w 11520"/>
              <a:gd name="T15" fmla="*/ 2147483647 h 1536"/>
              <a:gd name="T16" fmla="*/ 2147483647 w 11520"/>
              <a:gd name="T17" fmla="*/ 2147483647 h 1536"/>
              <a:gd name="T18" fmla="*/ 2147483647 w 11520"/>
              <a:gd name="T19" fmla="*/ 2147483647 h 1536"/>
              <a:gd name="T20" fmla="*/ 2147483647 w 11520"/>
              <a:gd name="T21" fmla="*/ 2147483647 h 1536"/>
              <a:gd name="T22" fmla="*/ 2147483647 w 11520"/>
              <a:gd name="T23" fmla="*/ 2147483647 h 1536"/>
              <a:gd name="T24" fmla="*/ 2147483647 w 11520"/>
              <a:gd name="T25" fmla="*/ 2147483647 h 1536"/>
              <a:gd name="T26" fmla="*/ 2147483647 w 11520"/>
              <a:gd name="T27" fmla="*/ 2147483647 h 1536"/>
              <a:gd name="T28" fmla="*/ 2147483647 w 11520"/>
              <a:gd name="T29" fmla="*/ 2147483647 h 1536"/>
              <a:gd name="T30" fmla="*/ 2147483647 w 11520"/>
              <a:gd name="T31" fmla="*/ 2147483647 h 1536"/>
              <a:gd name="T32" fmla="*/ 2147483647 w 11520"/>
              <a:gd name="T33" fmla="*/ 2147483647 h 1536"/>
              <a:gd name="T34" fmla="*/ 2147483647 w 11520"/>
              <a:gd name="T35" fmla="*/ 2147483647 h 1536"/>
              <a:gd name="T36" fmla="*/ 2147483647 w 11520"/>
              <a:gd name="T37" fmla="*/ 2147483647 h 1536"/>
              <a:gd name="T38" fmla="*/ 2147483647 w 11520"/>
              <a:gd name="T39" fmla="*/ 2147483647 h 1536"/>
              <a:gd name="T40" fmla="*/ 2147483647 w 11520"/>
              <a:gd name="T41" fmla="*/ 2147483647 h 1536"/>
              <a:gd name="T42" fmla="*/ 2147483647 w 11520"/>
              <a:gd name="T43" fmla="*/ 2147483647 h 1536"/>
              <a:gd name="T44" fmla="*/ 2147483647 w 11520"/>
              <a:gd name="T45" fmla="*/ 2147483647 h 1536"/>
              <a:gd name="T46" fmla="*/ 2147483647 w 11520"/>
              <a:gd name="T47" fmla="*/ 2147483647 h 1536"/>
              <a:gd name="T48" fmla="*/ 2147483647 w 11520"/>
              <a:gd name="T49" fmla="*/ 2147483647 h 1536"/>
              <a:gd name="T50" fmla="*/ 2147483647 w 11520"/>
              <a:gd name="T51" fmla="*/ 2147483647 h 1536"/>
              <a:gd name="T52" fmla="*/ 2147483647 w 11520"/>
              <a:gd name="T53" fmla="*/ 2147483647 h 1536"/>
              <a:gd name="T54" fmla="*/ 2147483647 w 11520"/>
              <a:gd name="T55" fmla="*/ 2147483647 h 1536"/>
              <a:gd name="T56" fmla="*/ 2147483647 w 11520"/>
              <a:gd name="T57" fmla="*/ 2147483647 h 1536"/>
              <a:gd name="T58" fmla="*/ 2147483647 w 11520"/>
              <a:gd name="T59" fmla="*/ 2147483647 h 1536"/>
              <a:gd name="T60" fmla="*/ 2147483647 w 11520"/>
              <a:gd name="T61" fmla="*/ 2147483647 h 1536"/>
              <a:gd name="T62" fmla="*/ 2147483647 w 11520"/>
              <a:gd name="T63" fmla="*/ 2147483647 h 1536"/>
              <a:gd name="T64" fmla="*/ 2147483647 w 11520"/>
              <a:gd name="T65" fmla="*/ 2147483647 h 1536"/>
              <a:gd name="T66" fmla="*/ 2147483647 w 11520"/>
              <a:gd name="T67" fmla="*/ 2147483647 h 1536"/>
              <a:gd name="T68" fmla="*/ 2147483647 w 11520"/>
              <a:gd name="T69" fmla="*/ 2147483647 h 1536"/>
              <a:gd name="T70" fmla="*/ 2147483647 w 11520"/>
              <a:gd name="T71" fmla="*/ 2147483647 h 1536"/>
              <a:gd name="T72" fmla="*/ 0 w 11520"/>
              <a:gd name="T73" fmla="*/ 2147483647 h 1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520" h="1536">
                <a:moveTo>
                  <a:pt x="0" y="0"/>
                </a:moveTo>
                <a:lnTo>
                  <a:pt x="11520" y="0"/>
                </a:lnTo>
                <a:lnTo>
                  <a:pt x="11520" y="1536"/>
                </a:lnTo>
                <a:lnTo>
                  <a:pt x="11489" y="1521"/>
                </a:lnTo>
                <a:lnTo>
                  <a:pt x="11396" y="1478"/>
                </a:lnTo>
                <a:lnTo>
                  <a:pt x="11325" y="1446"/>
                </a:lnTo>
                <a:lnTo>
                  <a:pt x="11240" y="1410"/>
                </a:lnTo>
                <a:lnTo>
                  <a:pt x="11139" y="1368"/>
                </a:lnTo>
                <a:lnTo>
                  <a:pt x="11022" y="1323"/>
                </a:lnTo>
                <a:lnTo>
                  <a:pt x="10890" y="1272"/>
                </a:lnTo>
                <a:lnTo>
                  <a:pt x="10743" y="1220"/>
                </a:lnTo>
                <a:lnTo>
                  <a:pt x="10581" y="1163"/>
                </a:lnTo>
                <a:lnTo>
                  <a:pt x="10403" y="1104"/>
                </a:lnTo>
                <a:lnTo>
                  <a:pt x="10211" y="1043"/>
                </a:lnTo>
                <a:lnTo>
                  <a:pt x="10002" y="980"/>
                </a:lnTo>
                <a:lnTo>
                  <a:pt x="9779" y="917"/>
                </a:lnTo>
                <a:lnTo>
                  <a:pt x="9662" y="886"/>
                </a:lnTo>
                <a:lnTo>
                  <a:pt x="9540" y="853"/>
                </a:lnTo>
                <a:lnTo>
                  <a:pt x="9416" y="821"/>
                </a:lnTo>
                <a:lnTo>
                  <a:pt x="9287" y="790"/>
                </a:lnTo>
                <a:lnTo>
                  <a:pt x="9155" y="758"/>
                </a:lnTo>
                <a:lnTo>
                  <a:pt x="9018" y="727"/>
                </a:lnTo>
                <a:lnTo>
                  <a:pt x="8879" y="695"/>
                </a:lnTo>
                <a:lnTo>
                  <a:pt x="8735" y="664"/>
                </a:lnTo>
                <a:lnTo>
                  <a:pt x="8586" y="632"/>
                </a:lnTo>
                <a:lnTo>
                  <a:pt x="8436" y="602"/>
                </a:lnTo>
                <a:lnTo>
                  <a:pt x="8280" y="572"/>
                </a:lnTo>
                <a:lnTo>
                  <a:pt x="8123" y="544"/>
                </a:lnTo>
                <a:lnTo>
                  <a:pt x="7959" y="515"/>
                </a:lnTo>
                <a:lnTo>
                  <a:pt x="7794" y="487"/>
                </a:lnTo>
                <a:lnTo>
                  <a:pt x="7623" y="460"/>
                </a:lnTo>
                <a:lnTo>
                  <a:pt x="7451" y="435"/>
                </a:lnTo>
                <a:lnTo>
                  <a:pt x="7274" y="409"/>
                </a:lnTo>
                <a:lnTo>
                  <a:pt x="7092" y="384"/>
                </a:lnTo>
                <a:lnTo>
                  <a:pt x="6908" y="361"/>
                </a:lnTo>
                <a:lnTo>
                  <a:pt x="6719" y="339"/>
                </a:lnTo>
                <a:lnTo>
                  <a:pt x="6527" y="318"/>
                </a:lnTo>
                <a:lnTo>
                  <a:pt x="6332" y="297"/>
                </a:lnTo>
                <a:lnTo>
                  <a:pt x="6132" y="279"/>
                </a:lnTo>
                <a:lnTo>
                  <a:pt x="5930" y="261"/>
                </a:lnTo>
                <a:lnTo>
                  <a:pt x="5723" y="244"/>
                </a:lnTo>
                <a:lnTo>
                  <a:pt x="5513" y="229"/>
                </a:lnTo>
                <a:lnTo>
                  <a:pt x="5298" y="216"/>
                </a:lnTo>
                <a:lnTo>
                  <a:pt x="5081" y="205"/>
                </a:lnTo>
                <a:lnTo>
                  <a:pt x="4859" y="195"/>
                </a:lnTo>
                <a:lnTo>
                  <a:pt x="4634" y="186"/>
                </a:lnTo>
                <a:lnTo>
                  <a:pt x="4406" y="180"/>
                </a:lnTo>
                <a:lnTo>
                  <a:pt x="4173" y="175"/>
                </a:lnTo>
                <a:lnTo>
                  <a:pt x="3938" y="172"/>
                </a:lnTo>
                <a:lnTo>
                  <a:pt x="3698" y="171"/>
                </a:lnTo>
                <a:lnTo>
                  <a:pt x="3471" y="172"/>
                </a:lnTo>
                <a:lnTo>
                  <a:pt x="3252" y="174"/>
                </a:lnTo>
                <a:lnTo>
                  <a:pt x="3041" y="178"/>
                </a:lnTo>
                <a:lnTo>
                  <a:pt x="2835" y="183"/>
                </a:lnTo>
                <a:lnTo>
                  <a:pt x="2637" y="189"/>
                </a:lnTo>
                <a:lnTo>
                  <a:pt x="2447" y="196"/>
                </a:lnTo>
                <a:lnTo>
                  <a:pt x="2264" y="204"/>
                </a:lnTo>
                <a:lnTo>
                  <a:pt x="2087" y="214"/>
                </a:lnTo>
                <a:lnTo>
                  <a:pt x="1917" y="223"/>
                </a:lnTo>
                <a:lnTo>
                  <a:pt x="1755" y="234"/>
                </a:lnTo>
                <a:lnTo>
                  <a:pt x="1599" y="246"/>
                </a:lnTo>
                <a:lnTo>
                  <a:pt x="1452" y="258"/>
                </a:lnTo>
                <a:lnTo>
                  <a:pt x="1311" y="270"/>
                </a:lnTo>
                <a:lnTo>
                  <a:pt x="1176" y="282"/>
                </a:lnTo>
                <a:lnTo>
                  <a:pt x="930" y="307"/>
                </a:lnTo>
                <a:lnTo>
                  <a:pt x="713" y="333"/>
                </a:lnTo>
                <a:lnTo>
                  <a:pt x="525" y="358"/>
                </a:lnTo>
                <a:lnTo>
                  <a:pt x="365" y="381"/>
                </a:lnTo>
                <a:lnTo>
                  <a:pt x="234" y="402"/>
                </a:lnTo>
                <a:lnTo>
                  <a:pt x="132" y="418"/>
                </a:lnTo>
                <a:lnTo>
                  <a:pt x="59" y="432"/>
                </a:lnTo>
                <a:lnTo>
                  <a:pt x="0" y="444"/>
                </a:lnTo>
                <a:lnTo>
                  <a:pt x="0" y="0"/>
                </a:lnTo>
                <a:close/>
              </a:path>
            </a:pathLst>
          </a:custGeom>
          <a:solidFill>
            <a:srgbClr val="50154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800" b="1">
              <a:solidFill>
                <a:srgbClr val="535A5D"/>
              </a:solidFill>
              <a:latin typeface="Arial" charset="0"/>
              <a:ea typeface="ＭＳ Ｐゴシック" charset="0"/>
              <a:cs typeface="ＭＳ Ｐゴシック" charset="0"/>
            </a:endParaRPr>
          </a:p>
        </p:txBody>
      </p:sp>
      <p:sp>
        <p:nvSpPr>
          <p:cNvPr id="5" name="Freeform 4"/>
          <p:cNvSpPr>
            <a:spLocks/>
          </p:cNvSpPr>
          <p:nvPr userDrawn="1"/>
        </p:nvSpPr>
        <p:spPr bwMode="auto">
          <a:xfrm>
            <a:off x="0" y="5902420"/>
            <a:ext cx="12192000" cy="955581"/>
          </a:xfrm>
          <a:custGeom>
            <a:avLst/>
            <a:gdLst/>
            <a:ahLst/>
            <a:cxnLst>
              <a:cxn ang="0">
                <a:pos x="11520" y="0"/>
              </a:cxn>
              <a:cxn ang="0">
                <a:pos x="11520" y="1536"/>
              </a:cxn>
              <a:cxn ang="0">
                <a:pos x="11396" y="1478"/>
              </a:cxn>
              <a:cxn ang="0">
                <a:pos x="11240" y="1410"/>
              </a:cxn>
              <a:cxn ang="0">
                <a:pos x="11022" y="1323"/>
              </a:cxn>
              <a:cxn ang="0">
                <a:pos x="10743" y="1220"/>
              </a:cxn>
              <a:cxn ang="0">
                <a:pos x="10403" y="1104"/>
              </a:cxn>
              <a:cxn ang="0">
                <a:pos x="10002" y="980"/>
              </a:cxn>
              <a:cxn ang="0">
                <a:pos x="9662" y="886"/>
              </a:cxn>
              <a:cxn ang="0">
                <a:pos x="9416" y="821"/>
              </a:cxn>
              <a:cxn ang="0">
                <a:pos x="9155" y="758"/>
              </a:cxn>
              <a:cxn ang="0">
                <a:pos x="8879" y="695"/>
              </a:cxn>
              <a:cxn ang="0">
                <a:pos x="8586" y="632"/>
              </a:cxn>
              <a:cxn ang="0">
                <a:pos x="8280" y="572"/>
              </a:cxn>
              <a:cxn ang="0">
                <a:pos x="7959" y="515"/>
              </a:cxn>
              <a:cxn ang="0">
                <a:pos x="7623" y="460"/>
              </a:cxn>
              <a:cxn ang="0">
                <a:pos x="7274" y="409"/>
              </a:cxn>
              <a:cxn ang="0">
                <a:pos x="6908" y="361"/>
              </a:cxn>
              <a:cxn ang="0">
                <a:pos x="6527" y="318"/>
              </a:cxn>
              <a:cxn ang="0">
                <a:pos x="6132" y="279"/>
              </a:cxn>
              <a:cxn ang="0">
                <a:pos x="5723" y="244"/>
              </a:cxn>
              <a:cxn ang="0">
                <a:pos x="5298" y="216"/>
              </a:cxn>
              <a:cxn ang="0">
                <a:pos x="4859" y="195"/>
              </a:cxn>
              <a:cxn ang="0">
                <a:pos x="4406" y="180"/>
              </a:cxn>
              <a:cxn ang="0">
                <a:pos x="3938" y="172"/>
              </a:cxn>
              <a:cxn ang="0">
                <a:pos x="3698" y="171"/>
              </a:cxn>
              <a:cxn ang="0">
                <a:pos x="3252" y="174"/>
              </a:cxn>
              <a:cxn ang="0">
                <a:pos x="2835" y="183"/>
              </a:cxn>
              <a:cxn ang="0">
                <a:pos x="2447" y="196"/>
              </a:cxn>
              <a:cxn ang="0">
                <a:pos x="2087" y="214"/>
              </a:cxn>
              <a:cxn ang="0">
                <a:pos x="1755" y="234"/>
              </a:cxn>
              <a:cxn ang="0">
                <a:pos x="1452" y="258"/>
              </a:cxn>
              <a:cxn ang="0">
                <a:pos x="1176" y="282"/>
              </a:cxn>
              <a:cxn ang="0">
                <a:pos x="713" y="333"/>
              </a:cxn>
              <a:cxn ang="0">
                <a:pos x="365" y="381"/>
              </a:cxn>
              <a:cxn ang="0">
                <a:pos x="132" y="418"/>
              </a:cxn>
              <a:cxn ang="0">
                <a:pos x="0" y="444"/>
              </a:cxn>
            </a:cxnLst>
            <a:rect l="0" t="0" r="r" b="b"/>
            <a:pathLst>
              <a:path w="11520" h="1536">
                <a:moveTo>
                  <a:pt x="0" y="0"/>
                </a:moveTo>
                <a:lnTo>
                  <a:pt x="11520" y="0"/>
                </a:lnTo>
                <a:lnTo>
                  <a:pt x="11520" y="1536"/>
                </a:lnTo>
                <a:lnTo>
                  <a:pt x="11520" y="1536"/>
                </a:lnTo>
                <a:lnTo>
                  <a:pt x="11489" y="1521"/>
                </a:lnTo>
                <a:lnTo>
                  <a:pt x="11396" y="1478"/>
                </a:lnTo>
                <a:lnTo>
                  <a:pt x="11325" y="1446"/>
                </a:lnTo>
                <a:lnTo>
                  <a:pt x="11240" y="1410"/>
                </a:lnTo>
                <a:lnTo>
                  <a:pt x="11139" y="1368"/>
                </a:lnTo>
                <a:lnTo>
                  <a:pt x="11022" y="1323"/>
                </a:lnTo>
                <a:lnTo>
                  <a:pt x="10890" y="1272"/>
                </a:lnTo>
                <a:lnTo>
                  <a:pt x="10743" y="1220"/>
                </a:lnTo>
                <a:lnTo>
                  <a:pt x="10581" y="1163"/>
                </a:lnTo>
                <a:lnTo>
                  <a:pt x="10403" y="1104"/>
                </a:lnTo>
                <a:lnTo>
                  <a:pt x="10211" y="1043"/>
                </a:lnTo>
                <a:lnTo>
                  <a:pt x="10002" y="980"/>
                </a:lnTo>
                <a:lnTo>
                  <a:pt x="9779" y="917"/>
                </a:lnTo>
                <a:lnTo>
                  <a:pt x="9662" y="886"/>
                </a:lnTo>
                <a:lnTo>
                  <a:pt x="9540" y="853"/>
                </a:lnTo>
                <a:lnTo>
                  <a:pt x="9416" y="821"/>
                </a:lnTo>
                <a:lnTo>
                  <a:pt x="9287" y="790"/>
                </a:lnTo>
                <a:lnTo>
                  <a:pt x="9155" y="758"/>
                </a:lnTo>
                <a:lnTo>
                  <a:pt x="9018" y="727"/>
                </a:lnTo>
                <a:lnTo>
                  <a:pt x="8879" y="695"/>
                </a:lnTo>
                <a:lnTo>
                  <a:pt x="8735" y="664"/>
                </a:lnTo>
                <a:lnTo>
                  <a:pt x="8586" y="632"/>
                </a:lnTo>
                <a:lnTo>
                  <a:pt x="8436" y="602"/>
                </a:lnTo>
                <a:lnTo>
                  <a:pt x="8280" y="572"/>
                </a:lnTo>
                <a:lnTo>
                  <a:pt x="8123" y="544"/>
                </a:lnTo>
                <a:lnTo>
                  <a:pt x="7959" y="515"/>
                </a:lnTo>
                <a:lnTo>
                  <a:pt x="7794" y="487"/>
                </a:lnTo>
                <a:lnTo>
                  <a:pt x="7623" y="460"/>
                </a:lnTo>
                <a:lnTo>
                  <a:pt x="7451" y="435"/>
                </a:lnTo>
                <a:lnTo>
                  <a:pt x="7274" y="409"/>
                </a:lnTo>
                <a:lnTo>
                  <a:pt x="7092" y="384"/>
                </a:lnTo>
                <a:lnTo>
                  <a:pt x="6908" y="361"/>
                </a:lnTo>
                <a:lnTo>
                  <a:pt x="6719" y="339"/>
                </a:lnTo>
                <a:lnTo>
                  <a:pt x="6527" y="318"/>
                </a:lnTo>
                <a:lnTo>
                  <a:pt x="6332" y="297"/>
                </a:lnTo>
                <a:lnTo>
                  <a:pt x="6132" y="279"/>
                </a:lnTo>
                <a:lnTo>
                  <a:pt x="5930" y="261"/>
                </a:lnTo>
                <a:lnTo>
                  <a:pt x="5723" y="244"/>
                </a:lnTo>
                <a:lnTo>
                  <a:pt x="5513" y="229"/>
                </a:lnTo>
                <a:lnTo>
                  <a:pt x="5298" y="216"/>
                </a:lnTo>
                <a:lnTo>
                  <a:pt x="5081" y="205"/>
                </a:lnTo>
                <a:lnTo>
                  <a:pt x="4859" y="195"/>
                </a:lnTo>
                <a:lnTo>
                  <a:pt x="4634" y="186"/>
                </a:lnTo>
                <a:lnTo>
                  <a:pt x="4406" y="180"/>
                </a:lnTo>
                <a:lnTo>
                  <a:pt x="4173" y="175"/>
                </a:lnTo>
                <a:lnTo>
                  <a:pt x="3938" y="172"/>
                </a:lnTo>
                <a:lnTo>
                  <a:pt x="3698" y="171"/>
                </a:lnTo>
                <a:lnTo>
                  <a:pt x="3698" y="171"/>
                </a:lnTo>
                <a:lnTo>
                  <a:pt x="3471" y="172"/>
                </a:lnTo>
                <a:lnTo>
                  <a:pt x="3252" y="174"/>
                </a:lnTo>
                <a:lnTo>
                  <a:pt x="3041" y="178"/>
                </a:lnTo>
                <a:lnTo>
                  <a:pt x="2835" y="183"/>
                </a:lnTo>
                <a:lnTo>
                  <a:pt x="2637" y="189"/>
                </a:lnTo>
                <a:lnTo>
                  <a:pt x="2447" y="196"/>
                </a:lnTo>
                <a:lnTo>
                  <a:pt x="2264" y="204"/>
                </a:lnTo>
                <a:lnTo>
                  <a:pt x="2087" y="214"/>
                </a:lnTo>
                <a:lnTo>
                  <a:pt x="1917" y="223"/>
                </a:lnTo>
                <a:lnTo>
                  <a:pt x="1755" y="234"/>
                </a:lnTo>
                <a:lnTo>
                  <a:pt x="1599" y="246"/>
                </a:lnTo>
                <a:lnTo>
                  <a:pt x="1452" y="258"/>
                </a:lnTo>
                <a:lnTo>
                  <a:pt x="1311" y="270"/>
                </a:lnTo>
                <a:lnTo>
                  <a:pt x="1176" y="282"/>
                </a:lnTo>
                <a:lnTo>
                  <a:pt x="930" y="307"/>
                </a:lnTo>
                <a:lnTo>
                  <a:pt x="713" y="333"/>
                </a:lnTo>
                <a:lnTo>
                  <a:pt x="525" y="358"/>
                </a:lnTo>
                <a:lnTo>
                  <a:pt x="365" y="381"/>
                </a:lnTo>
                <a:lnTo>
                  <a:pt x="234" y="402"/>
                </a:lnTo>
                <a:lnTo>
                  <a:pt x="132" y="418"/>
                </a:lnTo>
                <a:lnTo>
                  <a:pt x="59" y="432"/>
                </a:lnTo>
                <a:lnTo>
                  <a:pt x="0" y="444"/>
                </a:lnTo>
                <a:lnTo>
                  <a:pt x="0" y="0"/>
                </a:lnTo>
                <a:close/>
              </a:path>
            </a:pathLst>
          </a:custGeom>
          <a:solidFill>
            <a:srgbClr val="535A5D"/>
          </a:solidFill>
          <a:ln w="9525">
            <a:noFill/>
            <a:round/>
            <a:headEnd/>
            <a:tailEnd/>
          </a:ln>
          <a:scene3d>
            <a:camera prst="orthographicFront">
              <a:rot lat="0" lon="0" rev="10800000"/>
            </a:camera>
            <a:lightRig rig="threePt" dir="t"/>
          </a:scene3d>
        </p:spPr>
        <p:txBody>
          <a:bodyPr/>
          <a:lstStyle/>
          <a:p>
            <a:pPr defTabSz="914400" fontAlgn="base">
              <a:spcBef>
                <a:spcPct val="0"/>
              </a:spcBef>
              <a:spcAft>
                <a:spcPct val="0"/>
              </a:spcAft>
              <a:defRPr/>
            </a:pPr>
            <a:endParaRPr lang="en-US" sz="2800" b="1">
              <a:solidFill>
                <a:srgbClr val="535A5D"/>
              </a:solidFill>
              <a:latin typeface="Arial" pitchFamily="-108" charset="0"/>
              <a:ea typeface="ＭＳ Ｐゴシック" pitchFamily="-108" charset="-128"/>
              <a:cs typeface="ＭＳ Ｐゴシック" pitchFamily="-108" charset="-128"/>
            </a:endParaRPr>
          </a:p>
        </p:txBody>
      </p:sp>
      <p:pic>
        <p:nvPicPr>
          <p:cNvPr id="6" name="Picture 6" descr="UPMC_1_H_RGB_Tag.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5517" y="2068513"/>
            <a:ext cx="6009216"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Rectangle 3"/>
          <p:cNvSpPr>
            <a:spLocks noGrp="1" noChangeArrowheads="1"/>
          </p:cNvSpPr>
          <p:nvPr>
            <p:ph type="subTitle" idx="1"/>
          </p:nvPr>
        </p:nvSpPr>
        <p:spPr>
          <a:xfrm>
            <a:off x="1846433" y="4472905"/>
            <a:ext cx="9748303" cy="1021895"/>
          </a:xfrm>
          <a:prstGeom prst="rect">
            <a:avLst/>
          </a:prstGeom>
          <a:ln>
            <a:noFill/>
          </a:ln>
        </p:spPr>
        <p:txBody>
          <a:bodyPr anchor="t" anchorCtr="0"/>
          <a:lstStyle>
            <a:lvl1pPr marL="0" indent="0" algn="l">
              <a:lnSpc>
                <a:spcPct val="100000"/>
              </a:lnSpc>
              <a:spcBef>
                <a:spcPts val="0"/>
              </a:spcBef>
              <a:spcAft>
                <a:spcPts val="0"/>
              </a:spcAft>
              <a:buFontTx/>
              <a:buNone/>
              <a:defRPr sz="2200" b="0" i="0" cap="none" baseline="0">
                <a:solidFill>
                  <a:schemeClr val="tx1"/>
                </a:solidFill>
                <a:latin typeface="Arial"/>
                <a:cs typeface="Arial"/>
              </a:defRPr>
            </a:lvl1pPr>
          </a:lstStyle>
          <a:p>
            <a:r>
              <a:rPr lang="en-US"/>
              <a:t>Click to edit Master subtitle style</a:t>
            </a:r>
          </a:p>
        </p:txBody>
      </p:sp>
      <p:sp>
        <p:nvSpPr>
          <p:cNvPr id="7" name="Rectangle 2"/>
          <p:cNvSpPr>
            <a:spLocks noGrp="1" noChangeArrowheads="1"/>
          </p:cNvSpPr>
          <p:nvPr>
            <p:ph type="title"/>
          </p:nvPr>
        </p:nvSpPr>
        <p:spPr bwMode="auto">
          <a:xfrm>
            <a:off x="1846433" y="3758753"/>
            <a:ext cx="9748303" cy="430887"/>
          </a:xfrm>
          <a:prstGeom prst="rect">
            <a:avLst/>
          </a:prstGeom>
          <a:noFill/>
          <a:ln w="9525">
            <a:noFill/>
            <a:miter lim="800000"/>
            <a:headEnd/>
            <a:tailEnd/>
          </a:ln>
        </p:spPr>
        <p:txBody>
          <a:bodyPr anchor="b"/>
          <a:lstStyle>
            <a:lvl1pPr marL="0" algn="l">
              <a:lnSpc>
                <a:spcPct val="100000"/>
              </a:lnSpc>
              <a:spcBef>
                <a:spcPts val="0"/>
              </a:spcBef>
              <a:defRPr sz="2800" b="1" cap="none">
                <a:solidFill>
                  <a:schemeClr val="tx1"/>
                </a:solidFill>
              </a:defRPr>
            </a:lvl1pPr>
          </a:lstStyle>
          <a:p>
            <a:pPr lvl="0"/>
            <a:r>
              <a:rPr lang="en-US"/>
              <a:t>Click to edit Master title style</a:t>
            </a:r>
          </a:p>
        </p:txBody>
      </p:sp>
    </p:spTree>
    <p:extLst>
      <p:ext uri="{BB962C8B-B14F-4D97-AF65-F5344CB8AC3E}">
        <p14:creationId xmlns:p14="http://schemas.microsoft.com/office/powerpoint/2010/main" val="4018945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a:off x="0" y="1"/>
            <a:ext cx="12192000" cy="887413"/>
          </a:xfrm>
          <a:prstGeom prst="rect">
            <a:avLst/>
          </a:prstGeom>
          <a:solidFill>
            <a:srgbClr val="5115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800" b="1">
              <a:solidFill>
                <a:srgbClr val="FFFFFF"/>
              </a:solidFill>
              <a:latin typeface="Helvetica"/>
            </a:endParaRPr>
          </a:p>
        </p:txBody>
      </p:sp>
      <p:pic>
        <p:nvPicPr>
          <p:cNvPr id="5" name="Picture 5" descr="UPMC_1_H_RGB_Tag.eps"/>
          <p:cNvPicPr>
            <a:picLocks noChangeAspect="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9419167" y="6180138"/>
            <a:ext cx="2465917"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a:spLocks noGrp="1"/>
          </p:cNvSpPr>
          <p:nvPr>
            <p:ph idx="1"/>
          </p:nvPr>
        </p:nvSpPr>
        <p:spPr>
          <a:xfrm>
            <a:off x="301539" y="1144634"/>
            <a:ext cx="11586024" cy="4798052"/>
          </a:xfrm>
          <a:prstGeom prst="rect">
            <a:avLst/>
          </a:prstGeom>
        </p:spPr>
        <p:txBody>
          <a:bodyPr/>
          <a:lstStyle>
            <a:lvl1pPr>
              <a:defRPr sz="2400">
                <a:solidFill>
                  <a:schemeClr val="tx1"/>
                </a:solidFill>
                <a:latin typeface="Arial"/>
                <a:cs typeface="Arial"/>
              </a:defRPr>
            </a:lvl1pPr>
            <a:lvl2pPr>
              <a:defRPr sz="2000">
                <a:solidFill>
                  <a:schemeClr val="tx1"/>
                </a:solidFill>
                <a:latin typeface="Arial"/>
                <a:cs typeface="Arial"/>
              </a:defRPr>
            </a:lvl2pPr>
            <a:lvl3pPr>
              <a:defRPr>
                <a:solidFill>
                  <a:schemeClr val="tx1"/>
                </a:solidFill>
                <a:latin typeface="Arial"/>
                <a:cs typeface="Arial"/>
              </a:defRPr>
            </a:lvl3pPr>
            <a:lvl4pPr>
              <a:defRPr sz="1800">
                <a:solidFill>
                  <a:schemeClr val="tx1"/>
                </a:solidFill>
                <a:latin typeface="Arial"/>
                <a:cs typeface="Arial"/>
              </a:defRPr>
            </a:lvl4pPr>
            <a:lvl5pPr>
              <a:defRPr sz="1800">
                <a:solidFill>
                  <a:schemeClr val="tx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2"/>
          <p:cNvSpPr>
            <a:spLocks noGrp="1" noChangeArrowheads="1"/>
          </p:cNvSpPr>
          <p:nvPr>
            <p:ph type="title"/>
          </p:nvPr>
        </p:nvSpPr>
        <p:spPr bwMode="auto">
          <a:xfrm>
            <a:off x="296335" y="1"/>
            <a:ext cx="11588749" cy="862395"/>
          </a:xfrm>
          <a:prstGeom prst="rect">
            <a:avLst/>
          </a:prstGeom>
          <a:noFill/>
          <a:ln w="9525">
            <a:noFill/>
            <a:miter lim="800000"/>
            <a:headEnd/>
            <a:tailEnd/>
          </a:ln>
        </p:spPr>
        <p:txBody>
          <a:bodyPr anchor="ctr" anchorCtr="0"/>
          <a:lstStyle/>
          <a:p>
            <a:pPr lvl="0"/>
            <a:r>
              <a:rPr lang="en-US"/>
              <a:t>Click to edit Master </a:t>
            </a:r>
          </a:p>
        </p:txBody>
      </p:sp>
      <p:sp>
        <p:nvSpPr>
          <p:cNvPr id="6" name="Rectangle 5"/>
          <p:cNvSpPr>
            <a:spLocks noGrp="1" noChangeArrowheads="1"/>
          </p:cNvSpPr>
          <p:nvPr userDrawn="1">
            <p:ph type="sldNum" sz="quarter" idx="10"/>
          </p:nvPr>
        </p:nvSpPr>
        <p:spPr/>
        <p:txBody>
          <a:bodyPr/>
          <a:lstStyle>
            <a:lvl1pPr>
              <a:defRPr/>
            </a:lvl1pPr>
          </a:lstStyle>
          <a:p>
            <a:fld id="{33360664-6F59-AB4A-B389-863655A8C53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7375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p:nvPr userDrawn="1"/>
        </p:nvSpPr>
        <p:spPr>
          <a:xfrm>
            <a:off x="0" y="1"/>
            <a:ext cx="12192000" cy="887413"/>
          </a:xfrm>
          <a:prstGeom prst="rect">
            <a:avLst/>
          </a:prstGeom>
          <a:solidFill>
            <a:srgbClr val="5115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800" b="1">
              <a:solidFill>
                <a:srgbClr val="FFFFFF"/>
              </a:solidFill>
              <a:latin typeface="Helvetica"/>
            </a:endParaRPr>
          </a:p>
        </p:txBody>
      </p:sp>
      <p:pic>
        <p:nvPicPr>
          <p:cNvPr id="6" name="Picture 5" descr="UPMC_1_H_RGB_Tag.eps"/>
          <p:cNvPicPr>
            <a:picLocks noChangeAspect="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9419167" y="6180138"/>
            <a:ext cx="2465917"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a:spLocks noGrp="1"/>
          </p:cNvSpPr>
          <p:nvPr>
            <p:ph sz="half" idx="1"/>
          </p:nvPr>
        </p:nvSpPr>
        <p:spPr>
          <a:xfrm>
            <a:off x="301539" y="1144635"/>
            <a:ext cx="5692861" cy="4798051"/>
          </a:xfrm>
          <a:prstGeom prst="rect">
            <a:avLst/>
          </a:prstGeom>
        </p:spPr>
        <p:txBody>
          <a:bodyPr/>
          <a:lstStyle>
            <a:lvl1pPr>
              <a:defRPr sz="2200">
                <a:solidFill>
                  <a:schemeClr val="tx1"/>
                </a:solidFill>
                <a:latin typeface="Arial"/>
                <a:cs typeface="Arial"/>
              </a:defRPr>
            </a:lvl1pPr>
            <a:lvl2pPr>
              <a:defRPr sz="1800">
                <a:solidFill>
                  <a:schemeClr val="tx1"/>
                </a:solidFill>
                <a:latin typeface="Arial"/>
                <a:cs typeface="Arial"/>
              </a:defRPr>
            </a:lvl2pPr>
            <a:lvl3pPr>
              <a:defRPr sz="1800">
                <a:solidFill>
                  <a:schemeClr val="tx1"/>
                </a:solidFill>
                <a:latin typeface="Arial"/>
                <a:cs typeface="Arial"/>
              </a:defRPr>
            </a:lvl3pPr>
            <a:lvl4pPr>
              <a:defRPr sz="1800">
                <a:solidFill>
                  <a:schemeClr val="tx1"/>
                </a:solidFill>
                <a:latin typeface="Arial"/>
                <a:cs typeface="Arial"/>
              </a:defRPr>
            </a:lvl4pPr>
            <a:lvl5pPr>
              <a:defRPr sz="1800">
                <a:solidFill>
                  <a:schemeClr val="tx1"/>
                </a:solidFill>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599" y="1144635"/>
            <a:ext cx="5689964" cy="4798051"/>
          </a:xfrm>
          <a:prstGeom prst="rect">
            <a:avLst/>
          </a:prstGeom>
        </p:spPr>
        <p:txBody>
          <a:bodyPr/>
          <a:lstStyle>
            <a:lvl1pPr>
              <a:defRPr sz="2200">
                <a:solidFill>
                  <a:schemeClr val="tx1"/>
                </a:solidFill>
                <a:latin typeface="Arial"/>
                <a:cs typeface="Arial"/>
              </a:defRPr>
            </a:lvl1pPr>
            <a:lvl2pPr>
              <a:defRPr sz="1800">
                <a:solidFill>
                  <a:schemeClr val="tx1"/>
                </a:solidFill>
                <a:latin typeface="Arial"/>
                <a:cs typeface="Arial"/>
              </a:defRPr>
            </a:lvl2pPr>
            <a:lvl3pPr>
              <a:defRPr sz="1800">
                <a:solidFill>
                  <a:schemeClr val="tx1"/>
                </a:solidFill>
                <a:latin typeface="Arial"/>
                <a:cs typeface="Arial"/>
              </a:defRPr>
            </a:lvl3pPr>
            <a:lvl4pPr>
              <a:defRPr sz="1800">
                <a:solidFill>
                  <a:schemeClr val="tx1"/>
                </a:solidFill>
                <a:latin typeface="Arial"/>
                <a:cs typeface="Arial"/>
              </a:defRPr>
            </a:lvl4pPr>
            <a:lvl5pPr>
              <a:defRPr sz="1800">
                <a:solidFill>
                  <a:schemeClr val="tx1"/>
                </a:solidFill>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2"/>
          <p:cNvSpPr>
            <a:spLocks noGrp="1" noChangeArrowheads="1"/>
          </p:cNvSpPr>
          <p:nvPr>
            <p:ph type="title"/>
          </p:nvPr>
        </p:nvSpPr>
        <p:spPr bwMode="auto">
          <a:xfrm>
            <a:off x="296335" y="1"/>
            <a:ext cx="11588749" cy="862395"/>
          </a:xfrm>
          <a:prstGeom prst="rect">
            <a:avLst/>
          </a:prstGeom>
          <a:noFill/>
          <a:ln w="9525">
            <a:noFill/>
            <a:miter lim="800000"/>
            <a:headEnd/>
            <a:tailEnd/>
          </a:ln>
        </p:spPr>
        <p:txBody>
          <a:bodyPr anchor="ctr" anchorCtr="0"/>
          <a:lstStyle/>
          <a:p>
            <a:pPr lvl="0"/>
            <a:r>
              <a:rPr lang="en-US"/>
              <a:t>Click to edit Master </a:t>
            </a:r>
          </a:p>
        </p:txBody>
      </p:sp>
      <p:sp>
        <p:nvSpPr>
          <p:cNvPr id="7" name="Rectangle 6"/>
          <p:cNvSpPr>
            <a:spLocks noGrp="1" noChangeArrowheads="1"/>
          </p:cNvSpPr>
          <p:nvPr userDrawn="1">
            <p:ph type="sldNum" sz="quarter" idx="10"/>
          </p:nvPr>
        </p:nvSpPr>
        <p:spPr/>
        <p:txBody>
          <a:bodyPr/>
          <a:lstStyle>
            <a:lvl1pPr>
              <a:defRPr/>
            </a:lvl1pPr>
          </a:lstStyle>
          <a:p>
            <a:fld id="{BCF29EE8-DDE7-4447-8F12-6894F481F71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99745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0" y="1"/>
            <a:ext cx="12192000" cy="887413"/>
          </a:xfrm>
          <a:prstGeom prst="rect">
            <a:avLst/>
          </a:prstGeom>
          <a:solidFill>
            <a:srgbClr val="5115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800" b="1">
              <a:solidFill>
                <a:srgbClr val="FFFFFF"/>
              </a:solidFill>
              <a:latin typeface="Helvetica"/>
            </a:endParaRPr>
          </a:p>
        </p:txBody>
      </p:sp>
      <p:pic>
        <p:nvPicPr>
          <p:cNvPr id="4" name="Picture 5" descr="UPMC_1_H_RGB_Tag.eps"/>
          <p:cNvPicPr>
            <a:picLocks noChangeAspect="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9419167" y="6180138"/>
            <a:ext cx="2465917"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a:spLocks noGrp="1" noChangeArrowheads="1"/>
          </p:cNvSpPr>
          <p:nvPr>
            <p:ph type="title"/>
          </p:nvPr>
        </p:nvSpPr>
        <p:spPr bwMode="auto">
          <a:xfrm>
            <a:off x="296335" y="1"/>
            <a:ext cx="11588749" cy="862395"/>
          </a:xfrm>
          <a:prstGeom prst="rect">
            <a:avLst/>
          </a:prstGeom>
          <a:noFill/>
          <a:ln w="9525">
            <a:noFill/>
            <a:miter lim="800000"/>
            <a:headEnd/>
            <a:tailEnd/>
          </a:ln>
        </p:spPr>
        <p:txBody>
          <a:bodyPr anchor="ctr" anchorCtr="0"/>
          <a:lstStyle/>
          <a:p>
            <a:pPr lvl="0"/>
            <a:r>
              <a:rPr lang="en-US"/>
              <a:t>Click to edit Master </a:t>
            </a:r>
          </a:p>
        </p:txBody>
      </p:sp>
      <p:sp>
        <p:nvSpPr>
          <p:cNvPr id="5" name="Rectangle 4"/>
          <p:cNvSpPr>
            <a:spLocks noGrp="1" noChangeArrowheads="1"/>
          </p:cNvSpPr>
          <p:nvPr userDrawn="1">
            <p:ph type="sldNum" sz="quarter" idx="10"/>
          </p:nvPr>
        </p:nvSpPr>
        <p:spPr/>
        <p:txBody>
          <a:bodyPr/>
          <a:lstStyle>
            <a:lvl1pPr>
              <a:defRPr/>
            </a:lvl1pPr>
          </a:lstStyle>
          <a:p>
            <a:fld id="{4036F2E7-CED3-2F42-B902-6E2D519C01A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86799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609600" y="6251575"/>
            <a:ext cx="2844800" cy="476250"/>
          </a:xfrm>
          <a:prstGeom prst="rect">
            <a:avLst/>
          </a:prstGeom>
        </p:spPr>
        <p:txBody>
          <a:bodyPr/>
          <a:lstStyle>
            <a:lvl1pPr>
              <a:defRPr>
                <a:latin typeface="Arial" pitchFamily="34" charset="0"/>
                <a:ea typeface="ＭＳ Ｐゴシック" pitchFamily="34" charset="-128"/>
                <a:cs typeface="+mn-cs"/>
              </a:defRPr>
            </a:lvl1pPr>
          </a:lstStyle>
          <a:p>
            <a:pPr fontAlgn="base">
              <a:spcBef>
                <a:spcPct val="0"/>
              </a:spcBef>
              <a:spcAft>
                <a:spcPct val="0"/>
              </a:spcAft>
              <a:defRPr/>
            </a:pPr>
            <a:endParaRPr lang="en-US" sz="2800" b="1">
              <a:solidFill>
                <a:srgbClr val="535A5D"/>
              </a:solidFill>
            </a:endParaRPr>
          </a:p>
        </p:txBody>
      </p:sp>
      <p:sp>
        <p:nvSpPr>
          <p:cNvPr id="6" name="Rectangle 3"/>
          <p:cNvSpPr>
            <a:spLocks noGrp="1" noChangeArrowheads="1"/>
          </p:cNvSpPr>
          <p:nvPr>
            <p:ph type="sldNum" sz="quarter" idx="11"/>
          </p:nvPr>
        </p:nvSpPr>
        <p:spPr/>
        <p:txBody>
          <a:bodyPr/>
          <a:lstStyle>
            <a:lvl1pPr>
              <a:defRPr/>
            </a:lvl1pPr>
          </a:lstStyle>
          <a:p>
            <a:fld id="{AF9021CE-8E76-9448-A963-2A618CF62CBF}"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xfrm>
            <a:off x="4165600" y="6248400"/>
            <a:ext cx="3860800" cy="476250"/>
          </a:xfrm>
          <a:prstGeom prst="rect">
            <a:avLst/>
          </a:prstGeom>
        </p:spPr>
        <p:txBody>
          <a:bodyPr/>
          <a:lstStyle>
            <a:lvl1pPr>
              <a:defRPr>
                <a:latin typeface="Arial" pitchFamily="34" charset="0"/>
                <a:ea typeface="ＭＳ Ｐゴシック" pitchFamily="34" charset="-128"/>
                <a:cs typeface="+mn-cs"/>
              </a:defRPr>
            </a:lvl1pPr>
          </a:lstStyle>
          <a:p>
            <a:pPr fontAlgn="base">
              <a:spcBef>
                <a:spcPct val="0"/>
              </a:spcBef>
              <a:spcAft>
                <a:spcPct val="0"/>
              </a:spcAft>
              <a:defRPr/>
            </a:pPr>
            <a:endParaRPr lang="en-US" sz="2800" b="1">
              <a:solidFill>
                <a:srgbClr val="535A5D"/>
              </a:solidFill>
            </a:endParaRPr>
          </a:p>
        </p:txBody>
      </p:sp>
    </p:spTree>
    <p:extLst>
      <p:ext uri="{BB962C8B-B14F-4D97-AF65-F5344CB8AC3E}">
        <p14:creationId xmlns:p14="http://schemas.microsoft.com/office/powerpoint/2010/main" val="874456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8F1B4112-215A-BE48-A85F-14D78DEB739B}"/>
              </a:ext>
            </a:extLst>
          </p:cNvPr>
          <p:cNvSpPr>
            <a:spLocks noGrp="1"/>
          </p:cNvSpPr>
          <p:nvPr>
            <p:ph type="title"/>
          </p:nvPr>
        </p:nvSpPr>
        <p:spPr>
          <a:xfrm>
            <a:off x="2441531" y="3444900"/>
            <a:ext cx="9019784" cy="1338415"/>
          </a:xfrm>
          <a:prstGeom prst="rect">
            <a:avLst/>
          </a:prstGeom>
        </p:spPr>
        <p:txBody>
          <a:bodyPr vert="horz" lIns="91440" tIns="45720" rIns="91440" bIns="45720" rtlCol="0" anchor="ctr">
            <a:normAutofit/>
          </a:bodyPr>
          <a:lstStyle>
            <a:lvl1pPr>
              <a:defRPr sz="4400"/>
            </a:lvl1pPr>
          </a:lstStyle>
          <a:p>
            <a:r>
              <a:rPr lang="en-US"/>
              <a:t>Click to edit Master title style</a:t>
            </a:r>
          </a:p>
        </p:txBody>
      </p:sp>
      <p:sp>
        <p:nvSpPr>
          <p:cNvPr id="15" name="Text Placeholder 14">
            <a:extLst>
              <a:ext uri="{FF2B5EF4-FFF2-40B4-BE49-F238E27FC236}">
                <a16:creationId xmlns:a16="http://schemas.microsoft.com/office/drawing/2014/main" id="{9C123CD9-894A-9A42-83B7-D7A4070759F1}"/>
              </a:ext>
            </a:extLst>
          </p:cNvPr>
          <p:cNvSpPr>
            <a:spLocks noGrp="1"/>
          </p:cNvSpPr>
          <p:nvPr>
            <p:ph type="body" sz="quarter" idx="10"/>
          </p:nvPr>
        </p:nvSpPr>
        <p:spPr>
          <a:xfrm>
            <a:off x="2529341" y="4655313"/>
            <a:ext cx="9239250" cy="181610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052023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F77383-33DA-4385-9290-13A01F317959}"/>
              </a:ext>
            </a:extLst>
          </p:cNvPr>
          <p:cNvSpPr>
            <a:spLocks noGrp="1"/>
          </p:cNvSpPr>
          <p:nvPr>
            <p:ph type="dt" sz="half" idx="10"/>
          </p:nvPr>
        </p:nvSpPr>
        <p:spPr/>
        <p:txBody>
          <a:bodyPr/>
          <a:lstStyle/>
          <a:p>
            <a:fld id="{0DB8A79F-7638-4992-879B-40FACD43EFEE}" type="datetimeFigureOut">
              <a:rPr lang="en-US" smtClean="0"/>
              <a:t>9/25/2023</a:t>
            </a:fld>
            <a:endParaRPr lang="en-US"/>
          </a:p>
        </p:txBody>
      </p:sp>
      <p:sp>
        <p:nvSpPr>
          <p:cNvPr id="3" name="Footer Placeholder 2">
            <a:extLst>
              <a:ext uri="{FF2B5EF4-FFF2-40B4-BE49-F238E27FC236}">
                <a16:creationId xmlns:a16="http://schemas.microsoft.com/office/drawing/2014/main" id="{FD51251F-F53F-44B0-A7E1-3FE0B00BF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2AFD87-2689-4F82-84B1-AB73C4F88611}"/>
              </a:ext>
            </a:extLst>
          </p:cNvPr>
          <p:cNvSpPr>
            <a:spLocks noGrp="1"/>
          </p:cNvSpPr>
          <p:nvPr>
            <p:ph type="sldNum" sz="quarter" idx="12"/>
          </p:nvPr>
        </p:nvSpPr>
        <p:spPr/>
        <p:txBody>
          <a:bodyPr/>
          <a:lstStyle/>
          <a:p>
            <a:fld id="{EB53B72B-A61A-432E-A9F8-B7579DAF1197}" type="slidenum">
              <a:rPr lang="en-US" smtClean="0"/>
              <a:t>‹#›</a:t>
            </a:fld>
            <a:endParaRPr lang="en-US"/>
          </a:p>
        </p:txBody>
      </p:sp>
    </p:spTree>
    <p:extLst>
      <p:ext uri="{BB962C8B-B14F-4D97-AF65-F5344CB8AC3E}">
        <p14:creationId xmlns:p14="http://schemas.microsoft.com/office/powerpoint/2010/main" val="2480505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24B07-2B94-4091-A4EB-6AF4FE3AD6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B1690F-DA92-4847-92D8-A5E7CC6C20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2F7062-CEBB-4626-B726-EFCE62F96805}"/>
              </a:ext>
            </a:extLst>
          </p:cNvPr>
          <p:cNvSpPr>
            <a:spLocks noGrp="1"/>
          </p:cNvSpPr>
          <p:nvPr>
            <p:ph type="dt" sz="half" idx="10"/>
          </p:nvPr>
        </p:nvSpPr>
        <p:spPr/>
        <p:txBody>
          <a:bodyPr/>
          <a:lstStyle/>
          <a:p>
            <a:fld id="{0DB8A79F-7638-4992-879B-40FACD43EFEE}" type="datetimeFigureOut">
              <a:rPr lang="en-US" smtClean="0"/>
              <a:t>9/25/2023</a:t>
            </a:fld>
            <a:endParaRPr lang="en-US"/>
          </a:p>
        </p:txBody>
      </p:sp>
      <p:sp>
        <p:nvSpPr>
          <p:cNvPr id="5" name="Footer Placeholder 4">
            <a:extLst>
              <a:ext uri="{FF2B5EF4-FFF2-40B4-BE49-F238E27FC236}">
                <a16:creationId xmlns:a16="http://schemas.microsoft.com/office/drawing/2014/main" id="{3EC7E074-774C-4830-835C-1F3FB510C3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365804-6040-422D-9F6D-CCE38E2FB4CA}"/>
              </a:ext>
            </a:extLst>
          </p:cNvPr>
          <p:cNvSpPr>
            <a:spLocks noGrp="1"/>
          </p:cNvSpPr>
          <p:nvPr>
            <p:ph type="sldNum" sz="quarter" idx="12"/>
          </p:nvPr>
        </p:nvSpPr>
        <p:spPr/>
        <p:txBody>
          <a:bodyPr/>
          <a:lstStyle/>
          <a:p>
            <a:fld id="{EB53B72B-A61A-432E-A9F8-B7579DAF1197}" type="slidenum">
              <a:rPr lang="en-US" smtClean="0"/>
              <a:t>‹#›</a:t>
            </a:fld>
            <a:endParaRPr lang="en-US"/>
          </a:p>
        </p:txBody>
      </p:sp>
    </p:spTree>
    <p:extLst>
      <p:ext uri="{BB962C8B-B14F-4D97-AF65-F5344CB8AC3E}">
        <p14:creationId xmlns:p14="http://schemas.microsoft.com/office/powerpoint/2010/main" val="1771327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CB295-8226-4B49-A637-6B7A7CE5F1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9DA5E7-26F1-4FC3-9875-736CDCEE68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DD8970-D880-4124-9978-E787D2EACAAC}"/>
              </a:ext>
            </a:extLst>
          </p:cNvPr>
          <p:cNvSpPr>
            <a:spLocks noGrp="1"/>
          </p:cNvSpPr>
          <p:nvPr>
            <p:ph type="dt" sz="half" idx="10"/>
          </p:nvPr>
        </p:nvSpPr>
        <p:spPr/>
        <p:txBody>
          <a:bodyPr/>
          <a:lstStyle/>
          <a:p>
            <a:fld id="{0DB8A79F-7638-4992-879B-40FACD43EFEE}" type="datetimeFigureOut">
              <a:rPr lang="en-US" smtClean="0"/>
              <a:t>9/25/2023</a:t>
            </a:fld>
            <a:endParaRPr lang="en-US"/>
          </a:p>
        </p:txBody>
      </p:sp>
      <p:sp>
        <p:nvSpPr>
          <p:cNvPr id="5" name="Footer Placeholder 4">
            <a:extLst>
              <a:ext uri="{FF2B5EF4-FFF2-40B4-BE49-F238E27FC236}">
                <a16:creationId xmlns:a16="http://schemas.microsoft.com/office/drawing/2014/main" id="{759734B1-BEE1-4EBD-9D76-7C5463783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911E48-57DD-4F4E-830E-9926E7C25905}"/>
              </a:ext>
            </a:extLst>
          </p:cNvPr>
          <p:cNvSpPr>
            <a:spLocks noGrp="1"/>
          </p:cNvSpPr>
          <p:nvPr>
            <p:ph type="sldNum" sz="quarter" idx="12"/>
          </p:nvPr>
        </p:nvSpPr>
        <p:spPr/>
        <p:txBody>
          <a:bodyPr/>
          <a:lstStyle/>
          <a:p>
            <a:fld id="{EB53B72B-A61A-432E-A9F8-B7579DAF1197}" type="slidenum">
              <a:rPr lang="en-US" smtClean="0"/>
              <a:t>‹#›</a:t>
            </a:fld>
            <a:endParaRPr lang="en-US"/>
          </a:p>
        </p:txBody>
      </p:sp>
    </p:spTree>
    <p:extLst>
      <p:ext uri="{BB962C8B-B14F-4D97-AF65-F5344CB8AC3E}">
        <p14:creationId xmlns:p14="http://schemas.microsoft.com/office/powerpoint/2010/main" val="549770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ACDCC-D719-4EF4-8506-5812BDDE31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5388C-C22A-4500-89F3-7E13719C08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D16DC6-F47A-40C3-B410-85EC2BFD5D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C2D975-CC5A-490F-AB04-F8E4B8185E8C}"/>
              </a:ext>
            </a:extLst>
          </p:cNvPr>
          <p:cNvSpPr>
            <a:spLocks noGrp="1"/>
          </p:cNvSpPr>
          <p:nvPr>
            <p:ph type="dt" sz="half" idx="10"/>
          </p:nvPr>
        </p:nvSpPr>
        <p:spPr/>
        <p:txBody>
          <a:bodyPr/>
          <a:lstStyle/>
          <a:p>
            <a:fld id="{0DB8A79F-7638-4992-879B-40FACD43EFEE}" type="datetimeFigureOut">
              <a:rPr lang="en-US" smtClean="0"/>
              <a:t>9/25/2023</a:t>
            </a:fld>
            <a:endParaRPr lang="en-US"/>
          </a:p>
        </p:txBody>
      </p:sp>
      <p:sp>
        <p:nvSpPr>
          <p:cNvPr id="6" name="Footer Placeholder 5">
            <a:extLst>
              <a:ext uri="{FF2B5EF4-FFF2-40B4-BE49-F238E27FC236}">
                <a16:creationId xmlns:a16="http://schemas.microsoft.com/office/drawing/2014/main" id="{7D707CEB-63A2-418C-804B-6437DE2F37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9BA2C-FB3B-474C-BA9C-465A5D8FC437}"/>
              </a:ext>
            </a:extLst>
          </p:cNvPr>
          <p:cNvSpPr>
            <a:spLocks noGrp="1"/>
          </p:cNvSpPr>
          <p:nvPr>
            <p:ph type="sldNum" sz="quarter" idx="12"/>
          </p:nvPr>
        </p:nvSpPr>
        <p:spPr/>
        <p:txBody>
          <a:bodyPr/>
          <a:lstStyle/>
          <a:p>
            <a:fld id="{EB53B72B-A61A-432E-A9F8-B7579DAF1197}" type="slidenum">
              <a:rPr lang="en-US" smtClean="0"/>
              <a:t>‹#›</a:t>
            </a:fld>
            <a:endParaRPr lang="en-US"/>
          </a:p>
        </p:txBody>
      </p:sp>
    </p:spTree>
    <p:extLst>
      <p:ext uri="{BB962C8B-B14F-4D97-AF65-F5344CB8AC3E}">
        <p14:creationId xmlns:p14="http://schemas.microsoft.com/office/powerpoint/2010/main" val="2163640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D8103-1862-4DD6-AA22-50D14E65DA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6489CD-CE32-4AEA-89D8-01998D84C5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D97B1D-CA78-44D5-83AE-B386857719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729058-039F-45AD-BA43-9E2175CC00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645AA-5FE7-482D-A8AC-E78042E322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72EACA-AA0C-425E-AF70-C537BCC8966F}"/>
              </a:ext>
            </a:extLst>
          </p:cNvPr>
          <p:cNvSpPr>
            <a:spLocks noGrp="1"/>
          </p:cNvSpPr>
          <p:nvPr>
            <p:ph type="dt" sz="half" idx="10"/>
          </p:nvPr>
        </p:nvSpPr>
        <p:spPr/>
        <p:txBody>
          <a:bodyPr/>
          <a:lstStyle/>
          <a:p>
            <a:fld id="{0DB8A79F-7638-4992-879B-40FACD43EFEE}" type="datetimeFigureOut">
              <a:rPr lang="en-US" smtClean="0"/>
              <a:t>9/25/2023</a:t>
            </a:fld>
            <a:endParaRPr lang="en-US"/>
          </a:p>
        </p:txBody>
      </p:sp>
      <p:sp>
        <p:nvSpPr>
          <p:cNvPr id="8" name="Footer Placeholder 7">
            <a:extLst>
              <a:ext uri="{FF2B5EF4-FFF2-40B4-BE49-F238E27FC236}">
                <a16:creationId xmlns:a16="http://schemas.microsoft.com/office/drawing/2014/main" id="{AA54D1D5-038B-4185-9BF9-FD711A1FCF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563173-0214-4B01-8BD6-167C0B4BF77E}"/>
              </a:ext>
            </a:extLst>
          </p:cNvPr>
          <p:cNvSpPr>
            <a:spLocks noGrp="1"/>
          </p:cNvSpPr>
          <p:nvPr>
            <p:ph type="sldNum" sz="quarter" idx="12"/>
          </p:nvPr>
        </p:nvSpPr>
        <p:spPr/>
        <p:txBody>
          <a:bodyPr/>
          <a:lstStyle/>
          <a:p>
            <a:fld id="{EB53B72B-A61A-432E-A9F8-B7579DAF1197}" type="slidenum">
              <a:rPr lang="en-US" smtClean="0"/>
              <a:t>‹#›</a:t>
            </a:fld>
            <a:endParaRPr lang="en-US"/>
          </a:p>
        </p:txBody>
      </p:sp>
    </p:spTree>
    <p:extLst>
      <p:ext uri="{BB962C8B-B14F-4D97-AF65-F5344CB8AC3E}">
        <p14:creationId xmlns:p14="http://schemas.microsoft.com/office/powerpoint/2010/main" val="2805589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A6CD9-AFC7-4C59-86DC-70F033AC64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C4805D-2EA7-4273-9AD4-1724D0D0FB8B}"/>
              </a:ext>
            </a:extLst>
          </p:cNvPr>
          <p:cNvSpPr>
            <a:spLocks noGrp="1"/>
          </p:cNvSpPr>
          <p:nvPr>
            <p:ph type="dt" sz="half" idx="10"/>
          </p:nvPr>
        </p:nvSpPr>
        <p:spPr/>
        <p:txBody>
          <a:bodyPr/>
          <a:lstStyle/>
          <a:p>
            <a:fld id="{0DB8A79F-7638-4992-879B-40FACD43EFEE}" type="datetimeFigureOut">
              <a:rPr lang="en-US" smtClean="0"/>
              <a:t>9/25/2023</a:t>
            </a:fld>
            <a:endParaRPr lang="en-US"/>
          </a:p>
        </p:txBody>
      </p:sp>
      <p:sp>
        <p:nvSpPr>
          <p:cNvPr id="4" name="Footer Placeholder 3">
            <a:extLst>
              <a:ext uri="{FF2B5EF4-FFF2-40B4-BE49-F238E27FC236}">
                <a16:creationId xmlns:a16="http://schemas.microsoft.com/office/drawing/2014/main" id="{7C097EBA-B5EF-4731-8926-9D9EBB44AB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FC9874-A5B4-46E7-BD73-58EAC0DF8E34}"/>
              </a:ext>
            </a:extLst>
          </p:cNvPr>
          <p:cNvSpPr>
            <a:spLocks noGrp="1"/>
          </p:cNvSpPr>
          <p:nvPr>
            <p:ph type="sldNum" sz="quarter" idx="12"/>
          </p:nvPr>
        </p:nvSpPr>
        <p:spPr/>
        <p:txBody>
          <a:bodyPr/>
          <a:lstStyle/>
          <a:p>
            <a:fld id="{EB53B72B-A61A-432E-A9F8-B7579DAF1197}" type="slidenum">
              <a:rPr lang="en-US" smtClean="0"/>
              <a:t>‹#›</a:t>
            </a:fld>
            <a:endParaRPr lang="en-US"/>
          </a:p>
        </p:txBody>
      </p:sp>
    </p:spTree>
    <p:extLst>
      <p:ext uri="{BB962C8B-B14F-4D97-AF65-F5344CB8AC3E}">
        <p14:creationId xmlns:p14="http://schemas.microsoft.com/office/powerpoint/2010/main" val="970383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F77383-33DA-4385-9290-13A01F317959}"/>
              </a:ext>
            </a:extLst>
          </p:cNvPr>
          <p:cNvSpPr>
            <a:spLocks noGrp="1"/>
          </p:cNvSpPr>
          <p:nvPr>
            <p:ph type="dt" sz="half" idx="10"/>
          </p:nvPr>
        </p:nvSpPr>
        <p:spPr/>
        <p:txBody>
          <a:bodyPr/>
          <a:lstStyle/>
          <a:p>
            <a:fld id="{0DB8A79F-7638-4992-879B-40FACD43EFEE}" type="datetimeFigureOut">
              <a:rPr lang="en-US" smtClean="0"/>
              <a:t>9/25/2023</a:t>
            </a:fld>
            <a:endParaRPr lang="en-US"/>
          </a:p>
        </p:txBody>
      </p:sp>
      <p:sp>
        <p:nvSpPr>
          <p:cNvPr id="3" name="Footer Placeholder 2">
            <a:extLst>
              <a:ext uri="{FF2B5EF4-FFF2-40B4-BE49-F238E27FC236}">
                <a16:creationId xmlns:a16="http://schemas.microsoft.com/office/drawing/2014/main" id="{FD51251F-F53F-44B0-A7E1-3FE0B00BF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2AFD87-2689-4F82-84B1-AB73C4F88611}"/>
              </a:ext>
            </a:extLst>
          </p:cNvPr>
          <p:cNvSpPr>
            <a:spLocks noGrp="1"/>
          </p:cNvSpPr>
          <p:nvPr>
            <p:ph type="sldNum" sz="quarter" idx="12"/>
          </p:nvPr>
        </p:nvSpPr>
        <p:spPr/>
        <p:txBody>
          <a:bodyPr/>
          <a:lstStyle/>
          <a:p>
            <a:fld id="{EB53B72B-A61A-432E-A9F8-B7579DAF1197}" type="slidenum">
              <a:rPr lang="en-US" smtClean="0"/>
              <a:t>‹#›</a:t>
            </a:fld>
            <a:endParaRPr lang="en-US"/>
          </a:p>
        </p:txBody>
      </p:sp>
    </p:spTree>
    <p:extLst>
      <p:ext uri="{BB962C8B-B14F-4D97-AF65-F5344CB8AC3E}">
        <p14:creationId xmlns:p14="http://schemas.microsoft.com/office/powerpoint/2010/main" val="694683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7AFE9-6470-4351-9898-EC5D8FE655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DDB487-1066-41BB-99C6-2CA49CC65D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4FB166-C542-4413-9905-20B33F118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CE77C6-9470-4EE7-910F-E05EC3AB0DBB}"/>
              </a:ext>
            </a:extLst>
          </p:cNvPr>
          <p:cNvSpPr>
            <a:spLocks noGrp="1"/>
          </p:cNvSpPr>
          <p:nvPr>
            <p:ph type="dt" sz="half" idx="10"/>
          </p:nvPr>
        </p:nvSpPr>
        <p:spPr/>
        <p:txBody>
          <a:bodyPr/>
          <a:lstStyle/>
          <a:p>
            <a:fld id="{0DB8A79F-7638-4992-879B-40FACD43EFEE}" type="datetimeFigureOut">
              <a:rPr lang="en-US" smtClean="0"/>
              <a:t>9/25/2023</a:t>
            </a:fld>
            <a:endParaRPr lang="en-US"/>
          </a:p>
        </p:txBody>
      </p:sp>
      <p:sp>
        <p:nvSpPr>
          <p:cNvPr id="6" name="Footer Placeholder 5">
            <a:extLst>
              <a:ext uri="{FF2B5EF4-FFF2-40B4-BE49-F238E27FC236}">
                <a16:creationId xmlns:a16="http://schemas.microsoft.com/office/drawing/2014/main" id="{1C0232A3-5C3E-4D5B-8E6A-5D2D647B1B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B8D391-0F0F-48F1-BD6C-A665FEF398AE}"/>
              </a:ext>
            </a:extLst>
          </p:cNvPr>
          <p:cNvSpPr>
            <a:spLocks noGrp="1"/>
          </p:cNvSpPr>
          <p:nvPr>
            <p:ph type="sldNum" sz="quarter" idx="12"/>
          </p:nvPr>
        </p:nvSpPr>
        <p:spPr/>
        <p:txBody>
          <a:bodyPr/>
          <a:lstStyle/>
          <a:p>
            <a:fld id="{EB53B72B-A61A-432E-A9F8-B7579DAF1197}" type="slidenum">
              <a:rPr lang="en-US" smtClean="0"/>
              <a:t>‹#›</a:t>
            </a:fld>
            <a:endParaRPr lang="en-US"/>
          </a:p>
        </p:txBody>
      </p:sp>
    </p:spTree>
    <p:extLst>
      <p:ext uri="{BB962C8B-B14F-4D97-AF65-F5344CB8AC3E}">
        <p14:creationId xmlns:p14="http://schemas.microsoft.com/office/powerpoint/2010/main" val="3372811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0FF90-3C58-4DB2-AD1B-D409189DB5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3BA4D2-A410-4F33-8C10-90B68BFEFC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051F12-42A7-48C1-B4EA-CBC6794322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32488C-DD5C-4E16-AE7B-3698014611C0}"/>
              </a:ext>
            </a:extLst>
          </p:cNvPr>
          <p:cNvSpPr>
            <a:spLocks noGrp="1"/>
          </p:cNvSpPr>
          <p:nvPr>
            <p:ph type="dt" sz="half" idx="10"/>
          </p:nvPr>
        </p:nvSpPr>
        <p:spPr/>
        <p:txBody>
          <a:bodyPr/>
          <a:lstStyle/>
          <a:p>
            <a:fld id="{0DB8A79F-7638-4992-879B-40FACD43EFEE}" type="datetimeFigureOut">
              <a:rPr lang="en-US" smtClean="0"/>
              <a:t>9/25/2023</a:t>
            </a:fld>
            <a:endParaRPr lang="en-US"/>
          </a:p>
        </p:txBody>
      </p:sp>
      <p:sp>
        <p:nvSpPr>
          <p:cNvPr id="6" name="Footer Placeholder 5">
            <a:extLst>
              <a:ext uri="{FF2B5EF4-FFF2-40B4-BE49-F238E27FC236}">
                <a16:creationId xmlns:a16="http://schemas.microsoft.com/office/drawing/2014/main" id="{982362DB-1E23-478F-8605-A4ED417C42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D4B7ED-C139-42FE-9FB0-3D8C0189E803}"/>
              </a:ext>
            </a:extLst>
          </p:cNvPr>
          <p:cNvSpPr>
            <a:spLocks noGrp="1"/>
          </p:cNvSpPr>
          <p:nvPr>
            <p:ph type="sldNum" sz="quarter" idx="12"/>
          </p:nvPr>
        </p:nvSpPr>
        <p:spPr/>
        <p:txBody>
          <a:bodyPr/>
          <a:lstStyle/>
          <a:p>
            <a:fld id="{EB53B72B-A61A-432E-A9F8-B7579DAF1197}" type="slidenum">
              <a:rPr lang="en-US" smtClean="0"/>
              <a:t>‹#›</a:t>
            </a:fld>
            <a:endParaRPr lang="en-US"/>
          </a:p>
        </p:txBody>
      </p:sp>
    </p:spTree>
    <p:extLst>
      <p:ext uri="{BB962C8B-B14F-4D97-AF65-F5344CB8AC3E}">
        <p14:creationId xmlns:p14="http://schemas.microsoft.com/office/powerpoint/2010/main" val="4237521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2B60B2-66DA-43E9-A685-BFAEB4D507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2D1B6C-4DAA-4B20-B792-DD4C42C50B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9CA728-E4F4-4C51-9640-000C2572B4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B8A79F-7638-4992-879B-40FACD43EFEE}" type="datetimeFigureOut">
              <a:rPr lang="en-US" smtClean="0"/>
              <a:t>9/25/2023</a:t>
            </a:fld>
            <a:endParaRPr lang="en-US"/>
          </a:p>
        </p:txBody>
      </p:sp>
      <p:sp>
        <p:nvSpPr>
          <p:cNvPr id="5" name="Footer Placeholder 4">
            <a:extLst>
              <a:ext uri="{FF2B5EF4-FFF2-40B4-BE49-F238E27FC236}">
                <a16:creationId xmlns:a16="http://schemas.microsoft.com/office/drawing/2014/main" id="{1E997AE1-162A-4C05-B3A8-BBC5BBE5C2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388BC7-6ED7-41BF-B7D4-C8C7989BF5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53B72B-A61A-432E-A9F8-B7579DAF1197}" type="slidenum">
              <a:rPr lang="en-US" smtClean="0"/>
              <a:t>‹#›</a:t>
            </a:fld>
            <a:endParaRPr lang="en-US"/>
          </a:p>
        </p:txBody>
      </p:sp>
    </p:spTree>
    <p:extLst>
      <p:ext uri="{BB962C8B-B14F-4D97-AF65-F5344CB8AC3E}">
        <p14:creationId xmlns:p14="http://schemas.microsoft.com/office/powerpoint/2010/main" val="3956299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reeform 3"/>
          <p:cNvSpPr>
            <a:spLocks/>
          </p:cNvSpPr>
          <p:nvPr userDrawn="1"/>
        </p:nvSpPr>
        <p:spPr bwMode="auto">
          <a:xfrm>
            <a:off x="0" y="5902420"/>
            <a:ext cx="12192000" cy="955581"/>
          </a:xfrm>
          <a:custGeom>
            <a:avLst/>
            <a:gdLst/>
            <a:ahLst/>
            <a:cxnLst>
              <a:cxn ang="0">
                <a:pos x="11520" y="0"/>
              </a:cxn>
              <a:cxn ang="0">
                <a:pos x="11520" y="1536"/>
              </a:cxn>
              <a:cxn ang="0">
                <a:pos x="11396" y="1478"/>
              </a:cxn>
              <a:cxn ang="0">
                <a:pos x="11240" y="1410"/>
              </a:cxn>
              <a:cxn ang="0">
                <a:pos x="11022" y="1323"/>
              </a:cxn>
              <a:cxn ang="0">
                <a:pos x="10743" y="1220"/>
              </a:cxn>
              <a:cxn ang="0">
                <a:pos x="10403" y="1104"/>
              </a:cxn>
              <a:cxn ang="0">
                <a:pos x="10002" y="980"/>
              </a:cxn>
              <a:cxn ang="0">
                <a:pos x="9662" y="886"/>
              </a:cxn>
              <a:cxn ang="0">
                <a:pos x="9416" y="821"/>
              </a:cxn>
              <a:cxn ang="0">
                <a:pos x="9155" y="758"/>
              </a:cxn>
              <a:cxn ang="0">
                <a:pos x="8879" y="695"/>
              </a:cxn>
              <a:cxn ang="0">
                <a:pos x="8586" y="632"/>
              </a:cxn>
              <a:cxn ang="0">
                <a:pos x="8280" y="572"/>
              </a:cxn>
              <a:cxn ang="0">
                <a:pos x="7959" y="515"/>
              </a:cxn>
              <a:cxn ang="0">
                <a:pos x="7623" y="460"/>
              </a:cxn>
              <a:cxn ang="0">
                <a:pos x="7274" y="409"/>
              </a:cxn>
              <a:cxn ang="0">
                <a:pos x="6908" y="361"/>
              </a:cxn>
              <a:cxn ang="0">
                <a:pos x="6527" y="318"/>
              </a:cxn>
              <a:cxn ang="0">
                <a:pos x="6132" y="279"/>
              </a:cxn>
              <a:cxn ang="0">
                <a:pos x="5723" y="244"/>
              </a:cxn>
              <a:cxn ang="0">
                <a:pos x="5298" y="216"/>
              </a:cxn>
              <a:cxn ang="0">
                <a:pos x="4859" y="195"/>
              </a:cxn>
              <a:cxn ang="0">
                <a:pos x="4406" y="180"/>
              </a:cxn>
              <a:cxn ang="0">
                <a:pos x="3938" y="172"/>
              </a:cxn>
              <a:cxn ang="0">
                <a:pos x="3698" y="171"/>
              </a:cxn>
              <a:cxn ang="0">
                <a:pos x="3252" y="174"/>
              </a:cxn>
              <a:cxn ang="0">
                <a:pos x="2835" y="183"/>
              </a:cxn>
              <a:cxn ang="0">
                <a:pos x="2447" y="196"/>
              </a:cxn>
              <a:cxn ang="0">
                <a:pos x="2087" y="214"/>
              </a:cxn>
              <a:cxn ang="0">
                <a:pos x="1755" y="234"/>
              </a:cxn>
              <a:cxn ang="0">
                <a:pos x="1452" y="258"/>
              </a:cxn>
              <a:cxn ang="0">
                <a:pos x="1176" y="282"/>
              </a:cxn>
              <a:cxn ang="0">
                <a:pos x="713" y="333"/>
              </a:cxn>
              <a:cxn ang="0">
                <a:pos x="365" y="381"/>
              </a:cxn>
              <a:cxn ang="0">
                <a:pos x="132" y="418"/>
              </a:cxn>
              <a:cxn ang="0">
                <a:pos x="0" y="444"/>
              </a:cxn>
            </a:cxnLst>
            <a:rect l="0" t="0" r="r" b="b"/>
            <a:pathLst>
              <a:path w="11520" h="1536">
                <a:moveTo>
                  <a:pt x="0" y="0"/>
                </a:moveTo>
                <a:lnTo>
                  <a:pt x="11520" y="0"/>
                </a:lnTo>
                <a:lnTo>
                  <a:pt x="11520" y="1536"/>
                </a:lnTo>
                <a:lnTo>
                  <a:pt x="11520" y="1536"/>
                </a:lnTo>
                <a:lnTo>
                  <a:pt x="11489" y="1521"/>
                </a:lnTo>
                <a:lnTo>
                  <a:pt x="11396" y="1478"/>
                </a:lnTo>
                <a:lnTo>
                  <a:pt x="11325" y="1446"/>
                </a:lnTo>
                <a:lnTo>
                  <a:pt x="11240" y="1410"/>
                </a:lnTo>
                <a:lnTo>
                  <a:pt x="11139" y="1368"/>
                </a:lnTo>
                <a:lnTo>
                  <a:pt x="11022" y="1323"/>
                </a:lnTo>
                <a:lnTo>
                  <a:pt x="10890" y="1272"/>
                </a:lnTo>
                <a:lnTo>
                  <a:pt x="10743" y="1220"/>
                </a:lnTo>
                <a:lnTo>
                  <a:pt x="10581" y="1163"/>
                </a:lnTo>
                <a:lnTo>
                  <a:pt x="10403" y="1104"/>
                </a:lnTo>
                <a:lnTo>
                  <a:pt x="10211" y="1043"/>
                </a:lnTo>
                <a:lnTo>
                  <a:pt x="10002" y="980"/>
                </a:lnTo>
                <a:lnTo>
                  <a:pt x="9779" y="917"/>
                </a:lnTo>
                <a:lnTo>
                  <a:pt x="9662" y="886"/>
                </a:lnTo>
                <a:lnTo>
                  <a:pt x="9540" y="853"/>
                </a:lnTo>
                <a:lnTo>
                  <a:pt x="9416" y="821"/>
                </a:lnTo>
                <a:lnTo>
                  <a:pt x="9287" y="790"/>
                </a:lnTo>
                <a:lnTo>
                  <a:pt x="9155" y="758"/>
                </a:lnTo>
                <a:lnTo>
                  <a:pt x="9018" y="727"/>
                </a:lnTo>
                <a:lnTo>
                  <a:pt x="8879" y="695"/>
                </a:lnTo>
                <a:lnTo>
                  <a:pt x="8735" y="664"/>
                </a:lnTo>
                <a:lnTo>
                  <a:pt x="8586" y="632"/>
                </a:lnTo>
                <a:lnTo>
                  <a:pt x="8436" y="602"/>
                </a:lnTo>
                <a:lnTo>
                  <a:pt x="8280" y="572"/>
                </a:lnTo>
                <a:lnTo>
                  <a:pt x="8123" y="544"/>
                </a:lnTo>
                <a:lnTo>
                  <a:pt x="7959" y="515"/>
                </a:lnTo>
                <a:lnTo>
                  <a:pt x="7794" y="487"/>
                </a:lnTo>
                <a:lnTo>
                  <a:pt x="7623" y="460"/>
                </a:lnTo>
                <a:lnTo>
                  <a:pt x="7451" y="435"/>
                </a:lnTo>
                <a:lnTo>
                  <a:pt x="7274" y="409"/>
                </a:lnTo>
                <a:lnTo>
                  <a:pt x="7092" y="384"/>
                </a:lnTo>
                <a:lnTo>
                  <a:pt x="6908" y="361"/>
                </a:lnTo>
                <a:lnTo>
                  <a:pt x="6719" y="339"/>
                </a:lnTo>
                <a:lnTo>
                  <a:pt x="6527" y="318"/>
                </a:lnTo>
                <a:lnTo>
                  <a:pt x="6332" y="297"/>
                </a:lnTo>
                <a:lnTo>
                  <a:pt x="6132" y="279"/>
                </a:lnTo>
                <a:lnTo>
                  <a:pt x="5930" y="261"/>
                </a:lnTo>
                <a:lnTo>
                  <a:pt x="5723" y="244"/>
                </a:lnTo>
                <a:lnTo>
                  <a:pt x="5513" y="229"/>
                </a:lnTo>
                <a:lnTo>
                  <a:pt x="5298" y="216"/>
                </a:lnTo>
                <a:lnTo>
                  <a:pt x="5081" y="205"/>
                </a:lnTo>
                <a:lnTo>
                  <a:pt x="4859" y="195"/>
                </a:lnTo>
                <a:lnTo>
                  <a:pt x="4634" y="186"/>
                </a:lnTo>
                <a:lnTo>
                  <a:pt x="4406" y="180"/>
                </a:lnTo>
                <a:lnTo>
                  <a:pt x="4173" y="175"/>
                </a:lnTo>
                <a:lnTo>
                  <a:pt x="3938" y="172"/>
                </a:lnTo>
                <a:lnTo>
                  <a:pt x="3698" y="171"/>
                </a:lnTo>
                <a:lnTo>
                  <a:pt x="3698" y="171"/>
                </a:lnTo>
                <a:lnTo>
                  <a:pt x="3471" y="172"/>
                </a:lnTo>
                <a:lnTo>
                  <a:pt x="3252" y="174"/>
                </a:lnTo>
                <a:lnTo>
                  <a:pt x="3041" y="178"/>
                </a:lnTo>
                <a:lnTo>
                  <a:pt x="2835" y="183"/>
                </a:lnTo>
                <a:lnTo>
                  <a:pt x="2637" y="189"/>
                </a:lnTo>
                <a:lnTo>
                  <a:pt x="2447" y="196"/>
                </a:lnTo>
                <a:lnTo>
                  <a:pt x="2264" y="204"/>
                </a:lnTo>
                <a:lnTo>
                  <a:pt x="2087" y="214"/>
                </a:lnTo>
                <a:lnTo>
                  <a:pt x="1917" y="223"/>
                </a:lnTo>
                <a:lnTo>
                  <a:pt x="1755" y="234"/>
                </a:lnTo>
                <a:lnTo>
                  <a:pt x="1599" y="246"/>
                </a:lnTo>
                <a:lnTo>
                  <a:pt x="1452" y="258"/>
                </a:lnTo>
                <a:lnTo>
                  <a:pt x="1311" y="270"/>
                </a:lnTo>
                <a:lnTo>
                  <a:pt x="1176" y="282"/>
                </a:lnTo>
                <a:lnTo>
                  <a:pt x="930" y="307"/>
                </a:lnTo>
                <a:lnTo>
                  <a:pt x="713" y="333"/>
                </a:lnTo>
                <a:lnTo>
                  <a:pt x="525" y="358"/>
                </a:lnTo>
                <a:lnTo>
                  <a:pt x="365" y="381"/>
                </a:lnTo>
                <a:lnTo>
                  <a:pt x="234" y="402"/>
                </a:lnTo>
                <a:lnTo>
                  <a:pt x="132" y="418"/>
                </a:lnTo>
                <a:lnTo>
                  <a:pt x="59" y="432"/>
                </a:lnTo>
                <a:lnTo>
                  <a:pt x="0" y="444"/>
                </a:lnTo>
                <a:lnTo>
                  <a:pt x="0" y="0"/>
                </a:lnTo>
                <a:close/>
              </a:path>
            </a:pathLst>
          </a:custGeom>
          <a:solidFill>
            <a:srgbClr val="535A5D"/>
          </a:solidFill>
          <a:ln w="9525">
            <a:noFill/>
            <a:round/>
            <a:headEnd/>
            <a:tailEnd/>
          </a:ln>
          <a:scene3d>
            <a:camera prst="orthographicFront">
              <a:rot lat="0" lon="0" rev="10800000"/>
            </a:camera>
            <a:lightRig rig="threePt" dir="t"/>
          </a:scene3d>
        </p:spPr>
        <p:txBody>
          <a:bodyPr/>
          <a:lstStyle/>
          <a:p>
            <a:pPr defTabSz="914400" fontAlgn="base">
              <a:spcBef>
                <a:spcPct val="0"/>
              </a:spcBef>
              <a:spcAft>
                <a:spcPct val="0"/>
              </a:spcAft>
              <a:defRPr/>
            </a:pPr>
            <a:endParaRPr lang="en-US" sz="2800" b="1">
              <a:solidFill>
                <a:srgbClr val="535A5D"/>
              </a:solidFill>
              <a:latin typeface="Arial" pitchFamily="-108" charset="0"/>
              <a:ea typeface="ＭＳ Ｐゴシック" pitchFamily="-108" charset="-128"/>
              <a:cs typeface="ＭＳ Ｐゴシック" pitchFamily="-108" charset="-128"/>
            </a:endParaRPr>
          </a:p>
        </p:txBody>
      </p:sp>
      <p:sp>
        <p:nvSpPr>
          <p:cNvPr id="37" name="Rectangle 6"/>
          <p:cNvSpPr>
            <a:spLocks noGrp="1" noChangeArrowheads="1"/>
          </p:cNvSpPr>
          <p:nvPr userDrawn="1">
            <p:ph type="sldNum" sz="quarter" idx="4"/>
          </p:nvPr>
        </p:nvSpPr>
        <p:spPr bwMode="auto">
          <a:xfrm>
            <a:off x="325967" y="6208714"/>
            <a:ext cx="569384" cy="649287"/>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a:defRPr sz="1200" b="0">
                <a:solidFill>
                  <a:schemeClr val="bg1"/>
                </a:solidFill>
                <a:cs typeface="Arial" charset="0"/>
              </a:defRPr>
            </a:lvl1pPr>
          </a:lstStyle>
          <a:p>
            <a:pPr fontAlgn="base">
              <a:spcBef>
                <a:spcPct val="0"/>
              </a:spcBef>
              <a:spcAft>
                <a:spcPct val="0"/>
              </a:spcAft>
            </a:pPr>
            <a:fld id="{7267897F-C2EC-8E4B-A05D-09FB11B2A56E}" type="slidenum">
              <a:rPr lang="en-US" smtClean="0">
                <a:solidFill>
                  <a:srgbClr val="FFFFFF"/>
                </a:solidFill>
                <a:latin typeface="Arial" charset="0"/>
                <a:ea typeface="ＭＳ Ｐゴシック" charset="0"/>
              </a:rPr>
              <a:pPr fontAlgn="base">
                <a:spcBef>
                  <a:spcPct val="0"/>
                </a:spcBef>
                <a:spcAft>
                  <a:spcPct val="0"/>
                </a:spcAft>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18169732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l" rtl="0" eaLnBrk="0" fontAlgn="base" hangingPunct="0">
        <a:lnSpc>
          <a:spcPts val="2775"/>
        </a:lnSpc>
        <a:spcBef>
          <a:spcPct val="0"/>
        </a:spcBef>
        <a:spcAft>
          <a:spcPct val="0"/>
        </a:spcAft>
        <a:defRPr sz="2400" b="1">
          <a:solidFill>
            <a:schemeClr val="bg1"/>
          </a:solidFill>
          <a:latin typeface="Arial"/>
          <a:ea typeface="ヒラギノ角ゴ Pro W3" charset="-128"/>
          <a:cs typeface="Arial"/>
        </a:defRPr>
      </a:lvl1pPr>
      <a:lvl2pPr algn="l" rtl="0" eaLnBrk="0" fontAlgn="base" hangingPunct="0">
        <a:lnSpc>
          <a:spcPts val="2775"/>
        </a:lnSpc>
        <a:spcBef>
          <a:spcPct val="0"/>
        </a:spcBef>
        <a:spcAft>
          <a:spcPct val="0"/>
        </a:spcAft>
        <a:defRPr sz="2400" b="1">
          <a:solidFill>
            <a:schemeClr val="bg1"/>
          </a:solidFill>
          <a:latin typeface="Arial" pitchFamily="-108" charset="0"/>
          <a:ea typeface="ヒラギノ角ゴ Pro W3" charset="-128"/>
          <a:cs typeface="Arial" pitchFamily="-108" charset="0"/>
        </a:defRPr>
      </a:lvl2pPr>
      <a:lvl3pPr algn="l" rtl="0" eaLnBrk="0" fontAlgn="base" hangingPunct="0">
        <a:lnSpc>
          <a:spcPts val="2775"/>
        </a:lnSpc>
        <a:spcBef>
          <a:spcPct val="0"/>
        </a:spcBef>
        <a:spcAft>
          <a:spcPct val="0"/>
        </a:spcAft>
        <a:defRPr sz="2400" b="1">
          <a:solidFill>
            <a:schemeClr val="bg1"/>
          </a:solidFill>
          <a:latin typeface="Arial" pitchFamily="-108" charset="0"/>
          <a:ea typeface="ヒラギノ角ゴ Pro W3" charset="-128"/>
          <a:cs typeface="Arial" pitchFamily="-108" charset="0"/>
        </a:defRPr>
      </a:lvl3pPr>
      <a:lvl4pPr algn="l" rtl="0" eaLnBrk="0" fontAlgn="base" hangingPunct="0">
        <a:lnSpc>
          <a:spcPts val="2775"/>
        </a:lnSpc>
        <a:spcBef>
          <a:spcPct val="0"/>
        </a:spcBef>
        <a:spcAft>
          <a:spcPct val="0"/>
        </a:spcAft>
        <a:defRPr sz="2400" b="1">
          <a:solidFill>
            <a:schemeClr val="bg1"/>
          </a:solidFill>
          <a:latin typeface="Arial" pitchFamily="-108" charset="0"/>
          <a:ea typeface="ヒラギノ角ゴ Pro W3" charset="-128"/>
          <a:cs typeface="Arial" pitchFamily="-108" charset="0"/>
        </a:defRPr>
      </a:lvl4pPr>
      <a:lvl5pPr algn="l" rtl="0" eaLnBrk="0" fontAlgn="base" hangingPunct="0">
        <a:lnSpc>
          <a:spcPts val="2775"/>
        </a:lnSpc>
        <a:spcBef>
          <a:spcPct val="0"/>
        </a:spcBef>
        <a:spcAft>
          <a:spcPct val="0"/>
        </a:spcAft>
        <a:defRPr sz="2400" b="1">
          <a:solidFill>
            <a:schemeClr val="bg1"/>
          </a:solidFill>
          <a:latin typeface="Arial" pitchFamily="-108" charset="0"/>
          <a:ea typeface="ヒラギノ角ゴ Pro W3" charset="-128"/>
          <a:cs typeface="Arial" pitchFamily="-108" charset="0"/>
        </a:defRPr>
      </a:lvl5pPr>
      <a:lvl6pPr marL="457200" algn="ctr" rtl="0" fontAlgn="base">
        <a:spcBef>
          <a:spcPct val="0"/>
        </a:spcBef>
        <a:spcAft>
          <a:spcPct val="0"/>
        </a:spcAft>
        <a:defRPr sz="4000">
          <a:solidFill>
            <a:schemeClr val="bg1"/>
          </a:solidFill>
          <a:latin typeface="Helvetica" pitchFamily="34" charset="0"/>
        </a:defRPr>
      </a:lvl6pPr>
      <a:lvl7pPr marL="914400" algn="ctr" rtl="0" fontAlgn="base">
        <a:spcBef>
          <a:spcPct val="0"/>
        </a:spcBef>
        <a:spcAft>
          <a:spcPct val="0"/>
        </a:spcAft>
        <a:defRPr sz="4000">
          <a:solidFill>
            <a:schemeClr val="bg1"/>
          </a:solidFill>
          <a:latin typeface="Helvetica" pitchFamily="34" charset="0"/>
        </a:defRPr>
      </a:lvl7pPr>
      <a:lvl8pPr marL="1371600" algn="ctr" rtl="0" fontAlgn="base">
        <a:spcBef>
          <a:spcPct val="0"/>
        </a:spcBef>
        <a:spcAft>
          <a:spcPct val="0"/>
        </a:spcAft>
        <a:defRPr sz="4000">
          <a:solidFill>
            <a:schemeClr val="bg1"/>
          </a:solidFill>
          <a:latin typeface="Helvetica" pitchFamily="34" charset="0"/>
        </a:defRPr>
      </a:lvl8pPr>
      <a:lvl9pPr marL="1828800" algn="ctr" rtl="0" fontAlgn="base">
        <a:spcBef>
          <a:spcPct val="0"/>
        </a:spcBef>
        <a:spcAft>
          <a:spcPct val="0"/>
        </a:spcAft>
        <a:defRPr sz="4000">
          <a:solidFill>
            <a:schemeClr val="bg1"/>
          </a:solidFill>
          <a:latin typeface="Helvetica" pitchFamily="34" charset="0"/>
        </a:defRPr>
      </a:lvl9pPr>
    </p:titleStyle>
    <p:bodyStyle>
      <a:lvl1pPr marL="342900" indent="-342900" algn="l" rtl="0" eaLnBrk="0" fontAlgn="base" hangingPunct="0">
        <a:spcBef>
          <a:spcPct val="20000"/>
        </a:spcBef>
        <a:spcAft>
          <a:spcPct val="0"/>
        </a:spcAft>
        <a:buChar char="•"/>
        <a:defRPr sz="2800">
          <a:solidFill>
            <a:srgbClr val="072A5E"/>
          </a:solidFill>
          <a:latin typeface="+mn-lt"/>
          <a:ea typeface="ヒラギノ角ゴ Pro W3" charset="-128"/>
          <a:cs typeface="ヒラギノ角ゴ Pro W3" charset="-128"/>
        </a:defRPr>
      </a:lvl1pPr>
      <a:lvl2pPr marL="742950" indent="-285750" algn="l" rtl="0" eaLnBrk="0" fontAlgn="base" hangingPunct="0">
        <a:spcBef>
          <a:spcPct val="20000"/>
        </a:spcBef>
        <a:spcAft>
          <a:spcPct val="0"/>
        </a:spcAft>
        <a:buChar char="–"/>
        <a:defRPr sz="2400">
          <a:solidFill>
            <a:srgbClr val="072A5E"/>
          </a:solidFill>
          <a:latin typeface="+mn-lt"/>
          <a:ea typeface="ヒラギノ角ゴ Pro W3" charset="-128"/>
          <a:cs typeface="ヒラギノ角ゴ Pro W3" charset="0"/>
        </a:defRPr>
      </a:lvl2pPr>
      <a:lvl3pPr marL="1143000" indent="-228600" algn="l" rtl="0" eaLnBrk="0" fontAlgn="base" hangingPunct="0">
        <a:spcBef>
          <a:spcPct val="20000"/>
        </a:spcBef>
        <a:spcAft>
          <a:spcPct val="0"/>
        </a:spcAft>
        <a:buChar char="•"/>
        <a:defRPr sz="2000">
          <a:solidFill>
            <a:srgbClr val="072A5E"/>
          </a:solidFill>
          <a:latin typeface="+mn-lt"/>
          <a:ea typeface="ＭＳ Ｐゴシック" pitchFamily="-109" charset="-128"/>
          <a:cs typeface="ＭＳ Ｐゴシック" pitchFamily="-106" charset="-128"/>
        </a:defRPr>
      </a:lvl3pPr>
      <a:lvl4pPr marL="1600200" indent="-228600" algn="l" rtl="0" eaLnBrk="0" fontAlgn="base" hangingPunct="0">
        <a:spcBef>
          <a:spcPct val="20000"/>
        </a:spcBef>
        <a:spcAft>
          <a:spcPct val="0"/>
        </a:spcAft>
        <a:buChar char="–"/>
        <a:defRPr sz="2000">
          <a:solidFill>
            <a:srgbClr val="072A5E"/>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rgbClr val="072A5E"/>
          </a:solidFill>
          <a:latin typeface="+mn-lt"/>
          <a:ea typeface="ＭＳ Ｐゴシック" pitchFamily="-109"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vpolicy.org/black-infant-and-maternal-mortality-needs-to-be-addressed-in-west-virginia-2/" TargetMode="External"/><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317_882EC99D.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mailto:Brexanolone@upmc.edu"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4.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7.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59.png"/><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B53B72B-A61A-432E-A9F8-B7579DAF1197}" type="slidenum">
              <a:rPr lang="en-US" smtClean="0"/>
              <a:t>1</a:t>
            </a:fld>
            <a:endParaRPr lang="en-US"/>
          </a:p>
        </p:txBody>
      </p:sp>
      <p:pic>
        <p:nvPicPr>
          <p:cNvPr id="4" name="Picture 3"/>
          <p:cNvPicPr>
            <a:picLocks noChangeAspect="1"/>
          </p:cNvPicPr>
          <p:nvPr/>
        </p:nvPicPr>
        <p:blipFill>
          <a:blip r:embed="rId2">
            <a:lum contrast="40000"/>
          </a:blip>
          <a:stretch>
            <a:fillRect/>
          </a:stretch>
        </p:blipFill>
        <p:spPr>
          <a:xfrm>
            <a:off x="3160697" y="1200229"/>
            <a:ext cx="9016064" cy="3670000"/>
          </a:xfrm>
          <a:prstGeom prst="rect">
            <a:avLst/>
          </a:prstGeom>
          <a:effectLst>
            <a:softEdge rad="63500"/>
          </a:effectLst>
        </p:spPr>
      </p:pic>
      <p:pic>
        <p:nvPicPr>
          <p:cNvPr id="5" name="Picture 4"/>
          <p:cNvPicPr>
            <a:picLocks noChangeAspect="1"/>
          </p:cNvPicPr>
          <p:nvPr/>
        </p:nvPicPr>
        <p:blipFill rotWithShape="1">
          <a:blip r:embed="rId3"/>
          <a:srcRect l="1136"/>
          <a:stretch/>
        </p:blipFill>
        <p:spPr>
          <a:xfrm>
            <a:off x="0" y="619225"/>
            <a:ext cx="3175936" cy="5101389"/>
          </a:xfrm>
          <a:prstGeom prst="rect">
            <a:avLst/>
          </a:prstGeom>
          <a:effectLst>
            <a:softEdge rad="63500"/>
          </a:effectLst>
        </p:spPr>
      </p:pic>
    </p:spTree>
    <p:extLst>
      <p:ext uri="{BB962C8B-B14F-4D97-AF65-F5344CB8AC3E}">
        <p14:creationId xmlns:p14="http://schemas.microsoft.com/office/powerpoint/2010/main" val="772340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graph of birthing women&#10;&#10;Description automatically generated">
            <a:extLst>
              <a:ext uri="{FF2B5EF4-FFF2-40B4-BE49-F238E27FC236}">
                <a16:creationId xmlns:a16="http://schemas.microsoft.com/office/drawing/2014/main" id="{C34F775B-8383-E734-3F0A-FCBDB45DB659}"/>
              </a:ext>
            </a:extLst>
          </p:cNvPr>
          <p:cNvPicPr>
            <a:picLocks noChangeAspect="1"/>
          </p:cNvPicPr>
          <p:nvPr/>
        </p:nvPicPr>
        <p:blipFill>
          <a:blip r:embed="rId2"/>
          <a:stretch>
            <a:fillRect/>
          </a:stretch>
        </p:blipFill>
        <p:spPr>
          <a:xfrm>
            <a:off x="643467" y="1811471"/>
            <a:ext cx="10905066" cy="4307500"/>
          </a:xfrm>
          <a:prstGeom prst="rect">
            <a:avLst/>
          </a:prstGeom>
        </p:spPr>
      </p:pic>
      <p:pic>
        <p:nvPicPr>
          <p:cNvPr id="3" name="Picture 3" descr="A purple sign with white text&#10;&#10;Description automatically generated">
            <a:extLst>
              <a:ext uri="{FF2B5EF4-FFF2-40B4-BE49-F238E27FC236}">
                <a16:creationId xmlns:a16="http://schemas.microsoft.com/office/drawing/2014/main" id="{9EFDCC45-BC37-629E-4B61-6497710B6649}"/>
              </a:ext>
            </a:extLst>
          </p:cNvPr>
          <p:cNvPicPr>
            <a:picLocks noChangeAspect="1"/>
          </p:cNvPicPr>
          <p:nvPr/>
        </p:nvPicPr>
        <p:blipFill>
          <a:blip r:embed="rId3"/>
          <a:stretch>
            <a:fillRect/>
          </a:stretch>
        </p:blipFill>
        <p:spPr>
          <a:xfrm>
            <a:off x="4724400" y="164283"/>
            <a:ext cx="2743200" cy="1543507"/>
          </a:xfrm>
          <a:prstGeom prst="rect">
            <a:avLst/>
          </a:prstGeom>
        </p:spPr>
      </p:pic>
    </p:spTree>
    <p:extLst>
      <p:ext uri="{BB962C8B-B14F-4D97-AF65-F5344CB8AC3E}">
        <p14:creationId xmlns:p14="http://schemas.microsoft.com/office/powerpoint/2010/main" val="3344449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49254" y="176981"/>
            <a:ext cx="5251851" cy="6495280"/>
          </a:xfrm>
          <a:prstGeom prst="rect">
            <a:avLst/>
          </a:prstGeom>
          <a:ln>
            <a:solidFill>
              <a:schemeClr val="accent1">
                <a:lumMod val="50000"/>
              </a:schemeClr>
            </a:solidFill>
          </a:ln>
        </p:spPr>
      </p:pic>
    </p:spTree>
    <p:extLst>
      <p:ext uri="{BB962C8B-B14F-4D97-AF65-F5344CB8AC3E}">
        <p14:creationId xmlns:p14="http://schemas.microsoft.com/office/powerpoint/2010/main" val="492427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tretch>
            <a:fillRect/>
          </a:stretch>
        </p:blipFill>
        <p:spPr>
          <a:xfrm>
            <a:off x="692279" y="50791"/>
            <a:ext cx="10918692" cy="6464300"/>
          </a:xfrm>
          <a:prstGeom prst="rect">
            <a:avLst/>
          </a:prstGeom>
        </p:spPr>
      </p:pic>
      <p:sp>
        <p:nvSpPr>
          <p:cNvPr id="5" name="Rounded Rectangle 4"/>
          <p:cNvSpPr/>
          <p:nvPr/>
        </p:nvSpPr>
        <p:spPr>
          <a:xfrm>
            <a:off x="2943225" y="4471988"/>
            <a:ext cx="7558088" cy="45720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852737" y="2609852"/>
            <a:ext cx="4319589" cy="45720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857502" y="3090868"/>
            <a:ext cx="4352926" cy="35242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821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text, businesscard&#10;&#10;Description automatically generated">
            <a:extLst>
              <a:ext uri="{FF2B5EF4-FFF2-40B4-BE49-F238E27FC236}">
                <a16:creationId xmlns:a16="http://schemas.microsoft.com/office/drawing/2014/main" id="{3513F074-6366-F006-6D2A-03CA5E8B6E15}"/>
              </a:ext>
            </a:extLst>
          </p:cNvPr>
          <p:cNvPicPr>
            <a:picLocks noChangeAspect="1"/>
          </p:cNvPicPr>
          <p:nvPr/>
        </p:nvPicPr>
        <p:blipFill>
          <a:blip r:embed="rId2"/>
          <a:stretch>
            <a:fillRect/>
          </a:stretch>
        </p:blipFill>
        <p:spPr>
          <a:xfrm>
            <a:off x="3451302" y="-360"/>
            <a:ext cx="5280102" cy="6858719"/>
          </a:xfrm>
          <a:prstGeom prst="rect">
            <a:avLst/>
          </a:prstGeom>
          <a:ln>
            <a:solidFill>
              <a:schemeClr val="tx1"/>
            </a:solidFill>
          </a:ln>
        </p:spPr>
      </p:pic>
    </p:spTree>
    <p:extLst>
      <p:ext uri="{BB962C8B-B14F-4D97-AF65-F5344CB8AC3E}">
        <p14:creationId xmlns:p14="http://schemas.microsoft.com/office/powerpoint/2010/main" val="3036475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A4ED4C-B1E8-F847-362A-12F4ACAA67A5}"/>
              </a:ext>
            </a:extLst>
          </p:cNvPr>
          <p:cNvSpPr>
            <a:spLocks noGrp="1"/>
          </p:cNvSpPr>
          <p:nvPr>
            <p:ph idx="1"/>
          </p:nvPr>
        </p:nvSpPr>
        <p:spPr>
          <a:xfrm>
            <a:off x="903249" y="682625"/>
            <a:ext cx="10515600" cy="875875"/>
          </a:xfrm>
        </p:spPr>
        <p:txBody>
          <a:bodyPr vert="horz" lIns="91440" tIns="45720" rIns="91440" bIns="45720" rtlCol="0" anchor="t">
            <a:normAutofit/>
          </a:bodyPr>
          <a:lstStyle/>
          <a:p>
            <a:pPr marL="0" indent="0" algn="ctr">
              <a:buNone/>
            </a:pPr>
            <a:r>
              <a:rPr lang="en-US" dirty="0">
                <a:ea typeface="Calibri"/>
                <a:cs typeface="Calibri"/>
              </a:rPr>
              <a:t>What % of PA pregnancy-related deaths are preventable?</a:t>
            </a:r>
            <a:endParaRPr lang="en-US" dirty="0"/>
          </a:p>
        </p:txBody>
      </p:sp>
      <p:pic>
        <p:nvPicPr>
          <p:cNvPr id="5" name="Picture 5" descr="Chart, pie chart&#10;&#10;Description automatically generated">
            <a:extLst>
              <a:ext uri="{FF2B5EF4-FFF2-40B4-BE49-F238E27FC236}">
                <a16:creationId xmlns:a16="http://schemas.microsoft.com/office/drawing/2014/main" id="{7260373E-3DB5-5DAF-7312-1A43C2315061}"/>
              </a:ext>
            </a:extLst>
          </p:cNvPr>
          <p:cNvPicPr>
            <a:picLocks noChangeAspect="1"/>
          </p:cNvPicPr>
          <p:nvPr/>
        </p:nvPicPr>
        <p:blipFill>
          <a:blip r:embed="rId2"/>
          <a:stretch>
            <a:fillRect/>
          </a:stretch>
        </p:blipFill>
        <p:spPr>
          <a:xfrm>
            <a:off x="2299010" y="1867698"/>
            <a:ext cx="7993564" cy="4823164"/>
          </a:xfrm>
          <a:prstGeom prst="rect">
            <a:avLst/>
          </a:prstGeom>
        </p:spPr>
      </p:pic>
    </p:spTree>
    <p:extLst>
      <p:ext uri="{BB962C8B-B14F-4D97-AF65-F5344CB8AC3E}">
        <p14:creationId xmlns:p14="http://schemas.microsoft.com/office/powerpoint/2010/main" val="153122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application, email&#10;&#10;Description automatically generated">
            <a:extLst>
              <a:ext uri="{FF2B5EF4-FFF2-40B4-BE49-F238E27FC236}">
                <a16:creationId xmlns:a16="http://schemas.microsoft.com/office/drawing/2014/main" id="{F58D1C78-635D-33F9-D057-C9CE8BB610D1}"/>
              </a:ext>
            </a:extLst>
          </p:cNvPr>
          <p:cNvPicPr>
            <a:picLocks noGrp="1" noChangeAspect="1"/>
          </p:cNvPicPr>
          <p:nvPr>
            <p:ph idx="1"/>
          </p:nvPr>
        </p:nvPicPr>
        <p:blipFill>
          <a:blip r:embed="rId2"/>
          <a:stretch>
            <a:fillRect/>
          </a:stretch>
        </p:blipFill>
        <p:spPr>
          <a:xfrm>
            <a:off x="463124" y="2153444"/>
            <a:ext cx="11154239" cy="3389041"/>
          </a:xfrm>
        </p:spPr>
      </p:pic>
      <p:sp>
        <p:nvSpPr>
          <p:cNvPr id="5" name="TextBox 4">
            <a:extLst>
              <a:ext uri="{FF2B5EF4-FFF2-40B4-BE49-F238E27FC236}">
                <a16:creationId xmlns:a16="http://schemas.microsoft.com/office/drawing/2014/main" id="{E9525630-8458-24C5-179C-4766615D5015}"/>
              </a:ext>
            </a:extLst>
          </p:cNvPr>
          <p:cNvSpPr txBox="1"/>
          <p:nvPr/>
        </p:nvSpPr>
        <p:spPr>
          <a:xfrm>
            <a:off x="1165302" y="5941741"/>
            <a:ext cx="101122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Source: https://www.cdc.gov/reproductivehealth/maternal-mortality/erase-mm/data-mmrc.html</a:t>
            </a:r>
          </a:p>
        </p:txBody>
      </p:sp>
      <p:pic>
        <p:nvPicPr>
          <p:cNvPr id="6" name="Picture 6" descr="A picture containing graphical user interface&#10;&#10;Description automatically generated">
            <a:extLst>
              <a:ext uri="{FF2B5EF4-FFF2-40B4-BE49-F238E27FC236}">
                <a16:creationId xmlns:a16="http://schemas.microsoft.com/office/drawing/2014/main" id="{C3A9A923-538B-1A38-AEA8-864021077AD5}"/>
              </a:ext>
            </a:extLst>
          </p:cNvPr>
          <p:cNvPicPr>
            <a:picLocks noChangeAspect="1"/>
          </p:cNvPicPr>
          <p:nvPr/>
        </p:nvPicPr>
        <p:blipFill>
          <a:blip r:embed="rId3"/>
          <a:stretch>
            <a:fillRect/>
          </a:stretch>
        </p:blipFill>
        <p:spPr>
          <a:xfrm>
            <a:off x="1044498" y="494473"/>
            <a:ext cx="9824224" cy="1324934"/>
          </a:xfrm>
          <a:prstGeom prst="rect">
            <a:avLst/>
          </a:prstGeom>
        </p:spPr>
      </p:pic>
      <p:sp>
        <p:nvSpPr>
          <p:cNvPr id="2" name="Rectangle 1">
            <a:extLst>
              <a:ext uri="{FF2B5EF4-FFF2-40B4-BE49-F238E27FC236}">
                <a16:creationId xmlns:a16="http://schemas.microsoft.com/office/drawing/2014/main" id="{73B83742-0691-9D79-B3F1-30B3C192F617}"/>
              </a:ext>
            </a:extLst>
          </p:cNvPr>
          <p:cNvSpPr/>
          <p:nvPr/>
        </p:nvSpPr>
        <p:spPr>
          <a:xfrm>
            <a:off x="10005134" y="3429000"/>
            <a:ext cx="863588" cy="743505"/>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914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6470468"/>
            <a:ext cx="10515600" cy="490266"/>
          </a:xfrm>
        </p:spPr>
        <p:txBody>
          <a:bodyPr>
            <a:normAutofit/>
          </a:bodyPr>
          <a:lstStyle/>
          <a:p>
            <a:pPr marL="0" indent="0" algn="r">
              <a:buNone/>
            </a:pPr>
            <a:r>
              <a:rPr lang="en-US" sz="1100" dirty="0">
                <a:hlinkClick r:id="rId2"/>
              </a:rPr>
              <a:t>Black Infant and Maternal Mortality Needs to be Addressed in West Virginia - West Virginia Center on Budget &amp; Policy (wvpolicy.org)</a:t>
            </a:r>
            <a:endParaRPr lang="en-US" sz="1100"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55446" y="1898469"/>
            <a:ext cx="11853380" cy="2931251"/>
          </a:xfrm>
          <a:prstGeom prst="rect">
            <a:avLst/>
          </a:prstGeom>
          <a:ln w="38100">
            <a:solidFill>
              <a:srgbClr val="002060"/>
            </a:solidFill>
          </a:ln>
        </p:spPr>
      </p:pic>
      <p:pic>
        <p:nvPicPr>
          <p:cNvPr id="8" name="Picture 7">
            <a:extLst>
              <a:ext uri="{FF2B5EF4-FFF2-40B4-BE49-F238E27FC236}">
                <a16:creationId xmlns:a16="http://schemas.microsoft.com/office/drawing/2014/main" id="{96A55E95-914B-20A1-E85D-76E08FDF6FA8}"/>
              </a:ext>
            </a:extLst>
          </p:cNvPr>
          <p:cNvPicPr>
            <a:picLocks noChangeAspect="1"/>
          </p:cNvPicPr>
          <p:nvPr/>
        </p:nvPicPr>
        <p:blipFill>
          <a:blip r:embed="rId5">
            <a:alphaModFix amt="20000"/>
          </a:blip>
          <a:stretch>
            <a:fillRect/>
          </a:stretch>
        </p:blipFill>
        <p:spPr>
          <a:xfrm>
            <a:off x="2660073" y="11545"/>
            <a:ext cx="6853382" cy="6853382"/>
          </a:xfrm>
          <a:prstGeom prst="rect">
            <a:avLst/>
          </a:prstGeom>
        </p:spPr>
      </p:pic>
    </p:spTree>
    <p:extLst>
      <p:ext uri="{BB962C8B-B14F-4D97-AF65-F5344CB8AC3E}">
        <p14:creationId xmlns:p14="http://schemas.microsoft.com/office/powerpoint/2010/main" val="3280757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84960" y="67761"/>
            <a:ext cx="8647613" cy="6694445"/>
          </a:xfrm>
          <a:prstGeom prst="rect">
            <a:avLst/>
          </a:prstGeom>
          <a:ln w="28575">
            <a:solidFill>
              <a:srgbClr val="002060"/>
            </a:solidFill>
          </a:ln>
        </p:spPr>
      </p:pic>
    </p:spTree>
    <p:extLst>
      <p:ext uri="{BB962C8B-B14F-4D97-AF65-F5344CB8AC3E}">
        <p14:creationId xmlns:p14="http://schemas.microsoft.com/office/powerpoint/2010/main" val="2692045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pregnancy 1 in 7 cartoon mental illness">
            <a:extLst>
              <a:ext uri="{FF2B5EF4-FFF2-40B4-BE49-F238E27FC236}">
                <a16:creationId xmlns:a16="http://schemas.microsoft.com/office/drawing/2014/main" id="{4CE89EC0-959C-43FB-8EF9-B938A138EEF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11111"/>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6B4975BE-D14A-4360-A2DF-9003001A1E84}"/>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b="1">
                <a:solidFill>
                  <a:srgbClr val="FFFFFF"/>
                </a:solidFill>
              </a:rPr>
              <a:t>Brexanolone: </a:t>
            </a:r>
            <a:br>
              <a:rPr lang="en-US" b="1">
                <a:solidFill>
                  <a:srgbClr val="FFFFFF"/>
                </a:solidFill>
              </a:rPr>
            </a:br>
            <a:r>
              <a:rPr lang="en-US" b="1">
                <a:solidFill>
                  <a:srgbClr val="FFFFFF"/>
                </a:solidFill>
              </a:rPr>
              <a:t>Current State of Evidence</a:t>
            </a:r>
          </a:p>
        </p:txBody>
      </p:sp>
      <p:sp>
        <p:nvSpPr>
          <p:cNvPr id="5" name="Text Placeholder 4">
            <a:extLst>
              <a:ext uri="{FF2B5EF4-FFF2-40B4-BE49-F238E27FC236}">
                <a16:creationId xmlns:a16="http://schemas.microsoft.com/office/drawing/2014/main" id="{D0AAAE86-67EF-4B1C-8D74-9D790879B7DF}"/>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endParaRPr lang="en-US">
              <a:solidFill>
                <a:srgbClr val="FFFFFF"/>
              </a:solidFill>
            </a:endParaRPr>
          </a:p>
        </p:txBody>
      </p:sp>
    </p:spTree>
    <p:extLst>
      <p:ext uri="{BB962C8B-B14F-4D97-AF65-F5344CB8AC3E}">
        <p14:creationId xmlns:p14="http://schemas.microsoft.com/office/powerpoint/2010/main" val="1169908886"/>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Disclosures</a:t>
            </a:r>
          </a:p>
        </p:txBody>
      </p:sp>
      <p:sp>
        <p:nvSpPr>
          <p:cNvPr id="5" name="Content Placeholder 4"/>
          <p:cNvSpPr>
            <a:spLocks noGrp="1"/>
          </p:cNvSpPr>
          <p:nvPr>
            <p:ph idx="1"/>
          </p:nvPr>
        </p:nvSpPr>
        <p:spPr>
          <a:xfrm>
            <a:off x="193642" y="2506662"/>
            <a:ext cx="11887200" cy="2517159"/>
          </a:xfrm>
          <a:ln>
            <a:solidFill>
              <a:schemeClr val="tx1"/>
            </a:solidFill>
          </a:ln>
        </p:spPr>
        <p:txBody>
          <a:bodyPr>
            <a:normAutofit fontScale="92500"/>
          </a:bodyPr>
          <a:lstStyle/>
          <a:p>
            <a:pPr marL="0" indent="0" algn="ctr">
              <a:buNone/>
            </a:pPr>
            <a:r>
              <a:rPr lang="en-US" sz="3200" dirty="0"/>
              <a:t>No one involved with the development of the UPMC </a:t>
            </a:r>
            <a:r>
              <a:rPr lang="en-US" sz="3200" dirty="0" err="1"/>
              <a:t>brexanolone</a:t>
            </a:r>
            <a:r>
              <a:rPr lang="en-US" sz="3200" dirty="0"/>
              <a:t> program at Magee has any financial relationship with SAGE Therapeutics </a:t>
            </a:r>
          </a:p>
          <a:p>
            <a:pPr marL="0" indent="0" algn="ctr">
              <a:buNone/>
            </a:pPr>
            <a:endParaRPr lang="en-US" sz="3200" dirty="0"/>
          </a:p>
          <a:p>
            <a:pPr marL="0" indent="0" algn="ctr">
              <a:buNone/>
            </a:pPr>
            <a:r>
              <a:rPr lang="en-US" sz="3200" dirty="0"/>
              <a:t>*This includes UPMC Western Behavioral Health and UPMC Magee-</a:t>
            </a:r>
            <a:r>
              <a:rPr lang="en-US" sz="3200" dirty="0" err="1"/>
              <a:t>Womens</a:t>
            </a:r>
            <a:r>
              <a:rPr lang="en-US" sz="3200" dirty="0"/>
              <a:t> Hospital physicians and clinicians</a:t>
            </a:r>
          </a:p>
        </p:txBody>
      </p:sp>
    </p:spTree>
    <p:extLst>
      <p:ext uri="{BB962C8B-B14F-4D97-AF65-F5344CB8AC3E}">
        <p14:creationId xmlns:p14="http://schemas.microsoft.com/office/powerpoint/2010/main" val="3855874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B53B72B-A61A-432E-A9F8-B7579DAF1197}" type="slidenum">
              <a:rPr lang="en-US" smtClean="0"/>
              <a:t>2</a:t>
            </a:fld>
            <a:endParaRPr lang="en-US"/>
          </a:p>
        </p:txBody>
      </p:sp>
      <p:pic>
        <p:nvPicPr>
          <p:cNvPr id="5" name="Picture 4"/>
          <p:cNvPicPr>
            <a:picLocks noChangeAspect="1"/>
          </p:cNvPicPr>
          <p:nvPr/>
        </p:nvPicPr>
        <p:blipFill rotWithShape="1">
          <a:blip r:embed="rId2"/>
          <a:srcRect l="1136"/>
          <a:stretch/>
        </p:blipFill>
        <p:spPr>
          <a:xfrm>
            <a:off x="0" y="619225"/>
            <a:ext cx="3175936" cy="5101389"/>
          </a:xfrm>
          <a:prstGeom prst="rect">
            <a:avLst/>
          </a:prstGeom>
          <a:effectLst>
            <a:softEdge rad="63500"/>
          </a:effectLst>
        </p:spPr>
      </p:pic>
      <p:sp>
        <p:nvSpPr>
          <p:cNvPr id="3" name="TextBox 2">
            <a:extLst>
              <a:ext uri="{FF2B5EF4-FFF2-40B4-BE49-F238E27FC236}">
                <a16:creationId xmlns:a16="http://schemas.microsoft.com/office/drawing/2014/main" id="{6B173FF8-CD36-42B2-2605-14A6F6B74541}"/>
              </a:ext>
            </a:extLst>
          </p:cNvPr>
          <p:cNvSpPr txBox="1"/>
          <p:nvPr/>
        </p:nvSpPr>
        <p:spPr>
          <a:xfrm>
            <a:off x="4744256" y="3743810"/>
            <a:ext cx="659756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Helvetica"/>
              </a:rPr>
              <a:t>Meredith Spada, MD, MEd</a:t>
            </a:r>
          </a:p>
          <a:p>
            <a:r>
              <a:rPr lang="en-US" dirty="0">
                <a:cs typeface="Helvetica"/>
              </a:rPr>
              <a:t>Assistant Professor of Psychiatry</a:t>
            </a:r>
          </a:p>
          <a:p>
            <a:r>
              <a:rPr lang="en-US" dirty="0">
                <a:cs typeface="Helvetica"/>
              </a:rPr>
              <a:t>University of Pittsburgh School of Medicine</a:t>
            </a:r>
          </a:p>
        </p:txBody>
      </p:sp>
      <p:sp>
        <p:nvSpPr>
          <p:cNvPr id="6" name="TextBox 5">
            <a:extLst>
              <a:ext uri="{FF2B5EF4-FFF2-40B4-BE49-F238E27FC236}">
                <a16:creationId xmlns:a16="http://schemas.microsoft.com/office/drawing/2014/main" id="{1B8D1963-5659-ADCE-8C14-8EA92FF4BC47}"/>
              </a:ext>
            </a:extLst>
          </p:cNvPr>
          <p:cNvSpPr txBox="1"/>
          <p:nvPr/>
        </p:nvSpPr>
        <p:spPr>
          <a:xfrm>
            <a:off x="4744256" y="4981950"/>
            <a:ext cx="462022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Helvetica"/>
              </a:rPr>
              <a:t>Priya Gopalan, MD</a:t>
            </a:r>
          </a:p>
          <a:p>
            <a:r>
              <a:rPr lang="en-US" dirty="0">
                <a:cs typeface="Helvetica"/>
              </a:rPr>
              <a:t>Associate Professor of Psychiatry and Reproductive Sciences, Obstetrics, and Gynecology</a:t>
            </a:r>
          </a:p>
          <a:p>
            <a:r>
              <a:rPr lang="en-US" dirty="0">
                <a:cs typeface="Helvetica"/>
              </a:rPr>
              <a:t>University of Pittsburgh School of Medicine</a:t>
            </a:r>
          </a:p>
        </p:txBody>
      </p:sp>
      <p:sp>
        <p:nvSpPr>
          <p:cNvPr id="8" name="TextBox 7">
            <a:extLst>
              <a:ext uri="{FF2B5EF4-FFF2-40B4-BE49-F238E27FC236}">
                <a16:creationId xmlns:a16="http://schemas.microsoft.com/office/drawing/2014/main" id="{40FD9782-6511-6D8F-0636-58E298B050FB}"/>
              </a:ext>
            </a:extLst>
          </p:cNvPr>
          <p:cNvSpPr txBox="1"/>
          <p:nvPr/>
        </p:nvSpPr>
        <p:spPr>
          <a:xfrm>
            <a:off x="2949387" y="1963021"/>
            <a:ext cx="9242613" cy="1323439"/>
          </a:xfrm>
          <a:prstGeom prst="rect">
            <a:avLst/>
          </a:prstGeom>
          <a:noFill/>
        </p:spPr>
        <p:txBody>
          <a:bodyPr wrap="square">
            <a:spAutoFit/>
          </a:bodyPr>
          <a:lstStyle/>
          <a:p>
            <a:pPr marR="0" algn="ctr" rtl="0"/>
            <a:r>
              <a:rPr lang="en-US" sz="4000" b="1" i="0" u="none" strike="noStrike" baseline="0" dirty="0">
                <a:solidFill>
                  <a:srgbClr val="7030A0"/>
                </a:solidFill>
                <a:latin typeface="Calibri" panose="020F0502020204030204" pitchFamily="34" charset="0"/>
                <a:cs typeface="Calibri" panose="020F0502020204030204" pitchFamily="34" charset="0"/>
              </a:rPr>
              <a:t>Brexanolone and New Frontiers: </a:t>
            </a:r>
          </a:p>
          <a:p>
            <a:pPr marR="0" algn="ctr" rtl="0"/>
            <a:r>
              <a:rPr lang="en-US" sz="4000" b="1" i="0" u="none" strike="noStrike" baseline="0" dirty="0">
                <a:solidFill>
                  <a:srgbClr val="7030A0"/>
                </a:solidFill>
                <a:latin typeface="Calibri" panose="020F0502020204030204" pitchFamily="34" charset="0"/>
                <a:cs typeface="Calibri" panose="020F0502020204030204" pitchFamily="34" charset="0"/>
              </a:rPr>
              <a:t>Recent Innovations in Perinatal Psychiatry</a:t>
            </a:r>
          </a:p>
        </p:txBody>
      </p:sp>
    </p:spTree>
    <p:extLst>
      <p:ext uri="{BB962C8B-B14F-4D97-AF65-F5344CB8AC3E}">
        <p14:creationId xmlns:p14="http://schemas.microsoft.com/office/powerpoint/2010/main" val="1109453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A504CA5F-7B6A-44BA-9F97-B47FBD43DE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745" r="50363" b="37683"/>
          <a:stretch/>
        </p:blipFill>
        <p:spPr>
          <a:xfrm>
            <a:off x="2286066" y="797391"/>
            <a:ext cx="7707787" cy="4990224"/>
          </a:xfrm>
          <a:prstGeom prst="rect">
            <a:avLst/>
          </a:prstGeom>
        </p:spPr>
      </p:pic>
    </p:spTree>
    <p:extLst>
      <p:ext uri="{BB962C8B-B14F-4D97-AF65-F5344CB8AC3E}">
        <p14:creationId xmlns:p14="http://schemas.microsoft.com/office/powerpoint/2010/main" val="4234535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3EDAED-C71B-4B9B-BAD6-27B679E79C6E}"/>
              </a:ext>
            </a:extLst>
          </p:cNvPr>
          <p:cNvSpPr>
            <a:spLocks noGrp="1"/>
          </p:cNvSpPr>
          <p:nvPr>
            <p:ph type="sldNum" sz="quarter" idx="10"/>
          </p:nvPr>
        </p:nvSpPr>
        <p:spPr/>
        <p:txBody>
          <a:bodyPr/>
          <a:lstStyle/>
          <a:p>
            <a:fld id="{33360664-6F59-AB4A-B389-863655A8C536}" type="slidenum">
              <a:rPr lang="en-US" smtClean="0">
                <a:solidFill>
                  <a:srgbClr val="FFFFFF"/>
                </a:solidFill>
              </a:rPr>
              <a:pPr/>
              <a:t>21</a:t>
            </a:fld>
            <a:endParaRPr lang="en-US">
              <a:solidFill>
                <a:srgbClr val="FFFFFF"/>
              </a:solidFill>
            </a:endParaRPr>
          </a:p>
        </p:txBody>
      </p:sp>
      <p:pic>
        <p:nvPicPr>
          <p:cNvPr id="5" name="Picture 4">
            <a:extLst>
              <a:ext uri="{FF2B5EF4-FFF2-40B4-BE49-F238E27FC236}">
                <a16:creationId xmlns:a16="http://schemas.microsoft.com/office/drawing/2014/main" id="{AD490E56-98E4-46F4-A02D-3F3308BACF74}"/>
              </a:ext>
            </a:extLst>
          </p:cNvPr>
          <p:cNvPicPr>
            <a:picLocks noChangeAspect="1"/>
          </p:cNvPicPr>
          <p:nvPr/>
        </p:nvPicPr>
        <p:blipFill>
          <a:blip r:embed="rId3"/>
          <a:stretch>
            <a:fillRect/>
          </a:stretch>
        </p:blipFill>
        <p:spPr>
          <a:xfrm>
            <a:off x="1520032" y="1"/>
            <a:ext cx="9144000" cy="3288689"/>
          </a:xfrm>
          <a:prstGeom prst="rect">
            <a:avLst/>
          </a:prstGeom>
        </p:spPr>
      </p:pic>
      <p:pic>
        <p:nvPicPr>
          <p:cNvPr id="6" name="Picture 5">
            <a:extLst>
              <a:ext uri="{FF2B5EF4-FFF2-40B4-BE49-F238E27FC236}">
                <a16:creationId xmlns:a16="http://schemas.microsoft.com/office/drawing/2014/main" id="{76007EBC-9222-480C-8E47-641951E4FF2B}"/>
              </a:ext>
            </a:extLst>
          </p:cNvPr>
          <p:cNvPicPr>
            <a:picLocks noChangeAspect="1"/>
          </p:cNvPicPr>
          <p:nvPr/>
        </p:nvPicPr>
        <p:blipFill>
          <a:blip r:embed="rId4"/>
          <a:stretch>
            <a:fillRect/>
          </a:stretch>
        </p:blipFill>
        <p:spPr>
          <a:xfrm>
            <a:off x="2099319" y="3288715"/>
            <a:ext cx="8324206" cy="2936210"/>
          </a:xfrm>
          <a:prstGeom prst="rect">
            <a:avLst/>
          </a:prstGeom>
          <a:ln>
            <a:solidFill>
              <a:schemeClr val="tx1"/>
            </a:solidFill>
          </a:ln>
        </p:spPr>
      </p:pic>
    </p:spTree>
    <p:extLst>
      <p:ext uri="{BB962C8B-B14F-4D97-AF65-F5344CB8AC3E}">
        <p14:creationId xmlns:p14="http://schemas.microsoft.com/office/powerpoint/2010/main" val="276246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082725" y="24544"/>
            <a:ext cx="5109274" cy="6812365"/>
          </a:xfrm>
          <a:prstGeom prst="rect">
            <a:avLst/>
          </a:prstGeom>
        </p:spPr>
      </p:pic>
      <p:sp>
        <p:nvSpPr>
          <p:cNvPr id="6" name="Content Placeholder 5"/>
          <p:cNvSpPr>
            <a:spLocks noGrp="1"/>
          </p:cNvSpPr>
          <p:nvPr>
            <p:ph idx="1"/>
          </p:nvPr>
        </p:nvSpPr>
        <p:spPr>
          <a:xfrm>
            <a:off x="714216" y="356461"/>
            <a:ext cx="7530885" cy="6318519"/>
          </a:xfrm>
        </p:spPr>
        <p:txBody>
          <a:bodyPr vert="horz" lIns="91440" tIns="45720" rIns="91440" bIns="45720" rtlCol="0" anchor="t">
            <a:normAutofit fontScale="85000" lnSpcReduction="20000"/>
          </a:bodyPr>
          <a:lstStyle/>
          <a:p>
            <a:pPr marL="0" indent="0">
              <a:lnSpc>
                <a:spcPct val="200000"/>
              </a:lnSpc>
              <a:buNone/>
            </a:pPr>
            <a:r>
              <a:rPr lang="en-US" dirty="0"/>
              <a:t>Ms. A has a spontaneous vaginal delivery with no complications. When you see her 6 weeks later in your office, she tells you that since her delivery, she has been having difficulty with low mood, anhedonia, hopelessness, worthlessness, and some difficulty with bonding with her baby. She has remained on her fluoxetine and continued psychotherapy. She asks you about this new medication she’s heard about: </a:t>
            </a:r>
            <a:r>
              <a:rPr lang="en-US" u="sng" dirty="0" err="1"/>
              <a:t>brexanolone</a:t>
            </a:r>
            <a:r>
              <a:rPr lang="en-US" dirty="0"/>
              <a:t>.</a:t>
            </a:r>
          </a:p>
          <a:p>
            <a:pPr marL="0" indent="0">
              <a:lnSpc>
                <a:spcPct val="200000"/>
              </a:lnSpc>
              <a:buNone/>
            </a:pPr>
            <a:r>
              <a:rPr lang="en-US" b="1" dirty="0"/>
              <a:t>What do you tell her?</a:t>
            </a:r>
            <a:endParaRPr lang="en-US" b="1" dirty="0">
              <a:cs typeface="Calibri"/>
            </a:endParaRPr>
          </a:p>
        </p:txBody>
      </p:sp>
      <p:sp>
        <p:nvSpPr>
          <p:cNvPr id="2" name="Slide Number Placeholder 1"/>
          <p:cNvSpPr>
            <a:spLocks noGrp="1"/>
          </p:cNvSpPr>
          <p:nvPr>
            <p:ph type="sldNum" sz="quarter" idx="12"/>
          </p:nvPr>
        </p:nvSpPr>
        <p:spPr/>
        <p:txBody>
          <a:bodyPr/>
          <a:lstStyle/>
          <a:p>
            <a:fld id="{EB53B72B-A61A-432E-A9F8-B7579DAF1197}" type="slidenum">
              <a:rPr lang="en-US" dirty="0" smtClean="0"/>
              <a:t>22</a:t>
            </a:fld>
            <a:endParaRPr lang="en-US"/>
          </a:p>
        </p:txBody>
      </p:sp>
    </p:spTree>
    <p:extLst>
      <p:ext uri="{BB962C8B-B14F-4D97-AF65-F5344CB8AC3E}">
        <p14:creationId xmlns:p14="http://schemas.microsoft.com/office/powerpoint/2010/main" val="3854444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055428" y="204395"/>
            <a:ext cx="5136572" cy="1883090"/>
          </a:xfrm>
          <a:prstGeom prst="rect">
            <a:avLst/>
          </a:prstGeom>
        </p:spPr>
      </p:pic>
      <p:pic>
        <p:nvPicPr>
          <p:cNvPr id="4" name="Picture 3"/>
          <p:cNvPicPr>
            <a:picLocks noChangeAspect="1"/>
          </p:cNvPicPr>
          <p:nvPr/>
        </p:nvPicPr>
        <p:blipFill>
          <a:blip r:embed="rId3"/>
          <a:stretch>
            <a:fillRect/>
          </a:stretch>
        </p:blipFill>
        <p:spPr>
          <a:xfrm>
            <a:off x="5986935" y="2596056"/>
            <a:ext cx="5366865" cy="4089478"/>
          </a:xfrm>
          <a:prstGeom prst="rect">
            <a:avLst/>
          </a:prstGeom>
        </p:spPr>
      </p:pic>
      <p:sp>
        <p:nvSpPr>
          <p:cNvPr id="2" name="Title 1"/>
          <p:cNvSpPr>
            <a:spLocks noGrp="1"/>
          </p:cNvSpPr>
          <p:nvPr>
            <p:ph type="title"/>
          </p:nvPr>
        </p:nvSpPr>
        <p:spPr/>
        <p:txBody>
          <a:bodyPr/>
          <a:lstStyle/>
          <a:p>
            <a:r>
              <a:rPr lang="en-US" dirty="0"/>
              <a:t>Brexanolone - Neurobiology</a:t>
            </a:r>
          </a:p>
        </p:txBody>
      </p:sp>
      <p:sp>
        <p:nvSpPr>
          <p:cNvPr id="3" name="Content Placeholder 2"/>
          <p:cNvSpPr>
            <a:spLocks noGrp="1"/>
          </p:cNvSpPr>
          <p:nvPr>
            <p:ph idx="1"/>
          </p:nvPr>
        </p:nvSpPr>
        <p:spPr/>
        <p:txBody>
          <a:bodyPr vert="horz" lIns="91440" tIns="45720" rIns="91440" bIns="45720" rtlCol="0" anchor="t">
            <a:normAutofit lnSpcReduction="10000"/>
          </a:bodyPr>
          <a:lstStyle/>
          <a:p>
            <a:pPr>
              <a:spcBef>
                <a:spcPts val="1800"/>
              </a:spcBef>
            </a:pPr>
            <a:r>
              <a:rPr lang="en-US" dirty="0"/>
              <a:t>Structurally identical to endogenous allopregnanolone</a:t>
            </a:r>
          </a:p>
          <a:p>
            <a:pPr>
              <a:spcBef>
                <a:spcPts val="1800"/>
              </a:spcBef>
            </a:pPr>
            <a:r>
              <a:rPr lang="en-US" dirty="0"/>
              <a:t>Positive allosteric modulator of synaptic and </a:t>
            </a:r>
            <a:r>
              <a:rPr lang="en-US" err="1"/>
              <a:t>extrasynaptic</a:t>
            </a:r>
            <a:r>
              <a:rPr lang="en-US" dirty="0"/>
              <a:t> GABA</a:t>
            </a:r>
            <a:r>
              <a:rPr lang="en-US" sz="2000" dirty="0"/>
              <a:t>A</a:t>
            </a:r>
            <a:r>
              <a:rPr lang="en-US" dirty="0"/>
              <a:t> receptors</a:t>
            </a:r>
            <a:endParaRPr lang="en-US" dirty="0">
              <a:cs typeface="Calibri"/>
            </a:endParaRPr>
          </a:p>
          <a:p>
            <a:pPr>
              <a:spcBef>
                <a:spcPts val="1800"/>
              </a:spcBef>
            </a:pPr>
            <a:r>
              <a:rPr lang="en-US" dirty="0"/>
              <a:t>Distinct binding site from GABA</a:t>
            </a:r>
            <a:endParaRPr lang="en-US" dirty="0">
              <a:cs typeface="Calibri"/>
            </a:endParaRPr>
          </a:p>
          <a:p>
            <a:pPr>
              <a:spcBef>
                <a:spcPts val="1800"/>
              </a:spcBef>
            </a:pPr>
            <a:r>
              <a:rPr lang="en-US" dirty="0"/>
              <a:t>Proposed Mechanism of PPD:</a:t>
            </a:r>
          </a:p>
          <a:p>
            <a:pPr lvl="1">
              <a:spcBef>
                <a:spcPts val="1800"/>
              </a:spcBef>
            </a:pPr>
            <a:r>
              <a:rPr lang="en-US" dirty="0"/>
              <a:t>Fluctuations in neuroactive steroids</a:t>
            </a:r>
          </a:p>
          <a:p>
            <a:pPr lvl="1">
              <a:spcBef>
                <a:spcPts val="1800"/>
              </a:spcBef>
            </a:pPr>
            <a:r>
              <a:rPr lang="en-US" dirty="0">
                <a:sym typeface="Wingdings" panose="05000000000000000000" pitchFamily="2" charset="2"/>
              </a:rPr>
              <a:t> </a:t>
            </a:r>
            <a:r>
              <a:rPr lang="en-US" dirty="0"/>
              <a:t>Reduces GABA function</a:t>
            </a:r>
          </a:p>
          <a:p>
            <a:pPr lvl="1">
              <a:spcBef>
                <a:spcPts val="1800"/>
              </a:spcBef>
            </a:pPr>
            <a:r>
              <a:rPr lang="en-US" dirty="0">
                <a:sym typeface="Wingdings" panose="05000000000000000000" pitchFamily="2" charset="2"/>
              </a:rPr>
              <a:t> Postpartum depressive episode</a:t>
            </a:r>
            <a:endParaRPr lang="en-US" dirty="0"/>
          </a:p>
        </p:txBody>
      </p:sp>
      <p:sp>
        <p:nvSpPr>
          <p:cNvPr id="5" name="TextBox 4"/>
          <p:cNvSpPr txBox="1"/>
          <p:nvPr/>
        </p:nvSpPr>
        <p:spPr>
          <a:xfrm>
            <a:off x="6400800" y="6490358"/>
            <a:ext cx="53808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 https://www.fda.gov/media/121351/download</a:t>
            </a:r>
          </a:p>
        </p:txBody>
      </p:sp>
    </p:spTree>
    <p:extLst>
      <p:ext uri="{BB962C8B-B14F-4D97-AF65-F5344CB8AC3E}">
        <p14:creationId xmlns:p14="http://schemas.microsoft.com/office/powerpoint/2010/main" val="855595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7E8D09-0A1C-46DA-AC92-942E1E7A8615}"/>
              </a:ext>
            </a:extLst>
          </p:cNvPr>
          <p:cNvSpPr>
            <a:spLocks noGrp="1"/>
          </p:cNvSpPr>
          <p:nvPr>
            <p:ph idx="1"/>
          </p:nvPr>
        </p:nvSpPr>
        <p:spPr>
          <a:xfrm>
            <a:off x="838200" y="1825625"/>
            <a:ext cx="10972800" cy="4351338"/>
          </a:xfrm>
        </p:spPr>
        <p:txBody>
          <a:bodyPr vert="horz" lIns="91440" tIns="45720" rIns="91440" bIns="45720" rtlCol="0" anchor="t">
            <a:normAutofit fontScale="92500" lnSpcReduction="20000"/>
          </a:bodyPr>
          <a:lstStyle/>
          <a:p>
            <a:pPr>
              <a:spcBef>
                <a:spcPts val="2400"/>
              </a:spcBef>
            </a:pPr>
            <a:endParaRPr lang="en-US" sz="2200" dirty="0"/>
          </a:p>
          <a:p>
            <a:pPr>
              <a:spcBef>
                <a:spcPts val="2400"/>
              </a:spcBef>
            </a:pPr>
            <a:endParaRPr lang="en-US" sz="2200" dirty="0"/>
          </a:p>
          <a:p>
            <a:pPr>
              <a:spcBef>
                <a:spcPts val="2400"/>
              </a:spcBef>
            </a:pPr>
            <a:endParaRPr lang="en-US" sz="2200" dirty="0"/>
          </a:p>
          <a:p>
            <a:pPr>
              <a:spcBef>
                <a:spcPts val="2400"/>
              </a:spcBef>
            </a:pPr>
            <a:endParaRPr lang="en-US" sz="2200" dirty="0"/>
          </a:p>
          <a:p>
            <a:pPr>
              <a:spcBef>
                <a:spcPts val="2400"/>
              </a:spcBef>
            </a:pPr>
            <a:r>
              <a:rPr lang="en-US" sz="2400" dirty="0"/>
              <a:t>Mechanistically driven </a:t>
            </a:r>
            <a:r>
              <a:rPr lang="en-US" sz="2400" dirty="0" err="1"/>
              <a:t>neurosteroid</a:t>
            </a:r>
            <a:r>
              <a:rPr lang="en-US" sz="2400" dirty="0"/>
              <a:t> treatment</a:t>
            </a:r>
            <a:r>
              <a:rPr lang="en-US" sz="2400"/>
              <a:t> </a:t>
            </a:r>
          </a:p>
          <a:p>
            <a:pPr>
              <a:spcBef>
                <a:spcPts val="2400"/>
              </a:spcBef>
            </a:pPr>
            <a:r>
              <a:rPr lang="en-US" sz="2400" dirty="0"/>
              <a:t>Rapid ↓</a:t>
            </a:r>
            <a:r>
              <a:rPr lang="en-US" sz="2400"/>
              <a:t> </a:t>
            </a:r>
            <a:r>
              <a:rPr lang="en-US" sz="2400" dirty="0"/>
              <a:t>symptoms in postpartum women with moderate to severe MDD</a:t>
            </a:r>
            <a:endParaRPr lang="en-US" sz="2400">
              <a:cs typeface="Calibri"/>
            </a:endParaRPr>
          </a:p>
          <a:p>
            <a:pPr>
              <a:spcBef>
                <a:spcPts val="2400"/>
              </a:spcBef>
            </a:pPr>
            <a:r>
              <a:rPr lang="en-US" sz="2400" dirty="0"/>
              <a:t>60-hour infusion</a:t>
            </a:r>
            <a:r>
              <a:rPr lang="en-US" sz="2400"/>
              <a:t> </a:t>
            </a:r>
            <a:endParaRPr lang="en-US" sz="2400">
              <a:cs typeface="Calibri"/>
            </a:endParaRPr>
          </a:p>
          <a:p>
            <a:pPr>
              <a:spcBef>
                <a:spcPts val="2400"/>
              </a:spcBef>
            </a:pPr>
            <a:r>
              <a:rPr lang="en-US" sz="2400" dirty="0"/>
              <a:t>Phase 2 studies showed early 60-hour and sustained 30-day reduction in HAM-D scores (12 points)</a:t>
            </a:r>
            <a:endParaRPr lang="en-US" sz="2400">
              <a:cs typeface="Calibri"/>
            </a:endParaRPr>
          </a:p>
        </p:txBody>
      </p:sp>
      <p:sp>
        <p:nvSpPr>
          <p:cNvPr id="4" name="Slide Number Placeholder 3">
            <a:extLst>
              <a:ext uri="{FF2B5EF4-FFF2-40B4-BE49-F238E27FC236}">
                <a16:creationId xmlns:a16="http://schemas.microsoft.com/office/drawing/2014/main" id="{4F3EDAED-C71B-4B9B-BAD6-27B679E79C6E}"/>
              </a:ext>
            </a:extLst>
          </p:cNvPr>
          <p:cNvSpPr>
            <a:spLocks noGrp="1"/>
          </p:cNvSpPr>
          <p:nvPr>
            <p:ph type="sldNum" sz="quarter" idx="4294967295"/>
          </p:nvPr>
        </p:nvSpPr>
        <p:spPr>
          <a:xfrm>
            <a:off x="0" y="6356350"/>
            <a:ext cx="2743200" cy="365125"/>
          </a:xfrm>
        </p:spPr>
        <p:txBody>
          <a:bodyPr/>
          <a:lstStyle/>
          <a:p>
            <a:fld id="{33360664-6F59-AB4A-B389-863655A8C536}" type="slidenum">
              <a:rPr lang="en-US" smtClean="0">
                <a:solidFill>
                  <a:srgbClr val="FFFFFF"/>
                </a:solidFill>
              </a:rPr>
              <a:pPr/>
              <a:t>24</a:t>
            </a:fld>
            <a:endParaRPr lang="en-US">
              <a:solidFill>
                <a:srgbClr val="FFFFFF"/>
              </a:solidFill>
            </a:endParaRPr>
          </a:p>
        </p:txBody>
      </p:sp>
      <p:pic>
        <p:nvPicPr>
          <p:cNvPr id="5" name="Picture 4">
            <a:extLst>
              <a:ext uri="{FF2B5EF4-FFF2-40B4-BE49-F238E27FC236}">
                <a16:creationId xmlns:a16="http://schemas.microsoft.com/office/drawing/2014/main" id="{AD490E56-98E4-46F4-A02D-3F3308BACF74}"/>
              </a:ext>
            </a:extLst>
          </p:cNvPr>
          <p:cNvPicPr>
            <a:picLocks noChangeAspect="1"/>
          </p:cNvPicPr>
          <p:nvPr/>
        </p:nvPicPr>
        <p:blipFill>
          <a:blip r:embed="rId3"/>
          <a:stretch>
            <a:fillRect/>
          </a:stretch>
        </p:blipFill>
        <p:spPr>
          <a:xfrm>
            <a:off x="1520032" y="1"/>
            <a:ext cx="9144000" cy="3288689"/>
          </a:xfrm>
          <a:prstGeom prst="rect">
            <a:avLst/>
          </a:prstGeom>
        </p:spPr>
      </p:pic>
    </p:spTree>
    <p:extLst>
      <p:ext uri="{BB962C8B-B14F-4D97-AF65-F5344CB8AC3E}">
        <p14:creationId xmlns:p14="http://schemas.microsoft.com/office/powerpoint/2010/main" val="159089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Hamilton Depression Rating Scale (HDRS)</a:t>
            </a:r>
          </a:p>
        </p:txBody>
      </p:sp>
      <p:sp>
        <p:nvSpPr>
          <p:cNvPr id="3" name="Content Placeholder 2"/>
          <p:cNvSpPr>
            <a:spLocks noGrp="1"/>
          </p:cNvSpPr>
          <p:nvPr>
            <p:ph idx="1"/>
          </p:nvPr>
        </p:nvSpPr>
        <p:spPr/>
        <p:txBody>
          <a:bodyPr>
            <a:normAutofit/>
          </a:bodyPr>
          <a:lstStyle/>
          <a:p>
            <a:pPr>
              <a:spcBef>
                <a:spcPts val="1800"/>
              </a:spcBef>
            </a:pPr>
            <a:r>
              <a:rPr lang="en-US" dirty="0"/>
              <a:t>Normal (0-7)</a:t>
            </a:r>
          </a:p>
          <a:p>
            <a:pPr>
              <a:spcBef>
                <a:spcPts val="1800"/>
              </a:spcBef>
            </a:pPr>
            <a:r>
              <a:rPr lang="en-US" dirty="0"/>
              <a:t>Mild depression (8-16)</a:t>
            </a:r>
          </a:p>
          <a:p>
            <a:pPr>
              <a:spcBef>
                <a:spcPts val="1800"/>
              </a:spcBef>
            </a:pPr>
            <a:r>
              <a:rPr lang="en-US" dirty="0"/>
              <a:t>Moderate depression (17-23)</a:t>
            </a:r>
          </a:p>
          <a:p>
            <a:pPr>
              <a:spcBef>
                <a:spcPts val="1800"/>
              </a:spcBef>
            </a:pPr>
            <a:r>
              <a:rPr lang="en-US" dirty="0"/>
              <a:t>Severe depression (≥24)</a:t>
            </a:r>
          </a:p>
        </p:txBody>
      </p:sp>
      <p:sp>
        <p:nvSpPr>
          <p:cNvPr id="4" name="Rectangle 3"/>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5" name="Rectangle 4"/>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6" name="Picture 5"/>
          <p:cNvPicPr>
            <a:picLocks noChangeAspect="1"/>
          </p:cNvPicPr>
          <p:nvPr/>
        </p:nvPicPr>
        <p:blipFill>
          <a:blip r:embed="rId3">
            <a:lum bright="-20000" contrast="40000"/>
          </a:blip>
          <a:stretch>
            <a:fillRect/>
          </a:stretch>
        </p:blipFill>
        <p:spPr>
          <a:xfrm>
            <a:off x="838200" y="4421313"/>
            <a:ext cx="7518874" cy="1279399"/>
          </a:xfrm>
          <a:prstGeom prst="rect">
            <a:avLst/>
          </a:prstGeom>
          <a:ln>
            <a:solidFill>
              <a:schemeClr val="tx1"/>
            </a:solidFill>
          </a:ln>
        </p:spPr>
      </p:pic>
    </p:spTree>
    <p:extLst>
      <p:ext uri="{BB962C8B-B14F-4D97-AF65-F5344CB8AC3E}">
        <p14:creationId xmlns:p14="http://schemas.microsoft.com/office/powerpoint/2010/main" val="4115607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Brexanolone - Pros</a:t>
            </a:r>
          </a:p>
        </p:txBody>
      </p:sp>
      <p:sp>
        <p:nvSpPr>
          <p:cNvPr id="3" name="Content Placeholder 2"/>
          <p:cNvSpPr>
            <a:spLocks noGrp="1"/>
          </p:cNvSpPr>
          <p:nvPr>
            <p:ph idx="1"/>
          </p:nvPr>
        </p:nvSpPr>
        <p:spPr>
          <a:xfrm>
            <a:off x="838200" y="1825625"/>
            <a:ext cx="6781800" cy="4351338"/>
          </a:xfrm>
        </p:spPr>
        <p:txBody>
          <a:bodyPr/>
          <a:lstStyle/>
          <a:p>
            <a:pPr>
              <a:spcBef>
                <a:spcPts val="1800"/>
              </a:spcBef>
            </a:pPr>
            <a:r>
              <a:rPr lang="en-US" dirty="0"/>
              <a:t>Quicker response than SSRIs</a:t>
            </a:r>
          </a:p>
          <a:p>
            <a:pPr>
              <a:spcBef>
                <a:spcPts val="1800"/>
              </a:spcBef>
            </a:pPr>
            <a:r>
              <a:rPr lang="en-US" dirty="0"/>
              <a:t>Treating the episodic depression </a:t>
            </a:r>
          </a:p>
          <a:p>
            <a:pPr lvl="1">
              <a:spcBef>
                <a:spcPts val="1800"/>
              </a:spcBef>
            </a:pPr>
            <a:r>
              <a:rPr lang="en-US" dirty="0"/>
              <a:t>May allow for engagement in longer-term psychiatric treatments</a:t>
            </a:r>
          </a:p>
          <a:p>
            <a:pPr>
              <a:spcBef>
                <a:spcPts val="1800"/>
              </a:spcBef>
            </a:pPr>
            <a:r>
              <a:rPr lang="en-US" dirty="0"/>
              <a:t>Novel treatment targeting pathophysiology</a:t>
            </a:r>
          </a:p>
          <a:p>
            <a:pPr>
              <a:spcBef>
                <a:spcPts val="1800"/>
              </a:spcBef>
            </a:pPr>
            <a:r>
              <a:rPr lang="en-US" dirty="0"/>
              <a:t>Quicker response = theoretical improvements in bonding/attachment, return to functioning</a:t>
            </a:r>
          </a:p>
          <a:p>
            <a:pPr>
              <a:spcBef>
                <a:spcPts val="1800"/>
              </a:spcBef>
            </a:pPr>
            <a:endParaRPr lang="en-US" dirty="0"/>
          </a:p>
        </p:txBody>
      </p:sp>
      <p:pic>
        <p:nvPicPr>
          <p:cNvPr id="4" name="Picture 2" descr="Image result for mother baby graphics free">
            <a:extLst>
              <a:ext uri="{FF2B5EF4-FFF2-40B4-BE49-F238E27FC236}">
                <a16:creationId xmlns:a16="http://schemas.microsoft.com/office/drawing/2014/main" id="{1FE8E39A-F841-49F0-BD7A-41D2D01BE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0" y="25386"/>
            <a:ext cx="4252913" cy="6823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396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Screening and Evaluation</a:t>
            </a:r>
          </a:p>
        </p:txBody>
      </p:sp>
      <p:sp>
        <p:nvSpPr>
          <p:cNvPr id="3" name="Content Placeholder 2"/>
          <p:cNvSpPr>
            <a:spLocks noGrp="1"/>
          </p:cNvSpPr>
          <p:nvPr>
            <p:ph idx="1"/>
          </p:nvPr>
        </p:nvSpPr>
        <p:spPr/>
        <p:txBody>
          <a:bodyPr vert="horz" lIns="91440" tIns="45720" rIns="91440" bIns="45720" rtlCol="0" anchor="t">
            <a:normAutofit/>
          </a:bodyPr>
          <a:lstStyle/>
          <a:p>
            <a:pPr>
              <a:spcBef>
                <a:spcPts val="1800"/>
              </a:spcBef>
            </a:pPr>
            <a:r>
              <a:rPr lang="en-US" dirty="0"/>
              <a:t>Depression onset third trimester through 6 months postpartum</a:t>
            </a:r>
            <a:endParaRPr lang="en-US"/>
          </a:p>
          <a:p>
            <a:pPr>
              <a:spcBef>
                <a:spcPts val="1800"/>
              </a:spcBef>
            </a:pPr>
            <a:r>
              <a:rPr lang="en-US" dirty="0"/>
              <a:t>HAMD17 </a:t>
            </a:r>
            <a:r>
              <a:rPr lang="en-US" u="sng" dirty="0"/>
              <a:t>&gt;</a:t>
            </a:r>
            <a:r>
              <a:rPr lang="en-US" dirty="0"/>
              <a:t> 20</a:t>
            </a:r>
          </a:p>
          <a:p>
            <a:pPr>
              <a:spcBef>
                <a:spcPts val="1800"/>
              </a:spcBef>
            </a:pPr>
            <a:r>
              <a:rPr lang="en-US" dirty="0"/>
              <a:t>No renal failure/dialysis</a:t>
            </a:r>
          </a:p>
          <a:p>
            <a:pPr>
              <a:spcBef>
                <a:spcPts val="1800"/>
              </a:spcBef>
            </a:pPr>
            <a:r>
              <a:rPr lang="en-US" dirty="0"/>
              <a:t>No imminent suicidality or </a:t>
            </a:r>
            <a:r>
              <a:rPr lang="en-US" dirty="0" err="1"/>
              <a:t>homicidality</a:t>
            </a:r>
            <a:endParaRPr lang="en-US" dirty="0"/>
          </a:p>
          <a:p>
            <a:pPr>
              <a:spcBef>
                <a:spcPts val="1800"/>
              </a:spcBef>
            </a:pPr>
            <a:r>
              <a:rPr lang="en-US" dirty="0"/>
              <a:t>No psychosis or mania; no ECT</a:t>
            </a:r>
          </a:p>
          <a:p>
            <a:pPr>
              <a:spcBef>
                <a:spcPts val="1800"/>
              </a:spcBef>
            </a:pPr>
            <a:r>
              <a:rPr lang="en-US" dirty="0"/>
              <a:t>Substance use exclusion</a:t>
            </a:r>
          </a:p>
          <a:p>
            <a:pPr>
              <a:spcBef>
                <a:spcPts val="1800"/>
              </a:spcBef>
            </a:pPr>
            <a:r>
              <a:rPr lang="en-US" dirty="0"/>
              <a:t>Pregnancy exclusion</a:t>
            </a:r>
          </a:p>
          <a:p>
            <a:pPr>
              <a:spcBef>
                <a:spcPts val="1800"/>
              </a:spcBef>
            </a:pPr>
            <a:endParaRPr lang="en-US" dirty="0"/>
          </a:p>
        </p:txBody>
      </p:sp>
    </p:spTree>
    <p:extLst>
      <p:ext uri="{BB962C8B-B14F-4D97-AF65-F5344CB8AC3E}">
        <p14:creationId xmlns:p14="http://schemas.microsoft.com/office/powerpoint/2010/main" val="1585741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lum bright="-20000" contrast="40000"/>
          </a:blip>
          <a:stretch>
            <a:fillRect/>
          </a:stretch>
        </p:blipFill>
        <p:spPr>
          <a:xfrm>
            <a:off x="2467655" y="386145"/>
            <a:ext cx="6000000" cy="3204000"/>
          </a:xfrm>
          <a:prstGeom prst="rect">
            <a:avLst/>
          </a:prstGeom>
          <a:ln w="57150">
            <a:solidFill>
              <a:schemeClr val="tx1"/>
            </a:solidFill>
          </a:ln>
        </p:spPr>
      </p:pic>
      <p:sp>
        <p:nvSpPr>
          <p:cNvPr id="9" name="TextBox 8"/>
          <p:cNvSpPr txBox="1"/>
          <p:nvPr/>
        </p:nvSpPr>
        <p:spPr>
          <a:xfrm>
            <a:off x="472965" y="3951891"/>
            <a:ext cx="10815145" cy="2031325"/>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2400" dirty="0"/>
              <a:t>4% in Phase 3 trials with loss of consciousness</a:t>
            </a:r>
          </a:p>
          <a:p>
            <a:pPr marL="285750" indent="-285750">
              <a:spcBef>
                <a:spcPts val="1200"/>
              </a:spcBef>
              <a:buFont typeface="Arial" panose="020B0604020202020204" pitchFamily="34" charset="0"/>
              <a:buChar char="•"/>
            </a:pPr>
            <a:r>
              <a:rPr lang="en-US" sz="2400" dirty="0"/>
              <a:t>Potent GABA-A agonist</a:t>
            </a:r>
          </a:p>
          <a:p>
            <a:pPr marL="285750" indent="-285750">
              <a:spcBef>
                <a:spcPts val="1200"/>
              </a:spcBef>
              <a:buFont typeface="Arial" panose="020B0604020202020204" pitchFamily="34" charset="0"/>
              <a:buChar char="•"/>
            </a:pPr>
            <a:r>
              <a:rPr lang="en-US" sz="2400" dirty="0"/>
              <a:t>Requires hospitalization to monitor for excessive sedation and loss of consciousness</a:t>
            </a:r>
          </a:p>
          <a:p>
            <a:pPr marL="285750" indent="-285750">
              <a:spcBef>
                <a:spcPts val="1200"/>
              </a:spcBef>
              <a:buFont typeface="Arial" panose="020B0604020202020204" pitchFamily="34" charset="0"/>
              <a:buChar char="•"/>
            </a:pPr>
            <a:r>
              <a:rPr lang="en-US" sz="2400" dirty="0"/>
              <a:t>Requires enrollment in Risk Evaluation and Mitigation Strategies (REMS)</a:t>
            </a:r>
          </a:p>
        </p:txBody>
      </p:sp>
    </p:spTree>
    <p:extLst>
      <p:ext uri="{BB962C8B-B14F-4D97-AF65-F5344CB8AC3E}">
        <p14:creationId xmlns:p14="http://schemas.microsoft.com/office/powerpoint/2010/main" val="2967128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Considerations</a:t>
            </a:r>
          </a:p>
        </p:txBody>
      </p:sp>
      <p:sp>
        <p:nvSpPr>
          <p:cNvPr id="3" name="Content Placeholder 2"/>
          <p:cNvSpPr>
            <a:spLocks noGrp="1"/>
          </p:cNvSpPr>
          <p:nvPr>
            <p:ph idx="1"/>
          </p:nvPr>
        </p:nvSpPr>
        <p:spPr>
          <a:xfrm>
            <a:off x="838200" y="1541844"/>
            <a:ext cx="10515600" cy="4351338"/>
          </a:xfrm>
        </p:spPr>
        <p:txBody>
          <a:bodyPr>
            <a:noAutofit/>
          </a:bodyPr>
          <a:lstStyle/>
          <a:p>
            <a:pPr>
              <a:spcBef>
                <a:spcPts val="1800"/>
              </a:spcBef>
            </a:pPr>
            <a:r>
              <a:rPr lang="en-US" sz="2400" dirty="0"/>
              <a:t>No increased risk of SI</a:t>
            </a:r>
          </a:p>
          <a:p>
            <a:pPr>
              <a:spcBef>
                <a:spcPts val="1800"/>
              </a:spcBef>
            </a:pPr>
            <a:r>
              <a:rPr lang="en-US" sz="2400" dirty="0"/>
              <a:t>Other potential side effects:</a:t>
            </a:r>
          </a:p>
          <a:p>
            <a:pPr lvl="1">
              <a:spcBef>
                <a:spcPts val="1800"/>
              </a:spcBef>
            </a:pPr>
            <a:r>
              <a:rPr lang="en-US" dirty="0"/>
              <a:t>Headache (14%)</a:t>
            </a:r>
          </a:p>
          <a:p>
            <a:pPr lvl="1">
              <a:spcBef>
                <a:spcPts val="1800"/>
              </a:spcBef>
            </a:pPr>
            <a:r>
              <a:rPr lang="en-US" dirty="0"/>
              <a:t>Dizziness (14%)</a:t>
            </a:r>
          </a:p>
          <a:p>
            <a:pPr lvl="1">
              <a:spcBef>
                <a:spcPts val="1800"/>
              </a:spcBef>
            </a:pPr>
            <a:r>
              <a:rPr lang="en-US" dirty="0"/>
              <a:t>Somnolence (11%)</a:t>
            </a:r>
          </a:p>
          <a:p>
            <a:pPr lvl="1">
              <a:spcBef>
                <a:spcPts val="1800"/>
              </a:spcBef>
            </a:pPr>
            <a:r>
              <a:rPr lang="en-US" dirty="0"/>
              <a:t>Dry mouth (10%)</a:t>
            </a:r>
          </a:p>
          <a:p>
            <a:pPr>
              <a:spcBef>
                <a:spcPts val="1800"/>
              </a:spcBef>
            </a:pPr>
            <a:r>
              <a:rPr lang="en-US" sz="2400" dirty="0"/>
              <a:t>14% of placebo group had sedation-related events</a:t>
            </a:r>
          </a:p>
        </p:txBody>
      </p:sp>
      <p:pic>
        <p:nvPicPr>
          <p:cNvPr id="4" name="Picture 2" descr="Image result for pregnant woman with doctor cartoon">
            <a:extLst>
              <a:ext uri="{FF2B5EF4-FFF2-40B4-BE49-F238E27FC236}">
                <a16:creationId xmlns:a16="http://schemas.microsoft.com/office/drawing/2014/main" id="{6F660B9B-A4E7-4E3E-9624-ADCE4474B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0455" y="1240219"/>
            <a:ext cx="6341545" cy="3541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370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BA283A-07A8-8E61-D2DB-4E6073C7FE8D}"/>
              </a:ext>
            </a:extLst>
          </p:cNvPr>
          <p:cNvSpPr>
            <a:spLocks noGrp="1"/>
          </p:cNvSpPr>
          <p:nvPr>
            <p:ph type="title"/>
          </p:nvPr>
        </p:nvSpPr>
        <p:spPr>
          <a:xfrm>
            <a:off x="635000" y="640823"/>
            <a:ext cx="3418659" cy="5583148"/>
          </a:xfrm>
        </p:spPr>
        <p:txBody>
          <a:bodyPr anchor="ctr">
            <a:normAutofit/>
          </a:bodyPr>
          <a:lstStyle/>
          <a:p>
            <a:r>
              <a:rPr lang="en-US" sz="5400"/>
              <a:t>Overview</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CCCC861A-E697-85A9-77D3-24291E2CD07B}"/>
              </a:ext>
            </a:extLst>
          </p:cNvPr>
          <p:cNvGraphicFramePr>
            <a:graphicFrameLocks noGrp="1"/>
          </p:cNvGraphicFramePr>
          <p:nvPr>
            <p:ph idx="1"/>
            <p:extLst>
              <p:ext uri="{D42A27DB-BD31-4B8C-83A1-F6EECF244321}">
                <p14:modId xmlns:p14="http://schemas.microsoft.com/office/powerpoint/2010/main" val="2863060119"/>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6065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Dosing and Monitoring</a:t>
            </a:r>
          </a:p>
        </p:txBody>
      </p:sp>
      <p:sp>
        <p:nvSpPr>
          <p:cNvPr id="3" name="Content Placeholder 2"/>
          <p:cNvSpPr>
            <a:spLocks noGrp="1"/>
          </p:cNvSpPr>
          <p:nvPr>
            <p:ph idx="1"/>
          </p:nvPr>
        </p:nvSpPr>
        <p:spPr>
          <a:xfrm>
            <a:off x="838200" y="1583888"/>
            <a:ext cx="10515600" cy="4351338"/>
          </a:xfrm>
        </p:spPr>
        <p:txBody>
          <a:bodyPr vert="horz" lIns="91440" tIns="45720" rIns="91440" bIns="45720" rtlCol="0" anchor="t">
            <a:noAutofit/>
          </a:bodyPr>
          <a:lstStyle/>
          <a:p>
            <a:pPr>
              <a:spcBef>
                <a:spcPts val="1800"/>
              </a:spcBef>
            </a:pPr>
            <a:r>
              <a:rPr lang="en-US" sz="2400" dirty="0"/>
              <a:t>Requirements = q2 hour checks</a:t>
            </a:r>
          </a:p>
          <a:p>
            <a:pPr lvl="1">
              <a:spcBef>
                <a:spcPts val="1800"/>
              </a:spcBef>
            </a:pPr>
            <a:r>
              <a:rPr lang="en-US" dirty="0"/>
              <a:t>While the requirement is a visual check, we check vital signs</a:t>
            </a:r>
            <a:endParaRPr lang="en-US" dirty="0">
              <a:cs typeface="Calibri"/>
            </a:endParaRPr>
          </a:p>
          <a:p>
            <a:pPr>
              <a:spcBef>
                <a:spcPts val="1800"/>
              </a:spcBef>
            </a:pPr>
            <a:r>
              <a:rPr lang="en-US" sz="2400" dirty="0"/>
              <a:t>Continuous pulse oximetry (required) and cardiac telemetry (not required by the FDA but need per hospital policy)</a:t>
            </a:r>
            <a:endParaRPr lang="en-US" sz="2400" dirty="0">
              <a:cs typeface="Calibri"/>
            </a:endParaRPr>
          </a:p>
          <a:p>
            <a:pPr>
              <a:spcBef>
                <a:spcPts val="1800"/>
              </a:spcBef>
            </a:pPr>
            <a:r>
              <a:rPr lang="en-US" sz="2400" dirty="0">
                <a:ea typeface="+mn-lt"/>
                <a:cs typeface="+mn-lt"/>
              </a:rPr>
              <a:t>Riker SAS and Falls/Harm Assessment while in the hospital</a:t>
            </a:r>
          </a:p>
          <a:p>
            <a:pPr>
              <a:spcBef>
                <a:spcPts val="1800"/>
              </a:spcBef>
            </a:pPr>
            <a:r>
              <a:rPr lang="en-US" sz="2400" dirty="0"/>
              <a:t>Patient must be accompanied during interaction with baby/children</a:t>
            </a:r>
            <a:endParaRPr lang="en-US" sz="2400" dirty="0">
              <a:cs typeface="Calibri"/>
            </a:endParaRPr>
          </a:p>
          <a:p>
            <a:pPr>
              <a:spcBef>
                <a:spcPts val="1800"/>
              </a:spcBef>
            </a:pPr>
            <a:r>
              <a:rPr lang="en-US" sz="2400" dirty="0"/>
              <a:t>Hamilton Depression Score while in the hospital</a:t>
            </a:r>
          </a:p>
        </p:txBody>
      </p:sp>
    </p:spTree>
    <p:extLst>
      <p:ext uri="{BB962C8B-B14F-4D97-AF65-F5344CB8AC3E}">
        <p14:creationId xmlns:p14="http://schemas.microsoft.com/office/powerpoint/2010/main" val="2428495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graphics, drawing&#10;&#10;Description generated with very high confidence">
            <a:extLst>
              <a:ext uri="{FF2B5EF4-FFF2-40B4-BE49-F238E27FC236}">
                <a16:creationId xmlns:a16="http://schemas.microsoft.com/office/drawing/2014/main" id="{CEA9A878-3A72-411B-A4C7-D3B6E47492FA}"/>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Effect>
                      <a14:colorTemperature colorTemp="5300"/>
                    </a14:imgEffect>
                  </a14:imgLayer>
                </a14:imgProps>
              </a:ext>
            </a:extLst>
          </a:blip>
          <a:stretch>
            <a:fillRect/>
          </a:stretch>
        </p:blipFill>
        <p:spPr>
          <a:xfrm>
            <a:off x="5651272" y="0"/>
            <a:ext cx="6540728" cy="6744789"/>
          </a:xfrm>
          <a:prstGeom prst="rect">
            <a:avLst/>
          </a:prstGeom>
        </p:spPr>
      </p:pic>
      <p:sp>
        <p:nvSpPr>
          <p:cNvPr id="2" name="Title 1"/>
          <p:cNvSpPr>
            <a:spLocks noGrp="1"/>
          </p:cNvSpPr>
          <p:nvPr>
            <p:ph type="title"/>
          </p:nvPr>
        </p:nvSpPr>
        <p:spPr/>
        <p:txBody>
          <a:bodyPr/>
          <a:lstStyle/>
          <a:p>
            <a:r>
              <a:rPr lang="en-US" dirty="0"/>
              <a:t>Lactation</a:t>
            </a:r>
          </a:p>
        </p:txBody>
      </p:sp>
      <p:sp>
        <p:nvSpPr>
          <p:cNvPr id="3" name="Content Placeholder 2"/>
          <p:cNvSpPr>
            <a:spLocks noGrp="1"/>
          </p:cNvSpPr>
          <p:nvPr>
            <p:ph idx="1"/>
          </p:nvPr>
        </p:nvSpPr>
        <p:spPr>
          <a:xfrm>
            <a:off x="838200" y="1825625"/>
            <a:ext cx="4726978" cy="4351338"/>
          </a:xfrm>
        </p:spPr>
        <p:txBody>
          <a:bodyPr/>
          <a:lstStyle/>
          <a:p>
            <a:pPr>
              <a:spcBef>
                <a:spcPts val="2400"/>
              </a:spcBef>
            </a:pPr>
            <a:r>
              <a:rPr lang="en-US" dirty="0"/>
              <a:t>Relative Infant Dose (RID) &lt; 1.3%</a:t>
            </a:r>
          </a:p>
          <a:p>
            <a:pPr>
              <a:spcBef>
                <a:spcPts val="2400"/>
              </a:spcBef>
            </a:pPr>
            <a:r>
              <a:rPr lang="en-US" dirty="0"/>
              <a:t>RID &lt;10% considered compatible with breastfeeding</a:t>
            </a:r>
          </a:p>
          <a:p>
            <a:pPr>
              <a:spcBef>
                <a:spcPts val="2400"/>
              </a:spcBef>
            </a:pPr>
            <a:r>
              <a:rPr lang="en-US" dirty="0"/>
              <a:t>Low oral bioavailability (&lt;5%)</a:t>
            </a:r>
          </a:p>
          <a:p>
            <a:pPr>
              <a:spcBef>
                <a:spcPts val="2400"/>
              </a:spcBef>
            </a:pPr>
            <a:endParaRPr lang="en-US" dirty="0"/>
          </a:p>
        </p:txBody>
      </p:sp>
      <p:sp>
        <p:nvSpPr>
          <p:cNvPr id="5" name="TextBox 4">
            <a:extLst>
              <a:ext uri="{FF2B5EF4-FFF2-40B4-BE49-F238E27FC236}">
                <a16:creationId xmlns:a16="http://schemas.microsoft.com/office/drawing/2014/main" id="{6531D68B-8D7F-E3C2-33AE-3E0A666A281C}"/>
              </a:ext>
            </a:extLst>
          </p:cNvPr>
          <p:cNvSpPr txBox="1"/>
          <p:nvPr/>
        </p:nvSpPr>
        <p:spPr>
          <a:xfrm>
            <a:off x="218253" y="6097881"/>
            <a:ext cx="9714088"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212121"/>
                </a:solidFill>
                <a:latin typeface="BlinkMacSystemFont"/>
              </a:rPr>
              <a:t>Wald J, Henningsson A, Hanze E, Hoffmann E, Li H, Colquhoun H, Deligiannidis KM. Allopregnanolone Concentrations in Breast Milk and Plasma from Healthy Volunteers Receiving Brexanolone Injection, With Population Pharmacokinetic Modeling of Potential Relative Infant Dose. Clin Pharmacokinet. 2022 Sep;61(9):1307-1319. doi: 10.1007/s40262-022-01155-w. Epub 2022 Jul 23. PMID: 35869362; PMCID: PMC9439988.</a:t>
            </a:r>
            <a:endParaRPr lang="en-US" sz="1000"/>
          </a:p>
        </p:txBody>
      </p:sp>
    </p:spTree>
    <p:extLst>
      <p:ext uri="{BB962C8B-B14F-4D97-AF65-F5344CB8AC3E}">
        <p14:creationId xmlns:p14="http://schemas.microsoft.com/office/powerpoint/2010/main" val="426837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A person with long hair holding her belly&#10;&#10;Description automatically generated">
            <a:extLst>
              <a:ext uri="{FF2B5EF4-FFF2-40B4-BE49-F238E27FC236}">
                <a16:creationId xmlns:a16="http://schemas.microsoft.com/office/drawing/2014/main" id="{49B63BB9-D329-CACD-A7D5-DC0425E98238}"/>
              </a:ext>
            </a:extLst>
          </p:cNvPr>
          <p:cNvPicPr>
            <a:picLocks noGrp="1" noChangeAspect="1"/>
          </p:cNvPicPr>
          <p:nvPr>
            <p:ph idx="1"/>
          </p:nvPr>
        </p:nvPicPr>
        <p:blipFill>
          <a:blip r:embed="rId2"/>
          <a:stretch>
            <a:fillRect/>
          </a:stretch>
        </p:blipFill>
        <p:spPr>
          <a:xfrm>
            <a:off x="6794340" y="1364663"/>
            <a:ext cx="5367244" cy="5376745"/>
          </a:xfrm>
        </p:spPr>
      </p:pic>
      <p:sp>
        <p:nvSpPr>
          <p:cNvPr id="8" name="TextBox 7">
            <a:extLst>
              <a:ext uri="{FF2B5EF4-FFF2-40B4-BE49-F238E27FC236}">
                <a16:creationId xmlns:a16="http://schemas.microsoft.com/office/drawing/2014/main" id="{E398305C-54E9-862D-A630-14200EB4600C}"/>
              </a:ext>
            </a:extLst>
          </p:cNvPr>
          <p:cNvSpPr txBox="1"/>
          <p:nvPr/>
        </p:nvSpPr>
        <p:spPr>
          <a:xfrm>
            <a:off x="7762993" y="1093141"/>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 name="Title 2"/>
          <p:cNvSpPr>
            <a:spLocks noGrp="1"/>
          </p:cNvSpPr>
          <p:nvPr>
            <p:ph type="title"/>
          </p:nvPr>
        </p:nvSpPr>
        <p:spPr/>
        <p:txBody>
          <a:bodyPr/>
          <a:lstStyle/>
          <a:p>
            <a:r>
              <a:rPr lang="en-US" dirty="0"/>
              <a:t>Brexanolone Referral Case</a:t>
            </a:r>
          </a:p>
        </p:txBody>
      </p:sp>
      <p:sp>
        <p:nvSpPr>
          <p:cNvPr id="7" name="Content Placeholder 2"/>
          <p:cNvSpPr txBox="1">
            <a:spLocks/>
          </p:cNvSpPr>
          <p:nvPr/>
        </p:nvSpPr>
        <p:spPr>
          <a:xfrm>
            <a:off x="629194" y="1962210"/>
            <a:ext cx="7591697"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n-US" sz="2400" dirty="0"/>
              <a:t>32 year old G2P1 with no significant past medical history delivered 8 weeks ago (normal SVD). She has a history of severe postpartum depression and presents to your outpatient clinic asking about </a:t>
            </a:r>
            <a:r>
              <a:rPr lang="en-US" sz="2400" dirty="0" err="1"/>
              <a:t>brexanolone</a:t>
            </a:r>
            <a:r>
              <a:rPr lang="en-US" sz="2400" dirty="0"/>
              <a:t> as a treatment </a:t>
            </a:r>
            <a:r>
              <a:rPr lang="en-US" sz="2400"/>
              <a:t>option</a:t>
            </a:r>
            <a:r>
              <a:rPr lang="en-US" sz="2400" dirty="0"/>
              <a:t>. She has had depressive symptoms for the last 6 weeks including low mood, anhedonia, hopelessness, and passive death wish. She is on citalopram 20 mg daily. She has no history of bipolar disorder.</a:t>
            </a:r>
            <a:r>
              <a:rPr lang="en-US" sz="2400"/>
              <a:t> </a:t>
            </a:r>
            <a:endParaRPr lang="en-US" sz="2400" dirty="0"/>
          </a:p>
          <a:p>
            <a:pPr marL="0" indent="0" algn="ctr">
              <a:spcBef>
                <a:spcPts val="1800"/>
              </a:spcBef>
              <a:buNone/>
            </a:pPr>
            <a:r>
              <a:rPr lang="en-US" sz="2400" b="1" dirty="0">
                <a:solidFill>
                  <a:srgbClr val="0070C0"/>
                </a:solidFill>
              </a:rPr>
              <a:t>What questions do you need to ask her?</a:t>
            </a:r>
            <a:endParaRPr lang="en-US" sz="2400" b="1">
              <a:solidFill>
                <a:srgbClr val="0070C0"/>
              </a:solidFill>
              <a:ea typeface="Calibri"/>
              <a:cs typeface="Calibri"/>
            </a:endParaRPr>
          </a:p>
          <a:p>
            <a:pPr marL="0" indent="0" algn="ctr">
              <a:spcBef>
                <a:spcPts val="1800"/>
              </a:spcBef>
              <a:buNone/>
            </a:pPr>
            <a:r>
              <a:rPr lang="en-US" sz="2400" b="1" dirty="0">
                <a:solidFill>
                  <a:srgbClr val="0070C0"/>
                </a:solidFill>
              </a:rPr>
              <a:t>How will you counsel her about the medication if you feel she is eligible?</a:t>
            </a:r>
            <a:endParaRPr lang="en-US" sz="2400" b="1">
              <a:solidFill>
                <a:srgbClr val="0070C0"/>
              </a:solidFill>
              <a:ea typeface="Calibri"/>
              <a:cs typeface="Calibri"/>
            </a:endParaRPr>
          </a:p>
        </p:txBody>
      </p:sp>
    </p:spTree>
    <p:extLst>
      <p:ext uri="{BB962C8B-B14F-4D97-AF65-F5344CB8AC3E}">
        <p14:creationId xmlns:p14="http://schemas.microsoft.com/office/powerpoint/2010/main" val="3150622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7163B-7563-517A-DFC2-7F491AFFE23E}"/>
              </a:ext>
            </a:extLst>
          </p:cNvPr>
          <p:cNvSpPr>
            <a:spLocks noGrp="1"/>
          </p:cNvSpPr>
          <p:nvPr>
            <p:ph type="title"/>
          </p:nvPr>
        </p:nvSpPr>
        <p:spPr/>
        <p:txBody>
          <a:bodyPr/>
          <a:lstStyle/>
          <a:p>
            <a:endParaRPr lang="en-US"/>
          </a:p>
        </p:txBody>
      </p:sp>
      <p:pic>
        <p:nvPicPr>
          <p:cNvPr id="4" name="Picture 4" descr="A screenshot of a computer&#10;&#10;Description automatically generated">
            <a:extLst>
              <a:ext uri="{FF2B5EF4-FFF2-40B4-BE49-F238E27FC236}">
                <a16:creationId xmlns:a16="http://schemas.microsoft.com/office/drawing/2014/main" id="{1840A80E-3D8F-0609-113C-A26215D92266}"/>
              </a:ext>
            </a:extLst>
          </p:cNvPr>
          <p:cNvPicPr>
            <a:picLocks noChangeAspect="1"/>
          </p:cNvPicPr>
          <p:nvPr/>
        </p:nvPicPr>
        <p:blipFill>
          <a:blip r:embed="rId3"/>
          <a:stretch>
            <a:fillRect/>
          </a:stretch>
        </p:blipFill>
        <p:spPr>
          <a:xfrm>
            <a:off x="0" y="739758"/>
            <a:ext cx="12192000" cy="4185887"/>
          </a:xfrm>
          <a:prstGeom prst="rect">
            <a:avLst/>
          </a:prstGeom>
        </p:spPr>
      </p:pic>
      <p:sp>
        <p:nvSpPr>
          <p:cNvPr id="3" name="Oval 2"/>
          <p:cNvSpPr/>
          <p:nvPr/>
        </p:nvSpPr>
        <p:spPr>
          <a:xfrm>
            <a:off x="2751909" y="3979817"/>
            <a:ext cx="1471748" cy="94582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40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130F4B-82FA-671E-B719-C9D2F4B8E14B}"/>
              </a:ext>
            </a:extLst>
          </p:cNvPr>
          <p:cNvSpPr>
            <a:spLocks noGrp="1"/>
          </p:cNvSpPr>
          <p:nvPr>
            <p:ph idx="1"/>
          </p:nvPr>
        </p:nvSpPr>
        <p:spPr>
          <a:xfrm>
            <a:off x="134040" y="6554899"/>
            <a:ext cx="12087497" cy="468564"/>
          </a:xfrm>
        </p:spPr>
        <p:txBody>
          <a:bodyPr vert="horz" lIns="91440" tIns="45720" rIns="91440" bIns="45720" rtlCol="0" anchor="t">
            <a:normAutofit/>
          </a:bodyPr>
          <a:lstStyle/>
          <a:p>
            <a:pPr marL="0" indent="0" algn="r">
              <a:buNone/>
            </a:pPr>
            <a:r>
              <a:rPr lang="en-US" sz="1100" dirty="0">
                <a:solidFill>
                  <a:srgbClr val="212121"/>
                </a:solidFill>
                <a:ea typeface="+mn-lt"/>
                <a:cs typeface="+mn-lt"/>
              </a:rPr>
              <a:t>Garafola S, Shiferaw E, Dev V. Safety of Brexanolone in Adults with Postpartum Depression: </a:t>
            </a:r>
            <a:r>
              <a:rPr lang="en-US" sz="1100" dirty="0" err="1">
                <a:solidFill>
                  <a:srgbClr val="212121"/>
                </a:solidFill>
                <a:ea typeface="+mn-lt"/>
                <a:cs typeface="+mn-lt"/>
              </a:rPr>
              <a:t>Postmarketing</a:t>
            </a:r>
            <a:r>
              <a:rPr lang="en-US" sz="1100" dirty="0">
                <a:solidFill>
                  <a:srgbClr val="212121"/>
                </a:solidFill>
                <a:ea typeface="+mn-lt"/>
                <a:cs typeface="+mn-lt"/>
              </a:rPr>
              <a:t> Surveillance Data. Drugs Real World Outcomes. 2023 Jun 6. </a:t>
            </a:r>
            <a:r>
              <a:rPr lang="en-US" sz="1100" dirty="0" err="1">
                <a:solidFill>
                  <a:srgbClr val="212121"/>
                </a:solidFill>
                <a:ea typeface="+mn-lt"/>
                <a:cs typeface="+mn-lt"/>
              </a:rPr>
              <a:t>doi</a:t>
            </a:r>
            <a:r>
              <a:rPr lang="en-US" sz="1100" dirty="0">
                <a:solidFill>
                  <a:srgbClr val="212121"/>
                </a:solidFill>
                <a:ea typeface="+mn-lt"/>
                <a:cs typeface="+mn-lt"/>
              </a:rPr>
              <a:t>: 10.1007/s40801-023-00372-4</a:t>
            </a:r>
            <a:endParaRPr lang="en-US" sz="1100" dirty="0"/>
          </a:p>
        </p:txBody>
      </p:sp>
      <p:pic>
        <p:nvPicPr>
          <p:cNvPr id="7" name="Picture 7" descr="A screenshot of a computer&#10;&#10;Description automatically generated">
            <a:extLst>
              <a:ext uri="{FF2B5EF4-FFF2-40B4-BE49-F238E27FC236}">
                <a16:creationId xmlns:a16="http://schemas.microsoft.com/office/drawing/2014/main" id="{1762AB16-3AC6-2002-0664-2ED1BECCF7DF}"/>
              </a:ext>
            </a:extLst>
          </p:cNvPr>
          <p:cNvPicPr>
            <a:picLocks noChangeAspect="1"/>
          </p:cNvPicPr>
          <p:nvPr/>
        </p:nvPicPr>
        <p:blipFill rotWithShape="1">
          <a:blip r:embed="rId4"/>
          <a:srcRect l="342" t="27778" r="35160" b="1646"/>
          <a:stretch/>
        </p:blipFill>
        <p:spPr>
          <a:xfrm>
            <a:off x="177675" y="1434207"/>
            <a:ext cx="6858175" cy="3980830"/>
          </a:xfrm>
          <a:prstGeom prst="rect">
            <a:avLst/>
          </a:prstGeom>
        </p:spPr>
      </p:pic>
      <p:sp>
        <p:nvSpPr>
          <p:cNvPr id="2" name="TextBox 1">
            <a:extLst>
              <a:ext uri="{FF2B5EF4-FFF2-40B4-BE49-F238E27FC236}">
                <a16:creationId xmlns:a16="http://schemas.microsoft.com/office/drawing/2014/main" id="{7850D421-5412-FBBB-7764-88A59A6B6C67}"/>
              </a:ext>
            </a:extLst>
          </p:cNvPr>
          <p:cNvSpPr txBox="1"/>
          <p:nvPr/>
        </p:nvSpPr>
        <p:spPr>
          <a:xfrm>
            <a:off x="730217" y="396133"/>
            <a:ext cx="971215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latin typeface="Calibri Light"/>
                <a:cs typeface="Calibri"/>
              </a:rPr>
              <a:t>Table: Serious Unlisted Adverse Events</a:t>
            </a:r>
            <a:endParaRPr lang="en-US" sz="4400" dirty="0">
              <a:latin typeface="Calibri Light"/>
            </a:endParaRPr>
          </a:p>
        </p:txBody>
      </p:sp>
      <p:sp>
        <p:nvSpPr>
          <p:cNvPr id="4" name="TextBox 3">
            <a:extLst>
              <a:ext uri="{FF2B5EF4-FFF2-40B4-BE49-F238E27FC236}">
                <a16:creationId xmlns:a16="http://schemas.microsoft.com/office/drawing/2014/main" id="{CAE0DB43-2572-C7C6-DE72-A4F09EAE411A}"/>
              </a:ext>
            </a:extLst>
          </p:cNvPr>
          <p:cNvSpPr txBox="1"/>
          <p:nvPr/>
        </p:nvSpPr>
        <p:spPr>
          <a:xfrm>
            <a:off x="8212015" y="2532951"/>
            <a:ext cx="3802310" cy="1661993"/>
          </a:xfrm>
          <a:prstGeom prst="rect">
            <a:avLst/>
          </a:prstGeom>
          <a:noFill/>
        </p:spPr>
        <p:txBody>
          <a:bodyPr wrap="square" rtlCol="0">
            <a:spAutoFit/>
          </a:bodyPr>
          <a:lstStyle/>
          <a:p>
            <a:pPr>
              <a:spcBef>
                <a:spcPts val="1200"/>
              </a:spcBef>
            </a:pPr>
            <a:r>
              <a:rPr lang="en-US" dirty="0"/>
              <a:t>Take Aways:</a:t>
            </a:r>
          </a:p>
          <a:p>
            <a:pPr marL="285750" indent="-285750">
              <a:spcBef>
                <a:spcPts val="1200"/>
              </a:spcBef>
              <a:buFont typeface="Arial" panose="020B0604020202020204" pitchFamily="34" charset="0"/>
              <a:buChar char="•"/>
            </a:pPr>
            <a:r>
              <a:rPr lang="en-US" dirty="0"/>
              <a:t>N = 499</a:t>
            </a:r>
          </a:p>
          <a:p>
            <a:pPr marL="285750" indent="-285750">
              <a:spcBef>
                <a:spcPts val="1200"/>
              </a:spcBef>
              <a:buFont typeface="Arial" panose="020B0604020202020204" pitchFamily="34" charset="0"/>
              <a:buChar char="•"/>
            </a:pPr>
            <a:r>
              <a:rPr lang="en-US" dirty="0"/>
              <a:t>Sedation rates lower than expected</a:t>
            </a:r>
          </a:p>
          <a:p>
            <a:pPr marL="285750" indent="-285750">
              <a:spcBef>
                <a:spcPts val="1200"/>
              </a:spcBef>
              <a:buFont typeface="Arial" panose="020B0604020202020204" pitchFamily="34" charset="0"/>
              <a:buChar char="•"/>
            </a:pPr>
            <a:endParaRPr lang="en-US" dirty="0"/>
          </a:p>
        </p:txBody>
      </p:sp>
    </p:spTree>
    <p:extLst>
      <p:ext uri="{BB962C8B-B14F-4D97-AF65-F5344CB8AC3E}">
        <p14:creationId xmlns:p14="http://schemas.microsoft.com/office/powerpoint/2010/main" val="2284767645"/>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130F4B-82FA-671E-B719-C9D2F4B8E14B}"/>
              </a:ext>
            </a:extLst>
          </p:cNvPr>
          <p:cNvSpPr>
            <a:spLocks noGrp="1"/>
          </p:cNvSpPr>
          <p:nvPr>
            <p:ph idx="1"/>
          </p:nvPr>
        </p:nvSpPr>
        <p:spPr>
          <a:xfrm>
            <a:off x="134040" y="6554899"/>
            <a:ext cx="12087497" cy="468564"/>
          </a:xfrm>
        </p:spPr>
        <p:txBody>
          <a:bodyPr vert="horz" lIns="91440" tIns="45720" rIns="91440" bIns="45720" rtlCol="0" anchor="t">
            <a:normAutofit/>
          </a:bodyPr>
          <a:lstStyle/>
          <a:p>
            <a:pPr marL="0" indent="0" algn="r">
              <a:buNone/>
            </a:pPr>
            <a:r>
              <a:rPr lang="en-US" sz="1100">
                <a:solidFill>
                  <a:srgbClr val="212121"/>
                </a:solidFill>
                <a:ea typeface="+mn-lt"/>
                <a:cs typeface="+mn-lt"/>
              </a:rPr>
              <a:t>Garafola S, Shiferaw E, Dev V. Safety of Brexanolone in Adults with Postpartum Depression: </a:t>
            </a:r>
            <a:r>
              <a:rPr lang="en-US" sz="1100" err="1">
                <a:solidFill>
                  <a:srgbClr val="212121"/>
                </a:solidFill>
                <a:ea typeface="+mn-lt"/>
                <a:cs typeface="+mn-lt"/>
              </a:rPr>
              <a:t>Postmarketing</a:t>
            </a:r>
            <a:r>
              <a:rPr lang="en-US" sz="1100">
                <a:solidFill>
                  <a:srgbClr val="212121"/>
                </a:solidFill>
                <a:ea typeface="+mn-lt"/>
                <a:cs typeface="+mn-lt"/>
              </a:rPr>
              <a:t> Surveillance Data. Drugs Real World Outcomes. 2023 Jun 6. </a:t>
            </a:r>
            <a:r>
              <a:rPr lang="en-US" sz="1100" err="1">
                <a:solidFill>
                  <a:srgbClr val="212121"/>
                </a:solidFill>
                <a:ea typeface="+mn-lt"/>
                <a:cs typeface="+mn-lt"/>
              </a:rPr>
              <a:t>doi</a:t>
            </a:r>
            <a:r>
              <a:rPr lang="en-US" sz="1100">
                <a:solidFill>
                  <a:srgbClr val="212121"/>
                </a:solidFill>
                <a:ea typeface="+mn-lt"/>
                <a:cs typeface="+mn-lt"/>
              </a:rPr>
              <a:t>: 10.1007/s40801-023-00372-4</a:t>
            </a:r>
            <a:endParaRPr lang="en-US" sz="1100"/>
          </a:p>
        </p:txBody>
      </p:sp>
      <p:sp>
        <p:nvSpPr>
          <p:cNvPr id="4" name="TextBox 3">
            <a:extLst>
              <a:ext uri="{FF2B5EF4-FFF2-40B4-BE49-F238E27FC236}">
                <a16:creationId xmlns:a16="http://schemas.microsoft.com/office/drawing/2014/main" id="{CAE0DB43-2572-C7C6-DE72-A4F09EAE411A}"/>
              </a:ext>
            </a:extLst>
          </p:cNvPr>
          <p:cNvSpPr txBox="1"/>
          <p:nvPr/>
        </p:nvSpPr>
        <p:spPr>
          <a:xfrm>
            <a:off x="1517990" y="2436495"/>
            <a:ext cx="9155601" cy="4401205"/>
          </a:xfrm>
          <a:prstGeom prst="rect">
            <a:avLst/>
          </a:prstGeom>
          <a:noFill/>
        </p:spPr>
        <p:txBody>
          <a:bodyPr wrap="square" lIns="91440" tIns="45720" rIns="91440" bIns="45720" rtlCol="0" anchor="t">
            <a:spAutoFit/>
          </a:bodyPr>
          <a:lstStyle/>
          <a:p>
            <a:pPr>
              <a:spcBef>
                <a:spcPts val="1200"/>
              </a:spcBef>
            </a:pPr>
            <a:r>
              <a:rPr lang="en-US" sz="2400" u="sng"/>
              <a:t>Take Aways:</a:t>
            </a:r>
            <a:endParaRPr lang="en-US" sz="2400" u="sng">
              <a:cs typeface="Calibri"/>
            </a:endParaRPr>
          </a:p>
          <a:p>
            <a:pPr marL="285750" indent="-285750">
              <a:spcBef>
                <a:spcPts val="1200"/>
              </a:spcBef>
              <a:buFont typeface="Arial" panose="020B0604020202020204" pitchFamily="34" charset="0"/>
              <a:buChar char="•"/>
            </a:pPr>
            <a:r>
              <a:rPr lang="en-US" sz="2400"/>
              <a:t>Assessed </a:t>
            </a:r>
            <a:r>
              <a:rPr lang="en-US" sz="2400" err="1"/>
              <a:t>postmarketing</a:t>
            </a:r>
            <a:r>
              <a:rPr lang="en-US" sz="2400"/>
              <a:t> safety of </a:t>
            </a:r>
            <a:r>
              <a:rPr lang="en-US" sz="2400" err="1"/>
              <a:t>brexanolone</a:t>
            </a:r>
            <a:r>
              <a:rPr lang="en-US" sz="2400"/>
              <a:t> in adults with PPD</a:t>
            </a:r>
            <a:endParaRPr lang="en-US" sz="2400">
              <a:cs typeface="Calibri"/>
            </a:endParaRPr>
          </a:p>
          <a:p>
            <a:pPr marL="285750" indent="-285750">
              <a:spcBef>
                <a:spcPts val="1200"/>
              </a:spcBef>
              <a:buFont typeface="Arial" panose="020B0604020202020204" pitchFamily="34" charset="0"/>
              <a:buChar char="•"/>
            </a:pPr>
            <a:r>
              <a:rPr lang="en-US" sz="2400"/>
              <a:t>N = 499, analysis between June 2019 and December 2021</a:t>
            </a:r>
            <a:endParaRPr lang="en-US" sz="2400">
              <a:cs typeface="Calibri"/>
            </a:endParaRPr>
          </a:p>
          <a:p>
            <a:pPr marL="285750" indent="-285750">
              <a:spcBef>
                <a:spcPts val="1200"/>
              </a:spcBef>
              <a:buFont typeface="Arial" panose="020B0604020202020204" pitchFamily="34" charset="0"/>
              <a:buChar char="•"/>
            </a:pPr>
            <a:r>
              <a:rPr lang="en-US" sz="2400">
                <a:cs typeface="Calibri"/>
              </a:rPr>
              <a:t>No loss of consciousness adverse events reported</a:t>
            </a:r>
            <a:endParaRPr lang="en-US" sz="2400"/>
          </a:p>
          <a:p>
            <a:pPr marL="285750" indent="-285750">
              <a:spcBef>
                <a:spcPts val="1200"/>
              </a:spcBef>
              <a:buFont typeface="Arial" panose="020B0604020202020204" pitchFamily="34" charset="0"/>
              <a:buChar char="•"/>
            </a:pPr>
            <a:r>
              <a:rPr lang="en-US" sz="2400"/>
              <a:t>Excessive sedation rates lower than expected</a:t>
            </a:r>
            <a:endParaRPr lang="en-US" sz="2400">
              <a:cs typeface="Calibri"/>
            </a:endParaRPr>
          </a:p>
          <a:p>
            <a:pPr marL="742950" lvl="1" indent="-285750">
              <a:spcBef>
                <a:spcPts val="1200"/>
              </a:spcBef>
              <a:buFont typeface="Arial" panose="020B0604020202020204" pitchFamily="34" charset="0"/>
              <a:buChar char="•"/>
            </a:pPr>
            <a:r>
              <a:rPr lang="en-US" sz="2400">
                <a:cs typeface="Calibri"/>
              </a:rPr>
              <a:t>2 serious and one nonserious listed excessive sedation adverse event</a:t>
            </a:r>
          </a:p>
          <a:p>
            <a:pPr marL="742950" lvl="1" indent="-285750">
              <a:spcBef>
                <a:spcPts val="1200"/>
              </a:spcBef>
              <a:buFont typeface="Arial" panose="020B0604020202020204" pitchFamily="34" charset="0"/>
              <a:buChar char="•"/>
            </a:pPr>
            <a:r>
              <a:rPr lang="en-US" sz="2400">
                <a:cs typeface="Calibri"/>
              </a:rPr>
              <a:t>All resolved by stopping infusion and did not require treatment</a:t>
            </a:r>
          </a:p>
          <a:p>
            <a:pPr marL="285750" indent="-285750">
              <a:spcBef>
                <a:spcPts val="1200"/>
              </a:spcBef>
              <a:buFont typeface="Arial" panose="020B0604020202020204" pitchFamily="34" charset="0"/>
              <a:buChar char="•"/>
            </a:pPr>
            <a:endParaRPr lang="en-US">
              <a:cs typeface="Calibri" panose="020F0502020204030204"/>
            </a:endParaRPr>
          </a:p>
        </p:txBody>
      </p:sp>
      <p:pic>
        <p:nvPicPr>
          <p:cNvPr id="6" name="Picture 5" descr="A screenshot of a computer&#10;&#10;Description automatically generated">
            <a:extLst>
              <a:ext uri="{FF2B5EF4-FFF2-40B4-BE49-F238E27FC236}">
                <a16:creationId xmlns:a16="http://schemas.microsoft.com/office/drawing/2014/main" id="{811C9CE7-D349-8075-EB46-A6609EED5A9B}"/>
              </a:ext>
            </a:extLst>
          </p:cNvPr>
          <p:cNvPicPr>
            <a:picLocks noChangeAspect="1"/>
          </p:cNvPicPr>
          <p:nvPr/>
        </p:nvPicPr>
        <p:blipFill rotWithShape="1">
          <a:blip r:embed="rId3"/>
          <a:srcRect l="65857" t="16949" r="15385" b="58354"/>
          <a:stretch/>
        </p:blipFill>
        <p:spPr>
          <a:xfrm>
            <a:off x="1415969" y="159212"/>
            <a:ext cx="6966644" cy="2208804"/>
          </a:xfrm>
          <a:prstGeom prst="rect">
            <a:avLst/>
          </a:prstGeom>
        </p:spPr>
      </p:pic>
    </p:spTree>
    <p:extLst>
      <p:ext uri="{BB962C8B-B14F-4D97-AF65-F5344CB8AC3E}">
        <p14:creationId xmlns:p14="http://schemas.microsoft.com/office/powerpoint/2010/main" val="3346260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130F4B-82FA-671E-B719-C9D2F4B8E14B}"/>
              </a:ext>
            </a:extLst>
          </p:cNvPr>
          <p:cNvSpPr>
            <a:spLocks noGrp="1"/>
          </p:cNvSpPr>
          <p:nvPr>
            <p:ph idx="1"/>
          </p:nvPr>
        </p:nvSpPr>
        <p:spPr>
          <a:xfrm>
            <a:off x="5199017" y="6172846"/>
            <a:ext cx="7001693" cy="685154"/>
          </a:xfrm>
        </p:spPr>
        <p:txBody>
          <a:bodyPr vert="horz" lIns="91440" tIns="45720" rIns="91440" bIns="45720" rtlCol="0" anchor="t">
            <a:normAutofit lnSpcReduction="10000"/>
          </a:bodyPr>
          <a:lstStyle/>
          <a:p>
            <a:pPr marL="0" indent="0" algn="r">
              <a:buNone/>
            </a:pPr>
            <a:r>
              <a:rPr lang="en-US" sz="1100" dirty="0">
                <a:solidFill>
                  <a:srgbClr val="212121"/>
                </a:solidFill>
                <a:ea typeface="+mn-lt"/>
                <a:cs typeface="+mn-lt"/>
              </a:rPr>
              <a:t>Epperson CN, Rubinow DR, Meltzer-Brody S, </a:t>
            </a:r>
            <a:r>
              <a:rPr lang="en-US" sz="1100" dirty="0" err="1">
                <a:solidFill>
                  <a:srgbClr val="212121"/>
                </a:solidFill>
                <a:ea typeface="+mn-lt"/>
                <a:cs typeface="+mn-lt"/>
              </a:rPr>
              <a:t>Deligiannidis</a:t>
            </a:r>
            <a:r>
              <a:rPr lang="en-US" sz="1100" dirty="0">
                <a:solidFill>
                  <a:srgbClr val="212121"/>
                </a:solidFill>
                <a:ea typeface="+mn-lt"/>
                <a:cs typeface="+mn-lt"/>
              </a:rPr>
              <a:t> KM, Riesenberg R, Krystal AD, Bankole K, Huang MY, Li H, Brown C, Kanes SJ, Lasser R. Effect of </a:t>
            </a:r>
            <a:r>
              <a:rPr lang="en-US" sz="1100" dirty="0" err="1">
                <a:solidFill>
                  <a:srgbClr val="212121"/>
                </a:solidFill>
                <a:ea typeface="+mn-lt"/>
                <a:cs typeface="+mn-lt"/>
              </a:rPr>
              <a:t>brexanolone</a:t>
            </a:r>
            <a:r>
              <a:rPr lang="en-US" sz="1100" dirty="0">
                <a:solidFill>
                  <a:srgbClr val="212121"/>
                </a:solidFill>
                <a:ea typeface="+mn-lt"/>
                <a:cs typeface="+mn-lt"/>
              </a:rPr>
              <a:t> on depressive symptoms, anxiety, and insomnia in women with postpartum depression: Pooled analyses from 3 double-blind, randomized, placebo-controlled clinical trials in the HUMMINGBIRD clinical program. J Affect </a:t>
            </a:r>
            <a:r>
              <a:rPr lang="en-US" sz="1100" dirty="0" err="1">
                <a:solidFill>
                  <a:srgbClr val="212121"/>
                </a:solidFill>
                <a:ea typeface="+mn-lt"/>
                <a:cs typeface="+mn-lt"/>
              </a:rPr>
              <a:t>Disord</a:t>
            </a:r>
            <a:r>
              <a:rPr lang="en-US" sz="1100" dirty="0">
                <a:solidFill>
                  <a:srgbClr val="212121"/>
                </a:solidFill>
                <a:ea typeface="+mn-lt"/>
                <a:cs typeface="+mn-lt"/>
              </a:rPr>
              <a:t>. 2023 Jan 1;320:353-359. </a:t>
            </a:r>
            <a:r>
              <a:rPr lang="en-US" sz="1100" dirty="0" err="1">
                <a:solidFill>
                  <a:srgbClr val="212121"/>
                </a:solidFill>
                <a:ea typeface="+mn-lt"/>
                <a:cs typeface="+mn-lt"/>
              </a:rPr>
              <a:t>doi</a:t>
            </a:r>
            <a:r>
              <a:rPr lang="en-US" sz="1100" dirty="0">
                <a:solidFill>
                  <a:srgbClr val="212121"/>
                </a:solidFill>
                <a:ea typeface="+mn-lt"/>
                <a:cs typeface="+mn-lt"/>
              </a:rPr>
              <a:t>: 10.1016/j.jad.2022.09.143. </a:t>
            </a:r>
            <a:endParaRPr lang="en-US" sz="1100" dirty="0">
              <a:solidFill>
                <a:srgbClr val="212121"/>
              </a:solidFill>
              <a:ea typeface="Calibri"/>
              <a:cs typeface="Calibri"/>
            </a:endParaRPr>
          </a:p>
        </p:txBody>
      </p:sp>
      <p:pic>
        <p:nvPicPr>
          <p:cNvPr id="4" name="Picture 4" descr="A graph of a patient with numbers and numbers&#10;&#10;Description automatically generated">
            <a:extLst>
              <a:ext uri="{FF2B5EF4-FFF2-40B4-BE49-F238E27FC236}">
                <a16:creationId xmlns:a16="http://schemas.microsoft.com/office/drawing/2014/main" id="{204321D6-0302-A611-1C33-92E7142A30DC}"/>
              </a:ext>
            </a:extLst>
          </p:cNvPr>
          <p:cNvPicPr>
            <a:picLocks noChangeAspect="1"/>
          </p:cNvPicPr>
          <p:nvPr/>
        </p:nvPicPr>
        <p:blipFill>
          <a:blip r:embed="rId3"/>
          <a:stretch>
            <a:fillRect/>
          </a:stretch>
        </p:blipFill>
        <p:spPr>
          <a:xfrm>
            <a:off x="194381" y="20412"/>
            <a:ext cx="5004635" cy="6751187"/>
          </a:xfrm>
          <a:prstGeom prst="rect">
            <a:avLst/>
          </a:prstGeom>
        </p:spPr>
      </p:pic>
      <p:sp>
        <p:nvSpPr>
          <p:cNvPr id="5" name="TextBox 4">
            <a:extLst>
              <a:ext uri="{FF2B5EF4-FFF2-40B4-BE49-F238E27FC236}">
                <a16:creationId xmlns:a16="http://schemas.microsoft.com/office/drawing/2014/main" id="{5F207153-7A37-195A-37AD-A8618633C950}"/>
              </a:ext>
            </a:extLst>
          </p:cNvPr>
          <p:cNvSpPr txBox="1"/>
          <p:nvPr/>
        </p:nvSpPr>
        <p:spPr>
          <a:xfrm>
            <a:off x="5335646" y="602828"/>
            <a:ext cx="6865064"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latin typeface="Calibri Light"/>
                <a:cs typeface="Calibri"/>
              </a:rPr>
              <a:t>Figure: Improvement in Anxiety Symptoms Over Time</a:t>
            </a:r>
            <a:endParaRPr lang="en-US" dirty="0"/>
          </a:p>
          <a:p>
            <a:endParaRPr lang="en-US" sz="4400" dirty="0">
              <a:latin typeface="Calibri Light"/>
              <a:cs typeface="Calibri"/>
            </a:endParaRPr>
          </a:p>
          <a:p>
            <a:pPr algn="ctr"/>
            <a:endParaRPr lang="en-US" sz="2400" dirty="0">
              <a:cs typeface="Calibri"/>
            </a:endParaRPr>
          </a:p>
          <a:p>
            <a:r>
              <a:rPr lang="en-US" sz="2400" dirty="0">
                <a:cs typeface="Calibri"/>
              </a:rPr>
              <a:t>(A) Change from baseline (CFB) in HAMD-17 A/S subscale score through Day 30</a:t>
            </a:r>
          </a:p>
          <a:p>
            <a:endParaRPr lang="en-US" sz="2400" dirty="0">
              <a:cs typeface="Calibri"/>
            </a:endParaRPr>
          </a:p>
          <a:p>
            <a:r>
              <a:rPr lang="en-US" sz="2400" dirty="0">
                <a:cs typeface="Calibri"/>
              </a:rPr>
              <a:t>(B) Proportion of patients achieving HAMD-17 A/S response through Day 30</a:t>
            </a:r>
            <a:endParaRPr lang="en-US" sz="2400" dirty="0"/>
          </a:p>
        </p:txBody>
      </p:sp>
    </p:spTree>
    <p:extLst>
      <p:ext uri="{BB962C8B-B14F-4D97-AF65-F5344CB8AC3E}">
        <p14:creationId xmlns:p14="http://schemas.microsoft.com/office/powerpoint/2010/main" val="20246422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130F4B-82FA-671E-B719-C9D2F4B8E14B}"/>
              </a:ext>
            </a:extLst>
          </p:cNvPr>
          <p:cNvSpPr>
            <a:spLocks noGrp="1"/>
          </p:cNvSpPr>
          <p:nvPr>
            <p:ph idx="1"/>
          </p:nvPr>
        </p:nvSpPr>
        <p:spPr>
          <a:xfrm>
            <a:off x="149469" y="6394890"/>
            <a:ext cx="12042531" cy="474177"/>
          </a:xfrm>
        </p:spPr>
        <p:txBody>
          <a:bodyPr vert="horz" lIns="91440" tIns="45720" rIns="91440" bIns="45720" rtlCol="0" anchor="t">
            <a:normAutofit/>
          </a:bodyPr>
          <a:lstStyle/>
          <a:p>
            <a:pPr marL="0" indent="0" algn="r">
              <a:buNone/>
            </a:pPr>
            <a:r>
              <a:rPr lang="en-US" sz="1100" dirty="0">
                <a:solidFill>
                  <a:srgbClr val="212121"/>
                </a:solidFill>
                <a:ea typeface="+mn-lt"/>
                <a:cs typeface="+mn-lt"/>
              </a:rPr>
              <a:t>Patterson R, Krohn H, Richardson E, Kimmel M, Meltzer-Brody S. A Brexanolone Treatment Program at an Academic Medical Center: Patient Selection, 90-Day Posttreatment Outcomes, and Lessons Learned. J </a:t>
            </a:r>
            <a:r>
              <a:rPr lang="en-US" sz="1100" dirty="0" err="1">
                <a:solidFill>
                  <a:srgbClr val="212121"/>
                </a:solidFill>
                <a:ea typeface="+mn-lt"/>
                <a:cs typeface="+mn-lt"/>
              </a:rPr>
              <a:t>Acad</a:t>
            </a:r>
            <a:r>
              <a:rPr lang="en-US" sz="1100" dirty="0">
                <a:solidFill>
                  <a:srgbClr val="212121"/>
                </a:solidFill>
                <a:ea typeface="+mn-lt"/>
                <a:cs typeface="+mn-lt"/>
              </a:rPr>
              <a:t> Consult Liaison Psychiatry. 2022 Jan-Feb;63(1):14-22. </a:t>
            </a:r>
            <a:r>
              <a:rPr lang="en-US" sz="1100" dirty="0" err="1">
                <a:solidFill>
                  <a:srgbClr val="212121"/>
                </a:solidFill>
                <a:ea typeface="+mn-lt"/>
                <a:cs typeface="+mn-lt"/>
              </a:rPr>
              <a:t>doi</a:t>
            </a:r>
            <a:r>
              <a:rPr lang="en-US" sz="1100" dirty="0">
                <a:solidFill>
                  <a:srgbClr val="212121"/>
                </a:solidFill>
                <a:ea typeface="+mn-lt"/>
                <a:cs typeface="+mn-lt"/>
              </a:rPr>
              <a:t>: 10.1016/j.jaclp.2021.08.001. </a:t>
            </a:r>
            <a:r>
              <a:rPr lang="en-US" sz="1100" dirty="0" err="1">
                <a:solidFill>
                  <a:srgbClr val="212121"/>
                </a:solidFill>
                <a:ea typeface="+mn-lt"/>
                <a:cs typeface="+mn-lt"/>
              </a:rPr>
              <a:t>Epub</a:t>
            </a:r>
            <a:r>
              <a:rPr lang="en-US" sz="1100" dirty="0">
                <a:solidFill>
                  <a:srgbClr val="212121"/>
                </a:solidFill>
                <a:ea typeface="+mn-lt"/>
                <a:cs typeface="+mn-lt"/>
              </a:rPr>
              <a:t> 2021 Aug 24. PMID: 34438099.</a:t>
            </a:r>
            <a:endParaRPr lang="en-US" sz="1100" dirty="0">
              <a:solidFill>
                <a:srgbClr val="212121"/>
              </a:solidFill>
              <a:ea typeface="Calibri"/>
              <a:cs typeface="Calibri"/>
            </a:endParaRPr>
          </a:p>
        </p:txBody>
      </p:sp>
      <p:sp>
        <p:nvSpPr>
          <p:cNvPr id="6" name="TextBox 5">
            <a:extLst>
              <a:ext uri="{FF2B5EF4-FFF2-40B4-BE49-F238E27FC236}">
                <a16:creationId xmlns:a16="http://schemas.microsoft.com/office/drawing/2014/main" id="{0B5C115B-897A-9379-E1E3-2C0A214B17BF}"/>
              </a:ext>
            </a:extLst>
          </p:cNvPr>
          <p:cNvSpPr txBox="1"/>
          <p:nvPr/>
        </p:nvSpPr>
        <p:spPr>
          <a:xfrm>
            <a:off x="4724400" y="320040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7" name="Picture 7" descr="A group of graphs with text&#10;&#10;Description automatically generated">
            <a:extLst>
              <a:ext uri="{FF2B5EF4-FFF2-40B4-BE49-F238E27FC236}">
                <a16:creationId xmlns:a16="http://schemas.microsoft.com/office/drawing/2014/main" id="{59CDA33F-286E-18B8-8CFB-08E42E75DF0C}"/>
              </a:ext>
            </a:extLst>
          </p:cNvPr>
          <p:cNvPicPr>
            <a:picLocks noChangeAspect="1"/>
          </p:cNvPicPr>
          <p:nvPr/>
        </p:nvPicPr>
        <p:blipFill>
          <a:blip r:embed="rId3"/>
          <a:stretch>
            <a:fillRect/>
          </a:stretch>
        </p:blipFill>
        <p:spPr>
          <a:xfrm>
            <a:off x="802999" y="2122937"/>
            <a:ext cx="5660302" cy="3994792"/>
          </a:xfrm>
          <a:prstGeom prst="rect">
            <a:avLst/>
          </a:prstGeom>
          <a:ln w="28575">
            <a:solidFill>
              <a:srgbClr val="0070C0"/>
            </a:solidFill>
          </a:ln>
        </p:spPr>
      </p:pic>
      <p:sp>
        <p:nvSpPr>
          <p:cNvPr id="4" name="TextBox 3">
            <a:extLst>
              <a:ext uri="{FF2B5EF4-FFF2-40B4-BE49-F238E27FC236}">
                <a16:creationId xmlns:a16="http://schemas.microsoft.com/office/drawing/2014/main" id="{EBAD69F4-C410-C66E-1DE9-645EDADACAD3}"/>
              </a:ext>
            </a:extLst>
          </p:cNvPr>
          <p:cNvSpPr txBox="1"/>
          <p:nvPr/>
        </p:nvSpPr>
        <p:spPr>
          <a:xfrm>
            <a:off x="7455416" y="1986723"/>
            <a:ext cx="4423306"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u="sng">
                <a:solidFill>
                  <a:srgbClr val="2E2E2E"/>
                </a:solidFill>
                <a:ea typeface="+mn-lt"/>
                <a:cs typeface="+mn-lt"/>
              </a:rPr>
              <a:t>Take-aways:</a:t>
            </a:r>
            <a:endParaRPr lang="en-US"/>
          </a:p>
          <a:p>
            <a:pPr marL="342900" indent="-342900">
              <a:buFont typeface="Arial"/>
              <a:buChar char="•"/>
            </a:pPr>
            <a:r>
              <a:rPr lang="en-US" sz="2200">
                <a:solidFill>
                  <a:srgbClr val="2E2E2E"/>
                </a:solidFill>
                <a:ea typeface="+mn-lt"/>
                <a:cs typeface="+mn-lt"/>
              </a:rPr>
              <a:t>11/16 participated in a semi-structured interview between 3-16 months after infusion</a:t>
            </a:r>
            <a:endParaRPr lang="en-US" sz="2200">
              <a:solidFill>
                <a:srgbClr val="000000"/>
              </a:solidFill>
              <a:ea typeface="+mn-lt"/>
              <a:cs typeface="+mn-lt"/>
            </a:endParaRPr>
          </a:p>
          <a:p>
            <a:pPr marL="342900" indent="-342900">
              <a:buFont typeface="Arial"/>
              <a:buChar char="•"/>
            </a:pPr>
            <a:r>
              <a:rPr lang="en-US" sz="2200">
                <a:solidFill>
                  <a:srgbClr val="2E2E2E"/>
                </a:solidFill>
                <a:ea typeface="+mn-lt"/>
                <a:cs typeface="+mn-lt"/>
              </a:rPr>
              <a:t>All 11 patients gave very positive feedback about their treatment </a:t>
            </a:r>
            <a:endParaRPr lang="en-US" sz="2200">
              <a:solidFill>
                <a:srgbClr val="000000"/>
              </a:solidFill>
              <a:ea typeface="+mn-lt"/>
              <a:cs typeface="+mn-lt"/>
            </a:endParaRPr>
          </a:p>
          <a:p>
            <a:pPr marL="342900" indent="-342900">
              <a:buFont typeface="Arial"/>
              <a:buChar char="•"/>
            </a:pPr>
            <a:r>
              <a:rPr lang="en-US" sz="2200" err="1">
                <a:solidFill>
                  <a:srgbClr val="2E2E2E"/>
                </a:solidFill>
                <a:ea typeface="+mn-lt"/>
                <a:cs typeface="+mn-lt"/>
              </a:rPr>
              <a:t>Followup</a:t>
            </a:r>
            <a:r>
              <a:rPr lang="en-US" sz="2200">
                <a:solidFill>
                  <a:srgbClr val="2E2E2E"/>
                </a:solidFill>
                <a:ea typeface="+mn-lt"/>
                <a:cs typeface="+mn-lt"/>
              </a:rPr>
              <a:t> HAM-D remained lower</a:t>
            </a:r>
          </a:p>
          <a:p>
            <a:pPr marL="342900" indent="-342900">
              <a:buFont typeface="Arial"/>
              <a:buChar char="•"/>
            </a:pPr>
            <a:r>
              <a:rPr lang="en-US" sz="2200">
                <a:solidFill>
                  <a:srgbClr val="2E2E2E"/>
                </a:solidFill>
                <a:ea typeface="+mn-lt"/>
                <a:cs typeface="+mn-lt"/>
              </a:rPr>
              <a:t>"</a:t>
            </a:r>
            <a:r>
              <a:rPr lang="en-US" sz="2200" err="1">
                <a:solidFill>
                  <a:srgbClr val="2E2E2E"/>
                </a:solidFill>
                <a:ea typeface="+mn-lt"/>
                <a:cs typeface="+mn-lt"/>
              </a:rPr>
              <a:t>Brexanolone</a:t>
            </a:r>
            <a:r>
              <a:rPr lang="en-US" sz="2200">
                <a:solidFill>
                  <a:srgbClr val="2E2E2E"/>
                </a:solidFill>
                <a:ea typeface="+mn-lt"/>
                <a:cs typeface="+mn-lt"/>
              </a:rPr>
              <a:t> has been a useful clinical tool in treating women with significant symptoms of postpartum depression"</a:t>
            </a:r>
            <a:endParaRPr lang="en-US" sz="2200">
              <a:cs typeface="Calibri"/>
            </a:endParaRPr>
          </a:p>
        </p:txBody>
      </p:sp>
      <p:pic>
        <p:nvPicPr>
          <p:cNvPr id="5" name="Picture 4" descr="A screenshot of a computer&#10;&#10;Description automatically generated">
            <a:extLst>
              <a:ext uri="{FF2B5EF4-FFF2-40B4-BE49-F238E27FC236}">
                <a16:creationId xmlns:a16="http://schemas.microsoft.com/office/drawing/2014/main" id="{6349B2D2-6657-AFCA-A45D-38CA7451F8C8}"/>
              </a:ext>
            </a:extLst>
          </p:cNvPr>
          <p:cNvPicPr>
            <a:picLocks noChangeAspect="1"/>
          </p:cNvPicPr>
          <p:nvPr/>
        </p:nvPicPr>
        <p:blipFill rotWithShape="1">
          <a:blip r:embed="rId4"/>
          <a:srcRect l="22321" t="22302" r="20387" b="36331"/>
          <a:stretch/>
        </p:blipFill>
        <p:spPr>
          <a:xfrm>
            <a:off x="2596197" y="104340"/>
            <a:ext cx="5915688" cy="1813484"/>
          </a:xfrm>
          <a:prstGeom prst="rect">
            <a:avLst/>
          </a:prstGeom>
        </p:spPr>
      </p:pic>
    </p:spTree>
    <p:extLst>
      <p:ext uri="{BB962C8B-B14F-4D97-AF65-F5344CB8AC3E}">
        <p14:creationId xmlns:p14="http://schemas.microsoft.com/office/powerpoint/2010/main" val="2236475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00902" y="562203"/>
            <a:ext cx="6562725" cy="1162050"/>
          </a:xfrm>
          <a:prstGeom prst="rect">
            <a:avLst/>
          </a:prstGeom>
        </p:spPr>
      </p:pic>
      <p:sp>
        <p:nvSpPr>
          <p:cNvPr id="9" name="Rectangle 8"/>
          <p:cNvSpPr/>
          <p:nvPr/>
        </p:nvSpPr>
        <p:spPr>
          <a:xfrm>
            <a:off x="1767840" y="6508213"/>
            <a:ext cx="10145486" cy="430887"/>
          </a:xfrm>
          <a:prstGeom prst="rect">
            <a:avLst/>
          </a:prstGeom>
        </p:spPr>
        <p:txBody>
          <a:bodyPr wrap="square">
            <a:spAutoFit/>
          </a:bodyPr>
          <a:lstStyle/>
          <a:p>
            <a:pPr algn="r"/>
            <a:r>
              <a:rPr lang="en-US" sz="1100" dirty="0">
                <a:solidFill>
                  <a:srgbClr val="212121"/>
                </a:solidFill>
                <a:ea typeface="+mn-lt"/>
                <a:cs typeface="+mn-lt"/>
              </a:rPr>
              <a:t>Howard MM, Diaz Z, Battle CL. Implementation of a Hospital-based Brexanolone Program. J </a:t>
            </a:r>
            <a:r>
              <a:rPr lang="en-US" sz="1100" dirty="0" err="1">
                <a:solidFill>
                  <a:srgbClr val="212121"/>
                </a:solidFill>
                <a:ea typeface="+mn-lt"/>
                <a:cs typeface="+mn-lt"/>
              </a:rPr>
              <a:t>Psychiatr</a:t>
            </a:r>
            <a:r>
              <a:rPr lang="en-US" sz="1100" dirty="0">
                <a:solidFill>
                  <a:srgbClr val="212121"/>
                </a:solidFill>
                <a:ea typeface="+mn-lt"/>
                <a:cs typeface="+mn-lt"/>
              </a:rPr>
              <a:t> </a:t>
            </a:r>
            <a:r>
              <a:rPr lang="en-US" sz="1100" dirty="0" err="1">
                <a:solidFill>
                  <a:srgbClr val="212121"/>
                </a:solidFill>
                <a:ea typeface="+mn-lt"/>
                <a:cs typeface="+mn-lt"/>
              </a:rPr>
              <a:t>Pract</a:t>
            </a:r>
            <a:r>
              <a:rPr lang="en-US" sz="1100" dirty="0">
                <a:solidFill>
                  <a:srgbClr val="212121"/>
                </a:solidFill>
                <a:ea typeface="+mn-lt"/>
                <a:cs typeface="+mn-lt"/>
              </a:rPr>
              <a:t>. 2022 Sep 1;28(5):404-408. doi:10.1097/PRA.0000000000000650.</a:t>
            </a:r>
            <a:endParaRPr lang="en-US" sz="1100" dirty="0">
              <a:solidFill>
                <a:srgbClr val="212121"/>
              </a:solidFill>
              <a:ea typeface="Calibri"/>
              <a:cs typeface="Calibri"/>
            </a:endParaRPr>
          </a:p>
          <a:p>
            <a:pPr algn="r"/>
            <a:r>
              <a:rPr lang="en-US" sz="1100" dirty="0">
                <a:solidFill>
                  <a:srgbClr val="212121"/>
                </a:solidFill>
                <a:ea typeface="+mn-lt"/>
                <a:cs typeface="+mn-lt"/>
              </a:rPr>
              <a:t> </a:t>
            </a:r>
            <a:endParaRPr lang="en-US" sz="1100" dirty="0"/>
          </a:p>
        </p:txBody>
      </p:sp>
      <p:sp>
        <p:nvSpPr>
          <p:cNvPr id="11" name="Content Placeholder 2">
            <a:extLst>
              <a:ext uri="{FF2B5EF4-FFF2-40B4-BE49-F238E27FC236}">
                <a16:creationId xmlns:a16="http://schemas.microsoft.com/office/drawing/2014/main" id="{1951AE3B-350F-F940-BBF4-61FCEC925454}"/>
              </a:ext>
            </a:extLst>
          </p:cNvPr>
          <p:cNvSpPr txBox="1">
            <a:spLocks/>
          </p:cNvSpPr>
          <p:nvPr/>
        </p:nvSpPr>
        <p:spPr>
          <a:xfrm>
            <a:off x="990600" y="19780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n-US" u="sng" dirty="0"/>
              <a:t>Take-Aways</a:t>
            </a:r>
          </a:p>
          <a:p>
            <a:pPr>
              <a:spcBef>
                <a:spcPts val="1800"/>
              </a:spcBef>
            </a:pPr>
            <a:r>
              <a:rPr lang="en-US" dirty="0"/>
              <a:t>Description of a program</a:t>
            </a:r>
            <a:endParaRPr lang="en-US" dirty="0">
              <a:cs typeface="Calibri"/>
            </a:endParaRPr>
          </a:p>
          <a:p>
            <a:pPr>
              <a:spcBef>
                <a:spcPts val="1800"/>
              </a:spcBef>
            </a:pPr>
            <a:r>
              <a:rPr lang="en-US" dirty="0"/>
              <a:t>26 patients infused</a:t>
            </a:r>
            <a:endParaRPr lang="en-US" dirty="0">
              <a:cs typeface="Calibri"/>
            </a:endParaRPr>
          </a:p>
          <a:p>
            <a:pPr>
              <a:spcBef>
                <a:spcPts val="1800"/>
              </a:spcBef>
            </a:pPr>
            <a:r>
              <a:rPr lang="en-US" dirty="0"/>
              <a:t>12 breastfed during the study</a:t>
            </a:r>
            <a:endParaRPr lang="en-US" dirty="0">
              <a:cs typeface="Calibri"/>
            </a:endParaRPr>
          </a:p>
          <a:p>
            <a:pPr>
              <a:spcBef>
                <a:spcPts val="1800"/>
              </a:spcBef>
            </a:pPr>
            <a:r>
              <a:rPr lang="en-US" dirty="0"/>
              <a:t>1 with sedation; no other adverse events</a:t>
            </a:r>
            <a:endParaRPr lang="en-US" dirty="0">
              <a:cs typeface="Calibri"/>
            </a:endParaRPr>
          </a:p>
        </p:txBody>
      </p:sp>
    </p:spTree>
    <p:extLst>
      <p:ext uri="{BB962C8B-B14F-4D97-AF65-F5344CB8AC3E}">
        <p14:creationId xmlns:p14="http://schemas.microsoft.com/office/powerpoint/2010/main" val="10195649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130F4B-82FA-671E-B719-C9D2F4B8E14B}"/>
              </a:ext>
            </a:extLst>
          </p:cNvPr>
          <p:cNvSpPr>
            <a:spLocks noGrp="1"/>
          </p:cNvSpPr>
          <p:nvPr>
            <p:ph idx="1"/>
          </p:nvPr>
        </p:nvSpPr>
        <p:spPr>
          <a:xfrm>
            <a:off x="775588" y="6440042"/>
            <a:ext cx="11338035" cy="417958"/>
          </a:xfrm>
        </p:spPr>
        <p:txBody>
          <a:bodyPr vert="horz" lIns="91440" tIns="45720" rIns="91440" bIns="45720" rtlCol="0" anchor="t">
            <a:normAutofit lnSpcReduction="10000"/>
          </a:bodyPr>
          <a:lstStyle/>
          <a:p>
            <a:pPr marL="0" indent="0" algn="r">
              <a:buNone/>
            </a:pPr>
            <a:r>
              <a:rPr lang="en-US" sz="1200" dirty="0">
                <a:solidFill>
                  <a:srgbClr val="212121"/>
                </a:solidFill>
                <a:ea typeface="+mn-lt"/>
                <a:cs typeface="+mn-lt"/>
              </a:rPr>
              <a:t>Salwan A, Maroney M, Tremayne L. Patient-reported perceptions of </a:t>
            </a:r>
            <a:r>
              <a:rPr lang="en-US" sz="1200" dirty="0" err="1">
                <a:solidFill>
                  <a:srgbClr val="212121"/>
                </a:solidFill>
                <a:ea typeface="+mn-lt"/>
                <a:cs typeface="+mn-lt"/>
              </a:rPr>
              <a:t>brexanolone</a:t>
            </a:r>
            <a:r>
              <a:rPr lang="en-US" sz="1200" dirty="0">
                <a:solidFill>
                  <a:srgbClr val="212121"/>
                </a:solidFill>
                <a:ea typeface="+mn-lt"/>
                <a:cs typeface="+mn-lt"/>
              </a:rPr>
              <a:t> in the treatment of postpartum depression: A qualitative analysis. Ment Health Clin. 2023 Jan 5;12(6):342-349. </a:t>
            </a:r>
            <a:r>
              <a:rPr lang="en-US" sz="1200" dirty="0" err="1">
                <a:solidFill>
                  <a:srgbClr val="212121"/>
                </a:solidFill>
                <a:ea typeface="+mn-lt"/>
                <a:cs typeface="+mn-lt"/>
              </a:rPr>
              <a:t>doi</a:t>
            </a:r>
            <a:r>
              <a:rPr lang="en-US" sz="1200" dirty="0">
                <a:solidFill>
                  <a:srgbClr val="212121"/>
                </a:solidFill>
                <a:ea typeface="+mn-lt"/>
                <a:cs typeface="+mn-lt"/>
              </a:rPr>
              <a:t>: 10.9740/mhc.2022.12.342. PMID: 36644587; PMCID: PMC9819138.</a:t>
            </a:r>
            <a:endParaRPr lang="en-US" sz="1200" dirty="0">
              <a:solidFill>
                <a:srgbClr val="212121"/>
              </a:solidFill>
              <a:ea typeface="Calibri"/>
              <a:cs typeface="Calibri"/>
            </a:endParaRPr>
          </a:p>
        </p:txBody>
      </p:sp>
      <p:sp>
        <p:nvSpPr>
          <p:cNvPr id="5" name="TextBox 4">
            <a:extLst>
              <a:ext uri="{FF2B5EF4-FFF2-40B4-BE49-F238E27FC236}">
                <a16:creationId xmlns:a16="http://schemas.microsoft.com/office/drawing/2014/main" id="{3B5A16DC-FF5B-A47B-4A62-53BB5010F22E}"/>
              </a:ext>
            </a:extLst>
          </p:cNvPr>
          <p:cNvSpPr txBox="1"/>
          <p:nvPr/>
        </p:nvSpPr>
        <p:spPr>
          <a:xfrm>
            <a:off x="1169276" y="3286020"/>
            <a:ext cx="9853447"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200"/>
              </a:spcBef>
            </a:pPr>
            <a:r>
              <a:rPr lang="en-US" sz="2400" u="sng" dirty="0">
                <a:cs typeface="Helvetica"/>
              </a:rPr>
              <a:t>Take-Aways:</a:t>
            </a:r>
          </a:p>
          <a:p>
            <a:pPr marL="342900" indent="-342900">
              <a:spcBef>
                <a:spcPts val="1200"/>
              </a:spcBef>
              <a:buFont typeface="Arial" panose="020B0604020202020204" pitchFamily="34" charset="0"/>
              <a:buChar char="•"/>
            </a:pPr>
            <a:r>
              <a:rPr lang="en-US" sz="2400">
                <a:cs typeface="Helvetica"/>
              </a:rPr>
              <a:t>5/10</a:t>
            </a:r>
            <a:r>
              <a:rPr lang="en-US" sz="2400" dirty="0">
                <a:cs typeface="Helvetica"/>
              </a:rPr>
              <a:t> patients qualitatively interviewed at 16-20 months post-infusion</a:t>
            </a:r>
          </a:p>
          <a:p>
            <a:pPr marL="342900" indent="-342900">
              <a:spcBef>
                <a:spcPts val="1200"/>
              </a:spcBef>
              <a:buFont typeface="Arial" panose="020B0604020202020204" pitchFamily="34" charset="0"/>
              <a:buChar char="•"/>
            </a:pPr>
            <a:r>
              <a:rPr lang="en-US" sz="2400" dirty="0">
                <a:cs typeface="Helvetica"/>
              </a:rPr>
              <a:t>All had rapid improvement to </a:t>
            </a:r>
            <a:r>
              <a:rPr lang="en-US" sz="2400" dirty="0" err="1">
                <a:cs typeface="Helvetica"/>
              </a:rPr>
              <a:t>brexanolone</a:t>
            </a:r>
            <a:endParaRPr lang="en-US" sz="2400" dirty="0">
              <a:cs typeface="Helvetica"/>
            </a:endParaRPr>
          </a:p>
          <a:p>
            <a:pPr marL="342900" indent="-342900">
              <a:spcBef>
                <a:spcPts val="1200"/>
              </a:spcBef>
              <a:buFont typeface="Arial" panose="020B0604020202020204" pitchFamily="34" charset="0"/>
              <a:buChar char="•"/>
            </a:pPr>
            <a:r>
              <a:rPr lang="en-US" sz="2400" dirty="0">
                <a:cs typeface="Helvetica"/>
              </a:rPr>
              <a:t>Reported </a:t>
            </a:r>
            <a:r>
              <a:rPr lang="en-US" sz="2400" dirty="0" err="1">
                <a:cs typeface="Helvetica"/>
              </a:rPr>
              <a:t>brexanolone</a:t>
            </a:r>
            <a:r>
              <a:rPr lang="en-US" sz="2400" dirty="0">
                <a:cs typeface="Helvetica"/>
              </a:rPr>
              <a:t> helped return to usual selves, had positive influence on parent-child relationship, need for increased availability</a:t>
            </a:r>
          </a:p>
          <a:p>
            <a:pPr marL="342900" indent="-342900">
              <a:spcBef>
                <a:spcPts val="1200"/>
              </a:spcBef>
              <a:buFont typeface="Arial" panose="020B0604020202020204" pitchFamily="34" charset="0"/>
              <a:buChar char="•"/>
            </a:pPr>
            <a:r>
              <a:rPr lang="en-US" sz="2400" dirty="0">
                <a:cs typeface="Helvetica"/>
              </a:rPr>
              <a:t>Barriers included insurance approval, cost, required hospital stay</a:t>
            </a:r>
          </a:p>
          <a:p>
            <a:pPr>
              <a:spcBef>
                <a:spcPts val="1200"/>
              </a:spcBef>
            </a:pPr>
            <a:endParaRPr lang="en-US" sz="2400" dirty="0">
              <a:cs typeface="Helvetica"/>
            </a:endParaRPr>
          </a:p>
        </p:txBody>
      </p:sp>
      <p:pic>
        <p:nvPicPr>
          <p:cNvPr id="6" name="Picture 5">
            <a:extLst>
              <a:ext uri="{FF2B5EF4-FFF2-40B4-BE49-F238E27FC236}">
                <a16:creationId xmlns:a16="http://schemas.microsoft.com/office/drawing/2014/main" id="{00B4709B-014E-7C82-42D1-D4B1935B1EE5}"/>
              </a:ext>
            </a:extLst>
          </p:cNvPr>
          <p:cNvPicPr>
            <a:picLocks noChangeAspect="1"/>
          </p:cNvPicPr>
          <p:nvPr/>
        </p:nvPicPr>
        <p:blipFill rotWithShape="1">
          <a:blip r:embed="rId3"/>
          <a:srcRect t="8059"/>
          <a:stretch/>
        </p:blipFill>
        <p:spPr>
          <a:xfrm>
            <a:off x="2781731" y="0"/>
            <a:ext cx="7325747" cy="3293210"/>
          </a:xfrm>
          <a:prstGeom prst="rect">
            <a:avLst/>
          </a:prstGeom>
        </p:spPr>
      </p:pic>
    </p:spTree>
    <p:extLst>
      <p:ext uri="{BB962C8B-B14F-4D97-AF65-F5344CB8AC3E}">
        <p14:creationId xmlns:p14="http://schemas.microsoft.com/office/powerpoint/2010/main" val="2503843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Image result for pregnancy 1 in 7 cartoon mental illness">
            <a:extLst>
              <a:ext uri="{FF2B5EF4-FFF2-40B4-BE49-F238E27FC236}">
                <a16:creationId xmlns:a16="http://schemas.microsoft.com/office/drawing/2014/main" id="{4CE89EC0-959C-43FB-8EF9-B938A138EEF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11111"/>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6B4975BE-D14A-4360-A2DF-9003001A1E84}"/>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b="1" dirty="0">
                <a:solidFill>
                  <a:srgbClr val="FFFFFF"/>
                </a:solidFill>
              </a:rPr>
              <a:t>Why Mental Health Matters</a:t>
            </a:r>
          </a:p>
        </p:txBody>
      </p:sp>
      <p:sp>
        <p:nvSpPr>
          <p:cNvPr id="5" name="Text Placeholder 4">
            <a:extLst>
              <a:ext uri="{FF2B5EF4-FFF2-40B4-BE49-F238E27FC236}">
                <a16:creationId xmlns:a16="http://schemas.microsoft.com/office/drawing/2014/main" id="{D0AAAE86-67EF-4B1C-8D74-9D790879B7DF}"/>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endParaRPr lang="en-US">
              <a:solidFill>
                <a:srgbClr val="FFFFFF"/>
              </a:solidFill>
            </a:endParaRPr>
          </a:p>
        </p:txBody>
      </p:sp>
    </p:spTree>
    <p:extLst>
      <p:ext uri="{BB962C8B-B14F-4D97-AF65-F5344CB8AC3E}">
        <p14:creationId xmlns:p14="http://schemas.microsoft.com/office/powerpoint/2010/main" val="647971378"/>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130F4B-82FA-671E-B719-C9D2F4B8E14B}"/>
              </a:ext>
            </a:extLst>
          </p:cNvPr>
          <p:cNvSpPr>
            <a:spLocks noGrp="1"/>
          </p:cNvSpPr>
          <p:nvPr>
            <p:ph idx="1"/>
          </p:nvPr>
        </p:nvSpPr>
        <p:spPr>
          <a:xfrm>
            <a:off x="121920" y="6446850"/>
            <a:ext cx="12070080" cy="440706"/>
          </a:xfrm>
        </p:spPr>
        <p:txBody>
          <a:bodyPr vert="horz" lIns="91440" tIns="45720" rIns="91440" bIns="45720" rtlCol="0" anchor="t">
            <a:normAutofit/>
          </a:bodyPr>
          <a:lstStyle/>
          <a:p>
            <a:pPr marL="0" indent="0" algn="r">
              <a:buNone/>
            </a:pPr>
            <a:r>
              <a:rPr lang="en-US" sz="1100" dirty="0">
                <a:solidFill>
                  <a:srgbClr val="212121"/>
                </a:solidFill>
                <a:ea typeface="+mn-lt"/>
                <a:cs typeface="+mn-lt"/>
              </a:rPr>
              <a:t>Balan I, Patterson R, Boero G, Krohn H, </a:t>
            </a:r>
            <a:r>
              <a:rPr lang="en-US" sz="1100" dirty="0" err="1">
                <a:solidFill>
                  <a:srgbClr val="212121"/>
                </a:solidFill>
                <a:ea typeface="+mn-lt"/>
                <a:cs typeface="+mn-lt"/>
              </a:rPr>
              <a:t>O'Buckley</a:t>
            </a:r>
            <a:r>
              <a:rPr lang="en-US" sz="1100" dirty="0">
                <a:solidFill>
                  <a:srgbClr val="212121"/>
                </a:solidFill>
                <a:ea typeface="+mn-lt"/>
                <a:cs typeface="+mn-lt"/>
              </a:rPr>
              <a:t> TK, Meltzer-Brody S, Morrow AL. Brexanolone therapeutics in post-partum depression involves inhibition of systemic inflammatory pathways. </a:t>
            </a:r>
            <a:r>
              <a:rPr lang="en-US" sz="1100" dirty="0" err="1">
                <a:solidFill>
                  <a:srgbClr val="212121"/>
                </a:solidFill>
                <a:ea typeface="+mn-lt"/>
                <a:cs typeface="+mn-lt"/>
              </a:rPr>
              <a:t>EBioMedicine</a:t>
            </a:r>
            <a:r>
              <a:rPr lang="en-US" sz="1100" dirty="0">
                <a:solidFill>
                  <a:srgbClr val="212121"/>
                </a:solidFill>
                <a:ea typeface="+mn-lt"/>
                <a:cs typeface="+mn-lt"/>
              </a:rPr>
              <a:t>. 2023 Mar;89:104473. </a:t>
            </a:r>
            <a:r>
              <a:rPr lang="en-US" sz="1100" dirty="0" err="1">
                <a:solidFill>
                  <a:srgbClr val="212121"/>
                </a:solidFill>
                <a:ea typeface="+mn-lt"/>
                <a:cs typeface="+mn-lt"/>
              </a:rPr>
              <a:t>doi</a:t>
            </a:r>
            <a:r>
              <a:rPr lang="en-US" sz="1100" dirty="0">
                <a:solidFill>
                  <a:srgbClr val="212121"/>
                </a:solidFill>
                <a:ea typeface="+mn-lt"/>
                <a:cs typeface="+mn-lt"/>
              </a:rPr>
              <a:t>: 10.1016/j.ebiom.2023.104473. </a:t>
            </a:r>
            <a:r>
              <a:rPr lang="en-US" sz="1100" dirty="0" err="1">
                <a:solidFill>
                  <a:srgbClr val="212121"/>
                </a:solidFill>
                <a:ea typeface="+mn-lt"/>
                <a:cs typeface="+mn-lt"/>
              </a:rPr>
              <a:t>Epub</a:t>
            </a:r>
            <a:r>
              <a:rPr lang="en-US" sz="1100" dirty="0">
                <a:solidFill>
                  <a:srgbClr val="212121"/>
                </a:solidFill>
                <a:ea typeface="+mn-lt"/>
                <a:cs typeface="+mn-lt"/>
              </a:rPr>
              <a:t> 2023 Feb 16. PMID: 36801618; PMCID: PMC9984433.</a:t>
            </a:r>
            <a:endParaRPr lang="en-US" sz="1100" dirty="0">
              <a:solidFill>
                <a:srgbClr val="212121"/>
              </a:solidFill>
              <a:ea typeface="Calibri"/>
              <a:cs typeface="Calibri"/>
            </a:endParaRPr>
          </a:p>
        </p:txBody>
      </p:sp>
      <p:pic>
        <p:nvPicPr>
          <p:cNvPr id="4" name="Picture 4" descr="A graph of different types of brexit&#10;&#10;Description automatically generated">
            <a:extLst>
              <a:ext uri="{FF2B5EF4-FFF2-40B4-BE49-F238E27FC236}">
                <a16:creationId xmlns:a16="http://schemas.microsoft.com/office/drawing/2014/main" id="{AD30CF04-6DFE-B09D-E0A2-0268BF5BC197}"/>
              </a:ext>
            </a:extLst>
          </p:cNvPr>
          <p:cNvPicPr>
            <a:picLocks noChangeAspect="1"/>
          </p:cNvPicPr>
          <p:nvPr/>
        </p:nvPicPr>
        <p:blipFill>
          <a:blip r:embed="rId3"/>
          <a:stretch>
            <a:fillRect/>
          </a:stretch>
        </p:blipFill>
        <p:spPr>
          <a:xfrm>
            <a:off x="3305504" y="1798440"/>
            <a:ext cx="5580993" cy="4308010"/>
          </a:xfrm>
          <a:prstGeom prst="rect">
            <a:avLst/>
          </a:prstGeom>
        </p:spPr>
      </p:pic>
      <p:sp>
        <p:nvSpPr>
          <p:cNvPr id="5" name="TextBox 4">
            <a:extLst>
              <a:ext uri="{FF2B5EF4-FFF2-40B4-BE49-F238E27FC236}">
                <a16:creationId xmlns:a16="http://schemas.microsoft.com/office/drawing/2014/main" id="{5A025428-7A4D-A297-EB8B-B154CC89D418}"/>
              </a:ext>
            </a:extLst>
          </p:cNvPr>
          <p:cNvSpPr txBox="1"/>
          <p:nvPr/>
        </p:nvSpPr>
        <p:spPr>
          <a:xfrm>
            <a:off x="752985" y="349536"/>
            <a:ext cx="1081604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alibri Light"/>
                <a:ea typeface="+mn-lt"/>
                <a:cs typeface="+mn-lt"/>
              </a:rPr>
              <a:t>Brexanolone Infusion Alters Multiple Steroid Levels in PPD Patient Serum</a:t>
            </a:r>
            <a:endParaRPr lang="en-US" sz="3600" dirty="0">
              <a:latin typeface="Calibri Light"/>
              <a:cs typeface="Calibri Light"/>
            </a:endParaRPr>
          </a:p>
        </p:txBody>
      </p:sp>
    </p:spTree>
    <p:extLst>
      <p:ext uri="{BB962C8B-B14F-4D97-AF65-F5344CB8AC3E}">
        <p14:creationId xmlns:p14="http://schemas.microsoft.com/office/powerpoint/2010/main" val="3641563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100FFB-8B77-491C-BFC1-D35B896EC5A2}"/>
              </a:ext>
            </a:extLst>
          </p:cNvPr>
          <p:cNvSpPr txBox="1"/>
          <p:nvPr/>
        </p:nvSpPr>
        <p:spPr>
          <a:xfrm>
            <a:off x="4087225" y="282595"/>
            <a:ext cx="3756949" cy="923330"/>
          </a:xfrm>
          <a:prstGeom prst="rect">
            <a:avLst/>
          </a:prstGeom>
          <a:noFill/>
          <a:ln>
            <a:solidFill>
              <a:schemeClr val="tx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Phone call or email for referrals</a:t>
            </a:r>
          </a:p>
          <a:p>
            <a:pPr algn="ctr">
              <a:defRPr/>
            </a:pPr>
            <a:r>
              <a:rPr kumimoji="0" lang="en-US" sz="1800" b="0" i="0" u="none" strike="noStrike" kern="1200" cap="none" spc="0" normalizeH="0" baseline="0" noProof="0" dirty="0">
                <a:ln>
                  <a:noFill/>
                </a:ln>
                <a:effectLst/>
                <a:uLnTx/>
                <a:uFillTx/>
                <a:latin typeface="Calibri" panose="020F0502020204030204"/>
                <a:ea typeface="+mn-ea"/>
                <a:cs typeface="+mn-cs"/>
              </a:rPr>
              <a:t>412-624-2000 OR email </a:t>
            </a:r>
            <a:r>
              <a:rPr lang="en-US" dirty="0">
                <a:latin typeface="Calibri" panose="020F0502020204030204"/>
                <a:hlinkClick r:id="rId2"/>
              </a:rPr>
              <a:t>brexanolone</a:t>
            </a:r>
            <a:r>
              <a:rPr kumimoji="0" lang="en-US" sz="1800" b="0" i="0" u="none" strike="noStrike" kern="1200" cap="none" spc="0" normalizeH="0" baseline="0" noProof="0" dirty="0">
                <a:ln>
                  <a:noFill/>
                </a:ln>
                <a:effectLst/>
                <a:uLnTx/>
                <a:uFillTx/>
                <a:latin typeface="Calibri" panose="020F0502020204030204"/>
                <a:hlinkClick r:id="rId2">
                  <a:extLst>
                    <a:ext uri="{A12FA001-AC4F-418D-AE19-62706E023703}">
                      <ahyp:hlinkClr xmlns:ahyp="http://schemas.microsoft.com/office/drawing/2018/hyperlinkcolor" val="tx"/>
                    </a:ext>
                  </a:extLst>
                </a:hlinkClick>
              </a:rPr>
              <a:t>@upmc.edu</a:t>
            </a:r>
            <a:r>
              <a:rPr lang="en-US" dirty="0">
                <a:latin typeface="Calibri" panose="020F0502020204030204"/>
              </a:rPr>
              <a:t> </a:t>
            </a:r>
            <a:endParaRPr lang="en-US" sz="1800" b="0" i="0" u="none" strike="noStrike" kern="1200" cap="none" spc="0" normalizeH="0" baseline="0" noProof="0" dirty="0">
              <a:ln>
                <a:noFill/>
              </a:ln>
              <a:effectLst/>
              <a:uLnTx/>
              <a:uFillTx/>
              <a:latin typeface="Calibri" panose="020F0502020204030204"/>
              <a:ea typeface="Calibri"/>
              <a:cs typeface="Calibri"/>
            </a:endParaRPr>
          </a:p>
        </p:txBody>
      </p:sp>
      <p:cxnSp>
        <p:nvCxnSpPr>
          <p:cNvPr id="8" name="Straight Arrow Connector 7">
            <a:extLst>
              <a:ext uri="{FF2B5EF4-FFF2-40B4-BE49-F238E27FC236}">
                <a16:creationId xmlns:a16="http://schemas.microsoft.com/office/drawing/2014/main" id="{4D1475F4-6597-4A32-B959-1587F911ABA0}"/>
              </a:ext>
            </a:extLst>
          </p:cNvPr>
          <p:cNvCxnSpPr>
            <a:cxnSpLocks/>
          </p:cNvCxnSpPr>
          <p:nvPr/>
        </p:nvCxnSpPr>
        <p:spPr>
          <a:xfrm flipH="1">
            <a:off x="5845255" y="1177703"/>
            <a:ext cx="5314" cy="5590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FAF28AD-F221-4016-BB43-2D51C19D8E28}"/>
              </a:ext>
            </a:extLst>
          </p:cNvPr>
          <p:cNvSpPr txBox="1"/>
          <p:nvPr/>
        </p:nvSpPr>
        <p:spPr>
          <a:xfrm>
            <a:off x="4087225" y="1724784"/>
            <a:ext cx="3735382" cy="369332"/>
          </a:xfrm>
          <a:prstGeom prst="rect">
            <a:avLst/>
          </a:prstGeom>
          <a:noFill/>
          <a:ln>
            <a:solidFill>
              <a:schemeClr val="tx1"/>
            </a:solidFill>
          </a:ln>
        </p:spPr>
        <p:txBody>
          <a:bodyPr wrap="none" lIns="91440" tIns="45720" rIns="91440" bIns="45720" rtlCol="0" anchor="t">
            <a:spAutoFit/>
          </a:bodyPr>
          <a:lstStyle/>
          <a:p>
            <a:pPr>
              <a:defRPr/>
            </a:pPr>
            <a:r>
              <a:rPr kumimoji="0" lang="en-US" sz="1800" b="0" i="0" u="none" strike="noStrike" kern="1200" cap="none" spc="0" normalizeH="0" baseline="0" noProof="0" dirty="0">
                <a:ln>
                  <a:noFill/>
                </a:ln>
                <a:effectLst/>
                <a:uLnTx/>
                <a:uFillTx/>
                <a:latin typeface="Calibri" panose="020F0502020204030204"/>
                <a:ea typeface="+mn-ea"/>
                <a:cs typeface="+mn-cs"/>
              </a:rPr>
              <a:t>Pre-screen phone call by </a:t>
            </a:r>
            <a:r>
              <a:rPr lang="en-US" dirty="0" err="1">
                <a:latin typeface="Calibri" panose="020F0502020204030204"/>
              </a:rPr>
              <a:t>Bellefield</a:t>
            </a:r>
            <a:r>
              <a:rPr lang="en-US" dirty="0">
                <a:latin typeface="Calibri" panose="020F0502020204030204"/>
              </a:rPr>
              <a:t> RN</a:t>
            </a: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cxnSp>
        <p:nvCxnSpPr>
          <p:cNvPr id="11" name="Straight Arrow Connector 10">
            <a:extLst>
              <a:ext uri="{FF2B5EF4-FFF2-40B4-BE49-F238E27FC236}">
                <a16:creationId xmlns:a16="http://schemas.microsoft.com/office/drawing/2014/main" id="{DE016A95-E84E-40E9-9281-40D4A83061C0}"/>
              </a:ext>
            </a:extLst>
          </p:cNvPr>
          <p:cNvCxnSpPr>
            <a:cxnSpLocks/>
            <a:stCxn id="9" idx="2"/>
          </p:cNvCxnSpPr>
          <p:nvPr/>
        </p:nvCxnSpPr>
        <p:spPr>
          <a:xfrm flipH="1">
            <a:off x="3888270" y="2094116"/>
            <a:ext cx="2066646" cy="744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079F87C-0500-4E90-88E0-3AEF0B5D7722}"/>
              </a:ext>
            </a:extLst>
          </p:cNvPr>
          <p:cNvCxnSpPr>
            <a:stCxn id="9" idx="2"/>
          </p:cNvCxnSpPr>
          <p:nvPr/>
        </p:nvCxnSpPr>
        <p:spPr>
          <a:xfrm>
            <a:off x="5954916" y="2094116"/>
            <a:ext cx="2629881" cy="9065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4CB8D75-923D-4C44-92D3-220126C2381F}"/>
              </a:ext>
            </a:extLst>
          </p:cNvPr>
          <p:cNvSpPr txBox="1"/>
          <p:nvPr/>
        </p:nvSpPr>
        <p:spPr>
          <a:xfrm>
            <a:off x="4255990" y="2265428"/>
            <a:ext cx="14728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Appropriate</a:t>
            </a:r>
          </a:p>
        </p:txBody>
      </p:sp>
      <p:sp>
        <p:nvSpPr>
          <p:cNvPr id="15" name="TextBox 14">
            <a:extLst>
              <a:ext uri="{FF2B5EF4-FFF2-40B4-BE49-F238E27FC236}">
                <a16:creationId xmlns:a16="http://schemas.microsoft.com/office/drawing/2014/main" id="{F258B771-9A57-47B2-BE64-8B4FEC0ED9D1}"/>
              </a:ext>
            </a:extLst>
          </p:cNvPr>
          <p:cNvSpPr txBox="1"/>
          <p:nvPr/>
        </p:nvSpPr>
        <p:spPr>
          <a:xfrm>
            <a:off x="6005626" y="2265428"/>
            <a:ext cx="19248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Not Appropriate</a:t>
            </a:r>
          </a:p>
        </p:txBody>
      </p:sp>
      <p:sp>
        <p:nvSpPr>
          <p:cNvPr id="16" name="TextBox 15">
            <a:extLst>
              <a:ext uri="{FF2B5EF4-FFF2-40B4-BE49-F238E27FC236}">
                <a16:creationId xmlns:a16="http://schemas.microsoft.com/office/drawing/2014/main" id="{E412F16B-5067-4F97-8010-E65B51D7A31E}"/>
              </a:ext>
            </a:extLst>
          </p:cNvPr>
          <p:cNvSpPr txBox="1"/>
          <p:nvPr/>
        </p:nvSpPr>
        <p:spPr>
          <a:xfrm>
            <a:off x="7641103" y="3043606"/>
            <a:ext cx="3460285" cy="1015663"/>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Refer to outpatient psychiatric services at Magee Behavioral,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Bellefield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Towers, or CPCDS</a:t>
            </a:r>
          </a:p>
        </p:txBody>
      </p:sp>
      <p:sp>
        <p:nvSpPr>
          <p:cNvPr id="17" name="TextBox 16">
            <a:extLst>
              <a:ext uri="{FF2B5EF4-FFF2-40B4-BE49-F238E27FC236}">
                <a16:creationId xmlns:a16="http://schemas.microsoft.com/office/drawing/2014/main" id="{C79B1CFD-277E-4299-8BF9-7C7AB1BFD4D4}"/>
              </a:ext>
            </a:extLst>
          </p:cNvPr>
          <p:cNvSpPr txBox="1"/>
          <p:nvPr/>
        </p:nvSpPr>
        <p:spPr>
          <a:xfrm>
            <a:off x="1930943" y="2841009"/>
            <a:ext cx="3305507" cy="369332"/>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Initiation of </a:t>
            </a:r>
            <a:r>
              <a:rPr lang="en-US" dirty="0">
                <a:solidFill>
                  <a:prstClr val="black"/>
                </a:solidFill>
                <a:latin typeface="Calibri" panose="020F0502020204030204"/>
              </a:rPr>
              <a:t>b</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rexanolone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process</a:t>
            </a:r>
          </a:p>
        </p:txBody>
      </p:sp>
      <p:cxnSp>
        <p:nvCxnSpPr>
          <p:cNvPr id="19" name="Straight Arrow Connector 18">
            <a:extLst>
              <a:ext uri="{FF2B5EF4-FFF2-40B4-BE49-F238E27FC236}">
                <a16:creationId xmlns:a16="http://schemas.microsoft.com/office/drawing/2014/main" id="{2B5E68A2-F735-44A1-B2E8-5E97FAFF18DD}"/>
              </a:ext>
            </a:extLst>
          </p:cNvPr>
          <p:cNvCxnSpPr>
            <a:cxnSpLocks/>
            <a:stCxn id="17" idx="2"/>
          </p:cNvCxnSpPr>
          <p:nvPr/>
        </p:nvCxnSpPr>
        <p:spPr>
          <a:xfrm flipH="1">
            <a:off x="2278971" y="3210341"/>
            <a:ext cx="1304726" cy="548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3FE4D2B-8A97-46C3-8A8F-5FF17F412895}"/>
              </a:ext>
            </a:extLst>
          </p:cNvPr>
          <p:cNvSpPr txBox="1"/>
          <p:nvPr/>
        </p:nvSpPr>
        <p:spPr>
          <a:xfrm>
            <a:off x="820510" y="3803800"/>
            <a:ext cx="1860902" cy="923330"/>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Psychiatric evaluation by Magee BH</a:t>
            </a:r>
          </a:p>
        </p:txBody>
      </p:sp>
      <p:sp>
        <p:nvSpPr>
          <p:cNvPr id="22" name="TextBox 21">
            <a:extLst>
              <a:ext uri="{FF2B5EF4-FFF2-40B4-BE49-F238E27FC236}">
                <a16:creationId xmlns:a16="http://schemas.microsoft.com/office/drawing/2014/main" id="{6916168F-FC38-424C-80C0-1FD9404BDA27}"/>
              </a:ext>
            </a:extLst>
          </p:cNvPr>
          <p:cNvSpPr txBox="1"/>
          <p:nvPr/>
        </p:nvSpPr>
        <p:spPr>
          <a:xfrm>
            <a:off x="4061958" y="3803800"/>
            <a:ext cx="1860902" cy="923330"/>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Initiation of prior authorization process</a:t>
            </a:r>
          </a:p>
        </p:txBody>
      </p:sp>
      <p:sp>
        <p:nvSpPr>
          <p:cNvPr id="23" name="TextBox 22">
            <a:extLst>
              <a:ext uri="{FF2B5EF4-FFF2-40B4-BE49-F238E27FC236}">
                <a16:creationId xmlns:a16="http://schemas.microsoft.com/office/drawing/2014/main" id="{3D495CC6-458B-4BAF-9640-B9CBC4CF2F96}"/>
              </a:ext>
            </a:extLst>
          </p:cNvPr>
          <p:cNvSpPr txBox="1"/>
          <p:nvPr/>
        </p:nvSpPr>
        <p:spPr>
          <a:xfrm>
            <a:off x="81482" y="5638778"/>
            <a:ext cx="5647348" cy="1077218"/>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Pre-admission process initiated:</a:t>
            </a:r>
            <a:r>
              <a:rPr kumimoji="0" lang="en-US" sz="16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Bed scheduled (Mondays)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Patient REMS registration</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Psych CL, MFM, pharmacy, nursing management, SW notified</a:t>
            </a:r>
          </a:p>
        </p:txBody>
      </p:sp>
      <p:cxnSp>
        <p:nvCxnSpPr>
          <p:cNvPr id="27" name="Straight Arrow Connector 26">
            <a:extLst>
              <a:ext uri="{FF2B5EF4-FFF2-40B4-BE49-F238E27FC236}">
                <a16:creationId xmlns:a16="http://schemas.microsoft.com/office/drawing/2014/main" id="{7B80F93E-79B6-4065-9DB1-27CAAFD2238E}"/>
              </a:ext>
            </a:extLst>
          </p:cNvPr>
          <p:cNvCxnSpPr>
            <a:cxnSpLocks/>
            <a:stCxn id="21" idx="3"/>
            <a:endCxn id="22" idx="1"/>
          </p:cNvCxnSpPr>
          <p:nvPr/>
        </p:nvCxnSpPr>
        <p:spPr>
          <a:xfrm>
            <a:off x="2681412" y="4265465"/>
            <a:ext cx="13805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177B160-136C-4772-8C40-9669CBCA1CC4}"/>
              </a:ext>
            </a:extLst>
          </p:cNvPr>
          <p:cNvCxnSpPr>
            <a:cxnSpLocks/>
            <a:stCxn id="22" idx="2"/>
          </p:cNvCxnSpPr>
          <p:nvPr/>
        </p:nvCxnSpPr>
        <p:spPr>
          <a:xfrm flipH="1">
            <a:off x="3232298" y="4727130"/>
            <a:ext cx="1760111" cy="9116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ABC5EB3-038E-48BA-818C-6CF19E6DE776}"/>
              </a:ext>
            </a:extLst>
          </p:cNvPr>
          <p:cNvSpPr txBox="1"/>
          <p:nvPr/>
        </p:nvSpPr>
        <p:spPr>
          <a:xfrm>
            <a:off x="2500788" y="3941377"/>
            <a:ext cx="16115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mn-cs"/>
              </a:rPr>
              <a:t>Deemed Appropriate</a:t>
            </a:r>
          </a:p>
        </p:txBody>
      </p:sp>
      <p:sp>
        <p:nvSpPr>
          <p:cNvPr id="31" name="TextBox 30">
            <a:extLst>
              <a:ext uri="{FF2B5EF4-FFF2-40B4-BE49-F238E27FC236}">
                <a16:creationId xmlns:a16="http://schemas.microsoft.com/office/drawing/2014/main" id="{0D06548B-1615-44F8-AEA9-E7BE7D4951E0}"/>
              </a:ext>
            </a:extLst>
          </p:cNvPr>
          <p:cNvSpPr txBox="1"/>
          <p:nvPr/>
        </p:nvSpPr>
        <p:spPr>
          <a:xfrm>
            <a:off x="2683239" y="5092224"/>
            <a:ext cx="24366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mn-cs"/>
              </a:rPr>
              <a:t>Authorization Obtained</a:t>
            </a:r>
          </a:p>
        </p:txBody>
      </p:sp>
      <p:cxnSp>
        <p:nvCxnSpPr>
          <p:cNvPr id="39" name="Straight Arrow Connector 38">
            <a:extLst>
              <a:ext uri="{FF2B5EF4-FFF2-40B4-BE49-F238E27FC236}">
                <a16:creationId xmlns:a16="http://schemas.microsoft.com/office/drawing/2014/main" id="{A7AB5D27-3CDD-4886-9821-2A0B8BFB43E4}"/>
              </a:ext>
            </a:extLst>
          </p:cNvPr>
          <p:cNvCxnSpPr>
            <a:cxnSpLocks/>
          </p:cNvCxnSpPr>
          <p:nvPr/>
        </p:nvCxnSpPr>
        <p:spPr>
          <a:xfrm>
            <a:off x="5728829" y="6102036"/>
            <a:ext cx="755478" cy="4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F89507A6-025A-4128-8D6E-1E52BA2FF774}"/>
              </a:ext>
            </a:extLst>
          </p:cNvPr>
          <p:cNvSpPr txBox="1"/>
          <p:nvPr/>
        </p:nvSpPr>
        <p:spPr>
          <a:xfrm>
            <a:off x="6487384" y="5665115"/>
            <a:ext cx="5328380" cy="830997"/>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Admission to Magee for treatment administration</a:t>
            </a:r>
          </a:p>
        </p:txBody>
      </p:sp>
      <p:sp>
        <p:nvSpPr>
          <p:cNvPr id="60" name="TextBox 59">
            <a:extLst>
              <a:ext uri="{FF2B5EF4-FFF2-40B4-BE49-F238E27FC236}">
                <a16:creationId xmlns:a16="http://schemas.microsoft.com/office/drawing/2014/main" id="{803E005C-6A6F-40B0-9B26-5350461B0F3C}"/>
              </a:ext>
            </a:extLst>
          </p:cNvPr>
          <p:cNvSpPr txBox="1"/>
          <p:nvPr/>
        </p:nvSpPr>
        <p:spPr>
          <a:xfrm>
            <a:off x="1760449" y="4764930"/>
            <a:ext cx="27429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(Approximately 2-3 weeks)</a:t>
            </a:r>
          </a:p>
        </p:txBody>
      </p:sp>
    </p:spTree>
    <p:extLst>
      <p:ext uri="{BB962C8B-B14F-4D97-AF65-F5344CB8AC3E}">
        <p14:creationId xmlns:p14="http://schemas.microsoft.com/office/powerpoint/2010/main" val="457316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5A2E8-3AF3-B32D-7F79-600786205170}"/>
              </a:ext>
            </a:extLst>
          </p:cNvPr>
          <p:cNvSpPr>
            <a:spLocks noGrp="1"/>
          </p:cNvSpPr>
          <p:nvPr>
            <p:ph type="title"/>
          </p:nvPr>
        </p:nvSpPr>
        <p:spPr/>
        <p:txBody>
          <a:bodyPr/>
          <a:lstStyle/>
          <a:p>
            <a:r>
              <a:rPr lang="en-US" dirty="0">
                <a:cs typeface="Calibri Light"/>
              </a:rPr>
              <a:t>Brexanolone at UPMC</a:t>
            </a:r>
            <a:endParaRPr lang="en-US" dirty="0"/>
          </a:p>
        </p:txBody>
      </p:sp>
      <p:graphicFrame>
        <p:nvGraphicFramePr>
          <p:cNvPr id="4" name="Diagram 4">
            <a:extLst>
              <a:ext uri="{FF2B5EF4-FFF2-40B4-BE49-F238E27FC236}">
                <a16:creationId xmlns:a16="http://schemas.microsoft.com/office/drawing/2014/main" id="{DB536630-91E6-B90F-03BE-941E5D361E82}"/>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42445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Image result for pregnancy 1 in 7 cartoon mental illness">
            <a:extLst>
              <a:ext uri="{FF2B5EF4-FFF2-40B4-BE49-F238E27FC236}">
                <a16:creationId xmlns:a16="http://schemas.microsoft.com/office/drawing/2014/main" id="{F976FBCE-7224-7E1E-EC75-12FCE72C5A05}"/>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11111"/>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C0F3513-29BD-9719-320C-C31430E30917}"/>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b="1">
                <a:solidFill>
                  <a:srgbClr val="FFFFFF"/>
                </a:solidFill>
              </a:rPr>
              <a:t>Clinical Conundrums</a:t>
            </a:r>
          </a:p>
        </p:txBody>
      </p:sp>
      <p:sp>
        <p:nvSpPr>
          <p:cNvPr id="3" name="Content Placeholder 2">
            <a:extLst>
              <a:ext uri="{FF2B5EF4-FFF2-40B4-BE49-F238E27FC236}">
                <a16:creationId xmlns:a16="http://schemas.microsoft.com/office/drawing/2014/main" id="{12836D66-8048-459A-F069-93686938BD62}"/>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endParaRPr lang="en-US">
              <a:solidFill>
                <a:srgbClr val="FFFFFF"/>
              </a:solidFill>
            </a:endParaRPr>
          </a:p>
        </p:txBody>
      </p:sp>
    </p:spTree>
    <p:extLst>
      <p:ext uri="{BB962C8B-B14F-4D97-AF65-F5344CB8AC3E}">
        <p14:creationId xmlns:p14="http://schemas.microsoft.com/office/powerpoint/2010/main" val="1591864571"/>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51AE3B-350F-F940-BBF4-61FCEC925454}"/>
              </a:ext>
            </a:extLst>
          </p:cNvPr>
          <p:cNvSpPr>
            <a:spLocks noGrp="1"/>
          </p:cNvSpPr>
          <p:nvPr>
            <p:ph idx="1"/>
          </p:nvPr>
        </p:nvSpPr>
        <p:spPr>
          <a:xfrm>
            <a:off x="6731724" y="1420720"/>
            <a:ext cx="4935583" cy="4351338"/>
          </a:xfrm>
        </p:spPr>
        <p:txBody>
          <a:bodyPr vert="horz" lIns="91440" tIns="45720" rIns="91440" bIns="45720" rtlCol="0" anchor="t">
            <a:noAutofit/>
          </a:bodyPr>
          <a:lstStyle/>
          <a:p>
            <a:pPr marL="0" indent="0">
              <a:buNone/>
            </a:pPr>
            <a:r>
              <a:rPr lang="en-US" sz="2400" dirty="0">
                <a:cs typeface="Calibri"/>
              </a:rPr>
              <a:t>31 year old G1P1 at 8 months postpartum with worsening major depressive disorder despite sertraline, aripiprazole, and engagement in psychotherapy and support groups. </a:t>
            </a:r>
          </a:p>
          <a:p>
            <a:pPr marL="0" indent="0">
              <a:buNone/>
            </a:pPr>
            <a:endParaRPr lang="en-US" sz="2400" dirty="0">
              <a:cs typeface="Calibri"/>
            </a:endParaRPr>
          </a:p>
          <a:p>
            <a:pPr marL="0" indent="0">
              <a:buNone/>
            </a:pPr>
            <a:r>
              <a:rPr lang="en-US" sz="2400" dirty="0">
                <a:cs typeface="Calibri"/>
              </a:rPr>
              <a:t>She has reached out to you inquiring about </a:t>
            </a:r>
            <a:r>
              <a:rPr lang="en-US" sz="2400" dirty="0" err="1">
                <a:cs typeface="Calibri"/>
              </a:rPr>
              <a:t>brexanolone</a:t>
            </a:r>
            <a:r>
              <a:rPr lang="en-US" sz="2400" dirty="0">
                <a:cs typeface="Calibri"/>
              </a:rPr>
              <a:t> as a treatment option, even though she is greater than 6 months postpartum.</a:t>
            </a:r>
          </a:p>
          <a:p>
            <a:endParaRPr lang="en-US" sz="2400" dirty="0">
              <a:cs typeface="Calibri"/>
            </a:endParaRPr>
          </a:p>
          <a:p>
            <a:pPr marL="0" indent="0" algn="ctr">
              <a:buNone/>
            </a:pPr>
            <a:r>
              <a:rPr lang="en-US" sz="2400" b="1" dirty="0">
                <a:solidFill>
                  <a:schemeClr val="accent2">
                    <a:lumMod val="75000"/>
                  </a:schemeClr>
                </a:solidFill>
                <a:cs typeface="Calibri"/>
              </a:rPr>
              <a:t>WHAT WOULD YOU DO?</a:t>
            </a:r>
            <a:endParaRPr lang="en-US" sz="2400" b="1" dirty="0">
              <a:solidFill>
                <a:schemeClr val="accent2">
                  <a:lumMod val="75000"/>
                </a:schemeClr>
              </a:solidFill>
            </a:endParaRPr>
          </a:p>
        </p:txBody>
      </p:sp>
      <p:pic>
        <p:nvPicPr>
          <p:cNvPr id="1026" name="Picture 2" descr="210+ Postpartum Depression Black Woman Stock Photos, Pictures &amp; Royalty-Free  Images - i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104" y="1420720"/>
            <a:ext cx="5829300" cy="420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501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4" descr="A pregnant person in a red dress&#10;&#10;Description automatically generated">
            <a:extLst>
              <a:ext uri="{FF2B5EF4-FFF2-40B4-BE49-F238E27FC236}">
                <a16:creationId xmlns:a16="http://schemas.microsoft.com/office/drawing/2014/main" id="{7E6794E2-DEF5-9AB8-B20B-606F6A934D82}"/>
              </a:ext>
            </a:extLst>
          </p:cNvPr>
          <p:cNvPicPr>
            <a:picLocks noGrp="1" noChangeAspect="1"/>
          </p:cNvPicPr>
          <p:nvPr>
            <p:ph idx="1"/>
          </p:nvPr>
        </p:nvPicPr>
        <p:blipFill>
          <a:blip r:embed="rId3"/>
          <a:stretch>
            <a:fillRect/>
          </a:stretch>
        </p:blipFill>
        <p:spPr>
          <a:xfrm>
            <a:off x="-637587" y="11379"/>
            <a:ext cx="6663918" cy="6663918"/>
          </a:xfrm>
        </p:spPr>
      </p:pic>
      <p:sp>
        <p:nvSpPr>
          <p:cNvPr id="5" name="Content Placeholder 2">
            <a:extLst>
              <a:ext uri="{FF2B5EF4-FFF2-40B4-BE49-F238E27FC236}">
                <a16:creationId xmlns:a16="http://schemas.microsoft.com/office/drawing/2014/main" id="{B54EE8F2-3DFB-51C9-521B-5D00AC783BDB}"/>
              </a:ext>
            </a:extLst>
          </p:cNvPr>
          <p:cNvSpPr txBox="1">
            <a:spLocks/>
          </p:cNvSpPr>
          <p:nvPr/>
        </p:nvSpPr>
        <p:spPr>
          <a:xfrm>
            <a:off x="6498771" y="289533"/>
            <a:ext cx="5379720" cy="574184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cs typeface="Calibri"/>
              </a:rPr>
              <a:t>32 year old G2P1 at 3 months postpartum with major depressive disorder admitted for </a:t>
            </a:r>
            <a:r>
              <a:rPr lang="en-US" sz="2400" dirty="0" err="1">
                <a:cs typeface="Calibri"/>
              </a:rPr>
              <a:t>brexanolone</a:t>
            </a:r>
            <a:r>
              <a:rPr lang="en-US" sz="2400" dirty="0">
                <a:cs typeface="Calibri"/>
              </a:rPr>
              <a:t> infusion. </a:t>
            </a:r>
          </a:p>
          <a:p>
            <a:pPr marL="0" indent="0">
              <a:buNone/>
            </a:pPr>
            <a:r>
              <a:rPr lang="en-US" sz="2400" dirty="0">
                <a:cs typeface="Calibri"/>
              </a:rPr>
              <a:t>Overnight, her IV infiltrates and nursing tries multiple times to replace the IV without success. She became increasingly upset and asked to stop the infusion so she could leave the hospital.  A team member from the anesthesiology team comes to replace the IV. </a:t>
            </a:r>
          </a:p>
          <a:p>
            <a:pPr marL="0" indent="0">
              <a:buNone/>
            </a:pPr>
            <a:r>
              <a:rPr lang="en-US" sz="2400" dirty="0">
                <a:cs typeface="Calibri"/>
              </a:rPr>
              <a:t> The infusion had been paused for approximately 2 hours prior to the IV being replaced. She is still very upset when you see her in the morning and says that she really wants to go home to be with her baby.</a:t>
            </a:r>
          </a:p>
          <a:p>
            <a:pPr marL="0" indent="0" algn="ctr">
              <a:buNone/>
            </a:pPr>
            <a:r>
              <a:rPr lang="en-US" sz="2400" b="1" dirty="0">
                <a:solidFill>
                  <a:srgbClr val="FF0000"/>
                </a:solidFill>
                <a:cs typeface="Calibri"/>
              </a:rPr>
              <a:t>WHAT WOULD YOU DO?</a:t>
            </a:r>
            <a:endParaRPr lang="en-US" sz="2400" b="1" dirty="0">
              <a:solidFill>
                <a:srgbClr val="FF0000"/>
              </a:solidFill>
            </a:endParaRPr>
          </a:p>
        </p:txBody>
      </p:sp>
    </p:spTree>
    <p:extLst>
      <p:ext uri="{BB962C8B-B14F-4D97-AF65-F5344CB8AC3E}">
        <p14:creationId xmlns:p14="http://schemas.microsoft.com/office/powerpoint/2010/main" val="22311896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51AE3B-350F-F940-BBF4-61FCEC925454}"/>
              </a:ext>
            </a:extLst>
          </p:cNvPr>
          <p:cNvSpPr>
            <a:spLocks noGrp="1"/>
          </p:cNvSpPr>
          <p:nvPr>
            <p:ph idx="1"/>
          </p:nvPr>
        </p:nvSpPr>
        <p:spPr>
          <a:xfrm>
            <a:off x="5864225" y="278039"/>
            <a:ext cx="6134815" cy="2359894"/>
          </a:xfrm>
        </p:spPr>
        <p:txBody>
          <a:bodyPr vert="horz" lIns="91440" tIns="45720" rIns="91440" bIns="45720" rtlCol="0" anchor="t">
            <a:noAutofit/>
          </a:bodyPr>
          <a:lstStyle/>
          <a:p>
            <a:pPr marL="0" indent="0">
              <a:buNone/>
            </a:pPr>
            <a:r>
              <a:rPr lang="en-US" sz="2400" dirty="0">
                <a:cs typeface="Calibri"/>
              </a:rPr>
              <a:t>29 year old G1P1 admitted for depression with anxious distress. Patient had recent cross-taper by PCP from escitalopram to sertraline as she reported inefficacy with escitalopram. She also was prescribed lorazepam 0.5 mg BID PRN anxiety, which was initially held for the infusion.  </a:t>
            </a:r>
          </a:p>
          <a:p>
            <a:pPr marL="0" indent="0">
              <a:buNone/>
            </a:pPr>
            <a:r>
              <a:rPr lang="en-US" sz="2400" dirty="0">
                <a:cs typeface="Calibri"/>
              </a:rPr>
              <a:t>Two hours after start of infusion, the patient began reporting that she felt like she "needed to escape" and "did not want to be here." The psychiatry consult resident returned after initial evaluation and spoke with the patient at length  at nursing request during which mindfulness and relaxation techniques were reinforced. Later the on-call consult psychiatrist spoke with her again at nursing request due to acute exacerbation of anxiety.</a:t>
            </a:r>
            <a:endParaRPr lang="en-US" sz="2400" b="1" dirty="0">
              <a:solidFill>
                <a:schemeClr val="accent2">
                  <a:lumMod val="75000"/>
                </a:schemeClr>
              </a:solidFill>
              <a:cs typeface="Calibri"/>
            </a:endParaRPr>
          </a:p>
          <a:p>
            <a:pPr marL="0" indent="0" algn="ctr">
              <a:buNone/>
            </a:pPr>
            <a:r>
              <a:rPr lang="en-US" sz="2400" b="1" dirty="0">
                <a:solidFill>
                  <a:schemeClr val="accent1">
                    <a:lumMod val="75000"/>
                  </a:schemeClr>
                </a:solidFill>
                <a:cs typeface="Calibri"/>
              </a:rPr>
              <a:t>WHAT WOULD YOU DO?</a:t>
            </a:r>
          </a:p>
        </p:txBody>
      </p:sp>
      <p:pic>
        <p:nvPicPr>
          <p:cNvPr id="2050" name="Picture 2" descr="Free Clipart Of A Baby Crib - Easy To Crochet Baby Quilts Ebook - Free  Transparent PNG Clipart Images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0" y="487680"/>
            <a:ext cx="5630290" cy="5898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264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51AE3B-350F-F940-BBF4-61FCEC925454}"/>
              </a:ext>
            </a:extLst>
          </p:cNvPr>
          <p:cNvSpPr>
            <a:spLocks noGrp="1"/>
          </p:cNvSpPr>
          <p:nvPr>
            <p:ph idx="1"/>
          </p:nvPr>
        </p:nvSpPr>
        <p:spPr>
          <a:xfrm>
            <a:off x="820783" y="327751"/>
            <a:ext cx="10515600" cy="4351338"/>
          </a:xfrm>
        </p:spPr>
        <p:txBody>
          <a:bodyPr vert="horz" lIns="91440" tIns="45720" rIns="91440" bIns="45720" rtlCol="0" anchor="t">
            <a:normAutofit/>
          </a:bodyPr>
          <a:lstStyle/>
          <a:p>
            <a:pPr marL="0" indent="0">
              <a:buNone/>
            </a:pPr>
            <a:r>
              <a:rPr lang="en-US" sz="2600" dirty="0">
                <a:cs typeface="Calibri"/>
              </a:rPr>
              <a:t>37 year old G2P2 with major depressive disorder from a rural West Virginia drove herself to the hospital from several hours away for </a:t>
            </a:r>
            <a:r>
              <a:rPr lang="en-US" sz="2600" dirty="0" err="1">
                <a:cs typeface="Calibri"/>
              </a:rPr>
              <a:t>brexanolone</a:t>
            </a:r>
            <a:r>
              <a:rPr lang="en-US" sz="2600" dirty="0">
                <a:cs typeface="Calibri"/>
              </a:rPr>
              <a:t> infusion. The patient reported on admission not enjoying her baby or other</a:t>
            </a:r>
            <a:r>
              <a:rPr lang="en-US" sz="2600">
                <a:cs typeface="Calibri"/>
              </a:rPr>
              <a:t>  child</a:t>
            </a:r>
            <a:r>
              <a:rPr lang="en-US" sz="2600" dirty="0">
                <a:cs typeface="Calibri"/>
              </a:rPr>
              <a:t> like she had in the past. Described the depression as making her life "colorless."  She reported active suicidal ideation (SI) as recently as a week ago with thoughts to drive her car into traffic to end it all.  She endorses ongoing passive death with but denies any active SI. She has access to guns.</a:t>
            </a:r>
          </a:p>
          <a:p>
            <a:pPr marL="0" indent="0" algn="ctr">
              <a:buNone/>
            </a:pPr>
            <a:r>
              <a:rPr lang="en-US" sz="2600" b="1" dirty="0">
                <a:solidFill>
                  <a:srgbClr val="7030A0"/>
                </a:solidFill>
                <a:cs typeface="Calibri"/>
              </a:rPr>
              <a:t>WHAT WOULD YOU DO?</a:t>
            </a:r>
          </a:p>
        </p:txBody>
      </p:sp>
      <p:pic>
        <p:nvPicPr>
          <p:cNvPr id="3074" name="Picture 2" descr="Hospital Cartoon Images - Free Download on Freep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4307" y="3685311"/>
            <a:ext cx="6883385" cy="3056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016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Image result for pregnancy 1 in 7 cartoon mental illness">
            <a:extLst>
              <a:ext uri="{FF2B5EF4-FFF2-40B4-BE49-F238E27FC236}">
                <a16:creationId xmlns:a16="http://schemas.microsoft.com/office/drawing/2014/main" id="{7CC0D9DF-9375-2816-4504-CCEA855CF13C}"/>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11111"/>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C0F3513-29BD-9719-320C-C31430E30917}"/>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b="1">
                <a:solidFill>
                  <a:srgbClr val="FFFFFF"/>
                </a:solidFill>
              </a:rPr>
              <a:t>New Frontiers: Zuranolone</a:t>
            </a:r>
          </a:p>
        </p:txBody>
      </p:sp>
      <p:sp>
        <p:nvSpPr>
          <p:cNvPr id="3" name="Content Placeholder 2">
            <a:extLst>
              <a:ext uri="{FF2B5EF4-FFF2-40B4-BE49-F238E27FC236}">
                <a16:creationId xmlns:a16="http://schemas.microsoft.com/office/drawing/2014/main" id="{12836D66-8048-459A-F069-93686938BD62}"/>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endParaRPr lang="en-US">
              <a:solidFill>
                <a:srgbClr val="FFFFFF"/>
              </a:solidFill>
            </a:endParaRPr>
          </a:p>
        </p:txBody>
      </p:sp>
    </p:spTree>
    <p:extLst>
      <p:ext uri="{BB962C8B-B14F-4D97-AF65-F5344CB8AC3E}">
        <p14:creationId xmlns:p14="http://schemas.microsoft.com/office/powerpoint/2010/main" val="3206922449"/>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7ACEC8-E869-4410-96CC-546FB493C02B}"/>
              </a:ext>
            </a:extLst>
          </p:cNvPr>
          <p:cNvSpPr>
            <a:spLocks noGrp="1"/>
          </p:cNvSpPr>
          <p:nvPr>
            <p:ph idx="1"/>
          </p:nvPr>
        </p:nvSpPr>
        <p:spPr>
          <a:xfrm>
            <a:off x="838200" y="2279649"/>
            <a:ext cx="10515600" cy="3897313"/>
          </a:xfrm>
        </p:spPr>
        <p:txBody>
          <a:bodyPr vert="horz" lIns="91440" tIns="45720" rIns="91440" bIns="45720" rtlCol="0" anchor="t">
            <a:noAutofit/>
          </a:bodyPr>
          <a:lstStyle/>
          <a:p>
            <a:pPr>
              <a:spcBef>
                <a:spcPts val="1800"/>
              </a:spcBef>
            </a:pPr>
            <a:r>
              <a:rPr lang="en-US" sz="2400" dirty="0"/>
              <a:t>Multisite phase 3, double-blind, randomized, outpatient, placebo-controlled clinical trial</a:t>
            </a:r>
            <a:r>
              <a:rPr lang="en-US" sz="2400"/>
              <a:t> </a:t>
            </a:r>
            <a:endParaRPr lang="en-US" sz="2400" dirty="0"/>
          </a:p>
          <a:p>
            <a:pPr lvl="1">
              <a:spcBef>
                <a:spcPts val="1800"/>
              </a:spcBef>
            </a:pPr>
            <a:r>
              <a:rPr lang="en-US" dirty="0"/>
              <a:t>153 randomized patients</a:t>
            </a:r>
            <a:endParaRPr lang="en-US">
              <a:cs typeface="Calibri"/>
            </a:endParaRPr>
          </a:p>
          <a:p>
            <a:pPr>
              <a:spcBef>
                <a:spcPts val="1800"/>
              </a:spcBef>
            </a:pPr>
            <a:r>
              <a:rPr lang="en-US" sz="2400" dirty="0" err="1"/>
              <a:t>Zuranolone</a:t>
            </a:r>
            <a:r>
              <a:rPr lang="en-US" sz="2400" dirty="0"/>
              <a:t> 30 mg PO QHS x 2 weeks</a:t>
            </a:r>
            <a:endParaRPr lang="en-US" sz="2400">
              <a:cs typeface="Calibri"/>
            </a:endParaRPr>
          </a:p>
          <a:p>
            <a:pPr>
              <a:spcBef>
                <a:spcPts val="1800"/>
              </a:spcBef>
            </a:pPr>
            <a:r>
              <a:rPr lang="en-US" sz="2400" dirty="0"/>
              <a:t>Significant day 15 HAMD-17 score improvements from baseline vs placebo </a:t>
            </a:r>
            <a:r>
              <a:rPr lang="en-US" sz="2400"/>
              <a:t>(−17.8 vs −13.6; 95% CI, −6.9 to −1.5; p = .003)</a:t>
            </a:r>
            <a:endParaRPr lang="en-US" sz="2400">
              <a:cs typeface="Calibri"/>
            </a:endParaRPr>
          </a:p>
          <a:p>
            <a:pPr>
              <a:spcBef>
                <a:spcPts val="1800"/>
              </a:spcBef>
            </a:pPr>
            <a:r>
              <a:rPr lang="en-US" sz="2400" dirty="0"/>
              <a:t>Differences in HAMD-17 scores observed day 3 (difference,−2.7; 95% CI, −5.1 to −0.3; p=.03)</a:t>
            </a:r>
            <a:r>
              <a:rPr lang="en-US" sz="2400"/>
              <a:t> </a:t>
            </a:r>
            <a:endParaRPr lang="en-US" sz="2400">
              <a:cs typeface="Calibri"/>
            </a:endParaRPr>
          </a:p>
          <a:p>
            <a:pPr lvl="1">
              <a:spcBef>
                <a:spcPts val="1800"/>
              </a:spcBef>
            </a:pPr>
            <a:r>
              <a:rPr lang="en-US" dirty="0"/>
              <a:t>Sustained through day 45 (difference, −4.1; 95% CI, −6.7 to −1.4; p = .003)</a:t>
            </a:r>
            <a:endParaRPr lang="en-US">
              <a:cs typeface="Calibri"/>
            </a:endParaRPr>
          </a:p>
        </p:txBody>
      </p:sp>
      <p:pic>
        <p:nvPicPr>
          <p:cNvPr id="4" name="Picture 3"/>
          <p:cNvPicPr>
            <a:picLocks noChangeAspect="1"/>
          </p:cNvPicPr>
          <p:nvPr/>
        </p:nvPicPr>
        <p:blipFill>
          <a:blip r:embed="rId2"/>
          <a:stretch>
            <a:fillRect/>
          </a:stretch>
        </p:blipFill>
        <p:spPr>
          <a:xfrm>
            <a:off x="2648478" y="213960"/>
            <a:ext cx="7572375" cy="1914525"/>
          </a:xfrm>
          <a:prstGeom prst="rect">
            <a:avLst/>
          </a:prstGeom>
          <a:ln w="19050">
            <a:solidFill>
              <a:srgbClr val="7030A0"/>
            </a:solidFill>
          </a:ln>
        </p:spPr>
      </p:pic>
      <p:sp>
        <p:nvSpPr>
          <p:cNvPr id="5" name="Rectangle 4"/>
          <p:cNvSpPr/>
          <p:nvPr/>
        </p:nvSpPr>
        <p:spPr>
          <a:xfrm>
            <a:off x="10140058" y="6472438"/>
            <a:ext cx="1900713" cy="369332"/>
          </a:xfrm>
          <a:prstGeom prst="rect">
            <a:avLst/>
          </a:prstGeom>
        </p:spPr>
        <p:txBody>
          <a:bodyPr wrap="none">
            <a:spAutoFit/>
          </a:bodyPr>
          <a:lstStyle/>
          <a:p>
            <a:r>
              <a:rPr lang="en-US" dirty="0"/>
              <a:t>- JAMA June 2021 </a:t>
            </a:r>
          </a:p>
        </p:txBody>
      </p:sp>
    </p:spTree>
    <p:extLst>
      <p:ext uri="{BB962C8B-B14F-4D97-AF65-F5344CB8AC3E}">
        <p14:creationId xmlns:p14="http://schemas.microsoft.com/office/powerpoint/2010/main" val="744082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09224" y="2700337"/>
            <a:ext cx="10013106" cy="1764983"/>
          </a:xfrm>
          <a:prstGeom prst="rect">
            <a:avLst/>
          </a:prstGeom>
        </p:spPr>
      </p:pic>
    </p:spTree>
    <p:extLst>
      <p:ext uri="{BB962C8B-B14F-4D97-AF65-F5344CB8AC3E}">
        <p14:creationId xmlns:p14="http://schemas.microsoft.com/office/powerpoint/2010/main" val="35310521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38609" y="100693"/>
            <a:ext cx="8715375" cy="6134100"/>
          </a:xfrm>
          <a:prstGeom prst="rect">
            <a:avLst/>
          </a:prstGeom>
        </p:spPr>
      </p:pic>
      <p:pic>
        <p:nvPicPr>
          <p:cNvPr id="5" name="Picture 4"/>
          <p:cNvPicPr>
            <a:picLocks noChangeAspect="1"/>
          </p:cNvPicPr>
          <p:nvPr/>
        </p:nvPicPr>
        <p:blipFill>
          <a:blip r:embed="rId4"/>
          <a:stretch>
            <a:fillRect/>
          </a:stretch>
        </p:blipFill>
        <p:spPr>
          <a:xfrm>
            <a:off x="17418" y="11024"/>
            <a:ext cx="1181100" cy="1714500"/>
          </a:xfrm>
          <a:prstGeom prst="rect">
            <a:avLst/>
          </a:prstGeom>
        </p:spPr>
      </p:pic>
      <p:sp>
        <p:nvSpPr>
          <p:cNvPr id="6" name="Rectangle 5"/>
          <p:cNvSpPr/>
          <p:nvPr/>
        </p:nvSpPr>
        <p:spPr>
          <a:xfrm>
            <a:off x="505097" y="6427113"/>
            <a:ext cx="11582400" cy="430887"/>
          </a:xfrm>
          <a:prstGeom prst="rect">
            <a:avLst/>
          </a:prstGeom>
        </p:spPr>
        <p:txBody>
          <a:bodyPr wrap="square">
            <a:spAutoFit/>
          </a:bodyPr>
          <a:lstStyle/>
          <a:p>
            <a:pPr algn="r"/>
            <a:r>
              <a:rPr lang="en-US" sz="1100" dirty="0" err="1">
                <a:solidFill>
                  <a:srgbClr val="212121"/>
                </a:solidFill>
              </a:rPr>
              <a:t>Deligiannidis</a:t>
            </a:r>
            <a:r>
              <a:rPr lang="en-US" sz="1100" dirty="0">
                <a:solidFill>
                  <a:srgbClr val="212121"/>
                </a:solidFill>
              </a:rPr>
              <a:t> KM, Meltzer-Brody S, </a:t>
            </a:r>
            <a:r>
              <a:rPr lang="en-US" sz="1100" dirty="0" err="1">
                <a:solidFill>
                  <a:srgbClr val="212121"/>
                </a:solidFill>
              </a:rPr>
              <a:t>Maximos</a:t>
            </a:r>
            <a:r>
              <a:rPr lang="en-US" sz="1100" dirty="0">
                <a:solidFill>
                  <a:srgbClr val="212121"/>
                </a:solidFill>
              </a:rPr>
              <a:t> B, Peeper EQ, Freeman M, </a:t>
            </a:r>
            <a:r>
              <a:rPr lang="en-US" sz="1100" dirty="0" err="1">
                <a:solidFill>
                  <a:srgbClr val="212121"/>
                </a:solidFill>
              </a:rPr>
              <a:t>Lasser</a:t>
            </a:r>
            <a:r>
              <a:rPr lang="en-US" sz="1100" dirty="0">
                <a:solidFill>
                  <a:srgbClr val="212121"/>
                </a:solidFill>
              </a:rPr>
              <a:t> R, Bullock A, </a:t>
            </a:r>
            <a:r>
              <a:rPr lang="en-US" sz="1100" dirty="0" err="1">
                <a:solidFill>
                  <a:srgbClr val="212121"/>
                </a:solidFill>
              </a:rPr>
              <a:t>Kotecha</a:t>
            </a:r>
            <a:r>
              <a:rPr lang="en-US" sz="1100" dirty="0">
                <a:solidFill>
                  <a:srgbClr val="212121"/>
                </a:solidFill>
              </a:rPr>
              <a:t> M, Li S, Forrestal F, Rana N, Garcia M, </a:t>
            </a:r>
            <a:r>
              <a:rPr lang="en-US" sz="1100" dirty="0" err="1">
                <a:solidFill>
                  <a:srgbClr val="212121"/>
                </a:solidFill>
              </a:rPr>
              <a:t>Leclair</a:t>
            </a:r>
            <a:r>
              <a:rPr lang="en-US" sz="1100" dirty="0">
                <a:solidFill>
                  <a:srgbClr val="212121"/>
                </a:solidFill>
              </a:rPr>
              <a:t> B, Doherty J. </a:t>
            </a:r>
            <a:r>
              <a:rPr lang="en-US" sz="1100" dirty="0" err="1">
                <a:solidFill>
                  <a:srgbClr val="212121"/>
                </a:solidFill>
              </a:rPr>
              <a:t>Zuranolone</a:t>
            </a:r>
            <a:r>
              <a:rPr lang="en-US" sz="1100" dirty="0">
                <a:solidFill>
                  <a:srgbClr val="212121"/>
                </a:solidFill>
              </a:rPr>
              <a:t> for the Treatment of Postpartum Depression. Am J Psychiatry. 2023 Jul 26:appiajp20220785. </a:t>
            </a:r>
            <a:r>
              <a:rPr lang="en-US" sz="1100" dirty="0" err="1">
                <a:solidFill>
                  <a:srgbClr val="212121"/>
                </a:solidFill>
              </a:rPr>
              <a:t>doi</a:t>
            </a:r>
            <a:r>
              <a:rPr lang="en-US" sz="1100" dirty="0">
                <a:solidFill>
                  <a:srgbClr val="212121"/>
                </a:solidFill>
              </a:rPr>
              <a:t>: 10.1176/appi.ajp.20220785. </a:t>
            </a:r>
            <a:r>
              <a:rPr lang="en-US" sz="1100" dirty="0" err="1">
                <a:solidFill>
                  <a:srgbClr val="212121"/>
                </a:solidFill>
              </a:rPr>
              <a:t>Epub</a:t>
            </a:r>
            <a:r>
              <a:rPr lang="en-US" sz="1100" dirty="0">
                <a:solidFill>
                  <a:srgbClr val="212121"/>
                </a:solidFill>
              </a:rPr>
              <a:t> ahead of print. PMID: 37491938.</a:t>
            </a:r>
            <a:endParaRPr lang="en-US" sz="1100" dirty="0"/>
          </a:p>
        </p:txBody>
      </p:sp>
    </p:spTree>
    <p:extLst>
      <p:ext uri="{BB962C8B-B14F-4D97-AF65-F5344CB8AC3E}">
        <p14:creationId xmlns:p14="http://schemas.microsoft.com/office/powerpoint/2010/main" val="28266705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1882E9-17E2-6386-BEEA-69D80B6F2477}"/>
              </a:ext>
            </a:extLst>
          </p:cNvPr>
          <p:cNvPicPr>
            <a:picLocks noChangeAspect="1"/>
          </p:cNvPicPr>
          <p:nvPr/>
        </p:nvPicPr>
        <p:blipFill>
          <a:blip r:embed="rId2"/>
          <a:stretch>
            <a:fillRect/>
          </a:stretch>
        </p:blipFill>
        <p:spPr>
          <a:xfrm>
            <a:off x="7516986" y="147296"/>
            <a:ext cx="4657596" cy="3422381"/>
          </a:xfrm>
          <a:prstGeom prst="rect">
            <a:avLst/>
          </a:prstGeom>
        </p:spPr>
      </p:pic>
      <p:pic>
        <p:nvPicPr>
          <p:cNvPr id="4" name="Picture 3"/>
          <p:cNvPicPr>
            <a:picLocks noChangeAspect="1"/>
          </p:cNvPicPr>
          <p:nvPr/>
        </p:nvPicPr>
        <p:blipFill>
          <a:blip r:embed="rId3"/>
          <a:stretch>
            <a:fillRect/>
          </a:stretch>
        </p:blipFill>
        <p:spPr>
          <a:xfrm>
            <a:off x="1223646" y="6619"/>
            <a:ext cx="3155599" cy="2220620"/>
          </a:xfrm>
          <a:prstGeom prst="rect">
            <a:avLst/>
          </a:prstGeom>
        </p:spPr>
      </p:pic>
      <p:pic>
        <p:nvPicPr>
          <p:cNvPr id="5" name="Picture 4"/>
          <p:cNvPicPr>
            <a:picLocks noChangeAspect="1"/>
          </p:cNvPicPr>
          <p:nvPr/>
        </p:nvPicPr>
        <p:blipFill>
          <a:blip r:embed="rId4"/>
          <a:stretch>
            <a:fillRect/>
          </a:stretch>
        </p:blipFill>
        <p:spPr>
          <a:xfrm>
            <a:off x="17418" y="11024"/>
            <a:ext cx="1181100" cy="1714500"/>
          </a:xfrm>
          <a:prstGeom prst="rect">
            <a:avLst/>
          </a:prstGeom>
        </p:spPr>
      </p:pic>
      <p:sp>
        <p:nvSpPr>
          <p:cNvPr id="6" name="Rectangle 5"/>
          <p:cNvSpPr/>
          <p:nvPr/>
        </p:nvSpPr>
        <p:spPr>
          <a:xfrm>
            <a:off x="505097" y="6427113"/>
            <a:ext cx="11582400" cy="430887"/>
          </a:xfrm>
          <a:prstGeom prst="rect">
            <a:avLst/>
          </a:prstGeom>
        </p:spPr>
        <p:txBody>
          <a:bodyPr wrap="square">
            <a:spAutoFit/>
          </a:bodyPr>
          <a:lstStyle/>
          <a:p>
            <a:pPr algn="r"/>
            <a:r>
              <a:rPr lang="en-US" sz="1100" dirty="0" err="1">
                <a:solidFill>
                  <a:srgbClr val="212121"/>
                </a:solidFill>
              </a:rPr>
              <a:t>Deligiannidis</a:t>
            </a:r>
            <a:r>
              <a:rPr lang="en-US" sz="1100" dirty="0">
                <a:solidFill>
                  <a:srgbClr val="212121"/>
                </a:solidFill>
              </a:rPr>
              <a:t> KM, Meltzer-Brody S, </a:t>
            </a:r>
            <a:r>
              <a:rPr lang="en-US" sz="1100" dirty="0" err="1">
                <a:solidFill>
                  <a:srgbClr val="212121"/>
                </a:solidFill>
              </a:rPr>
              <a:t>Maximos</a:t>
            </a:r>
            <a:r>
              <a:rPr lang="en-US" sz="1100" dirty="0">
                <a:solidFill>
                  <a:srgbClr val="212121"/>
                </a:solidFill>
              </a:rPr>
              <a:t> B, Peeper EQ, Freeman M, </a:t>
            </a:r>
            <a:r>
              <a:rPr lang="en-US" sz="1100" dirty="0" err="1">
                <a:solidFill>
                  <a:srgbClr val="212121"/>
                </a:solidFill>
              </a:rPr>
              <a:t>Lasser</a:t>
            </a:r>
            <a:r>
              <a:rPr lang="en-US" sz="1100" dirty="0">
                <a:solidFill>
                  <a:srgbClr val="212121"/>
                </a:solidFill>
              </a:rPr>
              <a:t> R, Bullock A, </a:t>
            </a:r>
            <a:r>
              <a:rPr lang="en-US" sz="1100" dirty="0" err="1">
                <a:solidFill>
                  <a:srgbClr val="212121"/>
                </a:solidFill>
              </a:rPr>
              <a:t>Kotecha</a:t>
            </a:r>
            <a:r>
              <a:rPr lang="en-US" sz="1100" dirty="0">
                <a:solidFill>
                  <a:srgbClr val="212121"/>
                </a:solidFill>
              </a:rPr>
              <a:t> M, Li S, Forrestal F, Rana N, Garcia M, </a:t>
            </a:r>
            <a:r>
              <a:rPr lang="en-US" sz="1100" dirty="0" err="1">
                <a:solidFill>
                  <a:srgbClr val="212121"/>
                </a:solidFill>
              </a:rPr>
              <a:t>Leclair</a:t>
            </a:r>
            <a:r>
              <a:rPr lang="en-US" sz="1100" dirty="0">
                <a:solidFill>
                  <a:srgbClr val="212121"/>
                </a:solidFill>
              </a:rPr>
              <a:t> B, Doherty J. </a:t>
            </a:r>
            <a:r>
              <a:rPr lang="en-US" sz="1100" dirty="0" err="1">
                <a:solidFill>
                  <a:srgbClr val="212121"/>
                </a:solidFill>
              </a:rPr>
              <a:t>Zuranolone</a:t>
            </a:r>
            <a:r>
              <a:rPr lang="en-US" sz="1100" dirty="0">
                <a:solidFill>
                  <a:srgbClr val="212121"/>
                </a:solidFill>
              </a:rPr>
              <a:t> for the Treatment of Postpartum Depression. Am J Psychiatry. 2023 Jul 26:appiajp20220785. </a:t>
            </a:r>
            <a:r>
              <a:rPr lang="en-US" sz="1100" dirty="0" err="1">
                <a:solidFill>
                  <a:srgbClr val="212121"/>
                </a:solidFill>
              </a:rPr>
              <a:t>doi</a:t>
            </a:r>
            <a:r>
              <a:rPr lang="en-US" sz="1100" dirty="0">
                <a:solidFill>
                  <a:srgbClr val="212121"/>
                </a:solidFill>
              </a:rPr>
              <a:t>: 10.1176/appi.ajp.20220785. </a:t>
            </a:r>
            <a:r>
              <a:rPr lang="en-US" sz="1100" dirty="0" err="1">
                <a:solidFill>
                  <a:srgbClr val="212121"/>
                </a:solidFill>
              </a:rPr>
              <a:t>Epub</a:t>
            </a:r>
            <a:r>
              <a:rPr lang="en-US" sz="1100" dirty="0">
                <a:solidFill>
                  <a:srgbClr val="212121"/>
                </a:solidFill>
              </a:rPr>
              <a:t> ahead of print. PMID: 37491938.</a:t>
            </a:r>
            <a:endParaRPr lang="en-US" sz="1100" dirty="0"/>
          </a:p>
        </p:txBody>
      </p:sp>
      <p:sp>
        <p:nvSpPr>
          <p:cNvPr id="3" name="Content Placeholder 2">
            <a:extLst>
              <a:ext uri="{FF2B5EF4-FFF2-40B4-BE49-F238E27FC236}">
                <a16:creationId xmlns:a16="http://schemas.microsoft.com/office/drawing/2014/main" id="{E245B419-EBC3-6337-E2DC-AA9595F26D9E}"/>
              </a:ext>
            </a:extLst>
          </p:cNvPr>
          <p:cNvSpPr>
            <a:spLocks noGrp="1"/>
          </p:cNvSpPr>
          <p:nvPr>
            <p:ph idx="1"/>
          </p:nvPr>
        </p:nvSpPr>
        <p:spPr>
          <a:xfrm>
            <a:off x="838200" y="2648926"/>
            <a:ext cx="10515600" cy="3897313"/>
          </a:xfrm>
        </p:spPr>
        <p:txBody>
          <a:bodyPr vert="horz" lIns="91440" tIns="45720" rIns="91440" bIns="45720" rtlCol="0" anchor="t">
            <a:noAutofit/>
          </a:bodyPr>
          <a:lstStyle/>
          <a:p>
            <a:pPr>
              <a:spcBef>
                <a:spcPts val="1800"/>
              </a:spcBef>
            </a:pPr>
            <a:r>
              <a:rPr lang="en-US" sz="2400" dirty="0"/>
              <a:t>Multisite phase 3, double-blind, RCT</a:t>
            </a:r>
          </a:p>
          <a:p>
            <a:pPr lvl="1">
              <a:spcBef>
                <a:spcPts val="1800"/>
              </a:spcBef>
            </a:pPr>
            <a:r>
              <a:rPr lang="en-US" dirty="0"/>
              <a:t>196 randomized patients with </a:t>
            </a:r>
            <a:r>
              <a:rPr lang="en-US" b="1" dirty="0"/>
              <a:t>severe depression</a:t>
            </a:r>
            <a:endParaRPr lang="en-US" b="1" dirty="0">
              <a:cs typeface="Calibri"/>
            </a:endParaRPr>
          </a:p>
          <a:p>
            <a:pPr>
              <a:spcBef>
                <a:spcPts val="1800"/>
              </a:spcBef>
            </a:pPr>
            <a:r>
              <a:rPr lang="en-US" sz="2400" dirty="0" err="1"/>
              <a:t>Zuranolone</a:t>
            </a:r>
            <a:r>
              <a:rPr lang="en-US" sz="2400" dirty="0"/>
              <a:t> 50 mg PO QHS x 2 weeks versus placebo</a:t>
            </a:r>
            <a:endParaRPr lang="en-US" sz="2400" dirty="0">
              <a:cs typeface="Calibri"/>
            </a:endParaRPr>
          </a:p>
          <a:p>
            <a:pPr>
              <a:spcBef>
                <a:spcPts val="1800"/>
              </a:spcBef>
            </a:pPr>
            <a:r>
              <a:rPr lang="en-US" sz="2400" dirty="0"/>
              <a:t>Significant day 15 HAMD-17 score response (proportion of responders) </a:t>
            </a:r>
            <a:r>
              <a:rPr lang="pt-BR" sz="2400" dirty="0"/>
              <a:t>(57.0% [N=53] vs. 38.9% [N=35]; odds ratio=2.02, 95% CI=1.11, 3.67; p=0.02) </a:t>
            </a:r>
            <a:endParaRPr lang="en-US" sz="2400" dirty="0"/>
          </a:p>
          <a:p>
            <a:pPr>
              <a:spcBef>
                <a:spcPts val="1800"/>
              </a:spcBef>
            </a:pPr>
            <a:r>
              <a:rPr lang="en-US" sz="2400" dirty="0"/>
              <a:t>HAM-D remission rate significantly greater at day 45 (44.0% [N=37] vs. 29.4% [N=25]; odds ratio=2.08, 95% CI=1.11, 3.92; p=0.02) </a:t>
            </a:r>
          </a:p>
          <a:p>
            <a:pPr>
              <a:spcBef>
                <a:spcPts val="1800"/>
              </a:spcBef>
            </a:pPr>
            <a:endParaRPr lang="en-US" sz="2400" dirty="0">
              <a:cs typeface="Calibri"/>
            </a:endParaRPr>
          </a:p>
        </p:txBody>
      </p:sp>
    </p:spTree>
    <p:extLst>
      <p:ext uri="{BB962C8B-B14F-4D97-AF65-F5344CB8AC3E}">
        <p14:creationId xmlns:p14="http://schemas.microsoft.com/office/powerpoint/2010/main" val="37991143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C65915-83FE-97E6-D874-F0F3375C6C86}"/>
              </a:ext>
            </a:extLst>
          </p:cNvPr>
          <p:cNvPicPr>
            <a:picLocks noChangeAspect="1"/>
          </p:cNvPicPr>
          <p:nvPr/>
        </p:nvPicPr>
        <p:blipFill>
          <a:blip r:embed="rId2"/>
          <a:stretch>
            <a:fillRect/>
          </a:stretch>
        </p:blipFill>
        <p:spPr>
          <a:xfrm>
            <a:off x="6332608" y="368578"/>
            <a:ext cx="5750927" cy="4498477"/>
          </a:xfrm>
          <a:prstGeom prst="rect">
            <a:avLst/>
          </a:prstGeom>
        </p:spPr>
      </p:pic>
      <p:pic>
        <p:nvPicPr>
          <p:cNvPr id="4" name="Picture 3"/>
          <p:cNvPicPr>
            <a:picLocks noChangeAspect="1"/>
          </p:cNvPicPr>
          <p:nvPr/>
        </p:nvPicPr>
        <p:blipFill>
          <a:blip r:embed="rId3"/>
          <a:stretch>
            <a:fillRect/>
          </a:stretch>
        </p:blipFill>
        <p:spPr>
          <a:xfrm>
            <a:off x="1223646" y="6619"/>
            <a:ext cx="3155599" cy="2220620"/>
          </a:xfrm>
          <a:prstGeom prst="rect">
            <a:avLst/>
          </a:prstGeom>
        </p:spPr>
      </p:pic>
      <p:pic>
        <p:nvPicPr>
          <p:cNvPr id="5" name="Picture 4"/>
          <p:cNvPicPr>
            <a:picLocks noChangeAspect="1"/>
          </p:cNvPicPr>
          <p:nvPr/>
        </p:nvPicPr>
        <p:blipFill>
          <a:blip r:embed="rId4"/>
          <a:stretch>
            <a:fillRect/>
          </a:stretch>
        </p:blipFill>
        <p:spPr>
          <a:xfrm>
            <a:off x="17418" y="11024"/>
            <a:ext cx="1181100" cy="1714500"/>
          </a:xfrm>
          <a:prstGeom prst="rect">
            <a:avLst/>
          </a:prstGeom>
        </p:spPr>
      </p:pic>
      <p:sp>
        <p:nvSpPr>
          <p:cNvPr id="6" name="Rectangle 5"/>
          <p:cNvSpPr/>
          <p:nvPr/>
        </p:nvSpPr>
        <p:spPr>
          <a:xfrm>
            <a:off x="505097" y="6427113"/>
            <a:ext cx="11582400" cy="430887"/>
          </a:xfrm>
          <a:prstGeom prst="rect">
            <a:avLst/>
          </a:prstGeom>
        </p:spPr>
        <p:txBody>
          <a:bodyPr wrap="square">
            <a:spAutoFit/>
          </a:bodyPr>
          <a:lstStyle/>
          <a:p>
            <a:pPr algn="r"/>
            <a:r>
              <a:rPr lang="en-US" sz="1100" dirty="0" err="1">
                <a:solidFill>
                  <a:srgbClr val="212121"/>
                </a:solidFill>
              </a:rPr>
              <a:t>Deligiannidis</a:t>
            </a:r>
            <a:r>
              <a:rPr lang="en-US" sz="1100" dirty="0">
                <a:solidFill>
                  <a:srgbClr val="212121"/>
                </a:solidFill>
              </a:rPr>
              <a:t> KM, Meltzer-Brody S, </a:t>
            </a:r>
            <a:r>
              <a:rPr lang="en-US" sz="1100" dirty="0" err="1">
                <a:solidFill>
                  <a:srgbClr val="212121"/>
                </a:solidFill>
              </a:rPr>
              <a:t>Maximos</a:t>
            </a:r>
            <a:r>
              <a:rPr lang="en-US" sz="1100" dirty="0">
                <a:solidFill>
                  <a:srgbClr val="212121"/>
                </a:solidFill>
              </a:rPr>
              <a:t> B, Peeper EQ, Freeman M, </a:t>
            </a:r>
            <a:r>
              <a:rPr lang="en-US" sz="1100" dirty="0" err="1">
                <a:solidFill>
                  <a:srgbClr val="212121"/>
                </a:solidFill>
              </a:rPr>
              <a:t>Lasser</a:t>
            </a:r>
            <a:r>
              <a:rPr lang="en-US" sz="1100" dirty="0">
                <a:solidFill>
                  <a:srgbClr val="212121"/>
                </a:solidFill>
              </a:rPr>
              <a:t> R, Bullock A, </a:t>
            </a:r>
            <a:r>
              <a:rPr lang="en-US" sz="1100" dirty="0" err="1">
                <a:solidFill>
                  <a:srgbClr val="212121"/>
                </a:solidFill>
              </a:rPr>
              <a:t>Kotecha</a:t>
            </a:r>
            <a:r>
              <a:rPr lang="en-US" sz="1100" dirty="0">
                <a:solidFill>
                  <a:srgbClr val="212121"/>
                </a:solidFill>
              </a:rPr>
              <a:t> M, Li S, Forrestal F, Rana N, Garcia M, </a:t>
            </a:r>
            <a:r>
              <a:rPr lang="en-US" sz="1100" dirty="0" err="1">
                <a:solidFill>
                  <a:srgbClr val="212121"/>
                </a:solidFill>
              </a:rPr>
              <a:t>Leclair</a:t>
            </a:r>
            <a:r>
              <a:rPr lang="en-US" sz="1100" dirty="0">
                <a:solidFill>
                  <a:srgbClr val="212121"/>
                </a:solidFill>
              </a:rPr>
              <a:t> B, Doherty J. </a:t>
            </a:r>
            <a:r>
              <a:rPr lang="en-US" sz="1100" dirty="0" err="1">
                <a:solidFill>
                  <a:srgbClr val="212121"/>
                </a:solidFill>
              </a:rPr>
              <a:t>Zuranolone</a:t>
            </a:r>
            <a:r>
              <a:rPr lang="en-US" sz="1100" dirty="0">
                <a:solidFill>
                  <a:srgbClr val="212121"/>
                </a:solidFill>
              </a:rPr>
              <a:t> for the Treatment of Postpartum Depression. Am J Psychiatry. 2023 Jul 26:appiajp20220785. </a:t>
            </a:r>
            <a:r>
              <a:rPr lang="en-US" sz="1100" dirty="0" err="1">
                <a:solidFill>
                  <a:srgbClr val="212121"/>
                </a:solidFill>
              </a:rPr>
              <a:t>doi</a:t>
            </a:r>
            <a:r>
              <a:rPr lang="en-US" sz="1100" dirty="0">
                <a:solidFill>
                  <a:srgbClr val="212121"/>
                </a:solidFill>
              </a:rPr>
              <a:t>: 10.1176/appi.ajp.20220785. </a:t>
            </a:r>
            <a:r>
              <a:rPr lang="en-US" sz="1100" dirty="0" err="1">
                <a:solidFill>
                  <a:srgbClr val="212121"/>
                </a:solidFill>
              </a:rPr>
              <a:t>Epub</a:t>
            </a:r>
            <a:r>
              <a:rPr lang="en-US" sz="1100" dirty="0">
                <a:solidFill>
                  <a:srgbClr val="212121"/>
                </a:solidFill>
              </a:rPr>
              <a:t> ahead of print. PMID: 37491938.</a:t>
            </a:r>
            <a:endParaRPr lang="en-US" sz="1100" dirty="0"/>
          </a:p>
        </p:txBody>
      </p:sp>
      <p:sp>
        <p:nvSpPr>
          <p:cNvPr id="12" name="TextBox 11">
            <a:extLst>
              <a:ext uri="{FF2B5EF4-FFF2-40B4-BE49-F238E27FC236}">
                <a16:creationId xmlns:a16="http://schemas.microsoft.com/office/drawing/2014/main" id="{E9D4118B-7831-B833-6561-C47DA14DE86C}"/>
              </a:ext>
            </a:extLst>
          </p:cNvPr>
          <p:cNvSpPr txBox="1"/>
          <p:nvPr/>
        </p:nvSpPr>
        <p:spPr>
          <a:xfrm>
            <a:off x="158824" y="2927810"/>
            <a:ext cx="6760722" cy="2262158"/>
          </a:xfrm>
          <a:prstGeom prst="rect">
            <a:avLst/>
          </a:prstGeom>
          <a:noFill/>
        </p:spPr>
        <p:txBody>
          <a:bodyPr wrap="square">
            <a:spAutoFit/>
          </a:bodyPr>
          <a:lstStyle/>
          <a:p>
            <a:pPr marL="342900" indent="-342900">
              <a:spcBef>
                <a:spcPts val="1800"/>
              </a:spcBef>
              <a:buFont typeface="Arial" panose="020B0604020202020204" pitchFamily="34" charset="0"/>
              <a:buChar char="•"/>
            </a:pPr>
            <a:r>
              <a:rPr lang="en-US" sz="2400">
                <a:cs typeface="Calibri"/>
              </a:rPr>
              <a:t>High placebo response (8 study visits in 45 days)</a:t>
            </a:r>
          </a:p>
          <a:p>
            <a:pPr marL="342900" indent="-342900">
              <a:spcBef>
                <a:spcPts val="1800"/>
              </a:spcBef>
              <a:buFont typeface="Arial" panose="020B0604020202020204" pitchFamily="34" charset="0"/>
              <a:buChar char="•"/>
            </a:pPr>
            <a:r>
              <a:rPr lang="en-US" sz="2400">
                <a:cs typeface="Calibri"/>
              </a:rPr>
              <a:t>Rapid response to </a:t>
            </a:r>
            <a:r>
              <a:rPr lang="en-US" sz="2400" err="1">
                <a:cs typeface="Calibri"/>
              </a:rPr>
              <a:t>zuranolone</a:t>
            </a:r>
            <a:endParaRPr lang="en-US" sz="2400">
              <a:cs typeface="Calibri"/>
            </a:endParaRPr>
          </a:p>
          <a:p>
            <a:pPr marL="342900" indent="-342900">
              <a:spcBef>
                <a:spcPts val="1800"/>
              </a:spcBef>
              <a:buFont typeface="Arial" panose="020B0604020202020204" pitchFamily="34" charset="0"/>
              <a:buChar char="•"/>
            </a:pPr>
            <a:r>
              <a:rPr lang="en-US" sz="2400">
                <a:cs typeface="Calibri"/>
              </a:rPr>
              <a:t>Median time to first HAM-D response </a:t>
            </a:r>
          </a:p>
          <a:p>
            <a:pPr marL="800100" lvl="1" indent="-342900">
              <a:spcBef>
                <a:spcPts val="1800"/>
              </a:spcBef>
              <a:buFont typeface="Arial" panose="020B0604020202020204" pitchFamily="34" charset="0"/>
              <a:buChar char="•"/>
            </a:pPr>
            <a:r>
              <a:rPr lang="en-US" sz="2400" b="1">
                <a:cs typeface="Calibri"/>
              </a:rPr>
              <a:t>9 days</a:t>
            </a:r>
            <a:r>
              <a:rPr lang="en-US" sz="2400">
                <a:cs typeface="Calibri"/>
              </a:rPr>
              <a:t> </a:t>
            </a:r>
            <a:r>
              <a:rPr lang="en-US" sz="2400" err="1">
                <a:cs typeface="Calibri"/>
              </a:rPr>
              <a:t>zuranolone</a:t>
            </a:r>
            <a:r>
              <a:rPr lang="en-US" sz="2400">
                <a:cs typeface="Calibri"/>
              </a:rPr>
              <a:t> versus </a:t>
            </a:r>
            <a:r>
              <a:rPr lang="en-US" sz="2400" b="1">
                <a:cs typeface="Calibri"/>
              </a:rPr>
              <a:t>43 days</a:t>
            </a:r>
            <a:r>
              <a:rPr lang="en-US" sz="2400">
                <a:cs typeface="Calibri"/>
              </a:rPr>
              <a:t> in placebo</a:t>
            </a:r>
          </a:p>
        </p:txBody>
      </p:sp>
    </p:spTree>
    <p:extLst>
      <p:ext uri="{BB962C8B-B14F-4D97-AF65-F5344CB8AC3E}">
        <p14:creationId xmlns:p14="http://schemas.microsoft.com/office/powerpoint/2010/main" val="5050830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news article&#10;&#10;Description automatically generated">
            <a:extLst>
              <a:ext uri="{FF2B5EF4-FFF2-40B4-BE49-F238E27FC236}">
                <a16:creationId xmlns:a16="http://schemas.microsoft.com/office/drawing/2014/main" id="{1D306BB2-F83B-C584-8A3C-FBAE38365F46}"/>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90419" y="66440"/>
            <a:ext cx="7660644" cy="6787856"/>
          </a:xfrm>
          <a:ln w="28575">
            <a:solidFill>
              <a:srgbClr val="7030A0"/>
            </a:solidFill>
          </a:ln>
        </p:spPr>
      </p:pic>
    </p:spTree>
    <p:extLst>
      <p:ext uri="{BB962C8B-B14F-4D97-AF65-F5344CB8AC3E}">
        <p14:creationId xmlns:p14="http://schemas.microsoft.com/office/powerpoint/2010/main" val="42576031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white background with black text&#10;&#10;Description automatically generated">
            <a:extLst>
              <a:ext uri="{FF2B5EF4-FFF2-40B4-BE49-F238E27FC236}">
                <a16:creationId xmlns:a16="http://schemas.microsoft.com/office/drawing/2014/main" id="{2A9E49A0-D40C-1002-AB93-E24D3608680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13459" y="282979"/>
            <a:ext cx="10515600" cy="4313369"/>
          </a:xfrm>
          <a:ln w="28575">
            <a:solidFill>
              <a:srgbClr val="7030A0"/>
            </a:solidFill>
          </a:ln>
        </p:spPr>
      </p:pic>
      <p:pic>
        <p:nvPicPr>
          <p:cNvPr id="5" name="Picture 4" descr="A close up of a text&#10;&#10;Description automatically generated">
            <a:extLst>
              <a:ext uri="{FF2B5EF4-FFF2-40B4-BE49-F238E27FC236}">
                <a16:creationId xmlns:a16="http://schemas.microsoft.com/office/drawing/2014/main" id="{5AD00B3B-C71D-5C9D-C119-EC2F33E79A7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033884" y="4807374"/>
            <a:ext cx="8124235" cy="1862288"/>
          </a:xfrm>
          <a:prstGeom prst="rect">
            <a:avLst/>
          </a:prstGeom>
          <a:ln>
            <a:solidFill>
              <a:srgbClr val="7030A0"/>
            </a:solidFill>
          </a:ln>
        </p:spPr>
      </p:pic>
    </p:spTree>
    <p:extLst>
      <p:ext uri="{BB962C8B-B14F-4D97-AF65-F5344CB8AC3E}">
        <p14:creationId xmlns:p14="http://schemas.microsoft.com/office/powerpoint/2010/main" val="42335478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51CCB-1B8E-BA27-F8C2-BFFDB10C59B1}"/>
              </a:ext>
            </a:extLst>
          </p:cNvPr>
          <p:cNvSpPr>
            <a:spLocks noGrp="1"/>
          </p:cNvSpPr>
          <p:nvPr>
            <p:ph type="title"/>
          </p:nvPr>
        </p:nvSpPr>
        <p:spPr/>
        <p:txBody>
          <a:bodyPr/>
          <a:lstStyle/>
          <a:p>
            <a:r>
              <a:rPr lang="en-US" dirty="0">
                <a:cs typeface="Calibri Light"/>
              </a:rPr>
              <a:t>ACOG Practice Advisory</a:t>
            </a:r>
            <a:endParaRPr lang="en-US" dirty="0"/>
          </a:p>
        </p:txBody>
      </p:sp>
      <p:sp>
        <p:nvSpPr>
          <p:cNvPr id="3" name="Content Placeholder 2">
            <a:extLst>
              <a:ext uri="{FF2B5EF4-FFF2-40B4-BE49-F238E27FC236}">
                <a16:creationId xmlns:a16="http://schemas.microsoft.com/office/drawing/2014/main" id="{0CD040E4-2004-2DB5-9888-7A5439A222CF}"/>
              </a:ext>
            </a:extLst>
          </p:cNvPr>
          <p:cNvSpPr>
            <a:spLocks noGrp="1"/>
          </p:cNvSpPr>
          <p:nvPr>
            <p:ph idx="1"/>
          </p:nvPr>
        </p:nvSpPr>
        <p:spPr>
          <a:xfrm>
            <a:off x="838200" y="1825625"/>
            <a:ext cx="10515600" cy="4126767"/>
          </a:xfrm>
          <a:ln w="57150">
            <a:solidFill>
              <a:srgbClr val="7030A0"/>
            </a:solidFill>
          </a:ln>
        </p:spPr>
        <p:txBody>
          <a:bodyPr vert="horz" lIns="91440" tIns="45720" rIns="91440" bIns="45720" rtlCol="0" anchor="t">
            <a:normAutofit fontScale="85000" lnSpcReduction="10000"/>
          </a:bodyPr>
          <a:lstStyle/>
          <a:p>
            <a:pPr marL="0" indent="0" algn="just">
              <a:lnSpc>
                <a:spcPct val="150000"/>
              </a:lnSpc>
              <a:spcBef>
                <a:spcPts val="1200"/>
              </a:spcBef>
              <a:buNone/>
            </a:pPr>
            <a:r>
              <a:rPr lang="en-US" b="1">
                <a:cs typeface="Calibri"/>
              </a:rPr>
              <a:t>"</a:t>
            </a:r>
            <a:r>
              <a:rPr lang="en-US" b="1">
                <a:ea typeface="+mn-lt"/>
                <a:cs typeface="+mn-lt"/>
              </a:rPr>
              <a:t>ACOG recommends consideration of zuranolone in the postpartum period (ie, within 12 months postpartum) for depression that has onset in the third trimester or within 4 weeks postpartum. The decision to use zuranolone should balance the benefits (eg, significantly improved and rapidly resolved symptoms) with the risks and challenges (eg, potential suicidal thoughts or behavior, sedation that precludes performing some activities of daily living like driving, and lack of efficacy data beyond 42 days)."</a:t>
            </a:r>
            <a:endParaRPr lang="en-US" b="1" dirty="0">
              <a:cs typeface="Calibri" panose="020F0502020204030204"/>
            </a:endParaRPr>
          </a:p>
        </p:txBody>
      </p:sp>
    </p:spTree>
    <p:extLst>
      <p:ext uri="{BB962C8B-B14F-4D97-AF65-F5344CB8AC3E}">
        <p14:creationId xmlns:p14="http://schemas.microsoft.com/office/powerpoint/2010/main" val="1606660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51CCB-1B8E-BA27-F8C2-BFFDB10C59B1}"/>
              </a:ext>
            </a:extLst>
          </p:cNvPr>
          <p:cNvSpPr>
            <a:spLocks noGrp="1"/>
          </p:cNvSpPr>
          <p:nvPr>
            <p:ph type="title"/>
          </p:nvPr>
        </p:nvSpPr>
        <p:spPr/>
        <p:txBody>
          <a:bodyPr/>
          <a:lstStyle/>
          <a:p>
            <a:r>
              <a:rPr lang="en-US" dirty="0">
                <a:cs typeface="Calibri Light"/>
              </a:rPr>
              <a:t>ACOG Practice Advisory: Dosing</a:t>
            </a:r>
            <a:endParaRPr lang="en-US" dirty="0"/>
          </a:p>
        </p:txBody>
      </p:sp>
      <p:sp>
        <p:nvSpPr>
          <p:cNvPr id="3" name="Content Placeholder 2">
            <a:extLst>
              <a:ext uri="{FF2B5EF4-FFF2-40B4-BE49-F238E27FC236}">
                <a16:creationId xmlns:a16="http://schemas.microsoft.com/office/drawing/2014/main" id="{0CD040E4-2004-2DB5-9888-7A5439A222CF}"/>
              </a:ext>
            </a:extLst>
          </p:cNvPr>
          <p:cNvSpPr>
            <a:spLocks noGrp="1"/>
          </p:cNvSpPr>
          <p:nvPr>
            <p:ph idx="1"/>
          </p:nvPr>
        </p:nvSpPr>
        <p:spPr/>
        <p:txBody>
          <a:bodyPr vert="horz" lIns="91440" tIns="45720" rIns="91440" bIns="45720" rtlCol="0" anchor="t">
            <a:normAutofit/>
          </a:bodyPr>
          <a:lstStyle/>
          <a:p>
            <a:pPr>
              <a:spcBef>
                <a:spcPts val="1800"/>
              </a:spcBef>
            </a:pPr>
            <a:r>
              <a:rPr lang="en-US" dirty="0">
                <a:ea typeface="+mn-lt"/>
                <a:cs typeface="+mn-lt"/>
              </a:rPr>
              <a:t>Recommended dose of 50 mg daily</a:t>
            </a:r>
          </a:p>
          <a:p>
            <a:pPr lvl="1">
              <a:spcBef>
                <a:spcPts val="1800"/>
              </a:spcBef>
            </a:pPr>
            <a:r>
              <a:rPr lang="en-US" dirty="0">
                <a:ea typeface="+mn-lt"/>
                <a:cs typeface="+mn-lt"/>
              </a:rPr>
              <a:t>May be reduced to 40mg if CNS depressant effects occur</a:t>
            </a:r>
          </a:p>
          <a:p>
            <a:pPr lvl="1">
              <a:spcBef>
                <a:spcPts val="1800"/>
              </a:spcBef>
            </a:pPr>
            <a:r>
              <a:rPr lang="en-US" dirty="0">
                <a:ea typeface="+mn-lt"/>
                <a:cs typeface="+mn-lt"/>
              </a:rPr>
              <a:t>Reduce to 30 mg for hepatic impairment</a:t>
            </a:r>
          </a:p>
          <a:p>
            <a:pPr lvl="1">
              <a:spcBef>
                <a:spcPts val="1800"/>
              </a:spcBef>
            </a:pPr>
            <a:r>
              <a:rPr lang="en-US" dirty="0">
                <a:ea typeface="+mn-lt"/>
                <a:cs typeface="+mn-lt"/>
              </a:rPr>
              <a:t>Dose adjustments needed if taking strong CYP3A4 inhibitors </a:t>
            </a:r>
          </a:p>
          <a:p>
            <a:pPr lvl="1">
              <a:spcBef>
                <a:spcPts val="1800"/>
              </a:spcBef>
            </a:pPr>
            <a:r>
              <a:rPr lang="en-US" dirty="0">
                <a:ea typeface="+mn-lt"/>
                <a:cs typeface="+mn-lt"/>
              </a:rPr>
              <a:t>Concomitant use with CYP3A4 inducers should be avoided</a:t>
            </a:r>
            <a:endParaRPr lang="en-US" dirty="0">
              <a:cs typeface="Calibri"/>
            </a:endParaRPr>
          </a:p>
          <a:p>
            <a:pPr>
              <a:spcBef>
                <a:spcPts val="1800"/>
              </a:spcBef>
            </a:pPr>
            <a:r>
              <a:rPr lang="en-US" dirty="0">
                <a:ea typeface="+mn-lt"/>
                <a:cs typeface="+mn-lt"/>
              </a:rPr>
              <a:t>Take in the evenings with fatty meal </a:t>
            </a:r>
          </a:p>
          <a:p>
            <a:pPr lvl="1">
              <a:spcBef>
                <a:spcPts val="1800"/>
              </a:spcBef>
            </a:pPr>
            <a:r>
              <a:rPr lang="en-US" dirty="0">
                <a:ea typeface="+mn-lt"/>
                <a:cs typeface="+mn-lt"/>
              </a:rPr>
              <a:t>400-1000 calories (25% to 50% fat) x 14 days</a:t>
            </a:r>
            <a:endParaRPr lang="en-US" dirty="0">
              <a:cs typeface="Calibri"/>
            </a:endParaRPr>
          </a:p>
        </p:txBody>
      </p:sp>
    </p:spTree>
    <p:extLst>
      <p:ext uri="{BB962C8B-B14F-4D97-AF65-F5344CB8AC3E}">
        <p14:creationId xmlns:p14="http://schemas.microsoft.com/office/powerpoint/2010/main" val="8672098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51CCB-1B8E-BA27-F8C2-BFFDB10C59B1}"/>
              </a:ext>
            </a:extLst>
          </p:cNvPr>
          <p:cNvSpPr>
            <a:spLocks noGrp="1"/>
          </p:cNvSpPr>
          <p:nvPr>
            <p:ph type="title"/>
          </p:nvPr>
        </p:nvSpPr>
        <p:spPr/>
        <p:txBody>
          <a:bodyPr/>
          <a:lstStyle/>
          <a:p>
            <a:r>
              <a:rPr lang="en-US" dirty="0">
                <a:cs typeface="Calibri Light"/>
              </a:rPr>
              <a:t>ACOG Practice Advisory: Other Considerations</a:t>
            </a:r>
            <a:endParaRPr lang="en-US" dirty="0"/>
          </a:p>
        </p:txBody>
      </p:sp>
      <p:sp>
        <p:nvSpPr>
          <p:cNvPr id="3" name="Content Placeholder 2">
            <a:extLst>
              <a:ext uri="{FF2B5EF4-FFF2-40B4-BE49-F238E27FC236}">
                <a16:creationId xmlns:a16="http://schemas.microsoft.com/office/drawing/2014/main" id="{0CD040E4-2004-2DB5-9888-7A5439A222CF}"/>
              </a:ext>
            </a:extLst>
          </p:cNvPr>
          <p:cNvSpPr>
            <a:spLocks noGrp="1"/>
          </p:cNvSpPr>
          <p:nvPr>
            <p:ph idx="1"/>
          </p:nvPr>
        </p:nvSpPr>
        <p:spPr>
          <a:xfrm>
            <a:off x="838200" y="1825625"/>
            <a:ext cx="11163300" cy="4351338"/>
          </a:xfrm>
        </p:spPr>
        <p:txBody>
          <a:bodyPr vert="horz" lIns="91440" tIns="45720" rIns="91440" bIns="45720" rtlCol="0" anchor="t">
            <a:normAutofit/>
          </a:bodyPr>
          <a:lstStyle/>
          <a:p>
            <a:pPr>
              <a:spcBef>
                <a:spcPts val="2400"/>
              </a:spcBef>
            </a:pPr>
            <a:r>
              <a:rPr lang="en-US" dirty="0">
                <a:ea typeface="+mn-lt"/>
                <a:cs typeface="+mn-lt"/>
              </a:rPr>
              <a:t>If dose is missed, take next dose at regular time the next evening</a:t>
            </a:r>
          </a:p>
          <a:p>
            <a:pPr lvl="1">
              <a:spcBef>
                <a:spcPts val="2400"/>
              </a:spcBef>
            </a:pPr>
            <a:r>
              <a:rPr lang="en-US" sz="2600" dirty="0">
                <a:ea typeface="+mn-lt"/>
                <a:cs typeface="+mn-lt"/>
              </a:rPr>
              <a:t>Do not take extra doses on the same day</a:t>
            </a:r>
          </a:p>
          <a:p>
            <a:pPr lvl="1">
              <a:spcBef>
                <a:spcPts val="2400"/>
              </a:spcBef>
            </a:pPr>
            <a:r>
              <a:rPr lang="en-US" sz="2600" dirty="0">
                <a:ea typeface="+mn-lt"/>
                <a:cs typeface="+mn-lt"/>
              </a:rPr>
              <a:t>Complete 14 days of treatment total</a:t>
            </a:r>
          </a:p>
          <a:p>
            <a:pPr>
              <a:spcBef>
                <a:spcPts val="2400"/>
              </a:spcBef>
            </a:pPr>
            <a:r>
              <a:rPr lang="en-US" dirty="0">
                <a:ea typeface="+mn-lt"/>
                <a:cs typeface="+mn-lt"/>
              </a:rPr>
              <a:t>Can be used alone or as an adjunct to other antidepressants (SSRIs, SNRIs)</a:t>
            </a:r>
          </a:p>
          <a:p>
            <a:pPr>
              <a:spcBef>
                <a:spcPts val="2400"/>
              </a:spcBef>
            </a:pPr>
            <a:r>
              <a:rPr lang="en-US" dirty="0">
                <a:ea typeface="+mn-lt"/>
                <a:cs typeface="+mn-lt"/>
              </a:rPr>
              <a:t>Use effective contraception through treatment and for 1 week after </a:t>
            </a:r>
            <a:endParaRPr lang="en-US">
              <a:cs typeface="Calibri"/>
            </a:endParaRPr>
          </a:p>
        </p:txBody>
      </p:sp>
    </p:spTree>
    <p:extLst>
      <p:ext uri="{BB962C8B-B14F-4D97-AF65-F5344CB8AC3E}">
        <p14:creationId xmlns:p14="http://schemas.microsoft.com/office/powerpoint/2010/main" val="36575799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51CCB-1B8E-BA27-F8C2-BFFDB10C59B1}"/>
              </a:ext>
            </a:extLst>
          </p:cNvPr>
          <p:cNvSpPr>
            <a:spLocks noGrp="1"/>
          </p:cNvSpPr>
          <p:nvPr>
            <p:ph type="title"/>
          </p:nvPr>
        </p:nvSpPr>
        <p:spPr/>
        <p:txBody>
          <a:bodyPr/>
          <a:lstStyle/>
          <a:p>
            <a:r>
              <a:rPr lang="en-US" dirty="0">
                <a:cs typeface="Calibri Light"/>
              </a:rPr>
              <a:t>ACOG Practice Advisory: Common Side Effects</a:t>
            </a:r>
            <a:endParaRPr lang="en-US" dirty="0"/>
          </a:p>
        </p:txBody>
      </p:sp>
      <p:sp>
        <p:nvSpPr>
          <p:cNvPr id="3" name="Content Placeholder 2">
            <a:extLst>
              <a:ext uri="{FF2B5EF4-FFF2-40B4-BE49-F238E27FC236}">
                <a16:creationId xmlns:a16="http://schemas.microsoft.com/office/drawing/2014/main" id="{0CD040E4-2004-2DB5-9888-7A5439A222CF}"/>
              </a:ext>
            </a:extLst>
          </p:cNvPr>
          <p:cNvSpPr>
            <a:spLocks noGrp="1"/>
          </p:cNvSpPr>
          <p:nvPr>
            <p:ph idx="1"/>
          </p:nvPr>
        </p:nvSpPr>
        <p:spPr/>
        <p:txBody>
          <a:bodyPr vert="horz" lIns="91440" tIns="45720" rIns="91440" bIns="45720" rtlCol="0" anchor="t">
            <a:normAutofit/>
          </a:bodyPr>
          <a:lstStyle/>
          <a:p>
            <a:pPr>
              <a:spcBef>
                <a:spcPts val="2400"/>
              </a:spcBef>
            </a:pPr>
            <a:r>
              <a:rPr lang="en-US" dirty="0">
                <a:ea typeface="+mn-lt"/>
                <a:cs typeface="+mn-lt"/>
              </a:rPr>
              <a:t>Most common side effects include dizziness, fatigue, drowsiness</a:t>
            </a:r>
            <a:endParaRPr lang="en-US" dirty="0"/>
          </a:p>
          <a:p>
            <a:pPr lvl="1">
              <a:spcBef>
                <a:spcPts val="2400"/>
              </a:spcBef>
            </a:pPr>
            <a:r>
              <a:rPr lang="en-US" sz="2800" dirty="0">
                <a:ea typeface="+mn-lt"/>
                <a:cs typeface="+mn-lt"/>
              </a:rPr>
              <a:t>AJP Phase 3 study: &gt;10%</a:t>
            </a:r>
          </a:p>
          <a:p>
            <a:pPr>
              <a:spcBef>
                <a:spcPts val="2400"/>
              </a:spcBef>
            </a:pPr>
            <a:r>
              <a:rPr lang="en-US" dirty="0">
                <a:ea typeface="+mn-lt"/>
                <a:cs typeface="+mn-lt"/>
              </a:rPr>
              <a:t>Also common: diarrhea, common cold-like symptoms, UTIs</a:t>
            </a:r>
            <a:endParaRPr lang="en-US" dirty="0"/>
          </a:p>
        </p:txBody>
      </p:sp>
    </p:spTree>
    <p:extLst>
      <p:ext uri="{BB962C8B-B14F-4D97-AF65-F5344CB8AC3E}">
        <p14:creationId xmlns:p14="http://schemas.microsoft.com/office/powerpoint/2010/main" val="42039963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51CCB-1B8E-BA27-F8C2-BFFDB10C59B1}"/>
              </a:ext>
            </a:extLst>
          </p:cNvPr>
          <p:cNvSpPr>
            <a:spLocks noGrp="1"/>
          </p:cNvSpPr>
          <p:nvPr>
            <p:ph type="title"/>
          </p:nvPr>
        </p:nvSpPr>
        <p:spPr/>
        <p:txBody>
          <a:bodyPr/>
          <a:lstStyle/>
          <a:p>
            <a:r>
              <a:rPr lang="en-US" dirty="0">
                <a:cs typeface="Calibri Light"/>
              </a:rPr>
              <a:t>ACOG Practice Advisory: Risks</a:t>
            </a:r>
            <a:endParaRPr lang="en-US" dirty="0"/>
          </a:p>
        </p:txBody>
      </p:sp>
      <p:sp>
        <p:nvSpPr>
          <p:cNvPr id="3" name="Content Placeholder 2">
            <a:extLst>
              <a:ext uri="{FF2B5EF4-FFF2-40B4-BE49-F238E27FC236}">
                <a16:creationId xmlns:a16="http://schemas.microsoft.com/office/drawing/2014/main" id="{0CD040E4-2004-2DB5-9888-7A5439A222CF}"/>
              </a:ext>
            </a:extLst>
          </p:cNvPr>
          <p:cNvSpPr>
            <a:spLocks noGrp="1"/>
          </p:cNvSpPr>
          <p:nvPr>
            <p:ph idx="1"/>
          </p:nvPr>
        </p:nvSpPr>
        <p:spPr>
          <a:xfrm>
            <a:off x="828793" y="1825625"/>
            <a:ext cx="10515600" cy="4351338"/>
          </a:xfrm>
        </p:spPr>
        <p:txBody>
          <a:bodyPr vert="horz" lIns="91440" tIns="45720" rIns="91440" bIns="45720" rtlCol="0" anchor="t">
            <a:normAutofit/>
          </a:bodyPr>
          <a:lstStyle/>
          <a:p>
            <a:pPr>
              <a:spcBef>
                <a:spcPts val="1800"/>
              </a:spcBef>
            </a:pPr>
            <a:r>
              <a:rPr lang="en-US" dirty="0">
                <a:ea typeface="+mn-lt"/>
                <a:cs typeface="+mn-lt"/>
              </a:rPr>
              <a:t>Impaired ability to drive or engage in other hazardous activities</a:t>
            </a:r>
          </a:p>
          <a:p>
            <a:pPr>
              <a:spcBef>
                <a:spcPts val="1800"/>
              </a:spcBef>
            </a:pPr>
            <a:r>
              <a:rPr lang="en-US" dirty="0">
                <a:ea typeface="+mn-lt"/>
                <a:cs typeface="+mn-lt"/>
              </a:rPr>
              <a:t>CNS depressant effects (e.g., somnolence and confusion)</a:t>
            </a:r>
            <a:endParaRPr lang="en-US" dirty="0"/>
          </a:p>
          <a:p>
            <a:pPr>
              <a:spcBef>
                <a:spcPts val="1800"/>
              </a:spcBef>
            </a:pPr>
            <a:r>
              <a:rPr lang="en-US" dirty="0">
                <a:solidFill>
                  <a:srgbClr val="0070C0"/>
                </a:solidFill>
                <a:ea typeface="+mn-lt"/>
                <a:cs typeface="+mn-lt"/>
              </a:rPr>
              <a:t>***Should not drive/engage in activities requiring complete mental alertness until at least 12 hours after each dose for the full treatment </a:t>
            </a:r>
          </a:p>
          <a:p>
            <a:pPr lvl="1">
              <a:spcBef>
                <a:spcPts val="1800"/>
              </a:spcBef>
            </a:pPr>
            <a:r>
              <a:rPr lang="en-US" sz="2600" dirty="0">
                <a:ea typeface="+mn-lt"/>
                <a:cs typeface="+mn-lt"/>
              </a:rPr>
              <a:t>May not be able to accurately assess own degree of impairment </a:t>
            </a:r>
            <a:endParaRPr lang="en-US" sz="2600" dirty="0">
              <a:cs typeface="Calibri"/>
            </a:endParaRPr>
          </a:p>
          <a:p>
            <a:pPr>
              <a:spcBef>
                <a:spcPts val="1800"/>
              </a:spcBef>
            </a:pPr>
            <a:r>
              <a:rPr lang="en-US" dirty="0">
                <a:ea typeface="+mn-lt"/>
                <a:cs typeface="+mn-lt"/>
              </a:rPr>
              <a:t>CNS depressants should be avoided (e.g., EtOH, BZDs, opioids, TCAs)</a:t>
            </a:r>
          </a:p>
          <a:p>
            <a:pPr>
              <a:spcBef>
                <a:spcPts val="1800"/>
              </a:spcBef>
            </a:pPr>
            <a:r>
              <a:rPr lang="en-US" dirty="0">
                <a:ea typeface="+mn-lt"/>
                <a:cs typeface="+mn-lt"/>
              </a:rPr>
              <a:t>↑ suicidal thoughts and behaviors</a:t>
            </a:r>
          </a:p>
        </p:txBody>
      </p:sp>
    </p:spTree>
    <p:extLst>
      <p:ext uri="{BB962C8B-B14F-4D97-AF65-F5344CB8AC3E}">
        <p14:creationId xmlns:p14="http://schemas.microsoft.com/office/powerpoint/2010/main" val="1657101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0525" y="-223838"/>
            <a:ext cx="12973050" cy="7305675"/>
          </a:xfrm>
          <a:prstGeom prst="rect">
            <a:avLst/>
          </a:prstGeom>
        </p:spPr>
      </p:pic>
    </p:spTree>
    <p:extLst>
      <p:ext uri="{BB962C8B-B14F-4D97-AF65-F5344CB8AC3E}">
        <p14:creationId xmlns:p14="http://schemas.microsoft.com/office/powerpoint/2010/main" val="24017568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51CCB-1B8E-BA27-F8C2-BFFDB10C59B1}"/>
              </a:ext>
            </a:extLst>
          </p:cNvPr>
          <p:cNvSpPr>
            <a:spLocks noGrp="1"/>
          </p:cNvSpPr>
          <p:nvPr>
            <p:ph type="title"/>
          </p:nvPr>
        </p:nvSpPr>
        <p:spPr/>
        <p:txBody>
          <a:bodyPr/>
          <a:lstStyle/>
          <a:p>
            <a:r>
              <a:rPr lang="en-US" dirty="0">
                <a:cs typeface="Calibri Light"/>
              </a:rPr>
              <a:t>ACOG Practice Advisory: Lactation</a:t>
            </a:r>
            <a:endParaRPr lang="en-US" dirty="0"/>
          </a:p>
        </p:txBody>
      </p:sp>
      <p:sp>
        <p:nvSpPr>
          <p:cNvPr id="3" name="Content Placeholder 2">
            <a:extLst>
              <a:ext uri="{FF2B5EF4-FFF2-40B4-BE49-F238E27FC236}">
                <a16:creationId xmlns:a16="http://schemas.microsoft.com/office/drawing/2014/main" id="{0CD040E4-2004-2DB5-9888-7A5439A222CF}"/>
              </a:ext>
            </a:extLst>
          </p:cNvPr>
          <p:cNvSpPr>
            <a:spLocks noGrp="1"/>
          </p:cNvSpPr>
          <p:nvPr>
            <p:ph idx="1"/>
          </p:nvPr>
        </p:nvSpPr>
        <p:spPr>
          <a:xfrm>
            <a:off x="838200" y="1825625"/>
            <a:ext cx="10515600" cy="2447437"/>
          </a:xfrm>
        </p:spPr>
        <p:txBody>
          <a:bodyPr vert="horz" lIns="91440" tIns="45720" rIns="91440" bIns="45720" rtlCol="0" anchor="t">
            <a:normAutofit/>
          </a:bodyPr>
          <a:lstStyle/>
          <a:p>
            <a:pPr>
              <a:spcBef>
                <a:spcPts val="1800"/>
              </a:spcBef>
            </a:pPr>
            <a:r>
              <a:rPr lang="en-US" dirty="0">
                <a:ea typeface="+mn-lt"/>
                <a:cs typeface="+mn-lt"/>
              </a:rPr>
              <a:t>Passes into breast milk</a:t>
            </a:r>
          </a:p>
          <a:p>
            <a:pPr>
              <a:spcBef>
                <a:spcPts val="1800"/>
              </a:spcBef>
            </a:pPr>
            <a:r>
              <a:rPr lang="en-US" dirty="0">
                <a:ea typeface="+mn-lt"/>
                <a:cs typeface="+mn-lt"/>
              </a:rPr>
              <a:t>RID lower than that of SSRIs</a:t>
            </a:r>
          </a:p>
          <a:p>
            <a:pPr>
              <a:spcBef>
                <a:spcPts val="1800"/>
              </a:spcBef>
            </a:pPr>
            <a:r>
              <a:rPr lang="en-US" dirty="0">
                <a:ea typeface="+mn-lt"/>
                <a:cs typeface="+mn-lt"/>
              </a:rPr>
              <a:t>No data on effects on breastfed infants</a:t>
            </a:r>
          </a:p>
          <a:p>
            <a:pPr>
              <a:spcBef>
                <a:spcPts val="1800"/>
              </a:spcBef>
            </a:pPr>
            <a:r>
              <a:rPr lang="en-US" dirty="0">
                <a:ea typeface="+mn-lt"/>
                <a:cs typeface="+mn-lt"/>
              </a:rPr>
              <a:t>Limited data on milk production</a:t>
            </a:r>
            <a:endParaRPr lang="en-US" dirty="0"/>
          </a:p>
          <a:p>
            <a:pPr marL="0" indent="0">
              <a:spcBef>
                <a:spcPts val="1800"/>
              </a:spcBef>
              <a:buNone/>
            </a:pPr>
            <a:endParaRPr lang="en-US" dirty="0">
              <a:solidFill>
                <a:srgbClr val="0070C0"/>
              </a:solidFill>
              <a:ea typeface="+mn-lt"/>
              <a:cs typeface="+mn-lt"/>
            </a:endParaRPr>
          </a:p>
        </p:txBody>
      </p:sp>
      <p:sp>
        <p:nvSpPr>
          <p:cNvPr id="5" name="TextBox 4">
            <a:extLst>
              <a:ext uri="{FF2B5EF4-FFF2-40B4-BE49-F238E27FC236}">
                <a16:creationId xmlns:a16="http://schemas.microsoft.com/office/drawing/2014/main" id="{F3C4FDC1-909F-3EB3-E63A-47F210DD15A2}"/>
              </a:ext>
            </a:extLst>
          </p:cNvPr>
          <p:cNvSpPr txBox="1"/>
          <p:nvPr/>
        </p:nvSpPr>
        <p:spPr>
          <a:xfrm>
            <a:off x="2692277" y="4566260"/>
            <a:ext cx="6807445" cy="1785104"/>
          </a:xfrm>
          <a:prstGeom prst="rect">
            <a:avLst/>
          </a:prstGeom>
          <a:noFill/>
          <a:ln w="38100">
            <a:solidFill>
              <a:srgbClr val="0070C0"/>
            </a:solidFill>
          </a:ln>
        </p:spPr>
        <p:txBody>
          <a:bodyPr wrap="square">
            <a:spAutoFit/>
          </a:bodyPr>
          <a:lstStyle/>
          <a:p>
            <a:pPr marL="0" indent="0" algn="just">
              <a:spcBef>
                <a:spcPts val="1800"/>
              </a:spcBef>
              <a:buNone/>
            </a:pPr>
            <a:r>
              <a:rPr lang="en-US" sz="2200" b="1" dirty="0">
                <a:solidFill>
                  <a:srgbClr val="0070C0"/>
                </a:solidFill>
                <a:ea typeface="+mn-lt"/>
                <a:cs typeface="+mn-lt"/>
              </a:rPr>
              <a:t>"Clinical need for </a:t>
            </a:r>
            <a:r>
              <a:rPr lang="en-US" sz="2200" b="1" dirty="0" err="1">
                <a:solidFill>
                  <a:srgbClr val="0070C0"/>
                </a:solidFill>
                <a:ea typeface="+mn-lt"/>
                <a:cs typeface="+mn-lt"/>
              </a:rPr>
              <a:t>zuranolone</a:t>
            </a:r>
            <a:r>
              <a:rPr lang="en-US" sz="2200" b="1" dirty="0">
                <a:solidFill>
                  <a:srgbClr val="0070C0"/>
                </a:solidFill>
                <a:ea typeface="+mn-lt"/>
                <a:cs typeface="+mn-lt"/>
              </a:rPr>
              <a:t> and the developmental and health benefits of breastfeeding should be balanced through a shared decision-making process that considers continuation, pumping and discarding milk through 1-week past treatment completion, and cessation."</a:t>
            </a:r>
            <a:endParaRPr lang="en-US" sz="2200" b="1" dirty="0">
              <a:solidFill>
                <a:srgbClr val="0070C0"/>
              </a:solidFill>
              <a:cs typeface="Calibri"/>
            </a:endParaRPr>
          </a:p>
        </p:txBody>
      </p:sp>
    </p:spTree>
    <p:extLst>
      <p:ext uri="{BB962C8B-B14F-4D97-AF65-F5344CB8AC3E}">
        <p14:creationId xmlns:p14="http://schemas.microsoft.com/office/powerpoint/2010/main" val="229697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03D256-C751-1D76-8B07-3BD811FAB7C5}"/>
              </a:ext>
            </a:extLst>
          </p:cNvPr>
          <p:cNvPicPr>
            <a:picLocks noChangeAspect="1"/>
          </p:cNvPicPr>
          <p:nvPr/>
        </p:nvPicPr>
        <p:blipFill>
          <a:blip r:embed="rId2"/>
          <a:stretch>
            <a:fillRect/>
          </a:stretch>
        </p:blipFill>
        <p:spPr>
          <a:xfrm>
            <a:off x="3914775" y="2411558"/>
            <a:ext cx="4362450" cy="4362450"/>
          </a:xfrm>
          <a:prstGeom prst="rect">
            <a:avLst/>
          </a:prstGeom>
        </p:spPr>
      </p:pic>
      <p:sp>
        <p:nvSpPr>
          <p:cNvPr id="2" name="Title 1">
            <a:extLst>
              <a:ext uri="{FF2B5EF4-FFF2-40B4-BE49-F238E27FC236}">
                <a16:creationId xmlns:a16="http://schemas.microsoft.com/office/drawing/2014/main" id="{F4751CCB-1B8E-BA27-F8C2-BFFDB10C59B1}"/>
              </a:ext>
            </a:extLst>
          </p:cNvPr>
          <p:cNvSpPr>
            <a:spLocks noGrp="1"/>
          </p:cNvSpPr>
          <p:nvPr>
            <p:ph type="title"/>
          </p:nvPr>
        </p:nvSpPr>
        <p:spPr/>
        <p:txBody>
          <a:bodyPr/>
          <a:lstStyle/>
          <a:p>
            <a:r>
              <a:rPr lang="en-US" dirty="0">
                <a:cs typeface="Calibri Light"/>
              </a:rPr>
              <a:t>ACOG Practice Advisory: Monitoring</a:t>
            </a:r>
            <a:endParaRPr lang="en-US" dirty="0"/>
          </a:p>
        </p:txBody>
      </p:sp>
      <p:sp>
        <p:nvSpPr>
          <p:cNvPr id="3" name="Content Placeholder 2">
            <a:extLst>
              <a:ext uri="{FF2B5EF4-FFF2-40B4-BE49-F238E27FC236}">
                <a16:creationId xmlns:a16="http://schemas.microsoft.com/office/drawing/2014/main" id="{0CD040E4-2004-2DB5-9888-7A5439A222CF}"/>
              </a:ext>
            </a:extLst>
          </p:cNvPr>
          <p:cNvSpPr>
            <a:spLocks noGrp="1"/>
          </p:cNvSpPr>
          <p:nvPr>
            <p:ph idx="1"/>
          </p:nvPr>
        </p:nvSpPr>
        <p:spPr/>
        <p:txBody>
          <a:bodyPr vert="horz" lIns="91440" tIns="45720" rIns="91440" bIns="45720" rtlCol="0" anchor="t">
            <a:normAutofit/>
          </a:bodyPr>
          <a:lstStyle/>
          <a:p>
            <a:r>
              <a:rPr lang="en-US" dirty="0">
                <a:ea typeface="+mn-lt"/>
                <a:cs typeface="+mn-lt"/>
              </a:rPr>
              <a:t>Recommend a </a:t>
            </a:r>
            <a:r>
              <a:rPr lang="en-US" b="1" u="sng" dirty="0">
                <a:ea typeface="+mn-lt"/>
                <a:cs typeface="+mn-lt"/>
              </a:rPr>
              <a:t>validated screening tool be used </a:t>
            </a:r>
            <a:r>
              <a:rPr lang="en-US" dirty="0">
                <a:ea typeface="+mn-lt"/>
                <a:cs typeface="+mn-lt"/>
              </a:rPr>
              <a:t>to monitor for response to treatment or remission of depression symptoms</a:t>
            </a:r>
          </a:p>
        </p:txBody>
      </p:sp>
    </p:spTree>
    <p:extLst>
      <p:ext uri="{BB962C8B-B14F-4D97-AF65-F5344CB8AC3E}">
        <p14:creationId xmlns:p14="http://schemas.microsoft.com/office/powerpoint/2010/main" val="15467652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42070" y="3446110"/>
            <a:ext cx="6459814" cy="2834041"/>
          </a:xfrm>
          <a:prstGeom prst="rect">
            <a:avLst/>
          </a:prstGeom>
          <a:ln w="19050">
            <a:solidFill>
              <a:srgbClr val="7030A0"/>
            </a:solidFill>
          </a:ln>
        </p:spPr>
      </p:pic>
      <p:pic>
        <p:nvPicPr>
          <p:cNvPr id="4" name="Picture 3"/>
          <p:cNvPicPr>
            <a:picLocks noChangeAspect="1"/>
          </p:cNvPicPr>
          <p:nvPr/>
        </p:nvPicPr>
        <p:blipFill>
          <a:blip r:embed="rId4"/>
          <a:stretch>
            <a:fillRect/>
          </a:stretch>
        </p:blipFill>
        <p:spPr>
          <a:xfrm>
            <a:off x="2918929" y="150195"/>
            <a:ext cx="5603848" cy="2717183"/>
          </a:xfrm>
          <a:prstGeom prst="rect">
            <a:avLst/>
          </a:prstGeom>
          <a:ln w="38100">
            <a:solidFill>
              <a:srgbClr val="7030A0"/>
            </a:solidFill>
          </a:ln>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820330" y="3736623"/>
            <a:ext cx="5105358" cy="2156178"/>
          </a:xfrm>
          <a:prstGeom prst="rect">
            <a:avLst/>
          </a:prstGeom>
          <a:ln w="19050">
            <a:solidFill>
              <a:srgbClr val="7030A0"/>
            </a:solidFill>
          </a:ln>
        </p:spPr>
      </p:pic>
    </p:spTree>
    <p:extLst>
      <p:ext uri="{BB962C8B-B14F-4D97-AF65-F5344CB8AC3E}">
        <p14:creationId xmlns:p14="http://schemas.microsoft.com/office/powerpoint/2010/main" val="210918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3588" y="-423863"/>
            <a:ext cx="16259175" cy="7705725"/>
          </a:xfrm>
          <a:prstGeom prst="rect">
            <a:avLst/>
          </a:prstGeom>
        </p:spPr>
      </p:pic>
    </p:spTree>
    <p:extLst>
      <p:ext uri="{BB962C8B-B14F-4D97-AF65-F5344CB8AC3E}">
        <p14:creationId xmlns:p14="http://schemas.microsoft.com/office/powerpoint/2010/main" val="36774525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848923" y="0"/>
            <a:ext cx="10158711" cy="6700713"/>
          </a:xfrm>
          <a:prstGeom prst="rect">
            <a:avLst/>
          </a:prstGeom>
        </p:spPr>
      </p:pic>
    </p:spTree>
    <p:extLst>
      <p:ext uri="{BB962C8B-B14F-4D97-AF65-F5344CB8AC3E}">
        <p14:creationId xmlns:p14="http://schemas.microsoft.com/office/powerpoint/2010/main" val="7898492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FA89FF-23B8-4435-978D-CCA51AE8E577}"/>
              </a:ext>
            </a:extLst>
          </p:cNvPr>
          <p:cNvSpPr>
            <a:spLocks noGrp="1"/>
          </p:cNvSpPr>
          <p:nvPr>
            <p:ph type="sldNum" sz="quarter" idx="12"/>
          </p:nvPr>
        </p:nvSpPr>
        <p:spPr/>
        <p:txBody>
          <a:bodyPr/>
          <a:lstStyle/>
          <a:p>
            <a:pPr algn="ctr" defTabSz="457200">
              <a:defRPr/>
            </a:pPr>
            <a:fld id="{BCF29EE8-DDE7-4447-8F12-6894F481F714}" type="slidenum">
              <a:rPr lang="en-US">
                <a:solidFill>
                  <a:srgbClr val="FFFFFF"/>
                </a:solidFill>
                <a:latin typeface="Helvetica"/>
                <a:cs typeface="Arial" charset="0"/>
              </a:rPr>
              <a:pPr algn="ctr" defTabSz="457200">
                <a:defRPr/>
              </a:pPr>
              <a:t>65</a:t>
            </a:fld>
            <a:endParaRPr lang="en-US">
              <a:solidFill>
                <a:srgbClr val="FFFFFF"/>
              </a:solidFill>
              <a:latin typeface="Helvetica"/>
              <a:cs typeface="Arial" charset="0"/>
            </a:endParaRPr>
          </a:p>
        </p:txBody>
      </p:sp>
      <p:sp>
        <p:nvSpPr>
          <p:cNvPr id="6" name="TextBox 5">
            <a:extLst>
              <a:ext uri="{FF2B5EF4-FFF2-40B4-BE49-F238E27FC236}">
                <a16:creationId xmlns:a16="http://schemas.microsoft.com/office/drawing/2014/main" id="{AAD52F9B-ADAA-41A2-ACE4-2486610F10E6}"/>
              </a:ext>
            </a:extLst>
          </p:cNvPr>
          <p:cNvSpPr txBox="1"/>
          <p:nvPr/>
        </p:nvSpPr>
        <p:spPr>
          <a:xfrm>
            <a:off x="2480994" y="2505695"/>
            <a:ext cx="7355733" cy="646331"/>
          </a:xfrm>
          <a:prstGeom prst="rect">
            <a:avLst/>
          </a:prstGeom>
          <a:noFill/>
          <a:ln>
            <a:solidFill>
              <a:schemeClr val="tx1"/>
            </a:solidFill>
          </a:ln>
        </p:spPr>
        <p:txBody>
          <a:bodyPr wrap="square" rtlCol="0">
            <a:spAutoFit/>
          </a:bodyPr>
          <a:lstStyle/>
          <a:p>
            <a:pPr algn="ctr" defTabSz="457200">
              <a:defRPr/>
            </a:pPr>
            <a:r>
              <a:rPr lang="en-US" sz="3600" b="1" dirty="0">
                <a:solidFill>
                  <a:srgbClr val="000000"/>
                </a:solidFill>
                <a:latin typeface="Helvetica"/>
              </a:rPr>
              <a:t>Questions?</a:t>
            </a:r>
          </a:p>
        </p:txBody>
      </p:sp>
      <p:sp>
        <p:nvSpPr>
          <p:cNvPr id="2" name="TextBox 1">
            <a:extLst>
              <a:ext uri="{FF2B5EF4-FFF2-40B4-BE49-F238E27FC236}">
                <a16:creationId xmlns:a16="http://schemas.microsoft.com/office/drawing/2014/main" id="{E02093DC-1D26-FAC7-4E75-F78D752EC52B}"/>
              </a:ext>
            </a:extLst>
          </p:cNvPr>
          <p:cNvSpPr txBox="1"/>
          <p:nvPr/>
        </p:nvSpPr>
        <p:spPr>
          <a:xfrm>
            <a:off x="4425857" y="4019254"/>
            <a:ext cx="4973052" cy="954107"/>
          </a:xfrm>
          <a:prstGeom prst="rect">
            <a:avLst/>
          </a:prstGeom>
          <a:solidFill>
            <a:schemeClr val="accent1">
              <a:lumMod val="60000"/>
              <a:lumOff val="40000"/>
            </a:schemeClr>
          </a:solidFill>
          <a:ln w="28575">
            <a:solidFill>
              <a:schemeClr val="accent1">
                <a:lumMod val="60000"/>
                <a:lumOff val="4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cs typeface="Calibri"/>
              </a:rPr>
              <a:t>Follow us on Instagram at @pgh_cl_psych</a:t>
            </a:r>
          </a:p>
        </p:txBody>
      </p:sp>
      <p:pic>
        <p:nvPicPr>
          <p:cNvPr id="3" name="Picture 2" descr="A logo of a camera&#10;&#10;Description automatically generated">
            <a:extLst>
              <a:ext uri="{FF2B5EF4-FFF2-40B4-BE49-F238E27FC236}">
                <a16:creationId xmlns:a16="http://schemas.microsoft.com/office/drawing/2014/main" id="{DC4BA1CE-0B2C-8814-08C2-50B02D74C20C}"/>
              </a:ext>
            </a:extLst>
          </p:cNvPr>
          <p:cNvPicPr>
            <a:picLocks noChangeAspect="1"/>
          </p:cNvPicPr>
          <p:nvPr/>
        </p:nvPicPr>
        <p:blipFill>
          <a:blip r:embed="rId2"/>
          <a:stretch>
            <a:fillRect/>
          </a:stretch>
        </p:blipFill>
        <p:spPr>
          <a:xfrm>
            <a:off x="2393381" y="3708910"/>
            <a:ext cx="1582409" cy="1582409"/>
          </a:xfrm>
          <a:prstGeom prst="rect">
            <a:avLst/>
          </a:prstGeom>
        </p:spPr>
      </p:pic>
    </p:spTree>
    <p:extLst>
      <p:ext uri="{BB962C8B-B14F-4D97-AF65-F5344CB8AC3E}">
        <p14:creationId xmlns:p14="http://schemas.microsoft.com/office/powerpoint/2010/main" val="2647293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7E01B9-62E1-D5CB-7480-657DB4DEAEFF}"/>
              </a:ext>
            </a:extLst>
          </p:cNvPr>
          <p:cNvPicPr>
            <a:picLocks noChangeAspect="1"/>
          </p:cNvPicPr>
          <p:nvPr/>
        </p:nvPicPr>
        <p:blipFill rotWithShape="1">
          <a:blip r:embed="rId2"/>
          <a:srcRect b="21427"/>
          <a:stretch/>
        </p:blipFill>
        <p:spPr>
          <a:xfrm>
            <a:off x="1629500" y="1141996"/>
            <a:ext cx="9350188" cy="5605569"/>
          </a:xfrm>
          <a:prstGeom prst="rect">
            <a:avLst/>
          </a:prstGeom>
        </p:spPr>
      </p:pic>
      <p:pic>
        <p:nvPicPr>
          <p:cNvPr id="5" name="Picture 4">
            <a:extLst>
              <a:ext uri="{FF2B5EF4-FFF2-40B4-BE49-F238E27FC236}">
                <a16:creationId xmlns:a16="http://schemas.microsoft.com/office/drawing/2014/main" id="{288E1746-C3C4-AED1-5ED7-11F6A63AFE1B}"/>
              </a:ext>
            </a:extLst>
          </p:cNvPr>
          <p:cNvPicPr>
            <a:picLocks noChangeAspect="1"/>
          </p:cNvPicPr>
          <p:nvPr/>
        </p:nvPicPr>
        <p:blipFill>
          <a:blip r:embed="rId3"/>
          <a:stretch>
            <a:fillRect/>
          </a:stretch>
        </p:blipFill>
        <p:spPr>
          <a:xfrm>
            <a:off x="3726624" y="17934"/>
            <a:ext cx="5358368" cy="1434349"/>
          </a:xfrm>
          <a:prstGeom prst="rect">
            <a:avLst/>
          </a:prstGeom>
          <a:ln>
            <a:solidFill>
              <a:schemeClr val="accent4">
                <a:lumMod val="75000"/>
              </a:schemeClr>
            </a:solidFill>
          </a:ln>
        </p:spPr>
      </p:pic>
      <p:sp>
        <p:nvSpPr>
          <p:cNvPr id="2" name="TextBox 1">
            <a:extLst>
              <a:ext uri="{FF2B5EF4-FFF2-40B4-BE49-F238E27FC236}">
                <a16:creationId xmlns:a16="http://schemas.microsoft.com/office/drawing/2014/main" id="{BE9ED6C6-C8F9-CCCF-AE97-4F2F87D16F33}"/>
              </a:ext>
            </a:extLst>
          </p:cNvPr>
          <p:cNvSpPr txBox="1"/>
          <p:nvPr/>
        </p:nvSpPr>
        <p:spPr>
          <a:xfrm>
            <a:off x="6194612" y="6481482"/>
            <a:ext cx="603324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err="1">
                <a:solidFill>
                  <a:srgbClr val="333333"/>
                </a:solidFill>
                <a:latin typeface="Calibri"/>
                <a:cs typeface="Calibri Light"/>
              </a:rPr>
              <a:t>Thoma</a:t>
            </a:r>
            <a:r>
              <a:rPr lang="en-US" sz="1000">
                <a:solidFill>
                  <a:srgbClr val="333333"/>
                </a:solidFill>
                <a:latin typeface="Calibri"/>
                <a:cs typeface="Calibri Light"/>
              </a:rPr>
              <a:t> ME, Declercq ER. All-Cause Maternal Mortality in the US Before vs During the COVID-19 Pandemic. </a:t>
            </a:r>
            <a:r>
              <a:rPr lang="en-US" sz="1000" i="1">
                <a:solidFill>
                  <a:srgbClr val="333333"/>
                </a:solidFill>
                <a:latin typeface="Calibri"/>
                <a:cs typeface="Calibri Light"/>
              </a:rPr>
              <a:t>JAMA </a:t>
            </a:r>
            <a:r>
              <a:rPr lang="en-US" sz="1000" i="1" err="1">
                <a:solidFill>
                  <a:srgbClr val="333333"/>
                </a:solidFill>
                <a:latin typeface="Calibri"/>
                <a:cs typeface="Calibri Light"/>
              </a:rPr>
              <a:t>Netw</a:t>
            </a:r>
            <a:r>
              <a:rPr lang="en-US" sz="1000" i="1">
                <a:solidFill>
                  <a:srgbClr val="333333"/>
                </a:solidFill>
                <a:latin typeface="Calibri"/>
                <a:cs typeface="Calibri Light"/>
              </a:rPr>
              <a:t> Open.</a:t>
            </a:r>
            <a:r>
              <a:rPr lang="en-US" sz="1000">
                <a:solidFill>
                  <a:srgbClr val="333333"/>
                </a:solidFill>
                <a:latin typeface="Calibri"/>
                <a:cs typeface="Calibri Light"/>
              </a:rPr>
              <a:t> 2022;5(6):e2219133. doi:10.1001/jamanetworkopen.2022.19133</a:t>
            </a:r>
            <a:endParaRPr lang="en-US" sz="1000">
              <a:latin typeface="Calibri"/>
              <a:cs typeface="Calibri Light"/>
            </a:endParaRPr>
          </a:p>
        </p:txBody>
      </p:sp>
    </p:spTree>
    <p:extLst>
      <p:ext uri="{BB962C8B-B14F-4D97-AF65-F5344CB8AC3E}">
        <p14:creationId xmlns:p14="http://schemas.microsoft.com/office/powerpoint/2010/main" val="2405406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mpany name&#10;&#10;Description automatically generated">
            <a:extLst>
              <a:ext uri="{FF2B5EF4-FFF2-40B4-BE49-F238E27FC236}">
                <a16:creationId xmlns:a16="http://schemas.microsoft.com/office/drawing/2014/main" id="{1F9D0876-9EFD-4A2D-28C9-5524ADF65416}"/>
              </a:ext>
            </a:extLst>
          </p:cNvPr>
          <p:cNvPicPr>
            <a:picLocks noChangeAspect="1"/>
          </p:cNvPicPr>
          <p:nvPr/>
        </p:nvPicPr>
        <p:blipFill>
          <a:blip r:embed="rId3"/>
          <a:stretch>
            <a:fillRect/>
          </a:stretch>
        </p:blipFill>
        <p:spPr>
          <a:xfrm>
            <a:off x="1109785" y="-67982"/>
            <a:ext cx="10148274" cy="6661809"/>
          </a:xfrm>
          <a:prstGeom prst="rect">
            <a:avLst/>
          </a:prstGeom>
        </p:spPr>
      </p:pic>
    </p:spTree>
    <p:extLst>
      <p:ext uri="{BB962C8B-B14F-4D97-AF65-F5344CB8AC3E}">
        <p14:creationId xmlns:p14="http://schemas.microsoft.com/office/powerpoint/2010/main" val="3881822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Maternal Mortality/Morbidity</a:t>
            </a:r>
          </a:p>
        </p:txBody>
      </p:sp>
      <p:sp>
        <p:nvSpPr>
          <p:cNvPr id="4" name="Content Placeholder 3"/>
          <p:cNvSpPr>
            <a:spLocks noGrp="1"/>
          </p:cNvSpPr>
          <p:nvPr>
            <p:ph idx="1"/>
          </p:nvPr>
        </p:nvSpPr>
        <p:spPr/>
        <p:txBody>
          <a:bodyPr/>
          <a:lstStyle/>
          <a:p>
            <a:endParaRPr lang="en-US"/>
          </a:p>
        </p:txBody>
      </p:sp>
      <p:sp>
        <p:nvSpPr>
          <p:cNvPr id="2" name="Slide Number Placeholder 1"/>
          <p:cNvSpPr>
            <a:spLocks noGrp="1"/>
          </p:cNvSpPr>
          <p:nvPr>
            <p:ph type="sldNum" sz="quarter" idx="12"/>
          </p:nvPr>
        </p:nvSpPr>
        <p:spPr/>
        <p:txBody>
          <a:bodyPr/>
          <a:lstStyle/>
          <a:p>
            <a:fld id="{EB53B72B-A61A-432E-A9F8-B7579DAF1197}" type="slidenum">
              <a:rPr lang="en-US" dirty="0" smtClean="0"/>
              <a:t>9</a:t>
            </a:fld>
            <a:endParaRPr lang="en-US" dirty="0"/>
          </a:p>
        </p:txBody>
      </p:sp>
      <p:pic>
        <p:nvPicPr>
          <p:cNvPr id="5" name="Picture 4"/>
          <p:cNvPicPr>
            <a:picLocks noChangeAspect="1"/>
          </p:cNvPicPr>
          <p:nvPr/>
        </p:nvPicPr>
        <p:blipFill>
          <a:blip r:embed="rId2">
            <a:lum bright="-20000" contrast="40000"/>
          </a:blip>
          <a:stretch>
            <a:fillRect/>
          </a:stretch>
        </p:blipFill>
        <p:spPr>
          <a:xfrm>
            <a:off x="502920" y="1388510"/>
            <a:ext cx="11199467" cy="5062773"/>
          </a:xfrm>
          <a:prstGeom prst="rect">
            <a:avLst/>
          </a:prstGeom>
        </p:spPr>
      </p:pic>
      <p:sp>
        <p:nvSpPr>
          <p:cNvPr id="6" name="Rectangle 5"/>
          <p:cNvSpPr/>
          <p:nvPr/>
        </p:nvSpPr>
        <p:spPr>
          <a:xfrm>
            <a:off x="1950720" y="6448157"/>
            <a:ext cx="8214360" cy="369332"/>
          </a:xfrm>
          <a:prstGeom prst="rect">
            <a:avLst/>
          </a:prstGeom>
        </p:spPr>
        <p:txBody>
          <a:bodyPr wrap="square">
            <a:spAutoFit/>
          </a:bodyPr>
          <a:lstStyle/>
          <a:p>
            <a:r>
              <a:rPr lang="en-US" dirty="0"/>
              <a:t>https://www.cdcfoundation.org/sites/default/files/files/ReportfromNineMMRCs.pdf</a:t>
            </a:r>
          </a:p>
        </p:txBody>
      </p:sp>
      <p:sp>
        <p:nvSpPr>
          <p:cNvPr id="7" name="Rounded Rectangle 6"/>
          <p:cNvSpPr/>
          <p:nvPr/>
        </p:nvSpPr>
        <p:spPr>
          <a:xfrm>
            <a:off x="1950720" y="5114441"/>
            <a:ext cx="9403080" cy="557939"/>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429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UPMC">
      <a:dk1>
        <a:srgbClr val="000000"/>
      </a:dk1>
      <a:lt1>
        <a:srgbClr val="FFFFFF"/>
      </a:lt1>
      <a:dk2>
        <a:srgbClr val="000000"/>
      </a:dk2>
      <a:lt2>
        <a:srgbClr val="808080"/>
      </a:lt2>
      <a:accent1>
        <a:srgbClr val="00235A"/>
      </a:accent1>
      <a:accent2>
        <a:srgbClr val="3E73BE"/>
      </a:accent2>
      <a:accent3>
        <a:srgbClr val="661400"/>
      </a:accent3>
      <a:accent4>
        <a:srgbClr val="A94300"/>
      </a:accent4>
      <a:accent5>
        <a:srgbClr val="D28E00"/>
      </a:accent5>
      <a:accent6>
        <a:srgbClr val="505500"/>
      </a:accent6>
      <a:hlink>
        <a:srgbClr val="7D6C69"/>
      </a:hlink>
      <a:folHlink>
        <a:srgbClr val="99CC00"/>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2EAB4B00DA22C468FC811C3E2E8390B" ma:contentTypeVersion="13" ma:contentTypeDescription="Create a new document." ma:contentTypeScope="" ma:versionID="9c9991375463743c3915c2ff2d82315b">
  <xsd:schema xmlns:xsd="http://www.w3.org/2001/XMLSchema" xmlns:xs="http://www.w3.org/2001/XMLSchema" xmlns:p="http://schemas.microsoft.com/office/2006/metadata/properties" xmlns:ns3="6aaeab15-9aeb-48d7-854c-9e2ea7d6ff59" xmlns:ns4="ab4c3e96-0c22-4be8-8dd7-72c823641a84" targetNamespace="http://schemas.microsoft.com/office/2006/metadata/properties" ma:root="true" ma:fieldsID="3021886cd2c2fa39e274031d0f9e746f" ns3:_="" ns4:_="">
    <xsd:import namespace="6aaeab15-9aeb-48d7-854c-9e2ea7d6ff59"/>
    <xsd:import namespace="ab4c3e96-0c22-4be8-8dd7-72c823641a8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OCR"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aeab15-9aeb-48d7-854c-9e2ea7d6ff5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b4c3e96-0c22-4be8-8dd7-72c823641a84"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843BFA-BE4E-46DB-B326-5B60A8984158}">
  <ds:schemaRefs>
    <ds:schemaRef ds:uri="6aaeab15-9aeb-48d7-854c-9e2ea7d6ff59"/>
    <ds:schemaRef ds:uri="ab4c3e96-0c22-4be8-8dd7-72c823641a8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B10456E-C671-4D86-A61B-377DFF0DC29B}">
  <ds:schemaRefs>
    <ds:schemaRef ds:uri="http://schemas.microsoft.com/sharepoint/v3/contenttype/forms"/>
  </ds:schemaRefs>
</ds:datastoreItem>
</file>

<file path=customXml/itemProps3.xml><?xml version="1.0" encoding="utf-8"?>
<ds:datastoreItem xmlns:ds="http://schemas.openxmlformats.org/officeDocument/2006/customXml" ds:itemID="{3F943338-E9ED-43C0-91E5-11A2140F2B6A}">
  <ds:schemaRefs>
    <ds:schemaRef ds:uri="6aaeab15-9aeb-48d7-854c-9e2ea7d6ff59"/>
    <ds:schemaRef ds:uri="ab4c3e96-0c22-4be8-8dd7-72c823641a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9781</TotalTime>
  <Words>6304</Words>
  <Application>Microsoft Office PowerPoint</Application>
  <PresentationFormat>Widescreen</PresentationFormat>
  <Paragraphs>382</Paragraphs>
  <Slides>65</Slides>
  <Notes>22</Notes>
  <HiddenSlides>3</HiddenSlides>
  <MMClips>0</MMClips>
  <ScaleCrop>false</ScaleCrop>
  <HeadingPairs>
    <vt:vector size="4" baseType="variant">
      <vt:variant>
        <vt:lpstr>Theme</vt:lpstr>
      </vt:variant>
      <vt:variant>
        <vt:i4>2</vt:i4>
      </vt:variant>
      <vt:variant>
        <vt:lpstr>Slide Titles</vt:lpstr>
      </vt:variant>
      <vt:variant>
        <vt:i4>65</vt:i4>
      </vt:variant>
    </vt:vector>
  </HeadingPairs>
  <TitlesOfParts>
    <vt:vector size="67" baseType="lpstr">
      <vt:lpstr>Office Theme</vt:lpstr>
      <vt:lpstr>1_Default Design</vt:lpstr>
      <vt:lpstr>PowerPoint Presentation</vt:lpstr>
      <vt:lpstr>PowerPoint Presentation</vt:lpstr>
      <vt:lpstr>Overview</vt:lpstr>
      <vt:lpstr>Why Mental Health Matters</vt:lpstr>
      <vt:lpstr>PowerPoint Presentation</vt:lpstr>
      <vt:lpstr>PowerPoint Presentation</vt:lpstr>
      <vt:lpstr>PowerPoint Presentation</vt:lpstr>
      <vt:lpstr>PowerPoint Presentation</vt:lpstr>
      <vt:lpstr>Maternal Mortality/Morbidity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Brexanolone:  Current State of Evidence</vt:lpstr>
      <vt:lpstr>Disclosures</vt:lpstr>
      <vt:lpstr>PowerPoint Presentation</vt:lpstr>
      <vt:lpstr>PowerPoint Presentation</vt:lpstr>
      <vt:lpstr>PowerPoint Presentation</vt:lpstr>
      <vt:lpstr>Brexanolone - Neurobiology</vt:lpstr>
      <vt:lpstr>PowerPoint Presentation</vt:lpstr>
      <vt:lpstr>Hamilton Depression Rating Scale (HDRS)</vt:lpstr>
      <vt:lpstr>Brexanolone - Pros</vt:lpstr>
      <vt:lpstr>Screening and Evaluation</vt:lpstr>
      <vt:lpstr>PowerPoint Presentation</vt:lpstr>
      <vt:lpstr>Safety Considerations</vt:lpstr>
      <vt:lpstr>Dosing and Monitoring</vt:lpstr>
      <vt:lpstr>Lactation</vt:lpstr>
      <vt:lpstr>Brexanolone Referral Case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Brexanolone at UPMC</vt:lpstr>
      <vt:lpstr>Clinical Conundrums</vt:lpstr>
      <vt:lpstr>PowerPoint Presentation</vt:lpstr>
      <vt:lpstr>PowerPoint Presentation</vt:lpstr>
      <vt:lpstr>PowerPoint Presentation</vt:lpstr>
      <vt:lpstr>PowerPoint Presentation</vt:lpstr>
      <vt:lpstr>New Frontiers: Zuranolone</vt:lpstr>
      <vt:lpstr>PowerPoint Presentation</vt:lpstr>
      <vt:lpstr>PowerPoint Presentation</vt:lpstr>
      <vt:lpstr>PowerPoint Presentation</vt:lpstr>
      <vt:lpstr>PowerPoint Presentation</vt:lpstr>
      <vt:lpstr>PowerPoint Presentation</vt:lpstr>
      <vt:lpstr>PowerPoint Presentation</vt:lpstr>
      <vt:lpstr>ACOG Practice Advisory</vt:lpstr>
      <vt:lpstr>ACOG Practice Advisory: Dosing</vt:lpstr>
      <vt:lpstr>ACOG Practice Advisory: Other Considerations</vt:lpstr>
      <vt:lpstr>ACOG Practice Advisory: Common Side Effects</vt:lpstr>
      <vt:lpstr>ACOG Practice Advisory: Risks</vt:lpstr>
      <vt:lpstr>ACOG Practice Advisory: Lactation</vt:lpstr>
      <vt:lpstr>ACOG Practice Advisory: Monitoring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Perinatal Updates and Shifting Paradigms: Evidence-Based Practices for 2019</dc:title>
  <dc:creator>Priya Gopalan</dc:creator>
  <cp:lastModifiedBy>Kitty P</cp:lastModifiedBy>
  <cp:revision>707</cp:revision>
  <cp:lastPrinted>2020-02-28T15:38:42Z</cp:lastPrinted>
  <dcterms:created xsi:type="dcterms:W3CDTF">2019-09-11T00:06:55Z</dcterms:created>
  <dcterms:modified xsi:type="dcterms:W3CDTF">2023-09-25T18:59:07Z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0x010100B2EAB4B00DA22C468FC811C3E2E8390B</vt:lpwstr>
  </property>
  <property fmtid="{D5CDD505-2E9C-101B-9397-08002B2CF9AE}" pid="3" name="MSIP_Label_5e4b1be8-281e-475d-98b0-21c3457e5a46_Enabled">
    <vt:lpwstr>true</vt:lpwstr>
  </property>
  <property fmtid="{D5CDD505-2E9C-101B-9397-08002B2CF9AE}" pid="4" name="MSIP_Label_5e4b1be8-281e-475d-98b0-21c3457e5a46_SetDate">
    <vt:lpwstr>2023-07-22T21:32:53Z</vt:lpwstr>
  </property>
  <property fmtid="{D5CDD505-2E9C-101B-9397-08002B2CF9AE}" pid="5" name="MSIP_Label_5e4b1be8-281e-475d-98b0-21c3457e5a46_Method">
    <vt:lpwstr>Standard</vt:lpwstr>
  </property>
  <property fmtid="{D5CDD505-2E9C-101B-9397-08002B2CF9AE}" pid="6" name="MSIP_Label_5e4b1be8-281e-475d-98b0-21c3457e5a46_Name">
    <vt:lpwstr>Public</vt:lpwstr>
  </property>
  <property fmtid="{D5CDD505-2E9C-101B-9397-08002B2CF9AE}" pid="7" name="MSIP_Label_5e4b1be8-281e-475d-98b0-21c3457e5a46_SiteId">
    <vt:lpwstr>8b3dd73e-4e72-4679-b191-56da1588712b</vt:lpwstr>
  </property>
  <property fmtid="{D5CDD505-2E9C-101B-9397-08002B2CF9AE}" pid="8" name="MSIP_Label_5e4b1be8-281e-475d-98b0-21c3457e5a46_ActionId">
    <vt:lpwstr>d8dbf9a7-d10f-447f-a727-20e000812ad9</vt:lpwstr>
  </property>
  <property fmtid="{D5CDD505-2E9C-101B-9397-08002B2CF9AE}" pid="9" name="MSIP_Label_5e4b1be8-281e-475d-98b0-21c3457e5a46_ContentBits">
    <vt:lpwstr>0</vt:lpwstr>
  </property>
</Properties>
</file>