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1" r:id="rId3"/>
    <p:sldMasterId id="2147483683" r:id="rId4"/>
  </p:sldMasterIdLst>
  <p:notesMasterIdLst>
    <p:notesMasterId r:id="rId82"/>
  </p:notesMasterIdLst>
  <p:sldIdLst>
    <p:sldId id="388" r:id="rId5"/>
    <p:sldId id="831" r:id="rId6"/>
    <p:sldId id="2922" r:id="rId7"/>
    <p:sldId id="2976" r:id="rId8"/>
    <p:sldId id="898" r:id="rId9"/>
    <p:sldId id="899" r:id="rId10"/>
    <p:sldId id="2977" r:id="rId11"/>
    <p:sldId id="900" r:id="rId12"/>
    <p:sldId id="901" r:id="rId13"/>
    <p:sldId id="2978" r:id="rId14"/>
    <p:sldId id="902" r:id="rId15"/>
    <p:sldId id="903" r:id="rId16"/>
    <p:sldId id="2979" r:id="rId17"/>
    <p:sldId id="904" r:id="rId18"/>
    <p:sldId id="2980" r:id="rId19"/>
    <p:sldId id="905" r:id="rId20"/>
    <p:sldId id="906" r:id="rId21"/>
    <p:sldId id="2981" r:id="rId22"/>
    <p:sldId id="907" r:id="rId23"/>
    <p:sldId id="2982" r:id="rId24"/>
    <p:sldId id="2983" r:id="rId25"/>
    <p:sldId id="908" r:id="rId26"/>
    <p:sldId id="909" r:id="rId27"/>
    <p:sldId id="2984" r:id="rId28"/>
    <p:sldId id="910" r:id="rId29"/>
    <p:sldId id="911" r:id="rId30"/>
    <p:sldId id="912" r:id="rId31"/>
    <p:sldId id="2985" r:id="rId32"/>
    <p:sldId id="2986" r:id="rId33"/>
    <p:sldId id="2987" r:id="rId34"/>
    <p:sldId id="2988" r:id="rId35"/>
    <p:sldId id="913" r:id="rId36"/>
    <p:sldId id="914" r:id="rId37"/>
    <p:sldId id="2989" r:id="rId38"/>
    <p:sldId id="2990" r:id="rId39"/>
    <p:sldId id="2991" r:id="rId40"/>
    <p:sldId id="915" r:id="rId41"/>
    <p:sldId id="916" r:id="rId42"/>
    <p:sldId id="917" r:id="rId43"/>
    <p:sldId id="918" r:id="rId44"/>
    <p:sldId id="2992" r:id="rId45"/>
    <p:sldId id="2993" r:id="rId46"/>
    <p:sldId id="2994" r:id="rId47"/>
    <p:sldId id="919" r:id="rId48"/>
    <p:sldId id="2995" r:id="rId49"/>
    <p:sldId id="920" r:id="rId50"/>
    <p:sldId id="2996" r:id="rId51"/>
    <p:sldId id="2997" r:id="rId52"/>
    <p:sldId id="2998" r:id="rId53"/>
    <p:sldId id="2999" r:id="rId54"/>
    <p:sldId id="3000" r:id="rId55"/>
    <p:sldId id="3001" r:id="rId56"/>
    <p:sldId id="3002" r:id="rId57"/>
    <p:sldId id="3003" r:id="rId58"/>
    <p:sldId id="3004" r:id="rId59"/>
    <p:sldId id="3005" r:id="rId60"/>
    <p:sldId id="3006" r:id="rId61"/>
    <p:sldId id="3007" r:id="rId62"/>
    <p:sldId id="3008" r:id="rId63"/>
    <p:sldId id="3009" r:id="rId64"/>
    <p:sldId id="3010" r:id="rId65"/>
    <p:sldId id="3011" r:id="rId66"/>
    <p:sldId id="3012" r:id="rId67"/>
    <p:sldId id="3013" r:id="rId68"/>
    <p:sldId id="3014" r:id="rId69"/>
    <p:sldId id="3015" r:id="rId70"/>
    <p:sldId id="3016" r:id="rId71"/>
    <p:sldId id="3017" r:id="rId72"/>
    <p:sldId id="3018" r:id="rId73"/>
    <p:sldId id="3019" r:id="rId74"/>
    <p:sldId id="3020" r:id="rId75"/>
    <p:sldId id="3021" r:id="rId76"/>
    <p:sldId id="3022" r:id="rId77"/>
    <p:sldId id="3023" r:id="rId78"/>
    <p:sldId id="3024" r:id="rId79"/>
    <p:sldId id="3025" r:id="rId80"/>
    <p:sldId id="3026"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661"/>
    <a:srgbClr val="68C2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0090DB-199D-46B2-8A54-9C16C5A0F100}" v="1" dt="2023-09-19T15:15:25.1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228" autoAdjust="0"/>
    <p:restoredTop sz="83380"/>
  </p:normalViewPr>
  <p:slideViewPr>
    <p:cSldViewPr snapToGrid="0" snapToObjects="1">
      <p:cViewPr varScale="1">
        <p:scale>
          <a:sx n="81" d="100"/>
          <a:sy n="81" d="100"/>
        </p:scale>
        <p:origin x="126"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hhrb6vital02v\Shared\HSC_EPI\Anastasia\Perinatal%20Partnership%20Summit%20Workbook%208.9.2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sz="2400" b="1" dirty="0">
                <a:solidFill>
                  <a:schemeClr val="tx1"/>
                </a:solidFill>
              </a:rPr>
              <a:t>WV Resident Births with Maternal Infections </a:t>
            </a:r>
          </a:p>
        </c:rich>
      </c:tx>
      <c:layout>
        <c:manualLayout>
          <c:xMode val="edge"/>
          <c:yMode val="edge"/>
          <c:x val="0.15797287830045142"/>
          <c:y val="3.286356426980136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v>Syphilis</c:v>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tx>
                <c:rich>
                  <a:bodyPr/>
                  <a:lstStyle/>
                  <a:p>
                    <a:r>
                      <a:rPr lang="en-US"/>
                      <a:t>*</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BE5-4A85-9CC8-EE58C067210B}"/>
                </c:ext>
              </c:extLst>
            </c:dLbl>
            <c:dLbl>
              <c:idx val="1"/>
              <c:tx>
                <c:rich>
                  <a:bodyPr/>
                  <a:lstStyle/>
                  <a:p>
                    <a:r>
                      <a:rPr lang="en-US"/>
                      <a:t>*</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BE5-4A85-9CC8-EE58C067210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'Inections Present'!$C$5:$K$5</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'Inections Present'!$C$9:$K$9</c:f>
              <c:numCache>
                <c:formatCode>General</c:formatCode>
                <c:ptCount val="9"/>
                <c:pt idx="0">
                  <c:v>4</c:v>
                </c:pt>
                <c:pt idx="1">
                  <c:v>2</c:v>
                </c:pt>
                <c:pt idx="2">
                  <c:v>8</c:v>
                </c:pt>
                <c:pt idx="3">
                  <c:v>21</c:v>
                </c:pt>
                <c:pt idx="4">
                  <c:v>8</c:v>
                </c:pt>
                <c:pt idx="5">
                  <c:v>22</c:v>
                </c:pt>
                <c:pt idx="6">
                  <c:v>21</c:v>
                </c:pt>
                <c:pt idx="7">
                  <c:v>33</c:v>
                </c:pt>
                <c:pt idx="8">
                  <c:v>29</c:v>
                </c:pt>
              </c:numCache>
            </c:numRef>
          </c:val>
          <c:smooth val="0"/>
          <c:extLst>
            <c:ext xmlns:c16="http://schemas.microsoft.com/office/drawing/2014/chart" uri="{C3380CC4-5D6E-409C-BE32-E72D297353CC}">
              <c16:uniqueId val="{00000000-6F9F-4690-B15F-B32F38D8943B}"/>
            </c:ext>
          </c:extLst>
        </c:ser>
        <c:ser>
          <c:idx val="1"/>
          <c:order val="1"/>
          <c:tx>
            <c:v>Hep C</c:v>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'Inections Present'!$C$37:$K$37</c:f>
              <c:numCache>
                <c:formatCode>General</c:formatCode>
                <c:ptCount val="9"/>
                <c:pt idx="0">
                  <c:v>457</c:v>
                </c:pt>
                <c:pt idx="1">
                  <c:v>546</c:v>
                </c:pt>
                <c:pt idx="2">
                  <c:v>632</c:v>
                </c:pt>
                <c:pt idx="3">
                  <c:v>662</c:v>
                </c:pt>
                <c:pt idx="4">
                  <c:v>636</c:v>
                </c:pt>
                <c:pt idx="5">
                  <c:v>613</c:v>
                </c:pt>
                <c:pt idx="6">
                  <c:v>572</c:v>
                </c:pt>
                <c:pt idx="7">
                  <c:v>495</c:v>
                </c:pt>
                <c:pt idx="8">
                  <c:v>478</c:v>
                </c:pt>
              </c:numCache>
            </c:numRef>
          </c:val>
          <c:smooth val="0"/>
          <c:extLst>
            <c:ext xmlns:c16="http://schemas.microsoft.com/office/drawing/2014/chart" uri="{C3380CC4-5D6E-409C-BE32-E72D297353CC}">
              <c16:uniqueId val="{00000001-6F9F-4690-B15F-B32F38D8943B}"/>
            </c:ext>
          </c:extLst>
        </c:ser>
        <c:dLbls>
          <c:dLblPos val="ctr"/>
          <c:showLegendKey val="0"/>
          <c:showVal val="1"/>
          <c:showCatName val="0"/>
          <c:showSerName val="0"/>
          <c:showPercent val="0"/>
          <c:showBubbleSize val="0"/>
        </c:dLbls>
        <c:marker val="1"/>
        <c:smooth val="0"/>
        <c:axId val="767714288"/>
        <c:axId val="767715728"/>
      </c:lineChart>
      <c:catAx>
        <c:axId val="767714288"/>
        <c:scaling>
          <c:orientation val="minMax"/>
        </c:scaling>
        <c:delete val="0"/>
        <c:axPos val="b"/>
        <c:title>
          <c:tx>
            <c:rich>
              <a:bodyPr rot="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US" b="1">
                    <a:solidFill>
                      <a:schemeClr val="tx1"/>
                    </a:solidFill>
                  </a:rPr>
                  <a:t>Year</a:t>
                </a:r>
              </a:p>
            </c:rich>
          </c:tx>
          <c:layout>
            <c:manualLayout>
              <c:xMode val="edge"/>
              <c:yMode val="edge"/>
              <c:x val="0.47519249830833254"/>
              <c:y val="0.87901529888791496"/>
            </c:manualLayout>
          </c:layout>
          <c:overlay val="0"/>
          <c:spPr>
            <a:noFill/>
            <a:ln>
              <a:noFill/>
            </a:ln>
            <a:effectLst/>
          </c:spPr>
          <c:txPr>
            <a:bodyPr rot="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767715728"/>
        <c:crosses val="autoZero"/>
        <c:auto val="1"/>
        <c:lblAlgn val="ctr"/>
        <c:lblOffset val="100"/>
        <c:noMultiLvlLbl val="0"/>
      </c:catAx>
      <c:valAx>
        <c:axId val="767715728"/>
        <c:scaling>
          <c:orientation val="minMax"/>
          <c:max val="8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US" b="1">
                    <a:solidFill>
                      <a:schemeClr val="tx1"/>
                    </a:solidFill>
                  </a:rPr>
                  <a:t>Number of Live Births</a:t>
                </a:r>
              </a:p>
            </c:rich>
          </c:tx>
          <c:layout>
            <c:manualLayout>
              <c:xMode val="edge"/>
              <c:yMode val="edge"/>
              <c:x val="1.0274729936039399E-2"/>
              <c:y val="0.35047905695342874"/>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767714288"/>
        <c:crosses val="autoZero"/>
        <c:crossBetween val="between"/>
        <c:maj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291D6E-6459-47F5-8FD1-75C1378A0066}"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5733F448-2259-48E4-83BD-7AF5FD5B3FE9}">
      <dgm:prSet custT="1"/>
      <dgm:spPr>
        <a:solidFill>
          <a:schemeClr val="bg1">
            <a:lumMod val="65000"/>
            <a:alpha val="71863"/>
          </a:schemeClr>
        </a:solidFill>
      </dgm:spPr>
      <dgm:t>
        <a:bodyPr/>
        <a:lstStyle/>
        <a:p>
          <a:r>
            <a:rPr lang="en-US" sz="3200" b="0" i="0" dirty="0">
              <a:latin typeface="Posterama" panose="020B0504020200020000" pitchFamily="34" charset="0"/>
              <a:cs typeface="Posterama" panose="020B0504020200020000" pitchFamily="34" charset="0"/>
            </a:rPr>
            <a:t>Trends in hepatitis C virus (HCV) epidemiology</a:t>
          </a:r>
        </a:p>
      </dgm:t>
    </dgm:pt>
    <dgm:pt modelId="{9DC518E1-725F-4442-B655-FDE5F6C841E7}" type="parTrans" cxnId="{6793155B-7F63-4361-9FBF-FEF0DE5C0746}">
      <dgm:prSet/>
      <dgm:spPr/>
      <dgm:t>
        <a:bodyPr/>
        <a:lstStyle/>
        <a:p>
          <a:endParaRPr lang="en-US" sz="1200"/>
        </a:p>
      </dgm:t>
    </dgm:pt>
    <dgm:pt modelId="{93EEE564-5F01-4A91-B20C-A4CA53F138C4}" type="sibTrans" cxnId="{6793155B-7F63-4361-9FBF-FEF0DE5C0746}">
      <dgm:prSet/>
      <dgm:spPr/>
      <dgm:t>
        <a:bodyPr/>
        <a:lstStyle/>
        <a:p>
          <a:endParaRPr lang="en-US" sz="1200"/>
        </a:p>
      </dgm:t>
    </dgm:pt>
    <dgm:pt modelId="{C5DD864C-7CE7-495B-A52F-0EDC094BD2DD}">
      <dgm:prSet custT="1"/>
      <dgm:spPr>
        <a:solidFill>
          <a:schemeClr val="bg1">
            <a:lumMod val="65000"/>
            <a:alpha val="71863"/>
          </a:schemeClr>
        </a:solidFill>
      </dgm:spPr>
      <dgm:t>
        <a:bodyPr/>
        <a:lstStyle/>
        <a:p>
          <a:r>
            <a:rPr lang="en-US" sz="3200" b="0" i="0" dirty="0">
              <a:latin typeface="Posterama" panose="020B0504020200020000" pitchFamily="34" charset="0"/>
              <a:cs typeface="Posterama" panose="020B0504020200020000" pitchFamily="34" charset="0"/>
            </a:rPr>
            <a:t>HCV screening recommendations</a:t>
          </a:r>
        </a:p>
      </dgm:t>
    </dgm:pt>
    <dgm:pt modelId="{8C7DA3C3-597C-4037-8A01-1792AEBE3622}" type="parTrans" cxnId="{233D13E4-D5B0-4173-8DF6-BE15C3D327BF}">
      <dgm:prSet/>
      <dgm:spPr/>
      <dgm:t>
        <a:bodyPr/>
        <a:lstStyle/>
        <a:p>
          <a:endParaRPr lang="en-US" sz="1200"/>
        </a:p>
      </dgm:t>
    </dgm:pt>
    <dgm:pt modelId="{6C77E7C4-1880-4B73-9CF5-0A7F47A4E100}" type="sibTrans" cxnId="{233D13E4-D5B0-4173-8DF6-BE15C3D327BF}">
      <dgm:prSet/>
      <dgm:spPr/>
      <dgm:t>
        <a:bodyPr/>
        <a:lstStyle/>
        <a:p>
          <a:endParaRPr lang="en-US" sz="1200"/>
        </a:p>
      </dgm:t>
    </dgm:pt>
    <dgm:pt modelId="{BF7D3F7E-0DD6-4FF4-A6E3-73FD6606942F}">
      <dgm:prSet custT="1"/>
      <dgm:spPr>
        <a:solidFill>
          <a:schemeClr val="bg1">
            <a:lumMod val="65000"/>
            <a:alpha val="71863"/>
          </a:schemeClr>
        </a:solidFill>
      </dgm:spPr>
      <dgm:t>
        <a:bodyPr/>
        <a:lstStyle/>
        <a:p>
          <a:r>
            <a:rPr lang="en-US" sz="3200" b="0" i="0" dirty="0">
              <a:latin typeface="Posterama" panose="020B0504020200020000" pitchFamily="34" charset="0"/>
              <a:cs typeface="Posterama" panose="020B0504020200020000" pitchFamily="34" charset="0"/>
            </a:rPr>
            <a:t>Our approach to perinatal HCV exposure</a:t>
          </a:r>
        </a:p>
      </dgm:t>
    </dgm:pt>
    <dgm:pt modelId="{E4FACD0E-994F-459B-8EE7-89C998D7EECF}" type="parTrans" cxnId="{6F9E4C5C-FBCC-49F2-A832-838503990C01}">
      <dgm:prSet/>
      <dgm:spPr/>
      <dgm:t>
        <a:bodyPr/>
        <a:lstStyle/>
        <a:p>
          <a:endParaRPr lang="en-US" sz="1200"/>
        </a:p>
      </dgm:t>
    </dgm:pt>
    <dgm:pt modelId="{9E8BA0DD-4E4C-4510-A72C-312F7F853977}" type="sibTrans" cxnId="{6F9E4C5C-FBCC-49F2-A832-838503990C01}">
      <dgm:prSet/>
      <dgm:spPr/>
      <dgm:t>
        <a:bodyPr/>
        <a:lstStyle/>
        <a:p>
          <a:endParaRPr lang="en-US" sz="1200"/>
        </a:p>
      </dgm:t>
    </dgm:pt>
    <dgm:pt modelId="{8042263D-D431-8348-BC9B-118E9694B7B8}">
      <dgm:prSet custT="1"/>
      <dgm:spPr>
        <a:solidFill>
          <a:schemeClr val="bg1">
            <a:lumMod val="65000"/>
            <a:alpha val="72000"/>
          </a:schemeClr>
        </a:solidFill>
      </dgm:spPr>
      <dgm:t>
        <a:bodyPr/>
        <a:lstStyle/>
        <a:p>
          <a:r>
            <a:rPr lang="en-US" sz="3200" b="0" i="0" dirty="0">
              <a:latin typeface="Posterama" panose="020B0504020200020000" pitchFamily="34" charset="0"/>
              <a:cs typeface="Posterama" panose="020B0504020200020000" pitchFamily="34" charset="0"/>
            </a:rPr>
            <a:t>Future considerations </a:t>
          </a:r>
        </a:p>
      </dgm:t>
    </dgm:pt>
    <dgm:pt modelId="{DE0022D1-3367-094B-AADE-D125C26D61ED}" type="parTrans" cxnId="{FE860BFB-3B4B-9A44-BD94-7ED57FA0AC45}">
      <dgm:prSet/>
      <dgm:spPr/>
      <dgm:t>
        <a:bodyPr/>
        <a:lstStyle/>
        <a:p>
          <a:endParaRPr lang="en-US"/>
        </a:p>
      </dgm:t>
    </dgm:pt>
    <dgm:pt modelId="{A18F362F-9D05-9D42-A3F2-50B6A9F79742}" type="sibTrans" cxnId="{FE860BFB-3B4B-9A44-BD94-7ED57FA0AC45}">
      <dgm:prSet/>
      <dgm:spPr/>
      <dgm:t>
        <a:bodyPr/>
        <a:lstStyle/>
        <a:p>
          <a:endParaRPr lang="en-US"/>
        </a:p>
      </dgm:t>
    </dgm:pt>
    <dgm:pt modelId="{7088691D-85E1-5B4B-8E29-A10E9E89A1F3}">
      <dgm:prSet custT="1"/>
      <dgm:spPr>
        <a:solidFill>
          <a:schemeClr val="bg1">
            <a:lumMod val="65000"/>
            <a:alpha val="72000"/>
          </a:schemeClr>
        </a:solidFill>
      </dgm:spPr>
      <dgm:t>
        <a:bodyPr/>
        <a:lstStyle/>
        <a:p>
          <a:r>
            <a:rPr lang="en-US" sz="3200" b="0" i="0" dirty="0">
              <a:latin typeface="Posterama" panose="020B0504020200020000" pitchFamily="34" charset="0"/>
              <a:cs typeface="Posterama" panose="020B0504020200020000" pitchFamily="34" charset="0"/>
            </a:rPr>
            <a:t>Brief clinical &amp; microbiological review</a:t>
          </a:r>
        </a:p>
      </dgm:t>
    </dgm:pt>
    <dgm:pt modelId="{FE6B0C52-6B64-4E42-BAEF-A01E887CE7E3}" type="parTrans" cxnId="{78872635-C92D-DA43-B720-2CC44A1A28EF}">
      <dgm:prSet/>
      <dgm:spPr/>
      <dgm:t>
        <a:bodyPr/>
        <a:lstStyle/>
        <a:p>
          <a:endParaRPr lang="en-US"/>
        </a:p>
      </dgm:t>
    </dgm:pt>
    <dgm:pt modelId="{BE860754-9846-9646-A171-5A22C52ED9C4}" type="sibTrans" cxnId="{78872635-C92D-DA43-B720-2CC44A1A28EF}">
      <dgm:prSet/>
      <dgm:spPr/>
      <dgm:t>
        <a:bodyPr/>
        <a:lstStyle/>
        <a:p>
          <a:endParaRPr lang="en-US"/>
        </a:p>
      </dgm:t>
    </dgm:pt>
    <dgm:pt modelId="{7CF3B184-238A-0249-BDB0-469485956531}" type="pres">
      <dgm:prSet presAssocID="{23291D6E-6459-47F5-8FD1-75C1378A0066}" presName="linear" presStyleCnt="0">
        <dgm:presLayoutVars>
          <dgm:animLvl val="lvl"/>
          <dgm:resizeHandles val="exact"/>
        </dgm:presLayoutVars>
      </dgm:prSet>
      <dgm:spPr/>
    </dgm:pt>
    <dgm:pt modelId="{28910936-91A8-D04E-9D0F-82614D85B625}" type="pres">
      <dgm:prSet presAssocID="{5733F448-2259-48E4-83BD-7AF5FD5B3FE9}" presName="parentText" presStyleLbl="node1" presStyleIdx="0" presStyleCnt="5">
        <dgm:presLayoutVars>
          <dgm:chMax val="0"/>
          <dgm:bulletEnabled val="1"/>
        </dgm:presLayoutVars>
      </dgm:prSet>
      <dgm:spPr/>
    </dgm:pt>
    <dgm:pt modelId="{3FDAC498-F8F1-0F40-AA9F-21B761D84B6A}" type="pres">
      <dgm:prSet presAssocID="{93EEE564-5F01-4A91-B20C-A4CA53F138C4}" presName="spacer" presStyleCnt="0"/>
      <dgm:spPr/>
    </dgm:pt>
    <dgm:pt modelId="{66A90027-AA21-4642-9A90-4ECE2F1820D7}" type="pres">
      <dgm:prSet presAssocID="{7088691D-85E1-5B4B-8E29-A10E9E89A1F3}" presName="parentText" presStyleLbl="node1" presStyleIdx="1" presStyleCnt="5">
        <dgm:presLayoutVars>
          <dgm:chMax val="0"/>
          <dgm:bulletEnabled val="1"/>
        </dgm:presLayoutVars>
      </dgm:prSet>
      <dgm:spPr/>
    </dgm:pt>
    <dgm:pt modelId="{4F899DEB-E123-ED42-95C4-519FDA2ABCA1}" type="pres">
      <dgm:prSet presAssocID="{BE860754-9846-9646-A171-5A22C52ED9C4}" presName="spacer" presStyleCnt="0"/>
      <dgm:spPr/>
    </dgm:pt>
    <dgm:pt modelId="{E98ED38A-916D-2047-B0E1-58B5D599B65B}" type="pres">
      <dgm:prSet presAssocID="{C5DD864C-7CE7-495B-A52F-0EDC094BD2DD}" presName="parentText" presStyleLbl="node1" presStyleIdx="2" presStyleCnt="5">
        <dgm:presLayoutVars>
          <dgm:chMax val="0"/>
          <dgm:bulletEnabled val="1"/>
        </dgm:presLayoutVars>
      </dgm:prSet>
      <dgm:spPr/>
    </dgm:pt>
    <dgm:pt modelId="{CB0823AE-9A7C-A245-B0A5-6C62184D0B1E}" type="pres">
      <dgm:prSet presAssocID="{6C77E7C4-1880-4B73-9CF5-0A7F47A4E100}" presName="spacer" presStyleCnt="0"/>
      <dgm:spPr/>
    </dgm:pt>
    <dgm:pt modelId="{48941F18-3552-2144-B5F4-FF3D899E1DEB}" type="pres">
      <dgm:prSet presAssocID="{BF7D3F7E-0DD6-4FF4-A6E3-73FD6606942F}" presName="parentText" presStyleLbl="node1" presStyleIdx="3" presStyleCnt="5" custLinFactNeighborX="-2238" custLinFactNeighborY="9728">
        <dgm:presLayoutVars>
          <dgm:chMax val="0"/>
          <dgm:bulletEnabled val="1"/>
        </dgm:presLayoutVars>
      </dgm:prSet>
      <dgm:spPr/>
    </dgm:pt>
    <dgm:pt modelId="{A150D050-CABA-D34A-A5A3-E8E742F736FB}" type="pres">
      <dgm:prSet presAssocID="{9E8BA0DD-4E4C-4510-A72C-312F7F853977}" presName="spacer" presStyleCnt="0"/>
      <dgm:spPr/>
    </dgm:pt>
    <dgm:pt modelId="{A7A835C5-8FD3-D44D-BB78-22052B50FD51}" type="pres">
      <dgm:prSet presAssocID="{8042263D-D431-8348-BC9B-118E9694B7B8}" presName="parentText" presStyleLbl="node1" presStyleIdx="4" presStyleCnt="5">
        <dgm:presLayoutVars>
          <dgm:chMax val="0"/>
          <dgm:bulletEnabled val="1"/>
        </dgm:presLayoutVars>
      </dgm:prSet>
      <dgm:spPr/>
    </dgm:pt>
  </dgm:ptLst>
  <dgm:cxnLst>
    <dgm:cxn modelId="{F1F00508-BD04-5E49-9E2C-C572D9AA0FF8}" type="presOf" srcId="{7088691D-85E1-5B4B-8E29-A10E9E89A1F3}" destId="{66A90027-AA21-4642-9A90-4ECE2F1820D7}" srcOrd="0" destOrd="0" presId="urn:microsoft.com/office/officeart/2005/8/layout/vList2"/>
    <dgm:cxn modelId="{1EF70227-B1EA-EB46-BC7A-ACC5F7432B77}" type="presOf" srcId="{BF7D3F7E-0DD6-4FF4-A6E3-73FD6606942F}" destId="{48941F18-3552-2144-B5F4-FF3D899E1DEB}" srcOrd="0" destOrd="0" presId="urn:microsoft.com/office/officeart/2005/8/layout/vList2"/>
    <dgm:cxn modelId="{78872635-C92D-DA43-B720-2CC44A1A28EF}" srcId="{23291D6E-6459-47F5-8FD1-75C1378A0066}" destId="{7088691D-85E1-5B4B-8E29-A10E9E89A1F3}" srcOrd="1" destOrd="0" parTransId="{FE6B0C52-6B64-4E42-BAEF-A01E887CE7E3}" sibTransId="{BE860754-9846-9646-A171-5A22C52ED9C4}"/>
    <dgm:cxn modelId="{6793155B-7F63-4361-9FBF-FEF0DE5C0746}" srcId="{23291D6E-6459-47F5-8FD1-75C1378A0066}" destId="{5733F448-2259-48E4-83BD-7AF5FD5B3FE9}" srcOrd="0" destOrd="0" parTransId="{9DC518E1-725F-4442-B655-FDE5F6C841E7}" sibTransId="{93EEE564-5F01-4A91-B20C-A4CA53F138C4}"/>
    <dgm:cxn modelId="{6F9E4C5C-FBCC-49F2-A832-838503990C01}" srcId="{23291D6E-6459-47F5-8FD1-75C1378A0066}" destId="{BF7D3F7E-0DD6-4FF4-A6E3-73FD6606942F}" srcOrd="3" destOrd="0" parTransId="{E4FACD0E-994F-459B-8EE7-89C998D7EECF}" sibTransId="{9E8BA0DD-4E4C-4510-A72C-312F7F853977}"/>
    <dgm:cxn modelId="{9C447E9E-7654-F645-8730-66602C3F670F}" type="presOf" srcId="{5733F448-2259-48E4-83BD-7AF5FD5B3FE9}" destId="{28910936-91A8-D04E-9D0F-82614D85B625}" srcOrd="0" destOrd="0" presId="urn:microsoft.com/office/officeart/2005/8/layout/vList2"/>
    <dgm:cxn modelId="{B43FAEC7-0E8A-AE48-A885-D625AC83A887}" type="presOf" srcId="{C5DD864C-7CE7-495B-A52F-0EDC094BD2DD}" destId="{E98ED38A-916D-2047-B0E1-58B5D599B65B}" srcOrd="0" destOrd="0" presId="urn:microsoft.com/office/officeart/2005/8/layout/vList2"/>
    <dgm:cxn modelId="{233D13E4-D5B0-4173-8DF6-BE15C3D327BF}" srcId="{23291D6E-6459-47F5-8FD1-75C1378A0066}" destId="{C5DD864C-7CE7-495B-A52F-0EDC094BD2DD}" srcOrd="2" destOrd="0" parTransId="{8C7DA3C3-597C-4037-8A01-1792AEBE3622}" sibTransId="{6C77E7C4-1880-4B73-9CF5-0A7F47A4E100}"/>
    <dgm:cxn modelId="{ACD826E7-0BF5-DC47-A765-01F2FFC3525E}" type="presOf" srcId="{8042263D-D431-8348-BC9B-118E9694B7B8}" destId="{A7A835C5-8FD3-D44D-BB78-22052B50FD51}" srcOrd="0" destOrd="0" presId="urn:microsoft.com/office/officeart/2005/8/layout/vList2"/>
    <dgm:cxn modelId="{392AFCFA-468F-5842-9423-E0F2118B9852}" type="presOf" srcId="{23291D6E-6459-47F5-8FD1-75C1378A0066}" destId="{7CF3B184-238A-0249-BDB0-469485956531}" srcOrd="0" destOrd="0" presId="urn:microsoft.com/office/officeart/2005/8/layout/vList2"/>
    <dgm:cxn modelId="{FE860BFB-3B4B-9A44-BD94-7ED57FA0AC45}" srcId="{23291D6E-6459-47F5-8FD1-75C1378A0066}" destId="{8042263D-D431-8348-BC9B-118E9694B7B8}" srcOrd="4" destOrd="0" parTransId="{DE0022D1-3367-094B-AADE-D125C26D61ED}" sibTransId="{A18F362F-9D05-9D42-A3F2-50B6A9F79742}"/>
    <dgm:cxn modelId="{C2487FA2-D327-6A4D-89BE-74F48DEDA968}" type="presParOf" srcId="{7CF3B184-238A-0249-BDB0-469485956531}" destId="{28910936-91A8-D04E-9D0F-82614D85B625}" srcOrd="0" destOrd="0" presId="urn:microsoft.com/office/officeart/2005/8/layout/vList2"/>
    <dgm:cxn modelId="{4DD2BCB8-8978-8A47-B9C0-72408C5086EF}" type="presParOf" srcId="{7CF3B184-238A-0249-BDB0-469485956531}" destId="{3FDAC498-F8F1-0F40-AA9F-21B761D84B6A}" srcOrd="1" destOrd="0" presId="urn:microsoft.com/office/officeart/2005/8/layout/vList2"/>
    <dgm:cxn modelId="{885FD845-D77B-8B46-9125-723E22EF6D28}" type="presParOf" srcId="{7CF3B184-238A-0249-BDB0-469485956531}" destId="{66A90027-AA21-4642-9A90-4ECE2F1820D7}" srcOrd="2" destOrd="0" presId="urn:microsoft.com/office/officeart/2005/8/layout/vList2"/>
    <dgm:cxn modelId="{7D664C2F-F787-EE49-8470-CA5493812B87}" type="presParOf" srcId="{7CF3B184-238A-0249-BDB0-469485956531}" destId="{4F899DEB-E123-ED42-95C4-519FDA2ABCA1}" srcOrd="3" destOrd="0" presId="urn:microsoft.com/office/officeart/2005/8/layout/vList2"/>
    <dgm:cxn modelId="{500F86F6-811F-DE4A-8BE5-703DD590E3C3}" type="presParOf" srcId="{7CF3B184-238A-0249-BDB0-469485956531}" destId="{E98ED38A-916D-2047-B0E1-58B5D599B65B}" srcOrd="4" destOrd="0" presId="urn:microsoft.com/office/officeart/2005/8/layout/vList2"/>
    <dgm:cxn modelId="{6ADAD821-2CA6-3E41-BC76-7C98BBA398F8}" type="presParOf" srcId="{7CF3B184-238A-0249-BDB0-469485956531}" destId="{CB0823AE-9A7C-A245-B0A5-6C62184D0B1E}" srcOrd="5" destOrd="0" presId="urn:microsoft.com/office/officeart/2005/8/layout/vList2"/>
    <dgm:cxn modelId="{F8A22F9E-2B10-204D-BE80-D27EE40BC97C}" type="presParOf" srcId="{7CF3B184-238A-0249-BDB0-469485956531}" destId="{48941F18-3552-2144-B5F4-FF3D899E1DEB}" srcOrd="6" destOrd="0" presId="urn:microsoft.com/office/officeart/2005/8/layout/vList2"/>
    <dgm:cxn modelId="{7019F883-E733-6B4A-A081-503250F080C0}" type="presParOf" srcId="{7CF3B184-238A-0249-BDB0-469485956531}" destId="{A150D050-CABA-D34A-A5A3-E8E742F736FB}" srcOrd="7" destOrd="0" presId="urn:microsoft.com/office/officeart/2005/8/layout/vList2"/>
    <dgm:cxn modelId="{8D89B451-01CC-0D4B-A70A-0CAEC751441B}" type="presParOf" srcId="{7CF3B184-238A-0249-BDB0-469485956531}" destId="{A7A835C5-8FD3-D44D-BB78-22052B50FD51}" srcOrd="8"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3291D6E-6459-47F5-8FD1-75C1378A0066}"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5733F448-2259-48E4-83BD-7AF5FD5B3FE9}">
      <dgm:prSet custT="1"/>
      <dgm:spPr>
        <a:solidFill>
          <a:schemeClr val="bg1">
            <a:lumMod val="65000"/>
            <a:alpha val="71863"/>
          </a:schemeClr>
        </a:solidFill>
      </dgm:spPr>
      <dgm:t>
        <a:bodyPr/>
        <a:lstStyle/>
        <a:p>
          <a:r>
            <a:rPr lang="en-US" sz="3200" b="0" i="0" dirty="0">
              <a:solidFill>
                <a:schemeClr val="tx1"/>
              </a:solidFill>
              <a:latin typeface="Posterama" panose="020B0504020200020000" pitchFamily="34" charset="0"/>
              <a:cs typeface="Posterama" panose="020B0504020200020000" pitchFamily="34" charset="0"/>
            </a:rPr>
            <a:t>Trends in hepatitis C virus (HCV) epidemiology</a:t>
          </a:r>
        </a:p>
      </dgm:t>
    </dgm:pt>
    <dgm:pt modelId="{9DC518E1-725F-4442-B655-FDE5F6C841E7}" type="parTrans" cxnId="{6793155B-7F63-4361-9FBF-FEF0DE5C0746}">
      <dgm:prSet/>
      <dgm:spPr/>
      <dgm:t>
        <a:bodyPr/>
        <a:lstStyle/>
        <a:p>
          <a:endParaRPr lang="en-US" sz="1200"/>
        </a:p>
      </dgm:t>
    </dgm:pt>
    <dgm:pt modelId="{93EEE564-5F01-4A91-B20C-A4CA53F138C4}" type="sibTrans" cxnId="{6793155B-7F63-4361-9FBF-FEF0DE5C0746}">
      <dgm:prSet/>
      <dgm:spPr/>
      <dgm:t>
        <a:bodyPr/>
        <a:lstStyle/>
        <a:p>
          <a:endParaRPr lang="en-US" sz="1200"/>
        </a:p>
      </dgm:t>
    </dgm:pt>
    <dgm:pt modelId="{C5DD864C-7CE7-495B-A52F-0EDC094BD2DD}">
      <dgm:prSet custT="1"/>
      <dgm:spPr>
        <a:solidFill>
          <a:schemeClr val="bg1">
            <a:lumMod val="65000"/>
            <a:alpha val="71863"/>
          </a:schemeClr>
        </a:solidFill>
      </dgm:spPr>
      <dgm:t>
        <a:bodyPr/>
        <a:lstStyle/>
        <a:p>
          <a:r>
            <a:rPr lang="en-US" sz="3200" b="0" i="0" dirty="0">
              <a:latin typeface="Posterama" panose="020B0504020200020000" pitchFamily="34" charset="0"/>
              <a:cs typeface="Posterama" panose="020B0504020200020000" pitchFamily="34" charset="0"/>
            </a:rPr>
            <a:t>HCV screening recommendations</a:t>
          </a:r>
        </a:p>
      </dgm:t>
    </dgm:pt>
    <dgm:pt modelId="{8C7DA3C3-597C-4037-8A01-1792AEBE3622}" type="parTrans" cxnId="{233D13E4-D5B0-4173-8DF6-BE15C3D327BF}">
      <dgm:prSet/>
      <dgm:spPr/>
      <dgm:t>
        <a:bodyPr/>
        <a:lstStyle/>
        <a:p>
          <a:endParaRPr lang="en-US" sz="1200"/>
        </a:p>
      </dgm:t>
    </dgm:pt>
    <dgm:pt modelId="{6C77E7C4-1880-4B73-9CF5-0A7F47A4E100}" type="sibTrans" cxnId="{233D13E4-D5B0-4173-8DF6-BE15C3D327BF}">
      <dgm:prSet/>
      <dgm:spPr/>
      <dgm:t>
        <a:bodyPr/>
        <a:lstStyle/>
        <a:p>
          <a:endParaRPr lang="en-US" sz="1200"/>
        </a:p>
      </dgm:t>
    </dgm:pt>
    <dgm:pt modelId="{BF7D3F7E-0DD6-4FF4-A6E3-73FD6606942F}">
      <dgm:prSet custT="1"/>
      <dgm:spPr>
        <a:solidFill>
          <a:schemeClr val="bg1">
            <a:lumMod val="65000"/>
            <a:alpha val="71863"/>
          </a:schemeClr>
        </a:solidFill>
      </dgm:spPr>
      <dgm:t>
        <a:bodyPr/>
        <a:lstStyle/>
        <a:p>
          <a:r>
            <a:rPr lang="en-US" sz="3200" b="0" i="0" dirty="0">
              <a:latin typeface="Posterama" panose="020B0504020200020000" pitchFamily="34" charset="0"/>
              <a:cs typeface="Posterama" panose="020B0504020200020000" pitchFamily="34" charset="0"/>
            </a:rPr>
            <a:t>Our approach to perinatal HCV exposure</a:t>
          </a:r>
        </a:p>
      </dgm:t>
    </dgm:pt>
    <dgm:pt modelId="{E4FACD0E-994F-459B-8EE7-89C998D7EECF}" type="parTrans" cxnId="{6F9E4C5C-FBCC-49F2-A832-838503990C01}">
      <dgm:prSet/>
      <dgm:spPr/>
      <dgm:t>
        <a:bodyPr/>
        <a:lstStyle/>
        <a:p>
          <a:endParaRPr lang="en-US" sz="1200"/>
        </a:p>
      </dgm:t>
    </dgm:pt>
    <dgm:pt modelId="{9E8BA0DD-4E4C-4510-A72C-312F7F853977}" type="sibTrans" cxnId="{6F9E4C5C-FBCC-49F2-A832-838503990C01}">
      <dgm:prSet/>
      <dgm:spPr/>
      <dgm:t>
        <a:bodyPr/>
        <a:lstStyle/>
        <a:p>
          <a:endParaRPr lang="en-US" sz="1200"/>
        </a:p>
      </dgm:t>
    </dgm:pt>
    <dgm:pt modelId="{8042263D-D431-8348-BC9B-118E9694B7B8}">
      <dgm:prSet custT="1"/>
      <dgm:spPr>
        <a:solidFill>
          <a:schemeClr val="bg1">
            <a:lumMod val="65000"/>
            <a:alpha val="72000"/>
          </a:schemeClr>
        </a:solidFill>
      </dgm:spPr>
      <dgm:t>
        <a:bodyPr/>
        <a:lstStyle/>
        <a:p>
          <a:r>
            <a:rPr lang="en-US" sz="3200" b="0" i="0" dirty="0">
              <a:latin typeface="Posterama" panose="020B0504020200020000" pitchFamily="34" charset="0"/>
              <a:cs typeface="Posterama" panose="020B0504020200020000" pitchFamily="34" charset="0"/>
            </a:rPr>
            <a:t>Future considerations </a:t>
          </a:r>
        </a:p>
      </dgm:t>
    </dgm:pt>
    <dgm:pt modelId="{DE0022D1-3367-094B-AADE-D125C26D61ED}" type="parTrans" cxnId="{FE860BFB-3B4B-9A44-BD94-7ED57FA0AC45}">
      <dgm:prSet/>
      <dgm:spPr/>
      <dgm:t>
        <a:bodyPr/>
        <a:lstStyle/>
        <a:p>
          <a:endParaRPr lang="en-US"/>
        </a:p>
      </dgm:t>
    </dgm:pt>
    <dgm:pt modelId="{A18F362F-9D05-9D42-A3F2-50B6A9F79742}" type="sibTrans" cxnId="{FE860BFB-3B4B-9A44-BD94-7ED57FA0AC45}">
      <dgm:prSet/>
      <dgm:spPr/>
      <dgm:t>
        <a:bodyPr/>
        <a:lstStyle/>
        <a:p>
          <a:endParaRPr lang="en-US"/>
        </a:p>
      </dgm:t>
    </dgm:pt>
    <dgm:pt modelId="{7088691D-85E1-5B4B-8E29-A10E9E89A1F3}">
      <dgm:prSet custT="1"/>
      <dgm:spPr>
        <a:solidFill>
          <a:schemeClr val="bg1">
            <a:lumMod val="65000"/>
            <a:alpha val="72000"/>
          </a:schemeClr>
        </a:solidFill>
      </dgm:spPr>
      <dgm:t>
        <a:bodyPr/>
        <a:lstStyle/>
        <a:p>
          <a:r>
            <a:rPr lang="en-US" sz="3200" b="0" i="0" dirty="0">
              <a:solidFill>
                <a:schemeClr val="bg1"/>
              </a:solidFill>
              <a:latin typeface="Posterama" panose="020B0504020200020000" pitchFamily="34" charset="0"/>
              <a:cs typeface="Posterama" panose="020B0504020200020000" pitchFamily="34" charset="0"/>
            </a:rPr>
            <a:t>Brief clinical &amp; microbiological review</a:t>
          </a:r>
        </a:p>
      </dgm:t>
    </dgm:pt>
    <dgm:pt modelId="{FE6B0C52-6B64-4E42-BAEF-A01E887CE7E3}" type="parTrans" cxnId="{78872635-C92D-DA43-B720-2CC44A1A28EF}">
      <dgm:prSet/>
      <dgm:spPr/>
      <dgm:t>
        <a:bodyPr/>
        <a:lstStyle/>
        <a:p>
          <a:endParaRPr lang="en-US"/>
        </a:p>
      </dgm:t>
    </dgm:pt>
    <dgm:pt modelId="{BE860754-9846-9646-A171-5A22C52ED9C4}" type="sibTrans" cxnId="{78872635-C92D-DA43-B720-2CC44A1A28EF}">
      <dgm:prSet/>
      <dgm:spPr/>
      <dgm:t>
        <a:bodyPr/>
        <a:lstStyle/>
        <a:p>
          <a:endParaRPr lang="en-US"/>
        </a:p>
      </dgm:t>
    </dgm:pt>
    <dgm:pt modelId="{7CF3B184-238A-0249-BDB0-469485956531}" type="pres">
      <dgm:prSet presAssocID="{23291D6E-6459-47F5-8FD1-75C1378A0066}" presName="linear" presStyleCnt="0">
        <dgm:presLayoutVars>
          <dgm:animLvl val="lvl"/>
          <dgm:resizeHandles val="exact"/>
        </dgm:presLayoutVars>
      </dgm:prSet>
      <dgm:spPr/>
    </dgm:pt>
    <dgm:pt modelId="{28910936-91A8-D04E-9D0F-82614D85B625}" type="pres">
      <dgm:prSet presAssocID="{5733F448-2259-48E4-83BD-7AF5FD5B3FE9}" presName="parentText" presStyleLbl="node1" presStyleIdx="0" presStyleCnt="5">
        <dgm:presLayoutVars>
          <dgm:chMax val="0"/>
          <dgm:bulletEnabled val="1"/>
        </dgm:presLayoutVars>
      </dgm:prSet>
      <dgm:spPr/>
    </dgm:pt>
    <dgm:pt modelId="{3FDAC498-F8F1-0F40-AA9F-21B761D84B6A}" type="pres">
      <dgm:prSet presAssocID="{93EEE564-5F01-4A91-B20C-A4CA53F138C4}" presName="spacer" presStyleCnt="0"/>
      <dgm:spPr/>
    </dgm:pt>
    <dgm:pt modelId="{66A90027-AA21-4642-9A90-4ECE2F1820D7}" type="pres">
      <dgm:prSet presAssocID="{7088691D-85E1-5B4B-8E29-A10E9E89A1F3}" presName="parentText" presStyleLbl="node1" presStyleIdx="1" presStyleCnt="5">
        <dgm:presLayoutVars>
          <dgm:chMax val="0"/>
          <dgm:bulletEnabled val="1"/>
        </dgm:presLayoutVars>
      </dgm:prSet>
      <dgm:spPr/>
    </dgm:pt>
    <dgm:pt modelId="{4F899DEB-E123-ED42-95C4-519FDA2ABCA1}" type="pres">
      <dgm:prSet presAssocID="{BE860754-9846-9646-A171-5A22C52ED9C4}" presName="spacer" presStyleCnt="0"/>
      <dgm:spPr/>
    </dgm:pt>
    <dgm:pt modelId="{E98ED38A-916D-2047-B0E1-58B5D599B65B}" type="pres">
      <dgm:prSet presAssocID="{C5DD864C-7CE7-495B-A52F-0EDC094BD2DD}" presName="parentText" presStyleLbl="node1" presStyleIdx="2" presStyleCnt="5">
        <dgm:presLayoutVars>
          <dgm:chMax val="0"/>
          <dgm:bulletEnabled val="1"/>
        </dgm:presLayoutVars>
      </dgm:prSet>
      <dgm:spPr/>
    </dgm:pt>
    <dgm:pt modelId="{CB0823AE-9A7C-A245-B0A5-6C62184D0B1E}" type="pres">
      <dgm:prSet presAssocID="{6C77E7C4-1880-4B73-9CF5-0A7F47A4E100}" presName="spacer" presStyleCnt="0"/>
      <dgm:spPr/>
    </dgm:pt>
    <dgm:pt modelId="{48941F18-3552-2144-B5F4-FF3D899E1DEB}" type="pres">
      <dgm:prSet presAssocID="{BF7D3F7E-0DD6-4FF4-A6E3-73FD6606942F}" presName="parentText" presStyleLbl="node1" presStyleIdx="3" presStyleCnt="5" custLinFactNeighborX="-2238" custLinFactNeighborY="9728">
        <dgm:presLayoutVars>
          <dgm:chMax val="0"/>
          <dgm:bulletEnabled val="1"/>
        </dgm:presLayoutVars>
      </dgm:prSet>
      <dgm:spPr/>
    </dgm:pt>
    <dgm:pt modelId="{A150D050-CABA-D34A-A5A3-E8E742F736FB}" type="pres">
      <dgm:prSet presAssocID="{9E8BA0DD-4E4C-4510-A72C-312F7F853977}" presName="spacer" presStyleCnt="0"/>
      <dgm:spPr/>
    </dgm:pt>
    <dgm:pt modelId="{A7A835C5-8FD3-D44D-BB78-22052B50FD51}" type="pres">
      <dgm:prSet presAssocID="{8042263D-D431-8348-BC9B-118E9694B7B8}" presName="parentText" presStyleLbl="node1" presStyleIdx="4" presStyleCnt="5">
        <dgm:presLayoutVars>
          <dgm:chMax val="0"/>
          <dgm:bulletEnabled val="1"/>
        </dgm:presLayoutVars>
      </dgm:prSet>
      <dgm:spPr/>
    </dgm:pt>
  </dgm:ptLst>
  <dgm:cxnLst>
    <dgm:cxn modelId="{78872635-C92D-DA43-B720-2CC44A1A28EF}" srcId="{23291D6E-6459-47F5-8FD1-75C1378A0066}" destId="{7088691D-85E1-5B4B-8E29-A10E9E89A1F3}" srcOrd="1" destOrd="0" parTransId="{FE6B0C52-6B64-4E42-BAEF-A01E887CE7E3}" sibTransId="{BE860754-9846-9646-A171-5A22C52ED9C4}"/>
    <dgm:cxn modelId="{6793155B-7F63-4361-9FBF-FEF0DE5C0746}" srcId="{23291D6E-6459-47F5-8FD1-75C1378A0066}" destId="{5733F448-2259-48E4-83BD-7AF5FD5B3FE9}" srcOrd="0" destOrd="0" parTransId="{9DC518E1-725F-4442-B655-FDE5F6C841E7}" sibTransId="{93EEE564-5F01-4A91-B20C-A4CA53F138C4}"/>
    <dgm:cxn modelId="{6F9E4C5C-FBCC-49F2-A832-838503990C01}" srcId="{23291D6E-6459-47F5-8FD1-75C1378A0066}" destId="{BF7D3F7E-0DD6-4FF4-A6E3-73FD6606942F}" srcOrd="3" destOrd="0" parTransId="{E4FACD0E-994F-459B-8EE7-89C998D7EECF}" sibTransId="{9E8BA0DD-4E4C-4510-A72C-312F7F853977}"/>
    <dgm:cxn modelId="{F0C0A966-A146-674C-9CB1-257147D972FA}" type="presOf" srcId="{5733F448-2259-48E4-83BD-7AF5FD5B3FE9}" destId="{28910936-91A8-D04E-9D0F-82614D85B625}" srcOrd="0" destOrd="0" presId="urn:microsoft.com/office/officeart/2005/8/layout/vList2"/>
    <dgm:cxn modelId="{2A72D446-B206-884C-84D7-6F2166426160}" type="presOf" srcId="{C5DD864C-7CE7-495B-A52F-0EDC094BD2DD}" destId="{E98ED38A-916D-2047-B0E1-58B5D599B65B}" srcOrd="0" destOrd="0" presId="urn:microsoft.com/office/officeart/2005/8/layout/vList2"/>
    <dgm:cxn modelId="{64669792-A25A-A047-93CD-A4EA0BA80CF6}" type="presOf" srcId="{8042263D-D431-8348-BC9B-118E9694B7B8}" destId="{A7A835C5-8FD3-D44D-BB78-22052B50FD51}" srcOrd="0" destOrd="0" presId="urn:microsoft.com/office/officeart/2005/8/layout/vList2"/>
    <dgm:cxn modelId="{D3771FC6-09FC-2A42-BAF3-3F869DB787DD}" type="presOf" srcId="{7088691D-85E1-5B4B-8E29-A10E9E89A1F3}" destId="{66A90027-AA21-4642-9A90-4ECE2F1820D7}" srcOrd="0" destOrd="0" presId="urn:microsoft.com/office/officeart/2005/8/layout/vList2"/>
    <dgm:cxn modelId="{6ABD54C9-FE13-424D-BEF5-5151BA2BEEEF}" type="presOf" srcId="{BF7D3F7E-0DD6-4FF4-A6E3-73FD6606942F}" destId="{48941F18-3552-2144-B5F4-FF3D899E1DEB}" srcOrd="0" destOrd="0" presId="urn:microsoft.com/office/officeart/2005/8/layout/vList2"/>
    <dgm:cxn modelId="{233D13E4-D5B0-4173-8DF6-BE15C3D327BF}" srcId="{23291D6E-6459-47F5-8FD1-75C1378A0066}" destId="{C5DD864C-7CE7-495B-A52F-0EDC094BD2DD}" srcOrd="2" destOrd="0" parTransId="{8C7DA3C3-597C-4037-8A01-1792AEBE3622}" sibTransId="{6C77E7C4-1880-4B73-9CF5-0A7F47A4E100}"/>
    <dgm:cxn modelId="{392AFCFA-468F-5842-9423-E0F2118B9852}" type="presOf" srcId="{23291D6E-6459-47F5-8FD1-75C1378A0066}" destId="{7CF3B184-238A-0249-BDB0-469485956531}" srcOrd="0" destOrd="0" presId="urn:microsoft.com/office/officeart/2005/8/layout/vList2"/>
    <dgm:cxn modelId="{FE860BFB-3B4B-9A44-BD94-7ED57FA0AC45}" srcId="{23291D6E-6459-47F5-8FD1-75C1378A0066}" destId="{8042263D-D431-8348-BC9B-118E9694B7B8}" srcOrd="4" destOrd="0" parTransId="{DE0022D1-3367-094B-AADE-D125C26D61ED}" sibTransId="{A18F362F-9D05-9D42-A3F2-50B6A9F79742}"/>
    <dgm:cxn modelId="{FE7EDFBB-4A3D-9648-9AD9-2379784466D5}" type="presParOf" srcId="{7CF3B184-238A-0249-BDB0-469485956531}" destId="{28910936-91A8-D04E-9D0F-82614D85B625}" srcOrd="0" destOrd="0" presId="urn:microsoft.com/office/officeart/2005/8/layout/vList2"/>
    <dgm:cxn modelId="{3D258854-F2C0-9B47-8AF9-FC1FE02D1112}" type="presParOf" srcId="{7CF3B184-238A-0249-BDB0-469485956531}" destId="{3FDAC498-F8F1-0F40-AA9F-21B761D84B6A}" srcOrd="1" destOrd="0" presId="urn:microsoft.com/office/officeart/2005/8/layout/vList2"/>
    <dgm:cxn modelId="{C01451AD-35FD-A446-9317-AFF85223DAE6}" type="presParOf" srcId="{7CF3B184-238A-0249-BDB0-469485956531}" destId="{66A90027-AA21-4642-9A90-4ECE2F1820D7}" srcOrd="2" destOrd="0" presId="urn:microsoft.com/office/officeart/2005/8/layout/vList2"/>
    <dgm:cxn modelId="{A082BCF2-967C-5047-B549-C0803E9C004F}" type="presParOf" srcId="{7CF3B184-238A-0249-BDB0-469485956531}" destId="{4F899DEB-E123-ED42-95C4-519FDA2ABCA1}" srcOrd="3" destOrd="0" presId="urn:microsoft.com/office/officeart/2005/8/layout/vList2"/>
    <dgm:cxn modelId="{C2EB27D8-9DE9-9F47-A5E1-EA048C5A95DD}" type="presParOf" srcId="{7CF3B184-238A-0249-BDB0-469485956531}" destId="{E98ED38A-916D-2047-B0E1-58B5D599B65B}" srcOrd="4" destOrd="0" presId="urn:microsoft.com/office/officeart/2005/8/layout/vList2"/>
    <dgm:cxn modelId="{6929175E-EFC5-D843-95F4-824FFC34C86A}" type="presParOf" srcId="{7CF3B184-238A-0249-BDB0-469485956531}" destId="{CB0823AE-9A7C-A245-B0A5-6C62184D0B1E}" srcOrd="5" destOrd="0" presId="urn:microsoft.com/office/officeart/2005/8/layout/vList2"/>
    <dgm:cxn modelId="{F721D211-1EEA-704F-8278-1BA6284193E6}" type="presParOf" srcId="{7CF3B184-238A-0249-BDB0-469485956531}" destId="{48941F18-3552-2144-B5F4-FF3D899E1DEB}" srcOrd="6" destOrd="0" presId="urn:microsoft.com/office/officeart/2005/8/layout/vList2"/>
    <dgm:cxn modelId="{72324550-77D9-C842-B40E-AD9213063196}" type="presParOf" srcId="{7CF3B184-238A-0249-BDB0-469485956531}" destId="{A150D050-CABA-D34A-A5A3-E8E742F736FB}" srcOrd="7" destOrd="0" presId="urn:microsoft.com/office/officeart/2005/8/layout/vList2"/>
    <dgm:cxn modelId="{B43022E1-E43F-D745-B1CA-51765089AFE5}" type="presParOf" srcId="{7CF3B184-238A-0249-BDB0-469485956531}" destId="{A7A835C5-8FD3-D44D-BB78-22052B50FD51}" srcOrd="8"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3291D6E-6459-47F5-8FD1-75C1378A0066}"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5733F448-2259-48E4-83BD-7AF5FD5B3FE9}">
      <dgm:prSet custT="1"/>
      <dgm:spPr>
        <a:solidFill>
          <a:schemeClr val="bg1">
            <a:lumMod val="65000"/>
            <a:alpha val="71863"/>
          </a:schemeClr>
        </a:solidFill>
      </dgm:spPr>
      <dgm:t>
        <a:bodyPr/>
        <a:lstStyle/>
        <a:p>
          <a:r>
            <a:rPr lang="en-US" sz="3200" b="0" i="0" dirty="0">
              <a:latin typeface="Posterama" panose="020B0504020200020000" pitchFamily="34" charset="0"/>
              <a:cs typeface="Posterama" panose="020B0504020200020000" pitchFamily="34" charset="0"/>
            </a:rPr>
            <a:t>Trends in hepatitis C virus (HCV) epidemiology</a:t>
          </a:r>
        </a:p>
      </dgm:t>
    </dgm:pt>
    <dgm:pt modelId="{9DC518E1-725F-4442-B655-FDE5F6C841E7}" type="parTrans" cxnId="{6793155B-7F63-4361-9FBF-FEF0DE5C0746}">
      <dgm:prSet/>
      <dgm:spPr/>
      <dgm:t>
        <a:bodyPr/>
        <a:lstStyle/>
        <a:p>
          <a:endParaRPr lang="en-US" sz="1200"/>
        </a:p>
      </dgm:t>
    </dgm:pt>
    <dgm:pt modelId="{93EEE564-5F01-4A91-B20C-A4CA53F138C4}" type="sibTrans" cxnId="{6793155B-7F63-4361-9FBF-FEF0DE5C0746}">
      <dgm:prSet/>
      <dgm:spPr/>
      <dgm:t>
        <a:bodyPr/>
        <a:lstStyle/>
        <a:p>
          <a:endParaRPr lang="en-US" sz="1200"/>
        </a:p>
      </dgm:t>
    </dgm:pt>
    <dgm:pt modelId="{C5DD864C-7CE7-495B-A52F-0EDC094BD2DD}">
      <dgm:prSet custT="1"/>
      <dgm:spPr>
        <a:solidFill>
          <a:schemeClr val="bg1">
            <a:lumMod val="65000"/>
            <a:alpha val="71863"/>
          </a:schemeClr>
        </a:solidFill>
      </dgm:spPr>
      <dgm:t>
        <a:bodyPr/>
        <a:lstStyle/>
        <a:p>
          <a:r>
            <a:rPr lang="en-US" sz="3200" b="0" i="0" dirty="0">
              <a:latin typeface="Posterama" panose="020B0504020200020000" pitchFamily="34" charset="0"/>
              <a:cs typeface="Posterama" panose="020B0504020200020000" pitchFamily="34" charset="0"/>
            </a:rPr>
            <a:t>HCV screening recommendations</a:t>
          </a:r>
        </a:p>
      </dgm:t>
    </dgm:pt>
    <dgm:pt modelId="{8C7DA3C3-597C-4037-8A01-1792AEBE3622}" type="parTrans" cxnId="{233D13E4-D5B0-4173-8DF6-BE15C3D327BF}">
      <dgm:prSet/>
      <dgm:spPr/>
      <dgm:t>
        <a:bodyPr/>
        <a:lstStyle/>
        <a:p>
          <a:endParaRPr lang="en-US" sz="1200"/>
        </a:p>
      </dgm:t>
    </dgm:pt>
    <dgm:pt modelId="{6C77E7C4-1880-4B73-9CF5-0A7F47A4E100}" type="sibTrans" cxnId="{233D13E4-D5B0-4173-8DF6-BE15C3D327BF}">
      <dgm:prSet/>
      <dgm:spPr/>
      <dgm:t>
        <a:bodyPr/>
        <a:lstStyle/>
        <a:p>
          <a:endParaRPr lang="en-US" sz="1200"/>
        </a:p>
      </dgm:t>
    </dgm:pt>
    <dgm:pt modelId="{BF7D3F7E-0DD6-4FF4-A6E3-73FD6606942F}">
      <dgm:prSet custT="1"/>
      <dgm:spPr>
        <a:solidFill>
          <a:schemeClr val="bg1">
            <a:lumMod val="65000"/>
            <a:alpha val="71863"/>
          </a:schemeClr>
        </a:solidFill>
      </dgm:spPr>
      <dgm:t>
        <a:bodyPr/>
        <a:lstStyle/>
        <a:p>
          <a:r>
            <a:rPr lang="en-US" sz="3200" b="0" i="0" dirty="0">
              <a:latin typeface="Posterama" panose="020B0504020200020000" pitchFamily="34" charset="0"/>
              <a:cs typeface="Posterama" panose="020B0504020200020000" pitchFamily="34" charset="0"/>
            </a:rPr>
            <a:t>Our approach to perinatal HCV exposure</a:t>
          </a:r>
        </a:p>
      </dgm:t>
    </dgm:pt>
    <dgm:pt modelId="{E4FACD0E-994F-459B-8EE7-89C998D7EECF}" type="parTrans" cxnId="{6F9E4C5C-FBCC-49F2-A832-838503990C01}">
      <dgm:prSet/>
      <dgm:spPr/>
      <dgm:t>
        <a:bodyPr/>
        <a:lstStyle/>
        <a:p>
          <a:endParaRPr lang="en-US" sz="1200"/>
        </a:p>
      </dgm:t>
    </dgm:pt>
    <dgm:pt modelId="{9E8BA0DD-4E4C-4510-A72C-312F7F853977}" type="sibTrans" cxnId="{6F9E4C5C-FBCC-49F2-A832-838503990C01}">
      <dgm:prSet/>
      <dgm:spPr/>
      <dgm:t>
        <a:bodyPr/>
        <a:lstStyle/>
        <a:p>
          <a:endParaRPr lang="en-US" sz="1200"/>
        </a:p>
      </dgm:t>
    </dgm:pt>
    <dgm:pt modelId="{8042263D-D431-8348-BC9B-118E9694B7B8}">
      <dgm:prSet custT="1"/>
      <dgm:spPr>
        <a:solidFill>
          <a:schemeClr val="bg1">
            <a:lumMod val="65000"/>
            <a:alpha val="72000"/>
          </a:schemeClr>
        </a:solidFill>
      </dgm:spPr>
      <dgm:t>
        <a:bodyPr/>
        <a:lstStyle/>
        <a:p>
          <a:r>
            <a:rPr lang="en-US" sz="3200" b="0" i="0" dirty="0">
              <a:latin typeface="Posterama" panose="020B0504020200020000" pitchFamily="34" charset="0"/>
              <a:cs typeface="Posterama" panose="020B0504020200020000" pitchFamily="34" charset="0"/>
            </a:rPr>
            <a:t>Future considerations </a:t>
          </a:r>
        </a:p>
      </dgm:t>
    </dgm:pt>
    <dgm:pt modelId="{DE0022D1-3367-094B-AADE-D125C26D61ED}" type="parTrans" cxnId="{FE860BFB-3B4B-9A44-BD94-7ED57FA0AC45}">
      <dgm:prSet/>
      <dgm:spPr/>
      <dgm:t>
        <a:bodyPr/>
        <a:lstStyle/>
        <a:p>
          <a:endParaRPr lang="en-US"/>
        </a:p>
      </dgm:t>
    </dgm:pt>
    <dgm:pt modelId="{A18F362F-9D05-9D42-A3F2-50B6A9F79742}" type="sibTrans" cxnId="{FE860BFB-3B4B-9A44-BD94-7ED57FA0AC45}">
      <dgm:prSet/>
      <dgm:spPr/>
      <dgm:t>
        <a:bodyPr/>
        <a:lstStyle/>
        <a:p>
          <a:endParaRPr lang="en-US"/>
        </a:p>
      </dgm:t>
    </dgm:pt>
    <dgm:pt modelId="{7088691D-85E1-5B4B-8E29-A10E9E89A1F3}">
      <dgm:prSet custT="1"/>
      <dgm:spPr>
        <a:solidFill>
          <a:schemeClr val="bg1">
            <a:lumMod val="65000"/>
            <a:alpha val="72000"/>
          </a:schemeClr>
        </a:solidFill>
      </dgm:spPr>
      <dgm:t>
        <a:bodyPr/>
        <a:lstStyle/>
        <a:p>
          <a:r>
            <a:rPr lang="en-US" sz="3200" b="0" i="0" dirty="0">
              <a:solidFill>
                <a:schemeClr val="tx1"/>
              </a:solidFill>
              <a:latin typeface="Posterama" panose="020B0504020200020000" pitchFamily="34" charset="0"/>
              <a:cs typeface="Posterama" panose="020B0504020200020000" pitchFamily="34" charset="0"/>
            </a:rPr>
            <a:t>Brief clinical &amp; microbiological review</a:t>
          </a:r>
        </a:p>
      </dgm:t>
    </dgm:pt>
    <dgm:pt modelId="{FE6B0C52-6B64-4E42-BAEF-A01E887CE7E3}" type="parTrans" cxnId="{78872635-C92D-DA43-B720-2CC44A1A28EF}">
      <dgm:prSet/>
      <dgm:spPr/>
      <dgm:t>
        <a:bodyPr/>
        <a:lstStyle/>
        <a:p>
          <a:endParaRPr lang="en-US"/>
        </a:p>
      </dgm:t>
    </dgm:pt>
    <dgm:pt modelId="{BE860754-9846-9646-A171-5A22C52ED9C4}" type="sibTrans" cxnId="{78872635-C92D-DA43-B720-2CC44A1A28EF}">
      <dgm:prSet/>
      <dgm:spPr/>
      <dgm:t>
        <a:bodyPr/>
        <a:lstStyle/>
        <a:p>
          <a:endParaRPr lang="en-US"/>
        </a:p>
      </dgm:t>
    </dgm:pt>
    <dgm:pt modelId="{7CF3B184-238A-0249-BDB0-469485956531}" type="pres">
      <dgm:prSet presAssocID="{23291D6E-6459-47F5-8FD1-75C1378A0066}" presName="linear" presStyleCnt="0">
        <dgm:presLayoutVars>
          <dgm:animLvl val="lvl"/>
          <dgm:resizeHandles val="exact"/>
        </dgm:presLayoutVars>
      </dgm:prSet>
      <dgm:spPr/>
    </dgm:pt>
    <dgm:pt modelId="{28910936-91A8-D04E-9D0F-82614D85B625}" type="pres">
      <dgm:prSet presAssocID="{5733F448-2259-48E4-83BD-7AF5FD5B3FE9}" presName="parentText" presStyleLbl="node1" presStyleIdx="0" presStyleCnt="5">
        <dgm:presLayoutVars>
          <dgm:chMax val="0"/>
          <dgm:bulletEnabled val="1"/>
        </dgm:presLayoutVars>
      </dgm:prSet>
      <dgm:spPr/>
    </dgm:pt>
    <dgm:pt modelId="{3FDAC498-F8F1-0F40-AA9F-21B761D84B6A}" type="pres">
      <dgm:prSet presAssocID="{93EEE564-5F01-4A91-B20C-A4CA53F138C4}" presName="spacer" presStyleCnt="0"/>
      <dgm:spPr/>
    </dgm:pt>
    <dgm:pt modelId="{66A90027-AA21-4642-9A90-4ECE2F1820D7}" type="pres">
      <dgm:prSet presAssocID="{7088691D-85E1-5B4B-8E29-A10E9E89A1F3}" presName="parentText" presStyleLbl="node1" presStyleIdx="1" presStyleCnt="5">
        <dgm:presLayoutVars>
          <dgm:chMax val="0"/>
          <dgm:bulletEnabled val="1"/>
        </dgm:presLayoutVars>
      </dgm:prSet>
      <dgm:spPr/>
    </dgm:pt>
    <dgm:pt modelId="{4F899DEB-E123-ED42-95C4-519FDA2ABCA1}" type="pres">
      <dgm:prSet presAssocID="{BE860754-9846-9646-A171-5A22C52ED9C4}" presName="spacer" presStyleCnt="0"/>
      <dgm:spPr/>
    </dgm:pt>
    <dgm:pt modelId="{E98ED38A-916D-2047-B0E1-58B5D599B65B}" type="pres">
      <dgm:prSet presAssocID="{C5DD864C-7CE7-495B-A52F-0EDC094BD2DD}" presName="parentText" presStyleLbl="node1" presStyleIdx="2" presStyleCnt="5">
        <dgm:presLayoutVars>
          <dgm:chMax val="0"/>
          <dgm:bulletEnabled val="1"/>
        </dgm:presLayoutVars>
      </dgm:prSet>
      <dgm:spPr/>
    </dgm:pt>
    <dgm:pt modelId="{CB0823AE-9A7C-A245-B0A5-6C62184D0B1E}" type="pres">
      <dgm:prSet presAssocID="{6C77E7C4-1880-4B73-9CF5-0A7F47A4E100}" presName="spacer" presStyleCnt="0"/>
      <dgm:spPr/>
    </dgm:pt>
    <dgm:pt modelId="{48941F18-3552-2144-B5F4-FF3D899E1DEB}" type="pres">
      <dgm:prSet presAssocID="{BF7D3F7E-0DD6-4FF4-A6E3-73FD6606942F}" presName="parentText" presStyleLbl="node1" presStyleIdx="3" presStyleCnt="5" custLinFactNeighborX="-2238" custLinFactNeighborY="9728">
        <dgm:presLayoutVars>
          <dgm:chMax val="0"/>
          <dgm:bulletEnabled val="1"/>
        </dgm:presLayoutVars>
      </dgm:prSet>
      <dgm:spPr/>
    </dgm:pt>
    <dgm:pt modelId="{A150D050-CABA-D34A-A5A3-E8E742F736FB}" type="pres">
      <dgm:prSet presAssocID="{9E8BA0DD-4E4C-4510-A72C-312F7F853977}" presName="spacer" presStyleCnt="0"/>
      <dgm:spPr/>
    </dgm:pt>
    <dgm:pt modelId="{A7A835C5-8FD3-D44D-BB78-22052B50FD51}" type="pres">
      <dgm:prSet presAssocID="{8042263D-D431-8348-BC9B-118E9694B7B8}" presName="parentText" presStyleLbl="node1" presStyleIdx="4" presStyleCnt="5">
        <dgm:presLayoutVars>
          <dgm:chMax val="0"/>
          <dgm:bulletEnabled val="1"/>
        </dgm:presLayoutVars>
      </dgm:prSet>
      <dgm:spPr/>
    </dgm:pt>
  </dgm:ptLst>
  <dgm:cxnLst>
    <dgm:cxn modelId="{F1F00508-BD04-5E49-9E2C-C572D9AA0FF8}" type="presOf" srcId="{7088691D-85E1-5B4B-8E29-A10E9E89A1F3}" destId="{66A90027-AA21-4642-9A90-4ECE2F1820D7}" srcOrd="0" destOrd="0" presId="urn:microsoft.com/office/officeart/2005/8/layout/vList2"/>
    <dgm:cxn modelId="{1EF70227-B1EA-EB46-BC7A-ACC5F7432B77}" type="presOf" srcId="{BF7D3F7E-0DD6-4FF4-A6E3-73FD6606942F}" destId="{48941F18-3552-2144-B5F4-FF3D899E1DEB}" srcOrd="0" destOrd="0" presId="urn:microsoft.com/office/officeart/2005/8/layout/vList2"/>
    <dgm:cxn modelId="{78872635-C92D-DA43-B720-2CC44A1A28EF}" srcId="{23291D6E-6459-47F5-8FD1-75C1378A0066}" destId="{7088691D-85E1-5B4B-8E29-A10E9E89A1F3}" srcOrd="1" destOrd="0" parTransId="{FE6B0C52-6B64-4E42-BAEF-A01E887CE7E3}" sibTransId="{BE860754-9846-9646-A171-5A22C52ED9C4}"/>
    <dgm:cxn modelId="{6793155B-7F63-4361-9FBF-FEF0DE5C0746}" srcId="{23291D6E-6459-47F5-8FD1-75C1378A0066}" destId="{5733F448-2259-48E4-83BD-7AF5FD5B3FE9}" srcOrd="0" destOrd="0" parTransId="{9DC518E1-725F-4442-B655-FDE5F6C841E7}" sibTransId="{93EEE564-5F01-4A91-B20C-A4CA53F138C4}"/>
    <dgm:cxn modelId="{6F9E4C5C-FBCC-49F2-A832-838503990C01}" srcId="{23291D6E-6459-47F5-8FD1-75C1378A0066}" destId="{BF7D3F7E-0DD6-4FF4-A6E3-73FD6606942F}" srcOrd="3" destOrd="0" parTransId="{E4FACD0E-994F-459B-8EE7-89C998D7EECF}" sibTransId="{9E8BA0DD-4E4C-4510-A72C-312F7F853977}"/>
    <dgm:cxn modelId="{9C447E9E-7654-F645-8730-66602C3F670F}" type="presOf" srcId="{5733F448-2259-48E4-83BD-7AF5FD5B3FE9}" destId="{28910936-91A8-D04E-9D0F-82614D85B625}" srcOrd="0" destOrd="0" presId="urn:microsoft.com/office/officeart/2005/8/layout/vList2"/>
    <dgm:cxn modelId="{B43FAEC7-0E8A-AE48-A885-D625AC83A887}" type="presOf" srcId="{C5DD864C-7CE7-495B-A52F-0EDC094BD2DD}" destId="{E98ED38A-916D-2047-B0E1-58B5D599B65B}" srcOrd="0" destOrd="0" presId="urn:microsoft.com/office/officeart/2005/8/layout/vList2"/>
    <dgm:cxn modelId="{233D13E4-D5B0-4173-8DF6-BE15C3D327BF}" srcId="{23291D6E-6459-47F5-8FD1-75C1378A0066}" destId="{C5DD864C-7CE7-495B-A52F-0EDC094BD2DD}" srcOrd="2" destOrd="0" parTransId="{8C7DA3C3-597C-4037-8A01-1792AEBE3622}" sibTransId="{6C77E7C4-1880-4B73-9CF5-0A7F47A4E100}"/>
    <dgm:cxn modelId="{ACD826E7-0BF5-DC47-A765-01F2FFC3525E}" type="presOf" srcId="{8042263D-D431-8348-BC9B-118E9694B7B8}" destId="{A7A835C5-8FD3-D44D-BB78-22052B50FD51}" srcOrd="0" destOrd="0" presId="urn:microsoft.com/office/officeart/2005/8/layout/vList2"/>
    <dgm:cxn modelId="{392AFCFA-468F-5842-9423-E0F2118B9852}" type="presOf" srcId="{23291D6E-6459-47F5-8FD1-75C1378A0066}" destId="{7CF3B184-238A-0249-BDB0-469485956531}" srcOrd="0" destOrd="0" presId="urn:microsoft.com/office/officeart/2005/8/layout/vList2"/>
    <dgm:cxn modelId="{FE860BFB-3B4B-9A44-BD94-7ED57FA0AC45}" srcId="{23291D6E-6459-47F5-8FD1-75C1378A0066}" destId="{8042263D-D431-8348-BC9B-118E9694B7B8}" srcOrd="4" destOrd="0" parTransId="{DE0022D1-3367-094B-AADE-D125C26D61ED}" sibTransId="{A18F362F-9D05-9D42-A3F2-50B6A9F79742}"/>
    <dgm:cxn modelId="{C2487FA2-D327-6A4D-89BE-74F48DEDA968}" type="presParOf" srcId="{7CF3B184-238A-0249-BDB0-469485956531}" destId="{28910936-91A8-D04E-9D0F-82614D85B625}" srcOrd="0" destOrd="0" presId="urn:microsoft.com/office/officeart/2005/8/layout/vList2"/>
    <dgm:cxn modelId="{4DD2BCB8-8978-8A47-B9C0-72408C5086EF}" type="presParOf" srcId="{7CF3B184-238A-0249-BDB0-469485956531}" destId="{3FDAC498-F8F1-0F40-AA9F-21B761D84B6A}" srcOrd="1" destOrd="0" presId="urn:microsoft.com/office/officeart/2005/8/layout/vList2"/>
    <dgm:cxn modelId="{885FD845-D77B-8B46-9125-723E22EF6D28}" type="presParOf" srcId="{7CF3B184-238A-0249-BDB0-469485956531}" destId="{66A90027-AA21-4642-9A90-4ECE2F1820D7}" srcOrd="2" destOrd="0" presId="urn:microsoft.com/office/officeart/2005/8/layout/vList2"/>
    <dgm:cxn modelId="{7D664C2F-F787-EE49-8470-CA5493812B87}" type="presParOf" srcId="{7CF3B184-238A-0249-BDB0-469485956531}" destId="{4F899DEB-E123-ED42-95C4-519FDA2ABCA1}" srcOrd="3" destOrd="0" presId="urn:microsoft.com/office/officeart/2005/8/layout/vList2"/>
    <dgm:cxn modelId="{500F86F6-811F-DE4A-8BE5-703DD590E3C3}" type="presParOf" srcId="{7CF3B184-238A-0249-BDB0-469485956531}" destId="{E98ED38A-916D-2047-B0E1-58B5D599B65B}" srcOrd="4" destOrd="0" presId="urn:microsoft.com/office/officeart/2005/8/layout/vList2"/>
    <dgm:cxn modelId="{6ADAD821-2CA6-3E41-BC76-7C98BBA398F8}" type="presParOf" srcId="{7CF3B184-238A-0249-BDB0-469485956531}" destId="{CB0823AE-9A7C-A245-B0A5-6C62184D0B1E}" srcOrd="5" destOrd="0" presId="urn:microsoft.com/office/officeart/2005/8/layout/vList2"/>
    <dgm:cxn modelId="{F8A22F9E-2B10-204D-BE80-D27EE40BC97C}" type="presParOf" srcId="{7CF3B184-238A-0249-BDB0-469485956531}" destId="{48941F18-3552-2144-B5F4-FF3D899E1DEB}" srcOrd="6" destOrd="0" presId="urn:microsoft.com/office/officeart/2005/8/layout/vList2"/>
    <dgm:cxn modelId="{7019F883-E733-6B4A-A081-503250F080C0}" type="presParOf" srcId="{7CF3B184-238A-0249-BDB0-469485956531}" destId="{A150D050-CABA-D34A-A5A3-E8E742F736FB}" srcOrd="7" destOrd="0" presId="urn:microsoft.com/office/officeart/2005/8/layout/vList2"/>
    <dgm:cxn modelId="{8D89B451-01CC-0D4B-A70A-0CAEC751441B}" type="presParOf" srcId="{7CF3B184-238A-0249-BDB0-469485956531}" destId="{A7A835C5-8FD3-D44D-BB78-22052B50FD51}" srcOrd="8"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23291D6E-6459-47F5-8FD1-75C1378A0066}"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5733F448-2259-48E4-83BD-7AF5FD5B3FE9}">
      <dgm:prSet custT="1"/>
      <dgm:spPr>
        <a:solidFill>
          <a:schemeClr val="bg1">
            <a:lumMod val="65000"/>
            <a:alpha val="71863"/>
          </a:schemeClr>
        </a:solidFill>
      </dgm:spPr>
      <dgm:t>
        <a:bodyPr/>
        <a:lstStyle/>
        <a:p>
          <a:r>
            <a:rPr lang="en-US" sz="3200" b="0" i="0" dirty="0">
              <a:latin typeface="Posterama" panose="020B0504020200020000" pitchFamily="34" charset="0"/>
              <a:cs typeface="Posterama" panose="020B0504020200020000" pitchFamily="34" charset="0"/>
            </a:rPr>
            <a:t>Trends in hepatitis C virus (HCV) epidemiology</a:t>
          </a:r>
        </a:p>
      </dgm:t>
    </dgm:pt>
    <dgm:pt modelId="{9DC518E1-725F-4442-B655-FDE5F6C841E7}" type="parTrans" cxnId="{6793155B-7F63-4361-9FBF-FEF0DE5C0746}">
      <dgm:prSet/>
      <dgm:spPr/>
      <dgm:t>
        <a:bodyPr/>
        <a:lstStyle/>
        <a:p>
          <a:endParaRPr lang="en-US" sz="1200"/>
        </a:p>
      </dgm:t>
    </dgm:pt>
    <dgm:pt modelId="{93EEE564-5F01-4A91-B20C-A4CA53F138C4}" type="sibTrans" cxnId="{6793155B-7F63-4361-9FBF-FEF0DE5C0746}">
      <dgm:prSet/>
      <dgm:spPr/>
      <dgm:t>
        <a:bodyPr/>
        <a:lstStyle/>
        <a:p>
          <a:endParaRPr lang="en-US" sz="1200"/>
        </a:p>
      </dgm:t>
    </dgm:pt>
    <dgm:pt modelId="{C5DD864C-7CE7-495B-A52F-0EDC094BD2DD}">
      <dgm:prSet custT="1"/>
      <dgm:spPr>
        <a:solidFill>
          <a:schemeClr val="bg1">
            <a:lumMod val="65000"/>
            <a:alpha val="71863"/>
          </a:schemeClr>
        </a:solidFill>
      </dgm:spPr>
      <dgm:t>
        <a:bodyPr/>
        <a:lstStyle/>
        <a:p>
          <a:r>
            <a:rPr lang="en-US" sz="3200" b="0" i="0" dirty="0">
              <a:solidFill>
                <a:schemeClr val="tx1"/>
              </a:solidFill>
              <a:latin typeface="Posterama" panose="020B0504020200020000" pitchFamily="34" charset="0"/>
              <a:cs typeface="Posterama" panose="020B0504020200020000" pitchFamily="34" charset="0"/>
            </a:rPr>
            <a:t>HCV screening recommendations</a:t>
          </a:r>
        </a:p>
      </dgm:t>
    </dgm:pt>
    <dgm:pt modelId="{8C7DA3C3-597C-4037-8A01-1792AEBE3622}" type="parTrans" cxnId="{233D13E4-D5B0-4173-8DF6-BE15C3D327BF}">
      <dgm:prSet/>
      <dgm:spPr/>
      <dgm:t>
        <a:bodyPr/>
        <a:lstStyle/>
        <a:p>
          <a:endParaRPr lang="en-US" sz="1200"/>
        </a:p>
      </dgm:t>
    </dgm:pt>
    <dgm:pt modelId="{6C77E7C4-1880-4B73-9CF5-0A7F47A4E100}" type="sibTrans" cxnId="{233D13E4-D5B0-4173-8DF6-BE15C3D327BF}">
      <dgm:prSet/>
      <dgm:spPr/>
      <dgm:t>
        <a:bodyPr/>
        <a:lstStyle/>
        <a:p>
          <a:endParaRPr lang="en-US" sz="1200"/>
        </a:p>
      </dgm:t>
    </dgm:pt>
    <dgm:pt modelId="{BF7D3F7E-0DD6-4FF4-A6E3-73FD6606942F}">
      <dgm:prSet custT="1"/>
      <dgm:spPr>
        <a:solidFill>
          <a:schemeClr val="bg1">
            <a:lumMod val="65000"/>
            <a:alpha val="71863"/>
          </a:schemeClr>
        </a:solidFill>
      </dgm:spPr>
      <dgm:t>
        <a:bodyPr/>
        <a:lstStyle/>
        <a:p>
          <a:r>
            <a:rPr lang="en-US" sz="3200" b="0" i="0" dirty="0">
              <a:latin typeface="Posterama" panose="020B0504020200020000" pitchFamily="34" charset="0"/>
              <a:cs typeface="Posterama" panose="020B0504020200020000" pitchFamily="34" charset="0"/>
            </a:rPr>
            <a:t>Our approach to perinatal HCV exposure</a:t>
          </a:r>
        </a:p>
      </dgm:t>
    </dgm:pt>
    <dgm:pt modelId="{E4FACD0E-994F-459B-8EE7-89C998D7EECF}" type="parTrans" cxnId="{6F9E4C5C-FBCC-49F2-A832-838503990C01}">
      <dgm:prSet/>
      <dgm:spPr/>
      <dgm:t>
        <a:bodyPr/>
        <a:lstStyle/>
        <a:p>
          <a:endParaRPr lang="en-US" sz="1200"/>
        </a:p>
      </dgm:t>
    </dgm:pt>
    <dgm:pt modelId="{9E8BA0DD-4E4C-4510-A72C-312F7F853977}" type="sibTrans" cxnId="{6F9E4C5C-FBCC-49F2-A832-838503990C01}">
      <dgm:prSet/>
      <dgm:spPr/>
      <dgm:t>
        <a:bodyPr/>
        <a:lstStyle/>
        <a:p>
          <a:endParaRPr lang="en-US" sz="1200"/>
        </a:p>
      </dgm:t>
    </dgm:pt>
    <dgm:pt modelId="{8042263D-D431-8348-BC9B-118E9694B7B8}">
      <dgm:prSet custT="1"/>
      <dgm:spPr>
        <a:solidFill>
          <a:schemeClr val="bg1">
            <a:lumMod val="65000"/>
            <a:alpha val="72000"/>
          </a:schemeClr>
        </a:solidFill>
      </dgm:spPr>
      <dgm:t>
        <a:bodyPr/>
        <a:lstStyle/>
        <a:p>
          <a:r>
            <a:rPr lang="en-US" sz="3200" b="0" i="0" dirty="0">
              <a:latin typeface="Posterama" panose="020B0504020200020000" pitchFamily="34" charset="0"/>
              <a:cs typeface="Posterama" panose="020B0504020200020000" pitchFamily="34" charset="0"/>
            </a:rPr>
            <a:t>Future considerations </a:t>
          </a:r>
        </a:p>
      </dgm:t>
    </dgm:pt>
    <dgm:pt modelId="{DE0022D1-3367-094B-AADE-D125C26D61ED}" type="parTrans" cxnId="{FE860BFB-3B4B-9A44-BD94-7ED57FA0AC45}">
      <dgm:prSet/>
      <dgm:spPr/>
      <dgm:t>
        <a:bodyPr/>
        <a:lstStyle/>
        <a:p>
          <a:endParaRPr lang="en-US"/>
        </a:p>
      </dgm:t>
    </dgm:pt>
    <dgm:pt modelId="{A18F362F-9D05-9D42-A3F2-50B6A9F79742}" type="sibTrans" cxnId="{FE860BFB-3B4B-9A44-BD94-7ED57FA0AC45}">
      <dgm:prSet/>
      <dgm:spPr/>
      <dgm:t>
        <a:bodyPr/>
        <a:lstStyle/>
        <a:p>
          <a:endParaRPr lang="en-US"/>
        </a:p>
      </dgm:t>
    </dgm:pt>
    <dgm:pt modelId="{7088691D-85E1-5B4B-8E29-A10E9E89A1F3}">
      <dgm:prSet custT="1"/>
      <dgm:spPr>
        <a:solidFill>
          <a:schemeClr val="bg1">
            <a:lumMod val="65000"/>
            <a:alpha val="72000"/>
          </a:schemeClr>
        </a:solidFill>
      </dgm:spPr>
      <dgm:t>
        <a:bodyPr/>
        <a:lstStyle/>
        <a:p>
          <a:r>
            <a:rPr lang="en-US" sz="3200" b="0" i="0" dirty="0">
              <a:solidFill>
                <a:schemeClr val="bg1"/>
              </a:solidFill>
              <a:latin typeface="Posterama" panose="020B0504020200020000" pitchFamily="34" charset="0"/>
              <a:cs typeface="Posterama" panose="020B0504020200020000" pitchFamily="34" charset="0"/>
            </a:rPr>
            <a:t>Brief clinical &amp; microbiological review</a:t>
          </a:r>
        </a:p>
      </dgm:t>
    </dgm:pt>
    <dgm:pt modelId="{FE6B0C52-6B64-4E42-BAEF-A01E887CE7E3}" type="parTrans" cxnId="{78872635-C92D-DA43-B720-2CC44A1A28EF}">
      <dgm:prSet/>
      <dgm:spPr/>
      <dgm:t>
        <a:bodyPr/>
        <a:lstStyle/>
        <a:p>
          <a:endParaRPr lang="en-US"/>
        </a:p>
      </dgm:t>
    </dgm:pt>
    <dgm:pt modelId="{BE860754-9846-9646-A171-5A22C52ED9C4}" type="sibTrans" cxnId="{78872635-C92D-DA43-B720-2CC44A1A28EF}">
      <dgm:prSet/>
      <dgm:spPr/>
      <dgm:t>
        <a:bodyPr/>
        <a:lstStyle/>
        <a:p>
          <a:endParaRPr lang="en-US"/>
        </a:p>
      </dgm:t>
    </dgm:pt>
    <dgm:pt modelId="{7CF3B184-238A-0249-BDB0-469485956531}" type="pres">
      <dgm:prSet presAssocID="{23291D6E-6459-47F5-8FD1-75C1378A0066}" presName="linear" presStyleCnt="0">
        <dgm:presLayoutVars>
          <dgm:animLvl val="lvl"/>
          <dgm:resizeHandles val="exact"/>
        </dgm:presLayoutVars>
      </dgm:prSet>
      <dgm:spPr/>
    </dgm:pt>
    <dgm:pt modelId="{28910936-91A8-D04E-9D0F-82614D85B625}" type="pres">
      <dgm:prSet presAssocID="{5733F448-2259-48E4-83BD-7AF5FD5B3FE9}" presName="parentText" presStyleLbl="node1" presStyleIdx="0" presStyleCnt="5">
        <dgm:presLayoutVars>
          <dgm:chMax val="0"/>
          <dgm:bulletEnabled val="1"/>
        </dgm:presLayoutVars>
      </dgm:prSet>
      <dgm:spPr/>
    </dgm:pt>
    <dgm:pt modelId="{3FDAC498-F8F1-0F40-AA9F-21B761D84B6A}" type="pres">
      <dgm:prSet presAssocID="{93EEE564-5F01-4A91-B20C-A4CA53F138C4}" presName="spacer" presStyleCnt="0"/>
      <dgm:spPr/>
    </dgm:pt>
    <dgm:pt modelId="{66A90027-AA21-4642-9A90-4ECE2F1820D7}" type="pres">
      <dgm:prSet presAssocID="{7088691D-85E1-5B4B-8E29-A10E9E89A1F3}" presName="parentText" presStyleLbl="node1" presStyleIdx="1" presStyleCnt="5">
        <dgm:presLayoutVars>
          <dgm:chMax val="0"/>
          <dgm:bulletEnabled val="1"/>
        </dgm:presLayoutVars>
      </dgm:prSet>
      <dgm:spPr/>
    </dgm:pt>
    <dgm:pt modelId="{4F899DEB-E123-ED42-95C4-519FDA2ABCA1}" type="pres">
      <dgm:prSet presAssocID="{BE860754-9846-9646-A171-5A22C52ED9C4}" presName="spacer" presStyleCnt="0"/>
      <dgm:spPr/>
    </dgm:pt>
    <dgm:pt modelId="{E98ED38A-916D-2047-B0E1-58B5D599B65B}" type="pres">
      <dgm:prSet presAssocID="{C5DD864C-7CE7-495B-A52F-0EDC094BD2DD}" presName="parentText" presStyleLbl="node1" presStyleIdx="2" presStyleCnt="5">
        <dgm:presLayoutVars>
          <dgm:chMax val="0"/>
          <dgm:bulletEnabled val="1"/>
        </dgm:presLayoutVars>
      </dgm:prSet>
      <dgm:spPr/>
    </dgm:pt>
    <dgm:pt modelId="{CB0823AE-9A7C-A245-B0A5-6C62184D0B1E}" type="pres">
      <dgm:prSet presAssocID="{6C77E7C4-1880-4B73-9CF5-0A7F47A4E100}" presName="spacer" presStyleCnt="0"/>
      <dgm:spPr/>
    </dgm:pt>
    <dgm:pt modelId="{48941F18-3552-2144-B5F4-FF3D899E1DEB}" type="pres">
      <dgm:prSet presAssocID="{BF7D3F7E-0DD6-4FF4-A6E3-73FD6606942F}" presName="parentText" presStyleLbl="node1" presStyleIdx="3" presStyleCnt="5" custLinFactNeighborX="-2238" custLinFactNeighborY="9728">
        <dgm:presLayoutVars>
          <dgm:chMax val="0"/>
          <dgm:bulletEnabled val="1"/>
        </dgm:presLayoutVars>
      </dgm:prSet>
      <dgm:spPr/>
    </dgm:pt>
    <dgm:pt modelId="{A150D050-CABA-D34A-A5A3-E8E742F736FB}" type="pres">
      <dgm:prSet presAssocID="{9E8BA0DD-4E4C-4510-A72C-312F7F853977}" presName="spacer" presStyleCnt="0"/>
      <dgm:spPr/>
    </dgm:pt>
    <dgm:pt modelId="{A7A835C5-8FD3-D44D-BB78-22052B50FD51}" type="pres">
      <dgm:prSet presAssocID="{8042263D-D431-8348-BC9B-118E9694B7B8}" presName="parentText" presStyleLbl="node1" presStyleIdx="4" presStyleCnt="5">
        <dgm:presLayoutVars>
          <dgm:chMax val="0"/>
          <dgm:bulletEnabled val="1"/>
        </dgm:presLayoutVars>
      </dgm:prSet>
      <dgm:spPr/>
    </dgm:pt>
  </dgm:ptLst>
  <dgm:cxnLst>
    <dgm:cxn modelId="{F1F00508-BD04-5E49-9E2C-C572D9AA0FF8}" type="presOf" srcId="{7088691D-85E1-5B4B-8E29-A10E9E89A1F3}" destId="{66A90027-AA21-4642-9A90-4ECE2F1820D7}" srcOrd="0" destOrd="0" presId="urn:microsoft.com/office/officeart/2005/8/layout/vList2"/>
    <dgm:cxn modelId="{1EF70227-B1EA-EB46-BC7A-ACC5F7432B77}" type="presOf" srcId="{BF7D3F7E-0DD6-4FF4-A6E3-73FD6606942F}" destId="{48941F18-3552-2144-B5F4-FF3D899E1DEB}" srcOrd="0" destOrd="0" presId="urn:microsoft.com/office/officeart/2005/8/layout/vList2"/>
    <dgm:cxn modelId="{78872635-C92D-DA43-B720-2CC44A1A28EF}" srcId="{23291D6E-6459-47F5-8FD1-75C1378A0066}" destId="{7088691D-85E1-5B4B-8E29-A10E9E89A1F3}" srcOrd="1" destOrd="0" parTransId="{FE6B0C52-6B64-4E42-BAEF-A01E887CE7E3}" sibTransId="{BE860754-9846-9646-A171-5A22C52ED9C4}"/>
    <dgm:cxn modelId="{6793155B-7F63-4361-9FBF-FEF0DE5C0746}" srcId="{23291D6E-6459-47F5-8FD1-75C1378A0066}" destId="{5733F448-2259-48E4-83BD-7AF5FD5B3FE9}" srcOrd="0" destOrd="0" parTransId="{9DC518E1-725F-4442-B655-FDE5F6C841E7}" sibTransId="{93EEE564-5F01-4A91-B20C-A4CA53F138C4}"/>
    <dgm:cxn modelId="{6F9E4C5C-FBCC-49F2-A832-838503990C01}" srcId="{23291D6E-6459-47F5-8FD1-75C1378A0066}" destId="{BF7D3F7E-0DD6-4FF4-A6E3-73FD6606942F}" srcOrd="3" destOrd="0" parTransId="{E4FACD0E-994F-459B-8EE7-89C998D7EECF}" sibTransId="{9E8BA0DD-4E4C-4510-A72C-312F7F853977}"/>
    <dgm:cxn modelId="{9C447E9E-7654-F645-8730-66602C3F670F}" type="presOf" srcId="{5733F448-2259-48E4-83BD-7AF5FD5B3FE9}" destId="{28910936-91A8-D04E-9D0F-82614D85B625}" srcOrd="0" destOrd="0" presId="urn:microsoft.com/office/officeart/2005/8/layout/vList2"/>
    <dgm:cxn modelId="{B43FAEC7-0E8A-AE48-A885-D625AC83A887}" type="presOf" srcId="{C5DD864C-7CE7-495B-A52F-0EDC094BD2DD}" destId="{E98ED38A-916D-2047-B0E1-58B5D599B65B}" srcOrd="0" destOrd="0" presId="urn:microsoft.com/office/officeart/2005/8/layout/vList2"/>
    <dgm:cxn modelId="{233D13E4-D5B0-4173-8DF6-BE15C3D327BF}" srcId="{23291D6E-6459-47F5-8FD1-75C1378A0066}" destId="{C5DD864C-7CE7-495B-A52F-0EDC094BD2DD}" srcOrd="2" destOrd="0" parTransId="{8C7DA3C3-597C-4037-8A01-1792AEBE3622}" sibTransId="{6C77E7C4-1880-4B73-9CF5-0A7F47A4E100}"/>
    <dgm:cxn modelId="{ACD826E7-0BF5-DC47-A765-01F2FFC3525E}" type="presOf" srcId="{8042263D-D431-8348-BC9B-118E9694B7B8}" destId="{A7A835C5-8FD3-D44D-BB78-22052B50FD51}" srcOrd="0" destOrd="0" presId="urn:microsoft.com/office/officeart/2005/8/layout/vList2"/>
    <dgm:cxn modelId="{392AFCFA-468F-5842-9423-E0F2118B9852}" type="presOf" srcId="{23291D6E-6459-47F5-8FD1-75C1378A0066}" destId="{7CF3B184-238A-0249-BDB0-469485956531}" srcOrd="0" destOrd="0" presId="urn:microsoft.com/office/officeart/2005/8/layout/vList2"/>
    <dgm:cxn modelId="{FE860BFB-3B4B-9A44-BD94-7ED57FA0AC45}" srcId="{23291D6E-6459-47F5-8FD1-75C1378A0066}" destId="{8042263D-D431-8348-BC9B-118E9694B7B8}" srcOrd="4" destOrd="0" parTransId="{DE0022D1-3367-094B-AADE-D125C26D61ED}" sibTransId="{A18F362F-9D05-9D42-A3F2-50B6A9F79742}"/>
    <dgm:cxn modelId="{C2487FA2-D327-6A4D-89BE-74F48DEDA968}" type="presParOf" srcId="{7CF3B184-238A-0249-BDB0-469485956531}" destId="{28910936-91A8-D04E-9D0F-82614D85B625}" srcOrd="0" destOrd="0" presId="urn:microsoft.com/office/officeart/2005/8/layout/vList2"/>
    <dgm:cxn modelId="{4DD2BCB8-8978-8A47-B9C0-72408C5086EF}" type="presParOf" srcId="{7CF3B184-238A-0249-BDB0-469485956531}" destId="{3FDAC498-F8F1-0F40-AA9F-21B761D84B6A}" srcOrd="1" destOrd="0" presId="urn:microsoft.com/office/officeart/2005/8/layout/vList2"/>
    <dgm:cxn modelId="{885FD845-D77B-8B46-9125-723E22EF6D28}" type="presParOf" srcId="{7CF3B184-238A-0249-BDB0-469485956531}" destId="{66A90027-AA21-4642-9A90-4ECE2F1820D7}" srcOrd="2" destOrd="0" presId="urn:microsoft.com/office/officeart/2005/8/layout/vList2"/>
    <dgm:cxn modelId="{7D664C2F-F787-EE49-8470-CA5493812B87}" type="presParOf" srcId="{7CF3B184-238A-0249-BDB0-469485956531}" destId="{4F899DEB-E123-ED42-95C4-519FDA2ABCA1}" srcOrd="3" destOrd="0" presId="urn:microsoft.com/office/officeart/2005/8/layout/vList2"/>
    <dgm:cxn modelId="{500F86F6-811F-DE4A-8BE5-703DD590E3C3}" type="presParOf" srcId="{7CF3B184-238A-0249-BDB0-469485956531}" destId="{E98ED38A-916D-2047-B0E1-58B5D599B65B}" srcOrd="4" destOrd="0" presId="urn:microsoft.com/office/officeart/2005/8/layout/vList2"/>
    <dgm:cxn modelId="{6ADAD821-2CA6-3E41-BC76-7C98BBA398F8}" type="presParOf" srcId="{7CF3B184-238A-0249-BDB0-469485956531}" destId="{CB0823AE-9A7C-A245-B0A5-6C62184D0B1E}" srcOrd="5" destOrd="0" presId="urn:microsoft.com/office/officeart/2005/8/layout/vList2"/>
    <dgm:cxn modelId="{F8A22F9E-2B10-204D-BE80-D27EE40BC97C}" type="presParOf" srcId="{7CF3B184-238A-0249-BDB0-469485956531}" destId="{48941F18-3552-2144-B5F4-FF3D899E1DEB}" srcOrd="6" destOrd="0" presId="urn:microsoft.com/office/officeart/2005/8/layout/vList2"/>
    <dgm:cxn modelId="{7019F883-E733-6B4A-A081-503250F080C0}" type="presParOf" srcId="{7CF3B184-238A-0249-BDB0-469485956531}" destId="{A150D050-CABA-D34A-A5A3-E8E742F736FB}" srcOrd="7" destOrd="0" presId="urn:microsoft.com/office/officeart/2005/8/layout/vList2"/>
    <dgm:cxn modelId="{8D89B451-01CC-0D4B-A70A-0CAEC751441B}" type="presParOf" srcId="{7CF3B184-238A-0249-BDB0-469485956531}" destId="{A7A835C5-8FD3-D44D-BB78-22052B50FD51}" srcOrd="8"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3291D6E-6459-47F5-8FD1-75C1378A0066}"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5733F448-2259-48E4-83BD-7AF5FD5B3FE9}">
      <dgm:prSet custT="1"/>
      <dgm:spPr>
        <a:solidFill>
          <a:schemeClr val="bg1">
            <a:lumMod val="65000"/>
            <a:alpha val="71863"/>
          </a:schemeClr>
        </a:solidFill>
      </dgm:spPr>
      <dgm:t>
        <a:bodyPr/>
        <a:lstStyle/>
        <a:p>
          <a:r>
            <a:rPr lang="en-US" sz="3200" b="0" i="0" dirty="0">
              <a:latin typeface="Posterama" panose="020B0504020200020000" pitchFamily="34" charset="0"/>
              <a:cs typeface="Posterama" panose="020B0504020200020000" pitchFamily="34" charset="0"/>
            </a:rPr>
            <a:t>Trends in hepatitis C virus (HCV) epidemiology</a:t>
          </a:r>
        </a:p>
      </dgm:t>
    </dgm:pt>
    <dgm:pt modelId="{9DC518E1-725F-4442-B655-FDE5F6C841E7}" type="parTrans" cxnId="{6793155B-7F63-4361-9FBF-FEF0DE5C0746}">
      <dgm:prSet/>
      <dgm:spPr/>
      <dgm:t>
        <a:bodyPr/>
        <a:lstStyle/>
        <a:p>
          <a:endParaRPr lang="en-US" sz="1200"/>
        </a:p>
      </dgm:t>
    </dgm:pt>
    <dgm:pt modelId="{93EEE564-5F01-4A91-B20C-A4CA53F138C4}" type="sibTrans" cxnId="{6793155B-7F63-4361-9FBF-FEF0DE5C0746}">
      <dgm:prSet/>
      <dgm:spPr/>
      <dgm:t>
        <a:bodyPr/>
        <a:lstStyle/>
        <a:p>
          <a:endParaRPr lang="en-US" sz="1200"/>
        </a:p>
      </dgm:t>
    </dgm:pt>
    <dgm:pt modelId="{C5DD864C-7CE7-495B-A52F-0EDC094BD2DD}">
      <dgm:prSet custT="1"/>
      <dgm:spPr>
        <a:solidFill>
          <a:schemeClr val="bg1">
            <a:lumMod val="65000"/>
            <a:alpha val="71863"/>
          </a:schemeClr>
        </a:solidFill>
      </dgm:spPr>
      <dgm:t>
        <a:bodyPr/>
        <a:lstStyle/>
        <a:p>
          <a:r>
            <a:rPr lang="en-US" sz="3200" b="0" i="0" dirty="0">
              <a:solidFill>
                <a:schemeClr val="bg1"/>
              </a:solidFill>
              <a:latin typeface="Posterama" panose="020B0504020200020000" pitchFamily="34" charset="0"/>
              <a:cs typeface="Posterama" panose="020B0504020200020000" pitchFamily="34" charset="0"/>
            </a:rPr>
            <a:t>Updated HCV screening recommendations</a:t>
          </a:r>
        </a:p>
      </dgm:t>
    </dgm:pt>
    <dgm:pt modelId="{8C7DA3C3-597C-4037-8A01-1792AEBE3622}" type="parTrans" cxnId="{233D13E4-D5B0-4173-8DF6-BE15C3D327BF}">
      <dgm:prSet/>
      <dgm:spPr/>
      <dgm:t>
        <a:bodyPr/>
        <a:lstStyle/>
        <a:p>
          <a:endParaRPr lang="en-US" sz="1200"/>
        </a:p>
      </dgm:t>
    </dgm:pt>
    <dgm:pt modelId="{6C77E7C4-1880-4B73-9CF5-0A7F47A4E100}" type="sibTrans" cxnId="{233D13E4-D5B0-4173-8DF6-BE15C3D327BF}">
      <dgm:prSet/>
      <dgm:spPr/>
      <dgm:t>
        <a:bodyPr/>
        <a:lstStyle/>
        <a:p>
          <a:endParaRPr lang="en-US" sz="1200"/>
        </a:p>
      </dgm:t>
    </dgm:pt>
    <dgm:pt modelId="{BF7D3F7E-0DD6-4FF4-A6E3-73FD6606942F}">
      <dgm:prSet custT="1"/>
      <dgm:spPr>
        <a:solidFill>
          <a:schemeClr val="bg1">
            <a:lumMod val="65000"/>
            <a:alpha val="71863"/>
          </a:schemeClr>
        </a:solidFill>
      </dgm:spPr>
      <dgm:t>
        <a:bodyPr/>
        <a:lstStyle/>
        <a:p>
          <a:r>
            <a:rPr lang="en-US" sz="3200" b="0" i="0" dirty="0">
              <a:solidFill>
                <a:schemeClr val="tx1"/>
              </a:solidFill>
              <a:latin typeface="Posterama" panose="020B0504020200020000" pitchFamily="34" charset="0"/>
              <a:cs typeface="Posterama" panose="020B0504020200020000" pitchFamily="34" charset="0"/>
            </a:rPr>
            <a:t>Our approach to perinatal HCV exposure</a:t>
          </a:r>
        </a:p>
      </dgm:t>
    </dgm:pt>
    <dgm:pt modelId="{E4FACD0E-994F-459B-8EE7-89C998D7EECF}" type="parTrans" cxnId="{6F9E4C5C-FBCC-49F2-A832-838503990C01}">
      <dgm:prSet/>
      <dgm:spPr/>
      <dgm:t>
        <a:bodyPr/>
        <a:lstStyle/>
        <a:p>
          <a:endParaRPr lang="en-US" sz="1200"/>
        </a:p>
      </dgm:t>
    </dgm:pt>
    <dgm:pt modelId="{9E8BA0DD-4E4C-4510-A72C-312F7F853977}" type="sibTrans" cxnId="{6F9E4C5C-FBCC-49F2-A832-838503990C01}">
      <dgm:prSet/>
      <dgm:spPr/>
      <dgm:t>
        <a:bodyPr/>
        <a:lstStyle/>
        <a:p>
          <a:endParaRPr lang="en-US" sz="1200"/>
        </a:p>
      </dgm:t>
    </dgm:pt>
    <dgm:pt modelId="{8042263D-D431-8348-BC9B-118E9694B7B8}">
      <dgm:prSet custT="1"/>
      <dgm:spPr>
        <a:solidFill>
          <a:schemeClr val="bg1">
            <a:lumMod val="65000"/>
            <a:alpha val="72000"/>
          </a:schemeClr>
        </a:solidFill>
      </dgm:spPr>
      <dgm:t>
        <a:bodyPr/>
        <a:lstStyle/>
        <a:p>
          <a:r>
            <a:rPr lang="en-US" sz="3200" b="0" i="0" dirty="0">
              <a:latin typeface="Posterama" panose="020B0504020200020000" pitchFamily="34" charset="0"/>
              <a:cs typeface="Posterama" panose="020B0504020200020000" pitchFamily="34" charset="0"/>
            </a:rPr>
            <a:t>Future considerations </a:t>
          </a:r>
        </a:p>
      </dgm:t>
    </dgm:pt>
    <dgm:pt modelId="{DE0022D1-3367-094B-AADE-D125C26D61ED}" type="parTrans" cxnId="{FE860BFB-3B4B-9A44-BD94-7ED57FA0AC45}">
      <dgm:prSet/>
      <dgm:spPr/>
      <dgm:t>
        <a:bodyPr/>
        <a:lstStyle/>
        <a:p>
          <a:endParaRPr lang="en-US"/>
        </a:p>
      </dgm:t>
    </dgm:pt>
    <dgm:pt modelId="{A18F362F-9D05-9D42-A3F2-50B6A9F79742}" type="sibTrans" cxnId="{FE860BFB-3B4B-9A44-BD94-7ED57FA0AC45}">
      <dgm:prSet/>
      <dgm:spPr/>
      <dgm:t>
        <a:bodyPr/>
        <a:lstStyle/>
        <a:p>
          <a:endParaRPr lang="en-US"/>
        </a:p>
      </dgm:t>
    </dgm:pt>
    <dgm:pt modelId="{7088691D-85E1-5B4B-8E29-A10E9E89A1F3}">
      <dgm:prSet custT="1"/>
      <dgm:spPr>
        <a:solidFill>
          <a:schemeClr val="bg1">
            <a:lumMod val="65000"/>
            <a:alpha val="72000"/>
          </a:schemeClr>
        </a:solidFill>
      </dgm:spPr>
      <dgm:t>
        <a:bodyPr/>
        <a:lstStyle/>
        <a:p>
          <a:r>
            <a:rPr lang="en-US" sz="3200" b="0" i="0" dirty="0">
              <a:solidFill>
                <a:schemeClr val="bg1"/>
              </a:solidFill>
              <a:latin typeface="Posterama" panose="020B0504020200020000" pitchFamily="34" charset="0"/>
              <a:cs typeface="Posterama" panose="020B0504020200020000" pitchFamily="34" charset="0"/>
            </a:rPr>
            <a:t>Brief clinical &amp; microbiological review</a:t>
          </a:r>
        </a:p>
      </dgm:t>
    </dgm:pt>
    <dgm:pt modelId="{FE6B0C52-6B64-4E42-BAEF-A01E887CE7E3}" type="parTrans" cxnId="{78872635-C92D-DA43-B720-2CC44A1A28EF}">
      <dgm:prSet/>
      <dgm:spPr/>
      <dgm:t>
        <a:bodyPr/>
        <a:lstStyle/>
        <a:p>
          <a:endParaRPr lang="en-US"/>
        </a:p>
      </dgm:t>
    </dgm:pt>
    <dgm:pt modelId="{BE860754-9846-9646-A171-5A22C52ED9C4}" type="sibTrans" cxnId="{78872635-C92D-DA43-B720-2CC44A1A28EF}">
      <dgm:prSet/>
      <dgm:spPr/>
      <dgm:t>
        <a:bodyPr/>
        <a:lstStyle/>
        <a:p>
          <a:endParaRPr lang="en-US"/>
        </a:p>
      </dgm:t>
    </dgm:pt>
    <dgm:pt modelId="{7CF3B184-238A-0249-BDB0-469485956531}" type="pres">
      <dgm:prSet presAssocID="{23291D6E-6459-47F5-8FD1-75C1378A0066}" presName="linear" presStyleCnt="0">
        <dgm:presLayoutVars>
          <dgm:animLvl val="lvl"/>
          <dgm:resizeHandles val="exact"/>
        </dgm:presLayoutVars>
      </dgm:prSet>
      <dgm:spPr/>
    </dgm:pt>
    <dgm:pt modelId="{28910936-91A8-D04E-9D0F-82614D85B625}" type="pres">
      <dgm:prSet presAssocID="{5733F448-2259-48E4-83BD-7AF5FD5B3FE9}" presName="parentText" presStyleLbl="node1" presStyleIdx="0" presStyleCnt="5">
        <dgm:presLayoutVars>
          <dgm:chMax val="0"/>
          <dgm:bulletEnabled val="1"/>
        </dgm:presLayoutVars>
      </dgm:prSet>
      <dgm:spPr/>
    </dgm:pt>
    <dgm:pt modelId="{3FDAC498-F8F1-0F40-AA9F-21B761D84B6A}" type="pres">
      <dgm:prSet presAssocID="{93EEE564-5F01-4A91-B20C-A4CA53F138C4}" presName="spacer" presStyleCnt="0"/>
      <dgm:spPr/>
    </dgm:pt>
    <dgm:pt modelId="{66A90027-AA21-4642-9A90-4ECE2F1820D7}" type="pres">
      <dgm:prSet presAssocID="{7088691D-85E1-5B4B-8E29-A10E9E89A1F3}" presName="parentText" presStyleLbl="node1" presStyleIdx="1" presStyleCnt="5">
        <dgm:presLayoutVars>
          <dgm:chMax val="0"/>
          <dgm:bulletEnabled val="1"/>
        </dgm:presLayoutVars>
      </dgm:prSet>
      <dgm:spPr/>
    </dgm:pt>
    <dgm:pt modelId="{4F899DEB-E123-ED42-95C4-519FDA2ABCA1}" type="pres">
      <dgm:prSet presAssocID="{BE860754-9846-9646-A171-5A22C52ED9C4}" presName="spacer" presStyleCnt="0"/>
      <dgm:spPr/>
    </dgm:pt>
    <dgm:pt modelId="{E98ED38A-916D-2047-B0E1-58B5D599B65B}" type="pres">
      <dgm:prSet presAssocID="{C5DD864C-7CE7-495B-A52F-0EDC094BD2DD}" presName="parentText" presStyleLbl="node1" presStyleIdx="2" presStyleCnt="5">
        <dgm:presLayoutVars>
          <dgm:chMax val="0"/>
          <dgm:bulletEnabled val="1"/>
        </dgm:presLayoutVars>
      </dgm:prSet>
      <dgm:spPr/>
    </dgm:pt>
    <dgm:pt modelId="{CB0823AE-9A7C-A245-B0A5-6C62184D0B1E}" type="pres">
      <dgm:prSet presAssocID="{6C77E7C4-1880-4B73-9CF5-0A7F47A4E100}" presName="spacer" presStyleCnt="0"/>
      <dgm:spPr/>
    </dgm:pt>
    <dgm:pt modelId="{48941F18-3552-2144-B5F4-FF3D899E1DEB}" type="pres">
      <dgm:prSet presAssocID="{BF7D3F7E-0DD6-4FF4-A6E3-73FD6606942F}" presName="parentText" presStyleLbl="node1" presStyleIdx="3" presStyleCnt="5" custLinFactNeighborX="-2238" custLinFactNeighborY="9728">
        <dgm:presLayoutVars>
          <dgm:chMax val="0"/>
          <dgm:bulletEnabled val="1"/>
        </dgm:presLayoutVars>
      </dgm:prSet>
      <dgm:spPr/>
    </dgm:pt>
    <dgm:pt modelId="{A150D050-CABA-D34A-A5A3-E8E742F736FB}" type="pres">
      <dgm:prSet presAssocID="{9E8BA0DD-4E4C-4510-A72C-312F7F853977}" presName="spacer" presStyleCnt="0"/>
      <dgm:spPr/>
    </dgm:pt>
    <dgm:pt modelId="{A7A835C5-8FD3-D44D-BB78-22052B50FD51}" type="pres">
      <dgm:prSet presAssocID="{8042263D-D431-8348-BC9B-118E9694B7B8}" presName="parentText" presStyleLbl="node1" presStyleIdx="4" presStyleCnt="5">
        <dgm:presLayoutVars>
          <dgm:chMax val="0"/>
          <dgm:bulletEnabled val="1"/>
        </dgm:presLayoutVars>
      </dgm:prSet>
      <dgm:spPr/>
    </dgm:pt>
  </dgm:ptLst>
  <dgm:cxnLst>
    <dgm:cxn modelId="{F1F00508-BD04-5E49-9E2C-C572D9AA0FF8}" type="presOf" srcId="{7088691D-85E1-5B4B-8E29-A10E9E89A1F3}" destId="{66A90027-AA21-4642-9A90-4ECE2F1820D7}" srcOrd="0" destOrd="0" presId="urn:microsoft.com/office/officeart/2005/8/layout/vList2"/>
    <dgm:cxn modelId="{1EF70227-B1EA-EB46-BC7A-ACC5F7432B77}" type="presOf" srcId="{BF7D3F7E-0DD6-4FF4-A6E3-73FD6606942F}" destId="{48941F18-3552-2144-B5F4-FF3D899E1DEB}" srcOrd="0" destOrd="0" presId="urn:microsoft.com/office/officeart/2005/8/layout/vList2"/>
    <dgm:cxn modelId="{78872635-C92D-DA43-B720-2CC44A1A28EF}" srcId="{23291D6E-6459-47F5-8FD1-75C1378A0066}" destId="{7088691D-85E1-5B4B-8E29-A10E9E89A1F3}" srcOrd="1" destOrd="0" parTransId="{FE6B0C52-6B64-4E42-BAEF-A01E887CE7E3}" sibTransId="{BE860754-9846-9646-A171-5A22C52ED9C4}"/>
    <dgm:cxn modelId="{6793155B-7F63-4361-9FBF-FEF0DE5C0746}" srcId="{23291D6E-6459-47F5-8FD1-75C1378A0066}" destId="{5733F448-2259-48E4-83BD-7AF5FD5B3FE9}" srcOrd="0" destOrd="0" parTransId="{9DC518E1-725F-4442-B655-FDE5F6C841E7}" sibTransId="{93EEE564-5F01-4A91-B20C-A4CA53F138C4}"/>
    <dgm:cxn modelId="{6F9E4C5C-FBCC-49F2-A832-838503990C01}" srcId="{23291D6E-6459-47F5-8FD1-75C1378A0066}" destId="{BF7D3F7E-0DD6-4FF4-A6E3-73FD6606942F}" srcOrd="3" destOrd="0" parTransId="{E4FACD0E-994F-459B-8EE7-89C998D7EECF}" sibTransId="{9E8BA0DD-4E4C-4510-A72C-312F7F853977}"/>
    <dgm:cxn modelId="{9C447E9E-7654-F645-8730-66602C3F670F}" type="presOf" srcId="{5733F448-2259-48E4-83BD-7AF5FD5B3FE9}" destId="{28910936-91A8-D04E-9D0F-82614D85B625}" srcOrd="0" destOrd="0" presId="urn:microsoft.com/office/officeart/2005/8/layout/vList2"/>
    <dgm:cxn modelId="{B43FAEC7-0E8A-AE48-A885-D625AC83A887}" type="presOf" srcId="{C5DD864C-7CE7-495B-A52F-0EDC094BD2DD}" destId="{E98ED38A-916D-2047-B0E1-58B5D599B65B}" srcOrd="0" destOrd="0" presId="urn:microsoft.com/office/officeart/2005/8/layout/vList2"/>
    <dgm:cxn modelId="{233D13E4-D5B0-4173-8DF6-BE15C3D327BF}" srcId="{23291D6E-6459-47F5-8FD1-75C1378A0066}" destId="{C5DD864C-7CE7-495B-A52F-0EDC094BD2DD}" srcOrd="2" destOrd="0" parTransId="{8C7DA3C3-597C-4037-8A01-1792AEBE3622}" sibTransId="{6C77E7C4-1880-4B73-9CF5-0A7F47A4E100}"/>
    <dgm:cxn modelId="{ACD826E7-0BF5-DC47-A765-01F2FFC3525E}" type="presOf" srcId="{8042263D-D431-8348-BC9B-118E9694B7B8}" destId="{A7A835C5-8FD3-D44D-BB78-22052B50FD51}" srcOrd="0" destOrd="0" presId="urn:microsoft.com/office/officeart/2005/8/layout/vList2"/>
    <dgm:cxn modelId="{392AFCFA-468F-5842-9423-E0F2118B9852}" type="presOf" srcId="{23291D6E-6459-47F5-8FD1-75C1378A0066}" destId="{7CF3B184-238A-0249-BDB0-469485956531}" srcOrd="0" destOrd="0" presId="urn:microsoft.com/office/officeart/2005/8/layout/vList2"/>
    <dgm:cxn modelId="{FE860BFB-3B4B-9A44-BD94-7ED57FA0AC45}" srcId="{23291D6E-6459-47F5-8FD1-75C1378A0066}" destId="{8042263D-D431-8348-BC9B-118E9694B7B8}" srcOrd="4" destOrd="0" parTransId="{DE0022D1-3367-094B-AADE-D125C26D61ED}" sibTransId="{A18F362F-9D05-9D42-A3F2-50B6A9F79742}"/>
    <dgm:cxn modelId="{C2487FA2-D327-6A4D-89BE-74F48DEDA968}" type="presParOf" srcId="{7CF3B184-238A-0249-BDB0-469485956531}" destId="{28910936-91A8-D04E-9D0F-82614D85B625}" srcOrd="0" destOrd="0" presId="urn:microsoft.com/office/officeart/2005/8/layout/vList2"/>
    <dgm:cxn modelId="{4DD2BCB8-8978-8A47-B9C0-72408C5086EF}" type="presParOf" srcId="{7CF3B184-238A-0249-BDB0-469485956531}" destId="{3FDAC498-F8F1-0F40-AA9F-21B761D84B6A}" srcOrd="1" destOrd="0" presId="urn:microsoft.com/office/officeart/2005/8/layout/vList2"/>
    <dgm:cxn modelId="{885FD845-D77B-8B46-9125-723E22EF6D28}" type="presParOf" srcId="{7CF3B184-238A-0249-BDB0-469485956531}" destId="{66A90027-AA21-4642-9A90-4ECE2F1820D7}" srcOrd="2" destOrd="0" presId="urn:microsoft.com/office/officeart/2005/8/layout/vList2"/>
    <dgm:cxn modelId="{7D664C2F-F787-EE49-8470-CA5493812B87}" type="presParOf" srcId="{7CF3B184-238A-0249-BDB0-469485956531}" destId="{4F899DEB-E123-ED42-95C4-519FDA2ABCA1}" srcOrd="3" destOrd="0" presId="urn:microsoft.com/office/officeart/2005/8/layout/vList2"/>
    <dgm:cxn modelId="{500F86F6-811F-DE4A-8BE5-703DD590E3C3}" type="presParOf" srcId="{7CF3B184-238A-0249-BDB0-469485956531}" destId="{E98ED38A-916D-2047-B0E1-58B5D599B65B}" srcOrd="4" destOrd="0" presId="urn:microsoft.com/office/officeart/2005/8/layout/vList2"/>
    <dgm:cxn modelId="{6ADAD821-2CA6-3E41-BC76-7C98BBA398F8}" type="presParOf" srcId="{7CF3B184-238A-0249-BDB0-469485956531}" destId="{CB0823AE-9A7C-A245-B0A5-6C62184D0B1E}" srcOrd="5" destOrd="0" presId="urn:microsoft.com/office/officeart/2005/8/layout/vList2"/>
    <dgm:cxn modelId="{F8A22F9E-2B10-204D-BE80-D27EE40BC97C}" type="presParOf" srcId="{7CF3B184-238A-0249-BDB0-469485956531}" destId="{48941F18-3552-2144-B5F4-FF3D899E1DEB}" srcOrd="6" destOrd="0" presId="urn:microsoft.com/office/officeart/2005/8/layout/vList2"/>
    <dgm:cxn modelId="{7019F883-E733-6B4A-A081-503250F080C0}" type="presParOf" srcId="{7CF3B184-238A-0249-BDB0-469485956531}" destId="{A150D050-CABA-D34A-A5A3-E8E742F736FB}" srcOrd="7" destOrd="0" presId="urn:microsoft.com/office/officeart/2005/8/layout/vList2"/>
    <dgm:cxn modelId="{8D89B451-01CC-0D4B-A70A-0CAEC751441B}" type="presParOf" srcId="{7CF3B184-238A-0249-BDB0-469485956531}" destId="{A7A835C5-8FD3-D44D-BB78-22052B50FD51}" srcOrd="8"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3291D6E-6459-47F5-8FD1-75C1378A0066}"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5733F448-2259-48E4-83BD-7AF5FD5B3FE9}">
      <dgm:prSet custT="1"/>
      <dgm:spPr>
        <a:solidFill>
          <a:schemeClr val="bg1">
            <a:lumMod val="65000"/>
            <a:alpha val="71863"/>
          </a:schemeClr>
        </a:solidFill>
      </dgm:spPr>
      <dgm:t>
        <a:bodyPr/>
        <a:lstStyle/>
        <a:p>
          <a:r>
            <a:rPr lang="en-US" sz="3200" b="0" i="0" dirty="0">
              <a:latin typeface="Posterama" panose="020B0504020200020000" pitchFamily="34" charset="0"/>
              <a:cs typeface="Posterama" panose="020B0504020200020000" pitchFamily="34" charset="0"/>
            </a:rPr>
            <a:t>Trends in hepatitis C virus (HCV) epidemiology</a:t>
          </a:r>
        </a:p>
      </dgm:t>
    </dgm:pt>
    <dgm:pt modelId="{9DC518E1-725F-4442-B655-FDE5F6C841E7}" type="parTrans" cxnId="{6793155B-7F63-4361-9FBF-FEF0DE5C0746}">
      <dgm:prSet/>
      <dgm:spPr/>
      <dgm:t>
        <a:bodyPr/>
        <a:lstStyle/>
        <a:p>
          <a:endParaRPr lang="en-US" sz="1200"/>
        </a:p>
      </dgm:t>
    </dgm:pt>
    <dgm:pt modelId="{93EEE564-5F01-4A91-B20C-A4CA53F138C4}" type="sibTrans" cxnId="{6793155B-7F63-4361-9FBF-FEF0DE5C0746}">
      <dgm:prSet/>
      <dgm:spPr/>
      <dgm:t>
        <a:bodyPr/>
        <a:lstStyle/>
        <a:p>
          <a:endParaRPr lang="en-US" sz="1200"/>
        </a:p>
      </dgm:t>
    </dgm:pt>
    <dgm:pt modelId="{C5DD864C-7CE7-495B-A52F-0EDC094BD2DD}">
      <dgm:prSet custT="1"/>
      <dgm:spPr>
        <a:solidFill>
          <a:schemeClr val="bg1">
            <a:lumMod val="65000"/>
            <a:alpha val="71863"/>
          </a:schemeClr>
        </a:solidFill>
      </dgm:spPr>
      <dgm:t>
        <a:bodyPr/>
        <a:lstStyle/>
        <a:p>
          <a:r>
            <a:rPr lang="en-US" sz="3200" b="0" i="0" dirty="0">
              <a:solidFill>
                <a:schemeClr val="bg1"/>
              </a:solidFill>
              <a:latin typeface="Posterama" panose="020B0504020200020000" pitchFamily="34" charset="0"/>
              <a:cs typeface="Posterama" panose="020B0504020200020000" pitchFamily="34" charset="0"/>
            </a:rPr>
            <a:t>Updated HCV screening recommendations</a:t>
          </a:r>
        </a:p>
      </dgm:t>
    </dgm:pt>
    <dgm:pt modelId="{8C7DA3C3-597C-4037-8A01-1792AEBE3622}" type="parTrans" cxnId="{233D13E4-D5B0-4173-8DF6-BE15C3D327BF}">
      <dgm:prSet/>
      <dgm:spPr/>
      <dgm:t>
        <a:bodyPr/>
        <a:lstStyle/>
        <a:p>
          <a:endParaRPr lang="en-US" sz="1200"/>
        </a:p>
      </dgm:t>
    </dgm:pt>
    <dgm:pt modelId="{6C77E7C4-1880-4B73-9CF5-0A7F47A4E100}" type="sibTrans" cxnId="{233D13E4-D5B0-4173-8DF6-BE15C3D327BF}">
      <dgm:prSet/>
      <dgm:spPr/>
      <dgm:t>
        <a:bodyPr/>
        <a:lstStyle/>
        <a:p>
          <a:endParaRPr lang="en-US" sz="1200"/>
        </a:p>
      </dgm:t>
    </dgm:pt>
    <dgm:pt modelId="{BF7D3F7E-0DD6-4FF4-A6E3-73FD6606942F}">
      <dgm:prSet custT="1"/>
      <dgm:spPr>
        <a:solidFill>
          <a:schemeClr val="bg1">
            <a:lumMod val="65000"/>
            <a:alpha val="71863"/>
          </a:schemeClr>
        </a:solidFill>
      </dgm:spPr>
      <dgm:t>
        <a:bodyPr/>
        <a:lstStyle/>
        <a:p>
          <a:r>
            <a:rPr lang="en-US" sz="3200" b="0" i="0" dirty="0">
              <a:solidFill>
                <a:schemeClr val="bg1">
                  <a:lumMod val="95000"/>
                </a:schemeClr>
              </a:solidFill>
              <a:latin typeface="Posterama" panose="020B0504020200020000" pitchFamily="34" charset="0"/>
              <a:cs typeface="Posterama" panose="020B0504020200020000" pitchFamily="34" charset="0"/>
            </a:rPr>
            <a:t>Our approach to perinatal HCV exposure</a:t>
          </a:r>
        </a:p>
      </dgm:t>
    </dgm:pt>
    <dgm:pt modelId="{E4FACD0E-994F-459B-8EE7-89C998D7EECF}" type="parTrans" cxnId="{6F9E4C5C-FBCC-49F2-A832-838503990C01}">
      <dgm:prSet/>
      <dgm:spPr/>
      <dgm:t>
        <a:bodyPr/>
        <a:lstStyle/>
        <a:p>
          <a:endParaRPr lang="en-US" sz="1200"/>
        </a:p>
      </dgm:t>
    </dgm:pt>
    <dgm:pt modelId="{9E8BA0DD-4E4C-4510-A72C-312F7F853977}" type="sibTrans" cxnId="{6F9E4C5C-FBCC-49F2-A832-838503990C01}">
      <dgm:prSet/>
      <dgm:spPr/>
      <dgm:t>
        <a:bodyPr/>
        <a:lstStyle/>
        <a:p>
          <a:endParaRPr lang="en-US" sz="1200"/>
        </a:p>
      </dgm:t>
    </dgm:pt>
    <dgm:pt modelId="{8042263D-D431-8348-BC9B-118E9694B7B8}">
      <dgm:prSet custT="1"/>
      <dgm:spPr>
        <a:solidFill>
          <a:schemeClr val="bg1">
            <a:lumMod val="65000"/>
            <a:alpha val="72000"/>
          </a:schemeClr>
        </a:solidFill>
      </dgm:spPr>
      <dgm:t>
        <a:bodyPr/>
        <a:lstStyle/>
        <a:p>
          <a:r>
            <a:rPr lang="en-US" sz="3200" b="0" i="0" dirty="0">
              <a:solidFill>
                <a:schemeClr val="tx1"/>
              </a:solidFill>
              <a:latin typeface="Posterama" panose="020B0504020200020000" pitchFamily="34" charset="0"/>
              <a:cs typeface="Posterama" panose="020B0504020200020000" pitchFamily="34" charset="0"/>
            </a:rPr>
            <a:t>Future considerations </a:t>
          </a:r>
        </a:p>
      </dgm:t>
    </dgm:pt>
    <dgm:pt modelId="{DE0022D1-3367-094B-AADE-D125C26D61ED}" type="parTrans" cxnId="{FE860BFB-3B4B-9A44-BD94-7ED57FA0AC45}">
      <dgm:prSet/>
      <dgm:spPr/>
      <dgm:t>
        <a:bodyPr/>
        <a:lstStyle/>
        <a:p>
          <a:endParaRPr lang="en-US"/>
        </a:p>
      </dgm:t>
    </dgm:pt>
    <dgm:pt modelId="{A18F362F-9D05-9D42-A3F2-50B6A9F79742}" type="sibTrans" cxnId="{FE860BFB-3B4B-9A44-BD94-7ED57FA0AC45}">
      <dgm:prSet/>
      <dgm:spPr/>
      <dgm:t>
        <a:bodyPr/>
        <a:lstStyle/>
        <a:p>
          <a:endParaRPr lang="en-US"/>
        </a:p>
      </dgm:t>
    </dgm:pt>
    <dgm:pt modelId="{7088691D-85E1-5B4B-8E29-A10E9E89A1F3}">
      <dgm:prSet custT="1"/>
      <dgm:spPr>
        <a:solidFill>
          <a:schemeClr val="bg1">
            <a:lumMod val="65000"/>
            <a:alpha val="72000"/>
          </a:schemeClr>
        </a:solidFill>
      </dgm:spPr>
      <dgm:t>
        <a:bodyPr/>
        <a:lstStyle/>
        <a:p>
          <a:r>
            <a:rPr lang="en-US" sz="3200" b="0" i="0" dirty="0">
              <a:solidFill>
                <a:schemeClr val="bg1"/>
              </a:solidFill>
              <a:latin typeface="Posterama" panose="020B0504020200020000" pitchFamily="34" charset="0"/>
              <a:cs typeface="Posterama" panose="020B0504020200020000" pitchFamily="34" charset="0"/>
            </a:rPr>
            <a:t>Brief clinical &amp; microbiological review</a:t>
          </a:r>
        </a:p>
      </dgm:t>
    </dgm:pt>
    <dgm:pt modelId="{FE6B0C52-6B64-4E42-BAEF-A01E887CE7E3}" type="parTrans" cxnId="{78872635-C92D-DA43-B720-2CC44A1A28EF}">
      <dgm:prSet/>
      <dgm:spPr/>
      <dgm:t>
        <a:bodyPr/>
        <a:lstStyle/>
        <a:p>
          <a:endParaRPr lang="en-US"/>
        </a:p>
      </dgm:t>
    </dgm:pt>
    <dgm:pt modelId="{BE860754-9846-9646-A171-5A22C52ED9C4}" type="sibTrans" cxnId="{78872635-C92D-DA43-B720-2CC44A1A28EF}">
      <dgm:prSet/>
      <dgm:spPr/>
      <dgm:t>
        <a:bodyPr/>
        <a:lstStyle/>
        <a:p>
          <a:endParaRPr lang="en-US"/>
        </a:p>
      </dgm:t>
    </dgm:pt>
    <dgm:pt modelId="{7CF3B184-238A-0249-BDB0-469485956531}" type="pres">
      <dgm:prSet presAssocID="{23291D6E-6459-47F5-8FD1-75C1378A0066}" presName="linear" presStyleCnt="0">
        <dgm:presLayoutVars>
          <dgm:animLvl val="lvl"/>
          <dgm:resizeHandles val="exact"/>
        </dgm:presLayoutVars>
      </dgm:prSet>
      <dgm:spPr/>
    </dgm:pt>
    <dgm:pt modelId="{28910936-91A8-D04E-9D0F-82614D85B625}" type="pres">
      <dgm:prSet presAssocID="{5733F448-2259-48E4-83BD-7AF5FD5B3FE9}" presName="parentText" presStyleLbl="node1" presStyleIdx="0" presStyleCnt="5">
        <dgm:presLayoutVars>
          <dgm:chMax val="0"/>
          <dgm:bulletEnabled val="1"/>
        </dgm:presLayoutVars>
      </dgm:prSet>
      <dgm:spPr/>
    </dgm:pt>
    <dgm:pt modelId="{3FDAC498-F8F1-0F40-AA9F-21B761D84B6A}" type="pres">
      <dgm:prSet presAssocID="{93EEE564-5F01-4A91-B20C-A4CA53F138C4}" presName="spacer" presStyleCnt="0"/>
      <dgm:spPr/>
    </dgm:pt>
    <dgm:pt modelId="{66A90027-AA21-4642-9A90-4ECE2F1820D7}" type="pres">
      <dgm:prSet presAssocID="{7088691D-85E1-5B4B-8E29-A10E9E89A1F3}" presName="parentText" presStyleLbl="node1" presStyleIdx="1" presStyleCnt="5">
        <dgm:presLayoutVars>
          <dgm:chMax val="0"/>
          <dgm:bulletEnabled val="1"/>
        </dgm:presLayoutVars>
      </dgm:prSet>
      <dgm:spPr/>
    </dgm:pt>
    <dgm:pt modelId="{4F899DEB-E123-ED42-95C4-519FDA2ABCA1}" type="pres">
      <dgm:prSet presAssocID="{BE860754-9846-9646-A171-5A22C52ED9C4}" presName="spacer" presStyleCnt="0"/>
      <dgm:spPr/>
    </dgm:pt>
    <dgm:pt modelId="{E98ED38A-916D-2047-B0E1-58B5D599B65B}" type="pres">
      <dgm:prSet presAssocID="{C5DD864C-7CE7-495B-A52F-0EDC094BD2DD}" presName="parentText" presStyleLbl="node1" presStyleIdx="2" presStyleCnt="5">
        <dgm:presLayoutVars>
          <dgm:chMax val="0"/>
          <dgm:bulletEnabled val="1"/>
        </dgm:presLayoutVars>
      </dgm:prSet>
      <dgm:spPr/>
    </dgm:pt>
    <dgm:pt modelId="{CB0823AE-9A7C-A245-B0A5-6C62184D0B1E}" type="pres">
      <dgm:prSet presAssocID="{6C77E7C4-1880-4B73-9CF5-0A7F47A4E100}" presName="spacer" presStyleCnt="0"/>
      <dgm:spPr/>
    </dgm:pt>
    <dgm:pt modelId="{48941F18-3552-2144-B5F4-FF3D899E1DEB}" type="pres">
      <dgm:prSet presAssocID="{BF7D3F7E-0DD6-4FF4-A6E3-73FD6606942F}" presName="parentText" presStyleLbl="node1" presStyleIdx="3" presStyleCnt="5" custLinFactNeighborX="-2238" custLinFactNeighborY="9728">
        <dgm:presLayoutVars>
          <dgm:chMax val="0"/>
          <dgm:bulletEnabled val="1"/>
        </dgm:presLayoutVars>
      </dgm:prSet>
      <dgm:spPr/>
    </dgm:pt>
    <dgm:pt modelId="{A150D050-CABA-D34A-A5A3-E8E742F736FB}" type="pres">
      <dgm:prSet presAssocID="{9E8BA0DD-4E4C-4510-A72C-312F7F853977}" presName="spacer" presStyleCnt="0"/>
      <dgm:spPr/>
    </dgm:pt>
    <dgm:pt modelId="{A7A835C5-8FD3-D44D-BB78-22052B50FD51}" type="pres">
      <dgm:prSet presAssocID="{8042263D-D431-8348-BC9B-118E9694B7B8}" presName="parentText" presStyleLbl="node1" presStyleIdx="4" presStyleCnt="5">
        <dgm:presLayoutVars>
          <dgm:chMax val="0"/>
          <dgm:bulletEnabled val="1"/>
        </dgm:presLayoutVars>
      </dgm:prSet>
      <dgm:spPr/>
    </dgm:pt>
  </dgm:ptLst>
  <dgm:cxnLst>
    <dgm:cxn modelId="{F1F00508-BD04-5E49-9E2C-C572D9AA0FF8}" type="presOf" srcId="{7088691D-85E1-5B4B-8E29-A10E9E89A1F3}" destId="{66A90027-AA21-4642-9A90-4ECE2F1820D7}" srcOrd="0" destOrd="0" presId="urn:microsoft.com/office/officeart/2005/8/layout/vList2"/>
    <dgm:cxn modelId="{1EF70227-B1EA-EB46-BC7A-ACC5F7432B77}" type="presOf" srcId="{BF7D3F7E-0DD6-4FF4-A6E3-73FD6606942F}" destId="{48941F18-3552-2144-B5F4-FF3D899E1DEB}" srcOrd="0" destOrd="0" presId="urn:microsoft.com/office/officeart/2005/8/layout/vList2"/>
    <dgm:cxn modelId="{78872635-C92D-DA43-B720-2CC44A1A28EF}" srcId="{23291D6E-6459-47F5-8FD1-75C1378A0066}" destId="{7088691D-85E1-5B4B-8E29-A10E9E89A1F3}" srcOrd="1" destOrd="0" parTransId="{FE6B0C52-6B64-4E42-BAEF-A01E887CE7E3}" sibTransId="{BE860754-9846-9646-A171-5A22C52ED9C4}"/>
    <dgm:cxn modelId="{6793155B-7F63-4361-9FBF-FEF0DE5C0746}" srcId="{23291D6E-6459-47F5-8FD1-75C1378A0066}" destId="{5733F448-2259-48E4-83BD-7AF5FD5B3FE9}" srcOrd="0" destOrd="0" parTransId="{9DC518E1-725F-4442-B655-FDE5F6C841E7}" sibTransId="{93EEE564-5F01-4A91-B20C-A4CA53F138C4}"/>
    <dgm:cxn modelId="{6F9E4C5C-FBCC-49F2-A832-838503990C01}" srcId="{23291D6E-6459-47F5-8FD1-75C1378A0066}" destId="{BF7D3F7E-0DD6-4FF4-A6E3-73FD6606942F}" srcOrd="3" destOrd="0" parTransId="{E4FACD0E-994F-459B-8EE7-89C998D7EECF}" sibTransId="{9E8BA0DD-4E4C-4510-A72C-312F7F853977}"/>
    <dgm:cxn modelId="{9C447E9E-7654-F645-8730-66602C3F670F}" type="presOf" srcId="{5733F448-2259-48E4-83BD-7AF5FD5B3FE9}" destId="{28910936-91A8-D04E-9D0F-82614D85B625}" srcOrd="0" destOrd="0" presId="urn:microsoft.com/office/officeart/2005/8/layout/vList2"/>
    <dgm:cxn modelId="{B43FAEC7-0E8A-AE48-A885-D625AC83A887}" type="presOf" srcId="{C5DD864C-7CE7-495B-A52F-0EDC094BD2DD}" destId="{E98ED38A-916D-2047-B0E1-58B5D599B65B}" srcOrd="0" destOrd="0" presId="urn:microsoft.com/office/officeart/2005/8/layout/vList2"/>
    <dgm:cxn modelId="{233D13E4-D5B0-4173-8DF6-BE15C3D327BF}" srcId="{23291D6E-6459-47F5-8FD1-75C1378A0066}" destId="{C5DD864C-7CE7-495B-A52F-0EDC094BD2DD}" srcOrd="2" destOrd="0" parTransId="{8C7DA3C3-597C-4037-8A01-1792AEBE3622}" sibTransId="{6C77E7C4-1880-4B73-9CF5-0A7F47A4E100}"/>
    <dgm:cxn modelId="{ACD826E7-0BF5-DC47-A765-01F2FFC3525E}" type="presOf" srcId="{8042263D-D431-8348-BC9B-118E9694B7B8}" destId="{A7A835C5-8FD3-D44D-BB78-22052B50FD51}" srcOrd="0" destOrd="0" presId="urn:microsoft.com/office/officeart/2005/8/layout/vList2"/>
    <dgm:cxn modelId="{392AFCFA-468F-5842-9423-E0F2118B9852}" type="presOf" srcId="{23291D6E-6459-47F5-8FD1-75C1378A0066}" destId="{7CF3B184-238A-0249-BDB0-469485956531}" srcOrd="0" destOrd="0" presId="urn:microsoft.com/office/officeart/2005/8/layout/vList2"/>
    <dgm:cxn modelId="{FE860BFB-3B4B-9A44-BD94-7ED57FA0AC45}" srcId="{23291D6E-6459-47F5-8FD1-75C1378A0066}" destId="{8042263D-D431-8348-BC9B-118E9694B7B8}" srcOrd="4" destOrd="0" parTransId="{DE0022D1-3367-094B-AADE-D125C26D61ED}" sibTransId="{A18F362F-9D05-9D42-A3F2-50B6A9F79742}"/>
    <dgm:cxn modelId="{C2487FA2-D327-6A4D-89BE-74F48DEDA968}" type="presParOf" srcId="{7CF3B184-238A-0249-BDB0-469485956531}" destId="{28910936-91A8-D04E-9D0F-82614D85B625}" srcOrd="0" destOrd="0" presId="urn:microsoft.com/office/officeart/2005/8/layout/vList2"/>
    <dgm:cxn modelId="{4DD2BCB8-8978-8A47-B9C0-72408C5086EF}" type="presParOf" srcId="{7CF3B184-238A-0249-BDB0-469485956531}" destId="{3FDAC498-F8F1-0F40-AA9F-21B761D84B6A}" srcOrd="1" destOrd="0" presId="urn:microsoft.com/office/officeart/2005/8/layout/vList2"/>
    <dgm:cxn modelId="{885FD845-D77B-8B46-9125-723E22EF6D28}" type="presParOf" srcId="{7CF3B184-238A-0249-BDB0-469485956531}" destId="{66A90027-AA21-4642-9A90-4ECE2F1820D7}" srcOrd="2" destOrd="0" presId="urn:microsoft.com/office/officeart/2005/8/layout/vList2"/>
    <dgm:cxn modelId="{7D664C2F-F787-EE49-8470-CA5493812B87}" type="presParOf" srcId="{7CF3B184-238A-0249-BDB0-469485956531}" destId="{4F899DEB-E123-ED42-95C4-519FDA2ABCA1}" srcOrd="3" destOrd="0" presId="urn:microsoft.com/office/officeart/2005/8/layout/vList2"/>
    <dgm:cxn modelId="{500F86F6-811F-DE4A-8BE5-703DD590E3C3}" type="presParOf" srcId="{7CF3B184-238A-0249-BDB0-469485956531}" destId="{E98ED38A-916D-2047-B0E1-58B5D599B65B}" srcOrd="4" destOrd="0" presId="urn:microsoft.com/office/officeart/2005/8/layout/vList2"/>
    <dgm:cxn modelId="{6ADAD821-2CA6-3E41-BC76-7C98BBA398F8}" type="presParOf" srcId="{7CF3B184-238A-0249-BDB0-469485956531}" destId="{CB0823AE-9A7C-A245-B0A5-6C62184D0B1E}" srcOrd="5" destOrd="0" presId="urn:microsoft.com/office/officeart/2005/8/layout/vList2"/>
    <dgm:cxn modelId="{F8A22F9E-2B10-204D-BE80-D27EE40BC97C}" type="presParOf" srcId="{7CF3B184-238A-0249-BDB0-469485956531}" destId="{48941F18-3552-2144-B5F4-FF3D899E1DEB}" srcOrd="6" destOrd="0" presId="urn:microsoft.com/office/officeart/2005/8/layout/vList2"/>
    <dgm:cxn modelId="{7019F883-E733-6B4A-A081-503250F080C0}" type="presParOf" srcId="{7CF3B184-238A-0249-BDB0-469485956531}" destId="{A150D050-CABA-D34A-A5A3-E8E742F736FB}" srcOrd="7" destOrd="0" presId="urn:microsoft.com/office/officeart/2005/8/layout/vList2"/>
    <dgm:cxn modelId="{8D89B451-01CC-0D4B-A70A-0CAEC751441B}" type="presParOf" srcId="{7CF3B184-238A-0249-BDB0-469485956531}" destId="{A7A835C5-8FD3-D44D-BB78-22052B50FD51}" srcOrd="8"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10936-91A8-D04E-9D0F-82614D85B625}">
      <dsp:nvSpPr>
        <dsp:cNvPr id="0" name=""/>
        <dsp:cNvSpPr/>
      </dsp:nvSpPr>
      <dsp:spPr>
        <a:xfrm>
          <a:off x="0" y="1224"/>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Trends in hepatitis C virus (HCV) epidemiology</a:t>
          </a:r>
        </a:p>
      </dsp:txBody>
      <dsp:txXfrm>
        <a:off x="31422" y="32646"/>
        <a:ext cx="7052331" cy="580838"/>
      </dsp:txXfrm>
    </dsp:sp>
    <dsp:sp modelId="{66A90027-AA21-4642-9A90-4ECE2F1820D7}">
      <dsp:nvSpPr>
        <dsp:cNvPr id="0" name=""/>
        <dsp:cNvSpPr/>
      </dsp:nvSpPr>
      <dsp:spPr>
        <a:xfrm>
          <a:off x="0" y="659054"/>
          <a:ext cx="7115175" cy="643682"/>
        </a:xfrm>
        <a:prstGeom prst="roundRect">
          <a:avLst/>
        </a:prstGeom>
        <a:solidFill>
          <a:schemeClr val="bg1">
            <a:lumMod val="65000"/>
            <a:alpha val="72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Brief clinical &amp; microbiological review</a:t>
          </a:r>
        </a:p>
      </dsp:txBody>
      <dsp:txXfrm>
        <a:off x="31422" y="690476"/>
        <a:ext cx="7052331" cy="580838"/>
      </dsp:txXfrm>
    </dsp:sp>
    <dsp:sp modelId="{E98ED38A-916D-2047-B0E1-58B5D599B65B}">
      <dsp:nvSpPr>
        <dsp:cNvPr id="0" name=""/>
        <dsp:cNvSpPr/>
      </dsp:nvSpPr>
      <dsp:spPr>
        <a:xfrm>
          <a:off x="0" y="1316884"/>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HCV screening recommendations</a:t>
          </a:r>
        </a:p>
      </dsp:txBody>
      <dsp:txXfrm>
        <a:off x="31422" y="1348306"/>
        <a:ext cx="7052331" cy="580838"/>
      </dsp:txXfrm>
    </dsp:sp>
    <dsp:sp modelId="{48941F18-3552-2144-B5F4-FF3D899E1DEB}">
      <dsp:nvSpPr>
        <dsp:cNvPr id="0" name=""/>
        <dsp:cNvSpPr/>
      </dsp:nvSpPr>
      <dsp:spPr>
        <a:xfrm>
          <a:off x="0" y="1976089"/>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Our approach to perinatal HCV exposure</a:t>
          </a:r>
        </a:p>
      </dsp:txBody>
      <dsp:txXfrm>
        <a:off x="31422" y="2007511"/>
        <a:ext cx="7052331" cy="580838"/>
      </dsp:txXfrm>
    </dsp:sp>
    <dsp:sp modelId="{A7A835C5-8FD3-D44D-BB78-22052B50FD51}">
      <dsp:nvSpPr>
        <dsp:cNvPr id="0" name=""/>
        <dsp:cNvSpPr/>
      </dsp:nvSpPr>
      <dsp:spPr>
        <a:xfrm>
          <a:off x="0" y="2632543"/>
          <a:ext cx="7115175" cy="643682"/>
        </a:xfrm>
        <a:prstGeom prst="roundRect">
          <a:avLst/>
        </a:prstGeom>
        <a:solidFill>
          <a:schemeClr val="bg1">
            <a:lumMod val="65000"/>
            <a:alpha val="72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Future considerations </a:t>
          </a:r>
        </a:p>
      </dsp:txBody>
      <dsp:txXfrm>
        <a:off x="31422" y="2663965"/>
        <a:ext cx="7052331" cy="5808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10936-91A8-D04E-9D0F-82614D85B625}">
      <dsp:nvSpPr>
        <dsp:cNvPr id="0" name=""/>
        <dsp:cNvSpPr/>
      </dsp:nvSpPr>
      <dsp:spPr>
        <a:xfrm>
          <a:off x="0" y="1224"/>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tx1"/>
              </a:solidFill>
              <a:latin typeface="Posterama" panose="020B0504020200020000" pitchFamily="34" charset="0"/>
              <a:cs typeface="Posterama" panose="020B0504020200020000" pitchFamily="34" charset="0"/>
            </a:rPr>
            <a:t>Trends in hepatitis C virus (HCV) epidemiology</a:t>
          </a:r>
        </a:p>
      </dsp:txBody>
      <dsp:txXfrm>
        <a:off x="31422" y="32646"/>
        <a:ext cx="7052331" cy="580838"/>
      </dsp:txXfrm>
    </dsp:sp>
    <dsp:sp modelId="{66A90027-AA21-4642-9A90-4ECE2F1820D7}">
      <dsp:nvSpPr>
        <dsp:cNvPr id="0" name=""/>
        <dsp:cNvSpPr/>
      </dsp:nvSpPr>
      <dsp:spPr>
        <a:xfrm>
          <a:off x="0" y="659054"/>
          <a:ext cx="7115175" cy="643682"/>
        </a:xfrm>
        <a:prstGeom prst="roundRect">
          <a:avLst/>
        </a:prstGeom>
        <a:solidFill>
          <a:schemeClr val="bg1">
            <a:lumMod val="65000"/>
            <a:alpha val="72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bg1"/>
              </a:solidFill>
              <a:latin typeface="Posterama" panose="020B0504020200020000" pitchFamily="34" charset="0"/>
              <a:cs typeface="Posterama" panose="020B0504020200020000" pitchFamily="34" charset="0"/>
            </a:rPr>
            <a:t>Brief clinical &amp; microbiological review</a:t>
          </a:r>
        </a:p>
      </dsp:txBody>
      <dsp:txXfrm>
        <a:off x="31422" y="690476"/>
        <a:ext cx="7052331" cy="580838"/>
      </dsp:txXfrm>
    </dsp:sp>
    <dsp:sp modelId="{E98ED38A-916D-2047-B0E1-58B5D599B65B}">
      <dsp:nvSpPr>
        <dsp:cNvPr id="0" name=""/>
        <dsp:cNvSpPr/>
      </dsp:nvSpPr>
      <dsp:spPr>
        <a:xfrm>
          <a:off x="0" y="1316884"/>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HCV screening recommendations</a:t>
          </a:r>
        </a:p>
      </dsp:txBody>
      <dsp:txXfrm>
        <a:off x="31422" y="1348306"/>
        <a:ext cx="7052331" cy="580838"/>
      </dsp:txXfrm>
    </dsp:sp>
    <dsp:sp modelId="{48941F18-3552-2144-B5F4-FF3D899E1DEB}">
      <dsp:nvSpPr>
        <dsp:cNvPr id="0" name=""/>
        <dsp:cNvSpPr/>
      </dsp:nvSpPr>
      <dsp:spPr>
        <a:xfrm>
          <a:off x="0" y="1976089"/>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Our approach to perinatal HCV exposure</a:t>
          </a:r>
        </a:p>
      </dsp:txBody>
      <dsp:txXfrm>
        <a:off x="31422" y="2007511"/>
        <a:ext cx="7052331" cy="580838"/>
      </dsp:txXfrm>
    </dsp:sp>
    <dsp:sp modelId="{A7A835C5-8FD3-D44D-BB78-22052B50FD51}">
      <dsp:nvSpPr>
        <dsp:cNvPr id="0" name=""/>
        <dsp:cNvSpPr/>
      </dsp:nvSpPr>
      <dsp:spPr>
        <a:xfrm>
          <a:off x="0" y="2632543"/>
          <a:ext cx="7115175" cy="643682"/>
        </a:xfrm>
        <a:prstGeom prst="roundRect">
          <a:avLst/>
        </a:prstGeom>
        <a:solidFill>
          <a:schemeClr val="bg1">
            <a:lumMod val="65000"/>
            <a:alpha val="72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Future considerations </a:t>
          </a:r>
        </a:p>
      </dsp:txBody>
      <dsp:txXfrm>
        <a:off x="31422" y="2663965"/>
        <a:ext cx="7052331" cy="5808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10936-91A8-D04E-9D0F-82614D85B625}">
      <dsp:nvSpPr>
        <dsp:cNvPr id="0" name=""/>
        <dsp:cNvSpPr/>
      </dsp:nvSpPr>
      <dsp:spPr>
        <a:xfrm>
          <a:off x="0" y="1224"/>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Trends in hepatitis C virus (HCV) epidemiology</a:t>
          </a:r>
        </a:p>
      </dsp:txBody>
      <dsp:txXfrm>
        <a:off x="31422" y="32646"/>
        <a:ext cx="7052331" cy="580838"/>
      </dsp:txXfrm>
    </dsp:sp>
    <dsp:sp modelId="{66A90027-AA21-4642-9A90-4ECE2F1820D7}">
      <dsp:nvSpPr>
        <dsp:cNvPr id="0" name=""/>
        <dsp:cNvSpPr/>
      </dsp:nvSpPr>
      <dsp:spPr>
        <a:xfrm>
          <a:off x="0" y="659054"/>
          <a:ext cx="7115175" cy="643682"/>
        </a:xfrm>
        <a:prstGeom prst="roundRect">
          <a:avLst/>
        </a:prstGeom>
        <a:solidFill>
          <a:schemeClr val="bg1">
            <a:lumMod val="65000"/>
            <a:alpha val="72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tx1"/>
              </a:solidFill>
              <a:latin typeface="Posterama" panose="020B0504020200020000" pitchFamily="34" charset="0"/>
              <a:cs typeface="Posterama" panose="020B0504020200020000" pitchFamily="34" charset="0"/>
            </a:rPr>
            <a:t>Brief clinical &amp; microbiological review</a:t>
          </a:r>
        </a:p>
      </dsp:txBody>
      <dsp:txXfrm>
        <a:off x="31422" y="690476"/>
        <a:ext cx="7052331" cy="580838"/>
      </dsp:txXfrm>
    </dsp:sp>
    <dsp:sp modelId="{E98ED38A-916D-2047-B0E1-58B5D599B65B}">
      <dsp:nvSpPr>
        <dsp:cNvPr id="0" name=""/>
        <dsp:cNvSpPr/>
      </dsp:nvSpPr>
      <dsp:spPr>
        <a:xfrm>
          <a:off x="0" y="1316884"/>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HCV screening recommendations</a:t>
          </a:r>
        </a:p>
      </dsp:txBody>
      <dsp:txXfrm>
        <a:off x="31422" y="1348306"/>
        <a:ext cx="7052331" cy="580838"/>
      </dsp:txXfrm>
    </dsp:sp>
    <dsp:sp modelId="{48941F18-3552-2144-B5F4-FF3D899E1DEB}">
      <dsp:nvSpPr>
        <dsp:cNvPr id="0" name=""/>
        <dsp:cNvSpPr/>
      </dsp:nvSpPr>
      <dsp:spPr>
        <a:xfrm>
          <a:off x="0" y="1976089"/>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Our approach to perinatal HCV exposure</a:t>
          </a:r>
        </a:p>
      </dsp:txBody>
      <dsp:txXfrm>
        <a:off x="31422" y="2007511"/>
        <a:ext cx="7052331" cy="580838"/>
      </dsp:txXfrm>
    </dsp:sp>
    <dsp:sp modelId="{A7A835C5-8FD3-D44D-BB78-22052B50FD51}">
      <dsp:nvSpPr>
        <dsp:cNvPr id="0" name=""/>
        <dsp:cNvSpPr/>
      </dsp:nvSpPr>
      <dsp:spPr>
        <a:xfrm>
          <a:off x="0" y="2632543"/>
          <a:ext cx="7115175" cy="643682"/>
        </a:xfrm>
        <a:prstGeom prst="roundRect">
          <a:avLst/>
        </a:prstGeom>
        <a:solidFill>
          <a:schemeClr val="bg1">
            <a:lumMod val="65000"/>
            <a:alpha val="72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Future considerations </a:t>
          </a:r>
        </a:p>
      </dsp:txBody>
      <dsp:txXfrm>
        <a:off x="31422" y="2663965"/>
        <a:ext cx="7052331" cy="5808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10936-91A8-D04E-9D0F-82614D85B625}">
      <dsp:nvSpPr>
        <dsp:cNvPr id="0" name=""/>
        <dsp:cNvSpPr/>
      </dsp:nvSpPr>
      <dsp:spPr>
        <a:xfrm>
          <a:off x="0" y="1224"/>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Trends in hepatitis C virus (HCV) epidemiology</a:t>
          </a:r>
        </a:p>
      </dsp:txBody>
      <dsp:txXfrm>
        <a:off x="31422" y="32646"/>
        <a:ext cx="7052331" cy="580838"/>
      </dsp:txXfrm>
    </dsp:sp>
    <dsp:sp modelId="{66A90027-AA21-4642-9A90-4ECE2F1820D7}">
      <dsp:nvSpPr>
        <dsp:cNvPr id="0" name=""/>
        <dsp:cNvSpPr/>
      </dsp:nvSpPr>
      <dsp:spPr>
        <a:xfrm>
          <a:off x="0" y="659054"/>
          <a:ext cx="7115175" cy="643682"/>
        </a:xfrm>
        <a:prstGeom prst="roundRect">
          <a:avLst/>
        </a:prstGeom>
        <a:solidFill>
          <a:schemeClr val="bg1">
            <a:lumMod val="65000"/>
            <a:alpha val="72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bg1"/>
              </a:solidFill>
              <a:latin typeface="Posterama" panose="020B0504020200020000" pitchFamily="34" charset="0"/>
              <a:cs typeface="Posterama" panose="020B0504020200020000" pitchFamily="34" charset="0"/>
            </a:rPr>
            <a:t>Brief clinical &amp; microbiological review</a:t>
          </a:r>
        </a:p>
      </dsp:txBody>
      <dsp:txXfrm>
        <a:off x="31422" y="690476"/>
        <a:ext cx="7052331" cy="580838"/>
      </dsp:txXfrm>
    </dsp:sp>
    <dsp:sp modelId="{E98ED38A-916D-2047-B0E1-58B5D599B65B}">
      <dsp:nvSpPr>
        <dsp:cNvPr id="0" name=""/>
        <dsp:cNvSpPr/>
      </dsp:nvSpPr>
      <dsp:spPr>
        <a:xfrm>
          <a:off x="0" y="1316884"/>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tx1"/>
              </a:solidFill>
              <a:latin typeface="Posterama" panose="020B0504020200020000" pitchFamily="34" charset="0"/>
              <a:cs typeface="Posterama" panose="020B0504020200020000" pitchFamily="34" charset="0"/>
            </a:rPr>
            <a:t>HCV screening recommendations</a:t>
          </a:r>
        </a:p>
      </dsp:txBody>
      <dsp:txXfrm>
        <a:off x="31422" y="1348306"/>
        <a:ext cx="7052331" cy="580838"/>
      </dsp:txXfrm>
    </dsp:sp>
    <dsp:sp modelId="{48941F18-3552-2144-B5F4-FF3D899E1DEB}">
      <dsp:nvSpPr>
        <dsp:cNvPr id="0" name=""/>
        <dsp:cNvSpPr/>
      </dsp:nvSpPr>
      <dsp:spPr>
        <a:xfrm>
          <a:off x="0" y="1976089"/>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Our approach to perinatal HCV exposure</a:t>
          </a:r>
        </a:p>
      </dsp:txBody>
      <dsp:txXfrm>
        <a:off x="31422" y="2007511"/>
        <a:ext cx="7052331" cy="580838"/>
      </dsp:txXfrm>
    </dsp:sp>
    <dsp:sp modelId="{A7A835C5-8FD3-D44D-BB78-22052B50FD51}">
      <dsp:nvSpPr>
        <dsp:cNvPr id="0" name=""/>
        <dsp:cNvSpPr/>
      </dsp:nvSpPr>
      <dsp:spPr>
        <a:xfrm>
          <a:off x="0" y="2632543"/>
          <a:ext cx="7115175" cy="643682"/>
        </a:xfrm>
        <a:prstGeom prst="roundRect">
          <a:avLst/>
        </a:prstGeom>
        <a:solidFill>
          <a:schemeClr val="bg1">
            <a:lumMod val="65000"/>
            <a:alpha val="72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Future considerations </a:t>
          </a:r>
        </a:p>
      </dsp:txBody>
      <dsp:txXfrm>
        <a:off x="31422" y="2663965"/>
        <a:ext cx="7052331" cy="5808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10936-91A8-D04E-9D0F-82614D85B625}">
      <dsp:nvSpPr>
        <dsp:cNvPr id="0" name=""/>
        <dsp:cNvSpPr/>
      </dsp:nvSpPr>
      <dsp:spPr>
        <a:xfrm>
          <a:off x="0" y="1224"/>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Trends in hepatitis C virus (HCV) epidemiology</a:t>
          </a:r>
        </a:p>
      </dsp:txBody>
      <dsp:txXfrm>
        <a:off x="31422" y="32646"/>
        <a:ext cx="7052331" cy="580838"/>
      </dsp:txXfrm>
    </dsp:sp>
    <dsp:sp modelId="{66A90027-AA21-4642-9A90-4ECE2F1820D7}">
      <dsp:nvSpPr>
        <dsp:cNvPr id="0" name=""/>
        <dsp:cNvSpPr/>
      </dsp:nvSpPr>
      <dsp:spPr>
        <a:xfrm>
          <a:off x="0" y="659054"/>
          <a:ext cx="7115175" cy="643682"/>
        </a:xfrm>
        <a:prstGeom prst="roundRect">
          <a:avLst/>
        </a:prstGeom>
        <a:solidFill>
          <a:schemeClr val="bg1">
            <a:lumMod val="65000"/>
            <a:alpha val="72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bg1"/>
              </a:solidFill>
              <a:latin typeface="Posterama" panose="020B0504020200020000" pitchFamily="34" charset="0"/>
              <a:cs typeface="Posterama" panose="020B0504020200020000" pitchFamily="34" charset="0"/>
            </a:rPr>
            <a:t>Brief clinical &amp; microbiological review</a:t>
          </a:r>
        </a:p>
      </dsp:txBody>
      <dsp:txXfrm>
        <a:off x="31422" y="690476"/>
        <a:ext cx="7052331" cy="580838"/>
      </dsp:txXfrm>
    </dsp:sp>
    <dsp:sp modelId="{E98ED38A-916D-2047-B0E1-58B5D599B65B}">
      <dsp:nvSpPr>
        <dsp:cNvPr id="0" name=""/>
        <dsp:cNvSpPr/>
      </dsp:nvSpPr>
      <dsp:spPr>
        <a:xfrm>
          <a:off x="0" y="1316884"/>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bg1"/>
              </a:solidFill>
              <a:latin typeface="Posterama" panose="020B0504020200020000" pitchFamily="34" charset="0"/>
              <a:cs typeface="Posterama" panose="020B0504020200020000" pitchFamily="34" charset="0"/>
            </a:rPr>
            <a:t>Updated HCV screening recommendations</a:t>
          </a:r>
        </a:p>
      </dsp:txBody>
      <dsp:txXfrm>
        <a:off x="31422" y="1348306"/>
        <a:ext cx="7052331" cy="580838"/>
      </dsp:txXfrm>
    </dsp:sp>
    <dsp:sp modelId="{48941F18-3552-2144-B5F4-FF3D899E1DEB}">
      <dsp:nvSpPr>
        <dsp:cNvPr id="0" name=""/>
        <dsp:cNvSpPr/>
      </dsp:nvSpPr>
      <dsp:spPr>
        <a:xfrm>
          <a:off x="0" y="1976089"/>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tx1"/>
              </a:solidFill>
              <a:latin typeface="Posterama" panose="020B0504020200020000" pitchFamily="34" charset="0"/>
              <a:cs typeface="Posterama" panose="020B0504020200020000" pitchFamily="34" charset="0"/>
            </a:rPr>
            <a:t>Our approach to perinatal HCV exposure</a:t>
          </a:r>
        </a:p>
      </dsp:txBody>
      <dsp:txXfrm>
        <a:off x="31422" y="2007511"/>
        <a:ext cx="7052331" cy="580838"/>
      </dsp:txXfrm>
    </dsp:sp>
    <dsp:sp modelId="{A7A835C5-8FD3-D44D-BB78-22052B50FD51}">
      <dsp:nvSpPr>
        <dsp:cNvPr id="0" name=""/>
        <dsp:cNvSpPr/>
      </dsp:nvSpPr>
      <dsp:spPr>
        <a:xfrm>
          <a:off x="0" y="2632543"/>
          <a:ext cx="7115175" cy="643682"/>
        </a:xfrm>
        <a:prstGeom prst="roundRect">
          <a:avLst/>
        </a:prstGeom>
        <a:solidFill>
          <a:schemeClr val="bg1">
            <a:lumMod val="65000"/>
            <a:alpha val="72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Future considerations </a:t>
          </a:r>
        </a:p>
      </dsp:txBody>
      <dsp:txXfrm>
        <a:off x="31422" y="2663965"/>
        <a:ext cx="7052331" cy="5808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10936-91A8-D04E-9D0F-82614D85B625}">
      <dsp:nvSpPr>
        <dsp:cNvPr id="0" name=""/>
        <dsp:cNvSpPr/>
      </dsp:nvSpPr>
      <dsp:spPr>
        <a:xfrm>
          <a:off x="0" y="1224"/>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latin typeface="Posterama" panose="020B0504020200020000" pitchFamily="34" charset="0"/>
              <a:cs typeface="Posterama" panose="020B0504020200020000" pitchFamily="34" charset="0"/>
            </a:rPr>
            <a:t>Trends in hepatitis C virus (HCV) epidemiology</a:t>
          </a:r>
        </a:p>
      </dsp:txBody>
      <dsp:txXfrm>
        <a:off x="31422" y="32646"/>
        <a:ext cx="7052331" cy="580838"/>
      </dsp:txXfrm>
    </dsp:sp>
    <dsp:sp modelId="{66A90027-AA21-4642-9A90-4ECE2F1820D7}">
      <dsp:nvSpPr>
        <dsp:cNvPr id="0" name=""/>
        <dsp:cNvSpPr/>
      </dsp:nvSpPr>
      <dsp:spPr>
        <a:xfrm>
          <a:off x="0" y="659054"/>
          <a:ext cx="7115175" cy="643682"/>
        </a:xfrm>
        <a:prstGeom prst="roundRect">
          <a:avLst/>
        </a:prstGeom>
        <a:solidFill>
          <a:schemeClr val="bg1">
            <a:lumMod val="65000"/>
            <a:alpha val="72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bg1"/>
              </a:solidFill>
              <a:latin typeface="Posterama" panose="020B0504020200020000" pitchFamily="34" charset="0"/>
              <a:cs typeface="Posterama" panose="020B0504020200020000" pitchFamily="34" charset="0"/>
            </a:rPr>
            <a:t>Brief clinical &amp; microbiological review</a:t>
          </a:r>
        </a:p>
      </dsp:txBody>
      <dsp:txXfrm>
        <a:off x="31422" y="690476"/>
        <a:ext cx="7052331" cy="580838"/>
      </dsp:txXfrm>
    </dsp:sp>
    <dsp:sp modelId="{E98ED38A-916D-2047-B0E1-58B5D599B65B}">
      <dsp:nvSpPr>
        <dsp:cNvPr id="0" name=""/>
        <dsp:cNvSpPr/>
      </dsp:nvSpPr>
      <dsp:spPr>
        <a:xfrm>
          <a:off x="0" y="1316884"/>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bg1"/>
              </a:solidFill>
              <a:latin typeface="Posterama" panose="020B0504020200020000" pitchFamily="34" charset="0"/>
              <a:cs typeface="Posterama" panose="020B0504020200020000" pitchFamily="34" charset="0"/>
            </a:rPr>
            <a:t>Updated HCV screening recommendations</a:t>
          </a:r>
        </a:p>
      </dsp:txBody>
      <dsp:txXfrm>
        <a:off x="31422" y="1348306"/>
        <a:ext cx="7052331" cy="580838"/>
      </dsp:txXfrm>
    </dsp:sp>
    <dsp:sp modelId="{48941F18-3552-2144-B5F4-FF3D899E1DEB}">
      <dsp:nvSpPr>
        <dsp:cNvPr id="0" name=""/>
        <dsp:cNvSpPr/>
      </dsp:nvSpPr>
      <dsp:spPr>
        <a:xfrm>
          <a:off x="0" y="1976089"/>
          <a:ext cx="7115175" cy="643682"/>
        </a:xfrm>
        <a:prstGeom prst="roundRect">
          <a:avLst/>
        </a:prstGeom>
        <a:solidFill>
          <a:schemeClr val="bg1">
            <a:lumMod val="65000"/>
            <a:alpha val="7186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bg1">
                  <a:lumMod val="95000"/>
                </a:schemeClr>
              </a:solidFill>
              <a:latin typeface="Posterama" panose="020B0504020200020000" pitchFamily="34" charset="0"/>
              <a:cs typeface="Posterama" panose="020B0504020200020000" pitchFamily="34" charset="0"/>
            </a:rPr>
            <a:t>Our approach to perinatal HCV exposure</a:t>
          </a:r>
        </a:p>
      </dsp:txBody>
      <dsp:txXfrm>
        <a:off x="31422" y="2007511"/>
        <a:ext cx="7052331" cy="580838"/>
      </dsp:txXfrm>
    </dsp:sp>
    <dsp:sp modelId="{A7A835C5-8FD3-D44D-BB78-22052B50FD51}">
      <dsp:nvSpPr>
        <dsp:cNvPr id="0" name=""/>
        <dsp:cNvSpPr/>
      </dsp:nvSpPr>
      <dsp:spPr>
        <a:xfrm>
          <a:off x="0" y="2632543"/>
          <a:ext cx="7115175" cy="643682"/>
        </a:xfrm>
        <a:prstGeom prst="roundRect">
          <a:avLst/>
        </a:prstGeom>
        <a:solidFill>
          <a:schemeClr val="bg1">
            <a:lumMod val="65000"/>
            <a:alpha val="72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tx1"/>
              </a:solidFill>
              <a:latin typeface="Posterama" panose="020B0504020200020000" pitchFamily="34" charset="0"/>
              <a:cs typeface="Posterama" panose="020B0504020200020000" pitchFamily="34" charset="0"/>
            </a:rPr>
            <a:t>Future considerations </a:t>
          </a:r>
        </a:p>
      </dsp:txBody>
      <dsp:txXfrm>
        <a:off x="31422" y="2663965"/>
        <a:ext cx="7052331" cy="58083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2FFC4-6997-E840-BE25-CE403AC9770E}" type="datetimeFigureOut">
              <a:rPr lang="en-US" smtClean="0"/>
              <a:t>9/25/2023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623CF9-88A1-C346-9A2C-84EB66501532}" type="slidenum">
              <a:rPr lang="en-US" smtClean="0"/>
              <a:t>‹#›</a:t>
            </a:fld>
            <a:endParaRPr lang="en-US" dirty="0"/>
          </a:p>
        </p:txBody>
      </p:sp>
    </p:spTree>
    <p:extLst>
      <p:ext uri="{BB962C8B-B14F-4D97-AF65-F5344CB8AC3E}">
        <p14:creationId xmlns:p14="http://schemas.microsoft.com/office/powerpoint/2010/main" val="1681036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571630C-48FC-43CE-934D-173029332394}"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536682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number of reported cases of perinatal hepatitis C, by state or jurisdiction during 2019. The first column lists the state or jurisdiction, and the second column provides the number of perinatal cases reported for each state or jurisdiction.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00BEE-AADE-48A6-A810-37C38B963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91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number of reported cases of perinatal hepatitis C, by state or jurisdiction during 2019. The first column lists the state or jurisdiction, and the second column provides the number of perinatal cases reported for each state or jurisdiction.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Are WV numbers really zero for 2019?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00BEE-AADE-48A6-A810-37C38B963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44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Bare in mind</a:t>
            </a:r>
            <a:r>
              <a:rPr lang="en-US" baseline="0" dirty="0"/>
              <a:t> that number may potentially be very underestimated.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091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633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02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416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004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054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604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Genotype 3 with highest rate of clearance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93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number of reported acute hepatitis C cases by availability of specific risk behavior or exposure during 2019. The categories listed in the first column are injection drug use, multiple sexual partners, surgery, sexual contact, needlestick, men who have sex with men, household contact (nonsexual), dialysis patient, occupational, and transfusion. Column two displays the number of case reports for which a risk was identified. Column three lists the number of case reports for which no risk was identified. Column four provides the number of case reports for which risk information was missing.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C44CD-EBB1-4760-9DA2-67D74909B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380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729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057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Although HCV induces both antibody (Ab) and T cell responses, the virus evades them effectively in most cases, with 75% of those exposed becoming chronically infected. Evasion techniques are mostly targeted at the adaptive immune response, notably T-cell pathways and include everything from variations in lipoprotein structures to signaling interferences.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Genotypes 1a and 1b most prevalent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62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a:t>
            </a:r>
            <a:r>
              <a:rPr lang="en-US" baseline="0" dirty="0"/>
              <a:t> purpose of our talk we want to focus on perinatal HCV exposure and infection.  However we do want to briefly let you all know that there have been updated guidance in screening and testing in teenagers who would be considered at high risk of HCV infection.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358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https://www.cdc.gov/mmwr/volumes/69/rr/rr6902a1.htm</a:t>
            </a:r>
          </a:p>
          <a:p>
            <a:endParaRPr lang="en-US" dirty="0"/>
          </a:p>
          <a:p>
            <a:r>
              <a:rPr lang="en-US" dirty="0"/>
              <a:t>Reference. https://www.uspreventiveservicestaskforce.org/uspstf/recommendation/hepatitis-c-screening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891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how do we screen for HCV infection?</a:t>
            </a:r>
          </a:p>
          <a:p>
            <a:endParaRPr lang="en-US" baseline="0" dirty="0"/>
          </a:p>
          <a:p>
            <a:r>
              <a:rPr lang="en-US" baseline="0" dirty="0"/>
              <a:t>Two main categories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048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19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029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388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154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number of reported acute hepatitis C cases by availability of specific risk behavior or exposure during 2019. The categories listed in the first column are injection drug use, multiple sexual partners, surgery, sexual contact, needlestick, men who have sex with men, household contact (nonsexual), dialysis patient, occupational, and transfusion. Column two displays the number of case reports for which a risk was identified. Column three lists the number of case reports for which no risk was identified. Column four provides the number of case reports for which risk information was missing.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C44CD-EBB1-4760-9DA2-67D74909B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76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enough?   Is this the right approach?  Can we do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287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578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131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risk factors for increased acquisition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856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risk factors for increased acquisition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064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a:t>
            </a:r>
            <a:r>
              <a:rPr lang="en-US" baseline="0" dirty="0"/>
              <a:t> studies had reported lower</a:t>
            </a:r>
            <a:br>
              <a:rPr lang="en-US" baseline="0" dirty="0"/>
            </a:br>
            <a:r>
              <a:rPr lang="en-US" dirty="0"/>
              <a:t>Thomas et al - sensitivity of 89% (90% CI, 80–95%) by age 3 months</a:t>
            </a:r>
          </a:p>
          <a:p>
            <a:r>
              <a:rPr lang="en-US" dirty="0"/>
              <a:t>Polywka et </a:t>
            </a:r>
            <a:r>
              <a:rPr lang="en-US" baseline="0" dirty="0"/>
              <a:t> - </a:t>
            </a:r>
            <a:r>
              <a:rPr lang="en-US" dirty="0"/>
              <a:t>a sensitivity of 75% (95% CI, 63–85%) at age 3  months   -   85% (95% CI, 75–93%) at age 6 months</a:t>
            </a:r>
          </a:p>
          <a:p>
            <a:endParaRPr lang="en-US" dirty="0"/>
          </a:p>
          <a:p>
            <a:r>
              <a:rPr lang="en-US" dirty="0">
                <a:sym typeface="Wingdings" panose="05000000000000000000" pitchFamily="2" charset="2"/>
              </a:rPr>
              <a:t> Newer tests/ more reliable</a:t>
            </a:r>
            <a:r>
              <a:rPr lang="en-US" baseline="0" dirty="0">
                <a:sym typeface="Wingdings" panose="05000000000000000000" pitchFamily="2" charset="2"/>
              </a:rPr>
              <a:t> – not related to viral load (all had high loads) </a:t>
            </a:r>
            <a:r>
              <a:rPr lang="en-US" dirty="0"/>
              <a:t>test characteristics, such as improved reliability and reproducibility of modern real-time RT-PCR techniques that are less susceptible to human error than prior gel-based RT-PCR assays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244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138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352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risk factors for increased acquisition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356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316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number of reported acute hepatitis C cases by availability of specific risk behavior or exposure during 2019. The categories listed in the first column are injection drug use, multiple sexual partners, surgery, sexual contact, needlestick, men who have sex with men, household contact (nonsexual), dialysis patient, occupational, and transfusion. Column two displays the number of case reports for which a risk was identified. Column three lists the number of case reports for which no risk was identified. Column four provides the number of case reports for which risk information was missing.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C44CD-EBB1-4760-9DA2-67D74909B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822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58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dirty="0"/>
              <a:t>Hepatitis</a:t>
            </a:r>
            <a:r>
              <a:rPr lang="en-US" baseline="0" dirty="0"/>
              <a:t> B testing is important for several reasons:</a:t>
            </a:r>
          </a:p>
          <a:p>
            <a:br>
              <a:rPr lang="en-US" baseline="0" dirty="0"/>
            </a:br>
            <a:r>
              <a:rPr lang="en-US" baseline="0" dirty="0"/>
              <a:t>1) Pts with Coinfection may warrant closer LFTs monitoring </a:t>
            </a:r>
          </a:p>
          <a:p>
            <a:r>
              <a:rPr lang="en-US" baseline="0" dirty="0"/>
              <a:t>2) May be helpful in the future as well : If patient develops chronic hep C infection and warrant therapy – if chronic Hep B infection – they can flaire up during HCV treatment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4307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Liver disease due to chronic HCV infection generally progresses slowly in children, and cirrhosis and liver cancer occur infrequently. Although elevated serum aminotransferase levels are often noted, HCV-infected children younger than 3 years virtually never develop advanced liver disease.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969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714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337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risk factors for increased acquisition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2514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001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Room for better policies</a:t>
            </a:r>
          </a:p>
          <a:p>
            <a:endParaRPr lang="en-US" dirty="0"/>
          </a:p>
          <a:p>
            <a:r>
              <a:rPr lang="en-US" dirty="0"/>
              <a:t>Unify</a:t>
            </a:r>
            <a:r>
              <a:rPr lang="en-US" baseline="0" dirty="0"/>
              <a:t> registry of all exposed babies???</a:t>
            </a:r>
          </a:p>
          <a:p>
            <a:endParaRPr lang="en-US" baseline="0" dirty="0"/>
          </a:p>
          <a:p>
            <a:r>
              <a:rPr lang="en-US" baseline="0" dirty="0"/>
              <a:t>Better health records in CPS </a:t>
            </a:r>
            <a:r>
              <a:rPr lang="en-US" baseline="0"/>
              <a:t>cases/foster systems?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3796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1547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risk factors for increased acquisition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3CF9-88A1-C346-9A2C-84EB665015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74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number of reported acute hepatitis C cases by availability of specific risk behavior or exposure during 2019. The categories listed in the first column are injection drug use, multiple sexual partners, surgery, sexual contact, needlestick, men who have sex with men, household contact (nonsexual), dialysis patient, occupational, and transfusion. Column two displays the number of case reports for which a risk was identified. Column three lists the number of case reports for which no risk was identified. Column four provides the number of case reports for which risk information was missing.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C44CD-EBB1-4760-9DA2-67D74909B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756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number of reported acute hepatitis C cases by availability of specific risk behavior or exposure during 2019. The categories listed in the first column are injection drug use, multiple sexual partners, surgery, sexual contact, needlestick, men who have sex with men, household contact (nonsexual), dialysis patient, occupational, and transfusion. Column two displays the number of case reports for which a risk was identified. Column three lists the number of case reports for which no risk was identified. Column four provides the number of case reports for which risk information was missing.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C44CD-EBB1-4760-9DA2-67D74909B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514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Light</a:t>
            </a:r>
            <a:r>
              <a:rPr lang="en-US" sz="1200" kern="1200" baseline="0" dirty="0">
                <a:solidFill>
                  <a:schemeClr val="tx1"/>
                </a:solidFill>
                <a:effectLst/>
                <a:latin typeface="+mn-lt"/>
                <a:ea typeface="+mn-ea"/>
                <a:cs typeface="+mn-cs"/>
              </a:rPr>
              <a:t> purple is Hep C positivity among all adults, Dark purple is hep C among pregnant women in percentage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 we can see WV is the leading state</a:t>
            </a:r>
            <a:r>
              <a:rPr lang="en-US" sz="1200" kern="1200" baseline="0" dirty="0">
                <a:solidFill>
                  <a:schemeClr val="tx1"/>
                </a:solidFill>
                <a:effectLst/>
                <a:latin typeface="+mn-lt"/>
                <a:ea typeface="+mn-ea"/>
                <a:cs typeface="+mn-cs"/>
              </a:rPr>
              <a:t> with reported pregnant women with Hepatitis C infection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00BEE-AADE-48A6-A810-37C38B963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754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00BEE-AADE-48A6-A810-37C38B963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27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00BEE-AADE-48A6-A810-37C38B963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478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9/25/2023</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134230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9/25/2023</a:t>
            </a:fld>
            <a:endParaRPr lang="en-US" dirty="0"/>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793686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9/25/2023</a:t>
            </a:fld>
            <a:endParaRPr lang="en-US" dirty="0"/>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667069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Contact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905706"/>
            <a:ext cx="10363200" cy="1301235"/>
          </a:xfrm>
        </p:spPr>
        <p:txBody>
          <a:bodyPr>
            <a:normAutofit/>
          </a:bodyPr>
          <a:lstStyle>
            <a:lvl1pPr algn="l">
              <a:lnSpc>
                <a:spcPct val="90000"/>
              </a:lnSpc>
              <a:defRPr sz="3600"/>
            </a:lvl1pPr>
          </a:lstStyle>
          <a:p>
            <a:r>
              <a:rPr lang="en-US" dirty="0"/>
              <a:t>Contact</a:t>
            </a:r>
          </a:p>
        </p:txBody>
      </p:sp>
      <p:sp>
        <p:nvSpPr>
          <p:cNvPr id="3" name="Subtitle 2"/>
          <p:cNvSpPr>
            <a:spLocks noGrp="1"/>
          </p:cNvSpPr>
          <p:nvPr>
            <p:ph type="subTitle" idx="1"/>
          </p:nvPr>
        </p:nvSpPr>
        <p:spPr>
          <a:xfrm>
            <a:off x="914400" y="1878067"/>
            <a:ext cx="10363200" cy="2082400"/>
          </a:xfrm>
        </p:spPr>
        <p:txBody>
          <a:bodyPr>
            <a:normAutofit/>
          </a:bodyPr>
          <a:lstStyle>
            <a:lvl1pPr marL="0" indent="0" algn="l">
              <a:buNone/>
              <a:defRPr sz="3200" b="1">
                <a:solidFill>
                  <a:schemeClr val="tx2">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a:off x="914400" y="3953356"/>
            <a:ext cx="10363200" cy="0"/>
          </a:xfrm>
          <a:prstGeom prst="line">
            <a:avLst/>
          </a:prstGeom>
          <a:ln w="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8894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4" name="Rectangle 3"/>
          <p:cNvSpPr/>
          <p:nvPr userDrawn="1"/>
        </p:nvSpPr>
        <p:spPr>
          <a:xfrm>
            <a:off x="313267" y="850900"/>
            <a:ext cx="115824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userDrawn="1"/>
        </p:nvSpPr>
        <p:spPr>
          <a:xfrm>
            <a:off x="313267" y="223839"/>
            <a:ext cx="10126133" cy="511175"/>
          </a:xfrm>
          <a:prstGeom prst="rect">
            <a:avLst/>
          </a:prstGeom>
          <a:solidFill>
            <a:srgbClr val="8BB8E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2" descr="S:\secretary\communications\Logo Library\DHHR Bureau logos\DHHR_2013_BPH_Version3.jpg"/>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0566401" y="188914"/>
            <a:ext cx="135043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3587" y="230189"/>
            <a:ext cx="10091947" cy="461111"/>
          </a:xfrm>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09600" y="971550"/>
            <a:ext cx="109728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0"/>
          </p:nvPr>
        </p:nvSpPr>
        <p:spPr>
          <a:xfrm>
            <a:off x="11116733" y="6356350"/>
            <a:ext cx="465667" cy="171450"/>
          </a:xfrm>
        </p:spPr>
        <p:txBody>
          <a:bodyPr lIns="0" tIns="0" rIns="0" bIns="0" anchor="t"/>
          <a:lstStyle>
            <a:lvl1pPr>
              <a:defRPr sz="1000">
                <a:solidFill>
                  <a:schemeClr val="tx1"/>
                </a:solidFill>
              </a:defRPr>
            </a:lvl1pPr>
          </a:lstStyle>
          <a:p>
            <a:pPr defTabSz="457200" fontAlgn="base">
              <a:spcBef>
                <a:spcPct val="0"/>
              </a:spcBef>
              <a:spcAft>
                <a:spcPct val="0"/>
              </a:spcAft>
              <a:defRPr/>
            </a:pPr>
            <a:fld id="{D56CE49B-3A98-467B-8F13-F9D8FF9A6A2B}" type="slidenum">
              <a:rPr lang="en-US" altLang="en-US" smtClean="0">
                <a:solidFill>
                  <a:prstClr val="black"/>
                </a:solidFill>
                <a:ea typeface="MS PGothic" pitchFamily="34" charset="-128"/>
              </a:rPr>
              <a:pPr defTabSz="457200" fontAlgn="base">
                <a:spcBef>
                  <a:spcPct val="0"/>
                </a:spcBef>
                <a:spcAft>
                  <a:spcPct val="0"/>
                </a:spcAft>
                <a:defRPr/>
              </a:pPr>
              <a:t>‹#›</a:t>
            </a:fld>
            <a:endParaRPr lang="en-US" altLang="en-US" dirty="0">
              <a:solidFill>
                <a:prstClr val="black"/>
              </a:solidFill>
              <a:ea typeface="MS PGothic" pitchFamily="34" charset="-128"/>
            </a:endParaRPr>
          </a:p>
        </p:txBody>
      </p:sp>
    </p:spTree>
    <p:extLst>
      <p:ext uri="{BB962C8B-B14F-4D97-AF65-F5344CB8AC3E}">
        <p14:creationId xmlns:p14="http://schemas.microsoft.com/office/powerpoint/2010/main" val="2670740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1" y="685801"/>
            <a:ext cx="8115300" cy="3046228"/>
          </a:xfrm>
        </p:spPr>
        <p:txBody>
          <a:bodyPr anchor="b">
            <a:normAutofit/>
          </a:bodyPr>
          <a:lstStyle>
            <a:lvl1pPr algn="ctr">
              <a:defRPr sz="2700" cap="all" spc="225"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1" y="4114800"/>
            <a:ext cx="8115300" cy="2057400"/>
          </a:xfrm>
        </p:spPr>
        <p:txBody>
          <a:bodyPr/>
          <a:lstStyle>
            <a:lvl1pPr marL="0" indent="0" algn="ctr">
              <a:buNone/>
              <a:defRPr sz="1800" i="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pPr defTabSz="685800"/>
            <a:fld id="{23FEA57E-7C1A-457B-A4CD-5DCEB057B502}" type="datetime1">
              <a:rPr lang="en-US" smtClean="0">
                <a:solidFill>
                  <a:srgbClr val="412F24">
                    <a:lumMod val="75000"/>
                    <a:lumOff val="25000"/>
                  </a:srgbClr>
                </a:solidFill>
              </a:rPr>
              <a:pPr defTabSz="685800"/>
              <a:t>9/25/2023</a:t>
            </a:fld>
            <a:endParaRPr lang="en-US" dirty="0">
              <a:solidFill>
                <a:srgbClr val="412F24">
                  <a:lumMod val="75000"/>
                  <a:lumOff val="25000"/>
                </a:srgbClr>
              </a:solidFill>
            </a:endParaRPr>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pPr defTabSz="685800"/>
            <a:r>
              <a:rPr lang="en-US">
                <a:solidFill>
                  <a:srgbClr val="412F24">
                    <a:lumMod val="75000"/>
                    <a:lumOff val="25000"/>
                  </a:srgbClr>
                </a:solidFill>
              </a:rPr>
              <a:t>Sample Footer Text</a:t>
            </a:r>
            <a:endParaRPr lang="en-US" dirty="0">
              <a:solidFill>
                <a:srgbClr val="412F24">
                  <a:lumMod val="75000"/>
                  <a:lumOff val="25000"/>
                </a:srgbClr>
              </a:solidFill>
            </a:endParaRP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pPr defTabSz="685800"/>
            <a:fld id="{F8E28480-1C08-4458-AD97-0283E6FFD09D}" type="slidenum">
              <a:rPr lang="en-US" smtClean="0">
                <a:solidFill>
                  <a:srgbClr val="412F24">
                    <a:lumMod val="75000"/>
                    <a:lumOff val="25000"/>
                  </a:srgbClr>
                </a:solidFill>
              </a:rPr>
              <a:pPr defTabSz="685800"/>
              <a:t>‹#›</a:t>
            </a:fld>
            <a:endParaRPr lang="en-US" dirty="0">
              <a:solidFill>
                <a:srgbClr val="412F24">
                  <a:lumMod val="75000"/>
                  <a:lumOff val="25000"/>
                </a:srgbClr>
              </a:solidFill>
            </a:endParaRPr>
          </a:p>
        </p:txBody>
      </p:sp>
    </p:spTree>
    <p:extLst>
      <p:ext uri="{BB962C8B-B14F-4D97-AF65-F5344CB8AC3E}">
        <p14:creationId xmlns:p14="http://schemas.microsoft.com/office/powerpoint/2010/main" val="4015635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2" y="566278"/>
            <a:ext cx="9512429" cy="965458"/>
          </a:xfrm>
        </p:spPr>
        <p:txBody>
          <a:bodyPr/>
          <a:lstStyle>
            <a:lvl1pPr algn="ctr">
              <a:defRPr cap="all" spc="225"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60" y="2057401"/>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5"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pPr defTabSz="685800"/>
            <a:fld id="{D0D239B2-65BC-4C2A-A62B-3EABFE9590E4}" type="datetime1">
              <a:rPr lang="en-US" smtClean="0">
                <a:solidFill>
                  <a:srgbClr val="412F24">
                    <a:lumMod val="75000"/>
                    <a:lumOff val="25000"/>
                  </a:srgbClr>
                </a:solidFill>
              </a:rPr>
              <a:pPr defTabSz="685800"/>
              <a:t>9/25/2023</a:t>
            </a:fld>
            <a:endParaRPr lang="en-US" dirty="0">
              <a:solidFill>
                <a:srgbClr val="412F24">
                  <a:lumMod val="75000"/>
                  <a:lumOff val="25000"/>
                </a:srgbClr>
              </a:solidFill>
            </a:endParaRPr>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pPr defTabSz="685800"/>
            <a:r>
              <a:rPr lang="en-US">
                <a:solidFill>
                  <a:srgbClr val="412F24">
                    <a:lumMod val="75000"/>
                    <a:lumOff val="25000"/>
                  </a:srgbClr>
                </a:solidFill>
              </a:rPr>
              <a:t>Sample Footer Text</a:t>
            </a:r>
            <a:endParaRPr lang="en-US" dirty="0">
              <a:solidFill>
                <a:srgbClr val="412F24">
                  <a:lumMod val="75000"/>
                  <a:lumOff val="25000"/>
                </a:srgbClr>
              </a:solidFill>
            </a:endParaRP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pPr defTabSz="685800"/>
            <a:fld id="{F8E28480-1C08-4458-AD97-0283E6FFD09D}" type="slidenum">
              <a:rPr lang="en-US" smtClean="0">
                <a:solidFill>
                  <a:srgbClr val="412F24">
                    <a:lumMod val="75000"/>
                    <a:lumOff val="25000"/>
                  </a:srgbClr>
                </a:solidFill>
              </a:rPr>
              <a:pPr defTabSz="685800"/>
              <a:t>‹#›</a:t>
            </a:fld>
            <a:endParaRPr lang="en-US" dirty="0">
              <a:solidFill>
                <a:srgbClr val="412F24">
                  <a:lumMod val="75000"/>
                  <a:lumOff val="25000"/>
                </a:srgbClr>
              </a:solidFill>
            </a:endParaRPr>
          </a:p>
        </p:txBody>
      </p:sp>
    </p:spTree>
    <p:extLst>
      <p:ext uri="{BB962C8B-B14F-4D97-AF65-F5344CB8AC3E}">
        <p14:creationId xmlns:p14="http://schemas.microsoft.com/office/powerpoint/2010/main" val="2586956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1" y="685800"/>
            <a:ext cx="9486900" cy="1371600"/>
          </a:xfrm>
        </p:spPr>
        <p:txBody>
          <a:bodyPr>
            <a:normAutofit/>
          </a:bodyPr>
          <a:lstStyle>
            <a:lvl1pPr algn="l">
              <a:defRPr sz="2400" cap="all" spc="225"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pPr defTabSz="685800"/>
            <a:fld id="{201AF2CE-4F37-411C-A3EE-BBBE223265BF}" type="datetime1">
              <a:rPr lang="en-US" smtClean="0">
                <a:solidFill>
                  <a:srgbClr val="412F24">
                    <a:lumMod val="75000"/>
                    <a:lumOff val="25000"/>
                  </a:srgbClr>
                </a:solidFill>
              </a:rPr>
              <a:pPr defTabSz="685800"/>
              <a:t>9/25/2023</a:t>
            </a:fld>
            <a:endParaRPr lang="en-US" dirty="0">
              <a:solidFill>
                <a:srgbClr val="412F24">
                  <a:lumMod val="75000"/>
                  <a:lumOff val="25000"/>
                </a:srgbClr>
              </a:solidFill>
            </a:endParaRPr>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pPr defTabSz="685800"/>
            <a:r>
              <a:rPr lang="en-US">
                <a:solidFill>
                  <a:srgbClr val="412F24">
                    <a:lumMod val="75000"/>
                    <a:lumOff val="25000"/>
                  </a:srgbClr>
                </a:solidFill>
              </a:rPr>
              <a:t>Sample Footer Text</a:t>
            </a:r>
            <a:endParaRPr lang="en-US" dirty="0">
              <a:solidFill>
                <a:srgbClr val="412F24">
                  <a:lumMod val="75000"/>
                  <a:lumOff val="25000"/>
                </a:srgbClr>
              </a:solidFill>
            </a:endParaRP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pPr defTabSz="685800"/>
            <a:fld id="{F8E28480-1C08-4458-AD97-0283E6FFD09D}" type="slidenum">
              <a:rPr lang="en-US" smtClean="0">
                <a:solidFill>
                  <a:srgbClr val="412F24">
                    <a:lumMod val="75000"/>
                    <a:lumOff val="25000"/>
                  </a:srgbClr>
                </a:solidFill>
              </a:rPr>
              <a:pPr defTabSz="685800"/>
              <a:t>‹#›</a:t>
            </a:fld>
            <a:endParaRPr lang="en-US" dirty="0">
              <a:solidFill>
                <a:srgbClr val="412F24">
                  <a:lumMod val="75000"/>
                  <a:lumOff val="25000"/>
                </a:srgbClr>
              </a:solidFill>
            </a:endParaRPr>
          </a:p>
        </p:txBody>
      </p:sp>
    </p:spTree>
    <p:extLst>
      <p:ext uri="{BB962C8B-B14F-4D97-AF65-F5344CB8AC3E}">
        <p14:creationId xmlns:p14="http://schemas.microsoft.com/office/powerpoint/2010/main" val="4145170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pPr defTabSz="685800"/>
            <a:fld id="{4A75DC65-7D1F-4BAB-9695-F7E734143E14}" type="datetime1">
              <a:rPr lang="en-US" smtClean="0">
                <a:solidFill>
                  <a:srgbClr val="412F24">
                    <a:lumMod val="75000"/>
                    <a:lumOff val="25000"/>
                  </a:srgbClr>
                </a:solidFill>
              </a:rPr>
              <a:pPr defTabSz="685800"/>
              <a:t>9/25/2023</a:t>
            </a:fld>
            <a:endParaRPr lang="en-US" dirty="0">
              <a:solidFill>
                <a:srgbClr val="412F24">
                  <a:lumMod val="75000"/>
                  <a:lumOff val="25000"/>
                </a:srgbClr>
              </a:solidFill>
            </a:endParaRPr>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pPr defTabSz="685800"/>
            <a:r>
              <a:rPr lang="en-US">
                <a:solidFill>
                  <a:srgbClr val="412F24">
                    <a:lumMod val="75000"/>
                    <a:lumOff val="25000"/>
                  </a:srgbClr>
                </a:solidFill>
              </a:rPr>
              <a:t>Sample Footer Text</a:t>
            </a:r>
            <a:endParaRPr lang="en-US" dirty="0">
              <a:solidFill>
                <a:srgbClr val="412F24">
                  <a:lumMod val="75000"/>
                  <a:lumOff val="25000"/>
                </a:srgbClr>
              </a:solidFill>
            </a:endParaRP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pPr defTabSz="685800"/>
            <a:fld id="{F8E28480-1C08-4458-AD97-0283E6FFD09D}" type="slidenum">
              <a:rPr lang="en-US" smtClean="0">
                <a:solidFill>
                  <a:srgbClr val="412F24">
                    <a:lumMod val="75000"/>
                    <a:lumOff val="25000"/>
                  </a:srgbClr>
                </a:solidFill>
              </a:rPr>
              <a:pPr defTabSz="685800"/>
              <a:t>‹#›</a:t>
            </a:fld>
            <a:endParaRPr lang="en-US" dirty="0">
              <a:solidFill>
                <a:srgbClr val="412F24">
                  <a:lumMod val="75000"/>
                  <a:lumOff val="25000"/>
                </a:srgbClr>
              </a:solidFill>
            </a:endParaRPr>
          </a:p>
        </p:txBody>
      </p:sp>
    </p:spTree>
    <p:extLst>
      <p:ext uri="{BB962C8B-B14F-4D97-AF65-F5344CB8AC3E}">
        <p14:creationId xmlns:p14="http://schemas.microsoft.com/office/powerpoint/2010/main" val="156864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9/25/2023</a:t>
            </a:fld>
            <a:endParaRPr lang="en-US" dirty="0"/>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627096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9/25/2023</a:t>
            </a:fld>
            <a:endParaRPr lang="en-US" dirty="0"/>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950869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9/25/2023</a:t>
            </a:fld>
            <a:endParaRPr lang="en-US" dirty="0"/>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638180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9/25/2023</a:t>
            </a:fld>
            <a:endParaRPr lang="en-US" dirty="0"/>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966991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9/25/2023</a:t>
            </a:fld>
            <a:endParaRPr lang="en-US" dirty="0"/>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411072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9/25/2023</a:t>
            </a:fld>
            <a:endParaRPr lang="en-US" dirty="0"/>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665262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9/25/2023</a:t>
            </a:fld>
            <a:endParaRPr lang="en-US" dirty="0"/>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728008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9/25/2023</a:t>
            </a:fld>
            <a:endParaRPr lang="en-US" dirty="0"/>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55554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9/25/2023</a:t>
            </a:fld>
            <a:endParaRPr lang="en-US" dirty="0"/>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284302933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Title of the slide</a:t>
            </a:r>
          </a:p>
        </p:txBody>
      </p:sp>
      <p:sp>
        <p:nvSpPr>
          <p:cNvPr id="3" name="Text Placeholder 2"/>
          <p:cNvSpPr>
            <a:spLocks noGrp="1"/>
          </p:cNvSpPr>
          <p:nvPr>
            <p:ph type="body" idx="1"/>
          </p:nvPr>
        </p:nvSpPr>
        <p:spPr>
          <a:xfrm>
            <a:off x="609600" y="1600201"/>
            <a:ext cx="10972800" cy="35142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6124373"/>
            <a:ext cx="12204192" cy="731837"/>
          </a:xfrm>
          <a:prstGeom prst="rect">
            <a:avLst/>
          </a:prstGeom>
          <a:solidFill>
            <a:schemeClr val="accent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Box 12"/>
          <p:cNvSpPr txBox="1"/>
          <p:nvPr/>
        </p:nvSpPr>
        <p:spPr>
          <a:xfrm>
            <a:off x="7699924" y="6225616"/>
            <a:ext cx="4894651" cy="307777"/>
          </a:xfrm>
          <a:prstGeom prst="rect">
            <a:avLst/>
          </a:prstGeom>
          <a:noFill/>
        </p:spPr>
        <p:txBody>
          <a:bodyPr wrap="square" rtlCol="0">
            <a:spAutoFit/>
          </a:bodyPr>
          <a:lstStyle/>
          <a:p>
            <a:r>
              <a:rPr lang="en-US" sz="1400" b="0" i="1" dirty="0">
                <a:solidFill>
                  <a:schemeClr val="bg1"/>
                </a:solidFill>
                <a:latin typeface="Adobe Garamond Pro"/>
                <a:cs typeface="Adobe Garamond Pro"/>
              </a:rPr>
              <a:t>Working together for</a:t>
            </a:r>
            <a:endParaRPr lang="en-US" sz="1400" b="0" i="1" dirty="0">
              <a:solidFill>
                <a:schemeClr val="bg1"/>
              </a:solidFill>
              <a:latin typeface="Myriad Pro"/>
              <a:cs typeface="Myriad Pro"/>
            </a:endParaRPr>
          </a:p>
        </p:txBody>
      </p:sp>
      <p:sp>
        <p:nvSpPr>
          <p:cNvPr id="14" name="TextBox 13"/>
          <p:cNvSpPr txBox="1"/>
          <p:nvPr/>
        </p:nvSpPr>
        <p:spPr>
          <a:xfrm>
            <a:off x="8172091" y="6456276"/>
            <a:ext cx="3410309" cy="307777"/>
          </a:xfrm>
          <a:prstGeom prst="rect">
            <a:avLst/>
          </a:prstGeom>
          <a:noFill/>
        </p:spPr>
        <p:txBody>
          <a:bodyPr wrap="square" rtlCol="0">
            <a:spAutoFit/>
          </a:bodyPr>
          <a:lstStyle/>
          <a:p>
            <a:r>
              <a:rPr lang="en-US" sz="1400" b="0" i="0" dirty="0">
                <a:solidFill>
                  <a:schemeClr val="bg1"/>
                </a:solidFill>
                <a:latin typeface="Myriad Pro"/>
                <a:cs typeface="Myriad Pro"/>
              </a:rPr>
              <a:t>healthier mothers and babies</a:t>
            </a:r>
          </a:p>
        </p:txBody>
      </p:sp>
      <p:pic>
        <p:nvPicPr>
          <p:cNvPr id="19" name="Picture 18">
            <a:extLst>
              <a:ext uri="{FF2B5EF4-FFF2-40B4-BE49-F238E27FC236}">
                <a16:creationId xmlns:a16="http://schemas.microsoft.com/office/drawing/2014/main" id="{D3DD62CA-D57F-F264-0BE7-447155241073}"/>
              </a:ext>
            </a:extLst>
          </p:cNvPr>
          <p:cNvPicPr>
            <a:picLocks noChangeAspect="1"/>
          </p:cNvPicPr>
          <p:nvPr userDrawn="1"/>
        </p:nvPicPr>
        <p:blipFill>
          <a:blip r:embed="rId3"/>
          <a:stretch>
            <a:fillRect/>
          </a:stretch>
        </p:blipFill>
        <p:spPr>
          <a:xfrm>
            <a:off x="5390449" y="5707874"/>
            <a:ext cx="1411103" cy="1172806"/>
          </a:xfrm>
          <a:prstGeom prst="ellipse">
            <a:avLst/>
          </a:prstGeom>
        </p:spPr>
      </p:pic>
      <p:pic>
        <p:nvPicPr>
          <p:cNvPr id="4" name="Picture 2" descr="Image preview">
            <a:extLst>
              <a:ext uri="{FF2B5EF4-FFF2-40B4-BE49-F238E27FC236}">
                <a16:creationId xmlns:a16="http://schemas.microsoft.com/office/drawing/2014/main" id="{4872A086-E4B2-BAEA-0FFE-B720FB9FC4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7960" y="5297004"/>
            <a:ext cx="6401432" cy="237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730212"/>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4400" b="1" i="0" kern="1200">
          <a:solidFill>
            <a:schemeClr val="tx2"/>
          </a:solidFill>
          <a:latin typeface="Myriad Pro"/>
          <a:ea typeface="+mj-ea"/>
          <a:cs typeface="Myriad Pro"/>
        </a:defRPr>
      </a:lvl1pPr>
    </p:titleStyle>
    <p:bodyStyle>
      <a:lvl1pPr marL="342900" indent="-342900" algn="l" defTabSz="457200" rtl="0" eaLnBrk="1" latinLnBrk="0" hangingPunct="1">
        <a:lnSpc>
          <a:spcPct val="90000"/>
        </a:lnSpc>
        <a:spcBef>
          <a:spcPts val="1968"/>
        </a:spcBef>
        <a:buClr>
          <a:schemeClr val="accent1"/>
        </a:buClr>
        <a:buSzPct val="150000"/>
        <a:buFontTx/>
        <a:buChar char="•"/>
        <a:defRPr sz="3200" kern="1200">
          <a:solidFill>
            <a:schemeClr val="tx1"/>
          </a:solidFill>
          <a:latin typeface="Adobe Garamond Pro"/>
          <a:ea typeface="+mn-ea"/>
          <a:cs typeface="Adobe Garamond Pro"/>
        </a:defRPr>
      </a:lvl1pPr>
      <a:lvl2pPr marL="742950" indent="-285750" algn="l" defTabSz="457200" rtl="0" eaLnBrk="1" latinLnBrk="0" hangingPunct="1">
        <a:lnSpc>
          <a:spcPct val="90000"/>
        </a:lnSpc>
        <a:spcBef>
          <a:spcPts val="1968"/>
        </a:spcBef>
        <a:buClr>
          <a:schemeClr val="accent1"/>
        </a:buClr>
        <a:buFont typeface="Arial"/>
        <a:buChar char="–"/>
        <a:defRPr sz="2800" kern="1200">
          <a:solidFill>
            <a:schemeClr val="tx1"/>
          </a:solidFill>
          <a:latin typeface="Adobe Garamond Pro"/>
          <a:ea typeface="+mn-ea"/>
          <a:cs typeface="Adobe Garamond Pro"/>
        </a:defRPr>
      </a:lvl2pPr>
      <a:lvl3pPr marL="1143000" indent="-228600" algn="l" defTabSz="457200" rtl="0" eaLnBrk="1" latinLnBrk="0" hangingPunct="1">
        <a:lnSpc>
          <a:spcPct val="90000"/>
        </a:lnSpc>
        <a:spcBef>
          <a:spcPts val="1968"/>
        </a:spcBef>
        <a:buClr>
          <a:schemeClr val="accent1"/>
        </a:buClr>
        <a:buFont typeface="Arial"/>
        <a:buChar char="•"/>
        <a:defRPr sz="2400" kern="1200">
          <a:solidFill>
            <a:schemeClr val="tx1"/>
          </a:solidFill>
          <a:latin typeface="Adobe Garamond Pro"/>
          <a:ea typeface="+mn-ea"/>
          <a:cs typeface="Adobe Garamond Pro"/>
        </a:defRPr>
      </a:lvl3pPr>
      <a:lvl4pPr marL="1600200" indent="-228600" algn="l" defTabSz="457200" rtl="0" eaLnBrk="1" latinLnBrk="0" hangingPunct="1">
        <a:lnSpc>
          <a:spcPct val="90000"/>
        </a:lnSpc>
        <a:spcBef>
          <a:spcPts val="1968"/>
        </a:spcBef>
        <a:buClr>
          <a:schemeClr val="accent1"/>
        </a:buClr>
        <a:buFont typeface="Arial"/>
        <a:buChar char="–"/>
        <a:defRPr sz="2000" kern="1200">
          <a:solidFill>
            <a:schemeClr val="tx1"/>
          </a:solidFill>
          <a:latin typeface="Adobe Garamond Pro"/>
          <a:ea typeface="+mn-ea"/>
          <a:cs typeface="Adobe Garamond Pro"/>
        </a:defRPr>
      </a:lvl4pPr>
      <a:lvl5pPr marL="2057400" indent="-228600" algn="l" defTabSz="457200" rtl="0" eaLnBrk="1" latinLnBrk="0" hangingPunct="1">
        <a:lnSpc>
          <a:spcPct val="90000"/>
        </a:lnSpc>
        <a:spcBef>
          <a:spcPts val="1968"/>
        </a:spcBef>
        <a:buClr>
          <a:schemeClr val="accent1"/>
        </a:buClr>
        <a:buFont typeface="Arial"/>
        <a:buChar char="»"/>
        <a:defRPr sz="2000" kern="1200">
          <a:solidFill>
            <a:schemeClr val="tx1"/>
          </a:solidFill>
          <a:latin typeface="Adobe Garamond Pro"/>
          <a:ea typeface="+mn-ea"/>
          <a:cs typeface="Adobe Garamon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50416181-618F-4207-9138-5EFC9C78ABFD}" type="datetime1">
              <a:rPr lang="en-US" altLang="en-US"/>
              <a:pPr>
                <a:defRPr/>
              </a:pPr>
              <a:t>9/25/2023</a:t>
            </a:fld>
            <a:endParaRPr lang="en-US" alt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2C4B3D32-EC4A-4DF6-B37A-49E1E4CB0B76}" type="slidenum">
              <a:rPr lang="en-US" altLang="en-US"/>
              <a:pPr>
                <a:defRPr/>
              </a:pPr>
              <a:t>‹#›</a:t>
            </a:fld>
            <a:endParaRPr lang="en-US" altLang="en-US" dirty="0"/>
          </a:p>
        </p:txBody>
      </p:sp>
    </p:spTree>
    <p:extLst>
      <p:ext uri="{BB962C8B-B14F-4D97-AF65-F5344CB8AC3E}">
        <p14:creationId xmlns:p14="http://schemas.microsoft.com/office/powerpoint/2010/main" val="13326353"/>
      </p:ext>
    </p:extLst>
  </p:cSld>
  <p:clrMap bg1="lt1" tx1="dk1" bg2="lt2" tx2="dk2" accent1="accent1" accent2="accent2" accent3="accent3" accent4="accent4" accent5="accent5" accent6="accent6" hlink="hlink" folHlink="folHlink"/>
  <p:sldLayoutIdLst>
    <p:sldLayoutId id="2147483682" r:id="rId1"/>
  </p:sldLayoutIdLst>
  <p:hf hd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1"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600"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4" y="3223752"/>
            <a:ext cx="4114801" cy="410501"/>
          </a:xfrm>
          <a:prstGeom prst="rect">
            <a:avLst/>
          </a:prstGeom>
        </p:spPr>
        <p:txBody>
          <a:bodyPr vert="horz" lIns="91440" tIns="45720" rIns="91440" bIns="45720" rtlCol="0" anchor="ctr"/>
          <a:lstStyle>
            <a:lvl1pPr algn="ctr">
              <a:defRPr sz="675" cap="all" spc="225" baseline="0">
                <a:solidFill>
                  <a:schemeClr val="tx2">
                    <a:lumMod val="75000"/>
                    <a:lumOff val="25000"/>
                  </a:schemeClr>
                </a:solidFill>
                <a:latin typeface="+mn-lt"/>
              </a:defRPr>
            </a:lvl1pPr>
          </a:lstStyle>
          <a:p>
            <a:fld id="{D3FE42E8-8B57-452D-A122-4DCE9AC771EF}" type="datetime1">
              <a:rPr lang="en-US" smtClean="0"/>
              <a:t>9/25/2023</a:t>
            </a:fld>
            <a:endParaRPr lang="en-US" dirty="0"/>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1"/>
            <a:ext cx="4114800" cy="410501"/>
          </a:xfrm>
          <a:prstGeom prst="rect">
            <a:avLst/>
          </a:prstGeom>
        </p:spPr>
        <p:txBody>
          <a:bodyPr vert="horz" lIns="91440" tIns="45720" rIns="91440" bIns="45720" rtlCol="0" anchor="ctr"/>
          <a:lstStyle>
            <a:lvl1pPr algn="ctr">
              <a:defRPr sz="675" cap="all" spc="225"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1" y="6356352"/>
            <a:ext cx="871868" cy="365125"/>
          </a:xfrm>
          <a:prstGeom prst="rect">
            <a:avLst/>
          </a:prstGeom>
        </p:spPr>
        <p:txBody>
          <a:bodyPr vert="horz" lIns="91440" tIns="45720" rIns="91440" bIns="45720" rtlCol="0" anchor="ctr"/>
          <a:lstStyle>
            <a:lvl1pPr algn="r">
              <a:defRPr sz="675" spc="225">
                <a:solidFill>
                  <a:schemeClr val="tx2">
                    <a:lumMod val="75000"/>
                    <a:lumOff val="25000"/>
                  </a:schemeClr>
                </a:solidFill>
                <a:latin typeface="+mn-lt"/>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92777563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sldNum="0" hdr="0" ftr="0" dt="0"/>
  <p:txStyles>
    <p:titleStyle>
      <a:lvl1pPr algn="l" defTabSz="685800" rtl="0" eaLnBrk="1" latinLnBrk="0" hangingPunct="1">
        <a:lnSpc>
          <a:spcPct val="90000"/>
        </a:lnSpc>
        <a:spcBef>
          <a:spcPct val="0"/>
        </a:spcBef>
        <a:buNone/>
        <a:defRPr sz="27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750"/>
        </a:spcBef>
        <a:buSzPct val="70000"/>
        <a:buFont typeface="Arial" panose="020B0604020202020204" pitchFamily="34" charset="0"/>
        <a:buChar char="•"/>
        <a:defRPr sz="1800" kern="1200">
          <a:solidFill>
            <a:schemeClr val="tx2"/>
          </a:solidFill>
          <a:latin typeface="+mj-lt"/>
          <a:ea typeface="+mn-ea"/>
          <a:cs typeface="+mn-cs"/>
        </a:defRPr>
      </a:lvl1pPr>
      <a:lvl2pPr marL="514350" indent="-171450" algn="l" defTabSz="685800" rtl="0" eaLnBrk="1" latinLnBrk="0" hangingPunct="1">
        <a:lnSpc>
          <a:spcPct val="100000"/>
        </a:lnSpc>
        <a:spcBef>
          <a:spcPts val="375"/>
        </a:spcBef>
        <a:buSzPct val="70000"/>
        <a:buFont typeface="Arial" panose="020B0604020202020204" pitchFamily="34" charset="0"/>
        <a:buChar char="•"/>
        <a:defRPr sz="1500" kern="1200">
          <a:solidFill>
            <a:schemeClr val="tx2"/>
          </a:solidFill>
          <a:latin typeface="+mj-lt"/>
          <a:ea typeface="+mn-ea"/>
          <a:cs typeface="+mn-cs"/>
        </a:defRPr>
      </a:lvl2pPr>
      <a:lvl3pPr marL="857250" indent="-171450" algn="l" defTabSz="685800" rtl="0" eaLnBrk="1" latinLnBrk="0" hangingPunct="1">
        <a:lnSpc>
          <a:spcPct val="100000"/>
        </a:lnSpc>
        <a:spcBef>
          <a:spcPts val="375"/>
        </a:spcBef>
        <a:buSzPct val="70000"/>
        <a:buFont typeface="Arial" panose="020B0604020202020204" pitchFamily="34" charset="0"/>
        <a:buChar char="•"/>
        <a:defRPr sz="1350" kern="1200">
          <a:solidFill>
            <a:schemeClr val="tx2"/>
          </a:solidFill>
          <a:latin typeface="+mj-lt"/>
          <a:ea typeface="+mn-ea"/>
          <a:cs typeface="+mn-cs"/>
        </a:defRPr>
      </a:lvl3pPr>
      <a:lvl4pPr marL="1200150" indent="-171450" algn="l" defTabSz="685800" rtl="0" eaLnBrk="1" latinLnBrk="0" hangingPunct="1">
        <a:lnSpc>
          <a:spcPct val="100000"/>
        </a:lnSpc>
        <a:spcBef>
          <a:spcPts val="375"/>
        </a:spcBef>
        <a:buSzPct val="70000"/>
        <a:buFont typeface="Arial" panose="020B0604020202020204" pitchFamily="34" charset="0"/>
        <a:buChar char="•"/>
        <a:defRPr sz="1200" kern="1200">
          <a:solidFill>
            <a:schemeClr val="tx2"/>
          </a:solidFill>
          <a:latin typeface="+mj-lt"/>
          <a:ea typeface="+mn-ea"/>
          <a:cs typeface="+mn-cs"/>
        </a:defRPr>
      </a:lvl4pPr>
      <a:lvl5pPr marL="1543050" indent="-171450" algn="l" defTabSz="685800" rtl="0" eaLnBrk="1" latinLnBrk="0" hangingPunct="1">
        <a:lnSpc>
          <a:spcPct val="100000"/>
        </a:lnSpc>
        <a:spcBef>
          <a:spcPts val="375"/>
        </a:spcBef>
        <a:buSzPct val="70000"/>
        <a:buFont typeface="Arial" panose="020B0604020202020204" pitchFamily="34" charset="0"/>
        <a:buChar char="•"/>
        <a:defRPr sz="1200" kern="1200">
          <a:solidFill>
            <a:schemeClr val="tx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cdc.gov/hepatitis/hcv/hcvfaq.htm#section" TargetMode="Externa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ndc.services.cdc.gov/conditions/hepatitis-c-acute/" TargetMode="Externa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ndc.services.cdc.gov/conditions/hepatitis-c-acute/" TargetMode="Externa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hyperlink" Target="https://www.cdc.gov/hepatitis/hcv/hcvfaq.htm#section" TargetMode="Externa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hyperlink" Target="https://www.cdc.gov/hepatitis/hcv/hcvfaq.htm#section" TargetMode="Externa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hyperlink" Target="https://www.cdc.gov/hepatitis/hcv/hcvfaq.htm#section" TargetMode="Externa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hyperlink" Target="https://ndc.services.cdc.gov/conditions/hepatitis-c-perinatal-infection/"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hyperlink" Target="https://ndc.services.cdc.gov/conditions/hepatitis-c-perinatal-infection/"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hyperlink" Target="https://www.cdc.gov/hepatitis/hcv/hcvfaq.htm#section" TargetMode="Externa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8" Type="http://schemas.openxmlformats.org/officeDocument/2006/relationships/hyperlink" Target="https://www.hcvguidelines.org/" TargetMode="External"/><Relationship Id="rId3" Type="http://schemas.openxmlformats.org/officeDocument/2006/relationships/image" Target="../media/image5.png"/><Relationship Id="rId7" Type="http://schemas.openxmlformats.org/officeDocument/2006/relationships/hyperlink" Target="https://www.who.int/news-room/fact-sheets/detail/hepatitis-c" TargetMode="External"/><Relationship Id="rId2" Type="http://schemas.openxmlformats.org/officeDocument/2006/relationships/notesSlide" Target="../notesSlides/notesSlide49.xml"/><Relationship Id="rId1" Type="http://schemas.openxmlformats.org/officeDocument/2006/relationships/slideLayout" Target="../slideLayouts/slideLayout15.xml"/><Relationship Id="rId6" Type="http://schemas.openxmlformats.org/officeDocument/2006/relationships/hyperlink" Target="https://www.uspreventiveservicestaskforce.org/uspstf/recommendation/hepatitis-c-screening" TargetMode="External"/><Relationship Id="rId5" Type="http://schemas.openxmlformats.org/officeDocument/2006/relationships/hyperlink" Target="http://dx.doi.org/10.15585/mmwr.rr6902a1" TargetMode="External"/><Relationship Id="rId10" Type="http://schemas.openxmlformats.org/officeDocument/2006/relationships/image" Target="../media/image9.png"/><Relationship Id="rId4" Type="http://schemas.openxmlformats.org/officeDocument/2006/relationships/hyperlink" Target="https://www.cdc.gov/hepatitis/hcv/hcvfaq.htm#section" TargetMode="External"/><Relationship Id="rId9" Type="http://schemas.openxmlformats.org/officeDocument/2006/relationships/hyperlink" Target="https://publications.aap.org/redbook/book/347/chapter/5752660/Hepatitis-C?searchresult=1" TargetMode="Externa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E433CB3-EAB2-4842-A1DD-7BC051B55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aby holding hands the hands of a teddy bear">
            <a:extLst>
              <a:ext uri="{FF2B5EF4-FFF2-40B4-BE49-F238E27FC236}">
                <a16:creationId xmlns:a16="http://schemas.microsoft.com/office/drawing/2014/main" id="{E8A457B2-F885-E8D8-3936-38B515CD9EBD}"/>
              </a:ext>
            </a:extLst>
          </p:cNvPr>
          <p:cNvPicPr>
            <a:picLocks noChangeAspect="1"/>
          </p:cNvPicPr>
          <p:nvPr/>
        </p:nvPicPr>
        <p:blipFill rotWithShape="1">
          <a:blip r:embed="rId2"/>
          <a:srcRect t="2541" b="13189"/>
          <a:stretch/>
        </p:blipFill>
        <p:spPr>
          <a:xfrm>
            <a:off x="1" y="10"/>
            <a:ext cx="12192000" cy="6857990"/>
          </a:xfrm>
          <a:prstGeom prst="rect">
            <a:avLst/>
          </a:prstGeom>
        </p:spPr>
      </p:pic>
      <p:sp>
        <p:nvSpPr>
          <p:cNvPr id="11" name="Rectangle 10">
            <a:extLst>
              <a:ext uri="{FF2B5EF4-FFF2-40B4-BE49-F238E27FC236}">
                <a16:creationId xmlns:a16="http://schemas.microsoft.com/office/drawing/2014/main" id="{ADB75148-2791-4D20-8938-D7554D86B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20343"/>
            <a:ext cx="12192000" cy="1937657"/>
          </a:xfrm>
          <a:prstGeom prst="rect">
            <a:avLst/>
          </a:prstGeom>
          <a:gradFill>
            <a:gsLst>
              <a:gs pos="47000">
                <a:srgbClr val="000000">
                  <a:alpha val="18000"/>
                </a:srgbClr>
              </a:gs>
              <a:gs pos="0">
                <a:schemeClr val="tx1">
                  <a:alpha val="0"/>
                </a:schemeClr>
              </a:gs>
              <a:gs pos="100000">
                <a:srgbClr val="000000">
                  <a:alpha val="3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0C8B400-A81D-D7FE-6A2A-3D4267AF45FE}"/>
              </a:ext>
            </a:extLst>
          </p:cNvPr>
          <p:cNvSpPr txBox="1">
            <a:spLocks/>
          </p:cNvSpPr>
          <p:nvPr/>
        </p:nvSpPr>
        <p:spPr>
          <a:xfrm>
            <a:off x="377869" y="2453165"/>
            <a:ext cx="11436262" cy="26030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cap="all" spc="300" baseline="0">
                <a:solidFill>
                  <a:schemeClr val="tx2"/>
                </a:solidFill>
                <a:latin typeface="+mj-lt"/>
                <a:ea typeface="+mj-ea"/>
                <a:cs typeface="+mj-cs"/>
              </a:defRPr>
            </a:lvl1pPr>
          </a:lstStyle>
          <a:p>
            <a:r>
              <a:rPr lang="en-US" sz="4400" b="1" dirty="0">
                <a:ln>
                  <a:solidFill>
                    <a:srgbClr val="00D661"/>
                  </a:solidFill>
                </a:ln>
                <a:solidFill>
                  <a:schemeClr val="tx1"/>
                </a:solidFill>
                <a:latin typeface="Posterama" panose="020B0504020200020000" pitchFamily="34" charset="0"/>
                <a:cs typeface="Posterama" panose="020B0504020200020000" pitchFamily="34" charset="0"/>
              </a:rPr>
              <a:t>Perinatal Hepatitis C Exposure</a:t>
            </a:r>
            <a:br>
              <a:rPr lang="en-US" sz="4400" dirty="0">
                <a:ln>
                  <a:solidFill>
                    <a:schemeClr val="tx1"/>
                  </a:solidFill>
                </a:ln>
                <a:solidFill>
                  <a:srgbClr val="00D661"/>
                </a:solidFill>
                <a:latin typeface="Posterama" panose="020B0504020200020000" pitchFamily="34" charset="0"/>
                <a:cs typeface="Posterama" panose="020B0504020200020000" pitchFamily="34" charset="0"/>
              </a:rPr>
            </a:br>
            <a:r>
              <a:rPr lang="en-US" sz="3200" b="1" dirty="0">
                <a:ln>
                  <a:solidFill>
                    <a:schemeClr val="tx1"/>
                  </a:solidFill>
                </a:ln>
                <a:solidFill>
                  <a:srgbClr val="00D661"/>
                </a:solidFill>
                <a:latin typeface="Posterama" panose="020B0504020200020000" pitchFamily="34" charset="0"/>
                <a:cs typeface="Posterama" panose="020B0504020200020000" pitchFamily="34" charset="0"/>
              </a:rPr>
              <a:t>A multidisciplinary approach to management in the mountain state</a:t>
            </a:r>
            <a:br>
              <a:rPr lang="en-US" sz="3200" dirty="0">
                <a:ln>
                  <a:solidFill>
                    <a:schemeClr val="tx1"/>
                  </a:solidFill>
                </a:ln>
                <a:solidFill>
                  <a:srgbClr val="00D661"/>
                </a:solidFill>
                <a:latin typeface="Posterama" panose="020B0504020200020000" pitchFamily="34" charset="0"/>
                <a:cs typeface="Posterama" panose="020B0504020200020000" pitchFamily="34" charset="0"/>
              </a:rPr>
            </a:br>
            <a:br>
              <a:rPr lang="en-US" sz="3200" dirty="0">
                <a:ln>
                  <a:solidFill>
                    <a:schemeClr val="tx1"/>
                  </a:solidFill>
                </a:ln>
                <a:solidFill>
                  <a:srgbClr val="00D661"/>
                </a:solidFill>
                <a:latin typeface="Posterama" panose="020B0504020200020000" pitchFamily="34" charset="0"/>
                <a:cs typeface="Posterama" panose="020B0504020200020000" pitchFamily="34" charset="0"/>
              </a:rPr>
            </a:br>
            <a:r>
              <a:rPr lang="en-US" sz="2400" dirty="0">
                <a:ln>
                  <a:solidFill>
                    <a:schemeClr val="tx1"/>
                  </a:solidFill>
                </a:ln>
                <a:solidFill>
                  <a:schemeClr val="tx1"/>
                </a:solidFill>
                <a:latin typeface="Posterama" panose="020B0504020200020000" pitchFamily="34" charset="0"/>
                <a:cs typeface="Posterama" panose="020B0504020200020000" pitchFamily="34" charset="0"/>
              </a:rPr>
              <a:t>West Virginia Perinatal Summit</a:t>
            </a:r>
          </a:p>
          <a:p>
            <a:r>
              <a:rPr lang="en-US" sz="2400" dirty="0">
                <a:ln>
                  <a:solidFill>
                    <a:schemeClr val="tx1"/>
                  </a:solidFill>
                </a:ln>
                <a:solidFill>
                  <a:schemeClr val="tx1"/>
                </a:solidFill>
                <a:latin typeface="Posterama" panose="020B0504020200020000" pitchFamily="34" charset="0"/>
                <a:cs typeface="Posterama" panose="020B0504020200020000" pitchFamily="34" charset="0"/>
              </a:rPr>
              <a:t>September 2023</a:t>
            </a:r>
            <a:endParaRPr lang="en-US" sz="4800" dirty="0">
              <a:ln>
                <a:solidFill>
                  <a:schemeClr val="tx1"/>
                </a:solidFill>
              </a:ln>
              <a:solidFill>
                <a:schemeClr val="tx1"/>
              </a:solidFill>
              <a:latin typeface="Posterama" panose="020B0504020200020000" pitchFamily="34" charset="0"/>
              <a:cs typeface="Posterama" panose="020B0504020200020000" pitchFamily="34" charset="0"/>
            </a:endParaRPr>
          </a:p>
        </p:txBody>
      </p:sp>
      <p:pic>
        <p:nvPicPr>
          <p:cNvPr id="6" name="Picture 5" descr="Text&#10;&#10;Description automatically generated">
            <a:extLst>
              <a:ext uri="{FF2B5EF4-FFF2-40B4-BE49-F238E27FC236}">
                <a16:creationId xmlns:a16="http://schemas.microsoft.com/office/drawing/2014/main" id="{63C47448-21A3-BB22-2E78-0711859A5271}"/>
              </a:ext>
            </a:extLst>
          </p:cNvPr>
          <p:cNvPicPr>
            <a:picLocks noChangeAspect="1"/>
          </p:cNvPicPr>
          <p:nvPr/>
        </p:nvPicPr>
        <p:blipFill>
          <a:blip r:embed="rId3"/>
          <a:stretch>
            <a:fillRect/>
          </a:stretch>
        </p:blipFill>
        <p:spPr>
          <a:xfrm>
            <a:off x="10452480" y="227406"/>
            <a:ext cx="1502227" cy="702480"/>
          </a:xfrm>
          <a:prstGeom prst="rect">
            <a:avLst/>
          </a:prstGeom>
        </p:spPr>
      </p:pic>
    </p:spTree>
    <p:extLst>
      <p:ext uri="{BB962C8B-B14F-4D97-AF65-F5344CB8AC3E}">
        <p14:creationId xmlns:p14="http://schemas.microsoft.com/office/powerpoint/2010/main" val="3277497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56460" y="1029839"/>
            <a:ext cx="8682941" cy="730629"/>
          </a:xfrm>
          <a:solidFill>
            <a:srgbClr val="00B050">
              <a:alpha val="80000"/>
            </a:srgbClr>
          </a:solidFill>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Trends in HCV epidemiology</a:t>
            </a:r>
          </a:p>
        </p:txBody>
      </p:sp>
      <p:sp>
        <p:nvSpPr>
          <p:cNvPr id="7" name="Rectangle 6">
            <a:extLst>
              <a:ext uri="{FF2B5EF4-FFF2-40B4-BE49-F238E27FC236}">
                <a16:creationId xmlns:a16="http://schemas.microsoft.com/office/drawing/2014/main" id="{70639C88-CF02-074B-B4B4-ECC99F7D4D5E}"/>
              </a:ext>
            </a:extLst>
          </p:cNvPr>
          <p:cNvSpPr/>
          <p:nvPr/>
        </p:nvSpPr>
        <p:spPr>
          <a:xfrm>
            <a:off x="1918437" y="2192625"/>
            <a:ext cx="8382171" cy="3508653"/>
          </a:xfrm>
          <a:prstGeom prst="rect">
            <a:avLst/>
          </a:prstGeom>
        </p:spPr>
        <p:txBody>
          <a:bodyPr wrap="square">
            <a:spAutoFit/>
          </a:bodyPr>
          <a:lstStyle/>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Acute hepatitis C cases reported in the United States increased every year during 2012–2019 </a:t>
            </a:r>
          </a:p>
          <a:p>
            <a:pPr defTabSz="685800"/>
            <a:endParaRPr lang="en-US" sz="7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During 2019, a total of 4,136 acute cases were reported, corresponding to 57,500 estimated infections after adjusting for case underascertainment and underreporting</a:t>
            </a:r>
          </a:p>
          <a:p>
            <a:pPr marL="214313" indent="-214313" defTabSz="685800">
              <a:buFont typeface="Arial" panose="020B0604020202020204" pitchFamily="34" charset="0"/>
              <a:buChar char="•"/>
            </a:pPr>
            <a:endParaRPr lang="en-US" sz="750" dirty="0">
              <a:solidFill>
                <a:srgbClr val="FFFFFF">
                  <a:lumMod val="75000"/>
                </a:srgbClr>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Perinatal exposure to hepatitis C virus (HCV) is increasingly common in the United States due to the ongoing opioid epidemic</a:t>
            </a:r>
          </a:p>
          <a:p>
            <a:pPr marL="214313" indent="-214313" defTabSz="685800">
              <a:buFont typeface="Arial" panose="020B0604020202020204" pitchFamily="34" charset="0"/>
              <a:buChar char="•"/>
            </a:pPr>
            <a:endParaRPr lang="en-US" sz="750" dirty="0">
              <a:solidFill>
                <a:srgbClr val="FFFFFF">
                  <a:lumMod val="75000"/>
                </a:srgbClr>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Children born to viremic mothers face an approximate 5-7% risk of acquiring HCV infection</a:t>
            </a:r>
          </a:p>
          <a:p>
            <a:pPr marL="214313" indent="-214313" defTabSz="685800">
              <a:buFont typeface="Arial" panose="020B0604020202020204" pitchFamily="34" charset="0"/>
              <a:buChar char="•"/>
            </a:pPr>
            <a:endParaRPr lang="en-US" sz="750" dirty="0">
              <a:solidFill>
                <a:srgbClr val="FFFFFF">
                  <a:lumMod val="75000"/>
                </a:srgbClr>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Although liver disease due to HCV progresses more slowly in children than adults, perinatally infected children face substantial risk for late complications with up to one-third developing cirrhosis by their mid-thirties</a:t>
            </a:r>
          </a:p>
          <a:p>
            <a:pPr marL="214313" indent="-214313" defTabSz="685800">
              <a:buFont typeface="Arial" panose="020B0604020202020204" pitchFamily="34" charset="0"/>
              <a:buChar char="•"/>
            </a:pPr>
            <a:endParaRPr lang="en-US" sz="13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350" dirty="0">
              <a:solidFill>
                <a:srgbClr val="000000"/>
              </a:solidFill>
              <a:latin typeface="Posterama" panose="020B0504020200020000" pitchFamily="34" charset="0"/>
              <a:cs typeface="Posterama" panose="020B0504020200020000" pitchFamily="34" charset="0"/>
            </a:endParaRPr>
          </a:p>
        </p:txBody>
      </p:sp>
      <p:sp>
        <p:nvSpPr>
          <p:cNvPr id="3" name="Rectangle 2">
            <a:extLst>
              <a:ext uri="{FF2B5EF4-FFF2-40B4-BE49-F238E27FC236}">
                <a16:creationId xmlns:a16="http://schemas.microsoft.com/office/drawing/2014/main" id="{39CFE079-9CC0-0F41-9663-F5CBC038A7D9}"/>
              </a:ext>
            </a:extLst>
          </p:cNvPr>
          <p:cNvSpPr/>
          <p:nvPr/>
        </p:nvSpPr>
        <p:spPr>
          <a:xfrm>
            <a:off x="2533269" y="5798728"/>
            <a:ext cx="7125462" cy="184666"/>
          </a:xfrm>
          <a:prstGeom prst="rect">
            <a:avLst/>
          </a:prstGeom>
        </p:spPr>
        <p:txBody>
          <a:bodyPr wrap="square">
            <a:spAutoFit/>
          </a:bodyPr>
          <a:lstStyle/>
          <a:p>
            <a:pPr defTabSz="685800"/>
            <a:r>
              <a:rPr lang="en-US" sz="600" dirty="0">
                <a:solidFill>
                  <a:srgbClr val="FFFFFF">
                    <a:lumMod val="75000"/>
                  </a:srgbClr>
                </a:solidFill>
                <a:latin typeface="Posterama" panose="020B0504020200020000" pitchFamily="34" charset="0"/>
                <a:cs typeface="Posterama" panose="020B0504020200020000" pitchFamily="34" charset="0"/>
              </a:rPr>
              <a:t>Reference: Centers for Disease Control &amp; Prevention (CDC). Hepatitis C Questions and Answers for Health Professionals. Accessed online at </a:t>
            </a:r>
            <a:r>
              <a:rPr lang="en-US" sz="600" dirty="0">
                <a:solidFill>
                  <a:srgbClr val="FFFFFF">
                    <a:lumMod val="75000"/>
                  </a:srgbClr>
                </a:solidFill>
                <a:latin typeface="Posterama" panose="020B0504020200020000" pitchFamily="34" charset="0"/>
                <a:cs typeface="Posterama" panose="020B0504020200020000" pitchFamily="34" charset="0"/>
                <a:hlinkClick r:id="rId2">
                  <a:extLst>
                    <a:ext uri="{A12FA001-AC4F-418D-AE19-62706E023703}">
                      <ahyp:hlinkClr xmlns:ahyp="http://schemas.microsoft.com/office/drawing/2018/hyperlinkcolor" val="tx"/>
                    </a:ext>
                  </a:extLst>
                </a:hlinkClick>
              </a:rPr>
              <a:t>https://www.cdc.gov/hepatitis/hcv/hcvfaq.htm#section</a:t>
            </a:r>
            <a:r>
              <a:rPr lang="en-US" sz="600" dirty="0">
                <a:solidFill>
                  <a:srgbClr val="FFFFFF">
                    <a:lumMod val="75000"/>
                  </a:srgbClr>
                </a:solidFill>
                <a:latin typeface="Posterama" panose="020B0504020200020000" pitchFamily="34" charset="0"/>
                <a:cs typeface="Posterama" panose="020B0504020200020000" pitchFamily="34" charset="0"/>
              </a:rPr>
              <a:t>.</a:t>
            </a:r>
          </a:p>
        </p:txBody>
      </p:sp>
    </p:spTree>
    <p:extLst>
      <p:ext uri="{BB962C8B-B14F-4D97-AF65-F5344CB8AC3E}">
        <p14:creationId xmlns:p14="http://schemas.microsoft.com/office/powerpoint/2010/main" val="3713834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bject 50">
            <a:extLst>
              <a:ext uri="{C183D7F6-B498-43B3-948B-1728B52AA6E4}">
                <adec:decorative xmlns:adec="http://schemas.microsoft.com/office/drawing/2017/decorative" val="1"/>
              </a:ext>
            </a:extLst>
          </p:cNvPr>
          <p:cNvSpPr/>
          <p:nvPr/>
        </p:nvSpPr>
        <p:spPr>
          <a:xfrm>
            <a:off x="3803031" y="4600788"/>
            <a:ext cx="4618643" cy="0"/>
          </a:xfrm>
          <a:custGeom>
            <a:avLst/>
            <a:gdLst/>
            <a:ahLst/>
            <a:cxnLst/>
            <a:rect l="l" t="t" r="r" b="b"/>
            <a:pathLst>
              <a:path w="6699884">
                <a:moveTo>
                  <a:pt x="0" y="0"/>
                </a:moveTo>
                <a:lnTo>
                  <a:pt x="6699808" y="0"/>
                </a:lnTo>
              </a:path>
            </a:pathLst>
          </a:custGeom>
          <a:ln w="34391">
            <a:solidFill>
              <a:srgbClr val="A7A7A7"/>
            </a:solidFill>
            <a:prstDash val="dot"/>
          </a:ln>
        </p:spPr>
        <p:txBody>
          <a:bodyPr wrap="square" lIns="0" tIns="0" rIns="0" bIns="0" rtlCol="0"/>
          <a:lstStyle/>
          <a:p>
            <a:pPr defTabSz="685800"/>
            <a:endParaRPr sz="1241" dirty="0">
              <a:solidFill>
                <a:srgbClr val="000000"/>
              </a:solidFill>
              <a:latin typeface="Gill Sans MT"/>
            </a:endParaRPr>
          </a:p>
        </p:txBody>
      </p:sp>
      <p:sp>
        <p:nvSpPr>
          <p:cNvPr id="51" name="object 51"/>
          <p:cNvSpPr/>
          <p:nvPr/>
        </p:nvSpPr>
        <p:spPr>
          <a:xfrm>
            <a:off x="3731424" y="4600788"/>
            <a:ext cx="0" cy="0"/>
          </a:xfrm>
          <a:custGeom>
            <a:avLst/>
            <a:gdLst/>
            <a:ahLst/>
            <a:cxnLst/>
            <a:rect l="l" t="t" r="r" b="b"/>
            <a:pathLst>
              <a:path>
                <a:moveTo>
                  <a:pt x="0" y="0"/>
                </a:moveTo>
                <a:lnTo>
                  <a:pt x="0" y="0"/>
                </a:lnTo>
              </a:path>
            </a:pathLst>
          </a:custGeom>
          <a:ln w="34391">
            <a:solidFill>
              <a:srgbClr val="A7A7A7"/>
            </a:solidFill>
          </a:ln>
        </p:spPr>
        <p:txBody>
          <a:bodyPr wrap="square" lIns="0" tIns="0" rIns="0" bIns="0" rtlCol="0"/>
          <a:lstStyle/>
          <a:p>
            <a:pPr defTabSz="685800"/>
            <a:endParaRPr sz="1241" dirty="0">
              <a:solidFill>
                <a:srgbClr val="000000"/>
              </a:solidFill>
              <a:latin typeface="Gill Sans MT"/>
            </a:endParaRPr>
          </a:p>
        </p:txBody>
      </p:sp>
      <p:sp>
        <p:nvSpPr>
          <p:cNvPr id="52" name="object 52"/>
          <p:cNvSpPr/>
          <p:nvPr/>
        </p:nvSpPr>
        <p:spPr>
          <a:xfrm>
            <a:off x="8457421" y="4600788"/>
            <a:ext cx="0" cy="0"/>
          </a:xfrm>
          <a:custGeom>
            <a:avLst/>
            <a:gdLst/>
            <a:ahLst/>
            <a:cxnLst/>
            <a:rect l="l" t="t" r="r" b="b"/>
            <a:pathLst>
              <a:path>
                <a:moveTo>
                  <a:pt x="0" y="0"/>
                </a:moveTo>
                <a:lnTo>
                  <a:pt x="0" y="0"/>
                </a:lnTo>
              </a:path>
            </a:pathLst>
          </a:custGeom>
          <a:ln w="34391">
            <a:solidFill>
              <a:srgbClr val="A7A7A7"/>
            </a:solidFill>
          </a:ln>
        </p:spPr>
        <p:txBody>
          <a:bodyPr wrap="square" lIns="0" tIns="0" rIns="0" bIns="0" rtlCol="0"/>
          <a:lstStyle/>
          <a:p>
            <a:pPr defTabSz="685800"/>
            <a:endParaRPr sz="1241" dirty="0">
              <a:solidFill>
                <a:srgbClr val="000000"/>
              </a:solidFill>
              <a:latin typeface="Gill Sans MT"/>
            </a:endParaRPr>
          </a:p>
        </p:txBody>
      </p:sp>
      <p:graphicFrame>
        <p:nvGraphicFramePr>
          <p:cNvPr id="54" name="object 54"/>
          <p:cNvGraphicFramePr>
            <a:graphicFrameLocks noGrp="1"/>
          </p:cNvGraphicFramePr>
          <p:nvPr/>
        </p:nvGraphicFramePr>
        <p:xfrm>
          <a:off x="4064367" y="4713956"/>
          <a:ext cx="4729832" cy="623874"/>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1052776">
                  <a:extLst>
                    <a:ext uri="{9D8B030D-6E8A-4147-A177-3AD203B41FA5}">
                      <a16:colId xmlns:a16="http://schemas.microsoft.com/office/drawing/2014/main" val="20000"/>
                    </a:ext>
                  </a:extLst>
                </a:gridCol>
                <a:gridCol w="459632">
                  <a:extLst>
                    <a:ext uri="{9D8B030D-6E8A-4147-A177-3AD203B41FA5}">
                      <a16:colId xmlns:a16="http://schemas.microsoft.com/office/drawing/2014/main" val="20001"/>
                    </a:ext>
                  </a:extLst>
                </a:gridCol>
                <a:gridCol w="459632">
                  <a:extLst>
                    <a:ext uri="{9D8B030D-6E8A-4147-A177-3AD203B41FA5}">
                      <a16:colId xmlns:a16="http://schemas.microsoft.com/office/drawing/2014/main" val="20002"/>
                    </a:ext>
                  </a:extLst>
                </a:gridCol>
                <a:gridCol w="459632">
                  <a:extLst>
                    <a:ext uri="{9D8B030D-6E8A-4147-A177-3AD203B41FA5}">
                      <a16:colId xmlns:a16="http://schemas.microsoft.com/office/drawing/2014/main" val="20003"/>
                    </a:ext>
                  </a:extLst>
                </a:gridCol>
                <a:gridCol w="459632">
                  <a:extLst>
                    <a:ext uri="{9D8B030D-6E8A-4147-A177-3AD203B41FA5}">
                      <a16:colId xmlns:a16="http://schemas.microsoft.com/office/drawing/2014/main" val="20004"/>
                    </a:ext>
                  </a:extLst>
                </a:gridCol>
                <a:gridCol w="459632">
                  <a:extLst>
                    <a:ext uri="{9D8B030D-6E8A-4147-A177-3AD203B41FA5}">
                      <a16:colId xmlns:a16="http://schemas.microsoft.com/office/drawing/2014/main" val="20005"/>
                    </a:ext>
                  </a:extLst>
                </a:gridCol>
                <a:gridCol w="459632">
                  <a:extLst>
                    <a:ext uri="{9D8B030D-6E8A-4147-A177-3AD203B41FA5}">
                      <a16:colId xmlns:a16="http://schemas.microsoft.com/office/drawing/2014/main" val="20006"/>
                    </a:ext>
                  </a:extLst>
                </a:gridCol>
                <a:gridCol w="459632">
                  <a:extLst>
                    <a:ext uri="{9D8B030D-6E8A-4147-A177-3AD203B41FA5}">
                      <a16:colId xmlns:a16="http://schemas.microsoft.com/office/drawing/2014/main" val="20007"/>
                    </a:ext>
                  </a:extLst>
                </a:gridCol>
                <a:gridCol w="459632">
                  <a:extLst>
                    <a:ext uri="{9D8B030D-6E8A-4147-A177-3AD203B41FA5}">
                      <a16:colId xmlns:a16="http://schemas.microsoft.com/office/drawing/2014/main" val="20008"/>
                    </a:ext>
                  </a:extLst>
                </a:gridCol>
              </a:tblGrid>
              <a:tr h="234281">
                <a:tc>
                  <a:txBody>
                    <a:bodyPr/>
                    <a:lstStyle/>
                    <a:p>
                      <a:pPr algn="ctr">
                        <a:lnSpc>
                          <a:spcPct val="100000"/>
                        </a:lnSpc>
                        <a:spcBef>
                          <a:spcPts val="850"/>
                        </a:spcBef>
                      </a:pPr>
                      <a:r>
                        <a:rPr sz="500" b="1" spc="-5" dirty="0">
                          <a:solidFill>
                            <a:srgbClr val="FFFFFF"/>
                          </a:solidFill>
                          <a:latin typeface="Lucida Sans"/>
                          <a:cs typeface="Lucida Sans"/>
                        </a:rPr>
                        <a:t>Acute </a:t>
                      </a:r>
                      <a:r>
                        <a:rPr sz="500" b="1" dirty="0">
                          <a:solidFill>
                            <a:srgbClr val="FFFFFF"/>
                          </a:solidFill>
                          <a:latin typeface="Lucida Sans"/>
                          <a:cs typeface="Lucida Sans"/>
                        </a:rPr>
                        <a:t>Hepatitis</a:t>
                      </a:r>
                      <a:r>
                        <a:rPr sz="500" b="1" spc="-100" dirty="0">
                          <a:solidFill>
                            <a:srgbClr val="FFFFFF"/>
                          </a:solidFill>
                          <a:latin typeface="Lucida Sans"/>
                          <a:cs typeface="Lucida Sans"/>
                        </a:rPr>
                        <a:t> </a:t>
                      </a:r>
                      <a:r>
                        <a:rPr sz="500" b="1" spc="-75" dirty="0">
                          <a:solidFill>
                            <a:srgbClr val="FFFFFF"/>
                          </a:solidFill>
                          <a:latin typeface="Lucida Sans"/>
                          <a:cs typeface="Lucida Sans"/>
                        </a:rPr>
                        <a:t>C</a:t>
                      </a:r>
                      <a:endParaRPr sz="500" dirty="0">
                        <a:latin typeface="Lucida Sans"/>
                        <a:cs typeface="Lucida Sans"/>
                      </a:endParaRPr>
                    </a:p>
                  </a:txBody>
                  <a:tcPr marL="0" marR="0" marT="74417" marB="0">
                    <a:lnR w="19050">
                      <a:solidFill>
                        <a:srgbClr val="FFFFFF"/>
                      </a:solidFill>
                      <a:prstDash val="solid"/>
                    </a:lnR>
                    <a:solidFill>
                      <a:srgbClr val="005E6D"/>
                    </a:solidFill>
                  </a:tcPr>
                </a:tc>
                <a:tc>
                  <a:txBody>
                    <a:bodyPr/>
                    <a:lstStyle/>
                    <a:p>
                      <a:pPr marL="3810" algn="ctr">
                        <a:lnSpc>
                          <a:spcPct val="100000"/>
                        </a:lnSpc>
                        <a:spcBef>
                          <a:spcPts val="850"/>
                        </a:spcBef>
                      </a:pPr>
                      <a:r>
                        <a:rPr sz="500" b="1" spc="-15" dirty="0">
                          <a:solidFill>
                            <a:srgbClr val="FFFFFF"/>
                          </a:solidFill>
                          <a:latin typeface="Lucida Sans"/>
                          <a:cs typeface="Lucida Sans"/>
                        </a:rPr>
                        <a:t>2012</a:t>
                      </a:r>
                      <a:endParaRPr sz="500" dirty="0">
                        <a:latin typeface="Lucida Sans"/>
                        <a:cs typeface="Lucida Sans"/>
                      </a:endParaRPr>
                    </a:p>
                  </a:txBody>
                  <a:tcPr marL="0" marR="0" marT="74417" marB="0">
                    <a:lnL w="19050">
                      <a:solidFill>
                        <a:srgbClr val="FFFFFF"/>
                      </a:solidFill>
                      <a:prstDash val="solid"/>
                    </a:lnL>
                    <a:lnR w="12700">
                      <a:solidFill>
                        <a:srgbClr val="FFFFFF"/>
                      </a:solidFill>
                      <a:prstDash val="solid"/>
                    </a:lnR>
                    <a:solidFill>
                      <a:srgbClr val="005E6D"/>
                    </a:solidFill>
                  </a:tcPr>
                </a:tc>
                <a:tc>
                  <a:txBody>
                    <a:bodyPr/>
                    <a:lstStyle/>
                    <a:p>
                      <a:pPr marL="2540" algn="ctr">
                        <a:lnSpc>
                          <a:spcPct val="100000"/>
                        </a:lnSpc>
                        <a:spcBef>
                          <a:spcPts val="850"/>
                        </a:spcBef>
                      </a:pPr>
                      <a:r>
                        <a:rPr sz="500" b="1" spc="-15" dirty="0">
                          <a:solidFill>
                            <a:srgbClr val="FFFFFF"/>
                          </a:solidFill>
                          <a:latin typeface="Lucida Sans"/>
                          <a:cs typeface="Lucida Sans"/>
                        </a:rPr>
                        <a:t>2013</a:t>
                      </a:r>
                      <a:endParaRPr sz="500" dirty="0">
                        <a:latin typeface="Lucida Sans"/>
                        <a:cs typeface="Lucida Sans"/>
                      </a:endParaRPr>
                    </a:p>
                  </a:txBody>
                  <a:tcPr marL="0" marR="0" marT="74417" marB="0">
                    <a:lnL w="12700">
                      <a:solidFill>
                        <a:srgbClr val="FFFFFF"/>
                      </a:solidFill>
                      <a:prstDash val="solid"/>
                    </a:lnL>
                    <a:lnR w="12700">
                      <a:solidFill>
                        <a:srgbClr val="FFFFFF"/>
                      </a:solidFill>
                      <a:prstDash val="solid"/>
                    </a:lnR>
                    <a:solidFill>
                      <a:srgbClr val="005E6D"/>
                    </a:solidFill>
                  </a:tcPr>
                </a:tc>
                <a:tc>
                  <a:txBody>
                    <a:bodyPr/>
                    <a:lstStyle/>
                    <a:p>
                      <a:pPr marL="208279">
                        <a:lnSpc>
                          <a:spcPct val="100000"/>
                        </a:lnSpc>
                        <a:spcBef>
                          <a:spcPts val="850"/>
                        </a:spcBef>
                      </a:pPr>
                      <a:r>
                        <a:rPr sz="500" b="1" spc="-15" dirty="0">
                          <a:solidFill>
                            <a:srgbClr val="FFFFFF"/>
                          </a:solidFill>
                          <a:latin typeface="Lucida Sans"/>
                          <a:cs typeface="Lucida Sans"/>
                        </a:rPr>
                        <a:t>2014</a:t>
                      </a:r>
                      <a:endParaRPr sz="500" dirty="0">
                        <a:latin typeface="Lucida Sans"/>
                        <a:cs typeface="Lucida Sans"/>
                      </a:endParaRPr>
                    </a:p>
                  </a:txBody>
                  <a:tcPr marL="0" marR="0" marT="74417" marB="0">
                    <a:lnL w="12700">
                      <a:solidFill>
                        <a:srgbClr val="FFFFFF"/>
                      </a:solidFill>
                      <a:prstDash val="solid"/>
                    </a:lnL>
                    <a:lnR w="12700">
                      <a:solidFill>
                        <a:srgbClr val="FFFFFF"/>
                      </a:solidFill>
                      <a:prstDash val="solid"/>
                    </a:lnR>
                    <a:solidFill>
                      <a:srgbClr val="005E6D"/>
                    </a:solidFill>
                  </a:tcPr>
                </a:tc>
                <a:tc>
                  <a:txBody>
                    <a:bodyPr/>
                    <a:lstStyle/>
                    <a:p>
                      <a:pPr marL="2540" algn="ctr">
                        <a:lnSpc>
                          <a:spcPct val="100000"/>
                        </a:lnSpc>
                        <a:spcBef>
                          <a:spcPts val="850"/>
                        </a:spcBef>
                      </a:pPr>
                      <a:r>
                        <a:rPr sz="500" b="1" spc="-15" dirty="0">
                          <a:solidFill>
                            <a:srgbClr val="FFFFFF"/>
                          </a:solidFill>
                          <a:latin typeface="Lucida Sans"/>
                          <a:cs typeface="Lucida Sans"/>
                        </a:rPr>
                        <a:t>2015</a:t>
                      </a:r>
                      <a:endParaRPr sz="500" dirty="0">
                        <a:latin typeface="Lucida Sans"/>
                        <a:cs typeface="Lucida Sans"/>
                      </a:endParaRPr>
                    </a:p>
                  </a:txBody>
                  <a:tcPr marL="0" marR="0" marT="74417" marB="0">
                    <a:lnL w="12700">
                      <a:solidFill>
                        <a:srgbClr val="FFFFFF"/>
                      </a:solidFill>
                      <a:prstDash val="solid"/>
                    </a:lnL>
                    <a:lnR w="12700">
                      <a:solidFill>
                        <a:srgbClr val="FFFFFF"/>
                      </a:solidFill>
                      <a:prstDash val="solid"/>
                    </a:lnR>
                    <a:solidFill>
                      <a:srgbClr val="005E6D"/>
                    </a:solidFill>
                  </a:tcPr>
                </a:tc>
                <a:tc>
                  <a:txBody>
                    <a:bodyPr/>
                    <a:lstStyle/>
                    <a:p>
                      <a:pPr marL="208279">
                        <a:lnSpc>
                          <a:spcPct val="100000"/>
                        </a:lnSpc>
                        <a:spcBef>
                          <a:spcPts val="850"/>
                        </a:spcBef>
                      </a:pPr>
                      <a:r>
                        <a:rPr sz="500" b="1" spc="-15" dirty="0">
                          <a:solidFill>
                            <a:srgbClr val="FFFFFF"/>
                          </a:solidFill>
                          <a:latin typeface="Lucida Sans"/>
                          <a:cs typeface="Lucida Sans"/>
                        </a:rPr>
                        <a:t>2016</a:t>
                      </a:r>
                      <a:endParaRPr sz="500" dirty="0">
                        <a:latin typeface="Lucida Sans"/>
                        <a:cs typeface="Lucida Sans"/>
                      </a:endParaRPr>
                    </a:p>
                  </a:txBody>
                  <a:tcPr marL="0" marR="0" marT="74417" marB="0">
                    <a:lnL w="12700">
                      <a:solidFill>
                        <a:srgbClr val="FFFFFF"/>
                      </a:solidFill>
                      <a:prstDash val="solid"/>
                    </a:lnL>
                    <a:lnR w="12700">
                      <a:solidFill>
                        <a:srgbClr val="FFFFFF"/>
                      </a:solidFill>
                      <a:prstDash val="solid"/>
                    </a:lnR>
                    <a:solidFill>
                      <a:srgbClr val="005E6D"/>
                    </a:solidFill>
                  </a:tcPr>
                </a:tc>
                <a:tc>
                  <a:txBody>
                    <a:bodyPr/>
                    <a:lstStyle/>
                    <a:p>
                      <a:pPr marL="2540" algn="ctr">
                        <a:lnSpc>
                          <a:spcPct val="100000"/>
                        </a:lnSpc>
                        <a:spcBef>
                          <a:spcPts val="850"/>
                        </a:spcBef>
                      </a:pPr>
                      <a:r>
                        <a:rPr sz="500" b="1" spc="-15" dirty="0">
                          <a:solidFill>
                            <a:srgbClr val="FFFFFF"/>
                          </a:solidFill>
                          <a:latin typeface="Lucida Sans"/>
                          <a:cs typeface="Lucida Sans"/>
                        </a:rPr>
                        <a:t>2017</a:t>
                      </a:r>
                      <a:endParaRPr sz="500" dirty="0">
                        <a:latin typeface="Lucida Sans"/>
                        <a:cs typeface="Lucida Sans"/>
                      </a:endParaRPr>
                    </a:p>
                  </a:txBody>
                  <a:tcPr marL="0" marR="0" marT="74417" marB="0">
                    <a:lnL w="12700">
                      <a:solidFill>
                        <a:srgbClr val="FFFFFF"/>
                      </a:solidFill>
                      <a:prstDash val="solid"/>
                    </a:lnL>
                    <a:lnR w="12700">
                      <a:solidFill>
                        <a:srgbClr val="FFFFFF"/>
                      </a:solidFill>
                      <a:prstDash val="solid"/>
                    </a:lnR>
                    <a:solidFill>
                      <a:srgbClr val="005E6D"/>
                    </a:solidFill>
                  </a:tcPr>
                </a:tc>
                <a:tc>
                  <a:txBody>
                    <a:bodyPr/>
                    <a:lstStyle/>
                    <a:p>
                      <a:pPr marR="197485" algn="r">
                        <a:lnSpc>
                          <a:spcPct val="100000"/>
                        </a:lnSpc>
                        <a:spcBef>
                          <a:spcPts val="850"/>
                        </a:spcBef>
                      </a:pPr>
                      <a:r>
                        <a:rPr sz="500" b="1" spc="20" dirty="0">
                          <a:solidFill>
                            <a:srgbClr val="FFFFFF"/>
                          </a:solidFill>
                          <a:latin typeface="Lucida Sans"/>
                          <a:cs typeface="Lucida Sans"/>
                        </a:rPr>
                        <a:t>2018</a:t>
                      </a:r>
                      <a:endParaRPr sz="500" dirty="0">
                        <a:latin typeface="Lucida Sans"/>
                        <a:cs typeface="Lucida Sans"/>
                      </a:endParaRPr>
                    </a:p>
                  </a:txBody>
                  <a:tcPr marL="0" marR="0" marT="74417" marB="0">
                    <a:lnL w="12700">
                      <a:solidFill>
                        <a:srgbClr val="FFFFFF"/>
                      </a:solidFill>
                      <a:prstDash val="solid"/>
                    </a:lnL>
                    <a:lnR w="12700">
                      <a:solidFill>
                        <a:srgbClr val="FFFFFF"/>
                      </a:solidFill>
                      <a:prstDash val="solid"/>
                    </a:lnR>
                    <a:solidFill>
                      <a:srgbClr val="005E6D"/>
                    </a:solidFill>
                  </a:tcPr>
                </a:tc>
                <a:tc>
                  <a:txBody>
                    <a:bodyPr/>
                    <a:lstStyle/>
                    <a:p>
                      <a:pPr marR="194310" algn="r">
                        <a:lnSpc>
                          <a:spcPct val="100000"/>
                        </a:lnSpc>
                        <a:spcBef>
                          <a:spcPts val="850"/>
                        </a:spcBef>
                      </a:pPr>
                      <a:r>
                        <a:rPr sz="500" b="1" spc="20" dirty="0">
                          <a:solidFill>
                            <a:srgbClr val="FFFFFF"/>
                          </a:solidFill>
                          <a:latin typeface="Lucida Sans"/>
                          <a:cs typeface="Lucida Sans"/>
                        </a:rPr>
                        <a:t>2019</a:t>
                      </a:r>
                      <a:endParaRPr sz="500" dirty="0">
                        <a:latin typeface="Lucida Sans"/>
                        <a:cs typeface="Lucida Sans"/>
                      </a:endParaRPr>
                    </a:p>
                  </a:txBody>
                  <a:tcPr marL="0" marR="0" marT="74417" marB="0">
                    <a:lnL w="12700">
                      <a:solidFill>
                        <a:srgbClr val="FFFFFF"/>
                      </a:solidFill>
                      <a:prstDash val="solid"/>
                    </a:lnL>
                    <a:solidFill>
                      <a:srgbClr val="005E6D"/>
                    </a:solidFill>
                  </a:tcPr>
                </a:tc>
                <a:extLst>
                  <a:ext uri="{0D108BD9-81ED-4DB2-BD59-A6C34878D82A}">
                    <a16:rowId xmlns:a16="http://schemas.microsoft.com/office/drawing/2014/main" val="10000"/>
                  </a:ext>
                </a:extLst>
              </a:tr>
              <a:tr h="192608">
                <a:tc>
                  <a:txBody>
                    <a:bodyPr/>
                    <a:lstStyle/>
                    <a:p>
                      <a:pPr algn="ctr">
                        <a:lnSpc>
                          <a:spcPct val="100000"/>
                        </a:lnSpc>
                        <a:spcBef>
                          <a:spcPts val="610"/>
                        </a:spcBef>
                      </a:pPr>
                      <a:r>
                        <a:rPr sz="500" b="1" spc="-10" dirty="0">
                          <a:solidFill>
                            <a:srgbClr val="231F20"/>
                          </a:solidFill>
                          <a:latin typeface="Tahoma"/>
                          <a:cs typeface="Tahoma"/>
                        </a:rPr>
                        <a:t>Reported </a:t>
                      </a:r>
                      <a:r>
                        <a:rPr sz="500" b="1" spc="-20" dirty="0">
                          <a:solidFill>
                            <a:srgbClr val="231F20"/>
                          </a:solidFill>
                          <a:latin typeface="Tahoma"/>
                          <a:cs typeface="Tahoma"/>
                        </a:rPr>
                        <a:t>acute</a:t>
                      </a:r>
                      <a:r>
                        <a:rPr sz="500" b="1" spc="-15" dirty="0">
                          <a:solidFill>
                            <a:srgbClr val="231F20"/>
                          </a:solidFill>
                          <a:latin typeface="Tahoma"/>
                          <a:cs typeface="Tahoma"/>
                        </a:rPr>
                        <a:t> cases</a:t>
                      </a:r>
                      <a:endParaRPr sz="500" dirty="0">
                        <a:latin typeface="Tahoma"/>
                        <a:cs typeface="Tahoma"/>
                      </a:endParaRPr>
                    </a:p>
                  </a:txBody>
                  <a:tcPr marL="0" marR="0" marT="53405" marB="0">
                    <a:lnR w="19050">
                      <a:solidFill>
                        <a:srgbClr val="005E6D"/>
                      </a:solidFill>
                      <a:prstDash val="solid"/>
                    </a:lnR>
                    <a:solidFill>
                      <a:srgbClr val="FFFFFF"/>
                    </a:solidFill>
                  </a:tcPr>
                </a:tc>
                <a:tc>
                  <a:txBody>
                    <a:bodyPr/>
                    <a:lstStyle/>
                    <a:p>
                      <a:pPr marL="3810" algn="ctr">
                        <a:lnSpc>
                          <a:spcPct val="100000"/>
                        </a:lnSpc>
                        <a:spcBef>
                          <a:spcPts val="610"/>
                        </a:spcBef>
                      </a:pPr>
                      <a:r>
                        <a:rPr sz="500" b="1" spc="-20" dirty="0">
                          <a:solidFill>
                            <a:srgbClr val="231F20"/>
                          </a:solidFill>
                          <a:latin typeface="Tahoma"/>
                          <a:cs typeface="Tahoma"/>
                        </a:rPr>
                        <a:t>1,778</a:t>
                      </a:r>
                      <a:endParaRPr sz="500" dirty="0">
                        <a:latin typeface="Tahoma"/>
                        <a:cs typeface="Tahoma"/>
                      </a:endParaRPr>
                    </a:p>
                  </a:txBody>
                  <a:tcPr marL="0" marR="0" marT="53405" marB="0">
                    <a:lnL w="19050">
                      <a:solidFill>
                        <a:srgbClr val="005E6D"/>
                      </a:solidFill>
                      <a:prstDash val="solid"/>
                    </a:lnL>
                    <a:lnR w="12700">
                      <a:solidFill>
                        <a:srgbClr val="005E6D"/>
                      </a:solidFill>
                      <a:prstDash val="solid"/>
                    </a:lnR>
                    <a:solidFill>
                      <a:srgbClr val="FFFFFF"/>
                    </a:solidFill>
                  </a:tcPr>
                </a:tc>
                <a:tc>
                  <a:txBody>
                    <a:bodyPr/>
                    <a:lstStyle/>
                    <a:p>
                      <a:pPr marL="2540" algn="ctr">
                        <a:lnSpc>
                          <a:spcPct val="100000"/>
                        </a:lnSpc>
                        <a:spcBef>
                          <a:spcPts val="610"/>
                        </a:spcBef>
                      </a:pPr>
                      <a:r>
                        <a:rPr sz="500" b="1" spc="-20" dirty="0">
                          <a:solidFill>
                            <a:srgbClr val="231F20"/>
                          </a:solidFill>
                          <a:latin typeface="Tahoma"/>
                          <a:cs typeface="Tahoma"/>
                        </a:rPr>
                        <a:t>2,138</a:t>
                      </a:r>
                      <a:endParaRPr sz="500" dirty="0">
                        <a:latin typeface="Tahoma"/>
                        <a:cs typeface="Tahoma"/>
                      </a:endParaRPr>
                    </a:p>
                  </a:txBody>
                  <a:tcPr marL="0" marR="0" marT="53405" marB="0">
                    <a:lnL w="12700">
                      <a:solidFill>
                        <a:srgbClr val="005E6D"/>
                      </a:solidFill>
                      <a:prstDash val="solid"/>
                    </a:lnL>
                    <a:lnR w="12700">
                      <a:solidFill>
                        <a:srgbClr val="005E6D"/>
                      </a:solidFill>
                      <a:prstDash val="solid"/>
                    </a:lnR>
                    <a:solidFill>
                      <a:srgbClr val="FFFFFF"/>
                    </a:solidFill>
                  </a:tcPr>
                </a:tc>
                <a:tc>
                  <a:txBody>
                    <a:bodyPr/>
                    <a:lstStyle/>
                    <a:p>
                      <a:pPr marL="194310">
                        <a:lnSpc>
                          <a:spcPct val="100000"/>
                        </a:lnSpc>
                        <a:spcBef>
                          <a:spcPts val="610"/>
                        </a:spcBef>
                      </a:pPr>
                      <a:r>
                        <a:rPr sz="500" b="1" spc="-20" dirty="0">
                          <a:solidFill>
                            <a:srgbClr val="231F20"/>
                          </a:solidFill>
                          <a:latin typeface="Tahoma"/>
                          <a:cs typeface="Tahoma"/>
                        </a:rPr>
                        <a:t>2,194</a:t>
                      </a:r>
                      <a:endParaRPr sz="500" dirty="0">
                        <a:latin typeface="Tahoma"/>
                        <a:cs typeface="Tahoma"/>
                      </a:endParaRPr>
                    </a:p>
                  </a:txBody>
                  <a:tcPr marL="0" marR="0" marT="53405" marB="0">
                    <a:lnL w="12700">
                      <a:solidFill>
                        <a:srgbClr val="005E6D"/>
                      </a:solidFill>
                      <a:prstDash val="solid"/>
                    </a:lnL>
                    <a:lnR w="12700">
                      <a:solidFill>
                        <a:srgbClr val="005E6D"/>
                      </a:solidFill>
                      <a:prstDash val="solid"/>
                    </a:lnR>
                    <a:solidFill>
                      <a:srgbClr val="FFFFFF"/>
                    </a:solidFill>
                  </a:tcPr>
                </a:tc>
                <a:tc>
                  <a:txBody>
                    <a:bodyPr/>
                    <a:lstStyle/>
                    <a:p>
                      <a:pPr marL="2540" algn="ctr">
                        <a:lnSpc>
                          <a:spcPct val="100000"/>
                        </a:lnSpc>
                        <a:spcBef>
                          <a:spcPts val="610"/>
                        </a:spcBef>
                      </a:pPr>
                      <a:r>
                        <a:rPr sz="500" b="1" spc="-20" dirty="0">
                          <a:solidFill>
                            <a:srgbClr val="231F20"/>
                          </a:solidFill>
                          <a:latin typeface="Tahoma"/>
                          <a:cs typeface="Tahoma"/>
                        </a:rPr>
                        <a:t>2,436</a:t>
                      </a:r>
                      <a:endParaRPr sz="500" dirty="0">
                        <a:latin typeface="Tahoma"/>
                        <a:cs typeface="Tahoma"/>
                      </a:endParaRPr>
                    </a:p>
                  </a:txBody>
                  <a:tcPr marL="0" marR="0" marT="53405" marB="0">
                    <a:lnL w="12700">
                      <a:solidFill>
                        <a:srgbClr val="005E6D"/>
                      </a:solidFill>
                      <a:prstDash val="solid"/>
                    </a:lnL>
                    <a:lnR w="12700">
                      <a:solidFill>
                        <a:srgbClr val="005E6D"/>
                      </a:solidFill>
                      <a:prstDash val="solid"/>
                    </a:lnR>
                    <a:solidFill>
                      <a:srgbClr val="FFFFFF"/>
                    </a:solidFill>
                  </a:tcPr>
                </a:tc>
                <a:tc>
                  <a:txBody>
                    <a:bodyPr/>
                    <a:lstStyle/>
                    <a:p>
                      <a:pPr marL="194310">
                        <a:lnSpc>
                          <a:spcPct val="100000"/>
                        </a:lnSpc>
                        <a:spcBef>
                          <a:spcPts val="610"/>
                        </a:spcBef>
                      </a:pPr>
                      <a:r>
                        <a:rPr sz="500" b="1" spc="-20" dirty="0">
                          <a:solidFill>
                            <a:srgbClr val="231F20"/>
                          </a:solidFill>
                          <a:latin typeface="Tahoma"/>
                          <a:cs typeface="Tahoma"/>
                        </a:rPr>
                        <a:t>2,967</a:t>
                      </a:r>
                      <a:endParaRPr sz="500" dirty="0">
                        <a:latin typeface="Tahoma"/>
                        <a:cs typeface="Tahoma"/>
                      </a:endParaRPr>
                    </a:p>
                  </a:txBody>
                  <a:tcPr marL="0" marR="0" marT="53405" marB="0">
                    <a:lnL w="12700">
                      <a:solidFill>
                        <a:srgbClr val="005E6D"/>
                      </a:solidFill>
                      <a:prstDash val="solid"/>
                    </a:lnL>
                    <a:lnR w="12700">
                      <a:solidFill>
                        <a:srgbClr val="005E6D"/>
                      </a:solidFill>
                      <a:prstDash val="solid"/>
                    </a:lnR>
                    <a:solidFill>
                      <a:srgbClr val="FFFFFF"/>
                    </a:solidFill>
                  </a:tcPr>
                </a:tc>
                <a:tc>
                  <a:txBody>
                    <a:bodyPr/>
                    <a:lstStyle/>
                    <a:p>
                      <a:pPr marL="2540" algn="ctr">
                        <a:lnSpc>
                          <a:spcPct val="100000"/>
                        </a:lnSpc>
                        <a:spcBef>
                          <a:spcPts val="610"/>
                        </a:spcBef>
                      </a:pPr>
                      <a:r>
                        <a:rPr sz="500" b="1" spc="-20" dirty="0">
                          <a:solidFill>
                            <a:srgbClr val="231F20"/>
                          </a:solidFill>
                          <a:latin typeface="Tahoma"/>
                          <a:cs typeface="Tahoma"/>
                        </a:rPr>
                        <a:t>3,216</a:t>
                      </a:r>
                      <a:endParaRPr sz="500" dirty="0">
                        <a:latin typeface="Tahoma"/>
                        <a:cs typeface="Tahoma"/>
                      </a:endParaRPr>
                    </a:p>
                  </a:txBody>
                  <a:tcPr marL="0" marR="0" marT="53405" marB="0">
                    <a:lnL w="12700">
                      <a:solidFill>
                        <a:srgbClr val="005E6D"/>
                      </a:solidFill>
                      <a:prstDash val="solid"/>
                    </a:lnL>
                    <a:lnR w="12700">
                      <a:solidFill>
                        <a:srgbClr val="005E6D"/>
                      </a:solidFill>
                      <a:prstDash val="solid"/>
                    </a:lnR>
                    <a:solidFill>
                      <a:srgbClr val="FFFFFF"/>
                    </a:solidFill>
                  </a:tcPr>
                </a:tc>
                <a:tc>
                  <a:txBody>
                    <a:bodyPr/>
                    <a:lstStyle/>
                    <a:p>
                      <a:pPr marR="184150" algn="r">
                        <a:lnSpc>
                          <a:spcPct val="100000"/>
                        </a:lnSpc>
                        <a:spcBef>
                          <a:spcPts val="610"/>
                        </a:spcBef>
                      </a:pPr>
                      <a:r>
                        <a:rPr sz="500" b="1" spc="20" dirty="0">
                          <a:solidFill>
                            <a:srgbClr val="231F20"/>
                          </a:solidFill>
                          <a:latin typeface="Tahoma"/>
                          <a:cs typeface="Tahoma"/>
                        </a:rPr>
                        <a:t>3,621</a:t>
                      </a:r>
                      <a:endParaRPr sz="500" dirty="0">
                        <a:latin typeface="Tahoma"/>
                        <a:cs typeface="Tahoma"/>
                      </a:endParaRPr>
                    </a:p>
                  </a:txBody>
                  <a:tcPr marL="0" marR="0" marT="53405" marB="0">
                    <a:lnL w="12700">
                      <a:solidFill>
                        <a:srgbClr val="005E6D"/>
                      </a:solidFill>
                      <a:prstDash val="solid"/>
                    </a:lnL>
                    <a:lnR w="12700">
                      <a:solidFill>
                        <a:srgbClr val="005E6D"/>
                      </a:solidFill>
                      <a:prstDash val="solid"/>
                    </a:lnR>
                    <a:solidFill>
                      <a:srgbClr val="FFFFFF"/>
                    </a:solidFill>
                  </a:tcPr>
                </a:tc>
                <a:tc>
                  <a:txBody>
                    <a:bodyPr/>
                    <a:lstStyle/>
                    <a:p>
                      <a:pPr marR="180975" algn="r">
                        <a:lnSpc>
                          <a:spcPct val="100000"/>
                        </a:lnSpc>
                        <a:spcBef>
                          <a:spcPts val="610"/>
                        </a:spcBef>
                      </a:pPr>
                      <a:r>
                        <a:rPr sz="500" b="1" spc="20" dirty="0">
                          <a:solidFill>
                            <a:srgbClr val="231F20"/>
                          </a:solidFill>
                          <a:latin typeface="Tahoma"/>
                          <a:cs typeface="Tahoma"/>
                        </a:rPr>
                        <a:t>4,136</a:t>
                      </a:r>
                      <a:endParaRPr sz="500" dirty="0">
                        <a:latin typeface="Tahoma"/>
                        <a:cs typeface="Tahoma"/>
                      </a:endParaRPr>
                    </a:p>
                  </a:txBody>
                  <a:tcPr marL="0" marR="0" marT="53405" marB="0">
                    <a:lnL w="12700">
                      <a:solidFill>
                        <a:srgbClr val="005E6D"/>
                      </a:solidFill>
                      <a:prstDash val="solid"/>
                    </a:lnL>
                    <a:solidFill>
                      <a:srgbClr val="FFFFFF"/>
                    </a:solidFill>
                  </a:tcPr>
                </a:tc>
                <a:extLst>
                  <a:ext uri="{0D108BD9-81ED-4DB2-BD59-A6C34878D82A}">
                    <a16:rowId xmlns:a16="http://schemas.microsoft.com/office/drawing/2014/main" val="10001"/>
                  </a:ext>
                </a:extLst>
              </a:tr>
              <a:tr h="196985">
                <a:tc>
                  <a:txBody>
                    <a:bodyPr/>
                    <a:lstStyle/>
                    <a:p>
                      <a:pPr algn="ctr">
                        <a:lnSpc>
                          <a:spcPct val="100000"/>
                        </a:lnSpc>
                        <a:spcBef>
                          <a:spcPts val="635"/>
                        </a:spcBef>
                      </a:pPr>
                      <a:r>
                        <a:rPr sz="500" b="1" spc="-10" dirty="0">
                          <a:solidFill>
                            <a:srgbClr val="231F20"/>
                          </a:solidFill>
                          <a:latin typeface="Tahoma"/>
                          <a:cs typeface="Tahoma"/>
                        </a:rPr>
                        <a:t>Estimated </a:t>
                      </a:r>
                      <a:r>
                        <a:rPr sz="500" b="1" spc="-20" dirty="0">
                          <a:solidFill>
                            <a:srgbClr val="231F20"/>
                          </a:solidFill>
                          <a:latin typeface="Tahoma"/>
                          <a:cs typeface="Tahoma"/>
                        </a:rPr>
                        <a:t>acute</a:t>
                      </a:r>
                      <a:r>
                        <a:rPr sz="500" b="1" spc="-15" dirty="0">
                          <a:solidFill>
                            <a:srgbClr val="231F20"/>
                          </a:solidFill>
                          <a:latin typeface="Tahoma"/>
                          <a:cs typeface="Tahoma"/>
                        </a:rPr>
                        <a:t> infections</a:t>
                      </a:r>
                      <a:endParaRPr sz="500" dirty="0">
                        <a:latin typeface="Tahoma"/>
                        <a:cs typeface="Tahoma"/>
                      </a:endParaRPr>
                    </a:p>
                  </a:txBody>
                  <a:tcPr marL="0" marR="0" marT="55594" marB="0">
                    <a:lnR w="19050">
                      <a:solidFill>
                        <a:srgbClr val="005E6D"/>
                      </a:solidFill>
                      <a:prstDash val="solid"/>
                    </a:lnR>
                    <a:solidFill>
                      <a:srgbClr val="E5EEF0"/>
                    </a:solidFill>
                  </a:tcPr>
                </a:tc>
                <a:tc>
                  <a:txBody>
                    <a:bodyPr/>
                    <a:lstStyle/>
                    <a:p>
                      <a:pPr marL="4445" algn="ctr">
                        <a:lnSpc>
                          <a:spcPct val="100000"/>
                        </a:lnSpc>
                        <a:spcBef>
                          <a:spcPts val="635"/>
                        </a:spcBef>
                      </a:pPr>
                      <a:r>
                        <a:rPr sz="500" b="1" spc="-20" dirty="0">
                          <a:solidFill>
                            <a:srgbClr val="231F20"/>
                          </a:solidFill>
                          <a:latin typeface="Tahoma"/>
                          <a:cs typeface="Tahoma"/>
                        </a:rPr>
                        <a:t>24,700</a:t>
                      </a:r>
                      <a:endParaRPr sz="500" dirty="0">
                        <a:latin typeface="Tahoma"/>
                        <a:cs typeface="Tahoma"/>
                      </a:endParaRPr>
                    </a:p>
                  </a:txBody>
                  <a:tcPr marL="0" marR="0" marT="55594" marB="0">
                    <a:lnL w="19050">
                      <a:solidFill>
                        <a:srgbClr val="005E6D"/>
                      </a:solidFill>
                      <a:prstDash val="solid"/>
                    </a:lnL>
                    <a:lnR w="12700">
                      <a:solidFill>
                        <a:srgbClr val="005E6D"/>
                      </a:solidFill>
                      <a:prstDash val="solid"/>
                    </a:lnR>
                    <a:solidFill>
                      <a:srgbClr val="E5EEF0"/>
                    </a:solidFill>
                  </a:tcPr>
                </a:tc>
                <a:tc>
                  <a:txBody>
                    <a:bodyPr/>
                    <a:lstStyle/>
                    <a:p>
                      <a:pPr marL="2540" algn="ctr">
                        <a:lnSpc>
                          <a:spcPct val="100000"/>
                        </a:lnSpc>
                        <a:spcBef>
                          <a:spcPts val="635"/>
                        </a:spcBef>
                      </a:pPr>
                      <a:r>
                        <a:rPr sz="500" b="1" spc="-20" dirty="0">
                          <a:solidFill>
                            <a:srgbClr val="231F20"/>
                          </a:solidFill>
                          <a:latin typeface="Tahoma"/>
                          <a:cs typeface="Tahoma"/>
                        </a:rPr>
                        <a:t>29,700</a:t>
                      </a:r>
                      <a:endParaRPr sz="500" dirty="0">
                        <a:latin typeface="Tahoma"/>
                        <a:cs typeface="Tahoma"/>
                      </a:endParaRPr>
                    </a:p>
                  </a:txBody>
                  <a:tcPr marL="0" marR="0" marT="55594" marB="0">
                    <a:lnL w="12700">
                      <a:solidFill>
                        <a:srgbClr val="005E6D"/>
                      </a:solidFill>
                      <a:prstDash val="solid"/>
                    </a:lnL>
                    <a:lnR w="12700">
                      <a:solidFill>
                        <a:srgbClr val="005E6D"/>
                      </a:solidFill>
                      <a:prstDash val="solid"/>
                    </a:lnR>
                    <a:solidFill>
                      <a:srgbClr val="E5EEF0"/>
                    </a:solidFill>
                  </a:tcPr>
                </a:tc>
                <a:tc>
                  <a:txBody>
                    <a:bodyPr/>
                    <a:lstStyle/>
                    <a:p>
                      <a:pPr marL="163195">
                        <a:lnSpc>
                          <a:spcPct val="100000"/>
                        </a:lnSpc>
                        <a:spcBef>
                          <a:spcPts val="635"/>
                        </a:spcBef>
                      </a:pPr>
                      <a:r>
                        <a:rPr sz="500" b="1" spc="-20" dirty="0">
                          <a:solidFill>
                            <a:srgbClr val="231F20"/>
                          </a:solidFill>
                          <a:latin typeface="Tahoma"/>
                          <a:cs typeface="Tahoma"/>
                        </a:rPr>
                        <a:t>30,500</a:t>
                      </a:r>
                      <a:endParaRPr sz="500" dirty="0">
                        <a:latin typeface="Tahoma"/>
                        <a:cs typeface="Tahoma"/>
                      </a:endParaRPr>
                    </a:p>
                  </a:txBody>
                  <a:tcPr marL="0" marR="0" marT="55594" marB="0">
                    <a:lnL w="12700">
                      <a:solidFill>
                        <a:srgbClr val="005E6D"/>
                      </a:solidFill>
                      <a:prstDash val="solid"/>
                    </a:lnL>
                    <a:lnR w="12700">
                      <a:solidFill>
                        <a:srgbClr val="005E6D"/>
                      </a:solidFill>
                      <a:prstDash val="solid"/>
                    </a:lnR>
                    <a:solidFill>
                      <a:srgbClr val="E5EEF0"/>
                    </a:solidFill>
                  </a:tcPr>
                </a:tc>
                <a:tc>
                  <a:txBody>
                    <a:bodyPr/>
                    <a:lstStyle/>
                    <a:p>
                      <a:pPr marL="3175" algn="ctr">
                        <a:lnSpc>
                          <a:spcPct val="100000"/>
                        </a:lnSpc>
                        <a:spcBef>
                          <a:spcPts val="635"/>
                        </a:spcBef>
                      </a:pPr>
                      <a:r>
                        <a:rPr sz="500" b="1" spc="-20" dirty="0">
                          <a:solidFill>
                            <a:srgbClr val="231F20"/>
                          </a:solidFill>
                          <a:latin typeface="Tahoma"/>
                          <a:cs typeface="Tahoma"/>
                        </a:rPr>
                        <a:t>33,900</a:t>
                      </a:r>
                      <a:endParaRPr sz="500" dirty="0">
                        <a:latin typeface="Tahoma"/>
                        <a:cs typeface="Tahoma"/>
                      </a:endParaRPr>
                    </a:p>
                  </a:txBody>
                  <a:tcPr marL="0" marR="0" marT="55594" marB="0">
                    <a:lnL w="12700">
                      <a:solidFill>
                        <a:srgbClr val="005E6D"/>
                      </a:solidFill>
                      <a:prstDash val="solid"/>
                    </a:lnL>
                    <a:lnR w="12700">
                      <a:solidFill>
                        <a:srgbClr val="005E6D"/>
                      </a:solidFill>
                      <a:prstDash val="solid"/>
                    </a:lnR>
                    <a:solidFill>
                      <a:srgbClr val="E5EEF0"/>
                    </a:solidFill>
                  </a:tcPr>
                </a:tc>
                <a:tc>
                  <a:txBody>
                    <a:bodyPr/>
                    <a:lstStyle/>
                    <a:p>
                      <a:pPr marL="163195">
                        <a:lnSpc>
                          <a:spcPct val="100000"/>
                        </a:lnSpc>
                        <a:spcBef>
                          <a:spcPts val="635"/>
                        </a:spcBef>
                      </a:pPr>
                      <a:r>
                        <a:rPr sz="500" b="1" spc="-20" dirty="0">
                          <a:solidFill>
                            <a:srgbClr val="231F20"/>
                          </a:solidFill>
                          <a:latin typeface="Tahoma"/>
                          <a:cs typeface="Tahoma"/>
                        </a:rPr>
                        <a:t>41,200</a:t>
                      </a:r>
                      <a:endParaRPr sz="500" dirty="0">
                        <a:latin typeface="Tahoma"/>
                        <a:cs typeface="Tahoma"/>
                      </a:endParaRPr>
                    </a:p>
                  </a:txBody>
                  <a:tcPr marL="0" marR="0" marT="55594" marB="0">
                    <a:lnL w="12700">
                      <a:solidFill>
                        <a:srgbClr val="005E6D"/>
                      </a:solidFill>
                      <a:prstDash val="solid"/>
                    </a:lnL>
                    <a:lnR w="12700">
                      <a:solidFill>
                        <a:srgbClr val="005E6D"/>
                      </a:solidFill>
                      <a:prstDash val="solid"/>
                    </a:lnR>
                    <a:solidFill>
                      <a:srgbClr val="E5EEF0"/>
                    </a:solidFill>
                  </a:tcPr>
                </a:tc>
                <a:tc>
                  <a:txBody>
                    <a:bodyPr/>
                    <a:lstStyle/>
                    <a:p>
                      <a:pPr marL="3175" algn="ctr">
                        <a:lnSpc>
                          <a:spcPct val="100000"/>
                        </a:lnSpc>
                        <a:spcBef>
                          <a:spcPts val="635"/>
                        </a:spcBef>
                      </a:pPr>
                      <a:r>
                        <a:rPr sz="500" b="1" spc="-20" dirty="0">
                          <a:solidFill>
                            <a:srgbClr val="231F20"/>
                          </a:solidFill>
                          <a:latin typeface="Tahoma"/>
                          <a:cs typeface="Tahoma"/>
                        </a:rPr>
                        <a:t>44,700</a:t>
                      </a:r>
                      <a:endParaRPr sz="500" dirty="0">
                        <a:latin typeface="Tahoma"/>
                        <a:cs typeface="Tahoma"/>
                      </a:endParaRPr>
                    </a:p>
                  </a:txBody>
                  <a:tcPr marL="0" marR="0" marT="55594" marB="0">
                    <a:lnL w="12700">
                      <a:solidFill>
                        <a:srgbClr val="005E6D"/>
                      </a:solidFill>
                      <a:prstDash val="solid"/>
                    </a:lnL>
                    <a:lnR w="12700">
                      <a:solidFill>
                        <a:srgbClr val="005E6D"/>
                      </a:solidFill>
                      <a:prstDash val="solid"/>
                    </a:lnR>
                    <a:solidFill>
                      <a:srgbClr val="E5EEF0"/>
                    </a:solidFill>
                  </a:tcPr>
                </a:tc>
                <a:tc>
                  <a:txBody>
                    <a:bodyPr/>
                    <a:lstStyle/>
                    <a:p>
                      <a:pPr marR="152400" algn="r">
                        <a:lnSpc>
                          <a:spcPct val="100000"/>
                        </a:lnSpc>
                        <a:spcBef>
                          <a:spcPts val="635"/>
                        </a:spcBef>
                      </a:pPr>
                      <a:r>
                        <a:rPr sz="500" b="1" spc="20" dirty="0">
                          <a:solidFill>
                            <a:srgbClr val="231F20"/>
                          </a:solidFill>
                          <a:latin typeface="Tahoma"/>
                          <a:cs typeface="Tahoma"/>
                        </a:rPr>
                        <a:t>50,300</a:t>
                      </a:r>
                      <a:endParaRPr sz="500" dirty="0">
                        <a:latin typeface="Tahoma"/>
                        <a:cs typeface="Tahoma"/>
                      </a:endParaRPr>
                    </a:p>
                  </a:txBody>
                  <a:tcPr marL="0" marR="0" marT="55594" marB="0">
                    <a:lnL w="12700">
                      <a:solidFill>
                        <a:srgbClr val="005E6D"/>
                      </a:solidFill>
                      <a:prstDash val="solid"/>
                    </a:lnL>
                    <a:lnR w="12700">
                      <a:solidFill>
                        <a:srgbClr val="005E6D"/>
                      </a:solidFill>
                      <a:prstDash val="solid"/>
                    </a:lnR>
                    <a:solidFill>
                      <a:srgbClr val="E5EEF0"/>
                    </a:solidFill>
                  </a:tcPr>
                </a:tc>
                <a:tc>
                  <a:txBody>
                    <a:bodyPr/>
                    <a:lstStyle/>
                    <a:p>
                      <a:pPr marR="149225" algn="r">
                        <a:lnSpc>
                          <a:spcPct val="100000"/>
                        </a:lnSpc>
                        <a:spcBef>
                          <a:spcPts val="635"/>
                        </a:spcBef>
                      </a:pPr>
                      <a:r>
                        <a:rPr sz="500" b="1" spc="20" dirty="0">
                          <a:solidFill>
                            <a:srgbClr val="231F20"/>
                          </a:solidFill>
                          <a:latin typeface="Tahoma"/>
                          <a:cs typeface="Tahoma"/>
                        </a:rPr>
                        <a:t>57,500</a:t>
                      </a:r>
                      <a:endParaRPr sz="500" dirty="0">
                        <a:latin typeface="Tahoma"/>
                        <a:cs typeface="Tahoma"/>
                      </a:endParaRPr>
                    </a:p>
                  </a:txBody>
                  <a:tcPr marL="0" marR="0" marT="55594" marB="0">
                    <a:lnL w="12700">
                      <a:solidFill>
                        <a:srgbClr val="005E6D"/>
                      </a:solidFill>
                      <a:prstDash val="solid"/>
                    </a:lnL>
                    <a:solidFill>
                      <a:srgbClr val="E5EEF0"/>
                    </a:solidFill>
                  </a:tcPr>
                </a:tc>
                <a:extLst>
                  <a:ext uri="{0D108BD9-81ED-4DB2-BD59-A6C34878D82A}">
                    <a16:rowId xmlns:a16="http://schemas.microsoft.com/office/drawing/2014/main" val="10002"/>
                  </a:ext>
                </a:extLst>
              </a:tr>
            </a:tbl>
          </a:graphicData>
        </a:graphic>
      </p:graphicFrame>
      <p:sp>
        <p:nvSpPr>
          <p:cNvPr id="55" name="object 55"/>
          <p:cNvSpPr txBox="1"/>
          <p:nvPr/>
        </p:nvSpPr>
        <p:spPr>
          <a:xfrm>
            <a:off x="4055612" y="5419075"/>
            <a:ext cx="4635278" cy="353550"/>
          </a:xfrm>
          <a:prstGeom prst="rect">
            <a:avLst/>
          </a:prstGeom>
        </p:spPr>
        <p:txBody>
          <a:bodyPr vert="horz" wrap="square" lIns="0" tIns="8755" rIns="0" bIns="0" rtlCol="0">
            <a:spAutoFit/>
          </a:bodyPr>
          <a:lstStyle/>
          <a:p>
            <a:pPr marL="8755" defTabSz="685800">
              <a:spcBef>
                <a:spcPts val="69"/>
              </a:spcBef>
            </a:pPr>
            <a:r>
              <a:rPr sz="482" spc="-21" dirty="0">
                <a:solidFill>
                  <a:srgbClr val="231F20"/>
                </a:solidFill>
                <a:latin typeface="Century Gothic"/>
                <a:cs typeface="Century Gothic"/>
              </a:rPr>
              <a:t>Source: </a:t>
            </a:r>
            <a:r>
              <a:rPr sz="482" spc="-62" dirty="0">
                <a:solidFill>
                  <a:srgbClr val="231F20"/>
                </a:solidFill>
                <a:latin typeface="Century Gothic"/>
                <a:cs typeface="Century Gothic"/>
              </a:rPr>
              <a:t>CDC, </a:t>
            </a:r>
            <a:r>
              <a:rPr sz="482" spc="-21" dirty="0">
                <a:solidFill>
                  <a:srgbClr val="231F20"/>
                </a:solidFill>
                <a:latin typeface="Century Gothic"/>
                <a:cs typeface="Century Gothic"/>
              </a:rPr>
              <a:t>National </a:t>
            </a:r>
            <a:r>
              <a:rPr sz="482" spc="-14" dirty="0">
                <a:solidFill>
                  <a:srgbClr val="231F20"/>
                </a:solidFill>
                <a:latin typeface="Century Gothic"/>
                <a:cs typeface="Century Gothic"/>
              </a:rPr>
              <a:t>Notifiable </a:t>
            </a:r>
            <a:r>
              <a:rPr sz="482" spc="-11" dirty="0">
                <a:solidFill>
                  <a:srgbClr val="231F20"/>
                </a:solidFill>
                <a:latin typeface="Century Gothic"/>
                <a:cs typeface="Century Gothic"/>
              </a:rPr>
              <a:t>Diseases </a:t>
            </a:r>
            <a:r>
              <a:rPr sz="482" spc="-17" dirty="0">
                <a:solidFill>
                  <a:srgbClr val="231F20"/>
                </a:solidFill>
                <a:latin typeface="Century Gothic"/>
                <a:cs typeface="Century Gothic"/>
              </a:rPr>
              <a:t>Surveillance</a:t>
            </a:r>
            <a:r>
              <a:rPr sz="482" spc="-28" dirty="0">
                <a:solidFill>
                  <a:srgbClr val="231F20"/>
                </a:solidFill>
                <a:latin typeface="Century Gothic"/>
                <a:cs typeface="Century Gothic"/>
              </a:rPr>
              <a:t> </a:t>
            </a:r>
            <a:r>
              <a:rPr sz="482" spc="-4" dirty="0">
                <a:solidFill>
                  <a:srgbClr val="231F20"/>
                </a:solidFill>
                <a:latin typeface="Century Gothic"/>
                <a:cs typeface="Century Gothic"/>
              </a:rPr>
              <a:t>System.</a:t>
            </a:r>
            <a:endParaRPr sz="482" dirty="0">
              <a:solidFill>
                <a:srgbClr val="000000"/>
              </a:solidFill>
              <a:latin typeface="Century Gothic"/>
              <a:cs typeface="Century Gothic"/>
            </a:endParaRPr>
          </a:p>
          <a:p>
            <a:pPr marL="8755" marR="3502" defTabSz="685800">
              <a:lnSpc>
                <a:spcPct val="107200"/>
              </a:lnSpc>
              <a:spcBef>
                <a:spcPts val="310"/>
              </a:spcBef>
            </a:pPr>
            <a:r>
              <a:rPr sz="482" spc="-4" dirty="0">
                <a:solidFill>
                  <a:srgbClr val="231F20"/>
                </a:solidFill>
                <a:latin typeface="Century Gothic"/>
                <a:cs typeface="Century Gothic"/>
              </a:rPr>
              <a:t>*The </a:t>
            </a:r>
            <a:r>
              <a:rPr sz="482" spc="-11" dirty="0">
                <a:solidFill>
                  <a:srgbClr val="231F20"/>
                </a:solidFill>
                <a:latin typeface="Century Gothic"/>
                <a:cs typeface="Century Gothic"/>
              </a:rPr>
              <a:t>number </a:t>
            </a:r>
            <a:r>
              <a:rPr sz="482" spc="-7" dirty="0">
                <a:solidFill>
                  <a:srgbClr val="231F20"/>
                </a:solidFill>
                <a:latin typeface="Century Gothic"/>
                <a:cs typeface="Century Gothic"/>
              </a:rPr>
              <a:t>of </a:t>
            </a:r>
            <a:r>
              <a:rPr sz="482" spc="-14" dirty="0">
                <a:solidFill>
                  <a:srgbClr val="231F20"/>
                </a:solidFill>
                <a:latin typeface="Century Gothic"/>
                <a:cs typeface="Century Gothic"/>
              </a:rPr>
              <a:t>estimated </a:t>
            </a:r>
            <a:r>
              <a:rPr sz="482" spc="-4" dirty="0">
                <a:solidFill>
                  <a:srgbClr val="231F20"/>
                </a:solidFill>
                <a:latin typeface="Century Gothic"/>
                <a:cs typeface="Century Gothic"/>
              </a:rPr>
              <a:t>viral </a:t>
            </a:r>
            <a:r>
              <a:rPr sz="482" spc="-7" dirty="0">
                <a:solidFill>
                  <a:srgbClr val="231F20"/>
                </a:solidFill>
                <a:latin typeface="Century Gothic"/>
                <a:cs typeface="Century Gothic"/>
              </a:rPr>
              <a:t>hepatitis infections </a:t>
            </a:r>
            <a:r>
              <a:rPr sz="482" spc="-17" dirty="0">
                <a:solidFill>
                  <a:srgbClr val="231F20"/>
                </a:solidFill>
                <a:latin typeface="Century Gothic"/>
                <a:cs typeface="Century Gothic"/>
              </a:rPr>
              <a:t>was determined </a:t>
            </a:r>
            <a:r>
              <a:rPr sz="482" spc="-28" dirty="0">
                <a:solidFill>
                  <a:srgbClr val="231F20"/>
                </a:solidFill>
                <a:latin typeface="Century Gothic"/>
                <a:cs typeface="Century Gothic"/>
              </a:rPr>
              <a:t>by </a:t>
            </a:r>
            <a:r>
              <a:rPr sz="482" spc="-4" dirty="0">
                <a:solidFill>
                  <a:srgbClr val="231F20"/>
                </a:solidFill>
                <a:latin typeface="Century Gothic"/>
                <a:cs typeface="Century Gothic"/>
              </a:rPr>
              <a:t>multiplying </a:t>
            </a:r>
            <a:r>
              <a:rPr sz="482" spc="-14" dirty="0">
                <a:solidFill>
                  <a:srgbClr val="231F20"/>
                </a:solidFill>
                <a:latin typeface="Century Gothic"/>
                <a:cs typeface="Century Gothic"/>
              </a:rPr>
              <a:t>the </a:t>
            </a:r>
            <a:r>
              <a:rPr sz="482" spc="-11" dirty="0">
                <a:solidFill>
                  <a:srgbClr val="231F20"/>
                </a:solidFill>
                <a:latin typeface="Century Gothic"/>
                <a:cs typeface="Century Gothic"/>
              </a:rPr>
              <a:t>number </a:t>
            </a:r>
            <a:r>
              <a:rPr sz="482" spc="-7" dirty="0">
                <a:solidFill>
                  <a:srgbClr val="231F20"/>
                </a:solidFill>
                <a:latin typeface="Century Gothic"/>
                <a:cs typeface="Century Gothic"/>
              </a:rPr>
              <a:t>of </a:t>
            </a:r>
            <a:r>
              <a:rPr sz="482" spc="-14" dirty="0">
                <a:solidFill>
                  <a:srgbClr val="231F20"/>
                </a:solidFill>
                <a:latin typeface="Century Gothic"/>
                <a:cs typeface="Century Gothic"/>
              </a:rPr>
              <a:t>reported </a:t>
            </a:r>
            <a:r>
              <a:rPr sz="482" spc="-21" dirty="0">
                <a:solidFill>
                  <a:srgbClr val="231F20"/>
                </a:solidFill>
                <a:latin typeface="Century Gothic"/>
                <a:cs typeface="Century Gothic"/>
              </a:rPr>
              <a:t>cases </a:t>
            </a:r>
            <a:r>
              <a:rPr sz="482" spc="-11" dirty="0">
                <a:solidFill>
                  <a:srgbClr val="231F20"/>
                </a:solidFill>
                <a:latin typeface="Century Gothic"/>
                <a:cs typeface="Century Gothic"/>
              </a:rPr>
              <a:t>that </a:t>
            </a:r>
            <a:r>
              <a:rPr sz="482" spc="-17" dirty="0">
                <a:solidFill>
                  <a:srgbClr val="231F20"/>
                </a:solidFill>
                <a:latin typeface="Century Gothic"/>
                <a:cs typeface="Century Gothic"/>
              </a:rPr>
              <a:t>met </a:t>
            </a:r>
            <a:r>
              <a:rPr sz="482" spc="-14" dirty="0">
                <a:solidFill>
                  <a:srgbClr val="231F20"/>
                </a:solidFill>
                <a:latin typeface="Century Gothic"/>
                <a:cs typeface="Century Gothic"/>
              </a:rPr>
              <a:t>the </a:t>
            </a:r>
            <a:r>
              <a:rPr sz="482" spc="-11" dirty="0">
                <a:solidFill>
                  <a:srgbClr val="231F20"/>
                </a:solidFill>
                <a:latin typeface="Century Gothic"/>
                <a:cs typeface="Century Gothic"/>
              </a:rPr>
              <a:t>classification </a:t>
            </a:r>
            <a:r>
              <a:rPr sz="482" spc="-7" dirty="0">
                <a:solidFill>
                  <a:srgbClr val="231F20"/>
                </a:solidFill>
                <a:latin typeface="Century Gothic"/>
                <a:cs typeface="Century Gothic"/>
              </a:rPr>
              <a:t>criteria </a:t>
            </a:r>
            <a:r>
              <a:rPr sz="482" spc="11" dirty="0">
                <a:solidFill>
                  <a:srgbClr val="231F20"/>
                </a:solidFill>
                <a:latin typeface="Century Gothic"/>
                <a:cs typeface="Century Gothic"/>
              </a:rPr>
              <a:t>for </a:t>
            </a:r>
            <a:r>
              <a:rPr sz="482" spc="-73" dirty="0">
                <a:solidFill>
                  <a:srgbClr val="231F20"/>
                </a:solidFill>
                <a:latin typeface="Century Gothic"/>
                <a:cs typeface="Century Gothic"/>
              </a:rPr>
              <a:t>a </a:t>
            </a:r>
            <a:r>
              <a:rPr sz="482" spc="-14" dirty="0">
                <a:solidFill>
                  <a:srgbClr val="231F20"/>
                </a:solidFill>
                <a:latin typeface="Century Gothic"/>
                <a:cs typeface="Century Gothic"/>
              </a:rPr>
              <a:t>confirmed  </a:t>
            </a:r>
            <a:r>
              <a:rPr sz="482" spc="-38" dirty="0">
                <a:solidFill>
                  <a:srgbClr val="231F20"/>
                </a:solidFill>
                <a:latin typeface="Century Gothic"/>
                <a:cs typeface="Century Gothic"/>
              </a:rPr>
              <a:t>case </a:t>
            </a:r>
            <a:r>
              <a:rPr sz="482" spc="-28" dirty="0">
                <a:solidFill>
                  <a:srgbClr val="231F20"/>
                </a:solidFill>
                <a:latin typeface="Century Gothic"/>
                <a:cs typeface="Century Gothic"/>
              </a:rPr>
              <a:t>by </a:t>
            </a:r>
            <a:r>
              <a:rPr sz="482" spc="-73" dirty="0">
                <a:solidFill>
                  <a:srgbClr val="231F20"/>
                </a:solidFill>
                <a:latin typeface="Century Gothic"/>
                <a:cs typeface="Century Gothic"/>
              </a:rPr>
              <a:t>a </a:t>
            </a:r>
            <a:r>
              <a:rPr sz="482" spc="-14" dirty="0">
                <a:solidFill>
                  <a:srgbClr val="231F20"/>
                </a:solidFill>
                <a:latin typeface="Century Gothic"/>
                <a:cs typeface="Century Gothic"/>
              </a:rPr>
              <a:t>factor </a:t>
            </a:r>
            <a:r>
              <a:rPr sz="482" spc="-11" dirty="0">
                <a:solidFill>
                  <a:srgbClr val="231F20"/>
                </a:solidFill>
                <a:latin typeface="Century Gothic"/>
                <a:cs typeface="Century Gothic"/>
              </a:rPr>
              <a:t>that </a:t>
            </a:r>
            <a:r>
              <a:rPr sz="482" spc="-17" dirty="0">
                <a:solidFill>
                  <a:srgbClr val="231F20"/>
                </a:solidFill>
                <a:latin typeface="Century Gothic"/>
                <a:cs typeface="Century Gothic"/>
              </a:rPr>
              <a:t>adjusted </a:t>
            </a:r>
            <a:r>
              <a:rPr sz="482" spc="11" dirty="0">
                <a:solidFill>
                  <a:srgbClr val="231F20"/>
                </a:solidFill>
                <a:latin typeface="Century Gothic"/>
                <a:cs typeface="Century Gothic"/>
              </a:rPr>
              <a:t>for </a:t>
            </a:r>
            <a:r>
              <a:rPr sz="482" spc="-14" dirty="0">
                <a:solidFill>
                  <a:srgbClr val="231F20"/>
                </a:solidFill>
                <a:latin typeface="Century Gothic"/>
                <a:cs typeface="Century Gothic"/>
              </a:rPr>
              <a:t>underascertainment </a:t>
            </a:r>
            <a:r>
              <a:rPr sz="482" spc="-38" dirty="0">
                <a:solidFill>
                  <a:srgbClr val="231F20"/>
                </a:solidFill>
                <a:latin typeface="Century Gothic"/>
                <a:cs typeface="Century Gothic"/>
              </a:rPr>
              <a:t>and </a:t>
            </a:r>
            <a:r>
              <a:rPr sz="482" spc="-7" dirty="0">
                <a:solidFill>
                  <a:srgbClr val="231F20"/>
                </a:solidFill>
                <a:latin typeface="Century Gothic"/>
                <a:cs typeface="Century Gothic"/>
              </a:rPr>
              <a:t>underreporting. </a:t>
            </a:r>
            <a:r>
              <a:rPr sz="482" dirty="0">
                <a:solidFill>
                  <a:srgbClr val="231F20"/>
                </a:solidFill>
                <a:latin typeface="Century Gothic"/>
                <a:cs typeface="Century Gothic"/>
              </a:rPr>
              <a:t>The </a:t>
            </a:r>
            <a:r>
              <a:rPr sz="482" spc="35" dirty="0">
                <a:solidFill>
                  <a:srgbClr val="231F20"/>
                </a:solidFill>
                <a:latin typeface="Century Gothic"/>
                <a:cs typeface="Century Gothic"/>
              </a:rPr>
              <a:t>95% </a:t>
            </a:r>
            <a:r>
              <a:rPr sz="482" spc="-11" dirty="0">
                <a:solidFill>
                  <a:srgbClr val="231F20"/>
                </a:solidFill>
                <a:latin typeface="Century Gothic"/>
                <a:cs typeface="Century Gothic"/>
              </a:rPr>
              <a:t>bootstrap </a:t>
            </a:r>
            <a:r>
              <a:rPr sz="482" spc="-31" dirty="0">
                <a:solidFill>
                  <a:srgbClr val="231F20"/>
                </a:solidFill>
                <a:latin typeface="Century Gothic"/>
                <a:cs typeface="Century Gothic"/>
              </a:rPr>
              <a:t>confidence </a:t>
            </a:r>
            <a:r>
              <a:rPr sz="482" spc="-4" dirty="0">
                <a:solidFill>
                  <a:srgbClr val="231F20"/>
                </a:solidFill>
                <a:latin typeface="Century Gothic"/>
                <a:cs typeface="Century Gothic"/>
              </a:rPr>
              <a:t>intervals </a:t>
            </a:r>
            <a:r>
              <a:rPr sz="482" spc="11" dirty="0">
                <a:solidFill>
                  <a:srgbClr val="231F20"/>
                </a:solidFill>
                <a:latin typeface="Century Gothic"/>
                <a:cs typeface="Century Gothic"/>
              </a:rPr>
              <a:t>for </a:t>
            </a:r>
            <a:r>
              <a:rPr sz="482" spc="-14" dirty="0">
                <a:solidFill>
                  <a:srgbClr val="231F20"/>
                </a:solidFill>
                <a:latin typeface="Century Gothic"/>
                <a:cs typeface="Century Gothic"/>
              </a:rPr>
              <a:t>the estimated </a:t>
            </a:r>
            <a:r>
              <a:rPr sz="482" spc="-11" dirty="0">
                <a:solidFill>
                  <a:srgbClr val="231F20"/>
                </a:solidFill>
                <a:latin typeface="Century Gothic"/>
                <a:cs typeface="Century Gothic"/>
              </a:rPr>
              <a:t>number </a:t>
            </a:r>
            <a:r>
              <a:rPr sz="482" spc="-7" dirty="0">
                <a:solidFill>
                  <a:srgbClr val="231F20"/>
                </a:solidFill>
                <a:latin typeface="Century Gothic"/>
                <a:cs typeface="Century Gothic"/>
              </a:rPr>
              <a:t>of infections </a:t>
            </a:r>
            <a:r>
              <a:rPr sz="482" spc="-28" dirty="0">
                <a:solidFill>
                  <a:srgbClr val="231F20"/>
                </a:solidFill>
                <a:latin typeface="Century Gothic"/>
                <a:cs typeface="Century Gothic"/>
              </a:rPr>
              <a:t>are  </a:t>
            </a:r>
            <a:r>
              <a:rPr sz="482" spc="-21" dirty="0">
                <a:solidFill>
                  <a:srgbClr val="231F20"/>
                </a:solidFill>
                <a:latin typeface="Century Gothic"/>
                <a:cs typeface="Century Gothic"/>
              </a:rPr>
              <a:t>displayed </a:t>
            </a:r>
            <a:r>
              <a:rPr sz="482" spc="4" dirty="0">
                <a:solidFill>
                  <a:srgbClr val="231F20"/>
                </a:solidFill>
                <a:latin typeface="Century Gothic"/>
                <a:cs typeface="Century Gothic"/>
              </a:rPr>
              <a:t>in </a:t>
            </a:r>
            <a:r>
              <a:rPr sz="482" spc="-14" dirty="0">
                <a:solidFill>
                  <a:srgbClr val="231F20"/>
                </a:solidFill>
                <a:latin typeface="Century Gothic"/>
                <a:cs typeface="Century Gothic"/>
              </a:rPr>
              <a:t>the</a:t>
            </a:r>
            <a:r>
              <a:rPr sz="482" spc="-17" dirty="0">
                <a:solidFill>
                  <a:srgbClr val="231F20"/>
                </a:solidFill>
                <a:latin typeface="Century Gothic"/>
                <a:cs typeface="Century Gothic"/>
              </a:rPr>
              <a:t> </a:t>
            </a:r>
            <a:r>
              <a:rPr sz="482" spc="-21" dirty="0">
                <a:solidFill>
                  <a:srgbClr val="8C2689"/>
                </a:solidFill>
                <a:latin typeface="Century Gothic"/>
                <a:cs typeface="Century Gothic"/>
              </a:rPr>
              <a:t>Appendix</a:t>
            </a:r>
            <a:r>
              <a:rPr sz="482" spc="-21" dirty="0">
                <a:solidFill>
                  <a:srgbClr val="231F20"/>
                </a:solidFill>
                <a:latin typeface="Century Gothic"/>
                <a:cs typeface="Century Gothic"/>
              </a:rPr>
              <a:t>.</a:t>
            </a:r>
            <a:endParaRPr sz="482" dirty="0">
              <a:solidFill>
                <a:srgbClr val="000000"/>
              </a:solidFill>
              <a:latin typeface="Century Gothic"/>
              <a:cs typeface="Century Gothic"/>
            </a:endParaRPr>
          </a:p>
        </p:txBody>
      </p:sp>
      <p:grpSp>
        <p:nvGrpSpPr>
          <p:cNvPr id="3" name="Group 2">
            <a:extLst>
              <a:ext uri="{FF2B5EF4-FFF2-40B4-BE49-F238E27FC236}">
                <a16:creationId xmlns:a16="http://schemas.microsoft.com/office/drawing/2014/main" id="{87656EB6-D90B-204B-9402-47B1EFF69978}"/>
              </a:ext>
            </a:extLst>
          </p:cNvPr>
          <p:cNvGrpSpPr/>
          <p:nvPr/>
        </p:nvGrpSpPr>
        <p:grpSpPr>
          <a:xfrm>
            <a:off x="9987115" y="1163126"/>
            <a:ext cx="186539" cy="235878"/>
            <a:chOff x="7489392" y="299276"/>
            <a:chExt cx="184440" cy="224715"/>
          </a:xfrm>
        </p:grpSpPr>
        <p:sp>
          <p:nvSpPr>
            <p:cNvPr id="56" name="object 56"/>
            <p:cNvSpPr/>
            <p:nvPr/>
          </p:nvSpPr>
          <p:spPr>
            <a:xfrm>
              <a:off x="7604784"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57" name="object 57"/>
            <p:cNvSpPr/>
            <p:nvPr/>
          </p:nvSpPr>
          <p:spPr>
            <a:xfrm>
              <a:off x="7582498"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58" name="object 58"/>
            <p:cNvSpPr/>
            <p:nvPr/>
          </p:nvSpPr>
          <p:spPr>
            <a:xfrm>
              <a:off x="7627070" y="466339"/>
              <a:ext cx="0" cy="37354"/>
            </a:xfrm>
            <a:custGeom>
              <a:avLst/>
              <a:gdLst/>
              <a:ahLst/>
              <a:cxnLst/>
              <a:rect l="l" t="t" r="r" b="b"/>
              <a:pathLst>
                <a:path h="40640">
                  <a:moveTo>
                    <a:pt x="0" y="0"/>
                  </a:moveTo>
                  <a:lnTo>
                    <a:pt x="0" y="40627"/>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59" name="object 59"/>
            <p:cNvSpPr/>
            <p:nvPr/>
          </p:nvSpPr>
          <p:spPr>
            <a:xfrm>
              <a:off x="7649353" y="436640"/>
              <a:ext cx="0" cy="67121"/>
            </a:xfrm>
            <a:custGeom>
              <a:avLst/>
              <a:gdLst/>
              <a:ahLst/>
              <a:cxnLst/>
              <a:rect l="l" t="t" r="r" b="b"/>
              <a:pathLst>
                <a:path h="73025">
                  <a:moveTo>
                    <a:pt x="0" y="0"/>
                  </a:moveTo>
                  <a:lnTo>
                    <a:pt x="0" y="72936"/>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60" name="object 60"/>
            <p:cNvSpPr/>
            <p:nvPr/>
          </p:nvSpPr>
          <p:spPr>
            <a:xfrm>
              <a:off x="7489392" y="299276"/>
              <a:ext cx="184436" cy="224709"/>
            </a:xfrm>
            <a:custGeom>
              <a:avLst/>
              <a:gdLst/>
              <a:ahLst/>
              <a:cxnLst/>
              <a:rect l="l" t="t" r="r" b="b"/>
              <a:pathLst>
                <a:path w="200660" h="244475">
                  <a:moveTo>
                    <a:pt x="121945" y="244055"/>
                  </a:moveTo>
                  <a:lnTo>
                    <a:pt x="11785" y="244055"/>
                  </a:lnTo>
                  <a:lnTo>
                    <a:pt x="5257" y="244055"/>
                  </a:lnTo>
                  <a:lnTo>
                    <a:pt x="0" y="238772"/>
                  </a:lnTo>
                  <a:lnTo>
                    <a:pt x="0" y="232244"/>
                  </a:lnTo>
                  <a:lnTo>
                    <a:pt x="0" y="13271"/>
                  </a:lnTo>
                  <a:lnTo>
                    <a:pt x="0" y="5943"/>
                  </a:lnTo>
                  <a:lnTo>
                    <a:pt x="5943" y="0"/>
                  </a:lnTo>
                  <a:lnTo>
                    <a:pt x="13271" y="0"/>
                  </a:lnTo>
                  <a:lnTo>
                    <a:pt x="186943" y="0"/>
                  </a:lnTo>
                  <a:lnTo>
                    <a:pt x="194271" y="0"/>
                  </a:lnTo>
                  <a:lnTo>
                    <a:pt x="200215" y="5943"/>
                  </a:lnTo>
                  <a:lnTo>
                    <a:pt x="200215" y="13271"/>
                  </a:lnTo>
                  <a:lnTo>
                    <a:pt x="200215" y="119748"/>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sp>
          <p:nvSpPr>
            <p:cNvPr id="61" name="object 61"/>
            <p:cNvSpPr/>
            <p:nvPr/>
          </p:nvSpPr>
          <p:spPr>
            <a:xfrm>
              <a:off x="7504317" y="317248"/>
              <a:ext cx="154515" cy="186435"/>
            </a:xfrm>
            <a:prstGeom prst="rect">
              <a:avLst/>
            </a:prstGeom>
            <a:blipFill>
              <a:blip r:embed="rId2" cstate="print"/>
              <a:stretch>
                <a:fillRect/>
              </a:stretch>
            </a:blipFill>
          </p:spPr>
          <p:txBody>
            <a:bodyPr wrap="square" lIns="0" tIns="0" rIns="0" bIns="0" rtlCol="0"/>
            <a:lstStyle/>
            <a:p>
              <a:pPr defTabSz="685800"/>
              <a:endParaRPr sz="1241" dirty="0">
                <a:solidFill>
                  <a:srgbClr val="000000"/>
                </a:solidFill>
                <a:latin typeface="Gill Sans MT"/>
              </a:endParaRPr>
            </a:p>
          </p:txBody>
        </p:sp>
        <p:sp>
          <p:nvSpPr>
            <p:cNvPr id="62" name="object 62"/>
            <p:cNvSpPr/>
            <p:nvPr/>
          </p:nvSpPr>
          <p:spPr>
            <a:xfrm>
              <a:off x="7489396" y="299282"/>
              <a:ext cx="184436" cy="224709"/>
            </a:xfrm>
            <a:custGeom>
              <a:avLst/>
              <a:gdLst/>
              <a:ahLst/>
              <a:cxnLst/>
              <a:rect l="l" t="t" r="r" b="b"/>
              <a:pathLst>
                <a:path w="200660" h="244475">
                  <a:moveTo>
                    <a:pt x="78270" y="0"/>
                  </a:moveTo>
                  <a:lnTo>
                    <a:pt x="188429" y="0"/>
                  </a:lnTo>
                  <a:lnTo>
                    <a:pt x="194957" y="0"/>
                  </a:lnTo>
                  <a:lnTo>
                    <a:pt x="200202" y="5283"/>
                  </a:lnTo>
                  <a:lnTo>
                    <a:pt x="200202" y="11811"/>
                  </a:lnTo>
                  <a:lnTo>
                    <a:pt x="200202" y="230784"/>
                  </a:lnTo>
                  <a:lnTo>
                    <a:pt x="200202" y="238112"/>
                  </a:lnTo>
                  <a:lnTo>
                    <a:pt x="194271" y="244043"/>
                  </a:lnTo>
                  <a:lnTo>
                    <a:pt x="186944" y="244043"/>
                  </a:lnTo>
                  <a:lnTo>
                    <a:pt x="13271" y="244043"/>
                  </a:lnTo>
                  <a:lnTo>
                    <a:pt x="5943" y="244043"/>
                  </a:lnTo>
                  <a:lnTo>
                    <a:pt x="0" y="238112"/>
                  </a:lnTo>
                  <a:lnTo>
                    <a:pt x="0" y="230784"/>
                  </a:lnTo>
                  <a:lnTo>
                    <a:pt x="0" y="124307"/>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grpSp>
      <p:sp>
        <p:nvSpPr>
          <p:cNvPr id="63" name="object 63"/>
          <p:cNvSpPr txBox="1"/>
          <p:nvPr/>
        </p:nvSpPr>
        <p:spPr>
          <a:xfrm>
            <a:off x="4047502" y="1114547"/>
            <a:ext cx="5429195" cy="572095"/>
          </a:xfrm>
          <a:prstGeom prst="rect">
            <a:avLst/>
          </a:prstGeom>
        </p:spPr>
        <p:txBody>
          <a:bodyPr vert="horz" wrap="square" lIns="0" tIns="11381" rIns="0" bIns="0" rtlCol="0">
            <a:spAutoFit/>
          </a:bodyPr>
          <a:lstStyle/>
          <a:p>
            <a:pPr defTabSz="685800"/>
            <a:endParaRPr sz="900" dirty="0">
              <a:solidFill>
                <a:srgbClr val="000000"/>
              </a:solidFill>
              <a:latin typeface="Times New Roman"/>
              <a:cs typeface="Times New Roman"/>
            </a:endParaRPr>
          </a:p>
          <a:p>
            <a:pPr marL="8755" marR="193910" defTabSz="685800">
              <a:lnSpc>
                <a:spcPct val="107200"/>
              </a:lnSpc>
              <a:spcBef>
                <a:spcPts val="683"/>
              </a:spcBef>
            </a:pPr>
            <a:r>
              <a:rPr sz="1050" b="1" spc="-14" dirty="0">
                <a:solidFill>
                  <a:srgbClr val="005E6D"/>
                </a:solidFill>
                <a:latin typeface="Lucida Sans"/>
                <a:cs typeface="Lucida Sans"/>
              </a:rPr>
              <a:t>Figure</a:t>
            </a:r>
            <a:r>
              <a:rPr sz="1050" b="1" spc="-62" dirty="0">
                <a:solidFill>
                  <a:srgbClr val="005E6D"/>
                </a:solidFill>
                <a:latin typeface="Lucida Sans"/>
                <a:cs typeface="Lucida Sans"/>
              </a:rPr>
              <a:t> </a:t>
            </a:r>
            <a:r>
              <a:rPr sz="1050" b="1" spc="7" dirty="0">
                <a:solidFill>
                  <a:srgbClr val="005E6D"/>
                </a:solidFill>
                <a:latin typeface="Lucida Sans"/>
                <a:cs typeface="Lucida Sans"/>
              </a:rPr>
              <a:t>3.1.</a:t>
            </a:r>
            <a:r>
              <a:rPr sz="1050" b="1" spc="-59" dirty="0">
                <a:solidFill>
                  <a:srgbClr val="005E6D"/>
                </a:solidFill>
                <a:latin typeface="Lucida Sans"/>
                <a:cs typeface="Lucida Sans"/>
              </a:rPr>
              <a:t> </a:t>
            </a:r>
            <a:r>
              <a:rPr sz="1050" b="1" spc="-24" dirty="0">
                <a:solidFill>
                  <a:srgbClr val="8C2689"/>
                </a:solidFill>
                <a:latin typeface="Lucida Sans"/>
                <a:cs typeface="Lucida Sans"/>
              </a:rPr>
              <a:t>Number</a:t>
            </a:r>
            <a:r>
              <a:rPr sz="1050" b="1" spc="-83" dirty="0">
                <a:solidFill>
                  <a:srgbClr val="8C2689"/>
                </a:solidFill>
                <a:latin typeface="Lucida Sans"/>
                <a:cs typeface="Lucida Sans"/>
              </a:rPr>
              <a:t> </a:t>
            </a:r>
            <a:r>
              <a:rPr sz="1050" b="1" spc="-14" dirty="0">
                <a:solidFill>
                  <a:srgbClr val="8C2689"/>
                </a:solidFill>
                <a:latin typeface="Lucida Sans"/>
                <a:cs typeface="Lucida Sans"/>
              </a:rPr>
              <a:t>of</a:t>
            </a:r>
            <a:r>
              <a:rPr sz="1050" b="1" spc="-73" dirty="0">
                <a:solidFill>
                  <a:srgbClr val="8C2689"/>
                </a:solidFill>
                <a:latin typeface="Lucida Sans"/>
                <a:cs typeface="Lucida Sans"/>
              </a:rPr>
              <a:t> </a:t>
            </a:r>
            <a:r>
              <a:rPr sz="1050" b="1" spc="-7" dirty="0">
                <a:solidFill>
                  <a:srgbClr val="8C2689"/>
                </a:solidFill>
                <a:latin typeface="Lucida Sans"/>
                <a:cs typeface="Lucida Sans"/>
              </a:rPr>
              <a:t>reported</a:t>
            </a:r>
            <a:r>
              <a:rPr sz="1050" b="1" spc="-62" dirty="0">
                <a:solidFill>
                  <a:srgbClr val="8C2689"/>
                </a:solidFill>
                <a:latin typeface="Lucida Sans"/>
                <a:cs typeface="Lucida Sans"/>
              </a:rPr>
              <a:t> </a:t>
            </a:r>
            <a:r>
              <a:rPr sz="1050" b="1" dirty="0">
                <a:solidFill>
                  <a:srgbClr val="8C2689"/>
                </a:solidFill>
                <a:latin typeface="Lucida Sans"/>
                <a:cs typeface="Lucida Sans"/>
              </a:rPr>
              <a:t>acute</a:t>
            </a:r>
            <a:r>
              <a:rPr sz="1050" b="1" spc="-59" dirty="0">
                <a:solidFill>
                  <a:srgbClr val="8C2689"/>
                </a:solidFill>
                <a:latin typeface="Lucida Sans"/>
                <a:cs typeface="Lucida Sans"/>
              </a:rPr>
              <a:t> </a:t>
            </a:r>
            <a:r>
              <a:rPr sz="1050" b="1" spc="-4" dirty="0">
                <a:solidFill>
                  <a:srgbClr val="8C2689"/>
                </a:solidFill>
                <a:latin typeface="Lucida Sans"/>
                <a:cs typeface="Lucida Sans"/>
              </a:rPr>
              <a:t>hepatitis</a:t>
            </a:r>
            <a:r>
              <a:rPr sz="1050" b="1" spc="-62" dirty="0">
                <a:solidFill>
                  <a:srgbClr val="8C2689"/>
                </a:solidFill>
                <a:latin typeface="Lucida Sans"/>
                <a:cs typeface="Lucida Sans"/>
              </a:rPr>
              <a:t> </a:t>
            </a:r>
            <a:r>
              <a:rPr sz="1050" b="1" spc="-89" dirty="0">
                <a:solidFill>
                  <a:srgbClr val="8C2689"/>
                </a:solidFill>
                <a:latin typeface="Lucida Sans"/>
                <a:cs typeface="Lucida Sans"/>
              </a:rPr>
              <a:t>C</a:t>
            </a:r>
            <a:r>
              <a:rPr sz="1050" b="1" spc="-76" dirty="0">
                <a:solidFill>
                  <a:srgbClr val="8C2689"/>
                </a:solidFill>
                <a:latin typeface="Lucida Sans"/>
                <a:cs typeface="Lucida Sans"/>
              </a:rPr>
              <a:t> </a:t>
            </a:r>
            <a:r>
              <a:rPr sz="1050" b="1" spc="-24" dirty="0">
                <a:solidFill>
                  <a:srgbClr val="8C2689"/>
                </a:solidFill>
                <a:latin typeface="Lucida Sans"/>
                <a:cs typeface="Lucida Sans"/>
              </a:rPr>
              <a:t>virus</a:t>
            </a:r>
            <a:r>
              <a:rPr sz="1050" b="1" spc="-62" dirty="0">
                <a:solidFill>
                  <a:srgbClr val="8C2689"/>
                </a:solidFill>
                <a:latin typeface="Lucida Sans"/>
                <a:cs typeface="Lucida Sans"/>
              </a:rPr>
              <a:t> </a:t>
            </a:r>
            <a:r>
              <a:rPr sz="1050" b="1" spc="-11" dirty="0">
                <a:solidFill>
                  <a:srgbClr val="8C2689"/>
                </a:solidFill>
                <a:latin typeface="Lucida Sans"/>
                <a:cs typeface="Lucida Sans"/>
              </a:rPr>
              <a:t>infection</a:t>
            </a:r>
            <a:r>
              <a:rPr sz="1050" b="1" spc="-59" dirty="0">
                <a:solidFill>
                  <a:srgbClr val="8C2689"/>
                </a:solidFill>
                <a:latin typeface="Lucida Sans"/>
                <a:cs typeface="Lucida Sans"/>
              </a:rPr>
              <a:t> </a:t>
            </a:r>
            <a:r>
              <a:rPr sz="1050" b="1" spc="-21" dirty="0">
                <a:solidFill>
                  <a:srgbClr val="8C2689"/>
                </a:solidFill>
                <a:latin typeface="Lucida Sans"/>
                <a:cs typeface="Lucida Sans"/>
              </a:rPr>
              <a:t>cases</a:t>
            </a:r>
            <a:r>
              <a:rPr sz="1050" b="1" spc="-62" dirty="0">
                <a:solidFill>
                  <a:srgbClr val="8C2689"/>
                </a:solidFill>
                <a:latin typeface="Lucida Sans"/>
                <a:cs typeface="Lucida Sans"/>
              </a:rPr>
              <a:t> </a:t>
            </a:r>
            <a:r>
              <a:rPr sz="1050" b="1" spc="-14" dirty="0">
                <a:solidFill>
                  <a:srgbClr val="8C2689"/>
                </a:solidFill>
                <a:latin typeface="Lucida Sans"/>
                <a:cs typeface="Lucida Sans"/>
              </a:rPr>
              <a:t>and  </a:t>
            </a:r>
            <a:r>
              <a:rPr sz="1050" b="1" spc="-7" dirty="0">
                <a:solidFill>
                  <a:srgbClr val="8C2689"/>
                </a:solidFill>
                <a:latin typeface="Lucida Sans"/>
                <a:cs typeface="Lucida Sans"/>
              </a:rPr>
              <a:t>estimated </a:t>
            </a:r>
            <a:r>
              <a:rPr sz="1050" b="1" spc="-17" dirty="0">
                <a:solidFill>
                  <a:srgbClr val="8C2689"/>
                </a:solidFill>
                <a:latin typeface="Lucida Sans"/>
                <a:cs typeface="Lucida Sans"/>
              </a:rPr>
              <a:t>infections* </a:t>
            </a:r>
            <a:r>
              <a:rPr sz="1050" b="1" spc="-45" dirty="0">
                <a:solidFill>
                  <a:srgbClr val="8C2689"/>
                </a:solidFill>
                <a:latin typeface="Lucida Sans"/>
                <a:cs typeface="Lucida Sans"/>
              </a:rPr>
              <a:t>— </a:t>
            </a:r>
            <a:r>
              <a:rPr sz="1050" b="1" spc="-7" dirty="0">
                <a:solidFill>
                  <a:srgbClr val="8C2689"/>
                </a:solidFill>
                <a:latin typeface="Lucida Sans"/>
                <a:cs typeface="Lucida Sans"/>
              </a:rPr>
              <a:t>United </a:t>
            </a:r>
            <a:r>
              <a:rPr sz="1050" b="1" spc="21" dirty="0">
                <a:solidFill>
                  <a:srgbClr val="8C2689"/>
                </a:solidFill>
                <a:latin typeface="Lucida Sans"/>
                <a:cs typeface="Lucida Sans"/>
              </a:rPr>
              <a:t>States,</a:t>
            </a:r>
            <a:r>
              <a:rPr sz="1050" b="1" spc="-234" dirty="0">
                <a:solidFill>
                  <a:srgbClr val="8C2689"/>
                </a:solidFill>
                <a:latin typeface="Lucida Sans"/>
                <a:cs typeface="Lucida Sans"/>
              </a:rPr>
              <a:t> </a:t>
            </a:r>
            <a:r>
              <a:rPr sz="1050" b="1" spc="-7" dirty="0">
                <a:solidFill>
                  <a:srgbClr val="8C2689"/>
                </a:solidFill>
                <a:latin typeface="Lucida Sans"/>
                <a:cs typeface="Lucida Sans"/>
              </a:rPr>
              <a:t>2012–2019</a:t>
            </a:r>
            <a:endParaRPr sz="1050" dirty="0">
              <a:solidFill>
                <a:srgbClr val="000000"/>
              </a:solidFill>
              <a:latin typeface="Lucida Sans"/>
              <a:cs typeface="Lucida Sans"/>
            </a:endParaRPr>
          </a:p>
        </p:txBody>
      </p:sp>
      <p:pic>
        <p:nvPicPr>
          <p:cNvPr id="65" name="Picture 64" descr="The number of reported cases and estimated infections of acute hepatitis C in the United States during 2012–2019. The reported cases of acute hepatitis C increased each year during 2012–2019. During 2019, the number of reported cases was 4,136, which corresponds to 57,500 estimated infections after adjusting for case underascertainment and underreporting. ">
            <a:extLst>
              <a:ext uri="{FF2B5EF4-FFF2-40B4-BE49-F238E27FC236}">
                <a16:creationId xmlns:a16="http://schemas.microsoft.com/office/drawing/2014/main" id="{90FCD9BF-D1D8-4D00-A84C-31313ECD7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760" y="1817490"/>
            <a:ext cx="4925047" cy="2702052"/>
          </a:xfrm>
          <a:prstGeom prst="rect">
            <a:avLst/>
          </a:prstGeom>
        </p:spPr>
      </p:pic>
      <p:sp>
        <p:nvSpPr>
          <p:cNvPr id="17" name="Title 1">
            <a:extLst>
              <a:ext uri="{FF2B5EF4-FFF2-40B4-BE49-F238E27FC236}">
                <a16:creationId xmlns:a16="http://schemas.microsoft.com/office/drawing/2014/main" id="{026D1FAE-34EF-C54C-A09F-E79FEE7AA914}"/>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
        <p:nvSpPr>
          <p:cNvPr id="18" name="Rectangle 17">
            <a:extLst>
              <a:ext uri="{FF2B5EF4-FFF2-40B4-BE49-F238E27FC236}">
                <a16:creationId xmlns:a16="http://schemas.microsoft.com/office/drawing/2014/main" id="{DFB6CC49-B147-C347-9D50-203DE18C699B}"/>
              </a:ext>
            </a:extLst>
          </p:cNvPr>
          <p:cNvSpPr/>
          <p:nvPr/>
        </p:nvSpPr>
        <p:spPr>
          <a:xfrm>
            <a:off x="6904673" y="935722"/>
            <a:ext cx="4572000" cy="246221"/>
          </a:xfrm>
          <a:prstGeom prst="rect">
            <a:avLst/>
          </a:prstGeom>
        </p:spPr>
        <p:txBody>
          <a:bodyPr wrap="square">
            <a:spAutoFit/>
          </a:bodyPr>
          <a:lstStyle/>
          <a:p>
            <a:pPr marL="2675588" defTabSz="685800">
              <a:lnSpc>
                <a:spcPts val="629"/>
              </a:lnSpc>
              <a:spcBef>
                <a:spcPts val="67"/>
              </a:spcBef>
            </a:pPr>
            <a:r>
              <a:rPr lang="en-US" sz="600" b="1" spc="20" dirty="0">
                <a:solidFill>
                  <a:srgbClr val="005E6D"/>
                </a:solidFill>
                <a:latin typeface="Microsoft JhengHei UI"/>
                <a:cs typeface="Microsoft JhengHei UI"/>
              </a:rPr>
              <a:t>2019 </a:t>
            </a:r>
            <a:r>
              <a:rPr lang="en-US" sz="600" b="1" spc="46" dirty="0">
                <a:solidFill>
                  <a:srgbClr val="8C2689"/>
                </a:solidFill>
                <a:latin typeface="Century Gothic"/>
                <a:cs typeface="Century Gothic"/>
              </a:rPr>
              <a:t>VIRAL</a:t>
            </a:r>
            <a:r>
              <a:rPr lang="en-US" sz="600" b="1" spc="18" dirty="0">
                <a:solidFill>
                  <a:srgbClr val="8C2689"/>
                </a:solidFill>
                <a:latin typeface="Century Gothic"/>
                <a:cs typeface="Century Gothic"/>
              </a:rPr>
              <a:t> </a:t>
            </a:r>
            <a:r>
              <a:rPr lang="en-US" sz="600" b="1" spc="67" dirty="0">
                <a:solidFill>
                  <a:srgbClr val="8C2689"/>
                </a:solidFill>
                <a:latin typeface="Century Gothic"/>
                <a:cs typeface="Century Gothic"/>
              </a:rPr>
              <a:t>HEPATITIS</a:t>
            </a:r>
            <a:endParaRPr lang="en-US" sz="600" dirty="0">
              <a:solidFill>
                <a:srgbClr val="000000"/>
              </a:solidFill>
              <a:latin typeface="Century Gothic"/>
              <a:cs typeface="Century Gothic"/>
            </a:endParaRPr>
          </a:p>
          <a:p>
            <a:pPr marL="2675588" defTabSz="685800">
              <a:lnSpc>
                <a:spcPts val="629"/>
              </a:lnSpc>
            </a:pPr>
            <a:r>
              <a:rPr lang="en-US" sz="600" spc="15" dirty="0">
                <a:solidFill>
                  <a:srgbClr val="005E6D"/>
                </a:solidFill>
                <a:latin typeface="Century Gothic"/>
                <a:cs typeface="Century Gothic"/>
              </a:rPr>
              <a:t>SURVEILLANCE</a:t>
            </a:r>
            <a:r>
              <a:rPr lang="en-US" sz="600" spc="36" dirty="0">
                <a:solidFill>
                  <a:srgbClr val="005E6D"/>
                </a:solidFill>
                <a:latin typeface="Century Gothic"/>
                <a:cs typeface="Century Gothic"/>
              </a:rPr>
              <a:t> REPORT</a:t>
            </a:r>
            <a:endParaRPr lang="en-US" sz="600" dirty="0">
              <a:solidFill>
                <a:srgbClr val="000000"/>
              </a:solidFill>
              <a:latin typeface="Century Gothic"/>
              <a:cs typeface="Century Gothic"/>
            </a:endParaRPr>
          </a:p>
        </p:txBody>
      </p:sp>
    </p:spTree>
    <p:extLst>
      <p:ext uri="{BB962C8B-B14F-4D97-AF65-F5344CB8AC3E}">
        <p14:creationId xmlns:p14="http://schemas.microsoft.com/office/powerpoint/2010/main" val="3597674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8">
            <a:extLst>
              <a:ext uri="{FF2B5EF4-FFF2-40B4-BE49-F238E27FC236}">
                <a16:creationId xmlns:a16="http://schemas.microsoft.com/office/drawing/2014/main" id="{9441C6CC-1EA6-CC4D-AF11-F791BBD1AFB8}"/>
              </a:ext>
            </a:extLst>
          </p:cNvPr>
          <p:cNvSpPr txBox="1"/>
          <p:nvPr/>
        </p:nvSpPr>
        <p:spPr>
          <a:xfrm>
            <a:off x="4336041" y="5663890"/>
            <a:ext cx="746519" cy="213730"/>
          </a:xfrm>
          <a:prstGeom prst="rect">
            <a:avLst/>
          </a:prstGeom>
        </p:spPr>
        <p:txBody>
          <a:bodyPr vert="horz" wrap="square" lIns="0" tIns="6494" rIns="0" bIns="0" rtlCol="0">
            <a:spAutoFit/>
          </a:bodyPr>
          <a:lstStyle/>
          <a:p>
            <a:pPr marL="6494" marR="2598" defTabSz="685800">
              <a:lnSpc>
                <a:spcPct val="115399"/>
              </a:lnSpc>
              <a:spcBef>
                <a:spcPts val="51"/>
              </a:spcBef>
            </a:pPr>
            <a:r>
              <a:rPr sz="332" spc="-11" dirty="0">
                <a:solidFill>
                  <a:srgbClr val="231F20"/>
                </a:solidFill>
                <a:latin typeface="Lucida Sans"/>
                <a:cs typeface="Lucida Sans"/>
              </a:rPr>
              <a:t>Source: </a:t>
            </a:r>
            <a:r>
              <a:rPr sz="332" spc="-26" dirty="0">
                <a:solidFill>
                  <a:srgbClr val="231F20"/>
                </a:solidFill>
                <a:latin typeface="Lucida Sans"/>
                <a:cs typeface="Lucida Sans"/>
              </a:rPr>
              <a:t>CDC, </a:t>
            </a:r>
            <a:r>
              <a:rPr sz="332" spc="-11" dirty="0">
                <a:solidFill>
                  <a:srgbClr val="231F20"/>
                </a:solidFill>
                <a:latin typeface="Lucida Sans"/>
                <a:cs typeface="Lucida Sans"/>
              </a:rPr>
              <a:t>National</a:t>
            </a:r>
            <a:r>
              <a:rPr sz="332" spc="-69" dirty="0">
                <a:solidFill>
                  <a:srgbClr val="231F20"/>
                </a:solidFill>
                <a:latin typeface="Lucida Sans"/>
                <a:cs typeface="Lucida Sans"/>
              </a:rPr>
              <a:t> </a:t>
            </a:r>
            <a:r>
              <a:rPr sz="332" spc="-11" dirty="0">
                <a:solidFill>
                  <a:srgbClr val="231F20"/>
                </a:solidFill>
                <a:latin typeface="Lucida Sans"/>
                <a:cs typeface="Lucida Sans"/>
              </a:rPr>
              <a:t>Notifiable  </a:t>
            </a:r>
            <a:r>
              <a:rPr sz="332" spc="-13" dirty="0">
                <a:solidFill>
                  <a:srgbClr val="231F20"/>
                </a:solidFill>
                <a:latin typeface="Lucida Sans"/>
                <a:cs typeface="Lucida Sans"/>
              </a:rPr>
              <a:t>Diseases </a:t>
            </a:r>
            <a:r>
              <a:rPr sz="332" spc="-11" dirty="0">
                <a:solidFill>
                  <a:srgbClr val="231F20"/>
                </a:solidFill>
                <a:latin typeface="Lucida Sans"/>
                <a:cs typeface="Lucida Sans"/>
              </a:rPr>
              <a:t>Surveillance</a:t>
            </a:r>
            <a:r>
              <a:rPr sz="332" spc="-36" dirty="0">
                <a:solidFill>
                  <a:srgbClr val="231F20"/>
                </a:solidFill>
                <a:latin typeface="Lucida Sans"/>
                <a:cs typeface="Lucida Sans"/>
              </a:rPr>
              <a:t> </a:t>
            </a:r>
            <a:r>
              <a:rPr sz="332" spc="-11" dirty="0">
                <a:solidFill>
                  <a:srgbClr val="231F20"/>
                </a:solidFill>
                <a:latin typeface="Lucida Sans"/>
                <a:cs typeface="Lucida Sans"/>
              </a:rPr>
              <a:t>System.</a:t>
            </a:r>
            <a:endParaRPr sz="332" dirty="0">
              <a:solidFill>
                <a:srgbClr val="000000"/>
              </a:solidFill>
              <a:latin typeface="Lucida Sans"/>
              <a:cs typeface="Lucida Sans"/>
            </a:endParaRPr>
          </a:p>
          <a:p>
            <a:pPr marL="6494" defTabSz="685800">
              <a:spcBef>
                <a:spcPts val="292"/>
              </a:spcBef>
            </a:pPr>
            <a:r>
              <a:rPr sz="332" spc="-36" dirty="0">
                <a:solidFill>
                  <a:srgbClr val="231F20"/>
                </a:solidFill>
                <a:latin typeface="Lucida Sans"/>
                <a:cs typeface="Lucida Sans"/>
              </a:rPr>
              <a:t>* </a:t>
            </a:r>
            <a:r>
              <a:rPr sz="332" spc="-2" dirty="0">
                <a:solidFill>
                  <a:srgbClr val="231F20"/>
                </a:solidFill>
                <a:latin typeface="Lucida Sans"/>
                <a:cs typeface="Lucida Sans"/>
              </a:rPr>
              <a:t>Rates </a:t>
            </a:r>
            <a:r>
              <a:rPr sz="332" spc="-5" dirty="0">
                <a:solidFill>
                  <a:srgbClr val="231F20"/>
                </a:solidFill>
                <a:latin typeface="Lucida Sans"/>
                <a:cs typeface="Lucida Sans"/>
              </a:rPr>
              <a:t>per</a:t>
            </a:r>
            <a:r>
              <a:rPr sz="332" spc="-82" dirty="0">
                <a:solidFill>
                  <a:srgbClr val="231F20"/>
                </a:solidFill>
                <a:latin typeface="Lucida Sans"/>
                <a:cs typeface="Lucida Sans"/>
              </a:rPr>
              <a:t> </a:t>
            </a:r>
            <a:r>
              <a:rPr sz="332" spc="-15" dirty="0">
                <a:solidFill>
                  <a:srgbClr val="231F20"/>
                </a:solidFill>
                <a:latin typeface="Lucida Sans"/>
                <a:cs typeface="Lucida Sans"/>
              </a:rPr>
              <a:t>100,000 </a:t>
            </a:r>
            <a:r>
              <a:rPr sz="332" spc="-13" dirty="0">
                <a:solidFill>
                  <a:srgbClr val="231F20"/>
                </a:solidFill>
                <a:latin typeface="Lucida Sans"/>
                <a:cs typeface="Lucida Sans"/>
              </a:rPr>
              <a:t>population.</a:t>
            </a:r>
            <a:endParaRPr sz="332" dirty="0">
              <a:solidFill>
                <a:srgbClr val="000000"/>
              </a:solidFill>
              <a:latin typeface="Lucida Sans"/>
              <a:cs typeface="Lucida Sans"/>
            </a:endParaRPr>
          </a:p>
        </p:txBody>
      </p:sp>
      <p:sp>
        <p:nvSpPr>
          <p:cNvPr id="18" name="object 29">
            <a:extLst>
              <a:ext uri="{FF2B5EF4-FFF2-40B4-BE49-F238E27FC236}">
                <a16:creationId xmlns:a16="http://schemas.microsoft.com/office/drawing/2014/main" id="{74FCB61E-8777-8C4C-9A1D-09E695119B37}"/>
              </a:ext>
            </a:extLst>
          </p:cNvPr>
          <p:cNvSpPr txBox="1"/>
          <p:nvPr/>
        </p:nvSpPr>
        <p:spPr>
          <a:xfrm>
            <a:off x="5146435" y="5689622"/>
            <a:ext cx="1492585" cy="178743"/>
          </a:xfrm>
          <a:prstGeom prst="rect">
            <a:avLst/>
          </a:prstGeom>
        </p:spPr>
        <p:txBody>
          <a:bodyPr vert="horz" wrap="square" lIns="0" tIns="7469" rIns="0" bIns="0" rtlCol="0">
            <a:spAutoFit/>
          </a:bodyPr>
          <a:lstStyle/>
          <a:p>
            <a:pPr marL="6494" marR="2598" defTabSz="685800">
              <a:lnSpc>
                <a:spcPct val="115399"/>
              </a:lnSpc>
            </a:pPr>
            <a:r>
              <a:rPr sz="332" spc="-80" dirty="0">
                <a:solidFill>
                  <a:srgbClr val="231F20"/>
                </a:solidFill>
                <a:latin typeface="Lucida Sans"/>
                <a:cs typeface="Lucida Sans"/>
              </a:rPr>
              <a:t>†</a:t>
            </a:r>
            <a:r>
              <a:rPr sz="332" spc="-74" dirty="0">
                <a:solidFill>
                  <a:srgbClr val="231F20"/>
                </a:solidFill>
                <a:latin typeface="Lucida Sans"/>
                <a:cs typeface="Lucida Sans"/>
              </a:rPr>
              <a:t> </a:t>
            </a:r>
            <a:r>
              <a:rPr sz="332" spc="-5" dirty="0">
                <a:solidFill>
                  <a:srgbClr val="231F20"/>
                </a:solidFill>
                <a:latin typeface="Lucida Sans"/>
                <a:cs typeface="Lucida Sans"/>
              </a:rPr>
              <a:t>Reported</a:t>
            </a:r>
            <a:r>
              <a:rPr sz="332" spc="-20" dirty="0">
                <a:solidFill>
                  <a:srgbClr val="231F20"/>
                </a:solidFill>
                <a:latin typeface="Lucida Sans"/>
                <a:cs typeface="Lucida Sans"/>
              </a:rPr>
              <a:t> </a:t>
            </a:r>
            <a:r>
              <a:rPr sz="332" spc="-11" dirty="0">
                <a:solidFill>
                  <a:srgbClr val="231F20"/>
                </a:solidFill>
                <a:latin typeface="Lucida Sans"/>
                <a:cs typeface="Lucida Sans"/>
              </a:rPr>
              <a:t>cases</a:t>
            </a:r>
            <a:r>
              <a:rPr sz="332" spc="-28" dirty="0">
                <a:solidFill>
                  <a:srgbClr val="231F20"/>
                </a:solidFill>
                <a:latin typeface="Lucida Sans"/>
                <a:cs typeface="Lucida Sans"/>
              </a:rPr>
              <a:t> </a:t>
            </a:r>
            <a:r>
              <a:rPr sz="332" spc="-5" dirty="0">
                <a:solidFill>
                  <a:srgbClr val="231F20"/>
                </a:solidFill>
                <a:latin typeface="Lucida Sans"/>
                <a:cs typeface="Lucida Sans"/>
              </a:rPr>
              <a:t>that</a:t>
            </a:r>
            <a:r>
              <a:rPr sz="332" spc="-20" dirty="0">
                <a:solidFill>
                  <a:srgbClr val="231F20"/>
                </a:solidFill>
                <a:latin typeface="Lucida Sans"/>
                <a:cs typeface="Lucida Sans"/>
              </a:rPr>
              <a:t> </a:t>
            </a:r>
            <a:r>
              <a:rPr sz="332" spc="-5" dirty="0">
                <a:solidFill>
                  <a:srgbClr val="231F20"/>
                </a:solidFill>
                <a:latin typeface="Lucida Sans"/>
                <a:cs typeface="Lucida Sans"/>
              </a:rPr>
              <a:t>met</a:t>
            </a:r>
            <a:r>
              <a:rPr sz="332" spc="-26" dirty="0">
                <a:solidFill>
                  <a:srgbClr val="231F20"/>
                </a:solidFill>
                <a:latin typeface="Lucida Sans"/>
                <a:cs typeface="Lucida Sans"/>
              </a:rPr>
              <a:t> </a:t>
            </a:r>
            <a:r>
              <a:rPr sz="332" spc="-8" dirty="0">
                <a:solidFill>
                  <a:srgbClr val="231F20"/>
                </a:solidFill>
                <a:latin typeface="Lucida Sans"/>
                <a:cs typeface="Lucida Sans"/>
              </a:rPr>
              <a:t>the</a:t>
            </a:r>
            <a:r>
              <a:rPr sz="332" spc="-23" dirty="0">
                <a:solidFill>
                  <a:srgbClr val="231F20"/>
                </a:solidFill>
                <a:latin typeface="Lucida Sans"/>
                <a:cs typeface="Lucida Sans"/>
              </a:rPr>
              <a:t> </a:t>
            </a:r>
            <a:r>
              <a:rPr sz="332" spc="-13" dirty="0">
                <a:solidFill>
                  <a:srgbClr val="231F20"/>
                </a:solidFill>
                <a:latin typeface="Lucida Sans"/>
                <a:cs typeface="Lucida Sans"/>
              </a:rPr>
              <a:t>classification  </a:t>
            </a:r>
            <a:r>
              <a:rPr sz="332" spc="-11" dirty="0">
                <a:solidFill>
                  <a:srgbClr val="231F20"/>
                </a:solidFill>
                <a:latin typeface="Lucida Sans"/>
                <a:cs typeface="Lucida Sans"/>
              </a:rPr>
              <a:t>criteria </a:t>
            </a:r>
            <a:r>
              <a:rPr sz="332" spc="-8" dirty="0">
                <a:solidFill>
                  <a:srgbClr val="231F20"/>
                </a:solidFill>
                <a:latin typeface="Lucida Sans"/>
                <a:cs typeface="Lucida Sans"/>
              </a:rPr>
              <a:t>for a </a:t>
            </a:r>
            <a:r>
              <a:rPr sz="332" spc="-11" dirty="0">
                <a:solidFill>
                  <a:srgbClr val="231F20"/>
                </a:solidFill>
                <a:latin typeface="Lucida Sans"/>
                <a:cs typeface="Lucida Sans"/>
              </a:rPr>
              <a:t>confirmed </a:t>
            </a:r>
            <a:r>
              <a:rPr sz="332" spc="-13" dirty="0">
                <a:solidFill>
                  <a:srgbClr val="231F20"/>
                </a:solidFill>
                <a:latin typeface="Lucida Sans"/>
                <a:cs typeface="Lucida Sans"/>
              </a:rPr>
              <a:t>case. </a:t>
            </a:r>
            <a:r>
              <a:rPr sz="332" spc="-2" dirty="0">
                <a:solidFill>
                  <a:srgbClr val="231F20"/>
                </a:solidFill>
                <a:latin typeface="Lucida Sans"/>
                <a:cs typeface="Lucida Sans"/>
              </a:rPr>
              <a:t>For </a:t>
            </a:r>
            <a:r>
              <a:rPr sz="332" spc="-8" dirty="0">
                <a:solidFill>
                  <a:srgbClr val="231F20"/>
                </a:solidFill>
                <a:latin typeface="Lucida Sans"/>
                <a:cs typeface="Lucida Sans"/>
              </a:rPr>
              <a:t>the </a:t>
            </a:r>
            <a:r>
              <a:rPr sz="332" spc="-11" dirty="0">
                <a:solidFill>
                  <a:srgbClr val="231F20"/>
                </a:solidFill>
                <a:latin typeface="Lucida Sans"/>
                <a:cs typeface="Lucida Sans"/>
              </a:rPr>
              <a:t>case  </a:t>
            </a:r>
            <a:r>
              <a:rPr sz="332" spc="-13" dirty="0">
                <a:solidFill>
                  <a:srgbClr val="231F20"/>
                </a:solidFill>
                <a:latin typeface="Lucida Sans"/>
                <a:cs typeface="Lucida Sans"/>
              </a:rPr>
              <a:t>definition, </a:t>
            </a:r>
            <a:r>
              <a:rPr sz="332" spc="-8" dirty="0">
                <a:solidFill>
                  <a:srgbClr val="231F20"/>
                </a:solidFill>
                <a:latin typeface="Lucida Sans"/>
                <a:cs typeface="Lucida Sans"/>
              </a:rPr>
              <a:t>see </a:t>
            </a:r>
            <a:r>
              <a:rPr sz="332" u="sng" spc="-18" dirty="0">
                <a:solidFill>
                  <a:srgbClr val="205E9E"/>
                </a:solidFill>
                <a:uFill>
                  <a:solidFill>
                    <a:srgbClr val="205E9E"/>
                  </a:solidFill>
                </a:uFill>
                <a:latin typeface="Lucida Sans"/>
                <a:cs typeface="Lucida Sans"/>
                <a:hlinkClick r:id="rId2"/>
              </a:rPr>
              <a:t>https://ndc.services.cdc.gov/ </a:t>
            </a:r>
            <a:r>
              <a:rPr sz="332" spc="-18" dirty="0">
                <a:solidFill>
                  <a:srgbClr val="205E9E"/>
                </a:solidFill>
                <a:latin typeface="Lucida Sans"/>
                <a:cs typeface="Lucida Sans"/>
              </a:rPr>
              <a:t> </a:t>
            </a:r>
            <a:r>
              <a:rPr sz="332" u="sng" spc="-11" dirty="0">
                <a:solidFill>
                  <a:srgbClr val="205E9E"/>
                </a:solidFill>
                <a:uFill>
                  <a:solidFill>
                    <a:srgbClr val="205E9E"/>
                  </a:solidFill>
                </a:uFill>
                <a:latin typeface="Lucida Sans"/>
                <a:cs typeface="Lucida Sans"/>
                <a:hlinkClick r:id="rId2"/>
              </a:rPr>
              <a:t>conditions/hepatitis-c-acute/</a:t>
            </a:r>
            <a:r>
              <a:rPr sz="332" spc="-11" dirty="0">
                <a:solidFill>
                  <a:srgbClr val="231F20"/>
                </a:solidFill>
                <a:latin typeface="Lucida Sans"/>
                <a:cs typeface="Lucida Sans"/>
              </a:rPr>
              <a:t>.</a:t>
            </a:r>
            <a:endParaRPr sz="332" dirty="0">
              <a:solidFill>
                <a:srgbClr val="000000"/>
              </a:solidFill>
              <a:latin typeface="Lucida Sans"/>
              <a:cs typeface="Lucida Sans"/>
            </a:endParaRPr>
          </a:p>
        </p:txBody>
      </p:sp>
      <p:sp>
        <p:nvSpPr>
          <p:cNvPr id="19" name="object 30">
            <a:extLst>
              <a:ext uri="{FF2B5EF4-FFF2-40B4-BE49-F238E27FC236}">
                <a16:creationId xmlns:a16="http://schemas.microsoft.com/office/drawing/2014/main" id="{59F547AE-5264-4240-AF59-09CDA8250C96}"/>
              </a:ext>
            </a:extLst>
          </p:cNvPr>
          <p:cNvSpPr txBox="1"/>
          <p:nvPr/>
        </p:nvSpPr>
        <p:spPr>
          <a:xfrm>
            <a:off x="6702894" y="5669931"/>
            <a:ext cx="1904134" cy="259551"/>
          </a:xfrm>
          <a:prstGeom prst="rect">
            <a:avLst/>
          </a:prstGeom>
        </p:spPr>
        <p:txBody>
          <a:bodyPr vert="horz" wrap="square" lIns="0" tIns="13963" rIns="0" bIns="0" rtlCol="0">
            <a:spAutoFit/>
          </a:bodyPr>
          <a:lstStyle/>
          <a:p>
            <a:pPr marL="6494" marR="106179" defTabSz="685800">
              <a:lnSpc>
                <a:spcPct val="115399"/>
              </a:lnSpc>
              <a:spcBef>
                <a:spcPts val="136"/>
              </a:spcBef>
            </a:pPr>
            <a:r>
              <a:rPr sz="332" spc="-18" dirty="0">
                <a:solidFill>
                  <a:srgbClr val="231F20"/>
                </a:solidFill>
                <a:latin typeface="Lucida Sans"/>
                <a:cs typeface="Lucida Sans"/>
              </a:rPr>
              <a:t>Only</a:t>
            </a:r>
            <a:r>
              <a:rPr sz="332" spc="-33" dirty="0">
                <a:solidFill>
                  <a:srgbClr val="231F20"/>
                </a:solidFill>
                <a:latin typeface="Lucida Sans"/>
                <a:cs typeface="Lucida Sans"/>
              </a:rPr>
              <a:t> </a:t>
            </a:r>
            <a:r>
              <a:rPr sz="332" spc="-13" dirty="0">
                <a:solidFill>
                  <a:srgbClr val="231F20"/>
                </a:solidFill>
                <a:latin typeface="Lucida Sans"/>
                <a:cs typeface="Lucida Sans"/>
              </a:rPr>
              <a:t>states</a:t>
            </a:r>
            <a:r>
              <a:rPr sz="332" spc="-33" dirty="0">
                <a:solidFill>
                  <a:srgbClr val="231F20"/>
                </a:solidFill>
                <a:latin typeface="Lucida Sans"/>
                <a:cs typeface="Lucida Sans"/>
              </a:rPr>
              <a:t> </a:t>
            </a:r>
            <a:r>
              <a:rPr sz="332" spc="-11" dirty="0">
                <a:solidFill>
                  <a:srgbClr val="231F20"/>
                </a:solidFill>
                <a:latin typeface="Lucida Sans"/>
                <a:cs typeface="Lucida Sans"/>
              </a:rPr>
              <a:t>with</a:t>
            </a:r>
            <a:r>
              <a:rPr sz="332" spc="-28" dirty="0">
                <a:solidFill>
                  <a:srgbClr val="231F20"/>
                </a:solidFill>
                <a:latin typeface="Lucida Sans"/>
                <a:cs typeface="Lucida Sans"/>
              </a:rPr>
              <a:t> </a:t>
            </a:r>
            <a:r>
              <a:rPr sz="332" spc="-11" dirty="0">
                <a:solidFill>
                  <a:srgbClr val="231F20"/>
                </a:solidFill>
                <a:latin typeface="Lucida Sans"/>
                <a:cs typeface="Lucida Sans"/>
              </a:rPr>
              <a:t>rates</a:t>
            </a:r>
            <a:r>
              <a:rPr sz="332" spc="-31" dirty="0">
                <a:solidFill>
                  <a:srgbClr val="231F20"/>
                </a:solidFill>
                <a:latin typeface="Lucida Sans"/>
                <a:cs typeface="Lucida Sans"/>
              </a:rPr>
              <a:t> </a:t>
            </a:r>
            <a:r>
              <a:rPr sz="332" spc="-11" dirty="0">
                <a:solidFill>
                  <a:srgbClr val="231F20"/>
                </a:solidFill>
                <a:latin typeface="Lucida Sans"/>
                <a:cs typeface="Lucida Sans"/>
              </a:rPr>
              <a:t>for</a:t>
            </a:r>
            <a:r>
              <a:rPr sz="332" spc="-36" dirty="0">
                <a:solidFill>
                  <a:srgbClr val="231F20"/>
                </a:solidFill>
                <a:latin typeface="Lucida Sans"/>
                <a:cs typeface="Lucida Sans"/>
              </a:rPr>
              <a:t> </a:t>
            </a:r>
            <a:r>
              <a:rPr sz="332" spc="-18" dirty="0">
                <a:solidFill>
                  <a:srgbClr val="231F20"/>
                </a:solidFill>
                <a:latin typeface="Lucida Sans"/>
                <a:cs typeface="Lucida Sans"/>
              </a:rPr>
              <a:t>2018</a:t>
            </a:r>
            <a:r>
              <a:rPr sz="332" spc="-28" dirty="0">
                <a:solidFill>
                  <a:srgbClr val="231F20"/>
                </a:solidFill>
                <a:latin typeface="Lucida Sans"/>
                <a:cs typeface="Lucida Sans"/>
              </a:rPr>
              <a:t> </a:t>
            </a:r>
            <a:r>
              <a:rPr sz="332" spc="-13" dirty="0">
                <a:solidFill>
                  <a:srgbClr val="231F20"/>
                </a:solidFill>
                <a:latin typeface="Lucida Sans"/>
                <a:cs typeface="Lucida Sans"/>
              </a:rPr>
              <a:t>and</a:t>
            </a:r>
            <a:r>
              <a:rPr sz="332" spc="-28" dirty="0">
                <a:solidFill>
                  <a:srgbClr val="231F20"/>
                </a:solidFill>
                <a:latin typeface="Lucida Sans"/>
                <a:cs typeface="Lucida Sans"/>
              </a:rPr>
              <a:t> </a:t>
            </a:r>
            <a:r>
              <a:rPr sz="332" spc="-18" dirty="0">
                <a:solidFill>
                  <a:srgbClr val="231F20"/>
                </a:solidFill>
                <a:latin typeface="Lucida Sans"/>
                <a:cs typeface="Lucida Sans"/>
              </a:rPr>
              <a:t>2019</a:t>
            </a:r>
            <a:r>
              <a:rPr sz="332" spc="-28" dirty="0">
                <a:solidFill>
                  <a:srgbClr val="231F20"/>
                </a:solidFill>
                <a:latin typeface="Lucida Sans"/>
                <a:cs typeface="Lucida Sans"/>
              </a:rPr>
              <a:t> </a:t>
            </a:r>
            <a:r>
              <a:rPr sz="332" spc="-13" dirty="0">
                <a:solidFill>
                  <a:srgbClr val="231F20"/>
                </a:solidFill>
                <a:latin typeface="Lucida Sans"/>
                <a:cs typeface="Lucida Sans"/>
              </a:rPr>
              <a:t>are</a:t>
            </a:r>
            <a:r>
              <a:rPr sz="332" spc="-28" dirty="0">
                <a:solidFill>
                  <a:srgbClr val="231F20"/>
                </a:solidFill>
                <a:latin typeface="Lucida Sans"/>
                <a:cs typeface="Lucida Sans"/>
              </a:rPr>
              <a:t> </a:t>
            </a:r>
            <a:r>
              <a:rPr sz="332" spc="-18" dirty="0">
                <a:solidFill>
                  <a:srgbClr val="231F20"/>
                </a:solidFill>
                <a:latin typeface="Lucida Sans"/>
                <a:cs typeface="Lucida Sans"/>
              </a:rPr>
              <a:t>shown.</a:t>
            </a:r>
            <a:r>
              <a:rPr sz="332" spc="-28" dirty="0">
                <a:solidFill>
                  <a:srgbClr val="231F20"/>
                </a:solidFill>
                <a:latin typeface="Lucida Sans"/>
                <a:cs typeface="Lucida Sans"/>
              </a:rPr>
              <a:t> </a:t>
            </a:r>
            <a:r>
              <a:rPr sz="332" spc="-15" dirty="0">
                <a:solidFill>
                  <a:srgbClr val="231F20"/>
                </a:solidFill>
                <a:latin typeface="Lucida Sans"/>
                <a:cs typeface="Lucida Sans"/>
              </a:rPr>
              <a:t>State/jurisdiction</a:t>
            </a:r>
            <a:r>
              <a:rPr sz="332" spc="-28" dirty="0">
                <a:solidFill>
                  <a:srgbClr val="231F20"/>
                </a:solidFill>
                <a:latin typeface="Lucida Sans"/>
                <a:cs typeface="Lucida Sans"/>
              </a:rPr>
              <a:t> </a:t>
            </a:r>
            <a:r>
              <a:rPr sz="332" spc="-13" dirty="0">
                <a:solidFill>
                  <a:srgbClr val="231F20"/>
                </a:solidFill>
                <a:latin typeface="Lucida Sans"/>
                <a:cs typeface="Lucida Sans"/>
              </a:rPr>
              <a:t>and</a:t>
            </a:r>
            <a:r>
              <a:rPr sz="332" spc="-33" dirty="0">
                <a:solidFill>
                  <a:srgbClr val="231F20"/>
                </a:solidFill>
                <a:latin typeface="Lucida Sans"/>
                <a:cs typeface="Lucida Sans"/>
              </a:rPr>
              <a:t> </a:t>
            </a:r>
            <a:r>
              <a:rPr sz="332" spc="-11" dirty="0">
                <a:solidFill>
                  <a:srgbClr val="231F20"/>
                </a:solidFill>
                <a:latin typeface="Lucida Sans"/>
                <a:cs typeface="Lucida Sans"/>
              </a:rPr>
              <a:t>year</a:t>
            </a:r>
            <a:r>
              <a:rPr sz="332" spc="-38" dirty="0">
                <a:solidFill>
                  <a:srgbClr val="231F20"/>
                </a:solidFill>
                <a:latin typeface="Lucida Sans"/>
                <a:cs typeface="Lucida Sans"/>
              </a:rPr>
              <a:t> </a:t>
            </a:r>
            <a:r>
              <a:rPr sz="332" spc="-11" dirty="0">
                <a:solidFill>
                  <a:srgbClr val="231F20"/>
                </a:solidFill>
                <a:latin typeface="Lucida Sans"/>
                <a:cs typeface="Lucida Sans"/>
              </a:rPr>
              <a:t>for</a:t>
            </a:r>
            <a:r>
              <a:rPr sz="332" spc="-36" dirty="0">
                <a:solidFill>
                  <a:srgbClr val="231F20"/>
                </a:solidFill>
                <a:latin typeface="Lucida Sans"/>
                <a:cs typeface="Lucida Sans"/>
              </a:rPr>
              <a:t> </a:t>
            </a:r>
            <a:r>
              <a:rPr sz="332" spc="-15" dirty="0">
                <a:solidFill>
                  <a:srgbClr val="231F20"/>
                </a:solidFill>
                <a:latin typeface="Lucida Sans"/>
                <a:cs typeface="Lucida Sans"/>
              </a:rPr>
              <a:t>no</a:t>
            </a:r>
            <a:r>
              <a:rPr sz="332" spc="-28" dirty="0">
                <a:solidFill>
                  <a:srgbClr val="231F20"/>
                </a:solidFill>
                <a:latin typeface="Lucida Sans"/>
                <a:cs typeface="Lucida Sans"/>
              </a:rPr>
              <a:t> </a:t>
            </a:r>
            <a:r>
              <a:rPr sz="332" spc="-13" dirty="0">
                <a:solidFill>
                  <a:srgbClr val="231F20"/>
                </a:solidFill>
                <a:latin typeface="Lucida Sans"/>
                <a:cs typeface="Lucida Sans"/>
              </a:rPr>
              <a:t>reported  </a:t>
            </a:r>
            <a:r>
              <a:rPr sz="332" spc="-18" dirty="0">
                <a:solidFill>
                  <a:srgbClr val="231F20"/>
                </a:solidFill>
                <a:latin typeface="Lucida Sans"/>
                <a:cs typeface="Lucida Sans"/>
              </a:rPr>
              <a:t>cases:</a:t>
            </a:r>
            <a:r>
              <a:rPr sz="332" spc="-31" dirty="0">
                <a:solidFill>
                  <a:srgbClr val="231F20"/>
                </a:solidFill>
                <a:latin typeface="Lucida Sans"/>
                <a:cs typeface="Lucida Sans"/>
              </a:rPr>
              <a:t> </a:t>
            </a:r>
            <a:r>
              <a:rPr sz="332" spc="-11" dirty="0">
                <a:solidFill>
                  <a:srgbClr val="231F20"/>
                </a:solidFill>
                <a:latin typeface="Lucida Sans"/>
                <a:cs typeface="Lucida Sans"/>
              </a:rPr>
              <a:t>North</a:t>
            </a:r>
            <a:r>
              <a:rPr sz="332" spc="-28" dirty="0">
                <a:solidFill>
                  <a:srgbClr val="231F20"/>
                </a:solidFill>
                <a:latin typeface="Lucida Sans"/>
                <a:cs typeface="Lucida Sans"/>
              </a:rPr>
              <a:t> </a:t>
            </a:r>
            <a:r>
              <a:rPr sz="332" spc="-18" dirty="0">
                <a:solidFill>
                  <a:srgbClr val="231F20"/>
                </a:solidFill>
                <a:latin typeface="Lucida Sans"/>
                <a:cs typeface="Lucida Sans"/>
              </a:rPr>
              <a:t>Dakota</a:t>
            </a:r>
            <a:r>
              <a:rPr sz="332" spc="-28" dirty="0">
                <a:solidFill>
                  <a:srgbClr val="231F20"/>
                </a:solidFill>
                <a:latin typeface="Lucida Sans"/>
                <a:cs typeface="Lucida Sans"/>
              </a:rPr>
              <a:t> </a:t>
            </a:r>
            <a:r>
              <a:rPr sz="332" spc="-20" dirty="0">
                <a:solidFill>
                  <a:srgbClr val="231F20"/>
                </a:solidFill>
                <a:latin typeface="Lucida Sans"/>
                <a:cs typeface="Lucida Sans"/>
              </a:rPr>
              <a:t>(2019),</a:t>
            </a:r>
            <a:r>
              <a:rPr sz="332" spc="-28" dirty="0">
                <a:solidFill>
                  <a:srgbClr val="231F20"/>
                </a:solidFill>
                <a:latin typeface="Lucida Sans"/>
                <a:cs typeface="Lucida Sans"/>
              </a:rPr>
              <a:t> </a:t>
            </a:r>
            <a:r>
              <a:rPr sz="332" spc="-15" dirty="0">
                <a:solidFill>
                  <a:srgbClr val="231F20"/>
                </a:solidFill>
                <a:latin typeface="Lucida Sans"/>
                <a:cs typeface="Lucida Sans"/>
              </a:rPr>
              <a:t>Hawaii</a:t>
            </a:r>
            <a:r>
              <a:rPr sz="332" spc="-31" dirty="0">
                <a:solidFill>
                  <a:srgbClr val="231F20"/>
                </a:solidFill>
                <a:latin typeface="Lucida Sans"/>
                <a:cs typeface="Lucida Sans"/>
              </a:rPr>
              <a:t> </a:t>
            </a:r>
            <a:r>
              <a:rPr sz="332" spc="-18" dirty="0">
                <a:solidFill>
                  <a:srgbClr val="231F20"/>
                </a:solidFill>
                <a:latin typeface="Lucida Sans"/>
                <a:cs typeface="Lucida Sans"/>
              </a:rPr>
              <a:t>(2018);</a:t>
            </a:r>
            <a:r>
              <a:rPr sz="332" spc="-31" dirty="0">
                <a:solidFill>
                  <a:srgbClr val="231F20"/>
                </a:solidFill>
                <a:latin typeface="Lucida Sans"/>
                <a:cs typeface="Lucida Sans"/>
              </a:rPr>
              <a:t> </a:t>
            </a:r>
            <a:r>
              <a:rPr sz="332" spc="-11" dirty="0">
                <a:solidFill>
                  <a:srgbClr val="231F20"/>
                </a:solidFill>
                <a:latin typeface="Lucida Sans"/>
                <a:cs typeface="Lucida Sans"/>
              </a:rPr>
              <a:t>for</a:t>
            </a:r>
            <a:r>
              <a:rPr sz="332" spc="-36" dirty="0">
                <a:solidFill>
                  <a:srgbClr val="231F20"/>
                </a:solidFill>
                <a:latin typeface="Lucida Sans"/>
                <a:cs typeface="Lucida Sans"/>
              </a:rPr>
              <a:t> </a:t>
            </a:r>
            <a:r>
              <a:rPr sz="332" spc="-13" dirty="0">
                <a:solidFill>
                  <a:srgbClr val="231F20"/>
                </a:solidFill>
                <a:latin typeface="Lucida Sans"/>
                <a:cs typeface="Lucida Sans"/>
              </a:rPr>
              <a:t>not</a:t>
            </a:r>
            <a:r>
              <a:rPr sz="332" spc="-31" dirty="0">
                <a:solidFill>
                  <a:srgbClr val="231F20"/>
                </a:solidFill>
                <a:latin typeface="Lucida Sans"/>
                <a:cs typeface="Lucida Sans"/>
              </a:rPr>
              <a:t> </a:t>
            </a:r>
            <a:r>
              <a:rPr sz="332" spc="-13" dirty="0">
                <a:solidFill>
                  <a:srgbClr val="231F20"/>
                </a:solidFill>
                <a:latin typeface="Lucida Sans"/>
                <a:cs typeface="Lucida Sans"/>
              </a:rPr>
              <a:t>reportable</a:t>
            </a:r>
            <a:r>
              <a:rPr sz="332" spc="-28" dirty="0">
                <a:solidFill>
                  <a:srgbClr val="231F20"/>
                </a:solidFill>
                <a:latin typeface="Lucida Sans"/>
                <a:cs typeface="Lucida Sans"/>
              </a:rPr>
              <a:t> </a:t>
            </a:r>
            <a:r>
              <a:rPr sz="332" spc="-18" dirty="0">
                <a:solidFill>
                  <a:srgbClr val="231F20"/>
                </a:solidFill>
                <a:latin typeface="Lucida Sans"/>
                <a:cs typeface="Lucida Sans"/>
              </a:rPr>
              <a:t>condition;</a:t>
            </a:r>
            <a:r>
              <a:rPr sz="332" spc="-36" dirty="0">
                <a:solidFill>
                  <a:srgbClr val="231F20"/>
                </a:solidFill>
                <a:latin typeface="Lucida Sans"/>
                <a:cs typeface="Lucida Sans"/>
              </a:rPr>
              <a:t> </a:t>
            </a:r>
            <a:r>
              <a:rPr sz="332" spc="-18" dirty="0">
                <a:solidFill>
                  <a:srgbClr val="231F20"/>
                </a:solidFill>
                <a:latin typeface="Lucida Sans"/>
                <a:cs typeface="Lucida Sans"/>
              </a:rPr>
              <a:t>Alaska</a:t>
            </a:r>
            <a:r>
              <a:rPr sz="332" spc="-28" dirty="0">
                <a:solidFill>
                  <a:srgbClr val="231F20"/>
                </a:solidFill>
                <a:latin typeface="Lucida Sans"/>
                <a:cs typeface="Lucida Sans"/>
              </a:rPr>
              <a:t> </a:t>
            </a:r>
            <a:r>
              <a:rPr sz="332" spc="-20" dirty="0">
                <a:solidFill>
                  <a:srgbClr val="231F20"/>
                </a:solidFill>
                <a:latin typeface="Lucida Sans"/>
                <a:cs typeface="Lucida Sans"/>
              </a:rPr>
              <a:t>(2018,</a:t>
            </a:r>
            <a:r>
              <a:rPr sz="332" spc="-31" dirty="0">
                <a:solidFill>
                  <a:srgbClr val="231F20"/>
                </a:solidFill>
                <a:latin typeface="Lucida Sans"/>
                <a:cs typeface="Lucida Sans"/>
              </a:rPr>
              <a:t> </a:t>
            </a:r>
            <a:r>
              <a:rPr sz="332" spc="-20" dirty="0">
                <a:solidFill>
                  <a:srgbClr val="231F20"/>
                </a:solidFill>
                <a:latin typeface="Lucida Sans"/>
                <a:cs typeface="Lucida Sans"/>
              </a:rPr>
              <a:t>2019);</a:t>
            </a:r>
            <a:endParaRPr sz="332" dirty="0">
              <a:solidFill>
                <a:srgbClr val="000000"/>
              </a:solidFill>
              <a:latin typeface="Lucida Sans"/>
              <a:cs typeface="Lucida Sans"/>
            </a:endParaRPr>
          </a:p>
          <a:p>
            <a:pPr marL="6494" defTabSz="685800">
              <a:spcBef>
                <a:spcPts val="62"/>
              </a:spcBef>
            </a:pPr>
            <a:r>
              <a:rPr sz="332" spc="-11" dirty="0">
                <a:solidFill>
                  <a:srgbClr val="231F20"/>
                </a:solidFill>
                <a:latin typeface="Lucida Sans"/>
                <a:cs typeface="Lucida Sans"/>
              </a:rPr>
              <a:t>for</a:t>
            </a:r>
            <a:r>
              <a:rPr sz="332" spc="-38" dirty="0">
                <a:solidFill>
                  <a:srgbClr val="231F20"/>
                </a:solidFill>
                <a:latin typeface="Lucida Sans"/>
                <a:cs typeface="Lucida Sans"/>
              </a:rPr>
              <a:t> </a:t>
            </a:r>
            <a:r>
              <a:rPr sz="332" spc="-18" dirty="0">
                <a:solidFill>
                  <a:srgbClr val="231F20"/>
                </a:solidFill>
                <a:latin typeface="Lucida Sans"/>
                <a:cs typeface="Lucida Sans"/>
              </a:rPr>
              <a:t>unavailable</a:t>
            </a:r>
            <a:r>
              <a:rPr sz="332" spc="-31" dirty="0">
                <a:solidFill>
                  <a:srgbClr val="231F20"/>
                </a:solidFill>
                <a:latin typeface="Lucida Sans"/>
                <a:cs typeface="Lucida Sans"/>
              </a:rPr>
              <a:t> </a:t>
            </a:r>
            <a:r>
              <a:rPr sz="332" spc="-15" dirty="0">
                <a:solidFill>
                  <a:srgbClr val="231F20"/>
                </a:solidFill>
                <a:latin typeface="Lucida Sans"/>
                <a:cs typeface="Lucida Sans"/>
              </a:rPr>
              <a:t>data:</a:t>
            </a:r>
            <a:r>
              <a:rPr sz="332" spc="-36" dirty="0">
                <a:solidFill>
                  <a:srgbClr val="231F20"/>
                </a:solidFill>
                <a:latin typeface="Lucida Sans"/>
                <a:cs typeface="Lucida Sans"/>
              </a:rPr>
              <a:t> </a:t>
            </a:r>
            <a:r>
              <a:rPr sz="332" spc="-18" dirty="0">
                <a:solidFill>
                  <a:srgbClr val="231F20"/>
                </a:solidFill>
                <a:latin typeface="Lucida Sans"/>
                <a:cs typeface="Lucida Sans"/>
              </a:rPr>
              <a:t>Arizona</a:t>
            </a:r>
            <a:r>
              <a:rPr sz="332" spc="-31" dirty="0">
                <a:solidFill>
                  <a:srgbClr val="231F20"/>
                </a:solidFill>
                <a:latin typeface="Lucida Sans"/>
                <a:cs typeface="Lucida Sans"/>
              </a:rPr>
              <a:t> </a:t>
            </a:r>
            <a:r>
              <a:rPr sz="332" spc="-20" dirty="0">
                <a:solidFill>
                  <a:srgbClr val="231F20"/>
                </a:solidFill>
                <a:latin typeface="Lucida Sans"/>
                <a:cs typeface="Lucida Sans"/>
              </a:rPr>
              <a:t>(2018,</a:t>
            </a:r>
            <a:r>
              <a:rPr sz="332" spc="-28" dirty="0">
                <a:solidFill>
                  <a:srgbClr val="231F20"/>
                </a:solidFill>
                <a:latin typeface="Lucida Sans"/>
                <a:cs typeface="Lucida Sans"/>
              </a:rPr>
              <a:t> </a:t>
            </a:r>
            <a:r>
              <a:rPr sz="332" spc="-20" dirty="0">
                <a:solidFill>
                  <a:srgbClr val="231F20"/>
                </a:solidFill>
                <a:latin typeface="Lucida Sans"/>
                <a:cs typeface="Lucida Sans"/>
              </a:rPr>
              <a:t>2019),</a:t>
            </a:r>
            <a:r>
              <a:rPr sz="332" spc="-31" dirty="0">
                <a:solidFill>
                  <a:srgbClr val="231F20"/>
                </a:solidFill>
                <a:latin typeface="Lucida Sans"/>
                <a:cs typeface="Lucida Sans"/>
              </a:rPr>
              <a:t> </a:t>
            </a:r>
            <a:r>
              <a:rPr sz="332" spc="-15" dirty="0">
                <a:solidFill>
                  <a:srgbClr val="231F20"/>
                </a:solidFill>
                <a:latin typeface="Lucida Sans"/>
                <a:cs typeface="Lucida Sans"/>
              </a:rPr>
              <a:t>Delaware</a:t>
            </a:r>
            <a:r>
              <a:rPr sz="332" spc="-31" dirty="0">
                <a:solidFill>
                  <a:srgbClr val="231F20"/>
                </a:solidFill>
                <a:latin typeface="Lucida Sans"/>
                <a:cs typeface="Lucida Sans"/>
              </a:rPr>
              <a:t> </a:t>
            </a:r>
            <a:r>
              <a:rPr sz="332" spc="-20" dirty="0">
                <a:solidFill>
                  <a:srgbClr val="231F20"/>
                </a:solidFill>
                <a:latin typeface="Lucida Sans"/>
                <a:cs typeface="Lucida Sans"/>
              </a:rPr>
              <a:t>(2018,</a:t>
            </a:r>
            <a:r>
              <a:rPr sz="332" spc="-28" dirty="0">
                <a:solidFill>
                  <a:srgbClr val="231F20"/>
                </a:solidFill>
                <a:latin typeface="Lucida Sans"/>
                <a:cs typeface="Lucida Sans"/>
              </a:rPr>
              <a:t> </a:t>
            </a:r>
            <a:r>
              <a:rPr sz="332" spc="-20" dirty="0">
                <a:solidFill>
                  <a:srgbClr val="231F20"/>
                </a:solidFill>
                <a:latin typeface="Lucida Sans"/>
                <a:cs typeface="Lucida Sans"/>
              </a:rPr>
              <a:t>2019),</a:t>
            </a:r>
            <a:r>
              <a:rPr sz="332" spc="-31" dirty="0">
                <a:solidFill>
                  <a:srgbClr val="231F20"/>
                </a:solidFill>
                <a:latin typeface="Lucida Sans"/>
                <a:cs typeface="Lucida Sans"/>
              </a:rPr>
              <a:t> </a:t>
            </a:r>
            <a:r>
              <a:rPr sz="332" spc="-15" dirty="0">
                <a:solidFill>
                  <a:srgbClr val="231F20"/>
                </a:solidFill>
                <a:latin typeface="Lucida Sans"/>
                <a:cs typeface="Lucida Sans"/>
              </a:rPr>
              <a:t>District</a:t>
            </a:r>
            <a:r>
              <a:rPr sz="332" spc="-28" dirty="0">
                <a:solidFill>
                  <a:srgbClr val="231F20"/>
                </a:solidFill>
                <a:latin typeface="Lucida Sans"/>
                <a:cs typeface="Lucida Sans"/>
              </a:rPr>
              <a:t> </a:t>
            </a:r>
            <a:r>
              <a:rPr sz="332" spc="-11" dirty="0">
                <a:solidFill>
                  <a:srgbClr val="231F20"/>
                </a:solidFill>
                <a:latin typeface="Lucida Sans"/>
                <a:cs typeface="Lucida Sans"/>
              </a:rPr>
              <a:t>of</a:t>
            </a:r>
            <a:r>
              <a:rPr sz="332" spc="-38" dirty="0">
                <a:solidFill>
                  <a:srgbClr val="231F20"/>
                </a:solidFill>
                <a:latin typeface="Lucida Sans"/>
                <a:cs typeface="Lucida Sans"/>
              </a:rPr>
              <a:t> </a:t>
            </a:r>
            <a:r>
              <a:rPr sz="332" spc="-20" dirty="0">
                <a:solidFill>
                  <a:srgbClr val="231F20"/>
                </a:solidFill>
                <a:latin typeface="Lucida Sans"/>
                <a:cs typeface="Lucida Sans"/>
              </a:rPr>
              <a:t>Columbia</a:t>
            </a:r>
            <a:endParaRPr sz="332" dirty="0">
              <a:solidFill>
                <a:srgbClr val="000000"/>
              </a:solidFill>
              <a:latin typeface="Lucida Sans"/>
              <a:cs typeface="Lucida Sans"/>
            </a:endParaRPr>
          </a:p>
          <a:p>
            <a:pPr marL="6494" defTabSz="685800">
              <a:spcBef>
                <a:spcPts val="62"/>
              </a:spcBef>
            </a:pPr>
            <a:r>
              <a:rPr sz="332" spc="-20" dirty="0">
                <a:solidFill>
                  <a:srgbClr val="231F20"/>
                </a:solidFill>
                <a:latin typeface="Lucida Sans"/>
                <a:cs typeface="Lucida Sans"/>
              </a:rPr>
              <a:t>(2018,</a:t>
            </a:r>
            <a:r>
              <a:rPr sz="332" spc="-31" dirty="0">
                <a:solidFill>
                  <a:srgbClr val="231F20"/>
                </a:solidFill>
                <a:latin typeface="Lucida Sans"/>
                <a:cs typeface="Lucida Sans"/>
              </a:rPr>
              <a:t> </a:t>
            </a:r>
            <a:r>
              <a:rPr sz="332" spc="-20" dirty="0">
                <a:solidFill>
                  <a:srgbClr val="231F20"/>
                </a:solidFill>
                <a:latin typeface="Lucida Sans"/>
                <a:cs typeface="Lucida Sans"/>
              </a:rPr>
              <a:t>2019),</a:t>
            </a:r>
            <a:r>
              <a:rPr sz="332" spc="-31" dirty="0">
                <a:solidFill>
                  <a:srgbClr val="231F20"/>
                </a:solidFill>
                <a:latin typeface="Lucida Sans"/>
                <a:cs typeface="Lucida Sans"/>
              </a:rPr>
              <a:t> </a:t>
            </a:r>
            <a:r>
              <a:rPr sz="332" spc="-11" dirty="0">
                <a:solidFill>
                  <a:srgbClr val="231F20"/>
                </a:solidFill>
                <a:latin typeface="Lucida Sans"/>
                <a:cs typeface="Lucida Sans"/>
              </a:rPr>
              <a:t>Iowa</a:t>
            </a:r>
            <a:r>
              <a:rPr sz="332" spc="-31" dirty="0">
                <a:solidFill>
                  <a:srgbClr val="231F20"/>
                </a:solidFill>
                <a:latin typeface="Lucida Sans"/>
                <a:cs typeface="Lucida Sans"/>
              </a:rPr>
              <a:t> </a:t>
            </a:r>
            <a:r>
              <a:rPr sz="332" spc="-20" dirty="0">
                <a:solidFill>
                  <a:srgbClr val="231F20"/>
                </a:solidFill>
                <a:latin typeface="Lucida Sans"/>
                <a:cs typeface="Lucida Sans"/>
              </a:rPr>
              <a:t>(2018,</a:t>
            </a:r>
            <a:r>
              <a:rPr sz="332" spc="-31" dirty="0">
                <a:solidFill>
                  <a:srgbClr val="231F20"/>
                </a:solidFill>
                <a:latin typeface="Lucida Sans"/>
                <a:cs typeface="Lucida Sans"/>
              </a:rPr>
              <a:t> </a:t>
            </a:r>
            <a:r>
              <a:rPr sz="332" spc="-18" dirty="0">
                <a:solidFill>
                  <a:srgbClr val="231F20"/>
                </a:solidFill>
                <a:latin typeface="Lucida Sans"/>
                <a:cs typeface="Lucida Sans"/>
              </a:rPr>
              <a:t>2019),Mississippi</a:t>
            </a:r>
            <a:r>
              <a:rPr sz="332" spc="-31" dirty="0">
                <a:solidFill>
                  <a:srgbClr val="231F20"/>
                </a:solidFill>
                <a:latin typeface="Lucida Sans"/>
                <a:cs typeface="Lucida Sans"/>
              </a:rPr>
              <a:t> </a:t>
            </a:r>
            <a:r>
              <a:rPr sz="332" spc="-20" dirty="0">
                <a:solidFill>
                  <a:srgbClr val="231F20"/>
                </a:solidFill>
                <a:latin typeface="Lucida Sans"/>
                <a:cs typeface="Lucida Sans"/>
              </a:rPr>
              <a:t>(2018,</a:t>
            </a:r>
            <a:r>
              <a:rPr sz="332" spc="-31" dirty="0">
                <a:solidFill>
                  <a:srgbClr val="231F20"/>
                </a:solidFill>
                <a:latin typeface="Lucida Sans"/>
                <a:cs typeface="Lucida Sans"/>
              </a:rPr>
              <a:t> </a:t>
            </a:r>
            <a:r>
              <a:rPr sz="332" spc="-20" dirty="0">
                <a:solidFill>
                  <a:srgbClr val="231F20"/>
                </a:solidFill>
                <a:latin typeface="Lucida Sans"/>
                <a:cs typeface="Lucida Sans"/>
              </a:rPr>
              <a:t>2019),</a:t>
            </a:r>
            <a:r>
              <a:rPr sz="332" spc="-31" dirty="0">
                <a:solidFill>
                  <a:srgbClr val="231F20"/>
                </a:solidFill>
                <a:latin typeface="Lucida Sans"/>
                <a:cs typeface="Lucida Sans"/>
              </a:rPr>
              <a:t> </a:t>
            </a:r>
            <a:r>
              <a:rPr sz="332" spc="-11" dirty="0">
                <a:solidFill>
                  <a:srgbClr val="231F20"/>
                </a:solidFill>
                <a:latin typeface="Lucida Sans"/>
                <a:cs typeface="Lucida Sans"/>
              </a:rPr>
              <a:t>Rhode</a:t>
            </a:r>
            <a:r>
              <a:rPr sz="332" spc="-31" dirty="0">
                <a:solidFill>
                  <a:srgbClr val="231F20"/>
                </a:solidFill>
                <a:latin typeface="Lucida Sans"/>
                <a:cs typeface="Lucida Sans"/>
              </a:rPr>
              <a:t> </a:t>
            </a:r>
            <a:r>
              <a:rPr sz="332" spc="-15" dirty="0">
                <a:solidFill>
                  <a:srgbClr val="231F20"/>
                </a:solidFill>
                <a:latin typeface="Lucida Sans"/>
                <a:cs typeface="Lucida Sans"/>
              </a:rPr>
              <a:t>Island</a:t>
            </a:r>
            <a:r>
              <a:rPr sz="332" spc="-31" dirty="0">
                <a:solidFill>
                  <a:srgbClr val="231F20"/>
                </a:solidFill>
                <a:latin typeface="Lucida Sans"/>
                <a:cs typeface="Lucida Sans"/>
              </a:rPr>
              <a:t> </a:t>
            </a:r>
            <a:r>
              <a:rPr sz="332" spc="-20" dirty="0">
                <a:solidFill>
                  <a:srgbClr val="231F20"/>
                </a:solidFill>
                <a:latin typeface="Lucida Sans"/>
                <a:cs typeface="Lucida Sans"/>
              </a:rPr>
              <a:t>(2018,</a:t>
            </a:r>
            <a:r>
              <a:rPr sz="332" spc="-31" dirty="0">
                <a:solidFill>
                  <a:srgbClr val="231F20"/>
                </a:solidFill>
                <a:latin typeface="Lucida Sans"/>
                <a:cs typeface="Lucida Sans"/>
              </a:rPr>
              <a:t> </a:t>
            </a:r>
            <a:r>
              <a:rPr sz="332" spc="-23" dirty="0">
                <a:solidFill>
                  <a:srgbClr val="231F20"/>
                </a:solidFill>
                <a:latin typeface="Lucida Sans"/>
                <a:cs typeface="Lucida Sans"/>
              </a:rPr>
              <a:t>2019).</a:t>
            </a:r>
            <a:endParaRPr sz="332" dirty="0">
              <a:solidFill>
                <a:srgbClr val="000000"/>
              </a:solidFill>
              <a:latin typeface="Lucida Sans"/>
              <a:cs typeface="Lucida Sans"/>
            </a:endParaRPr>
          </a:p>
        </p:txBody>
      </p:sp>
      <p:sp>
        <p:nvSpPr>
          <p:cNvPr id="20" name="object 38">
            <a:extLst>
              <a:ext uri="{FF2B5EF4-FFF2-40B4-BE49-F238E27FC236}">
                <a16:creationId xmlns:a16="http://schemas.microsoft.com/office/drawing/2014/main" id="{CC578024-8884-EC44-82D1-0F276217F483}"/>
              </a:ext>
            </a:extLst>
          </p:cNvPr>
          <p:cNvSpPr txBox="1"/>
          <p:nvPr/>
        </p:nvSpPr>
        <p:spPr>
          <a:xfrm>
            <a:off x="3943440" y="836031"/>
            <a:ext cx="5133468" cy="502443"/>
          </a:xfrm>
          <a:prstGeom prst="rect">
            <a:avLst/>
          </a:prstGeom>
        </p:spPr>
        <p:txBody>
          <a:bodyPr vert="horz" wrap="square" lIns="0" tIns="8443" rIns="0" bIns="0" rtlCol="0">
            <a:spAutoFit/>
          </a:bodyPr>
          <a:lstStyle/>
          <a:p>
            <a:pPr defTabSz="685800">
              <a:spcBef>
                <a:spcPts val="23"/>
              </a:spcBef>
            </a:pPr>
            <a:endParaRPr sz="1050" dirty="0">
              <a:solidFill>
                <a:srgbClr val="000000"/>
              </a:solidFill>
              <a:latin typeface="Times New Roman"/>
              <a:cs typeface="Times New Roman"/>
            </a:endParaRPr>
          </a:p>
          <a:p>
            <a:pPr marL="6494" marR="59422" defTabSz="685800">
              <a:lnSpc>
                <a:spcPct val="107200"/>
              </a:lnSpc>
            </a:pPr>
            <a:r>
              <a:rPr sz="1050" b="1" spc="-11" dirty="0">
                <a:solidFill>
                  <a:srgbClr val="005E6D"/>
                </a:solidFill>
                <a:latin typeface="Lucida Sans"/>
                <a:cs typeface="Lucida Sans"/>
              </a:rPr>
              <a:t>Figure</a:t>
            </a:r>
            <a:r>
              <a:rPr sz="1050" b="1" spc="-46" dirty="0">
                <a:solidFill>
                  <a:srgbClr val="005E6D"/>
                </a:solidFill>
                <a:latin typeface="Lucida Sans"/>
                <a:cs typeface="Lucida Sans"/>
              </a:rPr>
              <a:t> </a:t>
            </a:r>
            <a:r>
              <a:rPr sz="1050" b="1" spc="5" dirty="0">
                <a:solidFill>
                  <a:srgbClr val="005E6D"/>
                </a:solidFill>
                <a:latin typeface="Lucida Sans"/>
                <a:cs typeface="Lucida Sans"/>
              </a:rPr>
              <a:t>3.2.</a:t>
            </a:r>
            <a:r>
              <a:rPr sz="1050" b="1" spc="-46" dirty="0">
                <a:solidFill>
                  <a:srgbClr val="005E6D"/>
                </a:solidFill>
                <a:latin typeface="Lucida Sans"/>
                <a:cs typeface="Lucida Sans"/>
              </a:rPr>
              <a:t> </a:t>
            </a:r>
            <a:r>
              <a:rPr sz="1050" b="1" spc="-8" dirty="0">
                <a:solidFill>
                  <a:srgbClr val="8C2689"/>
                </a:solidFill>
                <a:latin typeface="Lucida Sans"/>
                <a:cs typeface="Lucida Sans"/>
              </a:rPr>
              <a:t>Rates*</a:t>
            </a:r>
            <a:r>
              <a:rPr sz="1050" b="1" spc="-44" dirty="0">
                <a:solidFill>
                  <a:srgbClr val="8C2689"/>
                </a:solidFill>
                <a:latin typeface="Lucida Sans"/>
                <a:cs typeface="Lucida Sans"/>
              </a:rPr>
              <a:t> </a:t>
            </a:r>
            <a:r>
              <a:rPr sz="1050" b="1" spc="-11" dirty="0">
                <a:solidFill>
                  <a:srgbClr val="8C2689"/>
                </a:solidFill>
                <a:latin typeface="Lucida Sans"/>
                <a:cs typeface="Lucida Sans"/>
              </a:rPr>
              <a:t>of</a:t>
            </a:r>
            <a:r>
              <a:rPr sz="1050" b="1" spc="-56" dirty="0">
                <a:solidFill>
                  <a:srgbClr val="8C2689"/>
                </a:solidFill>
                <a:latin typeface="Lucida Sans"/>
                <a:cs typeface="Lucida Sans"/>
              </a:rPr>
              <a:t> </a:t>
            </a:r>
            <a:r>
              <a:rPr sz="1050" b="1" spc="-5" dirty="0">
                <a:solidFill>
                  <a:srgbClr val="8C2689"/>
                </a:solidFill>
                <a:latin typeface="Lucida Sans"/>
                <a:cs typeface="Lucida Sans"/>
              </a:rPr>
              <a:t>reported</a:t>
            </a:r>
            <a:r>
              <a:rPr sz="1050" b="1" spc="-44" dirty="0">
                <a:solidFill>
                  <a:srgbClr val="8C2689"/>
                </a:solidFill>
                <a:latin typeface="Lucida Sans"/>
                <a:cs typeface="Lucida Sans"/>
              </a:rPr>
              <a:t> </a:t>
            </a:r>
            <a:r>
              <a:rPr sz="1050" b="1" dirty="0">
                <a:solidFill>
                  <a:srgbClr val="8C2689"/>
                </a:solidFill>
                <a:latin typeface="Lucida Sans"/>
                <a:cs typeface="Lucida Sans"/>
              </a:rPr>
              <a:t>acute</a:t>
            </a:r>
            <a:r>
              <a:rPr sz="1050" b="1" spc="-46" dirty="0">
                <a:solidFill>
                  <a:srgbClr val="8C2689"/>
                </a:solidFill>
                <a:latin typeface="Lucida Sans"/>
                <a:cs typeface="Lucida Sans"/>
              </a:rPr>
              <a:t> </a:t>
            </a:r>
            <a:r>
              <a:rPr sz="1050" b="1" spc="-2" dirty="0">
                <a:solidFill>
                  <a:srgbClr val="8C2689"/>
                </a:solidFill>
                <a:latin typeface="Lucida Sans"/>
                <a:cs typeface="Lucida Sans"/>
              </a:rPr>
              <a:t>hepatitis</a:t>
            </a:r>
            <a:r>
              <a:rPr sz="1050" b="1" spc="-44" dirty="0">
                <a:solidFill>
                  <a:srgbClr val="8C2689"/>
                </a:solidFill>
                <a:latin typeface="Lucida Sans"/>
                <a:cs typeface="Lucida Sans"/>
              </a:rPr>
              <a:t> </a:t>
            </a:r>
            <a:r>
              <a:rPr sz="1050" b="1" spc="-113" dirty="0">
                <a:solidFill>
                  <a:srgbClr val="8C2689"/>
                </a:solidFill>
                <a:latin typeface="Lucida Sans"/>
                <a:cs typeface="Lucida Sans"/>
              </a:rPr>
              <a:t>C</a:t>
            </a:r>
            <a:r>
              <a:rPr sz="1050" b="1" spc="-113" baseline="30000" dirty="0">
                <a:solidFill>
                  <a:srgbClr val="8C2689"/>
                </a:solidFill>
                <a:latin typeface="Lucida Sans"/>
                <a:cs typeface="Lucida Sans"/>
              </a:rPr>
              <a:t>†</a:t>
            </a:r>
            <a:r>
              <a:rPr sz="1050" b="1" spc="-59" dirty="0">
                <a:solidFill>
                  <a:srgbClr val="8C2689"/>
                </a:solidFill>
                <a:latin typeface="Lucida Sans"/>
                <a:cs typeface="Lucida Sans"/>
              </a:rPr>
              <a:t> </a:t>
            </a:r>
            <a:r>
              <a:rPr sz="1050" b="1" spc="-18" dirty="0">
                <a:solidFill>
                  <a:srgbClr val="8C2689"/>
                </a:solidFill>
                <a:latin typeface="Lucida Sans"/>
                <a:cs typeface="Lucida Sans"/>
              </a:rPr>
              <a:t>virus</a:t>
            </a:r>
            <a:r>
              <a:rPr sz="1050" b="1" spc="-44" dirty="0">
                <a:solidFill>
                  <a:srgbClr val="8C2689"/>
                </a:solidFill>
                <a:latin typeface="Lucida Sans"/>
                <a:cs typeface="Lucida Sans"/>
              </a:rPr>
              <a:t> </a:t>
            </a:r>
            <a:r>
              <a:rPr sz="1050" b="1" spc="-5" dirty="0">
                <a:solidFill>
                  <a:srgbClr val="8C2689"/>
                </a:solidFill>
                <a:latin typeface="Lucida Sans"/>
                <a:cs typeface="Lucida Sans"/>
              </a:rPr>
              <a:t>infections,</a:t>
            </a:r>
            <a:r>
              <a:rPr sz="1050" b="1" spc="-46" dirty="0">
                <a:solidFill>
                  <a:srgbClr val="8C2689"/>
                </a:solidFill>
                <a:latin typeface="Lucida Sans"/>
                <a:cs typeface="Lucida Sans"/>
              </a:rPr>
              <a:t> </a:t>
            </a:r>
            <a:r>
              <a:rPr sz="1050" b="1" spc="-20" dirty="0">
                <a:solidFill>
                  <a:srgbClr val="8C2689"/>
                </a:solidFill>
                <a:latin typeface="Lucida Sans"/>
                <a:cs typeface="Lucida Sans"/>
              </a:rPr>
              <a:t>by</a:t>
            </a:r>
            <a:r>
              <a:rPr sz="1050" b="1" spc="-56" dirty="0">
                <a:solidFill>
                  <a:srgbClr val="8C2689"/>
                </a:solidFill>
                <a:latin typeface="Lucida Sans"/>
                <a:cs typeface="Lucida Sans"/>
              </a:rPr>
              <a:t> </a:t>
            </a:r>
            <a:r>
              <a:rPr sz="1050" b="1" spc="5" dirty="0">
                <a:solidFill>
                  <a:srgbClr val="8C2689"/>
                </a:solidFill>
                <a:latin typeface="Lucida Sans"/>
                <a:cs typeface="Lucida Sans"/>
              </a:rPr>
              <a:t>state</a:t>
            </a:r>
            <a:r>
              <a:rPr sz="1050" b="1" spc="-46" dirty="0">
                <a:solidFill>
                  <a:srgbClr val="8C2689"/>
                </a:solidFill>
                <a:latin typeface="Lucida Sans"/>
                <a:cs typeface="Lucida Sans"/>
              </a:rPr>
              <a:t> </a:t>
            </a:r>
            <a:r>
              <a:rPr sz="1050" b="1" spc="-33" dirty="0">
                <a:solidFill>
                  <a:srgbClr val="8C2689"/>
                </a:solidFill>
                <a:latin typeface="Lucida Sans"/>
                <a:cs typeface="Lucida Sans"/>
              </a:rPr>
              <a:t>—  </a:t>
            </a:r>
            <a:r>
              <a:rPr sz="1050" b="1" spc="-5" dirty="0">
                <a:solidFill>
                  <a:srgbClr val="8C2689"/>
                </a:solidFill>
                <a:latin typeface="Lucida Sans"/>
                <a:cs typeface="Lucida Sans"/>
              </a:rPr>
              <a:t>United </a:t>
            </a:r>
            <a:r>
              <a:rPr sz="1050" b="1" spc="15" dirty="0">
                <a:solidFill>
                  <a:srgbClr val="8C2689"/>
                </a:solidFill>
                <a:latin typeface="Lucida Sans"/>
                <a:cs typeface="Lucida Sans"/>
              </a:rPr>
              <a:t>States,</a:t>
            </a:r>
            <a:r>
              <a:rPr sz="1050" b="1" spc="-89" dirty="0">
                <a:solidFill>
                  <a:srgbClr val="8C2689"/>
                </a:solidFill>
                <a:latin typeface="Lucida Sans"/>
                <a:cs typeface="Lucida Sans"/>
              </a:rPr>
              <a:t> </a:t>
            </a:r>
            <a:r>
              <a:rPr sz="1050" b="1" spc="-5" dirty="0">
                <a:solidFill>
                  <a:srgbClr val="8C2689"/>
                </a:solidFill>
                <a:latin typeface="Lucida Sans"/>
                <a:cs typeface="Lucida Sans"/>
              </a:rPr>
              <a:t>2018–2019</a:t>
            </a:r>
            <a:endParaRPr sz="1050" dirty="0">
              <a:solidFill>
                <a:srgbClr val="000000"/>
              </a:solidFill>
              <a:latin typeface="Lucida Sans"/>
              <a:cs typeface="Lucida Sans"/>
            </a:endParaRPr>
          </a:p>
        </p:txBody>
      </p:sp>
      <p:pic>
        <p:nvPicPr>
          <p:cNvPr id="21" name="Picture 20" descr="The distribution of rates of acute hepatitis C by state or jurisdiction, for 2018 and 2019, sorted from the highest to lowest rate for 2019. The US rate during 2019 was 1.3 cases per 100,000 population. Indiana and West Virginia had the highest rates of reported acute hepatitis C during 2019.">
            <a:extLst>
              <a:ext uri="{FF2B5EF4-FFF2-40B4-BE49-F238E27FC236}">
                <a16:creationId xmlns:a16="http://schemas.microsoft.com/office/drawing/2014/main" id="{C4EC8BF8-0583-C042-BCB6-626D5992D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932" y="1457896"/>
            <a:ext cx="3900487" cy="4123748"/>
          </a:xfrm>
          <a:prstGeom prst="rect">
            <a:avLst/>
          </a:prstGeom>
          <a:effectLst>
            <a:outerShdw blurRad="50800" dist="38100" dir="2700000" algn="tl" rotWithShape="0">
              <a:prstClr val="black">
                <a:alpha val="40000"/>
              </a:prstClr>
            </a:outerShdw>
          </a:effectLst>
        </p:spPr>
      </p:pic>
      <p:grpSp>
        <p:nvGrpSpPr>
          <p:cNvPr id="12" name="Group 11">
            <a:extLst>
              <a:ext uri="{FF2B5EF4-FFF2-40B4-BE49-F238E27FC236}">
                <a16:creationId xmlns:a16="http://schemas.microsoft.com/office/drawing/2014/main" id="{F4E69652-D6C0-C84F-9458-10FFF181AB26}"/>
              </a:ext>
            </a:extLst>
          </p:cNvPr>
          <p:cNvGrpSpPr/>
          <p:nvPr/>
        </p:nvGrpSpPr>
        <p:grpSpPr>
          <a:xfrm>
            <a:off x="9987115" y="1163126"/>
            <a:ext cx="186539" cy="235878"/>
            <a:chOff x="7489392" y="299276"/>
            <a:chExt cx="184440" cy="224715"/>
          </a:xfrm>
        </p:grpSpPr>
        <p:sp>
          <p:nvSpPr>
            <p:cNvPr id="13" name="object 56">
              <a:extLst>
                <a:ext uri="{FF2B5EF4-FFF2-40B4-BE49-F238E27FC236}">
                  <a16:creationId xmlns:a16="http://schemas.microsoft.com/office/drawing/2014/main" id="{20CA9CDD-F91F-6A4F-95CF-08520FA60270}"/>
                </a:ext>
              </a:extLst>
            </p:cNvPr>
            <p:cNvSpPr/>
            <p:nvPr/>
          </p:nvSpPr>
          <p:spPr>
            <a:xfrm>
              <a:off x="7604784"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4" name="object 57">
              <a:extLst>
                <a:ext uri="{FF2B5EF4-FFF2-40B4-BE49-F238E27FC236}">
                  <a16:creationId xmlns:a16="http://schemas.microsoft.com/office/drawing/2014/main" id="{9D5DC0D5-2C5D-3C47-8C53-C4C43F4AFD04}"/>
                </a:ext>
              </a:extLst>
            </p:cNvPr>
            <p:cNvSpPr/>
            <p:nvPr/>
          </p:nvSpPr>
          <p:spPr>
            <a:xfrm>
              <a:off x="7582498"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5" name="object 58">
              <a:extLst>
                <a:ext uri="{FF2B5EF4-FFF2-40B4-BE49-F238E27FC236}">
                  <a16:creationId xmlns:a16="http://schemas.microsoft.com/office/drawing/2014/main" id="{2A10C49D-CC20-6B4B-B433-3B008AFB489E}"/>
                </a:ext>
              </a:extLst>
            </p:cNvPr>
            <p:cNvSpPr/>
            <p:nvPr/>
          </p:nvSpPr>
          <p:spPr>
            <a:xfrm>
              <a:off x="7627070" y="466339"/>
              <a:ext cx="0" cy="37354"/>
            </a:xfrm>
            <a:custGeom>
              <a:avLst/>
              <a:gdLst/>
              <a:ahLst/>
              <a:cxnLst/>
              <a:rect l="l" t="t" r="r" b="b"/>
              <a:pathLst>
                <a:path h="40640">
                  <a:moveTo>
                    <a:pt x="0" y="0"/>
                  </a:moveTo>
                  <a:lnTo>
                    <a:pt x="0" y="40627"/>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6" name="object 59">
              <a:extLst>
                <a:ext uri="{FF2B5EF4-FFF2-40B4-BE49-F238E27FC236}">
                  <a16:creationId xmlns:a16="http://schemas.microsoft.com/office/drawing/2014/main" id="{7FE1EDBC-7A31-B14B-AE8C-85C510B37E32}"/>
                </a:ext>
              </a:extLst>
            </p:cNvPr>
            <p:cNvSpPr/>
            <p:nvPr/>
          </p:nvSpPr>
          <p:spPr>
            <a:xfrm>
              <a:off x="7649353" y="436640"/>
              <a:ext cx="0" cy="67121"/>
            </a:xfrm>
            <a:custGeom>
              <a:avLst/>
              <a:gdLst/>
              <a:ahLst/>
              <a:cxnLst/>
              <a:rect l="l" t="t" r="r" b="b"/>
              <a:pathLst>
                <a:path h="73025">
                  <a:moveTo>
                    <a:pt x="0" y="0"/>
                  </a:moveTo>
                  <a:lnTo>
                    <a:pt x="0" y="72936"/>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2" name="object 60">
              <a:extLst>
                <a:ext uri="{FF2B5EF4-FFF2-40B4-BE49-F238E27FC236}">
                  <a16:creationId xmlns:a16="http://schemas.microsoft.com/office/drawing/2014/main" id="{B5952BB6-6132-294F-ADF8-30D71C9DF594}"/>
                </a:ext>
              </a:extLst>
            </p:cNvPr>
            <p:cNvSpPr/>
            <p:nvPr/>
          </p:nvSpPr>
          <p:spPr>
            <a:xfrm>
              <a:off x="7489392" y="299276"/>
              <a:ext cx="184436" cy="224709"/>
            </a:xfrm>
            <a:custGeom>
              <a:avLst/>
              <a:gdLst/>
              <a:ahLst/>
              <a:cxnLst/>
              <a:rect l="l" t="t" r="r" b="b"/>
              <a:pathLst>
                <a:path w="200660" h="244475">
                  <a:moveTo>
                    <a:pt x="121945" y="244055"/>
                  </a:moveTo>
                  <a:lnTo>
                    <a:pt x="11785" y="244055"/>
                  </a:lnTo>
                  <a:lnTo>
                    <a:pt x="5257" y="244055"/>
                  </a:lnTo>
                  <a:lnTo>
                    <a:pt x="0" y="238772"/>
                  </a:lnTo>
                  <a:lnTo>
                    <a:pt x="0" y="232244"/>
                  </a:lnTo>
                  <a:lnTo>
                    <a:pt x="0" y="13271"/>
                  </a:lnTo>
                  <a:lnTo>
                    <a:pt x="0" y="5943"/>
                  </a:lnTo>
                  <a:lnTo>
                    <a:pt x="5943" y="0"/>
                  </a:lnTo>
                  <a:lnTo>
                    <a:pt x="13271" y="0"/>
                  </a:lnTo>
                  <a:lnTo>
                    <a:pt x="186943" y="0"/>
                  </a:lnTo>
                  <a:lnTo>
                    <a:pt x="194271" y="0"/>
                  </a:lnTo>
                  <a:lnTo>
                    <a:pt x="200215" y="5943"/>
                  </a:lnTo>
                  <a:lnTo>
                    <a:pt x="200215" y="13271"/>
                  </a:lnTo>
                  <a:lnTo>
                    <a:pt x="200215" y="119748"/>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sp>
          <p:nvSpPr>
            <p:cNvPr id="23" name="object 61">
              <a:extLst>
                <a:ext uri="{FF2B5EF4-FFF2-40B4-BE49-F238E27FC236}">
                  <a16:creationId xmlns:a16="http://schemas.microsoft.com/office/drawing/2014/main" id="{593F16D7-876E-214F-BD9B-1AE311A9BF9C}"/>
                </a:ext>
              </a:extLst>
            </p:cNvPr>
            <p:cNvSpPr/>
            <p:nvPr/>
          </p:nvSpPr>
          <p:spPr>
            <a:xfrm>
              <a:off x="7504317" y="317248"/>
              <a:ext cx="154515" cy="186435"/>
            </a:xfrm>
            <a:prstGeom prst="rect">
              <a:avLst/>
            </a:prstGeom>
            <a:blipFill>
              <a:blip r:embed="rId4" cstate="print"/>
              <a:stretch>
                <a:fillRect/>
              </a:stretch>
            </a:blipFill>
          </p:spPr>
          <p:txBody>
            <a:bodyPr wrap="square" lIns="0" tIns="0" rIns="0" bIns="0" rtlCol="0"/>
            <a:lstStyle/>
            <a:p>
              <a:pPr defTabSz="685800"/>
              <a:endParaRPr sz="1241" dirty="0">
                <a:solidFill>
                  <a:srgbClr val="000000"/>
                </a:solidFill>
                <a:latin typeface="Gill Sans MT"/>
              </a:endParaRPr>
            </a:p>
          </p:txBody>
        </p:sp>
        <p:sp>
          <p:nvSpPr>
            <p:cNvPr id="24" name="object 62">
              <a:extLst>
                <a:ext uri="{FF2B5EF4-FFF2-40B4-BE49-F238E27FC236}">
                  <a16:creationId xmlns:a16="http://schemas.microsoft.com/office/drawing/2014/main" id="{DC02B844-EC4D-6D47-98DE-92C9CF828D84}"/>
                </a:ext>
              </a:extLst>
            </p:cNvPr>
            <p:cNvSpPr/>
            <p:nvPr/>
          </p:nvSpPr>
          <p:spPr>
            <a:xfrm>
              <a:off x="7489396" y="299282"/>
              <a:ext cx="184436" cy="224709"/>
            </a:xfrm>
            <a:custGeom>
              <a:avLst/>
              <a:gdLst/>
              <a:ahLst/>
              <a:cxnLst/>
              <a:rect l="l" t="t" r="r" b="b"/>
              <a:pathLst>
                <a:path w="200660" h="244475">
                  <a:moveTo>
                    <a:pt x="78270" y="0"/>
                  </a:moveTo>
                  <a:lnTo>
                    <a:pt x="188429" y="0"/>
                  </a:lnTo>
                  <a:lnTo>
                    <a:pt x="194957" y="0"/>
                  </a:lnTo>
                  <a:lnTo>
                    <a:pt x="200202" y="5283"/>
                  </a:lnTo>
                  <a:lnTo>
                    <a:pt x="200202" y="11811"/>
                  </a:lnTo>
                  <a:lnTo>
                    <a:pt x="200202" y="230784"/>
                  </a:lnTo>
                  <a:lnTo>
                    <a:pt x="200202" y="238112"/>
                  </a:lnTo>
                  <a:lnTo>
                    <a:pt x="194271" y="244043"/>
                  </a:lnTo>
                  <a:lnTo>
                    <a:pt x="186944" y="244043"/>
                  </a:lnTo>
                  <a:lnTo>
                    <a:pt x="13271" y="244043"/>
                  </a:lnTo>
                  <a:lnTo>
                    <a:pt x="5943" y="244043"/>
                  </a:lnTo>
                  <a:lnTo>
                    <a:pt x="0" y="238112"/>
                  </a:lnTo>
                  <a:lnTo>
                    <a:pt x="0" y="230784"/>
                  </a:lnTo>
                  <a:lnTo>
                    <a:pt x="0" y="124307"/>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grpSp>
      <p:sp>
        <p:nvSpPr>
          <p:cNvPr id="25" name="Rectangle 24">
            <a:extLst>
              <a:ext uri="{FF2B5EF4-FFF2-40B4-BE49-F238E27FC236}">
                <a16:creationId xmlns:a16="http://schemas.microsoft.com/office/drawing/2014/main" id="{55AC426E-6E14-FA4C-8983-7E7479C6CE27}"/>
              </a:ext>
            </a:extLst>
          </p:cNvPr>
          <p:cNvSpPr/>
          <p:nvPr/>
        </p:nvSpPr>
        <p:spPr>
          <a:xfrm>
            <a:off x="6904673" y="935722"/>
            <a:ext cx="4572000" cy="246221"/>
          </a:xfrm>
          <a:prstGeom prst="rect">
            <a:avLst/>
          </a:prstGeom>
        </p:spPr>
        <p:txBody>
          <a:bodyPr wrap="square">
            <a:spAutoFit/>
          </a:bodyPr>
          <a:lstStyle/>
          <a:p>
            <a:pPr marL="2675588" defTabSz="685800">
              <a:lnSpc>
                <a:spcPts val="629"/>
              </a:lnSpc>
              <a:spcBef>
                <a:spcPts val="67"/>
              </a:spcBef>
            </a:pPr>
            <a:r>
              <a:rPr lang="en-US" sz="600" b="1" spc="20" dirty="0">
                <a:solidFill>
                  <a:srgbClr val="005E6D"/>
                </a:solidFill>
                <a:latin typeface="Microsoft JhengHei UI"/>
                <a:cs typeface="Microsoft JhengHei UI"/>
              </a:rPr>
              <a:t>2019 </a:t>
            </a:r>
            <a:r>
              <a:rPr lang="en-US" sz="600" b="1" spc="46" dirty="0">
                <a:solidFill>
                  <a:srgbClr val="8C2689"/>
                </a:solidFill>
                <a:latin typeface="Century Gothic"/>
                <a:cs typeface="Century Gothic"/>
              </a:rPr>
              <a:t>VIRAL</a:t>
            </a:r>
            <a:r>
              <a:rPr lang="en-US" sz="600" b="1" spc="18" dirty="0">
                <a:solidFill>
                  <a:srgbClr val="8C2689"/>
                </a:solidFill>
                <a:latin typeface="Century Gothic"/>
                <a:cs typeface="Century Gothic"/>
              </a:rPr>
              <a:t> </a:t>
            </a:r>
            <a:r>
              <a:rPr lang="en-US" sz="600" b="1" spc="67" dirty="0">
                <a:solidFill>
                  <a:srgbClr val="8C2689"/>
                </a:solidFill>
                <a:latin typeface="Century Gothic"/>
                <a:cs typeface="Century Gothic"/>
              </a:rPr>
              <a:t>HEPATITIS</a:t>
            </a:r>
            <a:endParaRPr lang="en-US" sz="600" dirty="0">
              <a:solidFill>
                <a:srgbClr val="000000"/>
              </a:solidFill>
              <a:latin typeface="Century Gothic"/>
              <a:cs typeface="Century Gothic"/>
            </a:endParaRPr>
          </a:p>
          <a:p>
            <a:pPr marL="2675588" defTabSz="685800">
              <a:lnSpc>
                <a:spcPts val="629"/>
              </a:lnSpc>
            </a:pPr>
            <a:r>
              <a:rPr lang="en-US" sz="600" spc="15" dirty="0">
                <a:solidFill>
                  <a:srgbClr val="005E6D"/>
                </a:solidFill>
                <a:latin typeface="Century Gothic"/>
                <a:cs typeface="Century Gothic"/>
              </a:rPr>
              <a:t>SURVEILLANCE</a:t>
            </a:r>
            <a:r>
              <a:rPr lang="en-US" sz="600" spc="36" dirty="0">
                <a:solidFill>
                  <a:srgbClr val="005E6D"/>
                </a:solidFill>
                <a:latin typeface="Century Gothic"/>
                <a:cs typeface="Century Gothic"/>
              </a:rPr>
              <a:t> REPORT</a:t>
            </a:r>
            <a:endParaRPr lang="en-US" sz="600" dirty="0">
              <a:solidFill>
                <a:srgbClr val="000000"/>
              </a:solidFill>
              <a:latin typeface="Century Gothic"/>
              <a:cs typeface="Century Gothic"/>
            </a:endParaRPr>
          </a:p>
        </p:txBody>
      </p:sp>
      <p:sp>
        <p:nvSpPr>
          <p:cNvPr id="26" name="Title 1">
            <a:extLst>
              <a:ext uri="{FF2B5EF4-FFF2-40B4-BE49-F238E27FC236}">
                <a16:creationId xmlns:a16="http://schemas.microsoft.com/office/drawing/2014/main" id="{E63CEB4E-AA32-224B-9A8E-A91F410A1A7E}"/>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1283082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8">
            <a:extLst>
              <a:ext uri="{FF2B5EF4-FFF2-40B4-BE49-F238E27FC236}">
                <a16:creationId xmlns:a16="http://schemas.microsoft.com/office/drawing/2014/main" id="{9441C6CC-1EA6-CC4D-AF11-F791BBD1AFB8}"/>
              </a:ext>
            </a:extLst>
          </p:cNvPr>
          <p:cNvSpPr txBox="1"/>
          <p:nvPr/>
        </p:nvSpPr>
        <p:spPr>
          <a:xfrm>
            <a:off x="4336041" y="5663890"/>
            <a:ext cx="746519" cy="213730"/>
          </a:xfrm>
          <a:prstGeom prst="rect">
            <a:avLst/>
          </a:prstGeom>
        </p:spPr>
        <p:txBody>
          <a:bodyPr vert="horz" wrap="square" lIns="0" tIns="6494" rIns="0" bIns="0" rtlCol="0">
            <a:spAutoFit/>
          </a:bodyPr>
          <a:lstStyle/>
          <a:p>
            <a:pPr marL="6494" marR="2598" defTabSz="685800">
              <a:lnSpc>
                <a:spcPct val="115399"/>
              </a:lnSpc>
              <a:spcBef>
                <a:spcPts val="51"/>
              </a:spcBef>
            </a:pPr>
            <a:r>
              <a:rPr sz="332" spc="-11" dirty="0">
                <a:solidFill>
                  <a:srgbClr val="231F20"/>
                </a:solidFill>
                <a:latin typeface="Lucida Sans"/>
                <a:cs typeface="Lucida Sans"/>
              </a:rPr>
              <a:t>Source: </a:t>
            </a:r>
            <a:r>
              <a:rPr sz="332" spc="-26" dirty="0">
                <a:solidFill>
                  <a:srgbClr val="231F20"/>
                </a:solidFill>
                <a:latin typeface="Lucida Sans"/>
                <a:cs typeface="Lucida Sans"/>
              </a:rPr>
              <a:t>CDC, </a:t>
            </a:r>
            <a:r>
              <a:rPr sz="332" spc="-11" dirty="0">
                <a:solidFill>
                  <a:srgbClr val="231F20"/>
                </a:solidFill>
                <a:latin typeface="Lucida Sans"/>
                <a:cs typeface="Lucida Sans"/>
              </a:rPr>
              <a:t>National</a:t>
            </a:r>
            <a:r>
              <a:rPr sz="332" spc="-69" dirty="0">
                <a:solidFill>
                  <a:srgbClr val="231F20"/>
                </a:solidFill>
                <a:latin typeface="Lucida Sans"/>
                <a:cs typeface="Lucida Sans"/>
              </a:rPr>
              <a:t> </a:t>
            </a:r>
            <a:r>
              <a:rPr sz="332" spc="-11" dirty="0">
                <a:solidFill>
                  <a:srgbClr val="231F20"/>
                </a:solidFill>
                <a:latin typeface="Lucida Sans"/>
                <a:cs typeface="Lucida Sans"/>
              </a:rPr>
              <a:t>Notifiable  </a:t>
            </a:r>
            <a:r>
              <a:rPr sz="332" spc="-13" dirty="0">
                <a:solidFill>
                  <a:srgbClr val="231F20"/>
                </a:solidFill>
                <a:latin typeface="Lucida Sans"/>
                <a:cs typeface="Lucida Sans"/>
              </a:rPr>
              <a:t>Diseases </a:t>
            </a:r>
            <a:r>
              <a:rPr sz="332" spc="-11" dirty="0">
                <a:solidFill>
                  <a:srgbClr val="231F20"/>
                </a:solidFill>
                <a:latin typeface="Lucida Sans"/>
                <a:cs typeface="Lucida Sans"/>
              </a:rPr>
              <a:t>Surveillance</a:t>
            </a:r>
            <a:r>
              <a:rPr sz="332" spc="-36" dirty="0">
                <a:solidFill>
                  <a:srgbClr val="231F20"/>
                </a:solidFill>
                <a:latin typeface="Lucida Sans"/>
                <a:cs typeface="Lucida Sans"/>
              </a:rPr>
              <a:t> </a:t>
            </a:r>
            <a:r>
              <a:rPr sz="332" spc="-11" dirty="0">
                <a:solidFill>
                  <a:srgbClr val="231F20"/>
                </a:solidFill>
                <a:latin typeface="Lucida Sans"/>
                <a:cs typeface="Lucida Sans"/>
              </a:rPr>
              <a:t>System.</a:t>
            </a:r>
            <a:endParaRPr sz="332" dirty="0">
              <a:solidFill>
                <a:srgbClr val="000000"/>
              </a:solidFill>
              <a:latin typeface="Lucida Sans"/>
              <a:cs typeface="Lucida Sans"/>
            </a:endParaRPr>
          </a:p>
          <a:p>
            <a:pPr marL="6494" defTabSz="685800">
              <a:spcBef>
                <a:spcPts val="292"/>
              </a:spcBef>
            </a:pPr>
            <a:r>
              <a:rPr sz="332" spc="-36" dirty="0">
                <a:solidFill>
                  <a:srgbClr val="231F20"/>
                </a:solidFill>
                <a:latin typeface="Lucida Sans"/>
                <a:cs typeface="Lucida Sans"/>
              </a:rPr>
              <a:t>* </a:t>
            </a:r>
            <a:r>
              <a:rPr sz="332" spc="-2" dirty="0">
                <a:solidFill>
                  <a:srgbClr val="231F20"/>
                </a:solidFill>
                <a:latin typeface="Lucida Sans"/>
                <a:cs typeface="Lucida Sans"/>
              </a:rPr>
              <a:t>Rates </a:t>
            </a:r>
            <a:r>
              <a:rPr sz="332" spc="-5" dirty="0">
                <a:solidFill>
                  <a:srgbClr val="231F20"/>
                </a:solidFill>
                <a:latin typeface="Lucida Sans"/>
                <a:cs typeface="Lucida Sans"/>
              </a:rPr>
              <a:t>per</a:t>
            </a:r>
            <a:r>
              <a:rPr sz="332" spc="-82" dirty="0">
                <a:solidFill>
                  <a:srgbClr val="231F20"/>
                </a:solidFill>
                <a:latin typeface="Lucida Sans"/>
                <a:cs typeface="Lucida Sans"/>
              </a:rPr>
              <a:t> </a:t>
            </a:r>
            <a:r>
              <a:rPr sz="332" spc="-15" dirty="0">
                <a:solidFill>
                  <a:srgbClr val="231F20"/>
                </a:solidFill>
                <a:latin typeface="Lucida Sans"/>
                <a:cs typeface="Lucida Sans"/>
              </a:rPr>
              <a:t>100,000 </a:t>
            </a:r>
            <a:r>
              <a:rPr sz="332" spc="-13" dirty="0">
                <a:solidFill>
                  <a:srgbClr val="231F20"/>
                </a:solidFill>
                <a:latin typeface="Lucida Sans"/>
                <a:cs typeface="Lucida Sans"/>
              </a:rPr>
              <a:t>population.</a:t>
            </a:r>
            <a:endParaRPr sz="332" dirty="0">
              <a:solidFill>
                <a:srgbClr val="000000"/>
              </a:solidFill>
              <a:latin typeface="Lucida Sans"/>
              <a:cs typeface="Lucida Sans"/>
            </a:endParaRPr>
          </a:p>
        </p:txBody>
      </p:sp>
      <p:sp>
        <p:nvSpPr>
          <p:cNvPr id="18" name="object 29">
            <a:extLst>
              <a:ext uri="{FF2B5EF4-FFF2-40B4-BE49-F238E27FC236}">
                <a16:creationId xmlns:a16="http://schemas.microsoft.com/office/drawing/2014/main" id="{74FCB61E-8777-8C4C-9A1D-09E695119B37}"/>
              </a:ext>
            </a:extLst>
          </p:cNvPr>
          <p:cNvSpPr txBox="1"/>
          <p:nvPr/>
        </p:nvSpPr>
        <p:spPr>
          <a:xfrm>
            <a:off x="5146435" y="5689622"/>
            <a:ext cx="1492585" cy="178743"/>
          </a:xfrm>
          <a:prstGeom prst="rect">
            <a:avLst/>
          </a:prstGeom>
        </p:spPr>
        <p:txBody>
          <a:bodyPr vert="horz" wrap="square" lIns="0" tIns="7469" rIns="0" bIns="0" rtlCol="0">
            <a:spAutoFit/>
          </a:bodyPr>
          <a:lstStyle/>
          <a:p>
            <a:pPr marL="6494" marR="2598" defTabSz="685800">
              <a:lnSpc>
                <a:spcPct val="115399"/>
              </a:lnSpc>
            </a:pPr>
            <a:r>
              <a:rPr sz="332" spc="-80" dirty="0">
                <a:solidFill>
                  <a:srgbClr val="231F20"/>
                </a:solidFill>
                <a:latin typeface="Lucida Sans"/>
                <a:cs typeface="Lucida Sans"/>
              </a:rPr>
              <a:t>†</a:t>
            </a:r>
            <a:r>
              <a:rPr sz="332" spc="-74" dirty="0">
                <a:solidFill>
                  <a:srgbClr val="231F20"/>
                </a:solidFill>
                <a:latin typeface="Lucida Sans"/>
                <a:cs typeface="Lucida Sans"/>
              </a:rPr>
              <a:t> </a:t>
            </a:r>
            <a:r>
              <a:rPr sz="332" spc="-5" dirty="0">
                <a:solidFill>
                  <a:srgbClr val="231F20"/>
                </a:solidFill>
                <a:latin typeface="Lucida Sans"/>
                <a:cs typeface="Lucida Sans"/>
              </a:rPr>
              <a:t>Reported</a:t>
            </a:r>
            <a:r>
              <a:rPr sz="332" spc="-20" dirty="0">
                <a:solidFill>
                  <a:srgbClr val="231F20"/>
                </a:solidFill>
                <a:latin typeface="Lucida Sans"/>
                <a:cs typeface="Lucida Sans"/>
              </a:rPr>
              <a:t> </a:t>
            </a:r>
            <a:r>
              <a:rPr sz="332" spc="-11" dirty="0">
                <a:solidFill>
                  <a:srgbClr val="231F20"/>
                </a:solidFill>
                <a:latin typeface="Lucida Sans"/>
                <a:cs typeface="Lucida Sans"/>
              </a:rPr>
              <a:t>cases</a:t>
            </a:r>
            <a:r>
              <a:rPr sz="332" spc="-28" dirty="0">
                <a:solidFill>
                  <a:srgbClr val="231F20"/>
                </a:solidFill>
                <a:latin typeface="Lucida Sans"/>
                <a:cs typeface="Lucida Sans"/>
              </a:rPr>
              <a:t> </a:t>
            </a:r>
            <a:r>
              <a:rPr sz="332" spc="-5" dirty="0">
                <a:solidFill>
                  <a:srgbClr val="231F20"/>
                </a:solidFill>
                <a:latin typeface="Lucida Sans"/>
                <a:cs typeface="Lucida Sans"/>
              </a:rPr>
              <a:t>that</a:t>
            </a:r>
            <a:r>
              <a:rPr sz="332" spc="-20" dirty="0">
                <a:solidFill>
                  <a:srgbClr val="231F20"/>
                </a:solidFill>
                <a:latin typeface="Lucida Sans"/>
                <a:cs typeface="Lucida Sans"/>
              </a:rPr>
              <a:t> </a:t>
            </a:r>
            <a:r>
              <a:rPr sz="332" spc="-5" dirty="0">
                <a:solidFill>
                  <a:srgbClr val="231F20"/>
                </a:solidFill>
                <a:latin typeface="Lucida Sans"/>
                <a:cs typeface="Lucida Sans"/>
              </a:rPr>
              <a:t>met</a:t>
            </a:r>
            <a:r>
              <a:rPr sz="332" spc="-26" dirty="0">
                <a:solidFill>
                  <a:srgbClr val="231F20"/>
                </a:solidFill>
                <a:latin typeface="Lucida Sans"/>
                <a:cs typeface="Lucida Sans"/>
              </a:rPr>
              <a:t> </a:t>
            </a:r>
            <a:r>
              <a:rPr sz="332" spc="-8" dirty="0">
                <a:solidFill>
                  <a:srgbClr val="231F20"/>
                </a:solidFill>
                <a:latin typeface="Lucida Sans"/>
                <a:cs typeface="Lucida Sans"/>
              </a:rPr>
              <a:t>the</a:t>
            </a:r>
            <a:r>
              <a:rPr sz="332" spc="-23" dirty="0">
                <a:solidFill>
                  <a:srgbClr val="231F20"/>
                </a:solidFill>
                <a:latin typeface="Lucida Sans"/>
                <a:cs typeface="Lucida Sans"/>
              </a:rPr>
              <a:t> </a:t>
            </a:r>
            <a:r>
              <a:rPr sz="332" spc="-13" dirty="0">
                <a:solidFill>
                  <a:srgbClr val="231F20"/>
                </a:solidFill>
                <a:latin typeface="Lucida Sans"/>
                <a:cs typeface="Lucida Sans"/>
              </a:rPr>
              <a:t>classification  </a:t>
            </a:r>
            <a:r>
              <a:rPr sz="332" spc="-11" dirty="0">
                <a:solidFill>
                  <a:srgbClr val="231F20"/>
                </a:solidFill>
                <a:latin typeface="Lucida Sans"/>
                <a:cs typeface="Lucida Sans"/>
              </a:rPr>
              <a:t>criteria </a:t>
            </a:r>
            <a:r>
              <a:rPr sz="332" spc="-8" dirty="0">
                <a:solidFill>
                  <a:srgbClr val="231F20"/>
                </a:solidFill>
                <a:latin typeface="Lucida Sans"/>
                <a:cs typeface="Lucida Sans"/>
              </a:rPr>
              <a:t>for a </a:t>
            </a:r>
            <a:r>
              <a:rPr sz="332" spc="-11" dirty="0">
                <a:solidFill>
                  <a:srgbClr val="231F20"/>
                </a:solidFill>
                <a:latin typeface="Lucida Sans"/>
                <a:cs typeface="Lucida Sans"/>
              </a:rPr>
              <a:t>confirmed </a:t>
            </a:r>
            <a:r>
              <a:rPr sz="332" spc="-13" dirty="0">
                <a:solidFill>
                  <a:srgbClr val="231F20"/>
                </a:solidFill>
                <a:latin typeface="Lucida Sans"/>
                <a:cs typeface="Lucida Sans"/>
              </a:rPr>
              <a:t>case. </a:t>
            </a:r>
            <a:r>
              <a:rPr sz="332" spc="-2" dirty="0">
                <a:solidFill>
                  <a:srgbClr val="231F20"/>
                </a:solidFill>
                <a:latin typeface="Lucida Sans"/>
                <a:cs typeface="Lucida Sans"/>
              </a:rPr>
              <a:t>For </a:t>
            </a:r>
            <a:r>
              <a:rPr sz="332" spc="-8" dirty="0">
                <a:solidFill>
                  <a:srgbClr val="231F20"/>
                </a:solidFill>
                <a:latin typeface="Lucida Sans"/>
                <a:cs typeface="Lucida Sans"/>
              </a:rPr>
              <a:t>the </a:t>
            </a:r>
            <a:r>
              <a:rPr sz="332" spc="-11" dirty="0">
                <a:solidFill>
                  <a:srgbClr val="231F20"/>
                </a:solidFill>
                <a:latin typeface="Lucida Sans"/>
                <a:cs typeface="Lucida Sans"/>
              </a:rPr>
              <a:t>case  </a:t>
            </a:r>
            <a:r>
              <a:rPr sz="332" spc="-13" dirty="0">
                <a:solidFill>
                  <a:srgbClr val="231F20"/>
                </a:solidFill>
                <a:latin typeface="Lucida Sans"/>
                <a:cs typeface="Lucida Sans"/>
              </a:rPr>
              <a:t>definition, </a:t>
            </a:r>
            <a:r>
              <a:rPr sz="332" spc="-8" dirty="0">
                <a:solidFill>
                  <a:srgbClr val="231F20"/>
                </a:solidFill>
                <a:latin typeface="Lucida Sans"/>
                <a:cs typeface="Lucida Sans"/>
              </a:rPr>
              <a:t>see </a:t>
            </a:r>
            <a:r>
              <a:rPr sz="332" u="sng" spc="-18" dirty="0">
                <a:solidFill>
                  <a:srgbClr val="205E9E"/>
                </a:solidFill>
                <a:uFill>
                  <a:solidFill>
                    <a:srgbClr val="205E9E"/>
                  </a:solidFill>
                </a:uFill>
                <a:latin typeface="Lucida Sans"/>
                <a:cs typeface="Lucida Sans"/>
                <a:hlinkClick r:id="rId2"/>
              </a:rPr>
              <a:t>https://ndc.services.cdc.gov/ </a:t>
            </a:r>
            <a:r>
              <a:rPr sz="332" spc="-18" dirty="0">
                <a:solidFill>
                  <a:srgbClr val="205E9E"/>
                </a:solidFill>
                <a:latin typeface="Lucida Sans"/>
                <a:cs typeface="Lucida Sans"/>
              </a:rPr>
              <a:t> </a:t>
            </a:r>
            <a:r>
              <a:rPr sz="332" u="sng" spc="-11" dirty="0">
                <a:solidFill>
                  <a:srgbClr val="205E9E"/>
                </a:solidFill>
                <a:uFill>
                  <a:solidFill>
                    <a:srgbClr val="205E9E"/>
                  </a:solidFill>
                </a:uFill>
                <a:latin typeface="Lucida Sans"/>
                <a:cs typeface="Lucida Sans"/>
                <a:hlinkClick r:id="rId2"/>
              </a:rPr>
              <a:t>conditions/hepatitis-c-acute/</a:t>
            </a:r>
            <a:r>
              <a:rPr sz="332" spc="-11" dirty="0">
                <a:solidFill>
                  <a:srgbClr val="231F20"/>
                </a:solidFill>
                <a:latin typeface="Lucida Sans"/>
                <a:cs typeface="Lucida Sans"/>
              </a:rPr>
              <a:t>.</a:t>
            </a:r>
            <a:endParaRPr sz="332" dirty="0">
              <a:solidFill>
                <a:srgbClr val="000000"/>
              </a:solidFill>
              <a:latin typeface="Lucida Sans"/>
              <a:cs typeface="Lucida Sans"/>
            </a:endParaRPr>
          </a:p>
        </p:txBody>
      </p:sp>
      <p:sp>
        <p:nvSpPr>
          <p:cNvPr id="19" name="object 30">
            <a:extLst>
              <a:ext uri="{FF2B5EF4-FFF2-40B4-BE49-F238E27FC236}">
                <a16:creationId xmlns:a16="http://schemas.microsoft.com/office/drawing/2014/main" id="{59F547AE-5264-4240-AF59-09CDA8250C96}"/>
              </a:ext>
            </a:extLst>
          </p:cNvPr>
          <p:cNvSpPr txBox="1"/>
          <p:nvPr/>
        </p:nvSpPr>
        <p:spPr>
          <a:xfrm>
            <a:off x="6702894" y="5669931"/>
            <a:ext cx="1904134" cy="259551"/>
          </a:xfrm>
          <a:prstGeom prst="rect">
            <a:avLst/>
          </a:prstGeom>
        </p:spPr>
        <p:txBody>
          <a:bodyPr vert="horz" wrap="square" lIns="0" tIns="13963" rIns="0" bIns="0" rtlCol="0">
            <a:spAutoFit/>
          </a:bodyPr>
          <a:lstStyle/>
          <a:p>
            <a:pPr marL="6494" marR="106179" defTabSz="685800">
              <a:lnSpc>
                <a:spcPct val="115399"/>
              </a:lnSpc>
              <a:spcBef>
                <a:spcPts val="136"/>
              </a:spcBef>
            </a:pPr>
            <a:r>
              <a:rPr sz="332" spc="-18" dirty="0">
                <a:solidFill>
                  <a:srgbClr val="231F20"/>
                </a:solidFill>
                <a:latin typeface="Lucida Sans"/>
                <a:cs typeface="Lucida Sans"/>
              </a:rPr>
              <a:t>Only</a:t>
            </a:r>
            <a:r>
              <a:rPr sz="332" spc="-33" dirty="0">
                <a:solidFill>
                  <a:srgbClr val="231F20"/>
                </a:solidFill>
                <a:latin typeface="Lucida Sans"/>
                <a:cs typeface="Lucida Sans"/>
              </a:rPr>
              <a:t> </a:t>
            </a:r>
            <a:r>
              <a:rPr sz="332" spc="-13" dirty="0">
                <a:solidFill>
                  <a:srgbClr val="231F20"/>
                </a:solidFill>
                <a:latin typeface="Lucida Sans"/>
                <a:cs typeface="Lucida Sans"/>
              </a:rPr>
              <a:t>states</a:t>
            </a:r>
            <a:r>
              <a:rPr sz="332" spc="-33" dirty="0">
                <a:solidFill>
                  <a:srgbClr val="231F20"/>
                </a:solidFill>
                <a:latin typeface="Lucida Sans"/>
                <a:cs typeface="Lucida Sans"/>
              </a:rPr>
              <a:t> </a:t>
            </a:r>
            <a:r>
              <a:rPr sz="332" spc="-11" dirty="0">
                <a:solidFill>
                  <a:srgbClr val="231F20"/>
                </a:solidFill>
                <a:latin typeface="Lucida Sans"/>
                <a:cs typeface="Lucida Sans"/>
              </a:rPr>
              <a:t>with</a:t>
            </a:r>
            <a:r>
              <a:rPr sz="332" spc="-28" dirty="0">
                <a:solidFill>
                  <a:srgbClr val="231F20"/>
                </a:solidFill>
                <a:latin typeface="Lucida Sans"/>
                <a:cs typeface="Lucida Sans"/>
              </a:rPr>
              <a:t> </a:t>
            </a:r>
            <a:r>
              <a:rPr sz="332" spc="-11" dirty="0">
                <a:solidFill>
                  <a:srgbClr val="231F20"/>
                </a:solidFill>
                <a:latin typeface="Lucida Sans"/>
                <a:cs typeface="Lucida Sans"/>
              </a:rPr>
              <a:t>rates</a:t>
            </a:r>
            <a:r>
              <a:rPr sz="332" spc="-31" dirty="0">
                <a:solidFill>
                  <a:srgbClr val="231F20"/>
                </a:solidFill>
                <a:latin typeface="Lucida Sans"/>
                <a:cs typeface="Lucida Sans"/>
              </a:rPr>
              <a:t> </a:t>
            </a:r>
            <a:r>
              <a:rPr sz="332" spc="-11" dirty="0">
                <a:solidFill>
                  <a:srgbClr val="231F20"/>
                </a:solidFill>
                <a:latin typeface="Lucida Sans"/>
                <a:cs typeface="Lucida Sans"/>
              </a:rPr>
              <a:t>for</a:t>
            </a:r>
            <a:r>
              <a:rPr sz="332" spc="-36" dirty="0">
                <a:solidFill>
                  <a:srgbClr val="231F20"/>
                </a:solidFill>
                <a:latin typeface="Lucida Sans"/>
                <a:cs typeface="Lucida Sans"/>
              </a:rPr>
              <a:t> </a:t>
            </a:r>
            <a:r>
              <a:rPr sz="332" spc="-18" dirty="0">
                <a:solidFill>
                  <a:srgbClr val="231F20"/>
                </a:solidFill>
                <a:latin typeface="Lucida Sans"/>
                <a:cs typeface="Lucida Sans"/>
              </a:rPr>
              <a:t>2018</a:t>
            </a:r>
            <a:r>
              <a:rPr sz="332" spc="-28" dirty="0">
                <a:solidFill>
                  <a:srgbClr val="231F20"/>
                </a:solidFill>
                <a:latin typeface="Lucida Sans"/>
                <a:cs typeface="Lucida Sans"/>
              </a:rPr>
              <a:t> </a:t>
            </a:r>
            <a:r>
              <a:rPr sz="332" spc="-13" dirty="0">
                <a:solidFill>
                  <a:srgbClr val="231F20"/>
                </a:solidFill>
                <a:latin typeface="Lucida Sans"/>
                <a:cs typeface="Lucida Sans"/>
              </a:rPr>
              <a:t>and</a:t>
            </a:r>
            <a:r>
              <a:rPr sz="332" spc="-28" dirty="0">
                <a:solidFill>
                  <a:srgbClr val="231F20"/>
                </a:solidFill>
                <a:latin typeface="Lucida Sans"/>
                <a:cs typeface="Lucida Sans"/>
              </a:rPr>
              <a:t> </a:t>
            </a:r>
            <a:r>
              <a:rPr sz="332" spc="-18" dirty="0">
                <a:solidFill>
                  <a:srgbClr val="231F20"/>
                </a:solidFill>
                <a:latin typeface="Lucida Sans"/>
                <a:cs typeface="Lucida Sans"/>
              </a:rPr>
              <a:t>2019</a:t>
            </a:r>
            <a:r>
              <a:rPr sz="332" spc="-28" dirty="0">
                <a:solidFill>
                  <a:srgbClr val="231F20"/>
                </a:solidFill>
                <a:latin typeface="Lucida Sans"/>
                <a:cs typeface="Lucida Sans"/>
              </a:rPr>
              <a:t> </a:t>
            </a:r>
            <a:r>
              <a:rPr sz="332" spc="-13" dirty="0">
                <a:solidFill>
                  <a:srgbClr val="231F20"/>
                </a:solidFill>
                <a:latin typeface="Lucida Sans"/>
                <a:cs typeface="Lucida Sans"/>
              </a:rPr>
              <a:t>are</a:t>
            </a:r>
            <a:r>
              <a:rPr sz="332" spc="-28" dirty="0">
                <a:solidFill>
                  <a:srgbClr val="231F20"/>
                </a:solidFill>
                <a:latin typeface="Lucida Sans"/>
                <a:cs typeface="Lucida Sans"/>
              </a:rPr>
              <a:t> </a:t>
            </a:r>
            <a:r>
              <a:rPr sz="332" spc="-18" dirty="0">
                <a:solidFill>
                  <a:srgbClr val="231F20"/>
                </a:solidFill>
                <a:latin typeface="Lucida Sans"/>
                <a:cs typeface="Lucida Sans"/>
              </a:rPr>
              <a:t>shown.</a:t>
            </a:r>
            <a:r>
              <a:rPr sz="332" spc="-28" dirty="0">
                <a:solidFill>
                  <a:srgbClr val="231F20"/>
                </a:solidFill>
                <a:latin typeface="Lucida Sans"/>
                <a:cs typeface="Lucida Sans"/>
              </a:rPr>
              <a:t> </a:t>
            </a:r>
            <a:r>
              <a:rPr sz="332" spc="-15" dirty="0">
                <a:solidFill>
                  <a:srgbClr val="231F20"/>
                </a:solidFill>
                <a:latin typeface="Lucida Sans"/>
                <a:cs typeface="Lucida Sans"/>
              </a:rPr>
              <a:t>State/jurisdiction</a:t>
            </a:r>
            <a:r>
              <a:rPr sz="332" spc="-28" dirty="0">
                <a:solidFill>
                  <a:srgbClr val="231F20"/>
                </a:solidFill>
                <a:latin typeface="Lucida Sans"/>
                <a:cs typeface="Lucida Sans"/>
              </a:rPr>
              <a:t> </a:t>
            </a:r>
            <a:r>
              <a:rPr sz="332" spc="-13" dirty="0">
                <a:solidFill>
                  <a:srgbClr val="231F20"/>
                </a:solidFill>
                <a:latin typeface="Lucida Sans"/>
                <a:cs typeface="Lucida Sans"/>
              </a:rPr>
              <a:t>and</a:t>
            </a:r>
            <a:r>
              <a:rPr sz="332" spc="-33" dirty="0">
                <a:solidFill>
                  <a:srgbClr val="231F20"/>
                </a:solidFill>
                <a:latin typeface="Lucida Sans"/>
                <a:cs typeface="Lucida Sans"/>
              </a:rPr>
              <a:t> </a:t>
            </a:r>
            <a:r>
              <a:rPr sz="332" spc="-11" dirty="0">
                <a:solidFill>
                  <a:srgbClr val="231F20"/>
                </a:solidFill>
                <a:latin typeface="Lucida Sans"/>
                <a:cs typeface="Lucida Sans"/>
              </a:rPr>
              <a:t>year</a:t>
            </a:r>
            <a:r>
              <a:rPr sz="332" spc="-38" dirty="0">
                <a:solidFill>
                  <a:srgbClr val="231F20"/>
                </a:solidFill>
                <a:latin typeface="Lucida Sans"/>
                <a:cs typeface="Lucida Sans"/>
              </a:rPr>
              <a:t> </a:t>
            </a:r>
            <a:r>
              <a:rPr sz="332" spc="-11" dirty="0">
                <a:solidFill>
                  <a:srgbClr val="231F20"/>
                </a:solidFill>
                <a:latin typeface="Lucida Sans"/>
                <a:cs typeface="Lucida Sans"/>
              </a:rPr>
              <a:t>for</a:t>
            </a:r>
            <a:r>
              <a:rPr sz="332" spc="-36" dirty="0">
                <a:solidFill>
                  <a:srgbClr val="231F20"/>
                </a:solidFill>
                <a:latin typeface="Lucida Sans"/>
                <a:cs typeface="Lucida Sans"/>
              </a:rPr>
              <a:t> </a:t>
            </a:r>
            <a:r>
              <a:rPr sz="332" spc="-15" dirty="0">
                <a:solidFill>
                  <a:srgbClr val="231F20"/>
                </a:solidFill>
                <a:latin typeface="Lucida Sans"/>
                <a:cs typeface="Lucida Sans"/>
              </a:rPr>
              <a:t>no</a:t>
            </a:r>
            <a:r>
              <a:rPr sz="332" spc="-28" dirty="0">
                <a:solidFill>
                  <a:srgbClr val="231F20"/>
                </a:solidFill>
                <a:latin typeface="Lucida Sans"/>
                <a:cs typeface="Lucida Sans"/>
              </a:rPr>
              <a:t> </a:t>
            </a:r>
            <a:r>
              <a:rPr sz="332" spc="-13" dirty="0">
                <a:solidFill>
                  <a:srgbClr val="231F20"/>
                </a:solidFill>
                <a:latin typeface="Lucida Sans"/>
                <a:cs typeface="Lucida Sans"/>
              </a:rPr>
              <a:t>reported  </a:t>
            </a:r>
            <a:r>
              <a:rPr sz="332" spc="-18" dirty="0">
                <a:solidFill>
                  <a:srgbClr val="231F20"/>
                </a:solidFill>
                <a:latin typeface="Lucida Sans"/>
                <a:cs typeface="Lucida Sans"/>
              </a:rPr>
              <a:t>cases:</a:t>
            </a:r>
            <a:r>
              <a:rPr sz="332" spc="-31" dirty="0">
                <a:solidFill>
                  <a:srgbClr val="231F20"/>
                </a:solidFill>
                <a:latin typeface="Lucida Sans"/>
                <a:cs typeface="Lucida Sans"/>
              </a:rPr>
              <a:t> </a:t>
            </a:r>
            <a:r>
              <a:rPr sz="332" spc="-11" dirty="0">
                <a:solidFill>
                  <a:srgbClr val="231F20"/>
                </a:solidFill>
                <a:latin typeface="Lucida Sans"/>
                <a:cs typeface="Lucida Sans"/>
              </a:rPr>
              <a:t>North</a:t>
            </a:r>
            <a:r>
              <a:rPr sz="332" spc="-28" dirty="0">
                <a:solidFill>
                  <a:srgbClr val="231F20"/>
                </a:solidFill>
                <a:latin typeface="Lucida Sans"/>
                <a:cs typeface="Lucida Sans"/>
              </a:rPr>
              <a:t> </a:t>
            </a:r>
            <a:r>
              <a:rPr sz="332" spc="-18" dirty="0">
                <a:solidFill>
                  <a:srgbClr val="231F20"/>
                </a:solidFill>
                <a:latin typeface="Lucida Sans"/>
                <a:cs typeface="Lucida Sans"/>
              </a:rPr>
              <a:t>Dakota</a:t>
            </a:r>
            <a:r>
              <a:rPr sz="332" spc="-28" dirty="0">
                <a:solidFill>
                  <a:srgbClr val="231F20"/>
                </a:solidFill>
                <a:latin typeface="Lucida Sans"/>
                <a:cs typeface="Lucida Sans"/>
              </a:rPr>
              <a:t> </a:t>
            </a:r>
            <a:r>
              <a:rPr sz="332" spc="-20" dirty="0">
                <a:solidFill>
                  <a:srgbClr val="231F20"/>
                </a:solidFill>
                <a:latin typeface="Lucida Sans"/>
                <a:cs typeface="Lucida Sans"/>
              </a:rPr>
              <a:t>(2019),</a:t>
            </a:r>
            <a:r>
              <a:rPr sz="332" spc="-28" dirty="0">
                <a:solidFill>
                  <a:srgbClr val="231F20"/>
                </a:solidFill>
                <a:latin typeface="Lucida Sans"/>
                <a:cs typeface="Lucida Sans"/>
              </a:rPr>
              <a:t> </a:t>
            </a:r>
            <a:r>
              <a:rPr sz="332" spc="-15" dirty="0">
                <a:solidFill>
                  <a:srgbClr val="231F20"/>
                </a:solidFill>
                <a:latin typeface="Lucida Sans"/>
                <a:cs typeface="Lucida Sans"/>
              </a:rPr>
              <a:t>Hawaii</a:t>
            </a:r>
            <a:r>
              <a:rPr sz="332" spc="-31" dirty="0">
                <a:solidFill>
                  <a:srgbClr val="231F20"/>
                </a:solidFill>
                <a:latin typeface="Lucida Sans"/>
                <a:cs typeface="Lucida Sans"/>
              </a:rPr>
              <a:t> </a:t>
            </a:r>
            <a:r>
              <a:rPr sz="332" spc="-18" dirty="0">
                <a:solidFill>
                  <a:srgbClr val="231F20"/>
                </a:solidFill>
                <a:latin typeface="Lucida Sans"/>
                <a:cs typeface="Lucida Sans"/>
              </a:rPr>
              <a:t>(2018);</a:t>
            </a:r>
            <a:r>
              <a:rPr sz="332" spc="-31" dirty="0">
                <a:solidFill>
                  <a:srgbClr val="231F20"/>
                </a:solidFill>
                <a:latin typeface="Lucida Sans"/>
                <a:cs typeface="Lucida Sans"/>
              </a:rPr>
              <a:t> </a:t>
            </a:r>
            <a:r>
              <a:rPr sz="332" spc="-11" dirty="0">
                <a:solidFill>
                  <a:srgbClr val="231F20"/>
                </a:solidFill>
                <a:latin typeface="Lucida Sans"/>
                <a:cs typeface="Lucida Sans"/>
              </a:rPr>
              <a:t>for</a:t>
            </a:r>
            <a:r>
              <a:rPr sz="332" spc="-36" dirty="0">
                <a:solidFill>
                  <a:srgbClr val="231F20"/>
                </a:solidFill>
                <a:latin typeface="Lucida Sans"/>
                <a:cs typeface="Lucida Sans"/>
              </a:rPr>
              <a:t> </a:t>
            </a:r>
            <a:r>
              <a:rPr sz="332" spc="-13" dirty="0">
                <a:solidFill>
                  <a:srgbClr val="231F20"/>
                </a:solidFill>
                <a:latin typeface="Lucida Sans"/>
                <a:cs typeface="Lucida Sans"/>
              </a:rPr>
              <a:t>not</a:t>
            </a:r>
            <a:r>
              <a:rPr sz="332" spc="-31" dirty="0">
                <a:solidFill>
                  <a:srgbClr val="231F20"/>
                </a:solidFill>
                <a:latin typeface="Lucida Sans"/>
                <a:cs typeface="Lucida Sans"/>
              </a:rPr>
              <a:t> </a:t>
            </a:r>
            <a:r>
              <a:rPr sz="332" spc="-13" dirty="0">
                <a:solidFill>
                  <a:srgbClr val="231F20"/>
                </a:solidFill>
                <a:latin typeface="Lucida Sans"/>
                <a:cs typeface="Lucida Sans"/>
              </a:rPr>
              <a:t>reportable</a:t>
            </a:r>
            <a:r>
              <a:rPr sz="332" spc="-28" dirty="0">
                <a:solidFill>
                  <a:srgbClr val="231F20"/>
                </a:solidFill>
                <a:latin typeface="Lucida Sans"/>
                <a:cs typeface="Lucida Sans"/>
              </a:rPr>
              <a:t> </a:t>
            </a:r>
            <a:r>
              <a:rPr sz="332" spc="-18" dirty="0">
                <a:solidFill>
                  <a:srgbClr val="231F20"/>
                </a:solidFill>
                <a:latin typeface="Lucida Sans"/>
                <a:cs typeface="Lucida Sans"/>
              </a:rPr>
              <a:t>condition;</a:t>
            </a:r>
            <a:r>
              <a:rPr sz="332" spc="-36" dirty="0">
                <a:solidFill>
                  <a:srgbClr val="231F20"/>
                </a:solidFill>
                <a:latin typeface="Lucida Sans"/>
                <a:cs typeface="Lucida Sans"/>
              </a:rPr>
              <a:t> </a:t>
            </a:r>
            <a:r>
              <a:rPr sz="332" spc="-18" dirty="0">
                <a:solidFill>
                  <a:srgbClr val="231F20"/>
                </a:solidFill>
                <a:latin typeface="Lucida Sans"/>
                <a:cs typeface="Lucida Sans"/>
              </a:rPr>
              <a:t>Alaska</a:t>
            </a:r>
            <a:r>
              <a:rPr sz="332" spc="-28" dirty="0">
                <a:solidFill>
                  <a:srgbClr val="231F20"/>
                </a:solidFill>
                <a:latin typeface="Lucida Sans"/>
                <a:cs typeface="Lucida Sans"/>
              </a:rPr>
              <a:t> </a:t>
            </a:r>
            <a:r>
              <a:rPr sz="332" spc="-20" dirty="0">
                <a:solidFill>
                  <a:srgbClr val="231F20"/>
                </a:solidFill>
                <a:latin typeface="Lucida Sans"/>
                <a:cs typeface="Lucida Sans"/>
              </a:rPr>
              <a:t>(2018,</a:t>
            </a:r>
            <a:r>
              <a:rPr sz="332" spc="-31" dirty="0">
                <a:solidFill>
                  <a:srgbClr val="231F20"/>
                </a:solidFill>
                <a:latin typeface="Lucida Sans"/>
                <a:cs typeface="Lucida Sans"/>
              </a:rPr>
              <a:t> </a:t>
            </a:r>
            <a:r>
              <a:rPr sz="332" spc="-20" dirty="0">
                <a:solidFill>
                  <a:srgbClr val="231F20"/>
                </a:solidFill>
                <a:latin typeface="Lucida Sans"/>
                <a:cs typeface="Lucida Sans"/>
              </a:rPr>
              <a:t>2019);</a:t>
            </a:r>
            <a:endParaRPr sz="332" dirty="0">
              <a:solidFill>
                <a:srgbClr val="000000"/>
              </a:solidFill>
              <a:latin typeface="Lucida Sans"/>
              <a:cs typeface="Lucida Sans"/>
            </a:endParaRPr>
          </a:p>
          <a:p>
            <a:pPr marL="6494" defTabSz="685800">
              <a:spcBef>
                <a:spcPts val="62"/>
              </a:spcBef>
            </a:pPr>
            <a:r>
              <a:rPr sz="332" spc="-11" dirty="0">
                <a:solidFill>
                  <a:srgbClr val="231F20"/>
                </a:solidFill>
                <a:latin typeface="Lucida Sans"/>
                <a:cs typeface="Lucida Sans"/>
              </a:rPr>
              <a:t>for</a:t>
            </a:r>
            <a:r>
              <a:rPr sz="332" spc="-38" dirty="0">
                <a:solidFill>
                  <a:srgbClr val="231F20"/>
                </a:solidFill>
                <a:latin typeface="Lucida Sans"/>
                <a:cs typeface="Lucida Sans"/>
              </a:rPr>
              <a:t> </a:t>
            </a:r>
            <a:r>
              <a:rPr sz="332" spc="-18" dirty="0">
                <a:solidFill>
                  <a:srgbClr val="231F20"/>
                </a:solidFill>
                <a:latin typeface="Lucida Sans"/>
                <a:cs typeface="Lucida Sans"/>
              </a:rPr>
              <a:t>unavailable</a:t>
            </a:r>
            <a:r>
              <a:rPr sz="332" spc="-31" dirty="0">
                <a:solidFill>
                  <a:srgbClr val="231F20"/>
                </a:solidFill>
                <a:latin typeface="Lucida Sans"/>
                <a:cs typeface="Lucida Sans"/>
              </a:rPr>
              <a:t> </a:t>
            </a:r>
            <a:r>
              <a:rPr sz="332" spc="-15" dirty="0">
                <a:solidFill>
                  <a:srgbClr val="231F20"/>
                </a:solidFill>
                <a:latin typeface="Lucida Sans"/>
                <a:cs typeface="Lucida Sans"/>
              </a:rPr>
              <a:t>data:</a:t>
            </a:r>
            <a:r>
              <a:rPr sz="332" spc="-36" dirty="0">
                <a:solidFill>
                  <a:srgbClr val="231F20"/>
                </a:solidFill>
                <a:latin typeface="Lucida Sans"/>
                <a:cs typeface="Lucida Sans"/>
              </a:rPr>
              <a:t> </a:t>
            </a:r>
            <a:r>
              <a:rPr sz="332" spc="-18" dirty="0">
                <a:solidFill>
                  <a:srgbClr val="231F20"/>
                </a:solidFill>
                <a:latin typeface="Lucida Sans"/>
                <a:cs typeface="Lucida Sans"/>
              </a:rPr>
              <a:t>Arizona</a:t>
            </a:r>
            <a:r>
              <a:rPr sz="332" spc="-31" dirty="0">
                <a:solidFill>
                  <a:srgbClr val="231F20"/>
                </a:solidFill>
                <a:latin typeface="Lucida Sans"/>
                <a:cs typeface="Lucida Sans"/>
              </a:rPr>
              <a:t> </a:t>
            </a:r>
            <a:r>
              <a:rPr sz="332" spc="-20" dirty="0">
                <a:solidFill>
                  <a:srgbClr val="231F20"/>
                </a:solidFill>
                <a:latin typeface="Lucida Sans"/>
                <a:cs typeface="Lucida Sans"/>
              </a:rPr>
              <a:t>(2018,</a:t>
            </a:r>
            <a:r>
              <a:rPr sz="332" spc="-28" dirty="0">
                <a:solidFill>
                  <a:srgbClr val="231F20"/>
                </a:solidFill>
                <a:latin typeface="Lucida Sans"/>
                <a:cs typeface="Lucida Sans"/>
              </a:rPr>
              <a:t> </a:t>
            </a:r>
            <a:r>
              <a:rPr sz="332" spc="-20" dirty="0">
                <a:solidFill>
                  <a:srgbClr val="231F20"/>
                </a:solidFill>
                <a:latin typeface="Lucida Sans"/>
                <a:cs typeface="Lucida Sans"/>
              </a:rPr>
              <a:t>2019),</a:t>
            </a:r>
            <a:r>
              <a:rPr sz="332" spc="-31" dirty="0">
                <a:solidFill>
                  <a:srgbClr val="231F20"/>
                </a:solidFill>
                <a:latin typeface="Lucida Sans"/>
                <a:cs typeface="Lucida Sans"/>
              </a:rPr>
              <a:t> </a:t>
            </a:r>
            <a:r>
              <a:rPr sz="332" spc="-15" dirty="0">
                <a:solidFill>
                  <a:srgbClr val="231F20"/>
                </a:solidFill>
                <a:latin typeface="Lucida Sans"/>
                <a:cs typeface="Lucida Sans"/>
              </a:rPr>
              <a:t>Delaware</a:t>
            </a:r>
            <a:r>
              <a:rPr sz="332" spc="-31" dirty="0">
                <a:solidFill>
                  <a:srgbClr val="231F20"/>
                </a:solidFill>
                <a:latin typeface="Lucida Sans"/>
                <a:cs typeface="Lucida Sans"/>
              </a:rPr>
              <a:t> </a:t>
            </a:r>
            <a:r>
              <a:rPr sz="332" spc="-20" dirty="0">
                <a:solidFill>
                  <a:srgbClr val="231F20"/>
                </a:solidFill>
                <a:latin typeface="Lucida Sans"/>
                <a:cs typeface="Lucida Sans"/>
              </a:rPr>
              <a:t>(2018,</a:t>
            </a:r>
            <a:r>
              <a:rPr sz="332" spc="-28" dirty="0">
                <a:solidFill>
                  <a:srgbClr val="231F20"/>
                </a:solidFill>
                <a:latin typeface="Lucida Sans"/>
                <a:cs typeface="Lucida Sans"/>
              </a:rPr>
              <a:t> </a:t>
            </a:r>
            <a:r>
              <a:rPr sz="332" spc="-20" dirty="0">
                <a:solidFill>
                  <a:srgbClr val="231F20"/>
                </a:solidFill>
                <a:latin typeface="Lucida Sans"/>
                <a:cs typeface="Lucida Sans"/>
              </a:rPr>
              <a:t>2019),</a:t>
            </a:r>
            <a:r>
              <a:rPr sz="332" spc="-31" dirty="0">
                <a:solidFill>
                  <a:srgbClr val="231F20"/>
                </a:solidFill>
                <a:latin typeface="Lucida Sans"/>
                <a:cs typeface="Lucida Sans"/>
              </a:rPr>
              <a:t> </a:t>
            </a:r>
            <a:r>
              <a:rPr sz="332" spc="-15" dirty="0">
                <a:solidFill>
                  <a:srgbClr val="231F20"/>
                </a:solidFill>
                <a:latin typeface="Lucida Sans"/>
                <a:cs typeface="Lucida Sans"/>
              </a:rPr>
              <a:t>District</a:t>
            </a:r>
            <a:r>
              <a:rPr sz="332" spc="-28" dirty="0">
                <a:solidFill>
                  <a:srgbClr val="231F20"/>
                </a:solidFill>
                <a:latin typeface="Lucida Sans"/>
                <a:cs typeface="Lucida Sans"/>
              </a:rPr>
              <a:t> </a:t>
            </a:r>
            <a:r>
              <a:rPr sz="332" spc="-11" dirty="0">
                <a:solidFill>
                  <a:srgbClr val="231F20"/>
                </a:solidFill>
                <a:latin typeface="Lucida Sans"/>
                <a:cs typeface="Lucida Sans"/>
              </a:rPr>
              <a:t>of</a:t>
            </a:r>
            <a:r>
              <a:rPr sz="332" spc="-38" dirty="0">
                <a:solidFill>
                  <a:srgbClr val="231F20"/>
                </a:solidFill>
                <a:latin typeface="Lucida Sans"/>
                <a:cs typeface="Lucida Sans"/>
              </a:rPr>
              <a:t> </a:t>
            </a:r>
            <a:r>
              <a:rPr sz="332" spc="-20" dirty="0">
                <a:solidFill>
                  <a:srgbClr val="231F20"/>
                </a:solidFill>
                <a:latin typeface="Lucida Sans"/>
                <a:cs typeface="Lucida Sans"/>
              </a:rPr>
              <a:t>Columbia</a:t>
            </a:r>
            <a:endParaRPr sz="332" dirty="0">
              <a:solidFill>
                <a:srgbClr val="000000"/>
              </a:solidFill>
              <a:latin typeface="Lucida Sans"/>
              <a:cs typeface="Lucida Sans"/>
            </a:endParaRPr>
          </a:p>
          <a:p>
            <a:pPr marL="6494" defTabSz="685800">
              <a:spcBef>
                <a:spcPts val="62"/>
              </a:spcBef>
            </a:pPr>
            <a:r>
              <a:rPr sz="332" spc="-20" dirty="0">
                <a:solidFill>
                  <a:srgbClr val="231F20"/>
                </a:solidFill>
                <a:latin typeface="Lucida Sans"/>
                <a:cs typeface="Lucida Sans"/>
              </a:rPr>
              <a:t>(2018,</a:t>
            </a:r>
            <a:r>
              <a:rPr sz="332" spc="-31" dirty="0">
                <a:solidFill>
                  <a:srgbClr val="231F20"/>
                </a:solidFill>
                <a:latin typeface="Lucida Sans"/>
                <a:cs typeface="Lucida Sans"/>
              </a:rPr>
              <a:t> </a:t>
            </a:r>
            <a:r>
              <a:rPr sz="332" spc="-20" dirty="0">
                <a:solidFill>
                  <a:srgbClr val="231F20"/>
                </a:solidFill>
                <a:latin typeface="Lucida Sans"/>
                <a:cs typeface="Lucida Sans"/>
              </a:rPr>
              <a:t>2019),</a:t>
            </a:r>
            <a:r>
              <a:rPr sz="332" spc="-31" dirty="0">
                <a:solidFill>
                  <a:srgbClr val="231F20"/>
                </a:solidFill>
                <a:latin typeface="Lucida Sans"/>
                <a:cs typeface="Lucida Sans"/>
              </a:rPr>
              <a:t> </a:t>
            </a:r>
            <a:r>
              <a:rPr sz="332" spc="-11" dirty="0">
                <a:solidFill>
                  <a:srgbClr val="231F20"/>
                </a:solidFill>
                <a:latin typeface="Lucida Sans"/>
                <a:cs typeface="Lucida Sans"/>
              </a:rPr>
              <a:t>Iowa</a:t>
            </a:r>
            <a:r>
              <a:rPr sz="332" spc="-31" dirty="0">
                <a:solidFill>
                  <a:srgbClr val="231F20"/>
                </a:solidFill>
                <a:latin typeface="Lucida Sans"/>
                <a:cs typeface="Lucida Sans"/>
              </a:rPr>
              <a:t> </a:t>
            </a:r>
            <a:r>
              <a:rPr sz="332" spc="-20" dirty="0">
                <a:solidFill>
                  <a:srgbClr val="231F20"/>
                </a:solidFill>
                <a:latin typeface="Lucida Sans"/>
                <a:cs typeface="Lucida Sans"/>
              </a:rPr>
              <a:t>(2018,</a:t>
            </a:r>
            <a:r>
              <a:rPr sz="332" spc="-31" dirty="0">
                <a:solidFill>
                  <a:srgbClr val="231F20"/>
                </a:solidFill>
                <a:latin typeface="Lucida Sans"/>
                <a:cs typeface="Lucida Sans"/>
              </a:rPr>
              <a:t> </a:t>
            </a:r>
            <a:r>
              <a:rPr sz="332" spc="-18" dirty="0">
                <a:solidFill>
                  <a:srgbClr val="231F20"/>
                </a:solidFill>
                <a:latin typeface="Lucida Sans"/>
                <a:cs typeface="Lucida Sans"/>
              </a:rPr>
              <a:t>2019),Mississippi</a:t>
            </a:r>
            <a:r>
              <a:rPr sz="332" spc="-31" dirty="0">
                <a:solidFill>
                  <a:srgbClr val="231F20"/>
                </a:solidFill>
                <a:latin typeface="Lucida Sans"/>
                <a:cs typeface="Lucida Sans"/>
              </a:rPr>
              <a:t> </a:t>
            </a:r>
            <a:r>
              <a:rPr sz="332" spc="-20" dirty="0">
                <a:solidFill>
                  <a:srgbClr val="231F20"/>
                </a:solidFill>
                <a:latin typeface="Lucida Sans"/>
                <a:cs typeface="Lucida Sans"/>
              </a:rPr>
              <a:t>(2018,</a:t>
            </a:r>
            <a:r>
              <a:rPr sz="332" spc="-31" dirty="0">
                <a:solidFill>
                  <a:srgbClr val="231F20"/>
                </a:solidFill>
                <a:latin typeface="Lucida Sans"/>
                <a:cs typeface="Lucida Sans"/>
              </a:rPr>
              <a:t> </a:t>
            </a:r>
            <a:r>
              <a:rPr sz="332" spc="-20" dirty="0">
                <a:solidFill>
                  <a:srgbClr val="231F20"/>
                </a:solidFill>
                <a:latin typeface="Lucida Sans"/>
                <a:cs typeface="Lucida Sans"/>
              </a:rPr>
              <a:t>2019),</a:t>
            </a:r>
            <a:r>
              <a:rPr sz="332" spc="-31" dirty="0">
                <a:solidFill>
                  <a:srgbClr val="231F20"/>
                </a:solidFill>
                <a:latin typeface="Lucida Sans"/>
                <a:cs typeface="Lucida Sans"/>
              </a:rPr>
              <a:t> </a:t>
            </a:r>
            <a:r>
              <a:rPr sz="332" spc="-11" dirty="0">
                <a:solidFill>
                  <a:srgbClr val="231F20"/>
                </a:solidFill>
                <a:latin typeface="Lucida Sans"/>
                <a:cs typeface="Lucida Sans"/>
              </a:rPr>
              <a:t>Rhode</a:t>
            </a:r>
            <a:r>
              <a:rPr sz="332" spc="-31" dirty="0">
                <a:solidFill>
                  <a:srgbClr val="231F20"/>
                </a:solidFill>
                <a:latin typeface="Lucida Sans"/>
                <a:cs typeface="Lucida Sans"/>
              </a:rPr>
              <a:t> </a:t>
            </a:r>
            <a:r>
              <a:rPr sz="332" spc="-15" dirty="0">
                <a:solidFill>
                  <a:srgbClr val="231F20"/>
                </a:solidFill>
                <a:latin typeface="Lucida Sans"/>
                <a:cs typeface="Lucida Sans"/>
              </a:rPr>
              <a:t>Island</a:t>
            </a:r>
            <a:r>
              <a:rPr sz="332" spc="-31" dirty="0">
                <a:solidFill>
                  <a:srgbClr val="231F20"/>
                </a:solidFill>
                <a:latin typeface="Lucida Sans"/>
                <a:cs typeface="Lucida Sans"/>
              </a:rPr>
              <a:t> </a:t>
            </a:r>
            <a:r>
              <a:rPr sz="332" spc="-20" dirty="0">
                <a:solidFill>
                  <a:srgbClr val="231F20"/>
                </a:solidFill>
                <a:latin typeface="Lucida Sans"/>
                <a:cs typeface="Lucida Sans"/>
              </a:rPr>
              <a:t>(2018,</a:t>
            </a:r>
            <a:r>
              <a:rPr sz="332" spc="-31" dirty="0">
                <a:solidFill>
                  <a:srgbClr val="231F20"/>
                </a:solidFill>
                <a:latin typeface="Lucida Sans"/>
                <a:cs typeface="Lucida Sans"/>
              </a:rPr>
              <a:t> </a:t>
            </a:r>
            <a:r>
              <a:rPr sz="332" spc="-23" dirty="0">
                <a:solidFill>
                  <a:srgbClr val="231F20"/>
                </a:solidFill>
                <a:latin typeface="Lucida Sans"/>
                <a:cs typeface="Lucida Sans"/>
              </a:rPr>
              <a:t>2019).</a:t>
            </a:r>
            <a:endParaRPr sz="332" dirty="0">
              <a:solidFill>
                <a:srgbClr val="000000"/>
              </a:solidFill>
              <a:latin typeface="Lucida Sans"/>
              <a:cs typeface="Lucida Sans"/>
            </a:endParaRPr>
          </a:p>
        </p:txBody>
      </p:sp>
      <p:pic>
        <p:nvPicPr>
          <p:cNvPr id="21" name="Picture 20" descr="The distribution of rates of acute hepatitis C by state or jurisdiction, for 2018 and 2019, sorted from the highest to lowest rate for 2019. The US rate during 2019 was 1.3 cases per 100,000 population. Indiana and West Virginia had the highest rates of reported acute hepatitis C during 2019.">
            <a:extLst>
              <a:ext uri="{FF2B5EF4-FFF2-40B4-BE49-F238E27FC236}">
                <a16:creationId xmlns:a16="http://schemas.microsoft.com/office/drawing/2014/main" id="{C4EC8BF8-0583-C042-BCB6-626D5992D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932" y="1457896"/>
            <a:ext cx="3900487" cy="4123748"/>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38DAB51B-683F-654E-A953-63561E2F6585}"/>
              </a:ext>
            </a:extLst>
          </p:cNvPr>
          <p:cNvSpPr/>
          <p:nvPr/>
        </p:nvSpPr>
        <p:spPr>
          <a:xfrm>
            <a:off x="4559932" y="1575198"/>
            <a:ext cx="3900487" cy="96440"/>
          </a:xfrm>
          <a:prstGeom prst="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3" name="Right Arrow 2">
            <a:extLst>
              <a:ext uri="{FF2B5EF4-FFF2-40B4-BE49-F238E27FC236}">
                <a16:creationId xmlns:a16="http://schemas.microsoft.com/office/drawing/2014/main" id="{D6F979F5-7615-6D42-9F89-8E8C25AF63E4}"/>
              </a:ext>
            </a:extLst>
          </p:cNvPr>
          <p:cNvSpPr/>
          <p:nvPr/>
        </p:nvSpPr>
        <p:spPr>
          <a:xfrm>
            <a:off x="3592117" y="1554338"/>
            <a:ext cx="835819" cy="117302"/>
          </a:xfrm>
          <a:prstGeom prst="rightArrow">
            <a:avLst/>
          </a:prstGeom>
          <a:solidFill>
            <a:srgbClr val="FFFF0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grpSp>
        <p:nvGrpSpPr>
          <p:cNvPr id="11" name="Group 10">
            <a:extLst>
              <a:ext uri="{FF2B5EF4-FFF2-40B4-BE49-F238E27FC236}">
                <a16:creationId xmlns:a16="http://schemas.microsoft.com/office/drawing/2014/main" id="{58420CFA-6984-0647-BB2A-7E79FB0EB83B}"/>
              </a:ext>
            </a:extLst>
          </p:cNvPr>
          <p:cNvGrpSpPr/>
          <p:nvPr/>
        </p:nvGrpSpPr>
        <p:grpSpPr>
          <a:xfrm>
            <a:off x="9987115" y="1163126"/>
            <a:ext cx="186539" cy="235878"/>
            <a:chOff x="7489392" y="299276"/>
            <a:chExt cx="184440" cy="224715"/>
          </a:xfrm>
        </p:grpSpPr>
        <p:sp>
          <p:nvSpPr>
            <p:cNvPr id="12" name="object 56">
              <a:extLst>
                <a:ext uri="{FF2B5EF4-FFF2-40B4-BE49-F238E27FC236}">
                  <a16:creationId xmlns:a16="http://schemas.microsoft.com/office/drawing/2014/main" id="{D144E303-0030-E64D-8AD3-D306DBBB74AA}"/>
                </a:ext>
              </a:extLst>
            </p:cNvPr>
            <p:cNvSpPr/>
            <p:nvPr/>
          </p:nvSpPr>
          <p:spPr>
            <a:xfrm>
              <a:off x="7604784"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3" name="object 57">
              <a:extLst>
                <a:ext uri="{FF2B5EF4-FFF2-40B4-BE49-F238E27FC236}">
                  <a16:creationId xmlns:a16="http://schemas.microsoft.com/office/drawing/2014/main" id="{C37DEB3C-FFD4-1441-91C9-19A058ABE2C9}"/>
                </a:ext>
              </a:extLst>
            </p:cNvPr>
            <p:cNvSpPr/>
            <p:nvPr/>
          </p:nvSpPr>
          <p:spPr>
            <a:xfrm>
              <a:off x="7582498"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4" name="object 58">
              <a:extLst>
                <a:ext uri="{FF2B5EF4-FFF2-40B4-BE49-F238E27FC236}">
                  <a16:creationId xmlns:a16="http://schemas.microsoft.com/office/drawing/2014/main" id="{B8AD0D97-1F06-7B43-9A72-5549D63BB04E}"/>
                </a:ext>
              </a:extLst>
            </p:cNvPr>
            <p:cNvSpPr/>
            <p:nvPr/>
          </p:nvSpPr>
          <p:spPr>
            <a:xfrm>
              <a:off x="7627070" y="466339"/>
              <a:ext cx="0" cy="37354"/>
            </a:xfrm>
            <a:custGeom>
              <a:avLst/>
              <a:gdLst/>
              <a:ahLst/>
              <a:cxnLst/>
              <a:rect l="l" t="t" r="r" b="b"/>
              <a:pathLst>
                <a:path h="40640">
                  <a:moveTo>
                    <a:pt x="0" y="0"/>
                  </a:moveTo>
                  <a:lnTo>
                    <a:pt x="0" y="40627"/>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5" name="object 59">
              <a:extLst>
                <a:ext uri="{FF2B5EF4-FFF2-40B4-BE49-F238E27FC236}">
                  <a16:creationId xmlns:a16="http://schemas.microsoft.com/office/drawing/2014/main" id="{EFFCBFEB-638E-EF4D-8BF0-63167D1DC266}"/>
                </a:ext>
              </a:extLst>
            </p:cNvPr>
            <p:cNvSpPr/>
            <p:nvPr/>
          </p:nvSpPr>
          <p:spPr>
            <a:xfrm>
              <a:off x="7649353" y="436640"/>
              <a:ext cx="0" cy="67121"/>
            </a:xfrm>
            <a:custGeom>
              <a:avLst/>
              <a:gdLst/>
              <a:ahLst/>
              <a:cxnLst/>
              <a:rect l="l" t="t" r="r" b="b"/>
              <a:pathLst>
                <a:path h="73025">
                  <a:moveTo>
                    <a:pt x="0" y="0"/>
                  </a:moveTo>
                  <a:lnTo>
                    <a:pt x="0" y="72936"/>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6" name="object 60">
              <a:extLst>
                <a:ext uri="{FF2B5EF4-FFF2-40B4-BE49-F238E27FC236}">
                  <a16:creationId xmlns:a16="http://schemas.microsoft.com/office/drawing/2014/main" id="{C2B3AE68-0822-1245-B737-32AE0FDD7D40}"/>
                </a:ext>
              </a:extLst>
            </p:cNvPr>
            <p:cNvSpPr/>
            <p:nvPr/>
          </p:nvSpPr>
          <p:spPr>
            <a:xfrm>
              <a:off x="7489392" y="299276"/>
              <a:ext cx="184436" cy="224709"/>
            </a:xfrm>
            <a:custGeom>
              <a:avLst/>
              <a:gdLst/>
              <a:ahLst/>
              <a:cxnLst/>
              <a:rect l="l" t="t" r="r" b="b"/>
              <a:pathLst>
                <a:path w="200660" h="244475">
                  <a:moveTo>
                    <a:pt x="121945" y="244055"/>
                  </a:moveTo>
                  <a:lnTo>
                    <a:pt x="11785" y="244055"/>
                  </a:lnTo>
                  <a:lnTo>
                    <a:pt x="5257" y="244055"/>
                  </a:lnTo>
                  <a:lnTo>
                    <a:pt x="0" y="238772"/>
                  </a:lnTo>
                  <a:lnTo>
                    <a:pt x="0" y="232244"/>
                  </a:lnTo>
                  <a:lnTo>
                    <a:pt x="0" y="13271"/>
                  </a:lnTo>
                  <a:lnTo>
                    <a:pt x="0" y="5943"/>
                  </a:lnTo>
                  <a:lnTo>
                    <a:pt x="5943" y="0"/>
                  </a:lnTo>
                  <a:lnTo>
                    <a:pt x="13271" y="0"/>
                  </a:lnTo>
                  <a:lnTo>
                    <a:pt x="186943" y="0"/>
                  </a:lnTo>
                  <a:lnTo>
                    <a:pt x="194271" y="0"/>
                  </a:lnTo>
                  <a:lnTo>
                    <a:pt x="200215" y="5943"/>
                  </a:lnTo>
                  <a:lnTo>
                    <a:pt x="200215" y="13271"/>
                  </a:lnTo>
                  <a:lnTo>
                    <a:pt x="200215" y="119748"/>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sp>
          <p:nvSpPr>
            <p:cNvPr id="22" name="object 61">
              <a:extLst>
                <a:ext uri="{FF2B5EF4-FFF2-40B4-BE49-F238E27FC236}">
                  <a16:creationId xmlns:a16="http://schemas.microsoft.com/office/drawing/2014/main" id="{CF76A976-0DE4-1748-8F8D-79512E802022}"/>
                </a:ext>
              </a:extLst>
            </p:cNvPr>
            <p:cNvSpPr/>
            <p:nvPr/>
          </p:nvSpPr>
          <p:spPr>
            <a:xfrm>
              <a:off x="7504317" y="317248"/>
              <a:ext cx="154515" cy="186435"/>
            </a:xfrm>
            <a:prstGeom prst="rect">
              <a:avLst/>
            </a:prstGeom>
            <a:blipFill>
              <a:blip r:embed="rId4" cstate="print"/>
              <a:stretch>
                <a:fillRect/>
              </a:stretch>
            </a:blipFill>
          </p:spPr>
          <p:txBody>
            <a:bodyPr wrap="square" lIns="0" tIns="0" rIns="0" bIns="0" rtlCol="0"/>
            <a:lstStyle/>
            <a:p>
              <a:pPr defTabSz="685800"/>
              <a:endParaRPr sz="1241" dirty="0">
                <a:solidFill>
                  <a:srgbClr val="000000"/>
                </a:solidFill>
                <a:latin typeface="Gill Sans MT"/>
              </a:endParaRPr>
            </a:p>
          </p:txBody>
        </p:sp>
        <p:sp>
          <p:nvSpPr>
            <p:cNvPr id="23" name="object 62">
              <a:extLst>
                <a:ext uri="{FF2B5EF4-FFF2-40B4-BE49-F238E27FC236}">
                  <a16:creationId xmlns:a16="http://schemas.microsoft.com/office/drawing/2014/main" id="{C965CB4A-6708-364A-8F38-7EC93EF27ECA}"/>
                </a:ext>
              </a:extLst>
            </p:cNvPr>
            <p:cNvSpPr/>
            <p:nvPr/>
          </p:nvSpPr>
          <p:spPr>
            <a:xfrm>
              <a:off x="7489396" y="299282"/>
              <a:ext cx="184436" cy="224709"/>
            </a:xfrm>
            <a:custGeom>
              <a:avLst/>
              <a:gdLst/>
              <a:ahLst/>
              <a:cxnLst/>
              <a:rect l="l" t="t" r="r" b="b"/>
              <a:pathLst>
                <a:path w="200660" h="244475">
                  <a:moveTo>
                    <a:pt x="78270" y="0"/>
                  </a:moveTo>
                  <a:lnTo>
                    <a:pt x="188429" y="0"/>
                  </a:lnTo>
                  <a:lnTo>
                    <a:pt x="194957" y="0"/>
                  </a:lnTo>
                  <a:lnTo>
                    <a:pt x="200202" y="5283"/>
                  </a:lnTo>
                  <a:lnTo>
                    <a:pt x="200202" y="11811"/>
                  </a:lnTo>
                  <a:lnTo>
                    <a:pt x="200202" y="230784"/>
                  </a:lnTo>
                  <a:lnTo>
                    <a:pt x="200202" y="238112"/>
                  </a:lnTo>
                  <a:lnTo>
                    <a:pt x="194271" y="244043"/>
                  </a:lnTo>
                  <a:lnTo>
                    <a:pt x="186944" y="244043"/>
                  </a:lnTo>
                  <a:lnTo>
                    <a:pt x="13271" y="244043"/>
                  </a:lnTo>
                  <a:lnTo>
                    <a:pt x="5943" y="244043"/>
                  </a:lnTo>
                  <a:lnTo>
                    <a:pt x="0" y="238112"/>
                  </a:lnTo>
                  <a:lnTo>
                    <a:pt x="0" y="230784"/>
                  </a:lnTo>
                  <a:lnTo>
                    <a:pt x="0" y="124307"/>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grpSp>
      <p:sp>
        <p:nvSpPr>
          <p:cNvPr id="24" name="Rectangle 23">
            <a:extLst>
              <a:ext uri="{FF2B5EF4-FFF2-40B4-BE49-F238E27FC236}">
                <a16:creationId xmlns:a16="http://schemas.microsoft.com/office/drawing/2014/main" id="{687988E8-C834-7948-A42D-6ECABB5A7312}"/>
              </a:ext>
            </a:extLst>
          </p:cNvPr>
          <p:cNvSpPr/>
          <p:nvPr/>
        </p:nvSpPr>
        <p:spPr>
          <a:xfrm>
            <a:off x="6904673" y="935722"/>
            <a:ext cx="4572000" cy="246221"/>
          </a:xfrm>
          <a:prstGeom prst="rect">
            <a:avLst/>
          </a:prstGeom>
        </p:spPr>
        <p:txBody>
          <a:bodyPr wrap="square">
            <a:spAutoFit/>
          </a:bodyPr>
          <a:lstStyle/>
          <a:p>
            <a:pPr marL="2675588" defTabSz="685800">
              <a:lnSpc>
                <a:spcPts val="629"/>
              </a:lnSpc>
              <a:spcBef>
                <a:spcPts val="67"/>
              </a:spcBef>
            </a:pPr>
            <a:r>
              <a:rPr lang="en-US" sz="600" b="1" spc="20" dirty="0">
                <a:solidFill>
                  <a:srgbClr val="005E6D"/>
                </a:solidFill>
                <a:latin typeface="Microsoft JhengHei UI"/>
                <a:cs typeface="Microsoft JhengHei UI"/>
              </a:rPr>
              <a:t>2019 </a:t>
            </a:r>
            <a:r>
              <a:rPr lang="en-US" sz="600" b="1" spc="46" dirty="0">
                <a:solidFill>
                  <a:srgbClr val="8C2689"/>
                </a:solidFill>
                <a:latin typeface="Century Gothic"/>
                <a:cs typeface="Century Gothic"/>
              </a:rPr>
              <a:t>VIRAL</a:t>
            </a:r>
            <a:r>
              <a:rPr lang="en-US" sz="600" b="1" spc="18" dirty="0">
                <a:solidFill>
                  <a:srgbClr val="8C2689"/>
                </a:solidFill>
                <a:latin typeface="Century Gothic"/>
                <a:cs typeface="Century Gothic"/>
              </a:rPr>
              <a:t> </a:t>
            </a:r>
            <a:r>
              <a:rPr lang="en-US" sz="600" b="1" spc="67" dirty="0">
                <a:solidFill>
                  <a:srgbClr val="8C2689"/>
                </a:solidFill>
                <a:latin typeface="Century Gothic"/>
                <a:cs typeface="Century Gothic"/>
              </a:rPr>
              <a:t>HEPATITIS</a:t>
            </a:r>
            <a:endParaRPr lang="en-US" sz="600" dirty="0">
              <a:solidFill>
                <a:srgbClr val="000000"/>
              </a:solidFill>
              <a:latin typeface="Century Gothic"/>
              <a:cs typeface="Century Gothic"/>
            </a:endParaRPr>
          </a:p>
          <a:p>
            <a:pPr marL="2675588" defTabSz="685800">
              <a:lnSpc>
                <a:spcPts val="629"/>
              </a:lnSpc>
            </a:pPr>
            <a:r>
              <a:rPr lang="en-US" sz="600" spc="15" dirty="0">
                <a:solidFill>
                  <a:srgbClr val="005E6D"/>
                </a:solidFill>
                <a:latin typeface="Century Gothic"/>
                <a:cs typeface="Century Gothic"/>
              </a:rPr>
              <a:t>SURVEILLANCE</a:t>
            </a:r>
            <a:r>
              <a:rPr lang="en-US" sz="600" spc="36" dirty="0">
                <a:solidFill>
                  <a:srgbClr val="005E6D"/>
                </a:solidFill>
                <a:latin typeface="Century Gothic"/>
                <a:cs typeface="Century Gothic"/>
              </a:rPr>
              <a:t> REPORT</a:t>
            </a:r>
            <a:endParaRPr lang="en-US" sz="600" dirty="0">
              <a:solidFill>
                <a:srgbClr val="000000"/>
              </a:solidFill>
              <a:latin typeface="Century Gothic"/>
              <a:cs typeface="Century Gothic"/>
            </a:endParaRPr>
          </a:p>
        </p:txBody>
      </p:sp>
      <p:sp>
        <p:nvSpPr>
          <p:cNvPr id="25" name="object 38">
            <a:extLst>
              <a:ext uri="{FF2B5EF4-FFF2-40B4-BE49-F238E27FC236}">
                <a16:creationId xmlns:a16="http://schemas.microsoft.com/office/drawing/2014/main" id="{E730260F-8B96-2A4B-ACCE-228F7EB142A6}"/>
              </a:ext>
            </a:extLst>
          </p:cNvPr>
          <p:cNvSpPr txBox="1"/>
          <p:nvPr/>
        </p:nvSpPr>
        <p:spPr>
          <a:xfrm>
            <a:off x="3943440" y="836031"/>
            <a:ext cx="5133468" cy="502443"/>
          </a:xfrm>
          <a:prstGeom prst="rect">
            <a:avLst/>
          </a:prstGeom>
        </p:spPr>
        <p:txBody>
          <a:bodyPr vert="horz" wrap="square" lIns="0" tIns="8443" rIns="0" bIns="0" rtlCol="0">
            <a:spAutoFit/>
          </a:bodyPr>
          <a:lstStyle/>
          <a:p>
            <a:pPr defTabSz="685800">
              <a:spcBef>
                <a:spcPts val="23"/>
              </a:spcBef>
            </a:pPr>
            <a:endParaRPr sz="1050" dirty="0">
              <a:solidFill>
                <a:srgbClr val="000000"/>
              </a:solidFill>
              <a:latin typeface="Times New Roman"/>
              <a:cs typeface="Times New Roman"/>
            </a:endParaRPr>
          </a:p>
          <a:p>
            <a:pPr marL="6494" marR="59422" defTabSz="685800">
              <a:lnSpc>
                <a:spcPct val="107200"/>
              </a:lnSpc>
            </a:pPr>
            <a:r>
              <a:rPr sz="1050" b="1" spc="-11" dirty="0">
                <a:solidFill>
                  <a:srgbClr val="005E6D"/>
                </a:solidFill>
                <a:latin typeface="Lucida Sans"/>
                <a:cs typeface="Lucida Sans"/>
              </a:rPr>
              <a:t>Figure</a:t>
            </a:r>
            <a:r>
              <a:rPr sz="1050" b="1" spc="-46" dirty="0">
                <a:solidFill>
                  <a:srgbClr val="005E6D"/>
                </a:solidFill>
                <a:latin typeface="Lucida Sans"/>
                <a:cs typeface="Lucida Sans"/>
              </a:rPr>
              <a:t> </a:t>
            </a:r>
            <a:r>
              <a:rPr sz="1050" b="1" spc="5" dirty="0">
                <a:solidFill>
                  <a:srgbClr val="005E6D"/>
                </a:solidFill>
                <a:latin typeface="Lucida Sans"/>
                <a:cs typeface="Lucida Sans"/>
              </a:rPr>
              <a:t>3.2.</a:t>
            </a:r>
            <a:r>
              <a:rPr sz="1050" b="1" spc="-46" dirty="0">
                <a:solidFill>
                  <a:srgbClr val="005E6D"/>
                </a:solidFill>
                <a:latin typeface="Lucida Sans"/>
                <a:cs typeface="Lucida Sans"/>
              </a:rPr>
              <a:t> </a:t>
            </a:r>
            <a:r>
              <a:rPr sz="1050" b="1" spc="-8" dirty="0">
                <a:solidFill>
                  <a:srgbClr val="8C2689"/>
                </a:solidFill>
                <a:latin typeface="Lucida Sans"/>
                <a:cs typeface="Lucida Sans"/>
              </a:rPr>
              <a:t>Rates*</a:t>
            </a:r>
            <a:r>
              <a:rPr sz="1050" b="1" spc="-44" dirty="0">
                <a:solidFill>
                  <a:srgbClr val="8C2689"/>
                </a:solidFill>
                <a:latin typeface="Lucida Sans"/>
                <a:cs typeface="Lucida Sans"/>
              </a:rPr>
              <a:t> </a:t>
            </a:r>
            <a:r>
              <a:rPr sz="1050" b="1" spc="-11" dirty="0">
                <a:solidFill>
                  <a:srgbClr val="8C2689"/>
                </a:solidFill>
                <a:latin typeface="Lucida Sans"/>
                <a:cs typeface="Lucida Sans"/>
              </a:rPr>
              <a:t>of</a:t>
            </a:r>
            <a:r>
              <a:rPr sz="1050" b="1" spc="-56" dirty="0">
                <a:solidFill>
                  <a:srgbClr val="8C2689"/>
                </a:solidFill>
                <a:latin typeface="Lucida Sans"/>
                <a:cs typeface="Lucida Sans"/>
              </a:rPr>
              <a:t> </a:t>
            </a:r>
            <a:r>
              <a:rPr sz="1050" b="1" spc="-5" dirty="0">
                <a:solidFill>
                  <a:srgbClr val="8C2689"/>
                </a:solidFill>
                <a:latin typeface="Lucida Sans"/>
                <a:cs typeface="Lucida Sans"/>
              </a:rPr>
              <a:t>reported</a:t>
            </a:r>
            <a:r>
              <a:rPr sz="1050" b="1" spc="-44" dirty="0">
                <a:solidFill>
                  <a:srgbClr val="8C2689"/>
                </a:solidFill>
                <a:latin typeface="Lucida Sans"/>
                <a:cs typeface="Lucida Sans"/>
              </a:rPr>
              <a:t> </a:t>
            </a:r>
            <a:r>
              <a:rPr sz="1050" b="1" dirty="0">
                <a:solidFill>
                  <a:srgbClr val="8C2689"/>
                </a:solidFill>
                <a:latin typeface="Lucida Sans"/>
                <a:cs typeface="Lucida Sans"/>
              </a:rPr>
              <a:t>acute</a:t>
            </a:r>
            <a:r>
              <a:rPr sz="1050" b="1" spc="-46" dirty="0">
                <a:solidFill>
                  <a:srgbClr val="8C2689"/>
                </a:solidFill>
                <a:latin typeface="Lucida Sans"/>
                <a:cs typeface="Lucida Sans"/>
              </a:rPr>
              <a:t> </a:t>
            </a:r>
            <a:r>
              <a:rPr sz="1050" b="1" spc="-2" dirty="0">
                <a:solidFill>
                  <a:srgbClr val="8C2689"/>
                </a:solidFill>
                <a:latin typeface="Lucida Sans"/>
                <a:cs typeface="Lucida Sans"/>
              </a:rPr>
              <a:t>hepatitis</a:t>
            </a:r>
            <a:r>
              <a:rPr sz="1050" b="1" spc="-44" dirty="0">
                <a:solidFill>
                  <a:srgbClr val="8C2689"/>
                </a:solidFill>
                <a:latin typeface="Lucida Sans"/>
                <a:cs typeface="Lucida Sans"/>
              </a:rPr>
              <a:t> </a:t>
            </a:r>
            <a:r>
              <a:rPr sz="1050" b="1" spc="-113" dirty="0">
                <a:solidFill>
                  <a:srgbClr val="8C2689"/>
                </a:solidFill>
                <a:latin typeface="Lucida Sans"/>
                <a:cs typeface="Lucida Sans"/>
              </a:rPr>
              <a:t>C</a:t>
            </a:r>
            <a:r>
              <a:rPr sz="1050" b="1" spc="-113" baseline="30000" dirty="0">
                <a:solidFill>
                  <a:srgbClr val="8C2689"/>
                </a:solidFill>
                <a:latin typeface="Lucida Sans"/>
                <a:cs typeface="Lucida Sans"/>
              </a:rPr>
              <a:t>†</a:t>
            </a:r>
            <a:r>
              <a:rPr sz="1050" b="1" spc="-59" dirty="0">
                <a:solidFill>
                  <a:srgbClr val="8C2689"/>
                </a:solidFill>
                <a:latin typeface="Lucida Sans"/>
                <a:cs typeface="Lucida Sans"/>
              </a:rPr>
              <a:t> </a:t>
            </a:r>
            <a:r>
              <a:rPr sz="1050" b="1" spc="-18" dirty="0">
                <a:solidFill>
                  <a:srgbClr val="8C2689"/>
                </a:solidFill>
                <a:latin typeface="Lucida Sans"/>
                <a:cs typeface="Lucida Sans"/>
              </a:rPr>
              <a:t>virus</a:t>
            </a:r>
            <a:r>
              <a:rPr sz="1050" b="1" spc="-44" dirty="0">
                <a:solidFill>
                  <a:srgbClr val="8C2689"/>
                </a:solidFill>
                <a:latin typeface="Lucida Sans"/>
                <a:cs typeface="Lucida Sans"/>
              </a:rPr>
              <a:t> </a:t>
            </a:r>
            <a:r>
              <a:rPr sz="1050" b="1" spc="-5" dirty="0">
                <a:solidFill>
                  <a:srgbClr val="8C2689"/>
                </a:solidFill>
                <a:latin typeface="Lucida Sans"/>
                <a:cs typeface="Lucida Sans"/>
              </a:rPr>
              <a:t>infections,</a:t>
            </a:r>
            <a:r>
              <a:rPr sz="1050" b="1" spc="-46" dirty="0">
                <a:solidFill>
                  <a:srgbClr val="8C2689"/>
                </a:solidFill>
                <a:latin typeface="Lucida Sans"/>
                <a:cs typeface="Lucida Sans"/>
              </a:rPr>
              <a:t> </a:t>
            </a:r>
            <a:r>
              <a:rPr sz="1050" b="1" spc="-20" dirty="0">
                <a:solidFill>
                  <a:srgbClr val="8C2689"/>
                </a:solidFill>
                <a:latin typeface="Lucida Sans"/>
                <a:cs typeface="Lucida Sans"/>
              </a:rPr>
              <a:t>by</a:t>
            </a:r>
            <a:r>
              <a:rPr sz="1050" b="1" spc="-56" dirty="0">
                <a:solidFill>
                  <a:srgbClr val="8C2689"/>
                </a:solidFill>
                <a:latin typeface="Lucida Sans"/>
                <a:cs typeface="Lucida Sans"/>
              </a:rPr>
              <a:t> </a:t>
            </a:r>
            <a:r>
              <a:rPr sz="1050" b="1" spc="5" dirty="0">
                <a:solidFill>
                  <a:srgbClr val="8C2689"/>
                </a:solidFill>
                <a:latin typeface="Lucida Sans"/>
                <a:cs typeface="Lucida Sans"/>
              </a:rPr>
              <a:t>state</a:t>
            </a:r>
            <a:r>
              <a:rPr sz="1050" b="1" spc="-46" dirty="0">
                <a:solidFill>
                  <a:srgbClr val="8C2689"/>
                </a:solidFill>
                <a:latin typeface="Lucida Sans"/>
                <a:cs typeface="Lucida Sans"/>
              </a:rPr>
              <a:t> </a:t>
            </a:r>
            <a:r>
              <a:rPr sz="1050" b="1" spc="-33" dirty="0">
                <a:solidFill>
                  <a:srgbClr val="8C2689"/>
                </a:solidFill>
                <a:latin typeface="Lucida Sans"/>
                <a:cs typeface="Lucida Sans"/>
              </a:rPr>
              <a:t>—  </a:t>
            </a:r>
            <a:r>
              <a:rPr sz="1050" b="1" spc="-5" dirty="0">
                <a:solidFill>
                  <a:srgbClr val="8C2689"/>
                </a:solidFill>
                <a:latin typeface="Lucida Sans"/>
                <a:cs typeface="Lucida Sans"/>
              </a:rPr>
              <a:t>United </a:t>
            </a:r>
            <a:r>
              <a:rPr sz="1050" b="1" spc="15" dirty="0">
                <a:solidFill>
                  <a:srgbClr val="8C2689"/>
                </a:solidFill>
                <a:latin typeface="Lucida Sans"/>
                <a:cs typeface="Lucida Sans"/>
              </a:rPr>
              <a:t>States,</a:t>
            </a:r>
            <a:r>
              <a:rPr sz="1050" b="1" spc="-89" dirty="0">
                <a:solidFill>
                  <a:srgbClr val="8C2689"/>
                </a:solidFill>
                <a:latin typeface="Lucida Sans"/>
                <a:cs typeface="Lucida Sans"/>
              </a:rPr>
              <a:t> </a:t>
            </a:r>
            <a:r>
              <a:rPr sz="1050" b="1" spc="-5" dirty="0">
                <a:solidFill>
                  <a:srgbClr val="8C2689"/>
                </a:solidFill>
                <a:latin typeface="Lucida Sans"/>
                <a:cs typeface="Lucida Sans"/>
              </a:rPr>
              <a:t>2018–2019</a:t>
            </a:r>
            <a:endParaRPr sz="1050" dirty="0">
              <a:solidFill>
                <a:srgbClr val="000000"/>
              </a:solidFill>
              <a:latin typeface="Lucida Sans"/>
              <a:cs typeface="Lucida Sans"/>
            </a:endParaRPr>
          </a:p>
        </p:txBody>
      </p:sp>
      <p:sp>
        <p:nvSpPr>
          <p:cNvPr id="26" name="Title 1">
            <a:extLst>
              <a:ext uri="{FF2B5EF4-FFF2-40B4-BE49-F238E27FC236}">
                <a16:creationId xmlns:a16="http://schemas.microsoft.com/office/drawing/2014/main" id="{AEC30CCD-D765-0D4D-8348-B72B22DB9715}"/>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649355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object 228">
            <a:extLst>
              <a:ext uri="{C183D7F6-B498-43B3-948B-1728B52AA6E4}">
                <adec:decorative xmlns:adec="http://schemas.microsoft.com/office/drawing/2017/decorative" val="1"/>
              </a:ext>
            </a:extLst>
          </p:cNvPr>
          <p:cNvSpPr/>
          <p:nvPr/>
        </p:nvSpPr>
        <p:spPr>
          <a:xfrm>
            <a:off x="3923227" y="4355213"/>
            <a:ext cx="4376537" cy="0"/>
          </a:xfrm>
          <a:custGeom>
            <a:avLst/>
            <a:gdLst/>
            <a:ahLst/>
            <a:cxnLst/>
            <a:rect l="l" t="t" r="r" b="b"/>
            <a:pathLst>
              <a:path w="6699884">
                <a:moveTo>
                  <a:pt x="0" y="0"/>
                </a:moveTo>
                <a:lnTo>
                  <a:pt x="6699808" y="0"/>
                </a:lnTo>
              </a:path>
            </a:pathLst>
          </a:custGeom>
          <a:ln w="34391">
            <a:solidFill>
              <a:srgbClr val="A7A7A7"/>
            </a:solidFill>
            <a:prstDash val="dot"/>
          </a:ln>
        </p:spPr>
        <p:txBody>
          <a:bodyPr wrap="square" lIns="0" tIns="0" rIns="0" bIns="0" rtlCol="0"/>
          <a:lstStyle/>
          <a:p>
            <a:pPr defTabSz="685800"/>
            <a:endParaRPr sz="1176" dirty="0">
              <a:solidFill>
                <a:srgbClr val="000000"/>
              </a:solidFill>
              <a:latin typeface="Gill Sans MT"/>
            </a:endParaRPr>
          </a:p>
        </p:txBody>
      </p:sp>
      <p:sp>
        <p:nvSpPr>
          <p:cNvPr id="229" name="object 229"/>
          <p:cNvSpPr/>
          <p:nvPr/>
        </p:nvSpPr>
        <p:spPr>
          <a:xfrm>
            <a:off x="3855374" y="4355213"/>
            <a:ext cx="0" cy="0"/>
          </a:xfrm>
          <a:custGeom>
            <a:avLst/>
            <a:gdLst/>
            <a:ahLst/>
            <a:cxnLst/>
            <a:rect l="l" t="t" r="r" b="b"/>
            <a:pathLst>
              <a:path>
                <a:moveTo>
                  <a:pt x="0" y="0"/>
                </a:moveTo>
                <a:lnTo>
                  <a:pt x="0" y="0"/>
                </a:lnTo>
              </a:path>
            </a:pathLst>
          </a:custGeom>
          <a:ln w="34391">
            <a:solidFill>
              <a:srgbClr val="A7A7A7"/>
            </a:solidFill>
          </a:ln>
        </p:spPr>
        <p:txBody>
          <a:bodyPr wrap="square" lIns="0" tIns="0" rIns="0" bIns="0" rtlCol="0"/>
          <a:lstStyle/>
          <a:p>
            <a:pPr defTabSz="685800"/>
            <a:endParaRPr sz="1176" dirty="0">
              <a:solidFill>
                <a:srgbClr val="000000"/>
              </a:solidFill>
              <a:latin typeface="Gill Sans MT"/>
            </a:endParaRPr>
          </a:p>
        </p:txBody>
      </p:sp>
      <p:sp>
        <p:nvSpPr>
          <p:cNvPr id="230" name="object 230"/>
          <p:cNvSpPr/>
          <p:nvPr/>
        </p:nvSpPr>
        <p:spPr>
          <a:xfrm>
            <a:off x="8333637" y="4355213"/>
            <a:ext cx="0" cy="0"/>
          </a:xfrm>
          <a:custGeom>
            <a:avLst/>
            <a:gdLst/>
            <a:ahLst/>
            <a:cxnLst/>
            <a:rect l="l" t="t" r="r" b="b"/>
            <a:pathLst>
              <a:path>
                <a:moveTo>
                  <a:pt x="0" y="0"/>
                </a:moveTo>
                <a:lnTo>
                  <a:pt x="0" y="0"/>
                </a:lnTo>
              </a:path>
            </a:pathLst>
          </a:custGeom>
          <a:ln w="34391">
            <a:solidFill>
              <a:srgbClr val="A7A7A7"/>
            </a:solidFill>
          </a:ln>
        </p:spPr>
        <p:txBody>
          <a:bodyPr wrap="square" lIns="0" tIns="0" rIns="0" bIns="0" rtlCol="0"/>
          <a:lstStyle/>
          <a:p>
            <a:pPr defTabSz="685800"/>
            <a:endParaRPr sz="1176" dirty="0">
              <a:solidFill>
                <a:srgbClr val="000000"/>
              </a:solidFill>
              <a:latin typeface="Gill Sans MT"/>
            </a:endParaRPr>
          </a:p>
        </p:txBody>
      </p:sp>
      <p:graphicFrame>
        <p:nvGraphicFramePr>
          <p:cNvPr id="232" name="object 232"/>
          <p:cNvGraphicFramePr>
            <a:graphicFrameLocks noGrp="1"/>
          </p:cNvGraphicFramePr>
          <p:nvPr/>
        </p:nvGraphicFramePr>
        <p:xfrm>
          <a:off x="3856089" y="4428830"/>
          <a:ext cx="4477748" cy="1302465"/>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495684">
                  <a:extLst>
                    <a:ext uri="{9D8B030D-6E8A-4147-A177-3AD203B41FA5}">
                      <a16:colId xmlns:a16="http://schemas.microsoft.com/office/drawing/2014/main" val="20000"/>
                    </a:ext>
                  </a:extLst>
                </a:gridCol>
                <a:gridCol w="248879">
                  <a:extLst>
                    <a:ext uri="{9D8B030D-6E8A-4147-A177-3AD203B41FA5}">
                      <a16:colId xmlns:a16="http://schemas.microsoft.com/office/drawing/2014/main" val="20001"/>
                    </a:ext>
                  </a:extLst>
                </a:gridCol>
                <a:gridCol w="248879">
                  <a:extLst>
                    <a:ext uri="{9D8B030D-6E8A-4147-A177-3AD203B41FA5}">
                      <a16:colId xmlns:a16="http://schemas.microsoft.com/office/drawing/2014/main" val="20002"/>
                    </a:ext>
                  </a:extLst>
                </a:gridCol>
                <a:gridCol w="248879">
                  <a:extLst>
                    <a:ext uri="{9D8B030D-6E8A-4147-A177-3AD203B41FA5}">
                      <a16:colId xmlns:a16="http://schemas.microsoft.com/office/drawing/2014/main" val="20003"/>
                    </a:ext>
                  </a:extLst>
                </a:gridCol>
                <a:gridCol w="248879">
                  <a:extLst>
                    <a:ext uri="{9D8B030D-6E8A-4147-A177-3AD203B41FA5}">
                      <a16:colId xmlns:a16="http://schemas.microsoft.com/office/drawing/2014/main" val="20004"/>
                    </a:ext>
                  </a:extLst>
                </a:gridCol>
                <a:gridCol w="248879">
                  <a:extLst>
                    <a:ext uri="{9D8B030D-6E8A-4147-A177-3AD203B41FA5}">
                      <a16:colId xmlns:a16="http://schemas.microsoft.com/office/drawing/2014/main" val="20005"/>
                    </a:ext>
                  </a:extLst>
                </a:gridCol>
                <a:gridCol w="248879">
                  <a:extLst>
                    <a:ext uri="{9D8B030D-6E8A-4147-A177-3AD203B41FA5}">
                      <a16:colId xmlns:a16="http://schemas.microsoft.com/office/drawing/2014/main" val="20006"/>
                    </a:ext>
                  </a:extLst>
                </a:gridCol>
                <a:gridCol w="248879">
                  <a:extLst>
                    <a:ext uri="{9D8B030D-6E8A-4147-A177-3AD203B41FA5}">
                      <a16:colId xmlns:a16="http://schemas.microsoft.com/office/drawing/2014/main" val="20007"/>
                    </a:ext>
                  </a:extLst>
                </a:gridCol>
                <a:gridCol w="248879">
                  <a:extLst>
                    <a:ext uri="{9D8B030D-6E8A-4147-A177-3AD203B41FA5}">
                      <a16:colId xmlns:a16="http://schemas.microsoft.com/office/drawing/2014/main" val="20008"/>
                    </a:ext>
                  </a:extLst>
                </a:gridCol>
                <a:gridCol w="248879">
                  <a:extLst>
                    <a:ext uri="{9D8B030D-6E8A-4147-A177-3AD203B41FA5}">
                      <a16:colId xmlns:a16="http://schemas.microsoft.com/office/drawing/2014/main" val="20009"/>
                    </a:ext>
                  </a:extLst>
                </a:gridCol>
                <a:gridCol w="248879">
                  <a:extLst>
                    <a:ext uri="{9D8B030D-6E8A-4147-A177-3AD203B41FA5}">
                      <a16:colId xmlns:a16="http://schemas.microsoft.com/office/drawing/2014/main" val="20010"/>
                    </a:ext>
                  </a:extLst>
                </a:gridCol>
                <a:gridCol w="248879">
                  <a:extLst>
                    <a:ext uri="{9D8B030D-6E8A-4147-A177-3AD203B41FA5}">
                      <a16:colId xmlns:a16="http://schemas.microsoft.com/office/drawing/2014/main" val="20011"/>
                    </a:ext>
                  </a:extLst>
                </a:gridCol>
                <a:gridCol w="248879">
                  <a:extLst>
                    <a:ext uri="{9D8B030D-6E8A-4147-A177-3AD203B41FA5}">
                      <a16:colId xmlns:a16="http://schemas.microsoft.com/office/drawing/2014/main" val="20012"/>
                    </a:ext>
                  </a:extLst>
                </a:gridCol>
                <a:gridCol w="248879">
                  <a:extLst>
                    <a:ext uri="{9D8B030D-6E8A-4147-A177-3AD203B41FA5}">
                      <a16:colId xmlns:a16="http://schemas.microsoft.com/office/drawing/2014/main" val="20013"/>
                    </a:ext>
                  </a:extLst>
                </a:gridCol>
                <a:gridCol w="248879">
                  <a:extLst>
                    <a:ext uri="{9D8B030D-6E8A-4147-A177-3AD203B41FA5}">
                      <a16:colId xmlns:a16="http://schemas.microsoft.com/office/drawing/2014/main" val="20014"/>
                    </a:ext>
                  </a:extLst>
                </a:gridCol>
                <a:gridCol w="248879">
                  <a:extLst>
                    <a:ext uri="{9D8B030D-6E8A-4147-A177-3AD203B41FA5}">
                      <a16:colId xmlns:a16="http://schemas.microsoft.com/office/drawing/2014/main" val="20015"/>
                    </a:ext>
                  </a:extLst>
                </a:gridCol>
                <a:gridCol w="248879">
                  <a:extLst>
                    <a:ext uri="{9D8B030D-6E8A-4147-A177-3AD203B41FA5}">
                      <a16:colId xmlns:a16="http://schemas.microsoft.com/office/drawing/2014/main" val="20016"/>
                    </a:ext>
                  </a:extLst>
                </a:gridCol>
              </a:tblGrid>
              <a:tr h="186659">
                <a:tc>
                  <a:txBody>
                    <a:bodyPr/>
                    <a:lstStyle/>
                    <a:p>
                      <a:pPr algn="ctr">
                        <a:lnSpc>
                          <a:spcPct val="100000"/>
                        </a:lnSpc>
                        <a:spcBef>
                          <a:spcPts val="635"/>
                        </a:spcBef>
                      </a:pPr>
                      <a:r>
                        <a:rPr sz="500" b="1" dirty="0">
                          <a:solidFill>
                            <a:srgbClr val="FFFFFF"/>
                          </a:solidFill>
                          <a:latin typeface="Tahoma"/>
                          <a:cs typeface="Tahoma"/>
                        </a:rPr>
                        <a:t>Age</a:t>
                      </a:r>
                      <a:r>
                        <a:rPr sz="500" b="1" spc="-40" dirty="0">
                          <a:solidFill>
                            <a:srgbClr val="FFFFFF"/>
                          </a:solidFill>
                          <a:latin typeface="Tahoma"/>
                          <a:cs typeface="Tahoma"/>
                        </a:rPr>
                        <a:t> </a:t>
                      </a:r>
                      <a:r>
                        <a:rPr sz="500" b="1" spc="-30" dirty="0">
                          <a:solidFill>
                            <a:srgbClr val="FFFFFF"/>
                          </a:solidFill>
                          <a:latin typeface="Tahoma"/>
                          <a:cs typeface="Tahoma"/>
                        </a:rPr>
                        <a:t>(years)</a:t>
                      </a:r>
                      <a:endParaRPr sz="500" dirty="0">
                        <a:latin typeface="Tahoma"/>
                        <a:cs typeface="Tahoma"/>
                      </a:endParaRPr>
                    </a:p>
                  </a:txBody>
                  <a:tcPr marL="0" marR="0" marT="52679" marB="0">
                    <a:lnR w="19050">
                      <a:solidFill>
                        <a:srgbClr val="FFFFFF"/>
                      </a:solidFill>
                      <a:prstDash val="solid"/>
                    </a:lnR>
                    <a:solidFill>
                      <a:srgbClr val="005E6D"/>
                    </a:solidFill>
                  </a:tcPr>
                </a:tc>
                <a:tc>
                  <a:txBody>
                    <a:bodyPr/>
                    <a:lstStyle/>
                    <a:p>
                      <a:pPr marL="5080" algn="ctr">
                        <a:lnSpc>
                          <a:spcPct val="100000"/>
                        </a:lnSpc>
                        <a:spcBef>
                          <a:spcPts val="635"/>
                        </a:spcBef>
                      </a:pPr>
                      <a:r>
                        <a:rPr sz="500" b="1" spc="-15" dirty="0">
                          <a:solidFill>
                            <a:srgbClr val="FFFFFF"/>
                          </a:solidFill>
                          <a:latin typeface="Tahoma"/>
                          <a:cs typeface="Tahoma"/>
                        </a:rPr>
                        <a:t>2004</a:t>
                      </a:r>
                      <a:endParaRPr sz="500" dirty="0">
                        <a:latin typeface="Tahoma"/>
                        <a:cs typeface="Tahoma"/>
                      </a:endParaRPr>
                    </a:p>
                  </a:txBody>
                  <a:tcPr marL="0" marR="0" marT="52679" marB="0">
                    <a:lnL w="19050">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2005</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2006</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2007</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2008</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2009</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2010</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2011</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2012</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2013</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2014</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2015</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2016</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2017</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2018</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6985" algn="ctr">
                        <a:lnSpc>
                          <a:spcPct val="100000"/>
                        </a:lnSpc>
                        <a:spcBef>
                          <a:spcPts val="635"/>
                        </a:spcBef>
                      </a:pPr>
                      <a:r>
                        <a:rPr sz="500" b="1" spc="-15" dirty="0">
                          <a:solidFill>
                            <a:srgbClr val="FFFFFF"/>
                          </a:solidFill>
                          <a:latin typeface="Tahoma"/>
                          <a:cs typeface="Tahoma"/>
                        </a:rPr>
                        <a:t>2019</a:t>
                      </a:r>
                      <a:endParaRPr sz="500" dirty="0">
                        <a:latin typeface="Tahoma"/>
                        <a:cs typeface="Tahoma"/>
                      </a:endParaRPr>
                    </a:p>
                  </a:txBody>
                  <a:tcPr marL="0" marR="0" marT="52679" marB="0">
                    <a:lnL w="9525">
                      <a:solidFill>
                        <a:srgbClr val="FFFFFF"/>
                      </a:solidFill>
                      <a:prstDash val="solid"/>
                    </a:lnL>
                    <a:solidFill>
                      <a:srgbClr val="005E6D"/>
                    </a:solidFill>
                  </a:tcPr>
                </a:tc>
                <a:extLst>
                  <a:ext uri="{0D108BD9-81ED-4DB2-BD59-A6C34878D82A}">
                    <a16:rowId xmlns:a16="http://schemas.microsoft.com/office/drawing/2014/main" val="10000"/>
                  </a:ext>
                </a:extLst>
              </a:tr>
              <a:tr h="182511">
                <a:tc>
                  <a:txBody>
                    <a:bodyPr/>
                    <a:lstStyle/>
                    <a:p>
                      <a:pPr algn="ctr">
                        <a:lnSpc>
                          <a:spcPct val="100000"/>
                        </a:lnSpc>
                        <a:spcBef>
                          <a:spcPts val="610"/>
                        </a:spcBef>
                      </a:pPr>
                      <a:r>
                        <a:rPr sz="500" b="1" spc="65" dirty="0">
                          <a:solidFill>
                            <a:srgbClr val="231F20"/>
                          </a:solidFill>
                          <a:latin typeface="Century Gothic"/>
                          <a:cs typeface="Century Gothic"/>
                        </a:rPr>
                        <a:t>0–19</a:t>
                      </a:r>
                      <a:endParaRPr sz="500" dirty="0">
                        <a:latin typeface="Century Gothic"/>
                        <a:cs typeface="Century Gothic"/>
                      </a:endParaRPr>
                    </a:p>
                  </a:txBody>
                  <a:tcPr marL="0" marR="0" marT="50606" marB="0">
                    <a:lnR w="19050">
                      <a:solidFill>
                        <a:srgbClr val="005E6D"/>
                      </a:solidFill>
                      <a:prstDash val="solid"/>
                    </a:lnR>
                    <a:solidFill>
                      <a:srgbClr val="FFFFFF"/>
                    </a:solidFill>
                  </a:tcPr>
                </a:tc>
                <a:tc>
                  <a:txBody>
                    <a:bodyPr/>
                    <a:lstStyle/>
                    <a:p>
                      <a:pPr marL="508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19050">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0.0</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0.0</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762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solidFill>
                      <a:srgbClr val="FFFFFF"/>
                    </a:solidFill>
                  </a:tcPr>
                </a:tc>
                <a:extLst>
                  <a:ext uri="{0D108BD9-81ED-4DB2-BD59-A6C34878D82A}">
                    <a16:rowId xmlns:a16="http://schemas.microsoft.com/office/drawing/2014/main" val="10001"/>
                  </a:ext>
                </a:extLst>
              </a:tr>
              <a:tr h="186659">
                <a:tc>
                  <a:txBody>
                    <a:bodyPr/>
                    <a:lstStyle/>
                    <a:p>
                      <a:pPr algn="ctr">
                        <a:lnSpc>
                          <a:spcPct val="100000"/>
                        </a:lnSpc>
                        <a:spcBef>
                          <a:spcPts val="635"/>
                        </a:spcBef>
                      </a:pPr>
                      <a:r>
                        <a:rPr sz="500" b="1" spc="60" dirty="0">
                          <a:solidFill>
                            <a:srgbClr val="231F20"/>
                          </a:solidFill>
                          <a:latin typeface="Century Gothic"/>
                          <a:cs typeface="Century Gothic"/>
                        </a:rPr>
                        <a:t>20–29</a:t>
                      </a:r>
                      <a:endParaRPr sz="500" dirty="0">
                        <a:latin typeface="Century Gothic"/>
                        <a:cs typeface="Century Gothic"/>
                      </a:endParaRPr>
                    </a:p>
                  </a:txBody>
                  <a:tcPr marL="0" marR="0" marT="52679" marB="0">
                    <a:lnR w="19050">
                      <a:solidFill>
                        <a:srgbClr val="005E6D"/>
                      </a:solidFill>
                      <a:prstDash val="solid"/>
                    </a:lnR>
                    <a:solidFill>
                      <a:srgbClr val="E5EEF0"/>
                    </a:solidFill>
                  </a:tcPr>
                </a:tc>
                <a:tc>
                  <a:txBody>
                    <a:bodyPr/>
                    <a:lstStyle/>
                    <a:p>
                      <a:pPr marL="571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19050">
                      <a:solidFill>
                        <a:srgbClr val="005E6D"/>
                      </a:solidFill>
                      <a:prstDash val="solid"/>
                    </a:lnL>
                    <a:lnR w="9525">
                      <a:solidFill>
                        <a:srgbClr val="005E6D"/>
                      </a:solidFill>
                      <a:prstDash val="solid"/>
                    </a:lnR>
                    <a:solidFill>
                      <a:srgbClr val="E5EEF0"/>
                    </a:solidFill>
                  </a:tcPr>
                </a:tc>
                <a:tc>
                  <a:txBody>
                    <a:bodyPr/>
                    <a:lstStyle/>
                    <a:p>
                      <a:pPr marL="2540"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2540"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2540"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2540" algn="ctr">
                        <a:lnSpc>
                          <a:spcPct val="100000"/>
                        </a:lnSpc>
                        <a:spcBef>
                          <a:spcPts val="635"/>
                        </a:spcBef>
                      </a:pPr>
                      <a:r>
                        <a:rPr sz="500" b="1" spc="25" dirty="0">
                          <a:solidFill>
                            <a:srgbClr val="231F20"/>
                          </a:solidFill>
                          <a:latin typeface="Century Gothic"/>
                          <a:cs typeface="Century Gothic"/>
                        </a:rPr>
                        <a:t>0.7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1.2</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1.7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2.0</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2.2</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2.4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2.7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2.7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3.0</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7620" algn="ctr">
                        <a:lnSpc>
                          <a:spcPct val="100000"/>
                        </a:lnSpc>
                        <a:spcBef>
                          <a:spcPts val="635"/>
                        </a:spcBef>
                      </a:pPr>
                      <a:r>
                        <a:rPr sz="500" b="1" spc="25" dirty="0">
                          <a:solidFill>
                            <a:srgbClr val="231F20"/>
                          </a:solidFill>
                          <a:latin typeface="Century Gothic"/>
                          <a:cs typeface="Century Gothic"/>
                        </a:rPr>
                        <a:t>2.9</a:t>
                      </a:r>
                      <a:endParaRPr sz="500" dirty="0">
                        <a:latin typeface="Century Gothic"/>
                        <a:cs typeface="Century Gothic"/>
                      </a:endParaRPr>
                    </a:p>
                  </a:txBody>
                  <a:tcPr marL="0" marR="0" marT="52679" marB="0">
                    <a:lnL w="9525">
                      <a:solidFill>
                        <a:srgbClr val="005E6D"/>
                      </a:solidFill>
                      <a:prstDash val="solid"/>
                    </a:lnL>
                    <a:solidFill>
                      <a:srgbClr val="E5EEF0"/>
                    </a:solidFill>
                  </a:tcPr>
                </a:tc>
                <a:extLst>
                  <a:ext uri="{0D108BD9-81ED-4DB2-BD59-A6C34878D82A}">
                    <a16:rowId xmlns:a16="http://schemas.microsoft.com/office/drawing/2014/main" val="10002"/>
                  </a:ext>
                </a:extLst>
              </a:tr>
              <a:tr h="186659">
                <a:tc>
                  <a:txBody>
                    <a:bodyPr/>
                    <a:lstStyle/>
                    <a:p>
                      <a:pPr algn="ctr">
                        <a:lnSpc>
                          <a:spcPct val="100000"/>
                        </a:lnSpc>
                        <a:spcBef>
                          <a:spcPts val="635"/>
                        </a:spcBef>
                      </a:pPr>
                      <a:r>
                        <a:rPr sz="500" b="1" spc="60" dirty="0">
                          <a:solidFill>
                            <a:srgbClr val="231F20"/>
                          </a:solidFill>
                          <a:latin typeface="Century Gothic"/>
                          <a:cs typeface="Century Gothic"/>
                        </a:rPr>
                        <a:t>30–39</a:t>
                      </a:r>
                      <a:endParaRPr sz="500" dirty="0">
                        <a:latin typeface="Century Gothic"/>
                        <a:cs typeface="Century Gothic"/>
                      </a:endParaRPr>
                    </a:p>
                  </a:txBody>
                  <a:tcPr marL="0" marR="0" marT="52679" marB="0">
                    <a:lnR w="19050">
                      <a:solidFill>
                        <a:srgbClr val="005E6D"/>
                      </a:solidFill>
                      <a:prstDash val="solid"/>
                    </a:lnR>
                    <a:solidFill>
                      <a:srgbClr val="FFFFFF"/>
                    </a:solidFill>
                  </a:tcPr>
                </a:tc>
                <a:tc>
                  <a:txBody>
                    <a:bodyPr/>
                    <a:lstStyle/>
                    <a:p>
                      <a:pPr marL="571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19050">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0.6</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0.8</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1.1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1.4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1.7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1.7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2.2</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2.3</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2.6</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8255" algn="ctr">
                        <a:lnSpc>
                          <a:spcPct val="100000"/>
                        </a:lnSpc>
                        <a:spcBef>
                          <a:spcPts val="635"/>
                        </a:spcBef>
                      </a:pPr>
                      <a:r>
                        <a:rPr sz="500" b="1" spc="25" dirty="0">
                          <a:solidFill>
                            <a:srgbClr val="231F20"/>
                          </a:solidFill>
                          <a:latin typeface="Century Gothic"/>
                          <a:cs typeface="Century Gothic"/>
                        </a:rPr>
                        <a:t>3.2</a:t>
                      </a:r>
                      <a:endParaRPr sz="500" dirty="0">
                        <a:latin typeface="Century Gothic"/>
                        <a:cs typeface="Century Gothic"/>
                      </a:endParaRPr>
                    </a:p>
                  </a:txBody>
                  <a:tcPr marL="0" marR="0" marT="52679" marB="0">
                    <a:lnL w="9525">
                      <a:solidFill>
                        <a:srgbClr val="005E6D"/>
                      </a:solidFill>
                      <a:prstDash val="solid"/>
                    </a:lnL>
                    <a:solidFill>
                      <a:srgbClr val="FFFFFF"/>
                    </a:solidFill>
                  </a:tcPr>
                </a:tc>
                <a:extLst>
                  <a:ext uri="{0D108BD9-81ED-4DB2-BD59-A6C34878D82A}">
                    <a16:rowId xmlns:a16="http://schemas.microsoft.com/office/drawing/2014/main" val="10003"/>
                  </a:ext>
                </a:extLst>
              </a:tr>
              <a:tr h="186659">
                <a:tc>
                  <a:txBody>
                    <a:bodyPr/>
                    <a:lstStyle/>
                    <a:p>
                      <a:pPr algn="ctr">
                        <a:lnSpc>
                          <a:spcPct val="100000"/>
                        </a:lnSpc>
                        <a:spcBef>
                          <a:spcPts val="635"/>
                        </a:spcBef>
                      </a:pPr>
                      <a:r>
                        <a:rPr sz="500" b="1" spc="60" dirty="0">
                          <a:solidFill>
                            <a:srgbClr val="231F20"/>
                          </a:solidFill>
                          <a:latin typeface="Century Gothic"/>
                          <a:cs typeface="Century Gothic"/>
                        </a:rPr>
                        <a:t>40–49</a:t>
                      </a:r>
                      <a:endParaRPr sz="500" dirty="0">
                        <a:latin typeface="Century Gothic"/>
                        <a:cs typeface="Century Gothic"/>
                      </a:endParaRPr>
                    </a:p>
                  </a:txBody>
                  <a:tcPr marL="0" marR="0" marT="52679" marB="0">
                    <a:lnR w="19050">
                      <a:solidFill>
                        <a:srgbClr val="005E6D"/>
                      </a:solidFill>
                      <a:prstDash val="solid"/>
                    </a:lnR>
                    <a:solidFill>
                      <a:srgbClr val="E5EEF0"/>
                    </a:solidFill>
                  </a:tcPr>
                </a:tc>
                <a:tc>
                  <a:txBody>
                    <a:bodyPr/>
                    <a:lstStyle/>
                    <a:p>
                      <a:pPr marL="5715"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19050">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0.3</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0.6</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0.9</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1.2</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1.1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1.3</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8255" algn="ctr">
                        <a:lnSpc>
                          <a:spcPct val="100000"/>
                        </a:lnSpc>
                        <a:spcBef>
                          <a:spcPts val="635"/>
                        </a:spcBef>
                      </a:pPr>
                      <a:r>
                        <a:rPr sz="500" b="1" spc="25" dirty="0">
                          <a:solidFill>
                            <a:srgbClr val="231F20"/>
                          </a:solidFill>
                          <a:latin typeface="Century Gothic"/>
                          <a:cs typeface="Century Gothic"/>
                        </a:rPr>
                        <a:t>1.7</a:t>
                      </a:r>
                      <a:endParaRPr sz="500" dirty="0">
                        <a:latin typeface="Century Gothic"/>
                        <a:cs typeface="Century Gothic"/>
                      </a:endParaRPr>
                    </a:p>
                  </a:txBody>
                  <a:tcPr marL="0" marR="0" marT="52679" marB="0">
                    <a:lnL w="9525">
                      <a:solidFill>
                        <a:srgbClr val="005E6D"/>
                      </a:solidFill>
                      <a:prstDash val="solid"/>
                    </a:lnL>
                    <a:solidFill>
                      <a:srgbClr val="E5EEF0"/>
                    </a:solidFill>
                  </a:tcPr>
                </a:tc>
                <a:extLst>
                  <a:ext uri="{0D108BD9-81ED-4DB2-BD59-A6C34878D82A}">
                    <a16:rowId xmlns:a16="http://schemas.microsoft.com/office/drawing/2014/main" val="10004"/>
                  </a:ext>
                </a:extLst>
              </a:tr>
              <a:tr h="186659">
                <a:tc>
                  <a:txBody>
                    <a:bodyPr/>
                    <a:lstStyle/>
                    <a:p>
                      <a:pPr algn="ctr">
                        <a:lnSpc>
                          <a:spcPct val="100000"/>
                        </a:lnSpc>
                        <a:spcBef>
                          <a:spcPts val="635"/>
                        </a:spcBef>
                      </a:pPr>
                      <a:r>
                        <a:rPr sz="500" b="1" spc="60" dirty="0">
                          <a:solidFill>
                            <a:srgbClr val="231F20"/>
                          </a:solidFill>
                          <a:latin typeface="Century Gothic"/>
                          <a:cs typeface="Century Gothic"/>
                        </a:rPr>
                        <a:t>50–59</a:t>
                      </a:r>
                      <a:endParaRPr sz="500" dirty="0">
                        <a:latin typeface="Century Gothic"/>
                        <a:cs typeface="Century Gothic"/>
                      </a:endParaRPr>
                    </a:p>
                  </a:txBody>
                  <a:tcPr marL="0" marR="0" marT="52679" marB="0">
                    <a:lnR w="19050">
                      <a:solidFill>
                        <a:srgbClr val="005E6D"/>
                      </a:solidFill>
                      <a:prstDash val="solid"/>
                    </a:lnR>
                    <a:solidFill>
                      <a:srgbClr val="FFFFFF"/>
                    </a:solidFill>
                  </a:tcPr>
                </a:tc>
                <a:tc>
                  <a:txBody>
                    <a:bodyPr/>
                    <a:lstStyle/>
                    <a:p>
                      <a:pPr marL="6350" algn="ctr">
                        <a:lnSpc>
                          <a:spcPct val="100000"/>
                        </a:lnSpc>
                        <a:spcBef>
                          <a:spcPts val="635"/>
                        </a:spcBef>
                      </a:pPr>
                      <a:r>
                        <a:rPr sz="500" b="1" spc="25" dirty="0">
                          <a:solidFill>
                            <a:srgbClr val="231F20"/>
                          </a:solidFill>
                          <a:latin typeface="Century Gothic"/>
                          <a:cs typeface="Century Gothic"/>
                        </a:rPr>
                        <a:t>0.3</a:t>
                      </a:r>
                      <a:endParaRPr sz="500" dirty="0">
                        <a:latin typeface="Century Gothic"/>
                        <a:cs typeface="Century Gothic"/>
                      </a:endParaRPr>
                    </a:p>
                  </a:txBody>
                  <a:tcPr marL="0" marR="0" marT="52679" marB="0">
                    <a:lnL w="19050">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0.2</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0.3</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0.3</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0.2</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0.3</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0.3</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0.6</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0.6</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0.8</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0.9</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8255" algn="ctr">
                        <a:lnSpc>
                          <a:spcPct val="100000"/>
                        </a:lnSpc>
                        <a:spcBef>
                          <a:spcPts val="635"/>
                        </a:spcBef>
                      </a:pPr>
                      <a:r>
                        <a:rPr sz="500" b="1" spc="25" dirty="0">
                          <a:solidFill>
                            <a:srgbClr val="231F20"/>
                          </a:solidFill>
                          <a:latin typeface="Century Gothic"/>
                          <a:cs typeface="Century Gothic"/>
                        </a:rPr>
                        <a:t>1.1</a:t>
                      </a:r>
                      <a:endParaRPr sz="500" dirty="0">
                        <a:latin typeface="Century Gothic"/>
                        <a:cs typeface="Century Gothic"/>
                      </a:endParaRPr>
                    </a:p>
                  </a:txBody>
                  <a:tcPr marL="0" marR="0" marT="52679" marB="0">
                    <a:lnL w="9525">
                      <a:solidFill>
                        <a:srgbClr val="005E6D"/>
                      </a:solidFill>
                      <a:prstDash val="solid"/>
                    </a:lnL>
                    <a:solidFill>
                      <a:srgbClr val="FFFFFF"/>
                    </a:solidFill>
                  </a:tcPr>
                </a:tc>
                <a:extLst>
                  <a:ext uri="{0D108BD9-81ED-4DB2-BD59-A6C34878D82A}">
                    <a16:rowId xmlns:a16="http://schemas.microsoft.com/office/drawing/2014/main" val="10005"/>
                  </a:ext>
                </a:extLst>
              </a:tr>
              <a:tr h="186659">
                <a:tc>
                  <a:txBody>
                    <a:bodyPr/>
                    <a:lstStyle/>
                    <a:p>
                      <a:pPr algn="ctr">
                        <a:lnSpc>
                          <a:spcPct val="100000"/>
                        </a:lnSpc>
                        <a:spcBef>
                          <a:spcPts val="635"/>
                        </a:spcBef>
                      </a:pPr>
                      <a:r>
                        <a:rPr sz="500" b="1" spc="50" dirty="0">
                          <a:solidFill>
                            <a:srgbClr val="231F20"/>
                          </a:solidFill>
                          <a:latin typeface="Century Gothic"/>
                          <a:cs typeface="Century Gothic"/>
                        </a:rPr>
                        <a:t>≥60</a:t>
                      </a:r>
                      <a:endParaRPr sz="500" dirty="0">
                        <a:latin typeface="Century Gothic"/>
                        <a:cs typeface="Century Gothic"/>
                      </a:endParaRPr>
                    </a:p>
                  </a:txBody>
                  <a:tcPr marL="0" marR="0" marT="52679" marB="0">
                    <a:lnR w="19050">
                      <a:solidFill>
                        <a:srgbClr val="005E6D"/>
                      </a:solidFill>
                      <a:prstDash val="solid"/>
                    </a:lnR>
                    <a:solidFill>
                      <a:srgbClr val="E5EEF0"/>
                    </a:solidFill>
                  </a:tcPr>
                </a:tc>
                <a:tc>
                  <a:txBody>
                    <a:bodyPr/>
                    <a:lstStyle/>
                    <a:p>
                      <a:pPr marL="635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19050">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0.0</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0.2</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0.3</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8890"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solidFill>
                      <a:srgbClr val="E5EEF0"/>
                    </a:solidFill>
                  </a:tcPr>
                </a:tc>
                <a:extLst>
                  <a:ext uri="{0D108BD9-81ED-4DB2-BD59-A6C34878D82A}">
                    <a16:rowId xmlns:a16="http://schemas.microsoft.com/office/drawing/2014/main" val="10006"/>
                  </a:ext>
                </a:extLst>
              </a:tr>
            </a:tbl>
          </a:graphicData>
        </a:graphic>
      </p:graphicFrame>
      <p:sp>
        <p:nvSpPr>
          <p:cNvPr id="233" name="object 233"/>
          <p:cNvSpPr txBox="1"/>
          <p:nvPr/>
        </p:nvSpPr>
        <p:spPr>
          <a:xfrm>
            <a:off x="3847794" y="5774734"/>
            <a:ext cx="1656705" cy="78846"/>
          </a:xfrm>
          <a:prstGeom prst="rect">
            <a:avLst/>
          </a:prstGeom>
        </p:spPr>
        <p:txBody>
          <a:bodyPr vert="horz" wrap="square" lIns="0" tIns="8296" rIns="0" bIns="0" rtlCol="0">
            <a:spAutoFit/>
          </a:bodyPr>
          <a:lstStyle/>
          <a:p>
            <a:pPr marL="8297" defTabSz="685800">
              <a:spcBef>
                <a:spcPts val="65"/>
              </a:spcBef>
            </a:pPr>
            <a:r>
              <a:rPr sz="458" spc="-20" dirty="0">
                <a:solidFill>
                  <a:srgbClr val="231F20"/>
                </a:solidFill>
                <a:latin typeface="Century Gothic"/>
                <a:cs typeface="Century Gothic"/>
              </a:rPr>
              <a:t>Source: </a:t>
            </a:r>
            <a:r>
              <a:rPr sz="458" spc="-59" dirty="0">
                <a:solidFill>
                  <a:srgbClr val="231F20"/>
                </a:solidFill>
                <a:latin typeface="Century Gothic"/>
                <a:cs typeface="Century Gothic"/>
              </a:rPr>
              <a:t>CDC, </a:t>
            </a:r>
            <a:r>
              <a:rPr sz="458" spc="-20" dirty="0">
                <a:solidFill>
                  <a:srgbClr val="231F20"/>
                </a:solidFill>
                <a:latin typeface="Century Gothic"/>
                <a:cs typeface="Century Gothic"/>
              </a:rPr>
              <a:t>National </a:t>
            </a:r>
            <a:r>
              <a:rPr sz="458" spc="-13" dirty="0">
                <a:solidFill>
                  <a:srgbClr val="231F20"/>
                </a:solidFill>
                <a:latin typeface="Century Gothic"/>
                <a:cs typeface="Century Gothic"/>
              </a:rPr>
              <a:t>Notifiable </a:t>
            </a:r>
            <a:r>
              <a:rPr sz="458" spc="-10" dirty="0">
                <a:solidFill>
                  <a:srgbClr val="231F20"/>
                </a:solidFill>
                <a:latin typeface="Century Gothic"/>
                <a:cs typeface="Century Gothic"/>
              </a:rPr>
              <a:t>Diseases </a:t>
            </a:r>
            <a:r>
              <a:rPr sz="458" spc="-17" dirty="0">
                <a:solidFill>
                  <a:srgbClr val="231F20"/>
                </a:solidFill>
                <a:latin typeface="Century Gothic"/>
                <a:cs typeface="Century Gothic"/>
              </a:rPr>
              <a:t>Surveillance</a:t>
            </a:r>
            <a:r>
              <a:rPr sz="458" spc="3" dirty="0">
                <a:solidFill>
                  <a:srgbClr val="231F20"/>
                </a:solidFill>
                <a:latin typeface="Century Gothic"/>
                <a:cs typeface="Century Gothic"/>
              </a:rPr>
              <a:t> </a:t>
            </a:r>
            <a:r>
              <a:rPr sz="458" spc="-3" dirty="0">
                <a:solidFill>
                  <a:srgbClr val="231F20"/>
                </a:solidFill>
                <a:latin typeface="Century Gothic"/>
                <a:cs typeface="Century Gothic"/>
              </a:rPr>
              <a:t>System.</a:t>
            </a:r>
            <a:endParaRPr sz="458" dirty="0">
              <a:solidFill>
                <a:srgbClr val="000000"/>
              </a:solidFill>
              <a:latin typeface="Century Gothic"/>
              <a:cs typeface="Century Gothic"/>
            </a:endParaRPr>
          </a:p>
        </p:txBody>
      </p:sp>
      <p:sp>
        <p:nvSpPr>
          <p:cNvPr id="241" name="object 241"/>
          <p:cNvSpPr txBox="1"/>
          <p:nvPr/>
        </p:nvSpPr>
        <p:spPr>
          <a:xfrm>
            <a:off x="3797248" y="1028822"/>
            <a:ext cx="5194490" cy="598231"/>
          </a:xfrm>
          <a:prstGeom prst="rect">
            <a:avLst/>
          </a:prstGeom>
        </p:spPr>
        <p:txBody>
          <a:bodyPr vert="horz" wrap="square" lIns="0" tIns="10785" rIns="0" bIns="0" rtlCol="0">
            <a:spAutoFit/>
          </a:bodyPr>
          <a:lstStyle/>
          <a:p>
            <a:pPr defTabSz="685800"/>
            <a:endParaRPr sz="1050" dirty="0">
              <a:solidFill>
                <a:srgbClr val="000000"/>
              </a:solidFill>
              <a:latin typeface="Times New Roman"/>
              <a:cs typeface="Times New Roman"/>
            </a:endParaRPr>
          </a:p>
          <a:p>
            <a:pPr marL="8297" defTabSz="685800">
              <a:spcBef>
                <a:spcPts val="725"/>
              </a:spcBef>
            </a:pPr>
            <a:r>
              <a:rPr sz="1050" b="1" spc="-3" dirty="0">
                <a:solidFill>
                  <a:srgbClr val="005E6D"/>
                </a:solidFill>
                <a:latin typeface="Tahoma"/>
                <a:cs typeface="Tahoma"/>
              </a:rPr>
              <a:t>Figure</a:t>
            </a:r>
            <a:r>
              <a:rPr sz="1050" b="1" spc="-33" dirty="0">
                <a:solidFill>
                  <a:srgbClr val="005E6D"/>
                </a:solidFill>
                <a:latin typeface="Tahoma"/>
                <a:cs typeface="Tahoma"/>
              </a:rPr>
              <a:t> </a:t>
            </a:r>
            <a:r>
              <a:rPr sz="1050" b="1" spc="-20" dirty="0">
                <a:solidFill>
                  <a:srgbClr val="005E6D"/>
                </a:solidFill>
                <a:latin typeface="Tahoma"/>
                <a:cs typeface="Tahoma"/>
              </a:rPr>
              <a:t>3.4.</a:t>
            </a:r>
            <a:r>
              <a:rPr sz="1050" b="1" spc="-33" dirty="0">
                <a:solidFill>
                  <a:srgbClr val="005E6D"/>
                </a:solidFill>
                <a:latin typeface="Tahoma"/>
                <a:cs typeface="Tahoma"/>
              </a:rPr>
              <a:t> </a:t>
            </a:r>
            <a:r>
              <a:rPr sz="1050" b="1" dirty="0">
                <a:solidFill>
                  <a:srgbClr val="8C2689"/>
                </a:solidFill>
                <a:latin typeface="Tahoma"/>
                <a:cs typeface="Tahoma"/>
              </a:rPr>
              <a:t>Rates</a:t>
            </a:r>
            <a:r>
              <a:rPr sz="1050" b="1" spc="-29" dirty="0">
                <a:solidFill>
                  <a:srgbClr val="8C2689"/>
                </a:solidFill>
                <a:latin typeface="Tahoma"/>
                <a:cs typeface="Tahoma"/>
              </a:rPr>
              <a:t> </a:t>
            </a:r>
            <a:r>
              <a:rPr sz="1050" b="1" spc="13" dirty="0">
                <a:solidFill>
                  <a:srgbClr val="8C2689"/>
                </a:solidFill>
                <a:latin typeface="Tahoma"/>
                <a:cs typeface="Tahoma"/>
              </a:rPr>
              <a:t>of</a:t>
            </a:r>
            <a:r>
              <a:rPr sz="1050" b="1" spc="-49" dirty="0">
                <a:solidFill>
                  <a:srgbClr val="8C2689"/>
                </a:solidFill>
                <a:latin typeface="Tahoma"/>
                <a:cs typeface="Tahoma"/>
              </a:rPr>
              <a:t> </a:t>
            </a:r>
            <a:r>
              <a:rPr sz="1050" b="1" spc="7" dirty="0">
                <a:solidFill>
                  <a:srgbClr val="8C2689"/>
                </a:solidFill>
                <a:latin typeface="Tahoma"/>
                <a:cs typeface="Tahoma"/>
              </a:rPr>
              <a:t>reported</a:t>
            </a:r>
            <a:r>
              <a:rPr sz="1050" b="1" spc="-33" dirty="0">
                <a:solidFill>
                  <a:srgbClr val="8C2689"/>
                </a:solidFill>
                <a:latin typeface="Tahoma"/>
                <a:cs typeface="Tahoma"/>
              </a:rPr>
              <a:t> </a:t>
            </a:r>
            <a:r>
              <a:rPr sz="1050" b="1" spc="-3" dirty="0">
                <a:solidFill>
                  <a:srgbClr val="8C2689"/>
                </a:solidFill>
                <a:latin typeface="Tahoma"/>
                <a:cs typeface="Tahoma"/>
              </a:rPr>
              <a:t>acute</a:t>
            </a:r>
            <a:r>
              <a:rPr sz="1050" b="1" spc="-29" dirty="0">
                <a:solidFill>
                  <a:srgbClr val="8C2689"/>
                </a:solidFill>
                <a:latin typeface="Tahoma"/>
                <a:cs typeface="Tahoma"/>
              </a:rPr>
              <a:t> </a:t>
            </a:r>
            <a:r>
              <a:rPr sz="1050" b="1" spc="7" dirty="0">
                <a:solidFill>
                  <a:srgbClr val="8C2689"/>
                </a:solidFill>
                <a:latin typeface="Tahoma"/>
                <a:cs typeface="Tahoma"/>
              </a:rPr>
              <a:t>hepatitis</a:t>
            </a:r>
            <a:r>
              <a:rPr sz="1050" b="1" spc="-33" dirty="0">
                <a:solidFill>
                  <a:srgbClr val="8C2689"/>
                </a:solidFill>
                <a:latin typeface="Tahoma"/>
                <a:cs typeface="Tahoma"/>
              </a:rPr>
              <a:t> </a:t>
            </a:r>
            <a:r>
              <a:rPr sz="1050" b="1" spc="-43" dirty="0">
                <a:solidFill>
                  <a:srgbClr val="8C2689"/>
                </a:solidFill>
                <a:latin typeface="Tahoma"/>
                <a:cs typeface="Tahoma"/>
              </a:rPr>
              <a:t>C</a:t>
            </a:r>
            <a:r>
              <a:rPr sz="1050" b="1" spc="-53" dirty="0">
                <a:solidFill>
                  <a:srgbClr val="8C2689"/>
                </a:solidFill>
                <a:latin typeface="Tahoma"/>
                <a:cs typeface="Tahoma"/>
              </a:rPr>
              <a:t> </a:t>
            </a:r>
            <a:r>
              <a:rPr sz="1050" b="1" dirty="0">
                <a:solidFill>
                  <a:srgbClr val="8C2689"/>
                </a:solidFill>
                <a:latin typeface="Tahoma"/>
                <a:cs typeface="Tahoma"/>
              </a:rPr>
              <a:t>virus</a:t>
            </a:r>
            <a:r>
              <a:rPr sz="1050" b="1" spc="-29" dirty="0">
                <a:solidFill>
                  <a:srgbClr val="8C2689"/>
                </a:solidFill>
                <a:latin typeface="Tahoma"/>
                <a:cs typeface="Tahoma"/>
              </a:rPr>
              <a:t> </a:t>
            </a:r>
            <a:r>
              <a:rPr sz="1050" b="1" spc="3" dirty="0">
                <a:solidFill>
                  <a:srgbClr val="8C2689"/>
                </a:solidFill>
                <a:latin typeface="Tahoma"/>
                <a:cs typeface="Tahoma"/>
              </a:rPr>
              <a:t>infection,</a:t>
            </a:r>
            <a:r>
              <a:rPr sz="1050" b="1" spc="-33" dirty="0">
                <a:solidFill>
                  <a:srgbClr val="8C2689"/>
                </a:solidFill>
                <a:latin typeface="Tahoma"/>
                <a:cs typeface="Tahoma"/>
              </a:rPr>
              <a:t> </a:t>
            </a:r>
            <a:r>
              <a:rPr sz="1050" b="1" spc="-7" dirty="0">
                <a:solidFill>
                  <a:srgbClr val="8C2689"/>
                </a:solidFill>
                <a:latin typeface="Tahoma"/>
                <a:cs typeface="Tahoma"/>
              </a:rPr>
              <a:t>by</a:t>
            </a:r>
            <a:r>
              <a:rPr sz="1050" b="1" spc="-53" dirty="0">
                <a:solidFill>
                  <a:srgbClr val="8C2689"/>
                </a:solidFill>
                <a:latin typeface="Tahoma"/>
                <a:cs typeface="Tahoma"/>
              </a:rPr>
              <a:t> </a:t>
            </a:r>
            <a:r>
              <a:rPr sz="1050" b="1" spc="-17" dirty="0">
                <a:solidFill>
                  <a:srgbClr val="8C2689"/>
                </a:solidFill>
                <a:latin typeface="Tahoma"/>
                <a:cs typeface="Tahoma"/>
              </a:rPr>
              <a:t>age</a:t>
            </a:r>
            <a:r>
              <a:rPr sz="1050" b="1" spc="-29" dirty="0">
                <a:solidFill>
                  <a:srgbClr val="8C2689"/>
                </a:solidFill>
                <a:latin typeface="Tahoma"/>
                <a:cs typeface="Tahoma"/>
              </a:rPr>
              <a:t> </a:t>
            </a:r>
            <a:r>
              <a:rPr sz="1050" b="1" dirty="0">
                <a:solidFill>
                  <a:srgbClr val="8C2689"/>
                </a:solidFill>
                <a:latin typeface="Tahoma"/>
                <a:cs typeface="Tahoma"/>
              </a:rPr>
              <a:t>group</a:t>
            </a:r>
            <a:endParaRPr sz="1050" dirty="0">
              <a:solidFill>
                <a:srgbClr val="000000"/>
              </a:solidFill>
              <a:latin typeface="Tahoma"/>
              <a:cs typeface="Tahoma"/>
            </a:endParaRPr>
          </a:p>
          <a:p>
            <a:pPr marL="8297" defTabSz="685800">
              <a:spcBef>
                <a:spcPts val="79"/>
              </a:spcBef>
            </a:pPr>
            <a:r>
              <a:rPr sz="1050" b="1" spc="43" dirty="0">
                <a:solidFill>
                  <a:srgbClr val="8C2689"/>
                </a:solidFill>
                <a:latin typeface="Tahoma"/>
                <a:cs typeface="Tahoma"/>
              </a:rPr>
              <a:t>— </a:t>
            </a:r>
            <a:r>
              <a:rPr sz="1050" b="1" dirty="0">
                <a:solidFill>
                  <a:srgbClr val="8C2689"/>
                </a:solidFill>
                <a:latin typeface="Tahoma"/>
                <a:cs typeface="Tahoma"/>
              </a:rPr>
              <a:t>United </a:t>
            </a:r>
            <a:r>
              <a:rPr sz="1050" b="1" spc="3" dirty="0">
                <a:solidFill>
                  <a:srgbClr val="8C2689"/>
                </a:solidFill>
                <a:latin typeface="Tahoma"/>
                <a:cs typeface="Tahoma"/>
              </a:rPr>
              <a:t>States,</a:t>
            </a:r>
            <a:r>
              <a:rPr sz="1050" b="1" spc="-144" dirty="0">
                <a:solidFill>
                  <a:srgbClr val="8C2689"/>
                </a:solidFill>
                <a:latin typeface="Tahoma"/>
                <a:cs typeface="Tahoma"/>
              </a:rPr>
              <a:t> </a:t>
            </a:r>
            <a:r>
              <a:rPr sz="1050" b="1" spc="-17" dirty="0">
                <a:solidFill>
                  <a:srgbClr val="8C2689"/>
                </a:solidFill>
                <a:latin typeface="Tahoma"/>
                <a:cs typeface="Tahoma"/>
              </a:rPr>
              <a:t>2004–2019</a:t>
            </a:r>
            <a:endParaRPr sz="1050" dirty="0">
              <a:solidFill>
                <a:srgbClr val="000000"/>
              </a:solidFill>
              <a:latin typeface="Tahoma"/>
              <a:cs typeface="Tahoma"/>
            </a:endParaRPr>
          </a:p>
        </p:txBody>
      </p:sp>
      <p:pic>
        <p:nvPicPr>
          <p:cNvPr id="243" name="Picture 242" descr="The rates of reported acute hepatitis C by age group in the United States during 2004–2019. The age groups are 0–19, 20–29, 30–39, 40–49, 50–59, and 60 years or older. The reported rates among the majority of age groups 20 years and older have been increasing since 2010.">
            <a:extLst>
              <a:ext uri="{FF2B5EF4-FFF2-40B4-BE49-F238E27FC236}">
                <a16:creationId xmlns:a16="http://schemas.microsoft.com/office/drawing/2014/main" id="{D3B4B48C-9342-4B91-AE3A-C9A438E99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7166" y="1798995"/>
            <a:ext cx="4957670" cy="2480826"/>
          </a:xfrm>
          <a:prstGeom prst="rect">
            <a:avLst/>
          </a:prstGeom>
        </p:spPr>
      </p:pic>
      <p:grpSp>
        <p:nvGrpSpPr>
          <p:cNvPr id="21" name="Group 20">
            <a:extLst>
              <a:ext uri="{FF2B5EF4-FFF2-40B4-BE49-F238E27FC236}">
                <a16:creationId xmlns:a16="http://schemas.microsoft.com/office/drawing/2014/main" id="{2D6B3AF8-766F-F843-833C-8A612D7E5A07}"/>
              </a:ext>
            </a:extLst>
          </p:cNvPr>
          <p:cNvGrpSpPr/>
          <p:nvPr/>
        </p:nvGrpSpPr>
        <p:grpSpPr>
          <a:xfrm>
            <a:off x="9987115" y="1163126"/>
            <a:ext cx="186539" cy="235878"/>
            <a:chOff x="7489392" y="299276"/>
            <a:chExt cx="184440" cy="224715"/>
          </a:xfrm>
        </p:grpSpPr>
        <p:sp>
          <p:nvSpPr>
            <p:cNvPr id="22" name="object 56">
              <a:extLst>
                <a:ext uri="{FF2B5EF4-FFF2-40B4-BE49-F238E27FC236}">
                  <a16:creationId xmlns:a16="http://schemas.microsoft.com/office/drawing/2014/main" id="{762E4301-99C6-334B-BECF-B8146CB48E37}"/>
                </a:ext>
              </a:extLst>
            </p:cNvPr>
            <p:cNvSpPr/>
            <p:nvPr/>
          </p:nvSpPr>
          <p:spPr>
            <a:xfrm>
              <a:off x="7604784"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3" name="object 57">
              <a:extLst>
                <a:ext uri="{FF2B5EF4-FFF2-40B4-BE49-F238E27FC236}">
                  <a16:creationId xmlns:a16="http://schemas.microsoft.com/office/drawing/2014/main" id="{49C4F72E-6D93-2049-9645-F0B78303A2C8}"/>
                </a:ext>
              </a:extLst>
            </p:cNvPr>
            <p:cNvSpPr/>
            <p:nvPr/>
          </p:nvSpPr>
          <p:spPr>
            <a:xfrm>
              <a:off x="7582498"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4" name="object 58">
              <a:extLst>
                <a:ext uri="{FF2B5EF4-FFF2-40B4-BE49-F238E27FC236}">
                  <a16:creationId xmlns:a16="http://schemas.microsoft.com/office/drawing/2014/main" id="{0C5FEABD-C0B2-9F4E-89E0-2BED2F938BE9}"/>
                </a:ext>
              </a:extLst>
            </p:cNvPr>
            <p:cNvSpPr/>
            <p:nvPr/>
          </p:nvSpPr>
          <p:spPr>
            <a:xfrm>
              <a:off x="7627070" y="466339"/>
              <a:ext cx="0" cy="37354"/>
            </a:xfrm>
            <a:custGeom>
              <a:avLst/>
              <a:gdLst/>
              <a:ahLst/>
              <a:cxnLst/>
              <a:rect l="l" t="t" r="r" b="b"/>
              <a:pathLst>
                <a:path h="40640">
                  <a:moveTo>
                    <a:pt x="0" y="0"/>
                  </a:moveTo>
                  <a:lnTo>
                    <a:pt x="0" y="40627"/>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5" name="object 59">
              <a:extLst>
                <a:ext uri="{FF2B5EF4-FFF2-40B4-BE49-F238E27FC236}">
                  <a16:creationId xmlns:a16="http://schemas.microsoft.com/office/drawing/2014/main" id="{CACFE1CE-024F-5147-8D61-C449A463279B}"/>
                </a:ext>
              </a:extLst>
            </p:cNvPr>
            <p:cNvSpPr/>
            <p:nvPr/>
          </p:nvSpPr>
          <p:spPr>
            <a:xfrm>
              <a:off x="7649353" y="436640"/>
              <a:ext cx="0" cy="67121"/>
            </a:xfrm>
            <a:custGeom>
              <a:avLst/>
              <a:gdLst/>
              <a:ahLst/>
              <a:cxnLst/>
              <a:rect l="l" t="t" r="r" b="b"/>
              <a:pathLst>
                <a:path h="73025">
                  <a:moveTo>
                    <a:pt x="0" y="0"/>
                  </a:moveTo>
                  <a:lnTo>
                    <a:pt x="0" y="72936"/>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6" name="object 60">
              <a:extLst>
                <a:ext uri="{FF2B5EF4-FFF2-40B4-BE49-F238E27FC236}">
                  <a16:creationId xmlns:a16="http://schemas.microsoft.com/office/drawing/2014/main" id="{A76ED486-D44F-E640-A4D1-B5FD14FDD675}"/>
                </a:ext>
              </a:extLst>
            </p:cNvPr>
            <p:cNvSpPr/>
            <p:nvPr/>
          </p:nvSpPr>
          <p:spPr>
            <a:xfrm>
              <a:off x="7489392" y="299276"/>
              <a:ext cx="184436" cy="224709"/>
            </a:xfrm>
            <a:custGeom>
              <a:avLst/>
              <a:gdLst/>
              <a:ahLst/>
              <a:cxnLst/>
              <a:rect l="l" t="t" r="r" b="b"/>
              <a:pathLst>
                <a:path w="200660" h="244475">
                  <a:moveTo>
                    <a:pt x="121945" y="244055"/>
                  </a:moveTo>
                  <a:lnTo>
                    <a:pt x="11785" y="244055"/>
                  </a:lnTo>
                  <a:lnTo>
                    <a:pt x="5257" y="244055"/>
                  </a:lnTo>
                  <a:lnTo>
                    <a:pt x="0" y="238772"/>
                  </a:lnTo>
                  <a:lnTo>
                    <a:pt x="0" y="232244"/>
                  </a:lnTo>
                  <a:lnTo>
                    <a:pt x="0" y="13271"/>
                  </a:lnTo>
                  <a:lnTo>
                    <a:pt x="0" y="5943"/>
                  </a:lnTo>
                  <a:lnTo>
                    <a:pt x="5943" y="0"/>
                  </a:lnTo>
                  <a:lnTo>
                    <a:pt x="13271" y="0"/>
                  </a:lnTo>
                  <a:lnTo>
                    <a:pt x="186943" y="0"/>
                  </a:lnTo>
                  <a:lnTo>
                    <a:pt x="194271" y="0"/>
                  </a:lnTo>
                  <a:lnTo>
                    <a:pt x="200215" y="5943"/>
                  </a:lnTo>
                  <a:lnTo>
                    <a:pt x="200215" y="13271"/>
                  </a:lnTo>
                  <a:lnTo>
                    <a:pt x="200215" y="119748"/>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sp>
          <p:nvSpPr>
            <p:cNvPr id="27" name="object 61">
              <a:extLst>
                <a:ext uri="{FF2B5EF4-FFF2-40B4-BE49-F238E27FC236}">
                  <a16:creationId xmlns:a16="http://schemas.microsoft.com/office/drawing/2014/main" id="{1B8B0FEE-133C-B444-AFB5-85219478294E}"/>
                </a:ext>
              </a:extLst>
            </p:cNvPr>
            <p:cNvSpPr/>
            <p:nvPr/>
          </p:nvSpPr>
          <p:spPr>
            <a:xfrm>
              <a:off x="7504317" y="317248"/>
              <a:ext cx="154515" cy="186435"/>
            </a:xfrm>
            <a:prstGeom prst="rect">
              <a:avLst/>
            </a:prstGeom>
            <a:blipFill>
              <a:blip r:embed="rId3" cstate="print"/>
              <a:stretch>
                <a:fillRect/>
              </a:stretch>
            </a:blipFill>
          </p:spPr>
          <p:txBody>
            <a:bodyPr wrap="square" lIns="0" tIns="0" rIns="0" bIns="0" rtlCol="0"/>
            <a:lstStyle/>
            <a:p>
              <a:pPr defTabSz="685800"/>
              <a:endParaRPr sz="1241" dirty="0">
                <a:solidFill>
                  <a:srgbClr val="000000"/>
                </a:solidFill>
                <a:latin typeface="Gill Sans MT"/>
              </a:endParaRPr>
            </a:p>
          </p:txBody>
        </p:sp>
        <p:sp>
          <p:nvSpPr>
            <p:cNvPr id="28" name="object 62">
              <a:extLst>
                <a:ext uri="{FF2B5EF4-FFF2-40B4-BE49-F238E27FC236}">
                  <a16:creationId xmlns:a16="http://schemas.microsoft.com/office/drawing/2014/main" id="{7455703E-750E-3041-9655-CDCDA5556AE7}"/>
                </a:ext>
              </a:extLst>
            </p:cNvPr>
            <p:cNvSpPr/>
            <p:nvPr/>
          </p:nvSpPr>
          <p:spPr>
            <a:xfrm>
              <a:off x="7489396" y="299282"/>
              <a:ext cx="184436" cy="224709"/>
            </a:xfrm>
            <a:custGeom>
              <a:avLst/>
              <a:gdLst/>
              <a:ahLst/>
              <a:cxnLst/>
              <a:rect l="l" t="t" r="r" b="b"/>
              <a:pathLst>
                <a:path w="200660" h="244475">
                  <a:moveTo>
                    <a:pt x="78270" y="0"/>
                  </a:moveTo>
                  <a:lnTo>
                    <a:pt x="188429" y="0"/>
                  </a:lnTo>
                  <a:lnTo>
                    <a:pt x="194957" y="0"/>
                  </a:lnTo>
                  <a:lnTo>
                    <a:pt x="200202" y="5283"/>
                  </a:lnTo>
                  <a:lnTo>
                    <a:pt x="200202" y="11811"/>
                  </a:lnTo>
                  <a:lnTo>
                    <a:pt x="200202" y="230784"/>
                  </a:lnTo>
                  <a:lnTo>
                    <a:pt x="200202" y="238112"/>
                  </a:lnTo>
                  <a:lnTo>
                    <a:pt x="194271" y="244043"/>
                  </a:lnTo>
                  <a:lnTo>
                    <a:pt x="186944" y="244043"/>
                  </a:lnTo>
                  <a:lnTo>
                    <a:pt x="13271" y="244043"/>
                  </a:lnTo>
                  <a:lnTo>
                    <a:pt x="5943" y="244043"/>
                  </a:lnTo>
                  <a:lnTo>
                    <a:pt x="0" y="238112"/>
                  </a:lnTo>
                  <a:lnTo>
                    <a:pt x="0" y="230784"/>
                  </a:lnTo>
                  <a:lnTo>
                    <a:pt x="0" y="124307"/>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grpSp>
      <p:sp>
        <p:nvSpPr>
          <p:cNvPr id="29" name="Rectangle 28">
            <a:extLst>
              <a:ext uri="{FF2B5EF4-FFF2-40B4-BE49-F238E27FC236}">
                <a16:creationId xmlns:a16="http://schemas.microsoft.com/office/drawing/2014/main" id="{DFB68890-743B-7845-9F69-793D4E3E8876}"/>
              </a:ext>
            </a:extLst>
          </p:cNvPr>
          <p:cNvSpPr/>
          <p:nvPr/>
        </p:nvSpPr>
        <p:spPr>
          <a:xfrm>
            <a:off x="6904673" y="935722"/>
            <a:ext cx="4572000" cy="246221"/>
          </a:xfrm>
          <a:prstGeom prst="rect">
            <a:avLst/>
          </a:prstGeom>
        </p:spPr>
        <p:txBody>
          <a:bodyPr wrap="square">
            <a:spAutoFit/>
          </a:bodyPr>
          <a:lstStyle/>
          <a:p>
            <a:pPr marL="2675588" defTabSz="685800">
              <a:lnSpc>
                <a:spcPts val="629"/>
              </a:lnSpc>
              <a:spcBef>
                <a:spcPts val="67"/>
              </a:spcBef>
            </a:pPr>
            <a:r>
              <a:rPr lang="en-US" sz="600" b="1" spc="20" dirty="0">
                <a:solidFill>
                  <a:srgbClr val="005E6D"/>
                </a:solidFill>
                <a:latin typeface="Microsoft JhengHei UI"/>
                <a:cs typeface="Microsoft JhengHei UI"/>
              </a:rPr>
              <a:t>2019 </a:t>
            </a:r>
            <a:r>
              <a:rPr lang="en-US" sz="600" b="1" spc="46" dirty="0">
                <a:solidFill>
                  <a:srgbClr val="8C2689"/>
                </a:solidFill>
                <a:latin typeface="Century Gothic"/>
                <a:cs typeface="Century Gothic"/>
              </a:rPr>
              <a:t>VIRAL</a:t>
            </a:r>
            <a:r>
              <a:rPr lang="en-US" sz="600" b="1" spc="18" dirty="0">
                <a:solidFill>
                  <a:srgbClr val="8C2689"/>
                </a:solidFill>
                <a:latin typeface="Century Gothic"/>
                <a:cs typeface="Century Gothic"/>
              </a:rPr>
              <a:t> </a:t>
            </a:r>
            <a:r>
              <a:rPr lang="en-US" sz="600" b="1" spc="67" dirty="0">
                <a:solidFill>
                  <a:srgbClr val="8C2689"/>
                </a:solidFill>
                <a:latin typeface="Century Gothic"/>
                <a:cs typeface="Century Gothic"/>
              </a:rPr>
              <a:t>HEPATITIS</a:t>
            </a:r>
            <a:endParaRPr lang="en-US" sz="600" dirty="0">
              <a:solidFill>
                <a:srgbClr val="000000"/>
              </a:solidFill>
              <a:latin typeface="Century Gothic"/>
              <a:cs typeface="Century Gothic"/>
            </a:endParaRPr>
          </a:p>
          <a:p>
            <a:pPr marL="2675588" defTabSz="685800">
              <a:lnSpc>
                <a:spcPts val="629"/>
              </a:lnSpc>
            </a:pPr>
            <a:r>
              <a:rPr lang="en-US" sz="600" spc="15" dirty="0">
                <a:solidFill>
                  <a:srgbClr val="005E6D"/>
                </a:solidFill>
                <a:latin typeface="Century Gothic"/>
                <a:cs typeface="Century Gothic"/>
              </a:rPr>
              <a:t>SURVEILLANCE</a:t>
            </a:r>
            <a:r>
              <a:rPr lang="en-US" sz="600" spc="36" dirty="0">
                <a:solidFill>
                  <a:srgbClr val="005E6D"/>
                </a:solidFill>
                <a:latin typeface="Century Gothic"/>
                <a:cs typeface="Century Gothic"/>
              </a:rPr>
              <a:t> REPORT</a:t>
            </a:r>
            <a:endParaRPr lang="en-US" sz="600" dirty="0">
              <a:solidFill>
                <a:srgbClr val="000000"/>
              </a:solidFill>
              <a:latin typeface="Century Gothic"/>
              <a:cs typeface="Century Gothic"/>
            </a:endParaRPr>
          </a:p>
        </p:txBody>
      </p:sp>
      <p:sp>
        <p:nvSpPr>
          <p:cNvPr id="30" name="Title 1">
            <a:extLst>
              <a:ext uri="{FF2B5EF4-FFF2-40B4-BE49-F238E27FC236}">
                <a16:creationId xmlns:a16="http://schemas.microsoft.com/office/drawing/2014/main" id="{FAFEE9AB-153E-D441-8C3A-6E517DA52062}"/>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3333907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object 228">
            <a:extLst>
              <a:ext uri="{C183D7F6-B498-43B3-948B-1728B52AA6E4}">
                <adec:decorative xmlns:adec="http://schemas.microsoft.com/office/drawing/2017/decorative" val="1"/>
              </a:ext>
            </a:extLst>
          </p:cNvPr>
          <p:cNvSpPr/>
          <p:nvPr/>
        </p:nvSpPr>
        <p:spPr>
          <a:xfrm>
            <a:off x="3923227" y="4355213"/>
            <a:ext cx="4376537" cy="0"/>
          </a:xfrm>
          <a:custGeom>
            <a:avLst/>
            <a:gdLst/>
            <a:ahLst/>
            <a:cxnLst/>
            <a:rect l="l" t="t" r="r" b="b"/>
            <a:pathLst>
              <a:path w="6699884">
                <a:moveTo>
                  <a:pt x="0" y="0"/>
                </a:moveTo>
                <a:lnTo>
                  <a:pt x="6699808" y="0"/>
                </a:lnTo>
              </a:path>
            </a:pathLst>
          </a:custGeom>
          <a:ln w="34391">
            <a:solidFill>
              <a:srgbClr val="A7A7A7"/>
            </a:solidFill>
            <a:prstDash val="dot"/>
          </a:ln>
        </p:spPr>
        <p:txBody>
          <a:bodyPr wrap="square" lIns="0" tIns="0" rIns="0" bIns="0" rtlCol="0"/>
          <a:lstStyle/>
          <a:p>
            <a:pPr defTabSz="685800"/>
            <a:endParaRPr sz="1176" dirty="0">
              <a:solidFill>
                <a:srgbClr val="000000"/>
              </a:solidFill>
              <a:latin typeface="Gill Sans MT"/>
            </a:endParaRPr>
          </a:p>
        </p:txBody>
      </p:sp>
      <p:sp>
        <p:nvSpPr>
          <p:cNvPr id="229" name="object 229"/>
          <p:cNvSpPr/>
          <p:nvPr/>
        </p:nvSpPr>
        <p:spPr>
          <a:xfrm>
            <a:off x="3855374" y="4355213"/>
            <a:ext cx="0" cy="0"/>
          </a:xfrm>
          <a:custGeom>
            <a:avLst/>
            <a:gdLst/>
            <a:ahLst/>
            <a:cxnLst/>
            <a:rect l="l" t="t" r="r" b="b"/>
            <a:pathLst>
              <a:path>
                <a:moveTo>
                  <a:pt x="0" y="0"/>
                </a:moveTo>
                <a:lnTo>
                  <a:pt x="0" y="0"/>
                </a:lnTo>
              </a:path>
            </a:pathLst>
          </a:custGeom>
          <a:ln w="34391">
            <a:solidFill>
              <a:srgbClr val="A7A7A7"/>
            </a:solidFill>
          </a:ln>
        </p:spPr>
        <p:txBody>
          <a:bodyPr wrap="square" lIns="0" tIns="0" rIns="0" bIns="0" rtlCol="0"/>
          <a:lstStyle/>
          <a:p>
            <a:pPr defTabSz="685800"/>
            <a:endParaRPr sz="1176" dirty="0">
              <a:solidFill>
                <a:srgbClr val="000000"/>
              </a:solidFill>
              <a:latin typeface="Gill Sans MT"/>
            </a:endParaRPr>
          </a:p>
        </p:txBody>
      </p:sp>
      <p:sp>
        <p:nvSpPr>
          <p:cNvPr id="230" name="object 230"/>
          <p:cNvSpPr/>
          <p:nvPr/>
        </p:nvSpPr>
        <p:spPr>
          <a:xfrm>
            <a:off x="8333637" y="4355213"/>
            <a:ext cx="0" cy="0"/>
          </a:xfrm>
          <a:custGeom>
            <a:avLst/>
            <a:gdLst/>
            <a:ahLst/>
            <a:cxnLst/>
            <a:rect l="l" t="t" r="r" b="b"/>
            <a:pathLst>
              <a:path>
                <a:moveTo>
                  <a:pt x="0" y="0"/>
                </a:moveTo>
                <a:lnTo>
                  <a:pt x="0" y="0"/>
                </a:lnTo>
              </a:path>
            </a:pathLst>
          </a:custGeom>
          <a:ln w="34391">
            <a:solidFill>
              <a:srgbClr val="A7A7A7"/>
            </a:solidFill>
          </a:ln>
        </p:spPr>
        <p:txBody>
          <a:bodyPr wrap="square" lIns="0" tIns="0" rIns="0" bIns="0" rtlCol="0"/>
          <a:lstStyle/>
          <a:p>
            <a:pPr defTabSz="685800"/>
            <a:endParaRPr sz="1176" dirty="0">
              <a:solidFill>
                <a:srgbClr val="000000"/>
              </a:solidFill>
              <a:latin typeface="Gill Sans MT"/>
            </a:endParaRPr>
          </a:p>
        </p:txBody>
      </p:sp>
      <p:graphicFrame>
        <p:nvGraphicFramePr>
          <p:cNvPr id="232" name="object 232"/>
          <p:cNvGraphicFramePr>
            <a:graphicFrameLocks noGrp="1"/>
          </p:cNvGraphicFramePr>
          <p:nvPr/>
        </p:nvGraphicFramePr>
        <p:xfrm>
          <a:off x="3856089" y="4428830"/>
          <a:ext cx="4477748" cy="1302465"/>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495684">
                  <a:extLst>
                    <a:ext uri="{9D8B030D-6E8A-4147-A177-3AD203B41FA5}">
                      <a16:colId xmlns:a16="http://schemas.microsoft.com/office/drawing/2014/main" val="20000"/>
                    </a:ext>
                  </a:extLst>
                </a:gridCol>
                <a:gridCol w="248879">
                  <a:extLst>
                    <a:ext uri="{9D8B030D-6E8A-4147-A177-3AD203B41FA5}">
                      <a16:colId xmlns:a16="http://schemas.microsoft.com/office/drawing/2014/main" val="20001"/>
                    </a:ext>
                  </a:extLst>
                </a:gridCol>
                <a:gridCol w="248879">
                  <a:extLst>
                    <a:ext uri="{9D8B030D-6E8A-4147-A177-3AD203B41FA5}">
                      <a16:colId xmlns:a16="http://schemas.microsoft.com/office/drawing/2014/main" val="20002"/>
                    </a:ext>
                  </a:extLst>
                </a:gridCol>
                <a:gridCol w="248879">
                  <a:extLst>
                    <a:ext uri="{9D8B030D-6E8A-4147-A177-3AD203B41FA5}">
                      <a16:colId xmlns:a16="http://schemas.microsoft.com/office/drawing/2014/main" val="20003"/>
                    </a:ext>
                  </a:extLst>
                </a:gridCol>
                <a:gridCol w="248879">
                  <a:extLst>
                    <a:ext uri="{9D8B030D-6E8A-4147-A177-3AD203B41FA5}">
                      <a16:colId xmlns:a16="http://schemas.microsoft.com/office/drawing/2014/main" val="20004"/>
                    </a:ext>
                  </a:extLst>
                </a:gridCol>
                <a:gridCol w="248879">
                  <a:extLst>
                    <a:ext uri="{9D8B030D-6E8A-4147-A177-3AD203B41FA5}">
                      <a16:colId xmlns:a16="http://schemas.microsoft.com/office/drawing/2014/main" val="20005"/>
                    </a:ext>
                  </a:extLst>
                </a:gridCol>
                <a:gridCol w="248879">
                  <a:extLst>
                    <a:ext uri="{9D8B030D-6E8A-4147-A177-3AD203B41FA5}">
                      <a16:colId xmlns:a16="http://schemas.microsoft.com/office/drawing/2014/main" val="20006"/>
                    </a:ext>
                  </a:extLst>
                </a:gridCol>
                <a:gridCol w="248879">
                  <a:extLst>
                    <a:ext uri="{9D8B030D-6E8A-4147-A177-3AD203B41FA5}">
                      <a16:colId xmlns:a16="http://schemas.microsoft.com/office/drawing/2014/main" val="20007"/>
                    </a:ext>
                  </a:extLst>
                </a:gridCol>
                <a:gridCol w="248879">
                  <a:extLst>
                    <a:ext uri="{9D8B030D-6E8A-4147-A177-3AD203B41FA5}">
                      <a16:colId xmlns:a16="http://schemas.microsoft.com/office/drawing/2014/main" val="20008"/>
                    </a:ext>
                  </a:extLst>
                </a:gridCol>
                <a:gridCol w="248879">
                  <a:extLst>
                    <a:ext uri="{9D8B030D-6E8A-4147-A177-3AD203B41FA5}">
                      <a16:colId xmlns:a16="http://schemas.microsoft.com/office/drawing/2014/main" val="20009"/>
                    </a:ext>
                  </a:extLst>
                </a:gridCol>
                <a:gridCol w="248879">
                  <a:extLst>
                    <a:ext uri="{9D8B030D-6E8A-4147-A177-3AD203B41FA5}">
                      <a16:colId xmlns:a16="http://schemas.microsoft.com/office/drawing/2014/main" val="20010"/>
                    </a:ext>
                  </a:extLst>
                </a:gridCol>
                <a:gridCol w="248879">
                  <a:extLst>
                    <a:ext uri="{9D8B030D-6E8A-4147-A177-3AD203B41FA5}">
                      <a16:colId xmlns:a16="http://schemas.microsoft.com/office/drawing/2014/main" val="20011"/>
                    </a:ext>
                  </a:extLst>
                </a:gridCol>
                <a:gridCol w="248879">
                  <a:extLst>
                    <a:ext uri="{9D8B030D-6E8A-4147-A177-3AD203B41FA5}">
                      <a16:colId xmlns:a16="http://schemas.microsoft.com/office/drawing/2014/main" val="20012"/>
                    </a:ext>
                  </a:extLst>
                </a:gridCol>
                <a:gridCol w="248879">
                  <a:extLst>
                    <a:ext uri="{9D8B030D-6E8A-4147-A177-3AD203B41FA5}">
                      <a16:colId xmlns:a16="http://schemas.microsoft.com/office/drawing/2014/main" val="20013"/>
                    </a:ext>
                  </a:extLst>
                </a:gridCol>
                <a:gridCol w="248879">
                  <a:extLst>
                    <a:ext uri="{9D8B030D-6E8A-4147-A177-3AD203B41FA5}">
                      <a16:colId xmlns:a16="http://schemas.microsoft.com/office/drawing/2014/main" val="20014"/>
                    </a:ext>
                  </a:extLst>
                </a:gridCol>
                <a:gridCol w="248879">
                  <a:extLst>
                    <a:ext uri="{9D8B030D-6E8A-4147-A177-3AD203B41FA5}">
                      <a16:colId xmlns:a16="http://schemas.microsoft.com/office/drawing/2014/main" val="20015"/>
                    </a:ext>
                  </a:extLst>
                </a:gridCol>
                <a:gridCol w="248879">
                  <a:extLst>
                    <a:ext uri="{9D8B030D-6E8A-4147-A177-3AD203B41FA5}">
                      <a16:colId xmlns:a16="http://schemas.microsoft.com/office/drawing/2014/main" val="20016"/>
                    </a:ext>
                  </a:extLst>
                </a:gridCol>
              </a:tblGrid>
              <a:tr h="186659">
                <a:tc>
                  <a:txBody>
                    <a:bodyPr/>
                    <a:lstStyle/>
                    <a:p>
                      <a:pPr algn="ctr">
                        <a:lnSpc>
                          <a:spcPct val="100000"/>
                        </a:lnSpc>
                        <a:spcBef>
                          <a:spcPts val="635"/>
                        </a:spcBef>
                      </a:pPr>
                      <a:r>
                        <a:rPr sz="500" b="1" dirty="0">
                          <a:solidFill>
                            <a:srgbClr val="FFFFFF"/>
                          </a:solidFill>
                          <a:latin typeface="Tahoma"/>
                          <a:cs typeface="Tahoma"/>
                        </a:rPr>
                        <a:t>Age</a:t>
                      </a:r>
                      <a:r>
                        <a:rPr sz="500" b="1" spc="-40" dirty="0">
                          <a:solidFill>
                            <a:srgbClr val="FFFFFF"/>
                          </a:solidFill>
                          <a:latin typeface="Tahoma"/>
                          <a:cs typeface="Tahoma"/>
                        </a:rPr>
                        <a:t> </a:t>
                      </a:r>
                      <a:r>
                        <a:rPr sz="500" b="1" spc="-30" dirty="0">
                          <a:solidFill>
                            <a:srgbClr val="FFFFFF"/>
                          </a:solidFill>
                          <a:latin typeface="Tahoma"/>
                          <a:cs typeface="Tahoma"/>
                        </a:rPr>
                        <a:t>(years)</a:t>
                      </a:r>
                      <a:endParaRPr sz="500" dirty="0">
                        <a:latin typeface="Tahoma"/>
                        <a:cs typeface="Tahoma"/>
                      </a:endParaRPr>
                    </a:p>
                  </a:txBody>
                  <a:tcPr marL="0" marR="0" marT="52679" marB="0">
                    <a:lnR w="19050">
                      <a:solidFill>
                        <a:srgbClr val="FFFFFF"/>
                      </a:solidFill>
                      <a:prstDash val="solid"/>
                    </a:lnR>
                    <a:solidFill>
                      <a:srgbClr val="005E6D"/>
                    </a:solidFill>
                  </a:tcPr>
                </a:tc>
                <a:tc>
                  <a:txBody>
                    <a:bodyPr/>
                    <a:lstStyle/>
                    <a:p>
                      <a:pPr marL="5080" algn="ctr">
                        <a:lnSpc>
                          <a:spcPct val="100000"/>
                        </a:lnSpc>
                        <a:spcBef>
                          <a:spcPts val="635"/>
                        </a:spcBef>
                      </a:pPr>
                      <a:r>
                        <a:rPr sz="500" b="1" spc="-15" dirty="0">
                          <a:solidFill>
                            <a:srgbClr val="FFFFFF"/>
                          </a:solidFill>
                          <a:latin typeface="Tahoma"/>
                          <a:cs typeface="Tahoma"/>
                        </a:rPr>
                        <a:t>2004</a:t>
                      </a:r>
                      <a:endParaRPr sz="500" dirty="0">
                        <a:latin typeface="Tahoma"/>
                        <a:cs typeface="Tahoma"/>
                      </a:endParaRPr>
                    </a:p>
                  </a:txBody>
                  <a:tcPr marL="0" marR="0" marT="52679" marB="0">
                    <a:lnL w="19050">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2005</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2006</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2007</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2008</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2009</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2010</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2011</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2012</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2013</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2014</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2015</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2016</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2017</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500" b="1" spc="-15" dirty="0">
                          <a:solidFill>
                            <a:srgbClr val="FFFFFF"/>
                          </a:solidFill>
                          <a:latin typeface="Tahoma"/>
                          <a:cs typeface="Tahoma"/>
                        </a:rPr>
                        <a:t>2018</a:t>
                      </a:r>
                      <a:endParaRPr sz="500" dirty="0">
                        <a:latin typeface="Tahoma"/>
                        <a:cs typeface="Tahoma"/>
                      </a:endParaRPr>
                    </a:p>
                  </a:txBody>
                  <a:tcPr marL="0" marR="0" marT="52679" marB="0">
                    <a:lnL w="9525">
                      <a:solidFill>
                        <a:srgbClr val="FFFFFF"/>
                      </a:solidFill>
                      <a:prstDash val="solid"/>
                    </a:lnL>
                    <a:lnR w="9525">
                      <a:solidFill>
                        <a:srgbClr val="FFFFFF"/>
                      </a:solidFill>
                      <a:prstDash val="solid"/>
                    </a:lnR>
                    <a:solidFill>
                      <a:srgbClr val="005E6D"/>
                    </a:solidFill>
                  </a:tcPr>
                </a:tc>
                <a:tc>
                  <a:txBody>
                    <a:bodyPr/>
                    <a:lstStyle/>
                    <a:p>
                      <a:pPr marL="6985" algn="ctr">
                        <a:lnSpc>
                          <a:spcPct val="100000"/>
                        </a:lnSpc>
                        <a:spcBef>
                          <a:spcPts val="635"/>
                        </a:spcBef>
                      </a:pPr>
                      <a:r>
                        <a:rPr sz="500" b="1" spc="-15" dirty="0">
                          <a:solidFill>
                            <a:srgbClr val="FFFFFF"/>
                          </a:solidFill>
                          <a:latin typeface="Tahoma"/>
                          <a:cs typeface="Tahoma"/>
                        </a:rPr>
                        <a:t>2019</a:t>
                      </a:r>
                      <a:endParaRPr sz="500" dirty="0">
                        <a:latin typeface="Tahoma"/>
                        <a:cs typeface="Tahoma"/>
                      </a:endParaRPr>
                    </a:p>
                  </a:txBody>
                  <a:tcPr marL="0" marR="0" marT="52679" marB="0">
                    <a:lnL w="9525">
                      <a:solidFill>
                        <a:srgbClr val="FFFFFF"/>
                      </a:solidFill>
                      <a:prstDash val="solid"/>
                    </a:lnL>
                    <a:solidFill>
                      <a:srgbClr val="005E6D"/>
                    </a:solidFill>
                  </a:tcPr>
                </a:tc>
                <a:extLst>
                  <a:ext uri="{0D108BD9-81ED-4DB2-BD59-A6C34878D82A}">
                    <a16:rowId xmlns:a16="http://schemas.microsoft.com/office/drawing/2014/main" val="10000"/>
                  </a:ext>
                </a:extLst>
              </a:tr>
              <a:tr h="182511">
                <a:tc>
                  <a:txBody>
                    <a:bodyPr/>
                    <a:lstStyle/>
                    <a:p>
                      <a:pPr algn="ctr">
                        <a:lnSpc>
                          <a:spcPct val="100000"/>
                        </a:lnSpc>
                        <a:spcBef>
                          <a:spcPts val="610"/>
                        </a:spcBef>
                      </a:pPr>
                      <a:r>
                        <a:rPr sz="500" b="1" spc="65" dirty="0">
                          <a:solidFill>
                            <a:srgbClr val="231F20"/>
                          </a:solidFill>
                          <a:latin typeface="Century Gothic"/>
                          <a:cs typeface="Century Gothic"/>
                        </a:rPr>
                        <a:t>0–19</a:t>
                      </a:r>
                      <a:endParaRPr sz="500" dirty="0">
                        <a:latin typeface="Century Gothic"/>
                        <a:cs typeface="Century Gothic"/>
                      </a:endParaRPr>
                    </a:p>
                  </a:txBody>
                  <a:tcPr marL="0" marR="0" marT="50606" marB="0">
                    <a:lnR w="19050">
                      <a:solidFill>
                        <a:srgbClr val="005E6D"/>
                      </a:solidFill>
                      <a:prstDash val="solid"/>
                    </a:lnR>
                    <a:solidFill>
                      <a:srgbClr val="FFFFFF"/>
                    </a:solidFill>
                  </a:tcPr>
                </a:tc>
                <a:tc>
                  <a:txBody>
                    <a:bodyPr/>
                    <a:lstStyle/>
                    <a:p>
                      <a:pPr marL="508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19050">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0.0</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0.0</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lnR w="9525">
                      <a:solidFill>
                        <a:srgbClr val="005E6D"/>
                      </a:solidFill>
                      <a:prstDash val="solid"/>
                    </a:lnR>
                    <a:solidFill>
                      <a:srgbClr val="FFFFFF"/>
                    </a:solidFill>
                  </a:tcPr>
                </a:tc>
                <a:tc>
                  <a:txBody>
                    <a:bodyPr/>
                    <a:lstStyle/>
                    <a:p>
                      <a:pPr marL="7620" algn="ctr">
                        <a:lnSpc>
                          <a:spcPct val="100000"/>
                        </a:lnSpc>
                        <a:spcBef>
                          <a:spcPts val="610"/>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0606" marB="0">
                    <a:lnL w="9525">
                      <a:solidFill>
                        <a:srgbClr val="005E6D"/>
                      </a:solidFill>
                      <a:prstDash val="solid"/>
                    </a:lnL>
                    <a:solidFill>
                      <a:srgbClr val="FFFFFF"/>
                    </a:solidFill>
                  </a:tcPr>
                </a:tc>
                <a:extLst>
                  <a:ext uri="{0D108BD9-81ED-4DB2-BD59-A6C34878D82A}">
                    <a16:rowId xmlns:a16="http://schemas.microsoft.com/office/drawing/2014/main" val="10001"/>
                  </a:ext>
                </a:extLst>
              </a:tr>
              <a:tr h="186659">
                <a:tc>
                  <a:txBody>
                    <a:bodyPr/>
                    <a:lstStyle/>
                    <a:p>
                      <a:pPr algn="ctr">
                        <a:lnSpc>
                          <a:spcPct val="100000"/>
                        </a:lnSpc>
                        <a:spcBef>
                          <a:spcPts val="635"/>
                        </a:spcBef>
                      </a:pPr>
                      <a:r>
                        <a:rPr sz="500" b="1" spc="60" dirty="0">
                          <a:solidFill>
                            <a:srgbClr val="231F20"/>
                          </a:solidFill>
                          <a:latin typeface="Century Gothic"/>
                          <a:cs typeface="Century Gothic"/>
                        </a:rPr>
                        <a:t>20–29</a:t>
                      </a:r>
                      <a:endParaRPr sz="500" dirty="0">
                        <a:latin typeface="Century Gothic"/>
                        <a:cs typeface="Century Gothic"/>
                      </a:endParaRPr>
                    </a:p>
                  </a:txBody>
                  <a:tcPr marL="0" marR="0" marT="52679" marB="0">
                    <a:lnR w="19050">
                      <a:solidFill>
                        <a:srgbClr val="005E6D"/>
                      </a:solidFill>
                      <a:prstDash val="solid"/>
                    </a:lnR>
                    <a:solidFill>
                      <a:srgbClr val="E5EEF0"/>
                    </a:solidFill>
                  </a:tcPr>
                </a:tc>
                <a:tc>
                  <a:txBody>
                    <a:bodyPr/>
                    <a:lstStyle/>
                    <a:p>
                      <a:pPr marL="571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19050">
                      <a:solidFill>
                        <a:srgbClr val="005E6D"/>
                      </a:solidFill>
                      <a:prstDash val="solid"/>
                    </a:lnL>
                    <a:lnR w="9525">
                      <a:solidFill>
                        <a:srgbClr val="005E6D"/>
                      </a:solidFill>
                      <a:prstDash val="solid"/>
                    </a:lnR>
                    <a:solidFill>
                      <a:srgbClr val="E5EEF0"/>
                    </a:solidFill>
                  </a:tcPr>
                </a:tc>
                <a:tc>
                  <a:txBody>
                    <a:bodyPr/>
                    <a:lstStyle/>
                    <a:p>
                      <a:pPr marL="2540"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2540"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2540"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2540" algn="ctr">
                        <a:lnSpc>
                          <a:spcPct val="100000"/>
                        </a:lnSpc>
                        <a:spcBef>
                          <a:spcPts val="635"/>
                        </a:spcBef>
                      </a:pPr>
                      <a:r>
                        <a:rPr sz="500" b="1" spc="25" dirty="0">
                          <a:solidFill>
                            <a:srgbClr val="231F20"/>
                          </a:solidFill>
                          <a:latin typeface="Century Gothic"/>
                          <a:cs typeface="Century Gothic"/>
                        </a:rPr>
                        <a:t>0.7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1.2</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1.7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2.0</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2.2</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2.4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2.7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2.7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3.0</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7620" algn="ctr">
                        <a:lnSpc>
                          <a:spcPct val="100000"/>
                        </a:lnSpc>
                        <a:spcBef>
                          <a:spcPts val="635"/>
                        </a:spcBef>
                      </a:pPr>
                      <a:r>
                        <a:rPr sz="500" b="1" spc="25" dirty="0">
                          <a:solidFill>
                            <a:srgbClr val="231F20"/>
                          </a:solidFill>
                          <a:latin typeface="Century Gothic"/>
                          <a:cs typeface="Century Gothic"/>
                        </a:rPr>
                        <a:t>2.9</a:t>
                      </a:r>
                      <a:endParaRPr sz="500" dirty="0">
                        <a:latin typeface="Century Gothic"/>
                        <a:cs typeface="Century Gothic"/>
                      </a:endParaRPr>
                    </a:p>
                  </a:txBody>
                  <a:tcPr marL="0" marR="0" marT="52679" marB="0">
                    <a:lnL w="9525">
                      <a:solidFill>
                        <a:srgbClr val="005E6D"/>
                      </a:solidFill>
                      <a:prstDash val="solid"/>
                    </a:lnL>
                    <a:solidFill>
                      <a:srgbClr val="E5EEF0"/>
                    </a:solidFill>
                  </a:tcPr>
                </a:tc>
                <a:extLst>
                  <a:ext uri="{0D108BD9-81ED-4DB2-BD59-A6C34878D82A}">
                    <a16:rowId xmlns:a16="http://schemas.microsoft.com/office/drawing/2014/main" val="10002"/>
                  </a:ext>
                </a:extLst>
              </a:tr>
              <a:tr h="186659">
                <a:tc>
                  <a:txBody>
                    <a:bodyPr/>
                    <a:lstStyle/>
                    <a:p>
                      <a:pPr algn="ctr">
                        <a:lnSpc>
                          <a:spcPct val="100000"/>
                        </a:lnSpc>
                        <a:spcBef>
                          <a:spcPts val="635"/>
                        </a:spcBef>
                      </a:pPr>
                      <a:r>
                        <a:rPr sz="500" b="1" spc="60" dirty="0">
                          <a:solidFill>
                            <a:srgbClr val="231F20"/>
                          </a:solidFill>
                          <a:latin typeface="Century Gothic"/>
                          <a:cs typeface="Century Gothic"/>
                        </a:rPr>
                        <a:t>30–39</a:t>
                      </a:r>
                      <a:endParaRPr sz="500" dirty="0">
                        <a:latin typeface="Century Gothic"/>
                        <a:cs typeface="Century Gothic"/>
                      </a:endParaRPr>
                    </a:p>
                  </a:txBody>
                  <a:tcPr marL="0" marR="0" marT="52679" marB="0">
                    <a:lnR w="19050">
                      <a:solidFill>
                        <a:srgbClr val="005E6D"/>
                      </a:solidFill>
                      <a:prstDash val="solid"/>
                    </a:lnR>
                    <a:solidFill>
                      <a:srgbClr val="FFFFFF"/>
                    </a:solidFill>
                  </a:tcPr>
                </a:tc>
                <a:tc>
                  <a:txBody>
                    <a:bodyPr/>
                    <a:lstStyle/>
                    <a:p>
                      <a:pPr marL="571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19050">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0.6</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0.8</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1.1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1.4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1.7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1.7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2.2</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2.3</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2.6</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8255" algn="ctr">
                        <a:lnSpc>
                          <a:spcPct val="100000"/>
                        </a:lnSpc>
                        <a:spcBef>
                          <a:spcPts val="635"/>
                        </a:spcBef>
                      </a:pPr>
                      <a:r>
                        <a:rPr sz="500" b="1" spc="25" dirty="0">
                          <a:solidFill>
                            <a:srgbClr val="231F20"/>
                          </a:solidFill>
                          <a:latin typeface="Century Gothic"/>
                          <a:cs typeface="Century Gothic"/>
                        </a:rPr>
                        <a:t>3.2</a:t>
                      </a:r>
                      <a:endParaRPr sz="500" dirty="0">
                        <a:latin typeface="Century Gothic"/>
                        <a:cs typeface="Century Gothic"/>
                      </a:endParaRPr>
                    </a:p>
                  </a:txBody>
                  <a:tcPr marL="0" marR="0" marT="52679" marB="0">
                    <a:lnL w="9525">
                      <a:solidFill>
                        <a:srgbClr val="005E6D"/>
                      </a:solidFill>
                      <a:prstDash val="solid"/>
                    </a:lnL>
                    <a:solidFill>
                      <a:srgbClr val="FFFFFF"/>
                    </a:solidFill>
                  </a:tcPr>
                </a:tc>
                <a:extLst>
                  <a:ext uri="{0D108BD9-81ED-4DB2-BD59-A6C34878D82A}">
                    <a16:rowId xmlns:a16="http://schemas.microsoft.com/office/drawing/2014/main" val="10003"/>
                  </a:ext>
                </a:extLst>
              </a:tr>
              <a:tr h="186659">
                <a:tc>
                  <a:txBody>
                    <a:bodyPr/>
                    <a:lstStyle/>
                    <a:p>
                      <a:pPr algn="ctr">
                        <a:lnSpc>
                          <a:spcPct val="100000"/>
                        </a:lnSpc>
                        <a:spcBef>
                          <a:spcPts val="635"/>
                        </a:spcBef>
                      </a:pPr>
                      <a:r>
                        <a:rPr sz="500" b="1" spc="60" dirty="0">
                          <a:solidFill>
                            <a:srgbClr val="231F20"/>
                          </a:solidFill>
                          <a:latin typeface="Century Gothic"/>
                          <a:cs typeface="Century Gothic"/>
                        </a:rPr>
                        <a:t>40–49</a:t>
                      </a:r>
                      <a:endParaRPr sz="500" dirty="0">
                        <a:latin typeface="Century Gothic"/>
                        <a:cs typeface="Century Gothic"/>
                      </a:endParaRPr>
                    </a:p>
                  </a:txBody>
                  <a:tcPr marL="0" marR="0" marT="52679" marB="0">
                    <a:lnR w="19050">
                      <a:solidFill>
                        <a:srgbClr val="005E6D"/>
                      </a:solidFill>
                      <a:prstDash val="solid"/>
                    </a:lnR>
                    <a:solidFill>
                      <a:srgbClr val="E5EEF0"/>
                    </a:solidFill>
                  </a:tcPr>
                </a:tc>
                <a:tc>
                  <a:txBody>
                    <a:bodyPr/>
                    <a:lstStyle/>
                    <a:p>
                      <a:pPr marL="5715"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19050">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0.3</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0.6</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0.7</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0.9</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1.2</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1.1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1.3</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8255" algn="ctr">
                        <a:lnSpc>
                          <a:spcPct val="100000"/>
                        </a:lnSpc>
                        <a:spcBef>
                          <a:spcPts val="635"/>
                        </a:spcBef>
                      </a:pPr>
                      <a:r>
                        <a:rPr sz="500" b="1" spc="25" dirty="0">
                          <a:solidFill>
                            <a:srgbClr val="231F20"/>
                          </a:solidFill>
                          <a:latin typeface="Century Gothic"/>
                          <a:cs typeface="Century Gothic"/>
                        </a:rPr>
                        <a:t>1.7</a:t>
                      </a:r>
                      <a:endParaRPr sz="500" dirty="0">
                        <a:latin typeface="Century Gothic"/>
                        <a:cs typeface="Century Gothic"/>
                      </a:endParaRPr>
                    </a:p>
                  </a:txBody>
                  <a:tcPr marL="0" marR="0" marT="52679" marB="0">
                    <a:lnL w="9525">
                      <a:solidFill>
                        <a:srgbClr val="005E6D"/>
                      </a:solidFill>
                      <a:prstDash val="solid"/>
                    </a:lnL>
                    <a:solidFill>
                      <a:srgbClr val="E5EEF0"/>
                    </a:solidFill>
                  </a:tcPr>
                </a:tc>
                <a:extLst>
                  <a:ext uri="{0D108BD9-81ED-4DB2-BD59-A6C34878D82A}">
                    <a16:rowId xmlns:a16="http://schemas.microsoft.com/office/drawing/2014/main" val="10004"/>
                  </a:ext>
                </a:extLst>
              </a:tr>
              <a:tr h="186659">
                <a:tc>
                  <a:txBody>
                    <a:bodyPr/>
                    <a:lstStyle/>
                    <a:p>
                      <a:pPr algn="ctr">
                        <a:lnSpc>
                          <a:spcPct val="100000"/>
                        </a:lnSpc>
                        <a:spcBef>
                          <a:spcPts val="635"/>
                        </a:spcBef>
                      </a:pPr>
                      <a:r>
                        <a:rPr sz="500" b="1" spc="60" dirty="0">
                          <a:solidFill>
                            <a:srgbClr val="231F20"/>
                          </a:solidFill>
                          <a:latin typeface="Century Gothic"/>
                          <a:cs typeface="Century Gothic"/>
                        </a:rPr>
                        <a:t>50–59</a:t>
                      </a:r>
                      <a:endParaRPr sz="500" dirty="0">
                        <a:latin typeface="Century Gothic"/>
                        <a:cs typeface="Century Gothic"/>
                      </a:endParaRPr>
                    </a:p>
                  </a:txBody>
                  <a:tcPr marL="0" marR="0" marT="52679" marB="0">
                    <a:lnR w="19050">
                      <a:solidFill>
                        <a:srgbClr val="005E6D"/>
                      </a:solidFill>
                      <a:prstDash val="solid"/>
                    </a:lnR>
                    <a:solidFill>
                      <a:srgbClr val="FFFFFF"/>
                    </a:solidFill>
                  </a:tcPr>
                </a:tc>
                <a:tc>
                  <a:txBody>
                    <a:bodyPr/>
                    <a:lstStyle/>
                    <a:p>
                      <a:pPr marL="6350" algn="ctr">
                        <a:lnSpc>
                          <a:spcPct val="100000"/>
                        </a:lnSpc>
                        <a:spcBef>
                          <a:spcPts val="635"/>
                        </a:spcBef>
                      </a:pPr>
                      <a:r>
                        <a:rPr sz="500" b="1" spc="25" dirty="0">
                          <a:solidFill>
                            <a:srgbClr val="231F20"/>
                          </a:solidFill>
                          <a:latin typeface="Century Gothic"/>
                          <a:cs typeface="Century Gothic"/>
                        </a:rPr>
                        <a:t>0.3</a:t>
                      </a:r>
                      <a:endParaRPr sz="500" dirty="0">
                        <a:latin typeface="Century Gothic"/>
                        <a:cs typeface="Century Gothic"/>
                      </a:endParaRPr>
                    </a:p>
                  </a:txBody>
                  <a:tcPr marL="0" marR="0" marT="52679" marB="0">
                    <a:lnL w="19050">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0.2</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0.3</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0.3</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35"/>
                        </a:spcBef>
                      </a:pPr>
                      <a:r>
                        <a:rPr sz="500" b="1" spc="25" dirty="0">
                          <a:solidFill>
                            <a:srgbClr val="231F20"/>
                          </a:solidFill>
                          <a:latin typeface="Century Gothic"/>
                          <a:cs typeface="Century Gothic"/>
                        </a:rPr>
                        <a:t>0.2</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0.3</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0.3</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0.6</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0.6</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0.8</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0.9</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FFFFFF"/>
                    </a:solidFill>
                  </a:tcPr>
                </a:tc>
                <a:tc>
                  <a:txBody>
                    <a:bodyPr/>
                    <a:lstStyle/>
                    <a:p>
                      <a:pPr marL="8255" algn="ctr">
                        <a:lnSpc>
                          <a:spcPct val="100000"/>
                        </a:lnSpc>
                        <a:spcBef>
                          <a:spcPts val="635"/>
                        </a:spcBef>
                      </a:pPr>
                      <a:r>
                        <a:rPr sz="500" b="1" spc="25" dirty="0">
                          <a:solidFill>
                            <a:srgbClr val="231F20"/>
                          </a:solidFill>
                          <a:latin typeface="Century Gothic"/>
                          <a:cs typeface="Century Gothic"/>
                        </a:rPr>
                        <a:t>1.1</a:t>
                      </a:r>
                      <a:endParaRPr sz="500" dirty="0">
                        <a:latin typeface="Century Gothic"/>
                        <a:cs typeface="Century Gothic"/>
                      </a:endParaRPr>
                    </a:p>
                  </a:txBody>
                  <a:tcPr marL="0" marR="0" marT="52679" marB="0">
                    <a:lnL w="9525">
                      <a:solidFill>
                        <a:srgbClr val="005E6D"/>
                      </a:solidFill>
                      <a:prstDash val="solid"/>
                    </a:lnL>
                    <a:solidFill>
                      <a:srgbClr val="FFFFFF"/>
                    </a:solidFill>
                  </a:tcPr>
                </a:tc>
                <a:extLst>
                  <a:ext uri="{0D108BD9-81ED-4DB2-BD59-A6C34878D82A}">
                    <a16:rowId xmlns:a16="http://schemas.microsoft.com/office/drawing/2014/main" val="10005"/>
                  </a:ext>
                </a:extLst>
              </a:tr>
              <a:tr h="186659">
                <a:tc>
                  <a:txBody>
                    <a:bodyPr/>
                    <a:lstStyle/>
                    <a:p>
                      <a:pPr algn="ctr">
                        <a:lnSpc>
                          <a:spcPct val="100000"/>
                        </a:lnSpc>
                        <a:spcBef>
                          <a:spcPts val="635"/>
                        </a:spcBef>
                      </a:pPr>
                      <a:r>
                        <a:rPr sz="500" b="1" spc="50" dirty="0">
                          <a:solidFill>
                            <a:srgbClr val="231F20"/>
                          </a:solidFill>
                          <a:latin typeface="Century Gothic"/>
                          <a:cs typeface="Century Gothic"/>
                        </a:rPr>
                        <a:t>≥60</a:t>
                      </a:r>
                      <a:endParaRPr sz="500" dirty="0">
                        <a:latin typeface="Century Gothic"/>
                        <a:cs typeface="Century Gothic"/>
                      </a:endParaRPr>
                    </a:p>
                  </a:txBody>
                  <a:tcPr marL="0" marR="0" marT="52679" marB="0">
                    <a:lnR w="19050">
                      <a:solidFill>
                        <a:srgbClr val="005E6D"/>
                      </a:solidFill>
                      <a:prstDash val="solid"/>
                    </a:lnR>
                    <a:solidFill>
                      <a:srgbClr val="E5EEF0"/>
                    </a:solidFill>
                  </a:tcPr>
                </a:tc>
                <a:tc>
                  <a:txBody>
                    <a:bodyPr/>
                    <a:lstStyle/>
                    <a:p>
                      <a:pPr marL="635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19050">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0.0</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0.1</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0.2</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0.3</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3810" algn="ctr">
                        <a:lnSpc>
                          <a:spcPct val="100000"/>
                        </a:lnSpc>
                        <a:spcBef>
                          <a:spcPts val="635"/>
                        </a:spcBef>
                      </a:pPr>
                      <a:r>
                        <a:rPr sz="500" b="1" spc="25" dirty="0">
                          <a:solidFill>
                            <a:srgbClr val="231F20"/>
                          </a:solidFill>
                          <a:latin typeface="Century Gothic"/>
                          <a:cs typeface="Century Gothic"/>
                        </a:rPr>
                        <a:t>0.4</a:t>
                      </a:r>
                      <a:endParaRPr sz="500" dirty="0">
                        <a:latin typeface="Century Gothic"/>
                        <a:cs typeface="Century Gothic"/>
                      </a:endParaRPr>
                    </a:p>
                  </a:txBody>
                  <a:tcPr marL="0" marR="0" marT="52679" marB="0">
                    <a:lnL w="9525">
                      <a:solidFill>
                        <a:srgbClr val="005E6D"/>
                      </a:solidFill>
                      <a:prstDash val="solid"/>
                    </a:lnL>
                    <a:lnR w="9525">
                      <a:solidFill>
                        <a:srgbClr val="005E6D"/>
                      </a:solidFill>
                      <a:prstDash val="solid"/>
                    </a:lnR>
                    <a:solidFill>
                      <a:srgbClr val="E5EEF0"/>
                    </a:solidFill>
                  </a:tcPr>
                </a:tc>
                <a:tc>
                  <a:txBody>
                    <a:bodyPr/>
                    <a:lstStyle/>
                    <a:p>
                      <a:pPr marL="8890" algn="ctr">
                        <a:lnSpc>
                          <a:spcPct val="100000"/>
                        </a:lnSpc>
                        <a:spcBef>
                          <a:spcPts val="635"/>
                        </a:spcBef>
                      </a:pPr>
                      <a:r>
                        <a:rPr sz="500" b="1" spc="25" dirty="0">
                          <a:solidFill>
                            <a:srgbClr val="231F20"/>
                          </a:solidFill>
                          <a:latin typeface="Century Gothic"/>
                          <a:cs typeface="Century Gothic"/>
                        </a:rPr>
                        <a:t>0.5</a:t>
                      </a:r>
                      <a:endParaRPr sz="500" dirty="0">
                        <a:latin typeface="Century Gothic"/>
                        <a:cs typeface="Century Gothic"/>
                      </a:endParaRPr>
                    </a:p>
                  </a:txBody>
                  <a:tcPr marL="0" marR="0" marT="52679" marB="0">
                    <a:lnL w="9525">
                      <a:solidFill>
                        <a:srgbClr val="005E6D"/>
                      </a:solidFill>
                      <a:prstDash val="solid"/>
                    </a:lnL>
                    <a:solidFill>
                      <a:srgbClr val="E5EEF0"/>
                    </a:solidFill>
                  </a:tcPr>
                </a:tc>
                <a:extLst>
                  <a:ext uri="{0D108BD9-81ED-4DB2-BD59-A6C34878D82A}">
                    <a16:rowId xmlns:a16="http://schemas.microsoft.com/office/drawing/2014/main" val="10006"/>
                  </a:ext>
                </a:extLst>
              </a:tr>
            </a:tbl>
          </a:graphicData>
        </a:graphic>
      </p:graphicFrame>
      <p:sp>
        <p:nvSpPr>
          <p:cNvPr id="233" name="object 233"/>
          <p:cNvSpPr txBox="1"/>
          <p:nvPr/>
        </p:nvSpPr>
        <p:spPr>
          <a:xfrm>
            <a:off x="3847794" y="5774734"/>
            <a:ext cx="1656705" cy="78846"/>
          </a:xfrm>
          <a:prstGeom prst="rect">
            <a:avLst/>
          </a:prstGeom>
        </p:spPr>
        <p:txBody>
          <a:bodyPr vert="horz" wrap="square" lIns="0" tIns="8296" rIns="0" bIns="0" rtlCol="0">
            <a:spAutoFit/>
          </a:bodyPr>
          <a:lstStyle/>
          <a:p>
            <a:pPr marL="8297" defTabSz="685800">
              <a:spcBef>
                <a:spcPts val="65"/>
              </a:spcBef>
            </a:pPr>
            <a:r>
              <a:rPr sz="458" spc="-20" dirty="0">
                <a:solidFill>
                  <a:srgbClr val="231F20"/>
                </a:solidFill>
                <a:latin typeface="Century Gothic"/>
                <a:cs typeface="Century Gothic"/>
              </a:rPr>
              <a:t>Source: </a:t>
            </a:r>
            <a:r>
              <a:rPr sz="458" spc="-59" dirty="0">
                <a:solidFill>
                  <a:srgbClr val="231F20"/>
                </a:solidFill>
                <a:latin typeface="Century Gothic"/>
                <a:cs typeface="Century Gothic"/>
              </a:rPr>
              <a:t>CDC, </a:t>
            </a:r>
            <a:r>
              <a:rPr sz="458" spc="-20" dirty="0">
                <a:solidFill>
                  <a:srgbClr val="231F20"/>
                </a:solidFill>
                <a:latin typeface="Century Gothic"/>
                <a:cs typeface="Century Gothic"/>
              </a:rPr>
              <a:t>National </a:t>
            </a:r>
            <a:r>
              <a:rPr sz="458" spc="-13" dirty="0">
                <a:solidFill>
                  <a:srgbClr val="231F20"/>
                </a:solidFill>
                <a:latin typeface="Century Gothic"/>
                <a:cs typeface="Century Gothic"/>
              </a:rPr>
              <a:t>Notifiable </a:t>
            </a:r>
            <a:r>
              <a:rPr sz="458" spc="-10" dirty="0">
                <a:solidFill>
                  <a:srgbClr val="231F20"/>
                </a:solidFill>
                <a:latin typeface="Century Gothic"/>
                <a:cs typeface="Century Gothic"/>
              </a:rPr>
              <a:t>Diseases </a:t>
            </a:r>
            <a:r>
              <a:rPr sz="458" spc="-17" dirty="0">
                <a:solidFill>
                  <a:srgbClr val="231F20"/>
                </a:solidFill>
                <a:latin typeface="Century Gothic"/>
                <a:cs typeface="Century Gothic"/>
              </a:rPr>
              <a:t>Surveillance</a:t>
            </a:r>
            <a:r>
              <a:rPr sz="458" spc="3" dirty="0">
                <a:solidFill>
                  <a:srgbClr val="231F20"/>
                </a:solidFill>
                <a:latin typeface="Century Gothic"/>
                <a:cs typeface="Century Gothic"/>
              </a:rPr>
              <a:t> </a:t>
            </a:r>
            <a:r>
              <a:rPr sz="458" spc="-3" dirty="0">
                <a:solidFill>
                  <a:srgbClr val="231F20"/>
                </a:solidFill>
                <a:latin typeface="Century Gothic"/>
                <a:cs typeface="Century Gothic"/>
              </a:rPr>
              <a:t>System.</a:t>
            </a:r>
            <a:endParaRPr sz="458" dirty="0">
              <a:solidFill>
                <a:srgbClr val="000000"/>
              </a:solidFill>
              <a:latin typeface="Century Gothic"/>
              <a:cs typeface="Century Gothic"/>
            </a:endParaRPr>
          </a:p>
        </p:txBody>
      </p:sp>
      <p:sp>
        <p:nvSpPr>
          <p:cNvPr id="241" name="object 241"/>
          <p:cNvSpPr txBox="1"/>
          <p:nvPr/>
        </p:nvSpPr>
        <p:spPr>
          <a:xfrm>
            <a:off x="3797248" y="1028822"/>
            <a:ext cx="5194490" cy="598231"/>
          </a:xfrm>
          <a:prstGeom prst="rect">
            <a:avLst/>
          </a:prstGeom>
        </p:spPr>
        <p:txBody>
          <a:bodyPr vert="horz" wrap="square" lIns="0" tIns="10785" rIns="0" bIns="0" rtlCol="0">
            <a:spAutoFit/>
          </a:bodyPr>
          <a:lstStyle/>
          <a:p>
            <a:pPr defTabSz="685800"/>
            <a:endParaRPr sz="1050" dirty="0">
              <a:solidFill>
                <a:srgbClr val="000000"/>
              </a:solidFill>
              <a:latin typeface="Times New Roman"/>
              <a:cs typeface="Times New Roman"/>
            </a:endParaRPr>
          </a:p>
          <a:p>
            <a:pPr marL="8297" defTabSz="685800">
              <a:spcBef>
                <a:spcPts val="725"/>
              </a:spcBef>
            </a:pPr>
            <a:r>
              <a:rPr sz="1050" b="1" spc="-3" dirty="0">
                <a:solidFill>
                  <a:srgbClr val="005E6D"/>
                </a:solidFill>
                <a:latin typeface="Tahoma"/>
                <a:cs typeface="Tahoma"/>
              </a:rPr>
              <a:t>Figure</a:t>
            </a:r>
            <a:r>
              <a:rPr sz="1050" b="1" spc="-33" dirty="0">
                <a:solidFill>
                  <a:srgbClr val="005E6D"/>
                </a:solidFill>
                <a:latin typeface="Tahoma"/>
                <a:cs typeface="Tahoma"/>
              </a:rPr>
              <a:t> </a:t>
            </a:r>
            <a:r>
              <a:rPr sz="1050" b="1" spc="-20" dirty="0">
                <a:solidFill>
                  <a:srgbClr val="005E6D"/>
                </a:solidFill>
                <a:latin typeface="Tahoma"/>
                <a:cs typeface="Tahoma"/>
              </a:rPr>
              <a:t>3.4.</a:t>
            </a:r>
            <a:r>
              <a:rPr sz="1050" b="1" spc="-33" dirty="0">
                <a:solidFill>
                  <a:srgbClr val="005E6D"/>
                </a:solidFill>
                <a:latin typeface="Tahoma"/>
                <a:cs typeface="Tahoma"/>
              </a:rPr>
              <a:t> </a:t>
            </a:r>
            <a:r>
              <a:rPr sz="1050" b="1" dirty="0">
                <a:solidFill>
                  <a:srgbClr val="8C2689"/>
                </a:solidFill>
                <a:latin typeface="Tahoma"/>
                <a:cs typeface="Tahoma"/>
              </a:rPr>
              <a:t>Rates</a:t>
            </a:r>
            <a:r>
              <a:rPr sz="1050" b="1" spc="-29" dirty="0">
                <a:solidFill>
                  <a:srgbClr val="8C2689"/>
                </a:solidFill>
                <a:latin typeface="Tahoma"/>
                <a:cs typeface="Tahoma"/>
              </a:rPr>
              <a:t> </a:t>
            </a:r>
            <a:r>
              <a:rPr sz="1050" b="1" spc="13" dirty="0">
                <a:solidFill>
                  <a:srgbClr val="8C2689"/>
                </a:solidFill>
                <a:latin typeface="Tahoma"/>
                <a:cs typeface="Tahoma"/>
              </a:rPr>
              <a:t>of</a:t>
            </a:r>
            <a:r>
              <a:rPr sz="1050" b="1" spc="-49" dirty="0">
                <a:solidFill>
                  <a:srgbClr val="8C2689"/>
                </a:solidFill>
                <a:latin typeface="Tahoma"/>
                <a:cs typeface="Tahoma"/>
              </a:rPr>
              <a:t> </a:t>
            </a:r>
            <a:r>
              <a:rPr sz="1050" b="1" spc="7" dirty="0">
                <a:solidFill>
                  <a:srgbClr val="8C2689"/>
                </a:solidFill>
                <a:latin typeface="Tahoma"/>
                <a:cs typeface="Tahoma"/>
              </a:rPr>
              <a:t>reported</a:t>
            </a:r>
            <a:r>
              <a:rPr sz="1050" b="1" spc="-33" dirty="0">
                <a:solidFill>
                  <a:srgbClr val="8C2689"/>
                </a:solidFill>
                <a:latin typeface="Tahoma"/>
                <a:cs typeface="Tahoma"/>
              </a:rPr>
              <a:t> </a:t>
            </a:r>
            <a:r>
              <a:rPr sz="1050" b="1" spc="-3" dirty="0">
                <a:solidFill>
                  <a:srgbClr val="8C2689"/>
                </a:solidFill>
                <a:latin typeface="Tahoma"/>
                <a:cs typeface="Tahoma"/>
              </a:rPr>
              <a:t>acute</a:t>
            </a:r>
            <a:r>
              <a:rPr sz="1050" b="1" spc="-29" dirty="0">
                <a:solidFill>
                  <a:srgbClr val="8C2689"/>
                </a:solidFill>
                <a:latin typeface="Tahoma"/>
                <a:cs typeface="Tahoma"/>
              </a:rPr>
              <a:t> </a:t>
            </a:r>
            <a:r>
              <a:rPr sz="1050" b="1" spc="7" dirty="0">
                <a:solidFill>
                  <a:srgbClr val="8C2689"/>
                </a:solidFill>
                <a:latin typeface="Tahoma"/>
                <a:cs typeface="Tahoma"/>
              </a:rPr>
              <a:t>hepatitis</a:t>
            </a:r>
            <a:r>
              <a:rPr sz="1050" b="1" spc="-33" dirty="0">
                <a:solidFill>
                  <a:srgbClr val="8C2689"/>
                </a:solidFill>
                <a:latin typeface="Tahoma"/>
                <a:cs typeface="Tahoma"/>
              </a:rPr>
              <a:t> </a:t>
            </a:r>
            <a:r>
              <a:rPr sz="1050" b="1" spc="-43" dirty="0">
                <a:solidFill>
                  <a:srgbClr val="8C2689"/>
                </a:solidFill>
                <a:latin typeface="Tahoma"/>
                <a:cs typeface="Tahoma"/>
              </a:rPr>
              <a:t>C</a:t>
            </a:r>
            <a:r>
              <a:rPr sz="1050" b="1" spc="-53" dirty="0">
                <a:solidFill>
                  <a:srgbClr val="8C2689"/>
                </a:solidFill>
                <a:latin typeface="Tahoma"/>
                <a:cs typeface="Tahoma"/>
              </a:rPr>
              <a:t> </a:t>
            </a:r>
            <a:r>
              <a:rPr sz="1050" b="1" dirty="0">
                <a:solidFill>
                  <a:srgbClr val="8C2689"/>
                </a:solidFill>
                <a:latin typeface="Tahoma"/>
                <a:cs typeface="Tahoma"/>
              </a:rPr>
              <a:t>virus</a:t>
            </a:r>
            <a:r>
              <a:rPr sz="1050" b="1" spc="-29" dirty="0">
                <a:solidFill>
                  <a:srgbClr val="8C2689"/>
                </a:solidFill>
                <a:latin typeface="Tahoma"/>
                <a:cs typeface="Tahoma"/>
              </a:rPr>
              <a:t> </a:t>
            </a:r>
            <a:r>
              <a:rPr sz="1050" b="1" spc="3" dirty="0">
                <a:solidFill>
                  <a:srgbClr val="8C2689"/>
                </a:solidFill>
                <a:latin typeface="Tahoma"/>
                <a:cs typeface="Tahoma"/>
              </a:rPr>
              <a:t>infection,</a:t>
            </a:r>
            <a:r>
              <a:rPr sz="1050" b="1" spc="-33" dirty="0">
                <a:solidFill>
                  <a:srgbClr val="8C2689"/>
                </a:solidFill>
                <a:latin typeface="Tahoma"/>
                <a:cs typeface="Tahoma"/>
              </a:rPr>
              <a:t> </a:t>
            </a:r>
            <a:r>
              <a:rPr sz="1050" b="1" spc="-7" dirty="0">
                <a:solidFill>
                  <a:srgbClr val="8C2689"/>
                </a:solidFill>
                <a:latin typeface="Tahoma"/>
                <a:cs typeface="Tahoma"/>
              </a:rPr>
              <a:t>by</a:t>
            </a:r>
            <a:r>
              <a:rPr sz="1050" b="1" spc="-53" dirty="0">
                <a:solidFill>
                  <a:srgbClr val="8C2689"/>
                </a:solidFill>
                <a:latin typeface="Tahoma"/>
                <a:cs typeface="Tahoma"/>
              </a:rPr>
              <a:t> </a:t>
            </a:r>
            <a:r>
              <a:rPr sz="1050" b="1" spc="-17" dirty="0">
                <a:solidFill>
                  <a:srgbClr val="8C2689"/>
                </a:solidFill>
                <a:latin typeface="Tahoma"/>
                <a:cs typeface="Tahoma"/>
              </a:rPr>
              <a:t>age</a:t>
            </a:r>
            <a:r>
              <a:rPr sz="1050" b="1" spc="-29" dirty="0">
                <a:solidFill>
                  <a:srgbClr val="8C2689"/>
                </a:solidFill>
                <a:latin typeface="Tahoma"/>
                <a:cs typeface="Tahoma"/>
              </a:rPr>
              <a:t> </a:t>
            </a:r>
            <a:r>
              <a:rPr sz="1050" b="1" dirty="0">
                <a:solidFill>
                  <a:srgbClr val="8C2689"/>
                </a:solidFill>
                <a:latin typeface="Tahoma"/>
                <a:cs typeface="Tahoma"/>
              </a:rPr>
              <a:t>group</a:t>
            </a:r>
            <a:endParaRPr sz="1050" dirty="0">
              <a:solidFill>
                <a:srgbClr val="000000"/>
              </a:solidFill>
              <a:latin typeface="Tahoma"/>
              <a:cs typeface="Tahoma"/>
            </a:endParaRPr>
          </a:p>
          <a:p>
            <a:pPr marL="8297" defTabSz="685800">
              <a:spcBef>
                <a:spcPts val="79"/>
              </a:spcBef>
            </a:pPr>
            <a:r>
              <a:rPr sz="1050" b="1" spc="43" dirty="0">
                <a:solidFill>
                  <a:srgbClr val="8C2689"/>
                </a:solidFill>
                <a:latin typeface="Tahoma"/>
                <a:cs typeface="Tahoma"/>
              </a:rPr>
              <a:t>— </a:t>
            </a:r>
            <a:r>
              <a:rPr sz="1050" b="1" dirty="0">
                <a:solidFill>
                  <a:srgbClr val="8C2689"/>
                </a:solidFill>
                <a:latin typeface="Tahoma"/>
                <a:cs typeface="Tahoma"/>
              </a:rPr>
              <a:t>United </a:t>
            </a:r>
            <a:r>
              <a:rPr sz="1050" b="1" spc="3" dirty="0">
                <a:solidFill>
                  <a:srgbClr val="8C2689"/>
                </a:solidFill>
                <a:latin typeface="Tahoma"/>
                <a:cs typeface="Tahoma"/>
              </a:rPr>
              <a:t>States,</a:t>
            </a:r>
            <a:r>
              <a:rPr sz="1050" b="1" spc="-144" dirty="0">
                <a:solidFill>
                  <a:srgbClr val="8C2689"/>
                </a:solidFill>
                <a:latin typeface="Tahoma"/>
                <a:cs typeface="Tahoma"/>
              </a:rPr>
              <a:t> </a:t>
            </a:r>
            <a:r>
              <a:rPr sz="1050" b="1" spc="-17" dirty="0">
                <a:solidFill>
                  <a:srgbClr val="8C2689"/>
                </a:solidFill>
                <a:latin typeface="Tahoma"/>
                <a:cs typeface="Tahoma"/>
              </a:rPr>
              <a:t>2004–2019</a:t>
            </a:r>
            <a:endParaRPr sz="1050" dirty="0">
              <a:solidFill>
                <a:srgbClr val="000000"/>
              </a:solidFill>
              <a:latin typeface="Tahoma"/>
              <a:cs typeface="Tahoma"/>
            </a:endParaRPr>
          </a:p>
        </p:txBody>
      </p:sp>
      <p:pic>
        <p:nvPicPr>
          <p:cNvPr id="243" name="Picture 242" descr="The rates of reported acute hepatitis C by age group in the United States during 2004–2019. The age groups are 0–19, 20–29, 30–39, 40–49, 50–59, and 60 years or older. The reported rates among the majority of age groups 20 years and older have been increasing since 2010.">
            <a:extLst>
              <a:ext uri="{FF2B5EF4-FFF2-40B4-BE49-F238E27FC236}">
                <a16:creationId xmlns:a16="http://schemas.microsoft.com/office/drawing/2014/main" id="{D3B4B48C-9342-4B91-AE3A-C9A438E99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7166" y="1798995"/>
            <a:ext cx="4957670" cy="2480826"/>
          </a:xfrm>
          <a:prstGeom prst="rect">
            <a:avLst/>
          </a:prstGeom>
        </p:spPr>
      </p:pic>
      <p:sp>
        <p:nvSpPr>
          <p:cNvPr id="17" name="Right Arrow 16">
            <a:extLst>
              <a:ext uri="{FF2B5EF4-FFF2-40B4-BE49-F238E27FC236}">
                <a16:creationId xmlns:a16="http://schemas.microsoft.com/office/drawing/2014/main" id="{489ACAD8-39B2-3B4F-8FDD-EFBA3696E623}"/>
              </a:ext>
            </a:extLst>
          </p:cNvPr>
          <p:cNvSpPr/>
          <p:nvPr/>
        </p:nvSpPr>
        <p:spPr>
          <a:xfrm>
            <a:off x="3397495" y="4650583"/>
            <a:ext cx="439340" cy="84899"/>
          </a:xfrm>
          <a:prstGeom prst="rightArrow">
            <a:avLst/>
          </a:prstGeom>
          <a:solidFill>
            <a:srgbClr val="FFFF0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18" name="Right Arrow 17">
            <a:extLst>
              <a:ext uri="{FF2B5EF4-FFF2-40B4-BE49-F238E27FC236}">
                <a16:creationId xmlns:a16="http://schemas.microsoft.com/office/drawing/2014/main" id="{A3A72C9E-7117-9449-BAB3-E3418579B9B6}"/>
              </a:ext>
            </a:extLst>
          </p:cNvPr>
          <p:cNvSpPr/>
          <p:nvPr/>
        </p:nvSpPr>
        <p:spPr>
          <a:xfrm rot="10800000">
            <a:off x="5290181" y="2035970"/>
            <a:ext cx="439340" cy="84899"/>
          </a:xfrm>
          <a:prstGeom prst="rightArrow">
            <a:avLst/>
          </a:prstGeom>
          <a:solidFill>
            <a:srgbClr val="FFFF0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19" name="Right Arrow 18">
            <a:extLst>
              <a:ext uri="{FF2B5EF4-FFF2-40B4-BE49-F238E27FC236}">
                <a16:creationId xmlns:a16="http://schemas.microsoft.com/office/drawing/2014/main" id="{701C14AB-3403-E14E-B5D2-1EB3C48117C3}"/>
              </a:ext>
            </a:extLst>
          </p:cNvPr>
          <p:cNvSpPr/>
          <p:nvPr/>
        </p:nvSpPr>
        <p:spPr>
          <a:xfrm rot="10800000">
            <a:off x="8426287" y="3725467"/>
            <a:ext cx="439340" cy="84899"/>
          </a:xfrm>
          <a:prstGeom prst="rightArrow">
            <a:avLst/>
          </a:prstGeom>
          <a:solidFill>
            <a:srgbClr val="FFFF0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srgbClr val="FFFFFF"/>
                </a:solidFill>
                <a:latin typeface="Gill Sans MT"/>
              </a:rPr>
              <a:t>`</a:t>
            </a:r>
          </a:p>
        </p:txBody>
      </p:sp>
      <p:grpSp>
        <p:nvGrpSpPr>
          <p:cNvPr id="21" name="Group 20">
            <a:extLst>
              <a:ext uri="{FF2B5EF4-FFF2-40B4-BE49-F238E27FC236}">
                <a16:creationId xmlns:a16="http://schemas.microsoft.com/office/drawing/2014/main" id="{2D6B3AF8-766F-F843-833C-8A612D7E5A07}"/>
              </a:ext>
            </a:extLst>
          </p:cNvPr>
          <p:cNvGrpSpPr/>
          <p:nvPr/>
        </p:nvGrpSpPr>
        <p:grpSpPr>
          <a:xfrm>
            <a:off x="9987115" y="1163126"/>
            <a:ext cx="186539" cy="235878"/>
            <a:chOff x="7489392" y="299276"/>
            <a:chExt cx="184440" cy="224715"/>
          </a:xfrm>
        </p:grpSpPr>
        <p:sp>
          <p:nvSpPr>
            <p:cNvPr id="22" name="object 56">
              <a:extLst>
                <a:ext uri="{FF2B5EF4-FFF2-40B4-BE49-F238E27FC236}">
                  <a16:creationId xmlns:a16="http://schemas.microsoft.com/office/drawing/2014/main" id="{762E4301-99C6-334B-BECF-B8146CB48E37}"/>
                </a:ext>
              </a:extLst>
            </p:cNvPr>
            <p:cNvSpPr/>
            <p:nvPr/>
          </p:nvSpPr>
          <p:spPr>
            <a:xfrm>
              <a:off x="7604784"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3" name="object 57">
              <a:extLst>
                <a:ext uri="{FF2B5EF4-FFF2-40B4-BE49-F238E27FC236}">
                  <a16:creationId xmlns:a16="http://schemas.microsoft.com/office/drawing/2014/main" id="{49C4F72E-6D93-2049-9645-F0B78303A2C8}"/>
                </a:ext>
              </a:extLst>
            </p:cNvPr>
            <p:cNvSpPr/>
            <p:nvPr/>
          </p:nvSpPr>
          <p:spPr>
            <a:xfrm>
              <a:off x="7582498"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4" name="object 58">
              <a:extLst>
                <a:ext uri="{FF2B5EF4-FFF2-40B4-BE49-F238E27FC236}">
                  <a16:creationId xmlns:a16="http://schemas.microsoft.com/office/drawing/2014/main" id="{0C5FEABD-C0B2-9F4E-89E0-2BED2F938BE9}"/>
                </a:ext>
              </a:extLst>
            </p:cNvPr>
            <p:cNvSpPr/>
            <p:nvPr/>
          </p:nvSpPr>
          <p:spPr>
            <a:xfrm>
              <a:off x="7627070" y="466339"/>
              <a:ext cx="0" cy="37354"/>
            </a:xfrm>
            <a:custGeom>
              <a:avLst/>
              <a:gdLst/>
              <a:ahLst/>
              <a:cxnLst/>
              <a:rect l="l" t="t" r="r" b="b"/>
              <a:pathLst>
                <a:path h="40640">
                  <a:moveTo>
                    <a:pt x="0" y="0"/>
                  </a:moveTo>
                  <a:lnTo>
                    <a:pt x="0" y="40627"/>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5" name="object 59">
              <a:extLst>
                <a:ext uri="{FF2B5EF4-FFF2-40B4-BE49-F238E27FC236}">
                  <a16:creationId xmlns:a16="http://schemas.microsoft.com/office/drawing/2014/main" id="{CACFE1CE-024F-5147-8D61-C449A463279B}"/>
                </a:ext>
              </a:extLst>
            </p:cNvPr>
            <p:cNvSpPr/>
            <p:nvPr/>
          </p:nvSpPr>
          <p:spPr>
            <a:xfrm>
              <a:off x="7649353" y="436640"/>
              <a:ext cx="0" cy="67121"/>
            </a:xfrm>
            <a:custGeom>
              <a:avLst/>
              <a:gdLst/>
              <a:ahLst/>
              <a:cxnLst/>
              <a:rect l="l" t="t" r="r" b="b"/>
              <a:pathLst>
                <a:path h="73025">
                  <a:moveTo>
                    <a:pt x="0" y="0"/>
                  </a:moveTo>
                  <a:lnTo>
                    <a:pt x="0" y="72936"/>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6" name="object 60">
              <a:extLst>
                <a:ext uri="{FF2B5EF4-FFF2-40B4-BE49-F238E27FC236}">
                  <a16:creationId xmlns:a16="http://schemas.microsoft.com/office/drawing/2014/main" id="{A76ED486-D44F-E640-A4D1-B5FD14FDD675}"/>
                </a:ext>
              </a:extLst>
            </p:cNvPr>
            <p:cNvSpPr/>
            <p:nvPr/>
          </p:nvSpPr>
          <p:spPr>
            <a:xfrm>
              <a:off x="7489392" y="299276"/>
              <a:ext cx="184436" cy="224709"/>
            </a:xfrm>
            <a:custGeom>
              <a:avLst/>
              <a:gdLst/>
              <a:ahLst/>
              <a:cxnLst/>
              <a:rect l="l" t="t" r="r" b="b"/>
              <a:pathLst>
                <a:path w="200660" h="244475">
                  <a:moveTo>
                    <a:pt x="121945" y="244055"/>
                  </a:moveTo>
                  <a:lnTo>
                    <a:pt x="11785" y="244055"/>
                  </a:lnTo>
                  <a:lnTo>
                    <a:pt x="5257" y="244055"/>
                  </a:lnTo>
                  <a:lnTo>
                    <a:pt x="0" y="238772"/>
                  </a:lnTo>
                  <a:lnTo>
                    <a:pt x="0" y="232244"/>
                  </a:lnTo>
                  <a:lnTo>
                    <a:pt x="0" y="13271"/>
                  </a:lnTo>
                  <a:lnTo>
                    <a:pt x="0" y="5943"/>
                  </a:lnTo>
                  <a:lnTo>
                    <a:pt x="5943" y="0"/>
                  </a:lnTo>
                  <a:lnTo>
                    <a:pt x="13271" y="0"/>
                  </a:lnTo>
                  <a:lnTo>
                    <a:pt x="186943" y="0"/>
                  </a:lnTo>
                  <a:lnTo>
                    <a:pt x="194271" y="0"/>
                  </a:lnTo>
                  <a:lnTo>
                    <a:pt x="200215" y="5943"/>
                  </a:lnTo>
                  <a:lnTo>
                    <a:pt x="200215" y="13271"/>
                  </a:lnTo>
                  <a:lnTo>
                    <a:pt x="200215" y="119748"/>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sp>
          <p:nvSpPr>
            <p:cNvPr id="27" name="object 61">
              <a:extLst>
                <a:ext uri="{FF2B5EF4-FFF2-40B4-BE49-F238E27FC236}">
                  <a16:creationId xmlns:a16="http://schemas.microsoft.com/office/drawing/2014/main" id="{1B8B0FEE-133C-B444-AFB5-85219478294E}"/>
                </a:ext>
              </a:extLst>
            </p:cNvPr>
            <p:cNvSpPr/>
            <p:nvPr/>
          </p:nvSpPr>
          <p:spPr>
            <a:xfrm>
              <a:off x="7504317" y="317248"/>
              <a:ext cx="154515" cy="186435"/>
            </a:xfrm>
            <a:prstGeom prst="rect">
              <a:avLst/>
            </a:prstGeom>
            <a:blipFill>
              <a:blip r:embed="rId3" cstate="print"/>
              <a:stretch>
                <a:fillRect/>
              </a:stretch>
            </a:blipFill>
          </p:spPr>
          <p:txBody>
            <a:bodyPr wrap="square" lIns="0" tIns="0" rIns="0" bIns="0" rtlCol="0"/>
            <a:lstStyle/>
            <a:p>
              <a:pPr defTabSz="685800"/>
              <a:endParaRPr sz="1241" dirty="0">
                <a:solidFill>
                  <a:srgbClr val="000000"/>
                </a:solidFill>
                <a:latin typeface="Gill Sans MT"/>
              </a:endParaRPr>
            </a:p>
          </p:txBody>
        </p:sp>
        <p:sp>
          <p:nvSpPr>
            <p:cNvPr id="28" name="object 62">
              <a:extLst>
                <a:ext uri="{FF2B5EF4-FFF2-40B4-BE49-F238E27FC236}">
                  <a16:creationId xmlns:a16="http://schemas.microsoft.com/office/drawing/2014/main" id="{7455703E-750E-3041-9655-CDCDA5556AE7}"/>
                </a:ext>
              </a:extLst>
            </p:cNvPr>
            <p:cNvSpPr/>
            <p:nvPr/>
          </p:nvSpPr>
          <p:spPr>
            <a:xfrm>
              <a:off x="7489396" y="299282"/>
              <a:ext cx="184436" cy="224709"/>
            </a:xfrm>
            <a:custGeom>
              <a:avLst/>
              <a:gdLst/>
              <a:ahLst/>
              <a:cxnLst/>
              <a:rect l="l" t="t" r="r" b="b"/>
              <a:pathLst>
                <a:path w="200660" h="244475">
                  <a:moveTo>
                    <a:pt x="78270" y="0"/>
                  </a:moveTo>
                  <a:lnTo>
                    <a:pt x="188429" y="0"/>
                  </a:lnTo>
                  <a:lnTo>
                    <a:pt x="194957" y="0"/>
                  </a:lnTo>
                  <a:lnTo>
                    <a:pt x="200202" y="5283"/>
                  </a:lnTo>
                  <a:lnTo>
                    <a:pt x="200202" y="11811"/>
                  </a:lnTo>
                  <a:lnTo>
                    <a:pt x="200202" y="230784"/>
                  </a:lnTo>
                  <a:lnTo>
                    <a:pt x="200202" y="238112"/>
                  </a:lnTo>
                  <a:lnTo>
                    <a:pt x="194271" y="244043"/>
                  </a:lnTo>
                  <a:lnTo>
                    <a:pt x="186944" y="244043"/>
                  </a:lnTo>
                  <a:lnTo>
                    <a:pt x="13271" y="244043"/>
                  </a:lnTo>
                  <a:lnTo>
                    <a:pt x="5943" y="244043"/>
                  </a:lnTo>
                  <a:lnTo>
                    <a:pt x="0" y="238112"/>
                  </a:lnTo>
                  <a:lnTo>
                    <a:pt x="0" y="230784"/>
                  </a:lnTo>
                  <a:lnTo>
                    <a:pt x="0" y="124307"/>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grpSp>
      <p:sp>
        <p:nvSpPr>
          <p:cNvPr id="29" name="Rectangle 28">
            <a:extLst>
              <a:ext uri="{FF2B5EF4-FFF2-40B4-BE49-F238E27FC236}">
                <a16:creationId xmlns:a16="http://schemas.microsoft.com/office/drawing/2014/main" id="{DFB68890-743B-7845-9F69-793D4E3E8876}"/>
              </a:ext>
            </a:extLst>
          </p:cNvPr>
          <p:cNvSpPr/>
          <p:nvPr/>
        </p:nvSpPr>
        <p:spPr>
          <a:xfrm>
            <a:off x="6904673" y="935722"/>
            <a:ext cx="4572000" cy="246221"/>
          </a:xfrm>
          <a:prstGeom prst="rect">
            <a:avLst/>
          </a:prstGeom>
        </p:spPr>
        <p:txBody>
          <a:bodyPr wrap="square">
            <a:spAutoFit/>
          </a:bodyPr>
          <a:lstStyle/>
          <a:p>
            <a:pPr marL="2675588" defTabSz="685800">
              <a:lnSpc>
                <a:spcPts val="629"/>
              </a:lnSpc>
              <a:spcBef>
                <a:spcPts val="67"/>
              </a:spcBef>
            </a:pPr>
            <a:r>
              <a:rPr lang="en-US" sz="600" b="1" spc="20" dirty="0">
                <a:solidFill>
                  <a:srgbClr val="005E6D"/>
                </a:solidFill>
                <a:latin typeface="Microsoft JhengHei UI"/>
                <a:cs typeface="Microsoft JhengHei UI"/>
              </a:rPr>
              <a:t>2019 </a:t>
            </a:r>
            <a:r>
              <a:rPr lang="en-US" sz="600" b="1" spc="46" dirty="0">
                <a:solidFill>
                  <a:srgbClr val="8C2689"/>
                </a:solidFill>
                <a:latin typeface="Century Gothic"/>
                <a:cs typeface="Century Gothic"/>
              </a:rPr>
              <a:t>VIRAL</a:t>
            </a:r>
            <a:r>
              <a:rPr lang="en-US" sz="600" b="1" spc="18" dirty="0">
                <a:solidFill>
                  <a:srgbClr val="8C2689"/>
                </a:solidFill>
                <a:latin typeface="Century Gothic"/>
                <a:cs typeface="Century Gothic"/>
              </a:rPr>
              <a:t> </a:t>
            </a:r>
            <a:r>
              <a:rPr lang="en-US" sz="600" b="1" spc="67" dirty="0">
                <a:solidFill>
                  <a:srgbClr val="8C2689"/>
                </a:solidFill>
                <a:latin typeface="Century Gothic"/>
                <a:cs typeface="Century Gothic"/>
              </a:rPr>
              <a:t>HEPATITIS</a:t>
            </a:r>
            <a:endParaRPr lang="en-US" sz="600" dirty="0">
              <a:solidFill>
                <a:srgbClr val="000000"/>
              </a:solidFill>
              <a:latin typeface="Century Gothic"/>
              <a:cs typeface="Century Gothic"/>
            </a:endParaRPr>
          </a:p>
          <a:p>
            <a:pPr marL="2675588" defTabSz="685800">
              <a:lnSpc>
                <a:spcPts val="629"/>
              </a:lnSpc>
            </a:pPr>
            <a:r>
              <a:rPr lang="en-US" sz="600" spc="15" dirty="0">
                <a:solidFill>
                  <a:srgbClr val="005E6D"/>
                </a:solidFill>
                <a:latin typeface="Century Gothic"/>
                <a:cs typeface="Century Gothic"/>
              </a:rPr>
              <a:t>SURVEILLANCE</a:t>
            </a:r>
            <a:r>
              <a:rPr lang="en-US" sz="600" spc="36" dirty="0">
                <a:solidFill>
                  <a:srgbClr val="005E6D"/>
                </a:solidFill>
                <a:latin typeface="Century Gothic"/>
                <a:cs typeface="Century Gothic"/>
              </a:rPr>
              <a:t> REPORT</a:t>
            </a:r>
            <a:endParaRPr lang="en-US" sz="600" dirty="0">
              <a:solidFill>
                <a:srgbClr val="000000"/>
              </a:solidFill>
              <a:latin typeface="Century Gothic"/>
              <a:cs typeface="Century Gothic"/>
            </a:endParaRPr>
          </a:p>
        </p:txBody>
      </p:sp>
      <p:sp>
        <p:nvSpPr>
          <p:cNvPr id="30" name="Title 1">
            <a:extLst>
              <a:ext uri="{FF2B5EF4-FFF2-40B4-BE49-F238E27FC236}">
                <a16:creationId xmlns:a16="http://schemas.microsoft.com/office/drawing/2014/main" id="{0ECA518F-EBEF-9743-A14F-5650D5FACCF8}"/>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1782245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 name="object 149"/>
          <p:cNvGraphicFramePr>
            <a:graphicFrameLocks noGrp="1"/>
          </p:cNvGraphicFramePr>
          <p:nvPr/>
        </p:nvGraphicFramePr>
        <p:xfrm>
          <a:off x="3571011" y="4981402"/>
          <a:ext cx="5047651" cy="626572"/>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558771">
                  <a:extLst>
                    <a:ext uri="{9D8B030D-6E8A-4147-A177-3AD203B41FA5}">
                      <a16:colId xmlns:a16="http://schemas.microsoft.com/office/drawing/2014/main" val="20000"/>
                    </a:ext>
                  </a:extLst>
                </a:gridCol>
                <a:gridCol w="280555">
                  <a:extLst>
                    <a:ext uri="{9D8B030D-6E8A-4147-A177-3AD203B41FA5}">
                      <a16:colId xmlns:a16="http://schemas.microsoft.com/office/drawing/2014/main" val="20001"/>
                    </a:ext>
                  </a:extLst>
                </a:gridCol>
                <a:gridCol w="280555">
                  <a:extLst>
                    <a:ext uri="{9D8B030D-6E8A-4147-A177-3AD203B41FA5}">
                      <a16:colId xmlns:a16="http://schemas.microsoft.com/office/drawing/2014/main" val="20002"/>
                    </a:ext>
                  </a:extLst>
                </a:gridCol>
                <a:gridCol w="280555">
                  <a:extLst>
                    <a:ext uri="{9D8B030D-6E8A-4147-A177-3AD203B41FA5}">
                      <a16:colId xmlns:a16="http://schemas.microsoft.com/office/drawing/2014/main" val="20003"/>
                    </a:ext>
                  </a:extLst>
                </a:gridCol>
                <a:gridCol w="280555">
                  <a:extLst>
                    <a:ext uri="{9D8B030D-6E8A-4147-A177-3AD203B41FA5}">
                      <a16:colId xmlns:a16="http://schemas.microsoft.com/office/drawing/2014/main" val="20004"/>
                    </a:ext>
                  </a:extLst>
                </a:gridCol>
                <a:gridCol w="280555">
                  <a:extLst>
                    <a:ext uri="{9D8B030D-6E8A-4147-A177-3AD203B41FA5}">
                      <a16:colId xmlns:a16="http://schemas.microsoft.com/office/drawing/2014/main" val="20005"/>
                    </a:ext>
                  </a:extLst>
                </a:gridCol>
                <a:gridCol w="280555">
                  <a:extLst>
                    <a:ext uri="{9D8B030D-6E8A-4147-A177-3AD203B41FA5}">
                      <a16:colId xmlns:a16="http://schemas.microsoft.com/office/drawing/2014/main" val="20006"/>
                    </a:ext>
                  </a:extLst>
                </a:gridCol>
                <a:gridCol w="280555">
                  <a:extLst>
                    <a:ext uri="{9D8B030D-6E8A-4147-A177-3AD203B41FA5}">
                      <a16:colId xmlns:a16="http://schemas.microsoft.com/office/drawing/2014/main" val="20007"/>
                    </a:ext>
                  </a:extLst>
                </a:gridCol>
                <a:gridCol w="280555">
                  <a:extLst>
                    <a:ext uri="{9D8B030D-6E8A-4147-A177-3AD203B41FA5}">
                      <a16:colId xmlns:a16="http://schemas.microsoft.com/office/drawing/2014/main" val="20008"/>
                    </a:ext>
                  </a:extLst>
                </a:gridCol>
                <a:gridCol w="280555">
                  <a:extLst>
                    <a:ext uri="{9D8B030D-6E8A-4147-A177-3AD203B41FA5}">
                      <a16:colId xmlns:a16="http://schemas.microsoft.com/office/drawing/2014/main" val="20009"/>
                    </a:ext>
                  </a:extLst>
                </a:gridCol>
                <a:gridCol w="280555">
                  <a:extLst>
                    <a:ext uri="{9D8B030D-6E8A-4147-A177-3AD203B41FA5}">
                      <a16:colId xmlns:a16="http://schemas.microsoft.com/office/drawing/2014/main" val="20010"/>
                    </a:ext>
                  </a:extLst>
                </a:gridCol>
                <a:gridCol w="280555">
                  <a:extLst>
                    <a:ext uri="{9D8B030D-6E8A-4147-A177-3AD203B41FA5}">
                      <a16:colId xmlns:a16="http://schemas.microsoft.com/office/drawing/2014/main" val="20011"/>
                    </a:ext>
                  </a:extLst>
                </a:gridCol>
                <a:gridCol w="280555">
                  <a:extLst>
                    <a:ext uri="{9D8B030D-6E8A-4147-A177-3AD203B41FA5}">
                      <a16:colId xmlns:a16="http://schemas.microsoft.com/office/drawing/2014/main" val="20012"/>
                    </a:ext>
                  </a:extLst>
                </a:gridCol>
                <a:gridCol w="280555">
                  <a:extLst>
                    <a:ext uri="{9D8B030D-6E8A-4147-A177-3AD203B41FA5}">
                      <a16:colId xmlns:a16="http://schemas.microsoft.com/office/drawing/2014/main" val="20013"/>
                    </a:ext>
                  </a:extLst>
                </a:gridCol>
                <a:gridCol w="280555">
                  <a:extLst>
                    <a:ext uri="{9D8B030D-6E8A-4147-A177-3AD203B41FA5}">
                      <a16:colId xmlns:a16="http://schemas.microsoft.com/office/drawing/2014/main" val="20014"/>
                    </a:ext>
                  </a:extLst>
                </a:gridCol>
                <a:gridCol w="280555">
                  <a:extLst>
                    <a:ext uri="{9D8B030D-6E8A-4147-A177-3AD203B41FA5}">
                      <a16:colId xmlns:a16="http://schemas.microsoft.com/office/drawing/2014/main" val="20015"/>
                    </a:ext>
                  </a:extLst>
                </a:gridCol>
                <a:gridCol w="280555">
                  <a:extLst>
                    <a:ext uri="{9D8B030D-6E8A-4147-A177-3AD203B41FA5}">
                      <a16:colId xmlns:a16="http://schemas.microsoft.com/office/drawing/2014/main" val="20016"/>
                    </a:ext>
                  </a:extLst>
                </a:gridCol>
              </a:tblGrid>
              <a:tr h="210416">
                <a:tc>
                  <a:txBody>
                    <a:bodyPr/>
                    <a:lstStyle/>
                    <a:p>
                      <a:pPr algn="ctr">
                        <a:lnSpc>
                          <a:spcPct val="100000"/>
                        </a:lnSpc>
                        <a:spcBef>
                          <a:spcPts val="635"/>
                        </a:spcBef>
                      </a:pPr>
                      <a:r>
                        <a:rPr sz="600" b="1" spc="-20" dirty="0">
                          <a:solidFill>
                            <a:srgbClr val="FFFFFF"/>
                          </a:solidFill>
                          <a:latin typeface="Tahoma"/>
                          <a:cs typeface="Tahoma"/>
                        </a:rPr>
                        <a:t>Sex</a:t>
                      </a:r>
                      <a:endParaRPr sz="600" dirty="0">
                        <a:latin typeface="Tahoma"/>
                        <a:cs typeface="Tahoma"/>
                      </a:endParaRPr>
                    </a:p>
                  </a:txBody>
                  <a:tcPr marL="0" marR="0" marT="59384" marB="0">
                    <a:lnR w="19050">
                      <a:solidFill>
                        <a:srgbClr val="FFFFFF"/>
                      </a:solidFill>
                      <a:prstDash val="solid"/>
                    </a:lnR>
                    <a:solidFill>
                      <a:srgbClr val="005E6D"/>
                    </a:solidFill>
                  </a:tcPr>
                </a:tc>
                <a:tc>
                  <a:txBody>
                    <a:bodyPr/>
                    <a:lstStyle/>
                    <a:p>
                      <a:pPr marL="5080" algn="ctr">
                        <a:lnSpc>
                          <a:spcPct val="100000"/>
                        </a:lnSpc>
                        <a:spcBef>
                          <a:spcPts val="635"/>
                        </a:spcBef>
                      </a:pPr>
                      <a:r>
                        <a:rPr sz="600" b="1" spc="-15" dirty="0">
                          <a:solidFill>
                            <a:srgbClr val="FFFFFF"/>
                          </a:solidFill>
                          <a:latin typeface="Tahoma"/>
                          <a:cs typeface="Tahoma"/>
                        </a:rPr>
                        <a:t>2004</a:t>
                      </a:r>
                      <a:endParaRPr sz="600" dirty="0">
                        <a:latin typeface="Tahoma"/>
                        <a:cs typeface="Tahoma"/>
                      </a:endParaRPr>
                    </a:p>
                  </a:txBody>
                  <a:tcPr marL="0" marR="0" marT="59384" marB="0">
                    <a:lnL w="19050">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600" b="1" spc="-15" dirty="0">
                          <a:solidFill>
                            <a:srgbClr val="FFFFFF"/>
                          </a:solidFill>
                          <a:latin typeface="Tahoma"/>
                          <a:cs typeface="Tahoma"/>
                        </a:rPr>
                        <a:t>2005</a:t>
                      </a:r>
                      <a:endParaRPr sz="600" dirty="0">
                        <a:latin typeface="Tahoma"/>
                        <a:cs typeface="Tahoma"/>
                      </a:endParaRPr>
                    </a:p>
                  </a:txBody>
                  <a:tcPr marL="0" marR="0" marT="59384"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600" b="1" spc="-15" dirty="0">
                          <a:solidFill>
                            <a:srgbClr val="FFFFFF"/>
                          </a:solidFill>
                          <a:latin typeface="Tahoma"/>
                          <a:cs typeface="Tahoma"/>
                        </a:rPr>
                        <a:t>2006</a:t>
                      </a:r>
                      <a:endParaRPr sz="600" dirty="0">
                        <a:latin typeface="Tahoma"/>
                        <a:cs typeface="Tahoma"/>
                      </a:endParaRPr>
                    </a:p>
                  </a:txBody>
                  <a:tcPr marL="0" marR="0" marT="59384"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600" b="1" spc="-15" dirty="0">
                          <a:solidFill>
                            <a:srgbClr val="FFFFFF"/>
                          </a:solidFill>
                          <a:latin typeface="Tahoma"/>
                          <a:cs typeface="Tahoma"/>
                        </a:rPr>
                        <a:t>2007</a:t>
                      </a:r>
                      <a:endParaRPr sz="600" dirty="0">
                        <a:latin typeface="Tahoma"/>
                        <a:cs typeface="Tahoma"/>
                      </a:endParaRPr>
                    </a:p>
                  </a:txBody>
                  <a:tcPr marL="0" marR="0" marT="59384"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600" b="1" spc="-15" dirty="0">
                          <a:solidFill>
                            <a:srgbClr val="FFFFFF"/>
                          </a:solidFill>
                          <a:latin typeface="Tahoma"/>
                          <a:cs typeface="Tahoma"/>
                        </a:rPr>
                        <a:t>2008</a:t>
                      </a:r>
                      <a:endParaRPr sz="600" dirty="0">
                        <a:latin typeface="Tahoma"/>
                        <a:cs typeface="Tahoma"/>
                      </a:endParaRPr>
                    </a:p>
                  </a:txBody>
                  <a:tcPr marL="0" marR="0" marT="59384"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600" b="1" spc="-15" dirty="0">
                          <a:solidFill>
                            <a:srgbClr val="FFFFFF"/>
                          </a:solidFill>
                          <a:latin typeface="Tahoma"/>
                          <a:cs typeface="Tahoma"/>
                        </a:rPr>
                        <a:t>2009</a:t>
                      </a:r>
                      <a:endParaRPr sz="600" dirty="0">
                        <a:latin typeface="Tahoma"/>
                        <a:cs typeface="Tahoma"/>
                      </a:endParaRPr>
                    </a:p>
                  </a:txBody>
                  <a:tcPr marL="0" marR="0" marT="59384"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600" b="1" spc="-15" dirty="0">
                          <a:solidFill>
                            <a:srgbClr val="FFFFFF"/>
                          </a:solidFill>
                          <a:latin typeface="Tahoma"/>
                          <a:cs typeface="Tahoma"/>
                        </a:rPr>
                        <a:t>2010</a:t>
                      </a:r>
                      <a:endParaRPr sz="600" dirty="0">
                        <a:latin typeface="Tahoma"/>
                        <a:cs typeface="Tahoma"/>
                      </a:endParaRPr>
                    </a:p>
                  </a:txBody>
                  <a:tcPr marL="0" marR="0" marT="59384"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600" b="1" spc="-15" dirty="0">
                          <a:solidFill>
                            <a:srgbClr val="FFFFFF"/>
                          </a:solidFill>
                          <a:latin typeface="Tahoma"/>
                          <a:cs typeface="Tahoma"/>
                        </a:rPr>
                        <a:t>2011</a:t>
                      </a:r>
                      <a:endParaRPr sz="600" dirty="0">
                        <a:latin typeface="Tahoma"/>
                        <a:cs typeface="Tahoma"/>
                      </a:endParaRPr>
                    </a:p>
                  </a:txBody>
                  <a:tcPr marL="0" marR="0" marT="59384"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600" b="1" spc="-15" dirty="0">
                          <a:solidFill>
                            <a:srgbClr val="FFFFFF"/>
                          </a:solidFill>
                          <a:latin typeface="Tahoma"/>
                          <a:cs typeface="Tahoma"/>
                        </a:rPr>
                        <a:t>2012</a:t>
                      </a:r>
                      <a:endParaRPr sz="600" dirty="0">
                        <a:latin typeface="Tahoma"/>
                        <a:cs typeface="Tahoma"/>
                      </a:endParaRPr>
                    </a:p>
                  </a:txBody>
                  <a:tcPr marL="0" marR="0" marT="59384"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600" b="1" spc="-15" dirty="0">
                          <a:solidFill>
                            <a:srgbClr val="FFFFFF"/>
                          </a:solidFill>
                          <a:latin typeface="Tahoma"/>
                          <a:cs typeface="Tahoma"/>
                        </a:rPr>
                        <a:t>2013</a:t>
                      </a:r>
                      <a:endParaRPr sz="600" dirty="0">
                        <a:latin typeface="Tahoma"/>
                        <a:cs typeface="Tahoma"/>
                      </a:endParaRPr>
                    </a:p>
                  </a:txBody>
                  <a:tcPr marL="0" marR="0" marT="59384"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600" b="1" spc="-15" dirty="0">
                          <a:solidFill>
                            <a:srgbClr val="FFFFFF"/>
                          </a:solidFill>
                          <a:latin typeface="Tahoma"/>
                          <a:cs typeface="Tahoma"/>
                        </a:rPr>
                        <a:t>2014</a:t>
                      </a:r>
                      <a:endParaRPr sz="600" dirty="0">
                        <a:latin typeface="Tahoma"/>
                        <a:cs typeface="Tahoma"/>
                      </a:endParaRPr>
                    </a:p>
                  </a:txBody>
                  <a:tcPr marL="0" marR="0" marT="59384"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600" b="1" spc="-15" dirty="0">
                          <a:solidFill>
                            <a:srgbClr val="FFFFFF"/>
                          </a:solidFill>
                          <a:latin typeface="Tahoma"/>
                          <a:cs typeface="Tahoma"/>
                        </a:rPr>
                        <a:t>2015</a:t>
                      </a:r>
                      <a:endParaRPr sz="600" dirty="0">
                        <a:latin typeface="Tahoma"/>
                        <a:cs typeface="Tahoma"/>
                      </a:endParaRPr>
                    </a:p>
                  </a:txBody>
                  <a:tcPr marL="0" marR="0" marT="59384"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600" b="1" spc="-15" dirty="0">
                          <a:solidFill>
                            <a:srgbClr val="FFFFFF"/>
                          </a:solidFill>
                          <a:latin typeface="Tahoma"/>
                          <a:cs typeface="Tahoma"/>
                        </a:rPr>
                        <a:t>2016</a:t>
                      </a:r>
                      <a:endParaRPr sz="600" dirty="0">
                        <a:latin typeface="Tahoma"/>
                        <a:cs typeface="Tahoma"/>
                      </a:endParaRPr>
                    </a:p>
                  </a:txBody>
                  <a:tcPr marL="0" marR="0" marT="59384"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600" b="1" spc="-15" dirty="0">
                          <a:solidFill>
                            <a:srgbClr val="FFFFFF"/>
                          </a:solidFill>
                          <a:latin typeface="Tahoma"/>
                          <a:cs typeface="Tahoma"/>
                        </a:rPr>
                        <a:t>2017</a:t>
                      </a:r>
                      <a:endParaRPr sz="600" dirty="0">
                        <a:latin typeface="Tahoma"/>
                        <a:cs typeface="Tahoma"/>
                      </a:endParaRPr>
                    </a:p>
                  </a:txBody>
                  <a:tcPr marL="0" marR="0" marT="59384" marB="0">
                    <a:lnL w="9525">
                      <a:solidFill>
                        <a:srgbClr val="FFFFFF"/>
                      </a:solidFill>
                      <a:prstDash val="solid"/>
                    </a:lnL>
                    <a:lnR w="9525">
                      <a:solidFill>
                        <a:srgbClr val="FFFFFF"/>
                      </a:solidFill>
                      <a:prstDash val="solid"/>
                    </a:lnR>
                    <a:solidFill>
                      <a:srgbClr val="005E6D"/>
                    </a:solidFill>
                  </a:tcPr>
                </a:tc>
                <a:tc>
                  <a:txBody>
                    <a:bodyPr/>
                    <a:lstStyle/>
                    <a:p>
                      <a:pPr marL="2540" algn="ctr">
                        <a:lnSpc>
                          <a:spcPct val="100000"/>
                        </a:lnSpc>
                        <a:spcBef>
                          <a:spcPts val="635"/>
                        </a:spcBef>
                      </a:pPr>
                      <a:r>
                        <a:rPr sz="600" b="1" spc="-15" dirty="0">
                          <a:solidFill>
                            <a:srgbClr val="FFFFFF"/>
                          </a:solidFill>
                          <a:latin typeface="Tahoma"/>
                          <a:cs typeface="Tahoma"/>
                        </a:rPr>
                        <a:t>2018</a:t>
                      </a:r>
                      <a:endParaRPr sz="600" dirty="0">
                        <a:latin typeface="Tahoma"/>
                        <a:cs typeface="Tahoma"/>
                      </a:endParaRPr>
                    </a:p>
                  </a:txBody>
                  <a:tcPr marL="0" marR="0" marT="59384" marB="0">
                    <a:lnL w="9525">
                      <a:solidFill>
                        <a:srgbClr val="FFFFFF"/>
                      </a:solidFill>
                      <a:prstDash val="solid"/>
                    </a:lnL>
                    <a:lnR w="9525">
                      <a:solidFill>
                        <a:srgbClr val="FFFFFF"/>
                      </a:solidFill>
                      <a:prstDash val="solid"/>
                    </a:lnR>
                    <a:solidFill>
                      <a:srgbClr val="005E6D"/>
                    </a:solidFill>
                  </a:tcPr>
                </a:tc>
                <a:tc>
                  <a:txBody>
                    <a:bodyPr/>
                    <a:lstStyle/>
                    <a:p>
                      <a:pPr marL="7620" algn="ctr">
                        <a:lnSpc>
                          <a:spcPct val="100000"/>
                        </a:lnSpc>
                        <a:spcBef>
                          <a:spcPts val="635"/>
                        </a:spcBef>
                      </a:pPr>
                      <a:r>
                        <a:rPr sz="600" b="1" spc="-15" dirty="0">
                          <a:solidFill>
                            <a:srgbClr val="FFFFFF"/>
                          </a:solidFill>
                          <a:latin typeface="Tahoma"/>
                          <a:cs typeface="Tahoma"/>
                        </a:rPr>
                        <a:t>2019</a:t>
                      </a:r>
                      <a:endParaRPr sz="600" dirty="0">
                        <a:latin typeface="Tahoma"/>
                        <a:cs typeface="Tahoma"/>
                      </a:endParaRPr>
                    </a:p>
                  </a:txBody>
                  <a:tcPr marL="0" marR="0" marT="59384" marB="0">
                    <a:lnL w="9525">
                      <a:solidFill>
                        <a:srgbClr val="FFFFFF"/>
                      </a:solidFill>
                      <a:prstDash val="solid"/>
                    </a:lnL>
                    <a:solidFill>
                      <a:srgbClr val="005E6D"/>
                    </a:solidFill>
                  </a:tcPr>
                </a:tc>
                <a:extLst>
                  <a:ext uri="{0D108BD9-81ED-4DB2-BD59-A6C34878D82A}">
                    <a16:rowId xmlns:a16="http://schemas.microsoft.com/office/drawing/2014/main" val="10000"/>
                  </a:ext>
                </a:extLst>
              </a:tr>
              <a:tr h="205740">
                <a:tc>
                  <a:txBody>
                    <a:bodyPr/>
                    <a:lstStyle/>
                    <a:p>
                      <a:pPr algn="ctr">
                        <a:lnSpc>
                          <a:spcPct val="100000"/>
                        </a:lnSpc>
                        <a:spcBef>
                          <a:spcPts val="610"/>
                        </a:spcBef>
                      </a:pPr>
                      <a:r>
                        <a:rPr sz="600" b="1" spc="-10" dirty="0">
                          <a:solidFill>
                            <a:srgbClr val="231F20"/>
                          </a:solidFill>
                          <a:latin typeface="Tahoma"/>
                          <a:cs typeface="Tahoma"/>
                        </a:rPr>
                        <a:t>Male</a:t>
                      </a:r>
                      <a:endParaRPr sz="600" dirty="0">
                        <a:latin typeface="Tahoma"/>
                        <a:cs typeface="Tahoma"/>
                      </a:endParaRPr>
                    </a:p>
                  </a:txBody>
                  <a:tcPr marL="0" marR="0" marT="57046" marB="0">
                    <a:lnR w="19050">
                      <a:solidFill>
                        <a:srgbClr val="005E6D"/>
                      </a:solidFill>
                      <a:prstDash val="solid"/>
                    </a:lnR>
                    <a:solidFill>
                      <a:srgbClr val="FFFFFF"/>
                    </a:solidFill>
                  </a:tcPr>
                </a:tc>
                <a:tc>
                  <a:txBody>
                    <a:bodyPr/>
                    <a:lstStyle/>
                    <a:p>
                      <a:pPr marL="5715" algn="ctr">
                        <a:lnSpc>
                          <a:spcPct val="100000"/>
                        </a:lnSpc>
                        <a:spcBef>
                          <a:spcPts val="610"/>
                        </a:spcBef>
                      </a:pPr>
                      <a:r>
                        <a:rPr sz="600" b="1" spc="-20" dirty="0">
                          <a:solidFill>
                            <a:srgbClr val="231F20"/>
                          </a:solidFill>
                          <a:latin typeface="Tahoma"/>
                          <a:cs typeface="Tahoma"/>
                        </a:rPr>
                        <a:t>0.3</a:t>
                      </a:r>
                      <a:endParaRPr sz="600" dirty="0">
                        <a:latin typeface="Tahoma"/>
                        <a:cs typeface="Tahoma"/>
                      </a:endParaRPr>
                    </a:p>
                  </a:txBody>
                  <a:tcPr marL="0" marR="0" marT="57046" marB="0">
                    <a:lnL w="19050">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600" b="1" spc="-20" dirty="0">
                          <a:solidFill>
                            <a:srgbClr val="231F20"/>
                          </a:solidFill>
                          <a:latin typeface="Tahoma"/>
                          <a:cs typeface="Tahoma"/>
                        </a:rPr>
                        <a:t>0.3</a:t>
                      </a:r>
                      <a:endParaRPr sz="600" dirty="0">
                        <a:latin typeface="Tahoma"/>
                        <a:cs typeface="Tahoma"/>
                      </a:endParaRPr>
                    </a:p>
                  </a:txBody>
                  <a:tcPr marL="0" marR="0" marT="5704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600" b="1" spc="-20" dirty="0">
                          <a:solidFill>
                            <a:srgbClr val="231F20"/>
                          </a:solidFill>
                          <a:latin typeface="Tahoma"/>
                          <a:cs typeface="Tahoma"/>
                        </a:rPr>
                        <a:t>0.3</a:t>
                      </a:r>
                      <a:endParaRPr sz="600" dirty="0">
                        <a:latin typeface="Tahoma"/>
                        <a:cs typeface="Tahoma"/>
                      </a:endParaRPr>
                    </a:p>
                  </a:txBody>
                  <a:tcPr marL="0" marR="0" marT="5704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600" b="1" spc="-20" dirty="0">
                          <a:solidFill>
                            <a:srgbClr val="231F20"/>
                          </a:solidFill>
                          <a:latin typeface="Tahoma"/>
                          <a:cs typeface="Tahoma"/>
                        </a:rPr>
                        <a:t>0.3</a:t>
                      </a:r>
                      <a:endParaRPr sz="600" dirty="0">
                        <a:latin typeface="Tahoma"/>
                        <a:cs typeface="Tahoma"/>
                      </a:endParaRPr>
                    </a:p>
                  </a:txBody>
                  <a:tcPr marL="0" marR="0" marT="5704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600" b="1" spc="-20" dirty="0">
                          <a:solidFill>
                            <a:srgbClr val="231F20"/>
                          </a:solidFill>
                          <a:latin typeface="Tahoma"/>
                          <a:cs typeface="Tahoma"/>
                        </a:rPr>
                        <a:t>0.3</a:t>
                      </a:r>
                      <a:endParaRPr sz="600" dirty="0">
                        <a:latin typeface="Tahoma"/>
                        <a:cs typeface="Tahoma"/>
                      </a:endParaRPr>
                    </a:p>
                  </a:txBody>
                  <a:tcPr marL="0" marR="0" marT="5704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600" b="1" spc="-20" dirty="0">
                          <a:solidFill>
                            <a:srgbClr val="231F20"/>
                          </a:solidFill>
                          <a:latin typeface="Tahoma"/>
                          <a:cs typeface="Tahoma"/>
                        </a:rPr>
                        <a:t>0.3</a:t>
                      </a:r>
                      <a:endParaRPr sz="600" dirty="0">
                        <a:latin typeface="Tahoma"/>
                        <a:cs typeface="Tahoma"/>
                      </a:endParaRPr>
                    </a:p>
                  </a:txBody>
                  <a:tcPr marL="0" marR="0" marT="5704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600" b="1" spc="-20" dirty="0">
                          <a:solidFill>
                            <a:srgbClr val="231F20"/>
                          </a:solidFill>
                          <a:latin typeface="Tahoma"/>
                          <a:cs typeface="Tahoma"/>
                        </a:rPr>
                        <a:t>0.3</a:t>
                      </a:r>
                      <a:endParaRPr sz="600" dirty="0">
                        <a:latin typeface="Tahoma"/>
                        <a:cs typeface="Tahoma"/>
                      </a:endParaRPr>
                    </a:p>
                  </a:txBody>
                  <a:tcPr marL="0" marR="0" marT="5704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600" b="1" spc="-20" dirty="0">
                          <a:solidFill>
                            <a:srgbClr val="231F20"/>
                          </a:solidFill>
                          <a:latin typeface="Tahoma"/>
                          <a:cs typeface="Tahoma"/>
                        </a:rPr>
                        <a:t>0.4</a:t>
                      </a:r>
                      <a:endParaRPr sz="600" dirty="0">
                        <a:latin typeface="Tahoma"/>
                        <a:cs typeface="Tahoma"/>
                      </a:endParaRPr>
                    </a:p>
                  </a:txBody>
                  <a:tcPr marL="0" marR="0" marT="57046" marB="0">
                    <a:lnL w="9525">
                      <a:solidFill>
                        <a:srgbClr val="005E6D"/>
                      </a:solidFill>
                      <a:prstDash val="solid"/>
                    </a:lnL>
                    <a:lnR w="9525">
                      <a:solidFill>
                        <a:srgbClr val="005E6D"/>
                      </a:solidFill>
                      <a:prstDash val="solid"/>
                    </a:lnR>
                    <a:solidFill>
                      <a:srgbClr val="FFFFFF"/>
                    </a:solidFill>
                  </a:tcPr>
                </a:tc>
                <a:tc>
                  <a:txBody>
                    <a:bodyPr/>
                    <a:lstStyle/>
                    <a:p>
                      <a:pPr marL="2540" algn="ctr">
                        <a:lnSpc>
                          <a:spcPct val="100000"/>
                        </a:lnSpc>
                        <a:spcBef>
                          <a:spcPts val="610"/>
                        </a:spcBef>
                      </a:pPr>
                      <a:r>
                        <a:rPr sz="600" b="1" spc="-20" dirty="0">
                          <a:solidFill>
                            <a:srgbClr val="231F20"/>
                          </a:solidFill>
                          <a:latin typeface="Tahoma"/>
                          <a:cs typeface="Tahoma"/>
                        </a:rPr>
                        <a:t>0.7</a:t>
                      </a:r>
                      <a:endParaRPr sz="600" dirty="0">
                        <a:latin typeface="Tahoma"/>
                        <a:cs typeface="Tahoma"/>
                      </a:endParaRPr>
                    </a:p>
                  </a:txBody>
                  <a:tcPr marL="0" marR="0" marT="57046"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10"/>
                        </a:spcBef>
                      </a:pPr>
                      <a:r>
                        <a:rPr sz="600" b="1" spc="-20" dirty="0">
                          <a:solidFill>
                            <a:srgbClr val="231F20"/>
                          </a:solidFill>
                          <a:latin typeface="Tahoma"/>
                          <a:cs typeface="Tahoma"/>
                        </a:rPr>
                        <a:t>0.8</a:t>
                      </a:r>
                      <a:endParaRPr sz="600" dirty="0">
                        <a:latin typeface="Tahoma"/>
                        <a:cs typeface="Tahoma"/>
                      </a:endParaRPr>
                    </a:p>
                  </a:txBody>
                  <a:tcPr marL="0" marR="0" marT="57046"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10"/>
                        </a:spcBef>
                      </a:pPr>
                      <a:r>
                        <a:rPr sz="600" b="1" spc="-20" dirty="0">
                          <a:solidFill>
                            <a:srgbClr val="231F20"/>
                          </a:solidFill>
                          <a:latin typeface="Tahoma"/>
                          <a:cs typeface="Tahoma"/>
                        </a:rPr>
                        <a:t>0.8</a:t>
                      </a:r>
                      <a:endParaRPr sz="600" dirty="0">
                        <a:latin typeface="Tahoma"/>
                        <a:cs typeface="Tahoma"/>
                      </a:endParaRPr>
                    </a:p>
                  </a:txBody>
                  <a:tcPr marL="0" marR="0" marT="57046"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10"/>
                        </a:spcBef>
                      </a:pPr>
                      <a:r>
                        <a:rPr sz="600" b="1" spc="-20" dirty="0">
                          <a:solidFill>
                            <a:srgbClr val="231F20"/>
                          </a:solidFill>
                          <a:latin typeface="Tahoma"/>
                          <a:cs typeface="Tahoma"/>
                        </a:rPr>
                        <a:t>0.9</a:t>
                      </a:r>
                      <a:endParaRPr sz="600" dirty="0">
                        <a:latin typeface="Tahoma"/>
                        <a:cs typeface="Tahoma"/>
                      </a:endParaRPr>
                    </a:p>
                  </a:txBody>
                  <a:tcPr marL="0" marR="0" marT="57046"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10"/>
                        </a:spcBef>
                      </a:pPr>
                      <a:r>
                        <a:rPr sz="600" b="1" spc="-20" dirty="0">
                          <a:solidFill>
                            <a:srgbClr val="231F20"/>
                          </a:solidFill>
                          <a:latin typeface="Tahoma"/>
                          <a:cs typeface="Tahoma"/>
                        </a:rPr>
                        <a:t>1.1</a:t>
                      </a:r>
                      <a:endParaRPr sz="600" dirty="0">
                        <a:latin typeface="Tahoma"/>
                        <a:cs typeface="Tahoma"/>
                      </a:endParaRPr>
                    </a:p>
                  </a:txBody>
                  <a:tcPr marL="0" marR="0" marT="57046"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10"/>
                        </a:spcBef>
                      </a:pPr>
                      <a:r>
                        <a:rPr sz="600" b="1" spc="-20" dirty="0">
                          <a:solidFill>
                            <a:srgbClr val="231F20"/>
                          </a:solidFill>
                          <a:latin typeface="Tahoma"/>
                          <a:cs typeface="Tahoma"/>
                        </a:rPr>
                        <a:t>1.2</a:t>
                      </a:r>
                      <a:endParaRPr sz="600" dirty="0">
                        <a:latin typeface="Tahoma"/>
                        <a:cs typeface="Tahoma"/>
                      </a:endParaRPr>
                    </a:p>
                  </a:txBody>
                  <a:tcPr marL="0" marR="0" marT="57046" marB="0">
                    <a:lnL w="9525">
                      <a:solidFill>
                        <a:srgbClr val="005E6D"/>
                      </a:solidFill>
                      <a:prstDash val="solid"/>
                    </a:lnL>
                    <a:lnR w="9525">
                      <a:solidFill>
                        <a:srgbClr val="005E6D"/>
                      </a:solidFill>
                      <a:prstDash val="solid"/>
                    </a:lnR>
                    <a:solidFill>
                      <a:srgbClr val="FFFFFF"/>
                    </a:solidFill>
                  </a:tcPr>
                </a:tc>
                <a:tc>
                  <a:txBody>
                    <a:bodyPr/>
                    <a:lstStyle/>
                    <a:p>
                      <a:pPr marL="3175" algn="ctr">
                        <a:lnSpc>
                          <a:spcPct val="100000"/>
                        </a:lnSpc>
                        <a:spcBef>
                          <a:spcPts val="610"/>
                        </a:spcBef>
                      </a:pPr>
                      <a:r>
                        <a:rPr sz="600" b="1" spc="-20" dirty="0">
                          <a:solidFill>
                            <a:srgbClr val="231F20"/>
                          </a:solidFill>
                          <a:latin typeface="Tahoma"/>
                          <a:cs typeface="Tahoma"/>
                        </a:rPr>
                        <a:t>1.3</a:t>
                      </a:r>
                      <a:endParaRPr sz="600" dirty="0">
                        <a:latin typeface="Tahoma"/>
                        <a:cs typeface="Tahoma"/>
                      </a:endParaRPr>
                    </a:p>
                  </a:txBody>
                  <a:tcPr marL="0" marR="0" marT="57046" marB="0">
                    <a:lnL w="9525">
                      <a:solidFill>
                        <a:srgbClr val="005E6D"/>
                      </a:solidFill>
                      <a:prstDash val="solid"/>
                    </a:lnL>
                    <a:lnR w="9525">
                      <a:solidFill>
                        <a:srgbClr val="005E6D"/>
                      </a:solidFill>
                      <a:prstDash val="solid"/>
                    </a:lnR>
                    <a:solidFill>
                      <a:srgbClr val="FFFFFF"/>
                    </a:solidFill>
                  </a:tcPr>
                </a:tc>
                <a:tc>
                  <a:txBody>
                    <a:bodyPr/>
                    <a:lstStyle/>
                    <a:p>
                      <a:pPr marL="7620" algn="ctr">
                        <a:lnSpc>
                          <a:spcPct val="100000"/>
                        </a:lnSpc>
                        <a:spcBef>
                          <a:spcPts val="610"/>
                        </a:spcBef>
                      </a:pPr>
                      <a:r>
                        <a:rPr sz="600" b="1" spc="-20" dirty="0">
                          <a:solidFill>
                            <a:srgbClr val="231F20"/>
                          </a:solidFill>
                          <a:latin typeface="Tahoma"/>
                          <a:cs typeface="Tahoma"/>
                        </a:rPr>
                        <a:t>1.6</a:t>
                      </a:r>
                      <a:endParaRPr sz="600" dirty="0">
                        <a:latin typeface="Tahoma"/>
                        <a:cs typeface="Tahoma"/>
                      </a:endParaRPr>
                    </a:p>
                  </a:txBody>
                  <a:tcPr marL="0" marR="0" marT="57046" marB="0">
                    <a:lnL w="9525">
                      <a:solidFill>
                        <a:srgbClr val="005E6D"/>
                      </a:solidFill>
                      <a:prstDash val="solid"/>
                    </a:lnL>
                    <a:solidFill>
                      <a:srgbClr val="FFFFFF"/>
                    </a:solidFill>
                  </a:tcPr>
                </a:tc>
                <a:extLst>
                  <a:ext uri="{0D108BD9-81ED-4DB2-BD59-A6C34878D82A}">
                    <a16:rowId xmlns:a16="http://schemas.microsoft.com/office/drawing/2014/main" val="10001"/>
                  </a:ext>
                </a:extLst>
              </a:tr>
              <a:tr h="210416">
                <a:tc>
                  <a:txBody>
                    <a:bodyPr/>
                    <a:lstStyle/>
                    <a:p>
                      <a:pPr algn="ctr">
                        <a:lnSpc>
                          <a:spcPct val="100000"/>
                        </a:lnSpc>
                        <a:spcBef>
                          <a:spcPts val="635"/>
                        </a:spcBef>
                      </a:pPr>
                      <a:r>
                        <a:rPr sz="600" b="1" spc="-20" dirty="0">
                          <a:solidFill>
                            <a:srgbClr val="231F20"/>
                          </a:solidFill>
                          <a:latin typeface="Tahoma"/>
                          <a:cs typeface="Tahoma"/>
                        </a:rPr>
                        <a:t>Female</a:t>
                      </a:r>
                      <a:endParaRPr sz="600" dirty="0">
                        <a:latin typeface="Tahoma"/>
                        <a:cs typeface="Tahoma"/>
                      </a:endParaRPr>
                    </a:p>
                  </a:txBody>
                  <a:tcPr marL="0" marR="0" marT="59384" marB="0">
                    <a:lnR w="19050">
                      <a:solidFill>
                        <a:srgbClr val="005E6D"/>
                      </a:solidFill>
                      <a:prstDash val="solid"/>
                    </a:lnR>
                    <a:solidFill>
                      <a:srgbClr val="E5EEF0"/>
                    </a:solidFill>
                  </a:tcPr>
                </a:tc>
                <a:tc>
                  <a:txBody>
                    <a:bodyPr/>
                    <a:lstStyle/>
                    <a:p>
                      <a:pPr marL="5715" algn="ctr">
                        <a:lnSpc>
                          <a:spcPct val="100000"/>
                        </a:lnSpc>
                        <a:spcBef>
                          <a:spcPts val="635"/>
                        </a:spcBef>
                      </a:pPr>
                      <a:r>
                        <a:rPr sz="600" b="1" spc="-20" dirty="0">
                          <a:solidFill>
                            <a:srgbClr val="231F20"/>
                          </a:solidFill>
                          <a:latin typeface="Tahoma"/>
                          <a:cs typeface="Tahoma"/>
                        </a:rPr>
                        <a:t>0.2</a:t>
                      </a:r>
                      <a:endParaRPr sz="600" dirty="0">
                        <a:latin typeface="Tahoma"/>
                        <a:cs typeface="Tahoma"/>
                      </a:endParaRPr>
                    </a:p>
                  </a:txBody>
                  <a:tcPr marL="0" marR="0" marT="59384" marB="0">
                    <a:lnL w="19050">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600" b="1" spc="-20" dirty="0">
                          <a:solidFill>
                            <a:srgbClr val="231F20"/>
                          </a:solidFill>
                          <a:latin typeface="Tahoma"/>
                          <a:cs typeface="Tahoma"/>
                        </a:rPr>
                        <a:t>0.2</a:t>
                      </a:r>
                      <a:endParaRPr sz="600" dirty="0">
                        <a:latin typeface="Tahoma"/>
                        <a:cs typeface="Tahoma"/>
                      </a:endParaRPr>
                    </a:p>
                  </a:txBody>
                  <a:tcPr marL="0" marR="0" marT="59384"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600" b="1" spc="-20" dirty="0">
                          <a:solidFill>
                            <a:srgbClr val="231F20"/>
                          </a:solidFill>
                          <a:latin typeface="Tahoma"/>
                          <a:cs typeface="Tahoma"/>
                        </a:rPr>
                        <a:t>0.2</a:t>
                      </a:r>
                      <a:endParaRPr sz="600" dirty="0">
                        <a:latin typeface="Tahoma"/>
                        <a:cs typeface="Tahoma"/>
                      </a:endParaRPr>
                    </a:p>
                  </a:txBody>
                  <a:tcPr marL="0" marR="0" marT="59384"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600" b="1" spc="-20" dirty="0">
                          <a:solidFill>
                            <a:srgbClr val="231F20"/>
                          </a:solidFill>
                          <a:latin typeface="Tahoma"/>
                          <a:cs typeface="Tahoma"/>
                        </a:rPr>
                        <a:t>0.3</a:t>
                      </a:r>
                      <a:endParaRPr sz="600" dirty="0">
                        <a:latin typeface="Tahoma"/>
                        <a:cs typeface="Tahoma"/>
                      </a:endParaRPr>
                    </a:p>
                  </a:txBody>
                  <a:tcPr marL="0" marR="0" marT="59384"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600" b="1" spc="-20" dirty="0">
                          <a:solidFill>
                            <a:srgbClr val="231F20"/>
                          </a:solidFill>
                          <a:latin typeface="Tahoma"/>
                          <a:cs typeface="Tahoma"/>
                        </a:rPr>
                        <a:t>0.3</a:t>
                      </a:r>
                      <a:endParaRPr sz="600" dirty="0">
                        <a:latin typeface="Tahoma"/>
                        <a:cs typeface="Tahoma"/>
                      </a:endParaRPr>
                    </a:p>
                  </a:txBody>
                  <a:tcPr marL="0" marR="0" marT="59384"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600" b="1" spc="-20" dirty="0">
                          <a:solidFill>
                            <a:srgbClr val="231F20"/>
                          </a:solidFill>
                          <a:latin typeface="Tahoma"/>
                          <a:cs typeface="Tahoma"/>
                        </a:rPr>
                        <a:t>0.3</a:t>
                      </a:r>
                      <a:endParaRPr sz="600" dirty="0">
                        <a:latin typeface="Tahoma"/>
                        <a:cs typeface="Tahoma"/>
                      </a:endParaRPr>
                    </a:p>
                  </a:txBody>
                  <a:tcPr marL="0" marR="0" marT="59384"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600" b="1" spc="-20" dirty="0">
                          <a:solidFill>
                            <a:srgbClr val="231F20"/>
                          </a:solidFill>
                          <a:latin typeface="Tahoma"/>
                          <a:cs typeface="Tahoma"/>
                        </a:rPr>
                        <a:t>0.3</a:t>
                      </a:r>
                      <a:endParaRPr sz="600" dirty="0">
                        <a:latin typeface="Tahoma"/>
                        <a:cs typeface="Tahoma"/>
                      </a:endParaRPr>
                    </a:p>
                  </a:txBody>
                  <a:tcPr marL="0" marR="0" marT="59384"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600" b="1" spc="-20" dirty="0">
                          <a:solidFill>
                            <a:srgbClr val="231F20"/>
                          </a:solidFill>
                          <a:latin typeface="Tahoma"/>
                          <a:cs typeface="Tahoma"/>
                        </a:rPr>
                        <a:t>0.4</a:t>
                      </a:r>
                      <a:endParaRPr sz="600" dirty="0">
                        <a:latin typeface="Tahoma"/>
                        <a:cs typeface="Tahoma"/>
                      </a:endParaRPr>
                    </a:p>
                  </a:txBody>
                  <a:tcPr marL="0" marR="0" marT="59384"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600" b="1" spc="-20" dirty="0">
                          <a:solidFill>
                            <a:srgbClr val="231F20"/>
                          </a:solidFill>
                          <a:latin typeface="Tahoma"/>
                          <a:cs typeface="Tahoma"/>
                        </a:rPr>
                        <a:t>0.5</a:t>
                      </a:r>
                      <a:endParaRPr sz="600" dirty="0">
                        <a:latin typeface="Tahoma"/>
                        <a:cs typeface="Tahoma"/>
                      </a:endParaRPr>
                    </a:p>
                  </a:txBody>
                  <a:tcPr marL="0" marR="0" marT="59384"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600" b="1" spc="-20" dirty="0">
                          <a:solidFill>
                            <a:srgbClr val="231F20"/>
                          </a:solidFill>
                          <a:latin typeface="Tahoma"/>
                          <a:cs typeface="Tahoma"/>
                        </a:rPr>
                        <a:t>0.7</a:t>
                      </a:r>
                      <a:endParaRPr sz="600" dirty="0">
                        <a:latin typeface="Tahoma"/>
                        <a:cs typeface="Tahoma"/>
                      </a:endParaRPr>
                    </a:p>
                  </a:txBody>
                  <a:tcPr marL="0" marR="0" marT="59384"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600" b="1" spc="-20" dirty="0">
                          <a:solidFill>
                            <a:srgbClr val="231F20"/>
                          </a:solidFill>
                          <a:latin typeface="Tahoma"/>
                          <a:cs typeface="Tahoma"/>
                        </a:rPr>
                        <a:t>0.7</a:t>
                      </a:r>
                      <a:endParaRPr sz="600" dirty="0">
                        <a:latin typeface="Tahoma"/>
                        <a:cs typeface="Tahoma"/>
                      </a:endParaRPr>
                    </a:p>
                  </a:txBody>
                  <a:tcPr marL="0" marR="0" marT="59384"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600" b="1" spc="-20" dirty="0">
                          <a:solidFill>
                            <a:srgbClr val="231F20"/>
                          </a:solidFill>
                          <a:latin typeface="Tahoma"/>
                          <a:cs typeface="Tahoma"/>
                        </a:rPr>
                        <a:t>0.7</a:t>
                      </a:r>
                      <a:endParaRPr sz="600" dirty="0">
                        <a:latin typeface="Tahoma"/>
                        <a:cs typeface="Tahoma"/>
                      </a:endParaRPr>
                    </a:p>
                  </a:txBody>
                  <a:tcPr marL="0" marR="0" marT="59384"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600" b="1" spc="-20" dirty="0">
                          <a:solidFill>
                            <a:srgbClr val="231F20"/>
                          </a:solidFill>
                          <a:latin typeface="Tahoma"/>
                          <a:cs typeface="Tahoma"/>
                        </a:rPr>
                        <a:t>0.8</a:t>
                      </a:r>
                      <a:endParaRPr sz="600" dirty="0">
                        <a:latin typeface="Tahoma"/>
                        <a:cs typeface="Tahoma"/>
                      </a:endParaRPr>
                    </a:p>
                  </a:txBody>
                  <a:tcPr marL="0" marR="0" marT="59384"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600" b="1" spc="-20" dirty="0">
                          <a:solidFill>
                            <a:srgbClr val="231F20"/>
                          </a:solidFill>
                          <a:latin typeface="Tahoma"/>
                          <a:cs typeface="Tahoma"/>
                        </a:rPr>
                        <a:t>0.9</a:t>
                      </a:r>
                      <a:endParaRPr sz="600" dirty="0">
                        <a:latin typeface="Tahoma"/>
                        <a:cs typeface="Tahoma"/>
                      </a:endParaRPr>
                    </a:p>
                  </a:txBody>
                  <a:tcPr marL="0" marR="0" marT="59384" marB="0">
                    <a:lnL w="9525">
                      <a:solidFill>
                        <a:srgbClr val="005E6D"/>
                      </a:solidFill>
                      <a:prstDash val="solid"/>
                    </a:lnL>
                    <a:lnR w="9525">
                      <a:solidFill>
                        <a:srgbClr val="005E6D"/>
                      </a:solidFill>
                      <a:prstDash val="solid"/>
                    </a:lnR>
                    <a:solidFill>
                      <a:srgbClr val="E5EEF0"/>
                    </a:solidFill>
                  </a:tcPr>
                </a:tc>
                <a:tc>
                  <a:txBody>
                    <a:bodyPr/>
                    <a:lstStyle/>
                    <a:p>
                      <a:pPr marL="3175" algn="ctr">
                        <a:lnSpc>
                          <a:spcPct val="100000"/>
                        </a:lnSpc>
                        <a:spcBef>
                          <a:spcPts val="635"/>
                        </a:spcBef>
                      </a:pPr>
                      <a:r>
                        <a:rPr sz="600" b="1" spc="-20" dirty="0">
                          <a:solidFill>
                            <a:srgbClr val="231F20"/>
                          </a:solidFill>
                          <a:latin typeface="Tahoma"/>
                          <a:cs typeface="Tahoma"/>
                        </a:rPr>
                        <a:t>1.0</a:t>
                      </a:r>
                      <a:endParaRPr sz="600" dirty="0">
                        <a:latin typeface="Tahoma"/>
                        <a:cs typeface="Tahoma"/>
                      </a:endParaRPr>
                    </a:p>
                  </a:txBody>
                  <a:tcPr marL="0" marR="0" marT="59384" marB="0">
                    <a:lnL w="9525">
                      <a:solidFill>
                        <a:srgbClr val="005E6D"/>
                      </a:solidFill>
                      <a:prstDash val="solid"/>
                    </a:lnL>
                    <a:lnR w="9525">
                      <a:solidFill>
                        <a:srgbClr val="005E6D"/>
                      </a:solidFill>
                      <a:prstDash val="solid"/>
                    </a:lnR>
                    <a:solidFill>
                      <a:srgbClr val="E5EEF0"/>
                    </a:solidFill>
                  </a:tcPr>
                </a:tc>
                <a:tc>
                  <a:txBody>
                    <a:bodyPr/>
                    <a:lstStyle/>
                    <a:p>
                      <a:pPr marL="8255" algn="ctr">
                        <a:lnSpc>
                          <a:spcPct val="100000"/>
                        </a:lnSpc>
                        <a:spcBef>
                          <a:spcPts val="635"/>
                        </a:spcBef>
                      </a:pPr>
                      <a:r>
                        <a:rPr sz="600" b="1" spc="-20" dirty="0">
                          <a:solidFill>
                            <a:srgbClr val="231F20"/>
                          </a:solidFill>
                          <a:latin typeface="Tahoma"/>
                          <a:cs typeface="Tahoma"/>
                        </a:rPr>
                        <a:t>1.0</a:t>
                      </a:r>
                      <a:endParaRPr sz="600" dirty="0">
                        <a:latin typeface="Tahoma"/>
                        <a:cs typeface="Tahoma"/>
                      </a:endParaRPr>
                    </a:p>
                  </a:txBody>
                  <a:tcPr marL="0" marR="0" marT="59384" marB="0">
                    <a:lnL w="9525">
                      <a:solidFill>
                        <a:srgbClr val="005E6D"/>
                      </a:solidFill>
                      <a:prstDash val="solid"/>
                    </a:lnL>
                    <a:solidFill>
                      <a:srgbClr val="E5EEF0"/>
                    </a:solidFill>
                  </a:tcPr>
                </a:tc>
                <a:extLst>
                  <a:ext uri="{0D108BD9-81ED-4DB2-BD59-A6C34878D82A}">
                    <a16:rowId xmlns:a16="http://schemas.microsoft.com/office/drawing/2014/main" val="10002"/>
                  </a:ext>
                </a:extLst>
              </a:tr>
            </a:tbl>
          </a:graphicData>
        </a:graphic>
      </p:graphicFrame>
      <p:sp>
        <p:nvSpPr>
          <p:cNvPr id="150" name="object 150"/>
          <p:cNvSpPr txBox="1"/>
          <p:nvPr/>
        </p:nvSpPr>
        <p:spPr>
          <a:xfrm>
            <a:off x="3561658" y="5681761"/>
            <a:ext cx="1867558" cy="88696"/>
          </a:xfrm>
          <a:prstGeom prst="rect">
            <a:avLst/>
          </a:prstGeom>
        </p:spPr>
        <p:txBody>
          <a:bodyPr vert="horz" wrap="square" lIns="0" tIns="9352" rIns="0" bIns="0" rtlCol="0">
            <a:spAutoFit/>
          </a:bodyPr>
          <a:lstStyle/>
          <a:p>
            <a:pPr marL="9352" defTabSz="685800">
              <a:spcBef>
                <a:spcPts val="74"/>
              </a:spcBef>
            </a:pPr>
            <a:r>
              <a:rPr sz="515" spc="-22" dirty="0">
                <a:solidFill>
                  <a:srgbClr val="231F20"/>
                </a:solidFill>
                <a:latin typeface="Century Gothic"/>
                <a:cs typeface="Century Gothic"/>
              </a:rPr>
              <a:t>Source: </a:t>
            </a:r>
            <a:r>
              <a:rPr sz="515" spc="-66" dirty="0">
                <a:solidFill>
                  <a:srgbClr val="231F20"/>
                </a:solidFill>
                <a:latin typeface="Century Gothic"/>
                <a:cs typeface="Century Gothic"/>
              </a:rPr>
              <a:t>CDC, </a:t>
            </a:r>
            <a:r>
              <a:rPr sz="515" spc="-22" dirty="0">
                <a:solidFill>
                  <a:srgbClr val="231F20"/>
                </a:solidFill>
                <a:latin typeface="Century Gothic"/>
                <a:cs typeface="Century Gothic"/>
              </a:rPr>
              <a:t>National </a:t>
            </a:r>
            <a:r>
              <a:rPr sz="515" spc="-15" dirty="0">
                <a:solidFill>
                  <a:srgbClr val="231F20"/>
                </a:solidFill>
                <a:latin typeface="Century Gothic"/>
                <a:cs typeface="Century Gothic"/>
              </a:rPr>
              <a:t>Notifiable </a:t>
            </a:r>
            <a:r>
              <a:rPr sz="515" spc="-11" dirty="0">
                <a:solidFill>
                  <a:srgbClr val="231F20"/>
                </a:solidFill>
                <a:latin typeface="Century Gothic"/>
                <a:cs typeface="Century Gothic"/>
              </a:rPr>
              <a:t>Diseases </a:t>
            </a:r>
            <a:r>
              <a:rPr sz="515" spc="-19" dirty="0">
                <a:solidFill>
                  <a:srgbClr val="231F20"/>
                </a:solidFill>
                <a:latin typeface="Century Gothic"/>
                <a:cs typeface="Century Gothic"/>
              </a:rPr>
              <a:t>Surveillance</a:t>
            </a:r>
            <a:r>
              <a:rPr sz="515" spc="4" dirty="0">
                <a:solidFill>
                  <a:srgbClr val="231F20"/>
                </a:solidFill>
                <a:latin typeface="Century Gothic"/>
                <a:cs typeface="Century Gothic"/>
              </a:rPr>
              <a:t> </a:t>
            </a:r>
            <a:r>
              <a:rPr sz="515" spc="-4" dirty="0">
                <a:solidFill>
                  <a:srgbClr val="231F20"/>
                </a:solidFill>
                <a:latin typeface="Century Gothic"/>
                <a:cs typeface="Century Gothic"/>
              </a:rPr>
              <a:t>System.</a:t>
            </a:r>
            <a:endParaRPr sz="515" dirty="0">
              <a:solidFill>
                <a:srgbClr val="000000"/>
              </a:solidFill>
              <a:latin typeface="Century Gothic"/>
              <a:cs typeface="Century Gothic"/>
            </a:endParaRPr>
          </a:p>
        </p:txBody>
      </p:sp>
      <p:sp>
        <p:nvSpPr>
          <p:cNvPr id="151" name="object 151">
            <a:extLst>
              <a:ext uri="{C183D7F6-B498-43B3-948B-1728B52AA6E4}">
                <adec:decorative xmlns:adec="http://schemas.microsoft.com/office/drawing/2017/decorative" val="1"/>
              </a:ext>
            </a:extLst>
          </p:cNvPr>
          <p:cNvSpPr/>
          <p:nvPr/>
        </p:nvSpPr>
        <p:spPr>
          <a:xfrm>
            <a:off x="3646692" y="4880344"/>
            <a:ext cx="4933551" cy="0"/>
          </a:xfrm>
          <a:custGeom>
            <a:avLst/>
            <a:gdLst/>
            <a:ahLst/>
            <a:cxnLst/>
            <a:rect l="l" t="t" r="r" b="b"/>
            <a:pathLst>
              <a:path w="6699884">
                <a:moveTo>
                  <a:pt x="0" y="0"/>
                </a:moveTo>
                <a:lnTo>
                  <a:pt x="6699808" y="0"/>
                </a:lnTo>
              </a:path>
            </a:pathLst>
          </a:custGeom>
          <a:ln w="34391">
            <a:solidFill>
              <a:srgbClr val="A7A7A7"/>
            </a:solidFill>
            <a:prstDash val="dot"/>
          </a:ln>
        </p:spPr>
        <p:txBody>
          <a:bodyPr wrap="square" lIns="0" tIns="0" rIns="0" bIns="0" rtlCol="0"/>
          <a:lstStyle/>
          <a:p>
            <a:pPr defTabSz="685800"/>
            <a:endParaRPr sz="1325" dirty="0">
              <a:solidFill>
                <a:srgbClr val="000000"/>
              </a:solidFill>
              <a:latin typeface="Gill Sans MT"/>
            </a:endParaRPr>
          </a:p>
        </p:txBody>
      </p:sp>
      <p:sp>
        <p:nvSpPr>
          <p:cNvPr id="152" name="object 152"/>
          <p:cNvSpPr/>
          <p:nvPr/>
        </p:nvSpPr>
        <p:spPr>
          <a:xfrm>
            <a:off x="3570203" y="4880344"/>
            <a:ext cx="0" cy="0"/>
          </a:xfrm>
          <a:custGeom>
            <a:avLst/>
            <a:gdLst/>
            <a:ahLst/>
            <a:cxnLst/>
            <a:rect l="l" t="t" r="r" b="b"/>
            <a:pathLst>
              <a:path>
                <a:moveTo>
                  <a:pt x="0" y="0"/>
                </a:moveTo>
                <a:lnTo>
                  <a:pt x="0" y="0"/>
                </a:lnTo>
              </a:path>
            </a:pathLst>
          </a:custGeom>
          <a:ln w="34391">
            <a:solidFill>
              <a:srgbClr val="A7A7A7"/>
            </a:solidFill>
          </a:ln>
        </p:spPr>
        <p:txBody>
          <a:bodyPr wrap="square" lIns="0" tIns="0" rIns="0" bIns="0" rtlCol="0"/>
          <a:lstStyle/>
          <a:p>
            <a:pPr defTabSz="685800"/>
            <a:endParaRPr sz="1325" dirty="0">
              <a:solidFill>
                <a:srgbClr val="000000"/>
              </a:solidFill>
              <a:latin typeface="Gill Sans MT"/>
            </a:endParaRPr>
          </a:p>
        </p:txBody>
      </p:sp>
      <p:sp>
        <p:nvSpPr>
          <p:cNvPr id="153" name="object 153"/>
          <p:cNvSpPr/>
          <p:nvPr/>
        </p:nvSpPr>
        <p:spPr>
          <a:xfrm>
            <a:off x="8618427" y="4880344"/>
            <a:ext cx="0" cy="0"/>
          </a:xfrm>
          <a:custGeom>
            <a:avLst/>
            <a:gdLst/>
            <a:ahLst/>
            <a:cxnLst/>
            <a:rect l="l" t="t" r="r" b="b"/>
            <a:pathLst>
              <a:path>
                <a:moveTo>
                  <a:pt x="0" y="0"/>
                </a:moveTo>
                <a:lnTo>
                  <a:pt x="0" y="0"/>
                </a:lnTo>
              </a:path>
            </a:pathLst>
          </a:custGeom>
          <a:ln w="34391">
            <a:solidFill>
              <a:srgbClr val="A7A7A7"/>
            </a:solidFill>
          </a:ln>
        </p:spPr>
        <p:txBody>
          <a:bodyPr wrap="square" lIns="0" tIns="0" rIns="0" bIns="0" rtlCol="0"/>
          <a:lstStyle/>
          <a:p>
            <a:pPr defTabSz="685800"/>
            <a:endParaRPr sz="1325" dirty="0">
              <a:solidFill>
                <a:srgbClr val="000000"/>
              </a:solidFill>
              <a:latin typeface="Gill Sans MT"/>
            </a:endParaRPr>
          </a:p>
        </p:txBody>
      </p:sp>
      <p:sp>
        <p:nvSpPr>
          <p:cNvPr id="161" name="object 161"/>
          <p:cNvSpPr txBox="1"/>
          <p:nvPr/>
        </p:nvSpPr>
        <p:spPr>
          <a:xfrm>
            <a:off x="3571010" y="1158860"/>
            <a:ext cx="5122433" cy="593783"/>
          </a:xfrm>
          <a:prstGeom prst="rect">
            <a:avLst/>
          </a:prstGeom>
        </p:spPr>
        <p:txBody>
          <a:bodyPr vert="horz" wrap="square" lIns="0" tIns="12158" rIns="0" bIns="0" rtlCol="0">
            <a:spAutoFit/>
          </a:bodyPr>
          <a:lstStyle/>
          <a:p>
            <a:pPr defTabSz="685800"/>
            <a:endParaRPr sz="1050" dirty="0">
              <a:solidFill>
                <a:srgbClr val="000000"/>
              </a:solidFill>
              <a:latin typeface="Times New Roman"/>
              <a:cs typeface="Times New Roman"/>
            </a:endParaRPr>
          </a:p>
          <a:p>
            <a:pPr marL="9352" marR="386690" defTabSz="685800">
              <a:lnSpc>
                <a:spcPct val="107200"/>
              </a:lnSpc>
              <a:spcBef>
                <a:spcPts val="729"/>
              </a:spcBef>
            </a:pPr>
            <a:r>
              <a:rPr sz="1050" b="1" spc="-4" dirty="0">
                <a:solidFill>
                  <a:srgbClr val="005E6D"/>
                </a:solidFill>
                <a:latin typeface="Tahoma"/>
                <a:cs typeface="Tahoma"/>
              </a:rPr>
              <a:t>Figure</a:t>
            </a:r>
            <a:r>
              <a:rPr sz="1050" b="1" spc="-37" dirty="0">
                <a:solidFill>
                  <a:srgbClr val="005E6D"/>
                </a:solidFill>
                <a:latin typeface="Tahoma"/>
                <a:cs typeface="Tahoma"/>
              </a:rPr>
              <a:t> </a:t>
            </a:r>
            <a:r>
              <a:rPr sz="1050" b="1" spc="-22" dirty="0">
                <a:solidFill>
                  <a:srgbClr val="005E6D"/>
                </a:solidFill>
                <a:latin typeface="Tahoma"/>
                <a:cs typeface="Tahoma"/>
              </a:rPr>
              <a:t>3.5.</a:t>
            </a:r>
            <a:r>
              <a:rPr sz="1050" b="1" spc="-37" dirty="0">
                <a:solidFill>
                  <a:srgbClr val="005E6D"/>
                </a:solidFill>
                <a:latin typeface="Tahoma"/>
                <a:cs typeface="Tahoma"/>
              </a:rPr>
              <a:t> </a:t>
            </a:r>
            <a:r>
              <a:rPr sz="1050" b="1" dirty="0">
                <a:solidFill>
                  <a:srgbClr val="8C2689"/>
                </a:solidFill>
                <a:latin typeface="Tahoma"/>
                <a:cs typeface="Tahoma"/>
              </a:rPr>
              <a:t>Rates</a:t>
            </a:r>
            <a:r>
              <a:rPr sz="1050" b="1" spc="-37" dirty="0">
                <a:solidFill>
                  <a:srgbClr val="8C2689"/>
                </a:solidFill>
                <a:latin typeface="Tahoma"/>
                <a:cs typeface="Tahoma"/>
              </a:rPr>
              <a:t> </a:t>
            </a:r>
            <a:r>
              <a:rPr sz="1050" b="1" spc="15" dirty="0">
                <a:solidFill>
                  <a:srgbClr val="8C2689"/>
                </a:solidFill>
                <a:latin typeface="Tahoma"/>
                <a:cs typeface="Tahoma"/>
              </a:rPr>
              <a:t>of</a:t>
            </a:r>
            <a:r>
              <a:rPr sz="1050" b="1" spc="-56" dirty="0">
                <a:solidFill>
                  <a:srgbClr val="8C2689"/>
                </a:solidFill>
                <a:latin typeface="Tahoma"/>
                <a:cs typeface="Tahoma"/>
              </a:rPr>
              <a:t> </a:t>
            </a:r>
            <a:r>
              <a:rPr sz="1050" b="1" spc="8" dirty="0">
                <a:solidFill>
                  <a:srgbClr val="8C2689"/>
                </a:solidFill>
                <a:latin typeface="Tahoma"/>
                <a:cs typeface="Tahoma"/>
              </a:rPr>
              <a:t>reported</a:t>
            </a:r>
            <a:r>
              <a:rPr sz="1050" b="1" spc="-37" dirty="0">
                <a:solidFill>
                  <a:srgbClr val="8C2689"/>
                </a:solidFill>
                <a:latin typeface="Tahoma"/>
                <a:cs typeface="Tahoma"/>
              </a:rPr>
              <a:t> </a:t>
            </a:r>
            <a:r>
              <a:rPr sz="1050" b="1" spc="-4" dirty="0">
                <a:solidFill>
                  <a:srgbClr val="8C2689"/>
                </a:solidFill>
                <a:latin typeface="Tahoma"/>
                <a:cs typeface="Tahoma"/>
              </a:rPr>
              <a:t>acute</a:t>
            </a:r>
            <a:r>
              <a:rPr sz="1050" b="1" spc="-37" dirty="0">
                <a:solidFill>
                  <a:srgbClr val="8C2689"/>
                </a:solidFill>
                <a:latin typeface="Tahoma"/>
                <a:cs typeface="Tahoma"/>
              </a:rPr>
              <a:t> </a:t>
            </a:r>
            <a:r>
              <a:rPr sz="1050" b="1" spc="8" dirty="0">
                <a:solidFill>
                  <a:srgbClr val="8C2689"/>
                </a:solidFill>
                <a:latin typeface="Tahoma"/>
                <a:cs typeface="Tahoma"/>
              </a:rPr>
              <a:t>hepatitis</a:t>
            </a:r>
            <a:r>
              <a:rPr sz="1050" b="1" spc="-37" dirty="0">
                <a:solidFill>
                  <a:srgbClr val="8C2689"/>
                </a:solidFill>
                <a:latin typeface="Tahoma"/>
                <a:cs typeface="Tahoma"/>
              </a:rPr>
              <a:t> </a:t>
            </a:r>
            <a:r>
              <a:rPr sz="1050" b="1" spc="-48" dirty="0">
                <a:solidFill>
                  <a:srgbClr val="8C2689"/>
                </a:solidFill>
                <a:latin typeface="Tahoma"/>
                <a:cs typeface="Tahoma"/>
              </a:rPr>
              <a:t>C</a:t>
            </a:r>
            <a:r>
              <a:rPr sz="1050" b="1" spc="-59" dirty="0">
                <a:solidFill>
                  <a:srgbClr val="8C2689"/>
                </a:solidFill>
                <a:latin typeface="Tahoma"/>
                <a:cs typeface="Tahoma"/>
              </a:rPr>
              <a:t> </a:t>
            </a:r>
            <a:r>
              <a:rPr sz="1050" b="1" dirty="0">
                <a:solidFill>
                  <a:srgbClr val="8C2689"/>
                </a:solidFill>
                <a:latin typeface="Tahoma"/>
                <a:cs typeface="Tahoma"/>
              </a:rPr>
              <a:t>virus</a:t>
            </a:r>
            <a:r>
              <a:rPr sz="1050" b="1" spc="-37" dirty="0">
                <a:solidFill>
                  <a:srgbClr val="8C2689"/>
                </a:solidFill>
                <a:latin typeface="Tahoma"/>
                <a:cs typeface="Tahoma"/>
              </a:rPr>
              <a:t> </a:t>
            </a:r>
            <a:r>
              <a:rPr sz="1050" b="1" spc="4" dirty="0">
                <a:solidFill>
                  <a:srgbClr val="8C2689"/>
                </a:solidFill>
                <a:latin typeface="Tahoma"/>
                <a:cs typeface="Tahoma"/>
              </a:rPr>
              <a:t>infection,</a:t>
            </a:r>
            <a:r>
              <a:rPr sz="1050" b="1" spc="-37" dirty="0">
                <a:solidFill>
                  <a:srgbClr val="8C2689"/>
                </a:solidFill>
                <a:latin typeface="Tahoma"/>
                <a:cs typeface="Tahoma"/>
              </a:rPr>
              <a:t> </a:t>
            </a:r>
            <a:r>
              <a:rPr sz="1050" b="1" spc="-8" dirty="0">
                <a:solidFill>
                  <a:srgbClr val="8C2689"/>
                </a:solidFill>
                <a:latin typeface="Tahoma"/>
                <a:cs typeface="Tahoma"/>
              </a:rPr>
              <a:t>by</a:t>
            </a:r>
            <a:r>
              <a:rPr sz="1050" b="1" spc="-59" dirty="0">
                <a:solidFill>
                  <a:srgbClr val="8C2689"/>
                </a:solidFill>
                <a:latin typeface="Tahoma"/>
                <a:cs typeface="Tahoma"/>
              </a:rPr>
              <a:t> </a:t>
            </a:r>
            <a:r>
              <a:rPr sz="1050" b="1" spc="-26" dirty="0">
                <a:solidFill>
                  <a:srgbClr val="8C2689"/>
                </a:solidFill>
                <a:latin typeface="Tahoma"/>
                <a:cs typeface="Tahoma"/>
              </a:rPr>
              <a:t>sex</a:t>
            </a:r>
            <a:r>
              <a:rPr sz="1050" b="1" spc="-52" dirty="0">
                <a:solidFill>
                  <a:srgbClr val="8C2689"/>
                </a:solidFill>
                <a:latin typeface="Tahoma"/>
                <a:cs typeface="Tahoma"/>
              </a:rPr>
              <a:t> </a:t>
            </a:r>
            <a:r>
              <a:rPr sz="1050" b="1" spc="48" dirty="0">
                <a:solidFill>
                  <a:srgbClr val="8C2689"/>
                </a:solidFill>
                <a:latin typeface="Tahoma"/>
                <a:cs typeface="Tahoma"/>
              </a:rPr>
              <a:t>—  </a:t>
            </a:r>
            <a:r>
              <a:rPr sz="1050" b="1" dirty="0">
                <a:solidFill>
                  <a:srgbClr val="8C2689"/>
                </a:solidFill>
                <a:latin typeface="Tahoma"/>
                <a:cs typeface="Tahoma"/>
              </a:rPr>
              <a:t>United </a:t>
            </a:r>
            <a:r>
              <a:rPr sz="1050" b="1" spc="4" dirty="0">
                <a:solidFill>
                  <a:srgbClr val="8C2689"/>
                </a:solidFill>
                <a:latin typeface="Tahoma"/>
                <a:cs typeface="Tahoma"/>
              </a:rPr>
              <a:t>States,</a:t>
            </a:r>
            <a:r>
              <a:rPr sz="1050" b="1" spc="-77" dirty="0">
                <a:solidFill>
                  <a:srgbClr val="8C2689"/>
                </a:solidFill>
                <a:latin typeface="Tahoma"/>
                <a:cs typeface="Tahoma"/>
              </a:rPr>
              <a:t> </a:t>
            </a:r>
            <a:r>
              <a:rPr sz="1050" b="1" spc="-19" dirty="0">
                <a:solidFill>
                  <a:srgbClr val="8C2689"/>
                </a:solidFill>
                <a:latin typeface="Tahoma"/>
                <a:cs typeface="Tahoma"/>
              </a:rPr>
              <a:t>2004–2019</a:t>
            </a:r>
            <a:endParaRPr sz="1050" dirty="0">
              <a:solidFill>
                <a:srgbClr val="000000"/>
              </a:solidFill>
              <a:latin typeface="Tahoma"/>
              <a:cs typeface="Tahoma"/>
            </a:endParaRPr>
          </a:p>
        </p:txBody>
      </p:sp>
      <p:pic>
        <p:nvPicPr>
          <p:cNvPr id="162" name="Picture 161" descr="Rates of reported acute hepatitis C in the United States by sex during 2004–2019. The sex classifications are male and female. The reported rates of acute hepatitis C increased substantially during 2010–2019 for both males and females.">
            <a:extLst>
              <a:ext uri="{FF2B5EF4-FFF2-40B4-BE49-F238E27FC236}">
                <a16:creationId xmlns:a16="http://schemas.microsoft.com/office/drawing/2014/main" id="{351A5607-CCA8-48E2-82F7-542C2C768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432" y="1963921"/>
            <a:ext cx="5593136" cy="2796568"/>
          </a:xfrm>
          <a:prstGeom prst="rect">
            <a:avLst/>
          </a:prstGeom>
        </p:spPr>
      </p:pic>
      <p:grpSp>
        <p:nvGrpSpPr>
          <p:cNvPr id="18" name="Group 17">
            <a:extLst>
              <a:ext uri="{FF2B5EF4-FFF2-40B4-BE49-F238E27FC236}">
                <a16:creationId xmlns:a16="http://schemas.microsoft.com/office/drawing/2014/main" id="{7BA9BEF6-1039-AB43-927A-0A3FCE64A456}"/>
              </a:ext>
            </a:extLst>
          </p:cNvPr>
          <p:cNvGrpSpPr/>
          <p:nvPr/>
        </p:nvGrpSpPr>
        <p:grpSpPr>
          <a:xfrm>
            <a:off x="9987115" y="1163126"/>
            <a:ext cx="186539" cy="235878"/>
            <a:chOff x="7489392" y="299276"/>
            <a:chExt cx="184440" cy="224715"/>
          </a:xfrm>
        </p:grpSpPr>
        <p:sp>
          <p:nvSpPr>
            <p:cNvPr id="19" name="object 56">
              <a:extLst>
                <a:ext uri="{FF2B5EF4-FFF2-40B4-BE49-F238E27FC236}">
                  <a16:creationId xmlns:a16="http://schemas.microsoft.com/office/drawing/2014/main" id="{0B8A0918-62F3-EF4A-9823-F797F9401658}"/>
                </a:ext>
              </a:extLst>
            </p:cNvPr>
            <p:cNvSpPr/>
            <p:nvPr/>
          </p:nvSpPr>
          <p:spPr>
            <a:xfrm>
              <a:off x="7604784"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0" name="object 57">
              <a:extLst>
                <a:ext uri="{FF2B5EF4-FFF2-40B4-BE49-F238E27FC236}">
                  <a16:creationId xmlns:a16="http://schemas.microsoft.com/office/drawing/2014/main" id="{E132043A-44AB-974E-B637-E8EDB369A961}"/>
                </a:ext>
              </a:extLst>
            </p:cNvPr>
            <p:cNvSpPr/>
            <p:nvPr/>
          </p:nvSpPr>
          <p:spPr>
            <a:xfrm>
              <a:off x="7582498"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1" name="object 58">
              <a:extLst>
                <a:ext uri="{FF2B5EF4-FFF2-40B4-BE49-F238E27FC236}">
                  <a16:creationId xmlns:a16="http://schemas.microsoft.com/office/drawing/2014/main" id="{14373A24-6EF2-F249-B795-15E933604BD9}"/>
                </a:ext>
              </a:extLst>
            </p:cNvPr>
            <p:cNvSpPr/>
            <p:nvPr/>
          </p:nvSpPr>
          <p:spPr>
            <a:xfrm>
              <a:off x="7627070" y="466339"/>
              <a:ext cx="0" cy="37354"/>
            </a:xfrm>
            <a:custGeom>
              <a:avLst/>
              <a:gdLst/>
              <a:ahLst/>
              <a:cxnLst/>
              <a:rect l="l" t="t" r="r" b="b"/>
              <a:pathLst>
                <a:path h="40640">
                  <a:moveTo>
                    <a:pt x="0" y="0"/>
                  </a:moveTo>
                  <a:lnTo>
                    <a:pt x="0" y="40627"/>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2" name="object 59">
              <a:extLst>
                <a:ext uri="{FF2B5EF4-FFF2-40B4-BE49-F238E27FC236}">
                  <a16:creationId xmlns:a16="http://schemas.microsoft.com/office/drawing/2014/main" id="{09B8468B-4B82-3B46-ACE0-B13BC3537961}"/>
                </a:ext>
              </a:extLst>
            </p:cNvPr>
            <p:cNvSpPr/>
            <p:nvPr/>
          </p:nvSpPr>
          <p:spPr>
            <a:xfrm>
              <a:off x="7649353" y="436640"/>
              <a:ext cx="0" cy="67121"/>
            </a:xfrm>
            <a:custGeom>
              <a:avLst/>
              <a:gdLst/>
              <a:ahLst/>
              <a:cxnLst/>
              <a:rect l="l" t="t" r="r" b="b"/>
              <a:pathLst>
                <a:path h="73025">
                  <a:moveTo>
                    <a:pt x="0" y="0"/>
                  </a:moveTo>
                  <a:lnTo>
                    <a:pt x="0" y="72936"/>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3" name="object 60">
              <a:extLst>
                <a:ext uri="{FF2B5EF4-FFF2-40B4-BE49-F238E27FC236}">
                  <a16:creationId xmlns:a16="http://schemas.microsoft.com/office/drawing/2014/main" id="{7D7BEF5E-7E7B-9640-BDE5-E81FC632F754}"/>
                </a:ext>
              </a:extLst>
            </p:cNvPr>
            <p:cNvSpPr/>
            <p:nvPr/>
          </p:nvSpPr>
          <p:spPr>
            <a:xfrm>
              <a:off x="7489392" y="299276"/>
              <a:ext cx="184436" cy="224709"/>
            </a:xfrm>
            <a:custGeom>
              <a:avLst/>
              <a:gdLst/>
              <a:ahLst/>
              <a:cxnLst/>
              <a:rect l="l" t="t" r="r" b="b"/>
              <a:pathLst>
                <a:path w="200660" h="244475">
                  <a:moveTo>
                    <a:pt x="121945" y="244055"/>
                  </a:moveTo>
                  <a:lnTo>
                    <a:pt x="11785" y="244055"/>
                  </a:lnTo>
                  <a:lnTo>
                    <a:pt x="5257" y="244055"/>
                  </a:lnTo>
                  <a:lnTo>
                    <a:pt x="0" y="238772"/>
                  </a:lnTo>
                  <a:lnTo>
                    <a:pt x="0" y="232244"/>
                  </a:lnTo>
                  <a:lnTo>
                    <a:pt x="0" y="13271"/>
                  </a:lnTo>
                  <a:lnTo>
                    <a:pt x="0" y="5943"/>
                  </a:lnTo>
                  <a:lnTo>
                    <a:pt x="5943" y="0"/>
                  </a:lnTo>
                  <a:lnTo>
                    <a:pt x="13271" y="0"/>
                  </a:lnTo>
                  <a:lnTo>
                    <a:pt x="186943" y="0"/>
                  </a:lnTo>
                  <a:lnTo>
                    <a:pt x="194271" y="0"/>
                  </a:lnTo>
                  <a:lnTo>
                    <a:pt x="200215" y="5943"/>
                  </a:lnTo>
                  <a:lnTo>
                    <a:pt x="200215" y="13271"/>
                  </a:lnTo>
                  <a:lnTo>
                    <a:pt x="200215" y="119748"/>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sp>
          <p:nvSpPr>
            <p:cNvPr id="24" name="object 61">
              <a:extLst>
                <a:ext uri="{FF2B5EF4-FFF2-40B4-BE49-F238E27FC236}">
                  <a16:creationId xmlns:a16="http://schemas.microsoft.com/office/drawing/2014/main" id="{7DD55F3A-3D7C-BD47-A22A-F57A9F48905C}"/>
                </a:ext>
              </a:extLst>
            </p:cNvPr>
            <p:cNvSpPr/>
            <p:nvPr/>
          </p:nvSpPr>
          <p:spPr>
            <a:xfrm>
              <a:off x="7504317" y="317248"/>
              <a:ext cx="154515" cy="186435"/>
            </a:xfrm>
            <a:prstGeom prst="rect">
              <a:avLst/>
            </a:prstGeom>
            <a:blipFill>
              <a:blip r:embed="rId3" cstate="print"/>
              <a:stretch>
                <a:fillRect/>
              </a:stretch>
            </a:blipFill>
          </p:spPr>
          <p:txBody>
            <a:bodyPr wrap="square" lIns="0" tIns="0" rIns="0" bIns="0" rtlCol="0"/>
            <a:lstStyle/>
            <a:p>
              <a:pPr defTabSz="685800"/>
              <a:endParaRPr sz="1241" dirty="0">
                <a:solidFill>
                  <a:srgbClr val="000000"/>
                </a:solidFill>
                <a:latin typeface="Gill Sans MT"/>
              </a:endParaRPr>
            </a:p>
          </p:txBody>
        </p:sp>
        <p:sp>
          <p:nvSpPr>
            <p:cNvPr id="25" name="object 62">
              <a:extLst>
                <a:ext uri="{FF2B5EF4-FFF2-40B4-BE49-F238E27FC236}">
                  <a16:creationId xmlns:a16="http://schemas.microsoft.com/office/drawing/2014/main" id="{6ED5B98A-6148-3C47-8FE2-32532F2E51BC}"/>
                </a:ext>
              </a:extLst>
            </p:cNvPr>
            <p:cNvSpPr/>
            <p:nvPr/>
          </p:nvSpPr>
          <p:spPr>
            <a:xfrm>
              <a:off x="7489396" y="299282"/>
              <a:ext cx="184436" cy="224709"/>
            </a:xfrm>
            <a:custGeom>
              <a:avLst/>
              <a:gdLst/>
              <a:ahLst/>
              <a:cxnLst/>
              <a:rect l="l" t="t" r="r" b="b"/>
              <a:pathLst>
                <a:path w="200660" h="244475">
                  <a:moveTo>
                    <a:pt x="78270" y="0"/>
                  </a:moveTo>
                  <a:lnTo>
                    <a:pt x="188429" y="0"/>
                  </a:lnTo>
                  <a:lnTo>
                    <a:pt x="194957" y="0"/>
                  </a:lnTo>
                  <a:lnTo>
                    <a:pt x="200202" y="5283"/>
                  </a:lnTo>
                  <a:lnTo>
                    <a:pt x="200202" y="11811"/>
                  </a:lnTo>
                  <a:lnTo>
                    <a:pt x="200202" y="230784"/>
                  </a:lnTo>
                  <a:lnTo>
                    <a:pt x="200202" y="238112"/>
                  </a:lnTo>
                  <a:lnTo>
                    <a:pt x="194271" y="244043"/>
                  </a:lnTo>
                  <a:lnTo>
                    <a:pt x="186944" y="244043"/>
                  </a:lnTo>
                  <a:lnTo>
                    <a:pt x="13271" y="244043"/>
                  </a:lnTo>
                  <a:lnTo>
                    <a:pt x="5943" y="244043"/>
                  </a:lnTo>
                  <a:lnTo>
                    <a:pt x="0" y="238112"/>
                  </a:lnTo>
                  <a:lnTo>
                    <a:pt x="0" y="230784"/>
                  </a:lnTo>
                  <a:lnTo>
                    <a:pt x="0" y="124307"/>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grpSp>
      <p:sp>
        <p:nvSpPr>
          <p:cNvPr id="26" name="Rectangle 25">
            <a:extLst>
              <a:ext uri="{FF2B5EF4-FFF2-40B4-BE49-F238E27FC236}">
                <a16:creationId xmlns:a16="http://schemas.microsoft.com/office/drawing/2014/main" id="{40DA4B0D-3187-2B4B-ABC4-9CD174D49F31}"/>
              </a:ext>
            </a:extLst>
          </p:cNvPr>
          <p:cNvSpPr/>
          <p:nvPr/>
        </p:nvSpPr>
        <p:spPr>
          <a:xfrm>
            <a:off x="6904673" y="935722"/>
            <a:ext cx="4572000" cy="246221"/>
          </a:xfrm>
          <a:prstGeom prst="rect">
            <a:avLst/>
          </a:prstGeom>
        </p:spPr>
        <p:txBody>
          <a:bodyPr wrap="square">
            <a:spAutoFit/>
          </a:bodyPr>
          <a:lstStyle/>
          <a:p>
            <a:pPr marL="2675588" defTabSz="685800">
              <a:lnSpc>
                <a:spcPts val="629"/>
              </a:lnSpc>
              <a:spcBef>
                <a:spcPts val="67"/>
              </a:spcBef>
            </a:pPr>
            <a:r>
              <a:rPr lang="en-US" sz="600" b="1" spc="20" dirty="0">
                <a:solidFill>
                  <a:srgbClr val="005E6D"/>
                </a:solidFill>
                <a:latin typeface="Microsoft JhengHei UI"/>
                <a:cs typeface="Microsoft JhengHei UI"/>
              </a:rPr>
              <a:t>2019 </a:t>
            </a:r>
            <a:r>
              <a:rPr lang="en-US" sz="600" b="1" spc="46" dirty="0">
                <a:solidFill>
                  <a:srgbClr val="8C2689"/>
                </a:solidFill>
                <a:latin typeface="Century Gothic"/>
                <a:cs typeface="Century Gothic"/>
              </a:rPr>
              <a:t>VIRAL</a:t>
            </a:r>
            <a:r>
              <a:rPr lang="en-US" sz="600" b="1" spc="18" dirty="0">
                <a:solidFill>
                  <a:srgbClr val="8C2689"/>
                </a:solidFill>
                <a:latin typeface="Century Gothic"/>
                <a:cs typeface="Century Gothic"/>
              </a:rPr>
              <a:t> </a:t>
            </a:r>
            <a:r>
              <a:rPr lang="en-US" sz="600" b="1" spc="67" dirty="0">
                <a:solidFill>
                  <a:srgbClr val="8C2689"/>
                </a:solidFill>
                <a:latin typeface="Century Gothic"/>
                <a:cs typeface="Century Gothic"/>
              </a:rPr>
              <a:t>HEPATITIS</a:t>
            </a:r>
            <a:endParaRPr lang="en-US" sz="600" dirty="0">
              <a:solidFill>
                <a:srgbClr val="000000"/>
              </a:solidFill>
              <a:latin typeface="Century Gothic"/>
              <a:cs typeface="Century Gothic"/>
            </a:endParaRPr>
          </a:p>
          <a:p>
            <a:pPr marL="2675588" defTabSz="685800">
              <a:lnSpc>
                <a:spcPts val="629"/>
              </a:lnSpc>
            </a:pPr>
            <a:r>
              <a:rPr lang="en-US" sz="600" spc="15" dirty="0">
                <a:solidFill>
                  <a:srgbClr val="005E6D"/>
                </a:solidFill>
                <a:latin typeface="Century Gothic"/>
                <a:cs typeface="Century Gothic"/>
              </a:rPr>
              <a:t>SURVEILLANCE</a:t>
            </a:r>
            <a:r>
              <a:rPr lang="en-US" sz="600" spc="36" dirty="0">
                <a:solidFill>
                  <a:srgbClr val="005E6D"/>
                </a:solidFill>
                <a:latin typeface="Century Gothic"/>
                <a:cs typeface="Century Gothic"/>
              </a:rPr>
              <a:t> REPORT</a:t>
            </a:r>
            <a:endParaRPr lang="en-US" sz="600" dirty="0">
              <a:solidFill>
                <a:srgbClr val="000000"/>
              </a:solidFill>
              <a:latin typeface="Century Gothic"/>
              <a:cs typeface="Century Gothic"/>
            </a:endParaRPr>
          </a:p>
        </p:txBody>
      </p:sp>
      <p:sp>
        <p:nvSpPr>
          <p:cNvPr id="27" name="Title 1">
            <a:extLst>
              <a:ext uri="{FF2B5EF4-FFF2-40B4-BE49-F238E27FC236}">
                <a16:creationId xmlns:a16="http://schemas.microsoft.com/office/drawing/2014/main" id="{1165ED7A-1269-3B45-85AA-F1AF371F33DA}"/>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3229075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object 223">
            <a:extLst>
              <a:ext uri="{C183D7F6-B498-43B3-948B-1728B52AA6E4}">
                <adec:decorative xmlns:adec="http://schemas.microsoft.com/office/drawing/2017/decorative" val="1"/>
              </a:ext>
            </a:extLst>
          </p:cNvPr>
          <p:cNvSpPr/>
          <p:nvPr/>
        </p:nvSpPr>
        <p:spPr>
          <a:xfrm>
            <a:off x="3957715" y="4263339"/>
            <a:ext cx="4307069" cy="0"/>
          </a:xfrm>
          <a:custGeom>
            <a:avLst/>
            <a:gdLst/>
            <a:ahLst/>
            <a:cxnLst/>
            <a:rect l="l" t="t" r="r" b="b"/>
            <a:pathLst>
              <a:path w="6699884">
                <a:moveTo>
                  <a:pt x="0" y="0"/>
                </a:moveTo>
                <a:lnTo>
                  <a:pt x="6699808" y="0"/>
                </a:lnTo>
              </a:path>
            </a:pathLst>
          </a:custGeom>
          <a:ln w="34391">
            <a:solidFill>
              <a:srgbClr val="A7A7A7"/>
            </a:solidFill>
            <a:prstDash val="dot"/>
          </a:ln>
        </p:spPr>
        <p:txBody>
          <a:bodyPr wrap="square" lIns="0" tIns="0" rIns="0" bIns="0" rtlCol="0"/>
          <a:lstStyle/>
          <a:p>
            <a:pPr defTabSz="685800"/>
            <a:endParaRPr sz="1157" dirty="0">
              <a:solidFill>
                <a:srgbClr val="000000"/>
              </a:solidFill>
              <a:latin typeface="Gill Sans MT"/>
            </a:endParaRPr>
          </a:p>
        </p:txBody>
      </p:sp>
      <p:sp>
        <p:nvSpPr>
          <p:cNvPr id="224" name="object 224"/>
          <p:cNvSpPr/>
          <p:nvPr/>
        </p:nvSpPr>
        <p:spPr>
          <a:xfrm>
            <a:off x="3890939" y="4263339"/>
            <a:ext cx="0" cy="0"/>
          </a:xfrm>
          <a:custGeom>
            <a:avLst/>
            <a:gdLst/>
            <a:ahLst/>
            <a:cxnLst/>
            <a:rect l="l" t="t" r="r" b="b"/>
            <a:pathLst>
              <a:path>
                <a:moveTo>
                  <a:pt x="0" y="0"/>
                </a:moveTo>
                <a:lnTo>
                  <a:pt x="0" y="0"/>
                </a:lnTo>
              </a:path>
            </a:pathLst>
          </a:custGeom>
          <a:ln w="34391">
            <a:solidFill>
              <a:srgbClr val="A7A7A7"/>
            </a:solidFill>
          </a:ln>
        </p:spPr>
        <p:txBody>
          <a:bodyPr wrap="square" lIns="0" tIns="0" rIns="0" bIns="0" rtlCol="0"/>
          <a:lstStyle/>
          <a:p>
            <a:pPr defTabSz="685800"/>
            <a:endParaRPr sz="1157" dirty="0">
              <a:solidFill>
                <a:srgbClr val="000000"/>
              </a:solidFill>
              <a:latin typeface="Gill Sans MT"/>
            </a:endParaRPr>
          </a:p>
        </p:txBody>
      </p:sp>
      <p:sp>
        <p:nvSpPr>
          <p:cNvPr id="225" name="object 225"/>
          <p:cNvSpPr/>
          <p:nvPr/>
        </p:nvSpPr>
        <p:spPr>
          <a:xfrm>
            <a:off x="8298119" y="4263339"/>
            <a:ext cx="0" cy="0"/>
          </a:xfrm>
          <a:custGeom>
            <a:avLst/>
            <a:gdLst/>
            <a:ahLst/>
            <a:cxnLst/>
            <a:rect l="l" t="t" r="r" b="b"/>
            <a:pathLst>
              <a:path>
                <a:moveTo>
                  <a:pt x="0" y="0"/>
                </a:moveTo>
                <a:lnTo>
                  <a:pt x="0" y="0"/>
                </a:lnTo>
              </a:path>
            </a:pathLst>
          </a:custGeom>
          <a:ln w="34391">
            <a:solidFill>
              <a:srgbClr val="A7A7A7"/>
            </a:solidFill>
          </a:ln>
        </p:spPr>
        <p:txBody>
          <a:bodyPr wrap="square" lIns="0" tIns="0" rIns="0" bIns="0" rtlCol="0"/>
          <a:lstStyle/>
          <a:p>
            <a:pPr defTabSz="685800"/>
            <a:endParaRPr sz="1157" dirty="0">
              <a:solidFill>
                <a:srgbClr val="000000"/>
              </a:solidFill>
              <a:latin typeface="Gill Sans MT"/>
            </a:endParaRPr>
          </a:p>
        </p:txBody>
      </p:sp>
      <p:graphicFrame>
        <p:nvGraphicFramePr>
          <p:cNvPr id="227" name="object 227"/>
          <p:cNvGraphicFramePr>
            <a:graphicFrameLocks noGrp="1"/>
          </p:cNvGraphicFramePr>
          <p:nvPr/>
        </p:nvGraphicFramePr>
        <p:xfrm>
          <a:off x="3891643" y="4372139"/>
          <a:ext cx="4408708" cy="1361899"/>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587828">
                  <a:extLst>
                    <a:ext uri="{9D8B030D-6E8A-4147-A177-3AD203B41FA5}">
                      <a16:colId xmlns:a16="http://schemas.microsoft.com/office/drawing/2014/main" val="20000"/>
                    </a:ext>
                  </a:extLst>
                </a:gridCol>
                <a:gridCol w="238805">
                  <a:extLst>
                    <a:ext uri="{9D8B030D-6E8A-4147-A177-3AD203B41FA5}">
                      <a16:colId xmlns:a16="http://schemas.microsoft.com/office/drawing/2014/main" val="20001"/>
                    </a:ext>
                  </a:extLst>
                </a:gridCol>
                <a:gridCol w="238805">
                  <a:extLst>
                    <a:ext uri="{9D8B030D-6E8A-4147-A177-3AD203B41FA5}">
                      <a16:colId xmlns:a16="http://schemas.microsoft.com/office/drawing/2014/main" val="20002"/>
                    </a:ext>
                  </a:extLst>
                </a:gridCol>
                <a:gridCol w="238805">
                  <a:extLst>
                    <a:ext uri="{9D8B030D-6E8A-4147-A177-3AD203B41FA5}">
                      <a16:colId xmlns:a16="http://schemas.microsoft.com/office/drawing/2014/main" val="20003"/>
                    </a:ext>
                  </a:extLst>
                </a:gridCol>
                <a:gridCol w="238805">
                  <a:extLst>
                    <a:ext uri="{9D8B030D-6E8A-4147-A177-3AD203B41FA5}">
                      <a16:colId xmlns:a16="http://schemas.microsoft.com/office/drawing/2014/main" val="20004"/>
                    </a:ext>
                  </a:extLst>
                </a:gridCol>
                <a:gridCol w="238805">
                  <a:extLst>
                    <a:ext uri="{9D8B030D-6E8A-4147-A177-3AD203B41FA5}">
                      <a16:colId xmlns:a16="http://schemas.microsoft.com/office/drawing/2014/main" val="20005"/>
                    </a:ext>
                  </a:extLst>
                </a:gridCol>
                <a:gridCol w="238805">
                  <a:extLst>
                    <a:ext uri="{9D8B030D-6E8A-4147-A177-3AD203B41FA5}">
                      <a16:colId xmlns:a16="http://schemas.microsoft.com/office/drawing/2014/main" val="20006"/>
                    </a:ext>
                  </a:extLst>
                </a:gridCol>
                <a:gridCol w="238805">
                  <a:extLst>
                    <a:ext uri="{9D8B030D-6E8A-4147-A177-3AD203B41FA5}">
                      <a16:colId xmlns:a16="http://schemas.microsoft.com/office/drawing/2014/main" val="20007"/>
                    </a:ext>
                  </a:extLst>
                </a:gridCol>
                <a:gridCol w="238805">
                  <a:extLst>
                    <a:ext uri="{9D8B030D-6E8A-4147-A177-3AD203B41FA5}">
                      <a16:colId xmlns:a16="http://schemas.microsoft.com/office/drawing/2014/main" val="20008"/>
                    </a:ext>
                  </a:extLst>
                </a:gridCol>
                <a:gridCol w="238805">
                  <a:extLst>
                    <a:ext uri="{9D8B030D-6E8A-4147-A177-3AD203B41FA5}">
                      <a16:colId xmlns:a16="http://schemas.microsoft.com/office/drawing/2014/main" val="20009"/>
                    </a:ext>
                  </a:extLst>
                </a:gridCol>
                <a:gridCol w="238805">
                  <a:extLst>
                    <a:ext uri="{9D8B030D-6E8A-4147-A177-3AD203B41FA5}">
                      <a16:colId xmlns:a16="http://schemas.microsoft.com/office/drawing/2014/main" val="20010"/>
                    </a:ext>
                  </a:extLst>
                </a:gridCol>
                <a:gridCol w="238805">
                  <a:extLst>
                    <a:ext uri="{9D8B030D-6E8A-4147-A177-3AD203B41FA5}">
                      <a16:colId xmlns:a16="http://schemas.microsoft.com/office/drawing/2014/main" val="20011"/>
                    </a:ext>
                  </a:extLst>
                </a:gridCol>
                <a:gridCol w="238805">
                  <a:extLst>
                    <a:ext uri="{9D8B030D-6E8A-4147-A177-3AD203B41FA5}">
                      <a16:colId xmlns:a16="http://schemas.microsoft.com/office/drawing/2014/main" val="20012"/>
                    </a:ext>
                  </a:extLst>
                </a:gridCol>
                <a:gridCol w="238805">
                  <a:extLst>
                    <a:ext uri="{9D8B030D-6E8A-4147-A177-3AD203B41FA5}">
                      <a16:colId xmlns:a16="http://schemas.microsoft.com/office/drawing/2014/main" val="20013"/>
                    </a:ext>
                  </a:extLst>
                </a:gridCol>
                <a:gridCol w="238805">
                  <a:extLst>
                    <a:ext uri="{9D8B030D-6E8A-4147-A177-3AD203B41FA5}">
                      <a16:colId xmlns:a16="http://schemas.microsoft.com/office/drawing/2014/main" val="20014"/>
                    </a:ext>
                  </a:extLst>
                </a:gridCol>
                <a:gridCol w="238805">
                  <a:extLst>
                    <a:ext uri="{9D8B030D-6E8A-4147-A177-3AD203B41FA5}">
                      <a16:colId xmlns:a16="http://schemas.microsoft.com/office/drawing/2014/main" val="20015"/>
                    </a:ext>
                  </a:extLst>
                </a:gridCol>
                <a:gridCol w="238805">
                  <a:extLst>
                    <a:ext uri="{9D8B030D-6E8A-4147-A177-3AD203B41FA5}">
                      <a16:colId xmlns:a16="http://schemas.microsoft.com/office/drawing/2014/main" val="20016"/>
                    </a:ext>
                  </a:extLst>
                </a:gridCol>
              </a:tblGrid>
              <a:tr h="211945">
                <a:tc>
                  <a:txBody>
                    <a:bodyPr/>
                    <a:lstStyle/>
                    <a:p>
                      <a:pPr marL="70485">
                        <a:lnSpc>
                          <a:spcPct val="100000"/>
                        </a:lnSpc>
                        <a:spcBef>
                          <a:spcPts val="810"/>
                        </a:spcBef>
                      </a:pPr>
                      <a:r>
                        <a:rPr sz="500" b="1" spc="5" dirty="0">
                          <a:solidFill>
                            <a:srgbClr val="FFFFFF"/>
                          </a:solidFill>
                          <a:latin typeface="Tahoma"/>
                          <a:cs typeface="Tahoma"/>
                        </a:rPr>
                        <a:t>Race/Ethnicity</a:t>
                      </a:r>
                      <a:endParaRPr sz="500" dirty="0">
                        <a:latin typeface="Tahoma"/>
                        <a:cs typeface="Tahoma"/>
                      </a:endParaRPr>
                    </a:p>
                  </a:txBody>
                  <a:tcPr marL="0" marR="0" marT="66131" marB="0">
                    <a:lnR w="19050">
                      <a:solidFill>
                        <a:srgbClr val="FFFFFF"/>
                      </a:solidFill>
                      <a:prstDash val="solid"/>
                    </a:lnR>
                    <a:solidFill>
                      <a:srgbClr val="005E6D"/>
                    </a:solidFill>
                  </a:tcPr>
                </a:tc>
                <a:tc>
                  <a:txBody>
                    <a:bodyPr/>
                    <a:lstStyle/>
                    <a:p>
                      <a:pPr marL="5080" algn="ctr">
                        <a:lnSpc>
                          <a:spcPct val="100000"/>
                        </a:lnSpc>
                        <a:spcBef>
                          <a:spcPts val="810"/>
                        </a:spcBef>
                      </a:pPr>
                      <a:r>
                        <a:rPr sz="500" b="1" spc="-15" dirty="0">
                          <a:solidFill>
                            <a:srgbClr val="FFFFFF"/>
                          </a:solidFill>
                          <a:latin typeface="Tahoma"/>
                          <a:cs typeface="Tahoma"/>
                        </a:rPr>
                        <a:t>2004</a:t>
                      </a:r>
                      <a:endParaRPr sz="500" dirty="0">
                        <a:latin typeface="Tahoma"/>
                        <a:cs typeface="Tahoma"/>
                      </a:endParaRPr>
                    </a:p>
                  </a:txBody>
                  <a:tcPr marL="0" marR="0" marT="66131" marB="0">
                    <a:lnL w="19050">
                      <a:solidFill>
                        <a:srgbClr val="FFFFFF"/>
                      </a:solidFill>
                      <a:prstDash val="solid"/>
                    </a:lnL>
                    <a:lnR w="9525">
                      <a:solidFill>
                        <a:srgbClr val="FFFFFF"/>
                      </a:solidFill>
                      <a:prstDash val="solid"/>
                    </a:lnR>
                    <a:solidFill>
                      <a:srgbClr val="005E6D"/>
                    </a:solidFill>
                  </a:tcPr>
                </a:tc>
                <a:tc>
                  <a:txBody>
                    <a:bodyPr/>
                    <a:lstStyle/>
                    <a:p>
                      <a:pPr marL="1905" algn="ctr">
                        <a:lnSpc>
                          <a:spcPct val="100000"/>
                        </a:lnSpc>
                        <a:spcBef>
                          <a:spcPts val="810"/>
                        </a:spcBef>
                      </a:pPr>
                      <a:r>
                        <a:rPr sz="500" b="1" spc="-15" dirty="0">
                          <a:solidFill>
                            <a:srgbClr val="FFFFFF"/>
                          </a:solidFill>
                          <a:latin typeface="Tahoma"/>
                          <a:cs typeface="Tahoma"/>
                        </a:rPr>
                        <a:t>2005</a:t>
                      </a:r>
                      <a:endParaRPr sz="500" dirty="0">
                        <a:latin typeface="Tahoma"/>
                        <a:cs typeface="Tahoma"/>
                      </a:endParaRPr>
                    </a:p>
                  </a:txBody>
                  <a:tcPr marL="0" marR="0" marT="66131" marB="0">
                    <a:lnL w="9525">
                      <a:solidFill>
                        <a:srgbClr val="FFFFFF"/>
                      </a:solidFill>
                      <a:prstDash val="solid"/>
                    </a:lnL>
                    <a:lnR w="9525">
                      <a:solidFill>
                        <a:srgbClr val="FFFFFF"/>
                      </a:solidFill>
                      <a:prstDash val="solid"/>
                    </a:lnR>
                    <a:solidFill>
                      <a:srgbClr val="005E6D"/>
                    </a:solidFill>
                  </a:tcPr>
                </a:tc>
                <a:tc>
                  <a:txBody>
                    <a:bodyPr/>
                    <a:lstStyle/>
                    <a:p>
                      <a:pPr marL="1905" algn="ctr">
                        <a:lnSpc>
                          <a:spcPct val="100000"/>
                        </a:lnSpc>
                        <a:spcBef>
                          <a:spcPts val="810"/>
                        </a:spcBef>
                      </a:pPr>
                      <a:r>
                        <a:rPr sz="500" b="1" spc="-15" dirty="0">
                          <a:solidFill>
                            <a:srgbClr val="FFFFFF"/>
                          </a:solidFill>
                          <a:latin typeface="Tahoma"/>
                          <a:cs typeface="Tahoma"/>
                        </a:rPr>
                        <a:t>2006</a:t>
                      </a:r>
                      <a:endParaRPr sz="500" dirty="0">
                        <a:latin typeface="Tahoma"/>
                        <a:cs typeface="Tahoma"/>
                      </a:endParaRPr>
                    </a:p>
                  </a:txBody>
                  <a:tcPr marL="0" marR="0" marT="66131" marB="0">
                    <a:lnL w="9525">
                      <a:solidFill>
                        <a:srgbClr val="FFFFFF"/>
                      </a:solidFill>
                      <a:prstDash val="solid"/>
                    </a:lnL>
                    <a:lnR w="9525">
                      <a:solidFill>
                        <a:srgbClr val="FFFFFF"/>
                      </a:solidFill>
                      <a:prstDash val="solid"/>
                    </a:lnR>
                    <a:solidFill>
                      <a:srgbClr val="005E6D"/>
                    </a:solidFill>
                  </a:tcPr>
                </a:tc>
                <a:tc>
                  <a:txBody>
                    <a:bodyPr/>
                    <a:lstStyle/>
                    <a:p>
                      <a:pPr marL="1905" algn="ctr">
                        <a:lnSpc>
                          <a:spcPct val="100000"/>
                        </a:lnSpc>
                        <a:spcBef>
                          <a:spcPts val="810"/>
                        </a:spcBef>
                      </a:pPr>
                      <a:r>
                        <a:rPr sz="500" b="1" spc="-15" dirty="0">
                          <a:solidFill>
                            <a:srgbClr val="FFFFFF"/>
                          </a:solidFill>
                          <a:latin typeface="Tahoma"/>
                          <a:cs typeface="Tahoma"/>
                        </a:rPr>
                        <a:t>2007</a:t>
                      </a:r>
                      <a:endParaRPr sz="500" dirty="0">
                        <a:latin typeface="Tahoma"/>
                        <a:cs typeface="Tahoma"/>
                      </a:endParaRPr>
                    </a:p>
                  </a:txBody>
                  <a:tcPr marL="0" marR="0" marT="66131" marB="0">
                    <a:lnL w="9525">
                      <a:solidFill>
                        <a:srgbClr val="FFFFFF"/>
                      </a:solidFill>
                      <a:prstDash val="solid"/>
                    </a:lnL>
                    <a:lnR w="9525">
                      <a:solidFill>
                        <a:srgbClr val="FFFFFF"/>
                      </a:solidFill>
                      <a:prstDash val="solid"/>
                    </a:lnR>
                    <a:solidFill>
                      <a:srgbClr val="005E6D"/>
                    </a:solidFill>
                  </a:tcPr>
                </a:tc>
                <a:tc>
                  <a:txBody>
                    <a:bodyPr/>
                    <a:lstStyle/>
                    <a:p>
                      <a:pPr marL="1905" algn="ctr">
                        <a:lnSpc>
                          <a:spcPct val="100000"/>
                        </a:lnSpc>
                        <a:spcBef>
                          <a:spcPts val="810"/>
                        </a:spcBef>
                      </a:pPr>
                      <a:r>
                        <a:rPr sz="500" b="1" spc="-15" dirty="0">
                          <a:solidFill>
                            <a:srgbClr val="FFFFFF"/>
                          </a:solidFill>
                          <a:latin typeface="Tahoma"/>
                          <a:cs typeface="Tahoma"/>
                        </a:rPr>
                        <a:t>2008</a:t>
                      </a:r>
                      <a:endParaRPr sz="500" dirty="0">
                        <a:latin typeface="Tahoma"/>
                        <a:cs typeface="Tahoma"/>
                      </a:endParaRPr>
                    </a:p>
                  </a:txBody>
                  <a:tcPr marL="0" marR="0" marT="66131" marB="0">
                    <a:lnL w="9525">
                      <a:solidFill>
                        <a:srgbClr val="FFFFFF"/>
                      </a:solidFill>
                      <a:prstDash val="solid"/>
                    </a:lnL>
                    <a:lnR w="9525">
                      <a:solidFill>
                        <a:srgbClr val="FFFFFF"/>
                      </a:solidFill>
                      <a:prstDash val="solid"/>
                    </a:lnR>
                    <a:solidFill>
                      <a:srgbClr val="005E6D"/>
                    </a:solidFill>
                  </a:tcPr>
                </a:tc>
                <a:tc>
                  <a:txBody>
                    <a:bodyPr/>
                    <a:lstStyle/>
                    <a:p>
                      <a:pPr marL="1905" algn="ctr">
                        <a:lnSpc>
                          <a:spcPct val="100000"/>
                        </a:lnSpc>
                        <a:spcBef>
                          <a:spcPts val="810"/>
                        </a:spcBef>
                      </a:pPr>
                      <a:r>
                        <a:rPr sz="500" b="1" spc="-15" dirty="0">
                          <a:solidFill>
                            <a:srgbClr val="FFFFFF"/>
                          </a:solidFill>
                          <a:latin typeface="Tahoma"/>
                          <a:cs typeface="Tahoma"/>
                        </a:rPr>
                        <a:t>2009</a:t>
                      </a:r>
                      <a:endParaRPr sz="500" dirty="0">
                        <a:latin typeface="Tahoma"/>
                        <a:cs typeface="Tahoma"/>
                      </a:endParaRPr>
                    </a:p>
                  </a:txBody>
                  <a:tcPr marL="0" marR="0" marT="66131" marB="0">
                    <a:lnL w="9525">
                      <a:solidFill>
                        <a:srgbClr val="FFFFFF"/>
                      </a:solidFill>
                      <a:prstDash val="solid"/>
                    </a:lnL>
                    <a:lnR w="9525">
                      <a:solidFill>
                        <a:srgbClr val="FFFFFF"/>
                      </a:solidFill>
                      <a:prstDash val="solid"/>
                    </a:lnR>
                    <a:solidFill>
                      <a:srgbClr val="005E6D"/>
                    </a:solidFill>
                  </a:tcPr>
                </a:tc>
                <a:tc>
                  <a:txBody>
                    <a:bodyPr/>
                    <a:lstStyle/>
                    <a:p>
                      <a:pPr marL="1905" algn="ctr">
                        <a:lnSpc>
                          <a:spcPct val="100000"/>
                        </a:lnSpc>
                        <a:spcBef>
                          <a:spcPts val="810"/>
                        </a:spcBef>
                      </a:pPr>
                      <a:r>
                        <a:rPr sz="500" b="1" spc="-15" dirty="0">
                          <a:solidFill>
                            <a:srgbClr val="FFFFFF"/>
                          </a:solidFill>
                          <a:latin typeface="Tahoma"/>
                          <a:cs typeface="Tahoma"/>
                        </a:rPr>
                        <a:t>2010</a:t>
                      </a:r>
                      <a:endParaRPr sz="500" dirty="0">
                        <a:latin typeface="Tahoma"/>
                        <a:cs typeface="Tahoma"/>
                      </a:endParaRPr>
                    </a:p>
                  </a:txBody>
                  <a:tcPr marL="0" marR="0" marT="66131" marB="0">
                    <a:lnL w="9525">
                      <a:solidFill>
                        <a:srgbClr val="FFFFFF"/>
                      </a:solidFill>
                      <a:prstDash val="solid"/>
                    </a:lnL>
                    <a:lnR w="9525">
                      <a:solidFill>
                        <a:srgbClr val="FFFFFF"/>
                      </a:solidFill>
                      <a:prstDash val="solid"/>
                    </a:lnR>
                    <a:solidFill>
                      <a:srgbClr val="005E6D"/>
                    </a:solidFill>
                  </a:tcPr>
                </a:tc>
                <a:tc>
                  <a:txBody>
                    <a:bodyPr/>
                    <a:lstStyle/>
                    <a:p>
                      <a:pPr marL="1905" algn="ctr">
                        <a:lnSpc>
                          <a:spcPct val="100000"/>
                        </a:lnSpc>
                        <a:spcBef>
                          <a:spcPts val="810"/>
                        </a:spcBef>
                      </a:pPr>
                      <a:r>
                        <a:rPr sz="500" b="1" spc="-15" dirty="0">
                          <a:solidFill>
                            <a:srgbClr val="FFFFFF"/>
                          </a:solidFill>
                          <a:latin typeface="Tahoma"/>
                          <a:cs typeface="Tahoma"/>
                        </a:rPr>
                        <a:t>2011</a:t>
                      </a:r>
                      <a:endParaRPr sz="500" dirty="0">
                        <a:latin typeface="Tahoma"/>
                        <a:cs typeface="Tahoma"/>
                      </a:endParaRPr>
                    </a:p>
                  </a:txBody>
                  <a:tcPr marL="0" marR="0" marT="66131" marB="0">
                    <a:lnL w="9525">
                      <a:solidFill>
                        <a:srgbClr val="FFFFFF"/>
                      </a:solidFill>
                      <a:prstDash val="solid"/>
                    </a:lnL>
                    <a:lnR w="9525">
                      <a:solidFill>
                        <a:srgbClr val="FFFFFF"/>
                      </a:solidFill>
                      <a:prstDash val="solid"/>
                    </a:lnR>
                    <a:solidFill>
                      <a:srgbClr val="005E6D"/>
                    </a:solidFill>
                  </a:tcPr>
                </a:tc>
                <a:tc>
                  <a:txBody>
                    <a:bodyPr/>
                    <a:lstStyle/>
                    <a:p>
                      <a:pPr marL="1905" algn="ctr">
                        <a:lnSpc>
                          <a:spcPct val="100000"/>
                        </a:lnSpc>
                        <a:spcBef>
                          <a:spcPts val="810"/>
                        </a:spcBef>
                      </a:pPr>
                      <a:r>
                        <a:rPr sz="500" b="1" spc="-15" dirty="0">
                          <a:solidFill>
                            <a:srgbClr val="FFFFFF"/>
                          </a:solidFill>
                          <a:latin typeface="Tahoma"/>
                          <a:cs typeface="Tahoma"/>
                        </a:rPr>
                        <a:t>2012</a:t>
                      </a:r>
                      <a:endParaRPr sz="500" dirty="0">
                        <a:latin typeface="Tahoma"/>
                        <a:cs typeface="Tahoma"/>
                      </a:endParaRPr>
                    </a:p>
                  </a:txBody>
                  <a:tcPr marL="0" marR="0" marT="66131" marB="0">
                    <a:lnL w="9525">
                      <a:solidFill>
                        <a:srgbClr val="FFFFFF"/>
                      </a:solidFill>
                      <a:prstDash val="solid"/>
                    </a:lnL>
                    <a:lnR w="9525">
                      <a:solidFill>
                        <a:srgbClr val="FFFFFF"/>
                      </a:solidFill>
                      <a:prstDash val="solid"/>
                    </a:lnR>
                    <a:solidFill>
                      <a:srgbClr val="005E6D"/>
                    </a:solidFill>
                  </a:tcPr>
                </a:tc>
                <a:tc>
                  <a:txBody>
                    <a:bodyPr/>
                    <a:lstStyle/>
                    <a:p>
                      <a:pPr marL="60325">
                        <a:lnSpc>
                          <a:spcPct val="100000"/>
                        </a:lnSpc>
                        <a:spcBef>
                          <a:spcPts val="810"/>
                        </a:spcBef>
                      </a:pPr>
                      <a:r>
                        <a:rPr sz="500" b="1" spc="-15" dirty="0">
                          <a:solidFill>
                            <a:srgbClr val="FFFFFF"/>
                          </a:solidFill>
                          <a:latin typeface="Tahoma"/>
                          <a:cs typeface="Tahoma"/>
                        </a:rPr>
                        <a:t>2013</a:t>
                      </a:r>
                      <a:endParaRPr sz="500" dirty="0">
                        <a:latin typeface="Tahoma"/>
                        <a:cs typeface="Tahoma"/>
                      </a:endParaRPr>
                    </a:p>
                  </a:txBody>
                  <a:tcPr marL="0" marR="0" marT="66131" marB="0">
                    <a:lnL w="9525">
                      <a:solidFill>
                        <a:srgbClr val="FFFFFF"/>
                      </a:solidFill>
                      <a:prstDash val="solid"/>
                    </a:lnL>
                    <a:lnR w="9525">
                      <a:solidFill>
                        <a:srgbClr val="FFFFFF"/>
                      </a:solidFill>
                      <a:prstDash val="solid"/>
                    </a:lnR>
                    <a:solidFill>
                      <a:srgbClr val="005E6D"/>
                    </a:solidFill>
                  </a:tcPr>
                </a:tc>
                <a:tc>
                  <a:txBody>
                    <a:bodyPr/>
                    <a:lstStyle/>
                    <a:p>
                      <a:pPr marL="1905" algn="ctr">
                        <a:lnSpc>
                          <a:spcPct val="100000"/>
                        </a:lnSpc>
                        <a:spcBef>
                          <a:spcPts val="810"/>
                        </a:spcBef>
                      </a:pPr>
                      <a:r>
                        <a:rPr sz="500" b="1" spc="-15" dirty="0">
                          <a:solidFill>
                            <a:srgbClr val="FFFFFF"/>
                          </a:solidFill>
                          <a:latin typeface="Tahoma"/>
                          <a:cs typeface="Tahoma"/>
                        </a:rPr>
                        <a:t>2014</a:t>
                      </a:r>
                      <a:endParaRPr sz="500" dirty="0">
                        <a:latin typeface="Tahoma"/>
                        <a:cs typeface="Tahoma"/>
                      </a:endParaRPr>
                    </a:p>
                  </a:txBody>
                  <a:tcPr marL="0" marR="0" marT="66131" marB="0">
                    <a:lnL w="9525">
                      <a:solidFill>
                        <a:srgbClr val="FFFFFF"/>
                      </a:solidFill>
                      <a:prstDash val="solid"/>
                    </a:lnL>
                    <a:lnR w="9525">
                      <a:solidFill>
                        <a:srgbClr val="FFFFFF"/>
                      </a:solidFill>
                      <a:prstDash val="solid"/>
                    </a:lnR>
                    <a:solidFill>
                      <a:srgbClr val="005E6D"/>
                    </a:solidFill>
                  </a:tcPr>
                </a:tc>
                <a:tc>
                  <a:txBody>
                    <a:bodyPr/>
                    <a:lstStyle/>
                    <a:p>
                      <a:pPr marL="1905" algn="ctr">
                        <a:lnSpc>
                          <a:spcPct val="100000"/>
                        </a:lnSpc>
                        <a:spcBef>
                          <a:spcPts val="810"/>
                        </a:spcBef>
                      </a:pPr>
                      <a:r>
                        <a:rPr sz="500" b="1" spc="-15" dirty="0">
                          <a:solidFill>
                            <a:srgbClr val="FFFFFF"/>
                          </a:solidFill>
                          <a:latin typeface="Tahoma"/>
                          <a:cs typeface="Tahoma"/>
                        </a:rPr>
                        <a:t>2015</a:t>
                      </a:r>
                      <a:endParaRPr sz="500" dirty="0">
                        <a:latin typeface="Tahoma"/>
                        <a:cs typeface="Tahoma"/>
                      </a:endParaRPr>
                    </a:p>
                  </a:txBody>
                  <a:tcPr marL="0" marR="0" marT="66131" marB="0">
                    <a:lnL w="9525">
                      <a:solidFill>
                        <a:srgbClr val="FFFFFF"/>
                      </a:solidFill>
                      <a:prstDash val="solid"/>
                    </a:lnL>
                    <a:lnR w="9525">
                      <a:solidFill>
                        <a:srgbClr val="FFFFFF"/>
                      </a:solidFill>
                      <a:prstDash val="solid"/>
                    </a:lnR>
                    <a:solidFill>
                      <a:srgbClr val="005E6D"/>
                    </a:solidFill>
                  </a:tcPr>
                </a:tc>
                <a:tc>
                  <a:txBody>
                    <a:bodyPr/>
                    <a:lstStyle/>
                    <a:p>
                      <a:pPr marL="1905" algn="ctr">
                        <a:lnSpc>
                          <a:spcPct val="100000"/>
                        </a:lnSpc>
                        <a:spcBef>
                          <a:spcPts val="810"/>
                        </a:spcBef>
                      </a:pPr>
                      <a:r>
                        <a:rPr sz="500" b="1" spc="-15" dirty="0">
                          <a:solidFill>
                            <a:srgbClr val="FFFFFF"/>
                          </a:solidFill>
                          <a:latin typeface="Tahoma"/>
                          <a:cs typeface="Tahoma"/>
                        </a:rPr>
                        <a:t>2016</a:t>
                      </a:r>
                      <a:endParaRPr sz="500" dirty="0">
                        <a:latin typeface="Tahoma"/>
                        <a:cs typeface="Tahoma"/>
                      </a:endParaRPr>
                    </a:p>
                  </a:txBody>
                  <a:tcPr marL="0" marR="0" marT="66131" marB="0">
                    <a:lnL w="9525">
                      <a:solidFill>
                        <a:srgbClr val="FFFFFF"/>
                      </a:solidFill>
                      <a:prstDash val="solid"/>
                    </a:lnL>
                    <a:lnR w="9525">
                      <a:solidFill>
                        <a:srgbClr val="FFFFFF"/>
                      </a:solidFill>
                      <a:prstDash val="solid"/>
                    </a:lnR>
                    <a:solidFill>
                      <a:srgbClr val="005E6D"/>
                    </a:solidFill>
                  </a:tcPr>
                </a:tc>
                <a:tc>
                  <a:txBody>
                    <a:bodyPr/>
                    <a:lstStyle/>
                    <a:p>
                      <a:pPr marL="1270" algn="ctr">
                        <a:lnSpc>
                          <a:spcPct val="100000"/>
                        </a:lnSpc>
                        <a:spcBef>
                          <a:spcPts val="810"/>
                        </a:spcBef>
                      </a:pPr>
                      <a:r>
                        <a:rPr sz="500" b="1" spc="-15" dirty="0">
                          <a:solidFill>
                            <a:srgbClr val="FFFFFF"/>
                          </a:solidFill>
                          <a:latin typeface="Tahoma"/>
                          <a:cs typeface="Tahoma"/>
                        </a:rPr>
                        <a:t>2017</a:t>
                      </a:r>
                      <a:endParaRPr sz="500" dirty="0">
                        <a:latin typeface="Tahoma"/>
                        <a:cs typeface="Tahoma"/>
                      </a:endParaRPr>
                    </a:p>
                  </a:txBody>
                  <a:tcPr marL="0" marR="0" marT="66131" marB="0">
                    <a:lnL w="9525">
                      <a:solidFill>
                        <a:srgbClr val="FFFFFF"/>
                      </a:solidFill>
                      <a:prstDash val="solid"/>
                    </a:lnL>
                    <a:lnR w="9525">
                      <a:solidFill>
                        <a:srgbClr val="FFFFFF"/>
                      </a:solidFill>
                      <a:prstDash val="solid"/>
                    </a:lnR>
                    <a:solidFill>
                      <a:srgbClr val="005E6D"/>
                    </a:solidFill>
                  </a:tcPr>
                </a:tc>
                <a:tc>
                  <a:txBody>
                    <a:bodyPr/>
                    <a:lstStyle/>
                    <a:p>
                      <a:pPr marL="1270" algn="ctr">
                        <a:lnSpc>
                          <a:spcPct val="100000"/>
                        </a:lnSpc>
                        <a:spcBef>
                          <a:spcPts val="810"/>
                        </a:spcBef>
                      </a:pPr>
                      <a:r>
                        <a:rPr sz="500" b="1" spc="-15" dirty="0">
                          <a:solidFill>
                            <a:srgbClr val="FFFFFF"/>
                          </a:solidFill>
                          <a:latin typeface="Tahoma"/>
                          <a:cs typeface="Tahoma"/>
                        </a:rPr>
                        <a:t>2018</a:t>
                      </a:r>
                      <a:endParaRPr sz="500" dirty="0">
                        <a:latin typeface="Tahoma"/>
                        <a:cs typeface="Tahoma"/>
                      </a:endParaRPr>
                    </a:p>
                  </a:txBody>
                  <a:tcPr marL="0" marR="0" marT="66131" marB="0">
                    <a:lnL w="9525">
                      <a:solidFill>
                        <a:srgbClr val="FFFFFF"/>
                      </a:solidFill>
                      <a:prstDash val="solid"/>
                    </a:lnL>
                    <a:lnR w="9525">
                      <a:solidFill>
                        <a:srgbClr val="FFFFFF"/>
                      </a:solidFill>
                      <a:prstDash val="solid"/>
                    </a:lnR>
                    <a:solidFill>
                      <a:srgbClr val="005E6D"/>
                    </a:solidFill>
                  </a:tcPr>
                </a:tc>
                <a:tc>
                  <a:txBody>
                    <a:bodyPr/>
                    <a:lstStyle/>
                    <a:p>
                      <a:pPr marL="6350" algn="ctr">
                        <a:lnSpc>
                          <a:spcPct val="100000"/>
                        </a:lnSpc>
                        <a:spcBef>
                          <a:spcPts val="810"/>
                        </a:spcBef>
                      </a:pPr>
                      <a:r>
                        <a:rPr sz="500" b="1" spc="-15" dirty="0">
                          <a:solidFill>
                            <a:srgbClr val="FFFFFF"/>
                          </a:solidFill>
                          <a:latin typeface="Tahoma"/>
                          <a:cs typeface="Tahoma"/>
                        </a:rPr>
                        <a:t>2019</a:t>
                      </a:r>
                      <a:endParaRPr sz="500" dirty="0">
                        <a:latin typeface="Tahoma"/>
                        <a:cs typeface="Tahoma"/>
                      </a:endParaRPr>
                    </a:p>
                  </a:txBody>
                  <a:tcPr marL="0" marR="0" marT="66131" marB="0">
                    <a:lnL w="9525">
                      <a:solidFill>
                        <a:srgbClr val="FFFFFF"/>
                      </a:solidFill>
                      <a:prstDash val="solid"/>
                    </a:lnL>
                    <a:solidFill>
                      <a:srgbClr val="005E6D"/>
                    </a:solidFill>
                  </a:tcPr>
                </a:tc>
                <a:extLst>
                  <a:ext uri="{0D108BD9-81ED-4DB2-BD59-A6C34878D82A}">
                    <a16:rowId xmlns:a16="http://schemas.microsoft.com/office/drawing/2014/main" val="10000"/>
                  </a:ext>
                </a:extLst>
              </a:tr>
              <a:tr h="268211">
                <a:tc>
                  <a:txBody>
                    <a:bodyPr/>
                    <a:lstStyle/>
                    <a:p>
                      <a:pPr marL="56515" marR="39370">
                        <a:lnSpc>
                          <a:spcPct val="104200"/>
                        </a:lnSpc>
                        <a:spcBef>
                          <a:spcPts val="295"/>
                        </a:spcBef>
                      </a:pPr>
                      <a:r>
                        <a:rPr sz="500" b="1" dirty="0">
                          <a:solidFill>
                            <a:srgbClr val="231F20"/>
                          </a:solidFill>
                          <a:latin typeface="Trebuchet MS"/>
                          <a:cs typeface="Trebuchet MS"/>
                        </a:rPr>
                        <a:t>American</a:t>
                      </a:r>
                      <a:r>
                        <a:rPr sz="500" b="1" spc="-114" dirty="0">
                          <a:solidFill>
                            <a:srgbClr val="231F20"/>
                          </a:solidFill>
                          <a:latin typeface="Trebuchet MS"/>
                          <a:cs typeface="Trebuchet MS"/>
                        </a:rPr>
                        <a:t> </a:t>
                      </a:r>
                      <a:r>
                        <a:rPr sz="500" b="1" dirty="0">
                          <a:solidFill>
                            <a:srgbClr val="231F20"/>
                          </a:solidFill>
                          <a:latin typeface="Trebuchet MS"/>
                          <a:cs typeface="Trebuchet MS"/>
                        </a:rPr>
                        <a:t>Indian/  </a:t>
                      </a:r>
                      <a:r>
                        <a:rPr sz="500" b="1" spc="10" dirty="0">
                          <a:solidFill>
                            <a:srgbClr val="231F20"/>
                          </a:solidFill>
                          <a:latin typeface="Trebuchet MS"/>
                          <a:cs typeface="Trebuchet MS"/>
                        </a:rPr>
                        <a:t>Alaska</a:t>
                      </a:r>
                      <a:r>
                        <a:rPr sz="500" b="1" spc="-50" dirty="0">
                          <a:solidFill>
                            <a:srgbClr val="231F20"/>
                          </a:solidFill>
                          <a:latin typeface="Trebuchet MS"/>
                          <a:cs typeface="Trebuchet MS"/>
                        </a:rPr>
                        <a:t> </a:t>
                      </a:r>
                      <a:r>
                        <a:rPr sz="500" b="1" dirty="0">
                          <a:solidFill>
                            <a:srgbClr val="231F20"/>
                          </a:solidFill>
                          <a:latin typeface="Trebuchet MS"/>
                          <a:cs typeface="Trebuchet MS"/>
                        </a:rPr>
                        <a:t>Native</a:t>
                      </a:r>
                      <a:endParaRPr sz="500" dirty="0">
                        <a:latin typeface="Trebuchet MS"/>
                        <a:cs typeface="Trebuchet MS"/>
                      </a:endParaRPr>
                    </a:p>
                  </a:txBody>
                  <a:tcPr marL="0" marR="0" marT="24085" marB="0">
                    <a:lnR w="19050">
                      <a:solidFill>
                        <a:srgbClr val="005E6D"/>
                      </a:solidFill>
                      <a:prstDash val="solid"/>
                    </a:lnR>
                    <a:solidFill>
                      <a:srgbClr val="FFFFFF"/>
                    </a:solidFill>
                  </a:tcPr>
                </a:tc>
                <a:tc>
                  <a:txBody>
                    <a:bodyPr/>
                    <a:lstStyle/>
                    <a:p>
                      <a:pPr>
                        <a:lnSpc>
                          <a:spcPct val="100000"/>
                        </a:lnSpc>
                        <a:spcBef>
                          <a:spcPts val="30"/>
                        </a:spcBef>
                      </a:pPr>
                      <a:endParaRPr sz="500" dirty="0">
                        <a:latin typeface="Times New Roman"/>
                        <a:cs typeface="Times New Roman"/>
                      </a:endParaRPr>
                    </a:p>
                    <a:p>
                      <a:pPr marL="4445" algn="ctr">
                        <a:lnSpc>
                          <a:spcPct val="100000"/>
                        </a:lnSpc>
                      </a:pPr>
                      <a:r>
                        <a:rPr sz="500" b="1" spc="-10" dirty="0">
                          <a:solidFill>
                            <a:srgbClr val="231F20"/>
                          </a:solidFill>
                          <a:latin typeface="Trebuchet MS"/>
                          <a:cs typeface="Trebuchet MS"/>
                        </a:rPr>
                        <a:t>0.7</a:t>
                      </a:r>
                      <a:endParaRPr sz="500" dirty="0">
                        <a:latin typeface="Trebuchet MS"/>
                        <a:cs typeface="Trebuchet MS"/>
                      </a:endParaRPr>
                    </a:p>
                  </a:txBody>
                  <a:tcPr marL="0" marR="0" marT="2450" marB="0">
                    <a:lnL w="19050">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30"/>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0.3</a:t>
                      </a:r>
                      <a:endParaRPr sz="500" dirty="0">
                        <a:latin typeface="Trebuchet MS"/>
                        <a:cs typeface="Trebuchet MS"/>
                      </a:endParaRPr>
                    </a:p>
                  </a:txBody>
                  <a:tcPr marL="0" marR="0" marT="245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30"/>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0.7</a:t>
                      </a:r>
                      <a:endParaRPr sz="500" dirty="0">
                        <a:latin typeface="Trebuchet MS"/>
                        <a:cs typeface="Trebuchet MS"/>
                      </a:endParaRPr>
                    </a:p>
                  </a:txBody>
                  <a:tcPr marL="0" marR="0" marT="245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30"/>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0.6</a:t>
                      </a:r>
                      <a:endParaRPr sz="500" dirty="0">
                        <a:latin typeface="Trebuchet MS"/>
                        <a:cs typeface="Trebuchet MS"/>
                      </a:endParaRPr>
                    </a:p>
                  </a:txBody>
                  <a:tcPr marL="0" marR="0" marT="245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30"/>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0.8</a:t>
                      </a:r>
                      <a:endParaRPr sz="500" dirty="0">
                        <a:latin typeface="Trebuchet MS"/>
                        <a:cs typeface="Trebuchet MS"/>
                      </a:endParaRPr>
                    </a:p>
                  </a:txBody>
                  <a:tcPr marL="0" marR="0" marT="245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30"/>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0.6</a:t>
                      </a:r>
                      <a:endParaRPr sz="500" dirty="0">
                        <a:latin typeface="Trebuchet MS"/>
                        <a:cs typeface="Trebuchet MS"/>
                      </a:endParaRPr>
                    </a:p>
                  </a:txBody>
                  <a:tcPr marL="0" marR="0" marT="245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30"/>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1.0</a:t>
                      </a:r>
                      <a:endParaRPr sz="500" dirty="0">
                        <a:latin typeface="Trebuchet MS"/>
                        <a:cs typeface="Trebuchet MS"/>
                      </a:endParaRPr>
                    </a:p>
                  </a:txBody>
                  <a:tcPr marL="0" marR="0" marT="245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30"/>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1.1</a:t>
                      </a:r>
                      <a:endParaRPr sz="500" dirty="0">
                        <a:latin typeface="Trebuchet MS"/>
                        <a:cs typeface="Trebuchet MS"/>
                      </a:endParaRPr>
                    </a:p>
                  </a:txBody>
                  <a:tcPr marL="0" marR="0" marT="245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30"/>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2.0</a:t>
                      </a:r>
                      <a:endParaRPr sz="500" dirty="0">
                        <a:latin typeface="Trebuchet MS"/>
                        <a:cs typeface="Trebuchet MS"/>
                      </a:endParaRPr>
                    </a:p>
                  </a:txBody>
                  <a:tcPr marL="0" marR="0" marT="245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30"/>
                        </a:spcBef>
                      </a:pPr>
                      <a:endParaRPr sz="500" dirty="0">
                        <a:latin typeface="Times New Roman"/>
                        <a:cs typeface="Times New Roman"/>
                      </a:endParaRPr>
                    </a:p>
                    <a:p>
                      <a:pPr marL="109220">
                        <a:lnSpc>
                          <a:spcPct val="100000"/>
                        </a:lnSpc>
                      </a:pPr>
                      <a:r>
                        <a:rPr sz="500" b="1" spc="-10" dirty="0">
                          <a:solidFill>
                            <a:srgbClr val="231F20"/>
                          </a:solidFill>
                          <a:latin typeface="Trebuchet MS"/>
                          <a:cs typeface="Trebuchet MS"/>
                        </a:rPr>
                        <a:t>1.7</a:t>
                      </a:r>
                      <a:endParaRPr sz="500" dirty="0">
                        <a:latin typeface="Trebuchet MS"/>
                        <a:cs typeface="Trebuchet MS"/>
                      </a:endParaRPr>
                    </a:p>
                  </a:txBody>
                  <a:tcPr marL="0" marR="0" marT="245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30"/>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1.3</a:t>
                      </a:r>
                      <a:endParaRPr sz="500" dirty="0">
                        <a:latin typeface="Trebuchet MS"/>
                        <a:cs typeface="Trebuchet MS"/>
                      </a:endParaRPr>
                    </a:p>
                  </a:txBody>
                  <a:tcPr marL="0" marR="0" marT="245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30"/>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1.8</a:t>
                      </a:r>
                      <a:endParaRPr sz="500" dirty="0">
                        <a:latin typeface="Trebuchet MS"/>
                        <a:cs typeface="Trebuchet MS"/>
                      </a:endParaRPr>
                    </a:p>
                  </a:txBody>
                  <a:tcPr marL="0" marR="0" marT="245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30"/>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3.1</a:t>
                      </a:r>
                      <a:endParaRPr sz="500" dirty="0">
                        <a:latin typeface="Trebuchet MS"/>
                        <a:cs typeface="Trebuchet MS"/>
                      </a:endParaRPr>
                    </a:p>
                  </a:txBody>
                  <a:tcPr marL="0" marR="0" marT="245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30"/>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2.9</a:t>
                      </a:r>
                      <a:endParaRPr sz="500" dirty="0">
                        <a:latin typeface="Trebuchet MS"/>
                        <a:cs typeface="Trebuchet MS"/>
                      </a:endParaRPr>
                    </a:p>
                  </a:txBody>
                  <a:tcPr marL="0" marR="0" marT="245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30"/>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3.6</a:t>
                      </a:r>
                      <a:endParaRPr sz="500" dirty="0">
                        <a:latin typeface="Trebuchet MS"/>
                        <a:cs typeface="Trebuchet MS"/>
                      </a:endParaRPr>
                    </a:p>
                  </a:txBody>
                  <a:tcPr marL="0" marR="0" marT="245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30"/>
                        </a:spcBef>
                      </a:pPr>
                      <a:endParaRPr sz="500" dirty="0">
                        <a:latin typeface="Times New Roman"/>
                        <a:cs typeface="Times New Roman"/>
                      </a:endParaRPr>
                    </a:p>
                    <a:p>
                      <a:pPr marL="5715" algn="ctr">
                        <a:lnSpc>
                          <a:spcPct val="100000"/>
                        </a:lnSpc>
                      </a:pPr>
                      <a:r>
                        <a:rPr sz="500" b="1" spc="-10" dirty="0">
                          <a:solidFill>
                            <a:srgbClr val="231F20"/>
                          </a:solidFill>
                          <a:latin typeface="Trebuchet MS"/>
                          <a:cs typeface="Trebuchet MS"/>
                        </a:rPr>
                        <a:t>3.6</a:t>
                      </a:r>
                      <a:endParaRPr sz="500" dirty="0">
                        <a:latin typeface="Trebuchet MS"/>
                        <a:cs typeface="Trebuchet MS"/>
                      </a:endParaRPr>
                    </a:p>
                  </a:txBody>
                  <a:tcPr marL="0" marR="0" marT="2450" marB="0">
                    <a:lnL w="9525">
                      <a:solidFill>
                        <a:srgbClr val="005E6D"/>
                      </a:solidFill>
                      <a:prstDash val="solid"/>
                    </a:lnL>
                    <a:solidFill>
                      <a:srgbClr val="FFFFFF"/>
                    </a:solidFill>
                  </a:tcPr>
                </a:tc>
                <a:extLst>
                  <a:ext uri="{0D108BD9-81ED-4DB2-BD59-A6C34878D82A}">
                    <a16:rowId xmlns:a16="http://schemas.microsoft.com/office/drawing/2014/main" val="10001"/>
                  </a:ext>
                </a:extLst>
              </a:tr>
              <a:tr h="220436">
                <a:tc>
                  <a:txBody>
                    <a:bodyPr/>
                    <a:lstStyle/>
                    <a:p>
                      <a:pPr marL="56515">
                        <a:lnSpc>
                          <a:spcPct val="100000"/>
                        </a:lnSpc>
                        <a:spcBef>
                          <a:spcPts val="360"/>
                        </a:spcBef>
                      </a:pPr>
                      <a:r>
                        <a:rPr sz="500" b="1" spc="30" dirty="0">
                          <a:solidFill>
                            <a:srgbClr val="231F20"/>
                          </a:solidFill>
                          <a:latin typeface="Trebuchet MS"/>
                          <a:cs typeface="Trebuchet MS"/>
                        </a:rPr>
                        <a:t>Asian/</a:t>
                      </a:r>
                      <a:endParaRPr sz="500" dirty="0">
                        <a:latin typeface="Trebuchet MS"/>
                        <a:cs typeface="Trebuchet MS"/>
                      </a:endParaRPr>
                    </a:p>
                    <a:p>
                      <a:pPr marL="56515">
                        <a:lnSpc>
                          <a:spcPct val="100000"/>
                        </a:lnSpc>
                        <a:spcBef>
                          <a:spcPts val="40"/>
                        </a:spcBef>
                      </a:pPr>
                      <a:r>
                        <a:rPr sz="500" b="1" spc="10" dirty="0">
                          <a:solidFill>
                            <a:srgbClr val="231F20"/>
                          </a:solidFill>
                          <a:latin typeface="Trebuchet MS"/>
                          <a:cs typeface="Trebuchet MS"/>
                        </a:rPr>
                        <a:t>Pacific</a:t>
                      </a:r>
                      <a:r>
                        <a:rPr sz="500" b="1" spc="-30" dirty="0">
                          <a:solidFill>
                            <a:srgbClr val="231F20"/>
                          </a:solidFill>
                          <a:latin typeface="Trebuchet MS"/>
                          <a:cs typeface="Trebuchet MS"/>
                        </a:rPr>
                        <a:t> </a:t>
                      </a:r>
                      <a:r>
                        <a:rPr sz="500" b="1" spc="20" dirty="0">
                          <a:solidFill>
                            <a:srgbClr val="231F20"/>
                          </a:solidFill>
                          <a:latin typeface="Trebuchet MS"/>
                          <a:cs typeface="Trebuchet MS"/>
                        </a:rPr>
                        <a:t>Islander</a:t>
                      </a:r>
                      <a:endParaRPr sz="500" dirty="0">
                        <a:latin typeface="Trebuchet MS"/>
                        <a:cs typeface="Trebuchet MS"/>
                      </a:endParaRPr>
                    </a:p>
                  </a:txBody>
                  <a:tcPr marL="0" marR="0" marT="29392" marB="0">
                    <a:lnR w="19050">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3810"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19050">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0.0</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635" algn="ctr">
                        <a:lnSpc>
                          <a:spcPct val="100000"/>
                        </a:lnSpc>
                      </a:pPr>
                      <a:r>
                        <a:rPr sz="500" b="1" spc="-10" dirty="0">
                          <a:solidFill>
                            <a:srgbClr val="231F20"/>
                          </a:solidFill>
                          <a:latin typeface="Trebuchet MS"/>
                          <a:cs typeface="Trebuchet MS"/>
                        </a:rPr>
                        <a:t>0.0</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635" algn="ctr">
                        <a:lnSpc>
                          <a:spcPct val="100000"/>
                        </a:lnSpc>
                      </a:pPr>
                      <a:r>
                        <a:rPr sz="500" b="1" spc="-10" dirty="0">
                          <a:solidFill>
                            <a:srgbClr val="231F20"/>
                          </a:solidFill>
                          <a:latin typeface="Trebuchet MS"/>
                          <a:cs typeface="Trebuchet MS"/>
                        </a:rPr>
                        <a:t>0.0</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635" algn="ctr">
                        <a:lnSpc>
                          <a:spcPct val="100000"/>
                        </a:lnSpc>
                      </a:pPr>
                      <a:r>
                        <a:rPr sz="500" b="1" spc="-10" dirty="0">
                          <a:solidFill>
                            <a:srgbClr val="231F20"/>
                          </a:solidFill>
                          <a:latin typeface="Trebuchet MS"/>
                          <a:cs typeface="Trebuchet MS"/>
                        </a:rPr>
                        <a:t>0.0</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635"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635"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635"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109220">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635"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635"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635"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635"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635"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5080" algn="ctr">
                        <a:lnSpc>
                          <a:spcPct val="100000"/>
                        </a:lnSpc>
                      </a:pPr>
                      <a:r>
                        <a:rPr sz="500" b="1" spc="-10" dirty="0">
                          <a:solidFill>
                            <a:srgbClr val="231F20"/>
                          </a:solidFill>
                          <a:latin typeface="Trebuchet MS"/>
                          <a:cs typeface="Trebuchet MS"/>
                        </a:rPr>
                        <a:t>0.2</a:t>
                      </a:r>
                      <a:endParaRPr sz="500" dirty="0">
                        <a:latin typeface="Trebuchet MS"/>
                        <a:cs typeface="Trebuchet MS"/>
                      </a:endParaRPr>
                    </a:p>
                  </a:txBody>
                  <a:tcPr marL="0" marR="0" marT="4490" marB="0">
                    <a:lnL w="9525">
                      <a:solidFill>
                        <a:srgbClr val="005E6D"/>
                      </a:solidFill>
                      <a:prstDash val="solid"/>
                    </a:lnL>
                    <a:solidFill>
                      <a:srgbClr val="E5EEF0"/>
                    </a:solidFill>
                  </a:tcPr>
                </a:tc>
                <a:extLst>
                  <a:ext uri="{0D108BD9-81ED-4DB2-BD59-A6C34878D82A}">
                    <a16:rowId xmlns:a16="http://schemas.microsoft.com/office/drawing/2014/main" val="10002"/>
                  </a:ext>
                </a:extLst>
              </a:tr>
              <a:tr h="220435">
                <a:tc>
                  <a:txBody>
                    <a:bodyPr/>
                    <a:lstStyle/>
                    <a:p>
                      <a:pPr marL="55880">
                        <a:lnSpc>
                          <a:spcPct val="100000"/>
                        </a:lnSpc>
                        <a:spcBef>
                          <a:spcPts val="360"/>
                        </a:spcBef>
                      </a:pPr>
                      <a:r>
                        <a:rPr sz="500" b="1" spc="5" dirty="0">
                          <a:solidFill>
                            <a:srgbClr val="231F20"/>
                          </a:solidFill>
                          <a:latin typeface="Trebuchet MS"/>
                          <a:cs typeface="Trebuchet MS"/>
                        </a:rPr>
                        <a:t>Black,</a:t>
                      </a:r>
                      <a:endParaRPr sz="500" dirty="0">
                        <a:latin typeface="Trebuchet MS"/>
                        <a:cs typeface="Trebuchet MS"/>
                      </a:endParaRPr>
                    </a:p>
                    <a:p>
                      <a:pPr marL="57150">
                        <a:lnSpc>
                          <a:spcPct val="100000"/>
                        </a:lnSpc>
                        <a:spcBef>
                          <a:spcPts val="40"/>
                        </a:spcBef>
                      </a:pPr>
                      <a:r>
                        <a:rPr sz="500" b="1" spc="25" dirty="0">
                          <a:solidFill>
                            <a:srgbClr val="231F20"/>
                          </a:solidFill>
                          <a:latin typeface="Trebuchet MS"/>
                          <a:cs typeface="Trebuchet MS"/>
                        </a:rPr>
                        <a:t>non-Hispanic</a:t>
                      </a:r>
                      <a:endParaRPr sz="500" dirty="0">
                        <a:latin typeface="Trebuchet MS"/>
                        <a:cs typeface="Trebuchet MS"/>
                      </a:endParaRPr>
                    </a:p>
                  </a:txBody>
                  <a:tcPr marL="0" marR="0" marT="29392" marB="0">
                    <a:lnR w="19050">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5080" algn="ctr">
                        <a:lnSpc>
                          <a:spcPct val="100000"/>
                        </a:lnSpc>
                      </a:pPr>
                      <a:r>
                        <a:rPr sz="500" b="1" spc="-10" dirty="0">
                          <a:solidFill>
                            <a:srgbClr val="231F20"/>
                          </a:solidFill>
                          <a:latin typeface="Trebuchet MS"/>
                          <a:cs typeface="Trebuchet MS"/>
                        </a:rPr>
                        <a:t>0.2</a:t>
                      </a:r>
                      <a:endParaRPr sz="500" dirty="0">
                        <a:latin typeface="Trebuchet MS"/>
                        <a:cs typeface="Trebuchet MS"/>
                      </a:endParaRPr>
                    </a:p>
                  </a:txBody>
                  <a:tcPr marL="0" marR="0" marT="4490" marB="0">
                    <a:lnL w="19050">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2540"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0.2</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0.2</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0.2</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09855">
                        <a:lnSpc>
                          <a:spcPct val="100000"/>
                        </a:lnSpc>
                      </a:pPr>
                      <a:r>
                        <a:rPr sz="500" b="1" spc="-10" dirty="0">
                          <a:solidFill>
                            <a:srgbClr val="231F20"/>
                          </a:solidFill>
                          <a:latin typeface="Trebuchet MS"/>
                          <a:cs typeface="Trebuchet MS"/>
                        </a:rPr>
                        <a:t>0.2</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0.2</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0.3</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0.3</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0.5</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0.6</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6350" algn="ctr">
                        <a:lnSpc>
                          <a:spcPct val="100000"/>
                        </a:lnSpc>
                      </a:pPr>
                      <a:r>
                        <a:rPr sz="500" b="1" spc="-10" dirty="0">
                          <a:solidFill>
                            <a:srgbClr val="231F20"/>
                          </a:solidFill>
                          <a:latin typeface="Trebuchet MS"/>
                          <a:cs typeface="Trebuchet MS"/>
                        </a:rPr>
                        <a:t>0.7</a:t>
                      </a:r>
                      <a:endParaRPr sz="500" dirty="0">
                        <a:latin typeface="Trebuchet MS"/>
                        <a:cs typeface="Trebuchet MS"/>
                      </a:endParaRPr>
                    </a:p>
                  </a:txBody>
                  <a:tcPr marL="0" marR="0" marT="4490" marB="0">
                    <a:lnL w="9525">
                      <a:solidFill>
                        <a:srgbClr val="005E6D"/>
                      </a:solidFill>
                      <a:prstDash val="solid"/>
                    </a:lnL>
                    <a:solidFill>
                      <a:srgbClr val="FFFFFF"/>
                    </a:solidFill>
                  </a:tcPr>
                </a:tc>
                <a:extLst>
                  <a:ext uri="{0D108BD9-81ED-4DB2-BD59-A6C34878D82A}">
                    <a16:rowId xmlns:a16="http://schemas.microsoft.com/office/drawing/2014/main" val="10003"/>
                  </a:ext>
                </a:extLst>
              </a:tr>
              <a:tr h="220436">
                <a:tc>
                  <a:txBody>
                    <a:bodyPr/>
                    <a:lstStyle/>
                    <a:p>
                      <a:pPr marL="56515">
                        <a:lnSpc>
                          <a:spcPct val="100000"/>
                        </a:lnSpc>
                        <a:spcBef>
                          <a:spcPts val="360"/>
                        </a:spcBef>
                      </a:pPr>
                      <a:r>
                        <a:rPr sz="500" b="1" dirty="0">
                          <a:solidFill>
                            <a:srgbClr val="231F20"/>
                          </a:solidFill>
                          <a:latin typeface="Trebuchet MS"/>
                          <a:cs typeface="Trebuchet MS"/>
                        </a:rPr>
                        <a:t>White,</a:t>
                      </a:r>
                      <a:endParaRPr sz="500" dirty="0">
                        <a:latin typeface="Trebuchet MS"/>
                        <a:cs typeface="Trebuchet MS"/>
                      </a:endParaRPr>
                    </a:p>
                    <a:p>
                      <a:pPr marL="57150">
                        <a:lnSpc>
                          <a:spcPct val="100000"/>
                        </a:lnSpc>
                        <a:spcBef>
                          <a:spcPts val="40"/>
                        </a:spcBef>
                      </a:pPr>
                      <a:r>
                        <a:rPr sz="500" b="1" spc="25" dirty="0">
                          <a:solidFill>
                            <a:srgbClr val="231F20"/>
                          </a:solidFill>
                          <a:latin typeface="Trebuchet MS"/>
                          <a:cs typeface="Trebuchet MS"/>
                        </a:rPr>
                        <a:t>non-Hispanic</a:t>
                      </a:r>
                      <a:endParaRPr sz="500" dirty="0">
                        <a:latin typeface="Trebuchet MS"/>
                        <a:cs typeface="Trebuchet MS"/>
                      </a:endParaRPr>
                    </a:p>
                  </a:txBody>
                  <a:tcPr marL="0" marR="0" marT="29392" marB="0">
                    <a:lnR w="19050">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5080" algn="ctr">
                        <a:lnSpc>
                          <a:spcPct val="100000"/>
                        </a:lnSpc>
                      </a:pPr>
                      <a:r>
                        <a:rPr sz="500" b="1" spc="-10" dirty="0">
                          <a:solidFill>
                            <a:srgbClr val="231F20"/>
                          </a:solidFill>
                          <a:latin typeface="Trebuchet MS"/>
                          <a:cs typeface="Trebuchet MS"/>
                        </a:rPr>
                        <a:t>0.2</a:t>
                      </a:r>
                      <a:endParaRPr sz="500" dirty="0">
                        <a:latin typeface="Trebuchet MS"/>
                        <a:cs typeface="Trebuchet MS"/>
                      </a:endParaRPr>
                    </a:p>
                  </a:txBody>
                  <a:tcPr marL="0" marR="0" marT="4490" marB="0">
                    <a:lnL w="19050">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2540" algn="ctr">
                        <a:lnSpc>
                          <a:spcPct val="100000"/>
                        </a:lnSpc>
                      </a:pPr>
                      <a:r>
                        <a:rPr sz="500" b="1" spc="-10" dirty="0">
                          <a:solidFill>
                            <a:srgbClr val="231F20"/>
                          </a:solidFill>
                          <a:latin typeface="Trebuchet MS"/>
                          <a:cs typeface="Trebuchet MS"/>
                        </a:rPr>
                        <a:t>0.2</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0.2</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0.2</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0.3</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0.3</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0.3</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0.5</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0.6</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109855">
                        <a:lnSpc>
                          <a:spcPct val="100000"/>
                        </a:lnSpc>
                      </a:pPr>
                      <a:r>
                        <a:rPr sz="500" b="1" spc="-10" dirty="0">
                          <a:solidFill>
                            <a:srgbClr val="231F20"/>
                          </a:solidFill>
                          <a:latin typeface="Trebuchet MS"/>
                          <a:cs typeface="Trebuchet MS"/>
                        </a:rPr>
                        <a:t>0.8</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0.8</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0.9</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1.1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1.2</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1.3</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E5EEF0"/>
                    </a:solidFill>
                  </a:tcPr>
                </a:tc>
                <a:tc>
                  <a:txBody>
                    <a:bodyPr/>
                    <a:lstStyle/>
                    <a:p>
                      <a:pPr>
                        <a:lnSpc>
                          <a:spcPct val="100000"/>
                        </a:lnSpc>
                        <a:spcBef>
                          <a:spcPts val="55"/>
                        </a:spcBef>
                      </a:pPr>
                      <a:endParaRPr sz="500" dirty="0">
                        <a:latin typeface="Times New Roman"/>
                        <a:cs typeface="Times New Roman"/>
                      </a:endParaRPr>
                    </a:p>
                    <a:p>
                      <a:pPr marL="6350" algn="ctr">
                        <a:lnSpc>
                          <a:spcPct val="100000"/>
                        </a:lnSpc>
                      </a:pPr>
                      <a:r>
                        <a:rPr sz="500" b="1" spc="-10" dirty="0">
                          <a:solidFill>
                            <a:srgbClr val="231F20"/>
                          </a:solidFill>
                          <a:latin typeface="Trebuchet MS"/>
                          <a:cs typeface="Trebuchet MS"/>
                        </a:rPr>
                        <a:t>1.4</a:t>
                      </a:r>
                      <a:endParaRPr sz="500" dirty="0">
                        <a:latin typeface="Trebuchet MS"/>
                        <a:cs typeface="Trebuchet MS"/>
                      </a:endParaRPr>
                    </a:p>
                  </a:txBody>
                  <a:tcPr marL="0" marR="0" marT="4490" marB="0">
                    <a:lnL w="9525">
                      <a:solidFill>
                        <a:srgbClr val="005E6D"/>
                      </a:solidFill>
                      <a:prstDash val="solid"/>
                    </a:lnL>
                    <a:solidFill>
                      <a:srgbClr val="E5EEF0"/>
                    </a:solidFill>
                  </a:tcPr>
                </a:tc>
                <a:extLst>
                  <a:ext uri="{0D108BD9-81ED-4DB2-BD59-A6C34878D82A}">
                    <a16:rowId xmlns:a16="http://schemas.microsoft.com/office/drawing/2014/main" val="10004"/>
                  </a:ext>
                </a:extLst>
              </a:tr>
              <a:tr h="220436">
                <a:tc>
                  <a:txBody>
                    <a:bodyPr/>
                    <a:lstStyle/>
                    <a:p>
                      <a:pPr>
                        <a:lnSpc>
                          <a:spcPct val="100000"/>
                        </a:lnSpc>
                        <a:spcBef>
                          <a:spcPts val="55"/>
                        </a:spcBef>
                      </a:pPr>
                      <a:endParaRPr sz="500" dirty="0">
                        <a:latin typeface="Times New Roman"/>
                        <a:cs typeface="Times New Roman"/>
                      </a:endParaRPr>
                    </a:p>
                    <a:p>
                      <a:pPr marL="56515">
                        <a:lnSpc>
                          <a:spcPct val="100000"/>
                        </a:lnSpc>
                      </a:pPr>
                      <a:r>
                        <a:rPr sz="500" b="1" spc="20" dirty="0">
                          <a:solidFill>
                            <a:srgbClr val="231F20"/>
                          </a:solidFill>
                          <a:latin typeface="Trebuchet MS"/>
                          <a:cs typeface="Trebuchet MS"/>
                        </a:rPr>
                        <a:t>Hispanic</a:t>
                      </a:r>
                      <a:endParaRPr sz="500" dirty="0">
                        <a:latin typeface="Trebuchet MS"/>
                        <a:cs typeface="Trebuchet MS"/>
                      </a:endParaRPr>
                    </a:p>
                  </a:txBody>
                  <a:tcPr marL="0" marR="0" marT="4490" marB="0">
                    <a:lnR w="19050">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4445"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19050">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0.2</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905"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0.1</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0.2</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0.2</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09220">
                        <a:lnSpc>
                          <a:spcPct val="100000"/>
                        </a:lnSpc>
                      </a:pPr>
                      <a:r>
                        <a:rPr sz="500" b="1" spc="-10" dirty="0">
                          <a:solidFill>
                            <a:srgbClr val="231F20"/>
                          </a:solidFill>
                          <a:latin typeface="Trebuchet MS"/>
                          <a:cs typeface="Trebuchet MS"/>
                        </a:rPr>
                        <a:t>0.2</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0.2</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0.3</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0.3</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0.4</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1270" algn="ctr">
                        <a:lnSpc>
                          <a:spcPct val="100000"/>
                        </a:lnSpc>
                      </a:pPr>
                      <a:r>
                        <a:rPr sz="500" b="1" spc="-10" dirty="0">
                          <a:solidFill>
                            <a:srgbClr val="231F20"/>
                          </a:solidFill>
                          <a:latin typeface="Trebuchet MS"/>
                          <a:cs typeface="Trebuchet MS"/>
                        </a:rPr>
                        <a:t>0.5</a:t>
                      </a:r>
                      <a:endParaRPr sz="500" dirty="0">
                        <a:latin typeface="Trebuchet MS"/>
                        <a:cs typeface="Trebuchet MS"/>
                      </a:endParaRPr>
                    </a:p>
                  </a:txBody>
                  <a:tcPr marL="0" marR="0" marT="4490" marB="0">
                    <a:lnL w="9525">
                      <a:solidFill>
                        <a:srgbClr val="005E6D"/>
                      </a:solidFill>
                      <a:prstDash val="solid"/>
                    </a:lnL>
                    <a:lnR w="9525">
                      <a:solidFill>
                        <a:srgbClr val="005E6D"/>
                      </a:solidFill>
                      <a:prstDash val="solid"/>
                    </a:lnR>
                    <a:solidFill>
                      <a:srgbClr val="FFFFFF"/>
                    </a:solidFill>
                  </a:tcPr>
                </a:tc>
                <a:tc>
                  <a:txBody>
                    <a:bodyPr/>
                    <a:lstStyle/>
                    <a:p>
                      <a:pPr>
                        <a:lnSpc>
                          <a:spcPct val="100000"/>
                        </a:lnSpc>
                        <a:spcBef>
                          <a:spcPts val="55"/>
                        </a:spcBef>
                      </a:pPr>
                      <a:endParaRPr sz="500" dirty="0">
                        <a:latin typeface="Times New Roman"/>
                        <a:cs typeface="Times New Roman"/>
                      </a:endParaRPr>
                    </a:p>
                    <a:p>
                      <a:pPr marL="5715" algn="ctr">
                        <a:lnSpc>
                          <a:spcPct val="100000"/>
                        </a:lnSpc>
                      </a:pPr>
                      <a:r>
                        <a:rPr sz="500" b="1" spc="-10" dirty="0">
                          <a:solidFill>
                            <a:srgbClr val="231F20"/>
                          </a:solidFill>
                          <a:latin typeface="Trebuchet MS"/>
                          <a:cs typeface="Trebuchet MS"/>
                        </a:rPr>
                        <a:t>0.6</a:t>
                      </a:r>
                      <a:endParaRPr sz="500" dirty="0">
                        <a:latin typeface="Trebuchet MS"/>
                        <a:cs typeface="Trebuchet MS"/>
                      </a:endParaRPr>
                    </a:p>
                  </a:txBody>
                  <a:tcPr marL="0" marR="0" marT="4490" marB="0">
                    <a:lnL w="9525">
                      <a:solidFill>
                        <a:srgbClr val="005E6D"/>
                      </a:solidFill>
                      <a:prstDash val="solid"/>
                    </a:lnL>
                    <a:solidFill>
                      <a:srgbClr val="FFFFFF"/>
                    </a:solidFill>
                  </a:tcPr>
                </a:tc>
                <a:extLst>
                  <a:ext uri="{0D108BD9-81ED-4DB2-BD59-A6C34878D82A}">
                    <a16:rowId xmlns:a16="http://schemas.microsoft.com/office/drawing/2014/main" val="10005"/>
                  </a:ext>
                </a:extLst>
              </a:tr>
            </a:tbl>
          </a:graphicData>
        </a:graphic>
      </p:graphicFrame>
      <p:sp>
        <p:nvSpPr>
          <p:cNvPr id="228" name="object 228"/>
          <p:cNvSpPr txBox="1"/>
          <p:nvPr/>
        </p:nvSpPr>
        <p:spPr>
          <a:xfrm>
            <a:off x="3883479" y="5739166"/>
            <a:ext cx="1630408" cy="77494"/>
          </a:xfrm>
          <a:prstGeom prst="rect">
            <a:avLst/>
          </a:prstGeom>
        </p:spPr>
        <p:txBody>
          <a:bodyPr vert="horz" wrap="square" lIns="0" tIns="8165" rIns="0" bIns="0" rtlCol="0">
            <a:spAutoFit/>
          </a:bodyPr>
          <a:lstStyle/>
          <a:p>
            <a:pPr marL="8164" defTabSz="685800">
              <a:spcBef>
                <a:spcPts val="65"/>
              </a:spcBef>
            </a:pPr>
            <a:r>
              <a:rPr sz="450" spc="-20" dirty="0">
                <a:solidFill>
                  <a:srgbClr val="231F20"/>
                </a:solidFill>
                <a:latin typeface="Century Gothic"/>
                <a:cs typeface="Century Gothic"/>
              </a:rPr>
              <a:t>Source: </a:t>
            </a:r>
            <a:r>
              <a:rPr sz="450" spc="-58" dirty="0">
                <a:solidFill>
                  <a:srgbClr val="231F20"/>
                </a:solidFill>
                <a:latin typeface="Century Gothic"/>
                <a:cs typeface="Century Gothic"/>
              </a:rPr>
              <a:t>CDC, </a:t>
            </a:r>
            <a:r>
              <a:rPr sz="450" spc="-20" dirty="0">
                <a:solidFill>
                  <a:srgbClr val="231F20"/>
                </a:solidFill>
                <a:latin typeface="Century Gothic"/>
                <a:cs typeface="Century Gothic"/>
              </a:rPr>
              <a:t>National </a:t>
            </a:r>
            <a:r>
              <a:rPr sz="450" spc="-13" dirty="0">
                <a:solidFill>
                  <a:srgbClr val="231F20"/>
                </a:solidFill>
                <a:latin typeface="Century Gothic"/>
                <a:cs typeface="Century Gothic"/>
              </a:rPr>
              <a:t>Notifiable </a:t>
            </a:r>
            <a:r>
              <a:rPr sz="450" spc="-10" dirty="0">
                <a:solidFill>
                  <a:srgbClr val="231F20"/>
                </a:solidFill>
                <a:latin typeface="Century Gothic"/>
                <a:cs typeface="Century Gothic"/>
              </a:rPr>
              <a:t>Diseases </a:t>
            </a:r>
            <a:r>
              <a:rPr sz="450" spc="-16" dirty="0">
                <a:solidFill>
                  <a:srgbClr val="231F20"/>
                </a:solidFill>
                <a:latin typeface="Century Gothic"/>
                <a:cs typeface="Century Gothic"/>
              </a:rPr>
              <a:t>Surveillance</a:t>
            </a:r>
            <a:r>
              <a:rPr sz="450" spc="3" dirty="0">
                <a:solidFill>
                  <a:srgbClr val="231F20"/>
                </a:solidFill>
                <a:latin typeface="Century Gothic"/>
                <a:cs typeface="Century Gothic"/>
              </a:rPr>
              <a:t> </a:t>
            </a:r>
            <a:r>
              <a:rPr sz="450" spc="-3" dirty="0">
                <a:solidFill>
                  <a:srgbClr val="231F20"/>
                </a:solidFill>
                <a:latin typeface="Century Gothic"/>
                <a:cs typeface="Century Gothic"/>
              </a:rPr>
              <a:t>System.</a:t>
            </a:r>
            <a:endParaRPr sz="450" dirty="0">
              <a:solidFill>
                <a:srgbClr val="000000"/>
              </a:solidFill>
              <a:latin typeface="Century Gothic"/>
              <a:cs typeface="Century Gothic"/>
            </a:endParaRPr>
          </a:p>
        </p:txBody>
      </p:sp>
      <p:sp>
        <p:nvSpPr>
          <p:cNvPr id="236" name="object 236"/>
          <p:cNvSpPr txBox="1"/>
          <p:nvPr/>
        </p:nvSpPr>
        <p:spPr>
          <a:xfrm>
            <a:off x="3881847" y="1077480"/>
            <a:ext cx="4645887" cy="581194"/>
          </a:xfrm>
          <a:prstGeom prst="rect">
            <a:avLst/>
          </a:prstGeom>
        </p:spPr>
        <p:txBody>
          <a:bodyPr vert="horz" wrap="square" lIns="0" tIns="10613" rIns="0" bIns="0" rtlCol="0">
            <a:spAutoFit/>
          </a:bodyPr>
          <a:lstStyle/>
          <a:p>
            <a:pPr defTabSz="685800"/>
            <a:endParaRPr sz="1050" dirty="0">
              <a:solidFill>
                <a:srgbClr val="000000"/>
              </a:solidFill>
              <a:latin typeface="Times New Roman"/>
              <a:cs typeface="Times New Roman"/>
            </a:endParaRPr>
          </a:p>
          <a:p>
            <a:pPr marL="8164" marR="361660" defTabSz="685800">
              <a:lnSpc>
                <a:spcPct val="107200"/>
              </a:lnSpc>
              <a:spcBef>
                <a:spcPts val="637"/>
              </a:spcBef>
            </a:pPr>
            <a:r>
              <a:rPr sz="1050" b="1" spc="-3" dirty="0">
                <a:solidFill>
                  <a:srgbClr val="005E6D"/>
                </a:solidFill>
                <a:latin typeface="Tahoma"/>
                <a:cs typeface="Tahoma"/>
              </a:rPr>
              <a:t>Figure</a:t>
            </a:r>
            <a:r>
              <a:rPr sz="1050" b="1" spc="-32" dirty="0">
                <a:solidFill>
                  <a:srgbClr val="005E6D"/>
                </a:solidFill>
                <a:latin typeface="Tahoma"/>
                <a:cs typeface="Tahoma"/>
              </a:rPr>
              <a:t> </a:t>
            </a:r>
            <a:r>
              <a:rPr sz="1050" b="1" spc="-20" dirty="0">
                <a:solidFill>
                  <a:srgbClr val="005E6D"/>
                </a:solidFill>
                <a:latin typeface="Tahoma"/>
                <a:cs typeface="Tahoma"/>
              </a:rPr>
              <a:t>3.6.</a:t>
            </a:r>
            <a:r>
              <a:rPr sz="1050" b="1" spc="-32" dirty="0">
                <a:solidFill>
                  <a:srgbClr val="005E6D"/>
                </a:solidFill>
                <a:latin typeface="Tahoma"/>
                <a:cs typeface="Tahoma"/>
              </a:rPr>
              <a:t> </a:t>
            </a:r>
            <a:r>
              <a:rPr sz="1050" b="1" dirty="0">
                <a:solidFill>
                  <a:srgbClr val="8C2689"/>
                </a:solidFill>
                <a:latin typeface="Tahoma"/>
                <a:cs typeface="Tahoma"/>
              </a:rPr>
              <a:t>Rates</a:t>
            </a:r>
            <a:r>
              <a:rPr sz="1050" b="1" spc="-32" dirty="0">
                <a:solidFill>
                  <a:srgbClr val="8C2689"/>
                </a:solidFill>
                <a:latin typeface="Tahoma"/>
                <a:cs typeface="Tahoma"/>
              </a:rPr>
              <a:t> </a:t>
            </a:r>
            <a:r>
              <a:rPr sz="1050" b="1" spc="13" dirty="0">
                <a:solidFill>
                  <a:srgbClr val="8C2689"/>
                </a:solidFill>
                <a:latin typeface="Tahoma"/>
                <a:cs typeface="Tahoma"/>
              </a:rPr>
              <a:t>of</a:t>
            </a:r>
            <a:r>
              <a:rPr sz="1050" b="1" spc="-48" dirty="0">
                <a:solidFill>
                  <a:srgbClr val="8C2689"/>
                </a:solidFill>
                <a:latin typeface="Tahoma"/>
                <a:cs typeface="Tahoma"/>
              </a:rPr>
              <a:t> </a:t>
            </a:r>
            <a:r>
              <a:rPr sz="1050" b="1" spc="7" dirty="0">
                <a:solidFill>
                  <a:srgbClr val="8C2689"/>
                </a:solidFill>
                <a:latin typeface="Tahoma"/>
                <a:cs typeface="Tahoma"/>
              </a:rPr>
              <a:t>reported</a:t>
            </a:r>
            <a:r>
              <a:rPr sz="1050" b="1" spc="-32" dirty="0">
                <a:solidFill>
                  <a:srgbClr val="8C2689"/>
                </a:solidFill>
                <a:latin typeface="Tahoma"/>
                <a:cs typeface="Tahoma"/>
              </a:rPr>
              <a:t> </a:t>
            </a:r>
            <a:r>
              <a:rPr sz="1050" b="1" spc="-3" dirty="0">
                <a:solidFill>
                  <a:srgbClr val="8C2689"/>
                </a:solidFill>
                <a:latin typeface="Tahoma"/>
                <a:cs typeface="Tahoma"/>
              </a:rPr>
              <a:t>acute</a:t>
            </a:r>
            <a:r>
              <a:rPr sz="1050" b="1" spc="-32" dirty="0">
                <a:solidFill>
                  <a:srgbClr val="8C2689"/>
                </a:solidFill>
                <a:latin typeface="Tahoma"/>
                <a:cs typeface="Tahoma"/>
              </a:rPr>
              <a:t> </a:t>
            </a:r>
            <a:r>
              <a:rPr sz="1050" b="1" spc="7" dirty="0">
                <a:solidFill>
                  <a:srgbClr val="8C2689"/>
                </a:solidFill>
                <a:latin typeface="Tahoma"/>
                <a:cs typeface="Tahoma"/>
              </a:rPr>
              <a:t>hepatitis</a:t>
            </a:r>
            <a:r>
              <a:rPr sz="1050" b="1" spc="-32" dirty="0">
                <a:solidFill>
                  <a:srgbClr val="8C2689"/>
                </a:solidFill>
                <a:latin typeface="Tahoma"/>
                <a:cs typeface="Tahoma"/>
              </a:rPr>
              <a:t> </a:t>
            </a:r>
            <a:r>
              <a:rPr sz="1050" b="1" spc="-42" dirty="0">
                <a:solidFill>
                  <a:srgbClr val="8C2689"/>
                </a:solidFill>
                <a:latin typeface="Tahoma"/>
                <a:cs typeface="Tahoma"/>
              </a:rPr>
              <a:t>C</a:t>
            </a:r>
            <a:r>
              <a:rPr sz="1050" b="1" spc="-48" dirty="0">
                <a:solidFill>
                  <a:srgbClr val="8C2689"/>
                </a:solidFill>
                <a:latin typeface="Tahoma"/>
                <a:cs typeface="Tahoma"/>
              </a:rPr>
              <a:t> </a:t>
            </a:r>
            <a:r>
              <a:rPr sz="1050" b="1" dirty="0">
                <a:solidFill>
                  <a:srgbClr val="8C2689"/>
                </a:solidFill>
                <a:latin typeface="Tahoma"/>
                <a:cs typeface="Tahoma"/>
              </a:rPr>
              <a:t>virus</a:t>
            </a:r>
            <a:r>
              <a:rPr sz="1050" b="1" spc="-32" dirty="0">
                <a:solidFill>
                  <a:srgbClr val="8C2689"/>
                </a:solidFill>
                <a:latin typeface="Tahoma"/>
                <a:cs typeface="Tahoma"/>
              </a:rPr>
              <a:t> </a:t>
            </a:r>
            <a:r>
              <a:rPr sz="1050" b="1" spc="3" dirty="0">
                <a:solidFill>
                  <a:srgbClr val="8C2689"/>
                </a:solidFill>
                <a:latin typeface="Tahoma"/>
                <a:cs typeface="Tahoma"/>
              </a:rPr>
              <a:t>infection,</a:t>
            </a:r>
            <a:r>
              <a:rPr sz="1050" b="1" spc="-32" dirty="0">
                <a:solidFill>
                  <a:srgbClr val="8C2689"/>
                </a:solidFill>
                <a:latin typeface="Tahoma"/>
                <a:cs typeface="Tahoma"/>
              </a:rPr>
              <a:t> </a:t>
            </a:r>
            <a:r>
              <a:rPr sz="1050" b="1" spc="-7" dirty="0">
                <a:solidFill>
                  <a:srgbClr val="8C2689"/>
                </a:solidFill>
                <a:latin typeface="Tahoma"/>
                <a:cs typeface="Tahoma"/>
              </a:rPr>
              <a:t>by</a:t>
            </a:r>
            <a:r>
              <a:rPr sz="1050" b="1" spc="-52" dirty="0">
                <a:solidFill>
                  <a:srgbClr val="8C2689"/>
                </a:solidFill>
                <a:latin typeface="Tahoma"/>
                <a:cs typeface="Tahoma"/>
              </a:rPr>
              <a:t> </a:t>
            </a:r>
            <a:r>
              <a:rPr sz="1050" b="1" spc="-20" dirty="0">
                <a:solidFill>
                  <a:srgbClr val="8C2689"/>
                </a:solidFill>
                <a:latin typeface="Tahoma"/>
                <a:cs typeface="Tahoma"/>
              </a:rPr>
              <a:t>race/</a:t>
            </a:r>
            <a:r>
              <a:rPr sz="1050" b="1" spc="7" dirty="0">
                <a:solidFill>
                  <a:srgbClr val="8C2689"/>
                </a:solidFill>
                <a:latin typeface="Tahoma"/>
                <a:cs typeface="Tahoma"/>
              </a:rPr>
              <a:t>ethnicity </a:t>
            </a:r>
            <a:r>
              <a:rPr sz="1050" b="1" spc="42" dirty="0">
                <a:solidFill>
                  <a:srgbClr val="8C2689"/>
                </a:solidFill>
                <a:latin typeface="Tahoma"/>
                <a:cs typeface="Tahoma"/>
              </a:rPr>
              <a:t>—</a:t>
            </a:r>
            <a:r>
              <a:rPr sz="1050" b="1" spc="-161" dirty="0">
                <a:solidFill>
                  <a:srgbClr val="8C2689"/>
                </a:solidFill>
                <a:latin typeface="Tahoma"/>
                <a:cs typeface="Tahoma"/>
              </a:rPr>
              <a:t> </a:t>
            </a:r>
            <a:r>
              <a:rPr sz="1050" b="1" dirty="0">
                <a:solidFill>
                  <a:srgbClr val="8C2689"/>
                </a:solidFill>
                <a:latin typeface="Tahoma"/>
                <a:cs typeface="Tahoma"/>
              </a:rPr>
              <a:t>United </a:t>
            </a:r>
            <a:r>
              <a:rPr sz="1050" b="1" spc="3" dirty="0">
                <a:solidFill>
                  <a:srgbClr val="8C2689"/>
                </a:solidFill>
                <a:latin typeface="Tahoma"/>
                <a:cs typeface="Tahoma"/>
              </a:rPr>
              <a:t>States, </a:t>
            </a:r>
            <a:r>
              <a:rPr sz="1050" b="1" spc="-16" dirty="0">
                <a:solidFill>
                  <a:srgbClr val="8C2689"/>
                </a:solidFill>
                <a:latin typeface="Tahoma"/>
                <a:cs typeface="Tahoma"/>
              </a:rPr>
              <a:t>2004–2019</a:t>
            </a:r>
            <a:endParaRPr sz="1050" dirty="0">
              <a:solidFill>
                <a:srgbClr val="000000"/>
              </a:solidFill>
              <a:latin typeface="Century Gothic"/>
              <a:cs typeface="Century Gothic"/>
            </a:endParaRPr>
          </a:p>
        </p:txBody>
      </p:sp>
      <p:pic>
        <p:nvPicPr>
          <p:cNvPr id="238" name="Picture 237" descr="Rates of reported acute hepatitis C by race/ethnicity for 2004–2019. The racial/ethnicity classifications are American Indian/Alaska Native, Asian/Pacific Islander, Black non-Hispanic, White non-Hispanic, and Hispanic. Rates of reported acute hepatitis C increased during 2019 among all racial/ethnicity categories. The highest rate was observed among American Indian/Alaska Native persons at 3.6 cases per 100,000 population during 2019.">
            <a:extLst>
              <a:ext uri="{FF2B5EF4-FFF2-40B4-BE49-F238E27FC236}">
                <a16:creationId xmlns:a16="http://schemas.microsoft.com/office/drawing/2014/main" id="{3D8BC7E0-5D36-4817-A428-44F217F7A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1847" y="1790917"/>
            <a:ext cx="4428308" cy="2421854"/>
          </a:xfrm>
          <a:prstGeom prst="rect">
            <a:avLst/>
          </a:prstGeom>
        </p:spPr>
      </p:pic>
      <p:grpSp>
        <p:nvGrpSpPr>
          <p:cNvPr id="27" name="Group 26">
            <a:extLst>
              <a:ext uri="{FF2B5EF4-FFF2-40B4-BE49-F238E27FC236}">
                <a16:creationId xmlns:a16="http://schemas.microsoft.com/office/drawing/2014/main" id="{587E6E26-EE35-CE45-A124-AFE85937488F}"/>
              </a:ext>
            </a:extLst>
          </p:cNvPr>
          <p:cNvGrpSpPr/>
          <p:nvPr/>
        </p:nvGrpSpPr>
        <p:grpSpPr>
          <a:xfrm>
            <a:off x="9987115" y="1163126"/>
            <a:ext cx="186539" cy="235878"/>
            <a:chOff x="7489392" y="299276"/>
            <a:chExt cx="184440" cy="224715"/>
          </a:xfrm>
        </p:grpSpPr>
        <p:sp>
          <p:nvSpPr>
            <p:cNvPr id="28" name="object 56">
              <a:extLst>
                <a:ext uri="{FF2B5EF4-FFF2-40B4-BE49-F238E27FC236}">
                  <a16:creationId xmlns:a16="http://schemas.microsoft.com/office/drawing/2014/main" id="{BBE18178-F9FB-3944-A054-21F2DF0EC76A}"/>
                </a:ext>
              </a:extLst>
            </p:cNvPr>
            <p:cNvSpPr/>
            <p:nvPr/>
          </p:nvSpPr>
          <p:spPr>
            <a:xfrm>
              <a:off x="7604784"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9" name="object 57">
              <a:extLst>
                <a:ext uri="{FF2B5EF4-FFF2-40B4-BE49-F238E27FC236}">
                  <a16:creationId xmlns:a16="http://schemas.microsoft.com/office/drawing/2014/main" id="{647B4FFE-4D10-7147-89F2-66C966BBC828}"/>
                </a:ext>
              </a:extLst>
            </p:cNvPr>
            <p:cNvSpPr/>
            <p:nvPr/>
          </p:nvSpPr>
          <p:spPr>
            <a:xfrm>
              <a:off x="7582498"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30" name="object 58">
              <a:extLst>
                <a:ext uri="{FF2B5EF4-FFF2-40B4-BE49-F238E27FC236}">
                  <a16:creationId xmlns:a16="http://schemas.microsoft.com/office/drawing/2014/main" id="{A39CBB62-8B2D-D54D-AA70-401D018795C1}"/>
                </a:ext>
              </a:extLst>
            </p:cNvPr>
            <p:cNvSpPr/>
            <p:nvPr/>
          </p:nvSpPr>
          <p:spPr>
            <a:xfrm>
              <a:off x="7627070" y="466339"/>
              <a:ext cx="0" cy="37354"/>
            </a:xfrm>
            <a:custGeom>
              <a:avLst/>
              <a:gdLst/>
              <a:ahLst/>
              <a:cxnLst/>
              <a:rect l="l" t="t" r="r" b="b"/>
              <a:pathLst>
                <a:path h="40640">
                  <a:moveTo>
                    <a:pt x="0" y="0"/>
                  </a:moveTo>
                  <a:lnTo>
                    <a:pt x="0" y="40627"/>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31" name="object 59">
              <a:extLst>
                <a:ext uri="{FF2B5EF4-FFF2-40B4-BE49-F238E27FC236}">
                  <a16:creationId xmlns:a16="http://schemas.microsoft.com/office/drawing/2014/main" id="{61963AF9-57D7-E049-84A9-0437388A0259}"/>
                </a:ext>
              </a:extLst>
            </p:cNvPr>
            <p:cNvSpPr/>
            <p:nvPr/>
          </p:nvSpPr>
          <p:spPr>
            <a:xfrm>
              <a:off x="7649353" y="436640"/>
              <a:ext cx="0" cy="67121"/>
            </a:xfrm>
            <a:custGeom>
              <a:avLst/>
              <a:gdLst/>
              <a:ahLst/>
              <a:cxnLst/>
              <a:rect l="l" t="t" r="r" b="b"/>
              <a:pathLst>
                <a:path h="73025">
                  <a:moveTo>
                    <a:pt x="0" y="0"/>
                  </a:moveTo>
                  <a:lnTo>
                    <a:pt x="0" y="72936"/>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32" name="object 60">
              <a:extLst>
                <a:ext uri="{FF2B5EF4-FFF2-40B4-BE49-F238E27FC236}">
                  <a16:creationId xmlns:a16="http://schemas.microsoft.com/office/drawing/2014/main" id="{A42BE718-DE2B-3140-9548-15984D9178C7}"/>
                </a:ext>
              </a:extLst>
            </p:cNvPr>
            <p:cNvSpPr/>
            <p:nvPr/>
          </p:nvSpPr>
          <p:spPr>
            <a:xfrm>
              <a:off x="7489392" y="299276"/>
              <a:ext cx="184436" cy="224709"/>
            </a:xfrm>
            <a:custGeom>
              <a:avLst/>
              <a:gdLst/>
              <a:ahLst/>
              <a:cxnLst/>
              <a:rect l="l" t="t" r="r" b="b"/>
              <a:pathLst>
                <a:path w="200660" h="244475">
                  <a:moveTo>
                    <a:pt x="121945" y="244055"/>
                  </a:moveTo>
                  <a:lnTo>
                    <a:pt x="11785" y="244055"/>
                  </a:lnTo>
                  <a:lnTo>
                    <a:pt x="5257" y="244055"/>
                  </a:lnTo>
                  <a:lnTo>
                    <a:pt x="0" y="238772"/>
                  </a:lnTo>
                  <a:lnTo>
                    <a:pt x="0" y="232244"/>
                  </a:lnTo>
                  <a:lnTo>
                    <a:pt x="0" y="13271"/>
                  </a:lnTo>
                  <a:lnTo>
                    <a:pt x="0" y="5943"/>
                  </a:lnTo>
                  <a:lnTo>
                    <a:pt x="5943" y="0"/>
                  </a:lnTo>
                  <a:lnTo>
                    <a:pt x="13271" y="0"/>
                  </a:lnTo>
                  <a:lnTo>
                    <a:pt x="186943" y="0"/>
                  </a:lnTo>
                  <a:lnTo>
                    <a:pt x="194271" y="0"/>
                  </a:lnTo>
                  <a:lnTo>
                    <a:pt x="200215" y="5943"/>
                  </a:lnTo>
                  <a:lnTo>
                    <a:pt x="200215" y="13271"/>
                  </a:lnTo>
                  <a:lnTo>
                    <a:pt x="200215" y="119748"/>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sp>
          <p:nvSpPr>
            <p:cNvPr id="33" name="object 61">
              <a:extLst>
                <a:ext uri="{FF2B5EF4-FFF2-40B4-BE49-F238E27FC236}">
                  <a16:creationId xmlns:a16="http://schemas.microsoft.com/office/drawing/2014/main" id="{0FA98F44-AF7F-FC4A-885E-B7A4E2414A82}"/>
                </a:ext>
              </a:extLst>
            </p:cNvPr>
            <p:cNvSpPr/>
            <p:nvPr/>
          </p:nvSpPr>
          <p:spPr>
            <a:xfrm>
              <a:off x="7504317" y="317248"/>
              <a:ext cx="154515" cy="186435"/>
            </a:xfrm>
            <a:prstGeom prst="rect">
              <a:avLst/>
            </a:prstGeom>
            <a:blipFill>
              <a:blip r:embed="rId3" cstate="print"/>
              <a:stretch>
                <a:fillRect/>
              </a:stretch>
            </a:blipFill>
          </p:spPr>
          <p:txBody>
            <a:bodyPr wrap="square" lIns="0" tIns="0" rIns="0" bIns="0" rtlCol="0"/>
            <a:lstStyle/>
            <a:p>
              <a:pPr defTabSz="685800"/>
              <a:endParaRPr sz="1241" dirty="0">
                <a:solidFill>
                  <a:srgbClr val="000000"/>
                </a:solidFill>
                <a:latin typeface="Gill Sans MT"/>
              </a:endParaRPr>
            </a:p>
          </p:txBody>
        </p:sp>
        <p:sp>
          <p:nvSpPr>
            <p:cNvPr id="34" name="object 62">
              <a:extLst>
                <a:ext uri="{FF2B5EF4-FFF2-40B4-BE49-F238E27FC236}">
                  <a16:creationId xmlns:a16="http://schemas.microsoft.com/office/drawing/2014/main" id="{7CE44F30-359C-454C-9BE8-E684992C6873}"/>
                </a:ext>
              </a:extLst>
            </p:cNvPr>
            <p:cNvSpPr/>
            <p:nvPr/>
          </p:nvSpPr>
          <p:spPr>
            <a:xfrm>
              <a:off x="7489396" y="299282"/>
              <a:ext cx="184436" cy="224709"/>
            </a:xfrm>
            <a:custGeom>
              <a:avLst/>
              <a:gdLst/>
              <a:ahLst/>
              <a:cxnLst/>
              <a:rect l="l" t="t" r="r" b="b"/>
              <a:pathLst>
                <a:path w="200660" h="244475">
                  <a:moveTo>
                    <a:pt x="78270" y="0"/>
                  </a:moveTo>
                  <a:lnTo>
                    <a:pt x="188429" y="0"/>
                  </a:lnTo>
                  <a:lnTo>
                    <a:pt x="194957" y="0"/>
                  </a:lnTo>
                  <a:lnTo>
                    <a:pt x="200202" y="5283"/>
                  </a:lnTo>
                  <a:lnTo>
                    <a:pt x="200202" y="11811"/>
                  </a:lnTo>
                  <a:lnTo>
                    <a:pt x="200202" y="230784"/>
                  </a:lnTo>
                  <a:lnTo>
                    <a:pt x="200202" y="238112"/>
                  </a:lnTo>
                  <a:lnTo>
                    <a:pt x="194271" y="244043"/>
                  </a:lnTo>
                  <a:lnTo>
                    <a:pt x="186944" y="244043"/>
                  </a:lnTo>
                  <a:lnTo>
                    <a:pt x="13271" y="244043"/>
                  </a:lnTo>
                  <a:lnTo>
                    <a:pt x="5943" y="244043"/>
                  </a:lnTo>
                  <a:lnTo>
                    <a:pt x="0" y="238112"/>
                  </a:lnTo>
                  <a:lnTo>
                    <a:pt x="0" y="230784"/>
                  </a:lnTo>
                  <a:lnTo>
                    <a:pt x="0" y="124307"/>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grpSp>
      <p:sp>
        <p:nvSpPr>
          <p:cNvPr id="35" name="Rectangle 34">
            <a:extLst>
              <a:ext uri="{FF2B5EF4-FFF2-40B4-BE49-F238E27FC236}">
                <a16:creationId xmlns:a16="http://schemas.microsoft.com/office/drawing/2014/main" id="{CBCFDCEA-EF71-EC46-AC03-EF445464F229}"/>
              </a:ext>
            </a:extLst>
          </p:cNvPr>
          <p:cNvSpPr/>
          <p:nvPr/>
        </p:nvSpPr>
        <p:spPr>
          <a:xfrm>
            <a:off x="6904673" y="935722"/>
            <a:ext cx="4572000" cy="246221"/>
          </a:xfrm>
          <a:prstGeom prst="rect">
            <a:avLst/>
          </a:prstGeom>
        </p:spPr>
        <p:txBody>
          <a:bodyPr wrap="square">
            <a:spAutoFit/>
          </a:bodyPr>
          <a:lstStyle/>
          <a:p>
            <a:pPr marL="2675588" defTabSz="685800">
              <a:lnSpc>
                <a:spcPts val="629"/>
              </a:lnSpc>
              <a:spcBef>
                <a:spcPts val="67"/>
              </a:spcBef>
            </a:pPr>
            <a:r>
              <a:rPr lang="en-US" sz="600" b="1" spc="20" dirty="0">
                <a:solidFill>
                  <a:srgbClr val="005E6D"/>
                </a:solidFill>
                <a:latin typeface="Microsoft JhengHei UI"/>
                <a:cs typeface="Microsoft JhengHei UI"/>
              </a:rPr>
              <a:t>2019 </a:t>
            </a:r>
            <a:r>
              <a:rPr lang="en-US" sz="600" b="1" spc="46" dirty="0">
                <a:solidFill>
                  <a:srgbClr val="8C2689"/>
                </a:solidFill>
                <a:latin typeface="Century Gothic"/>
                <a:cs typeface="Century Gothic"/>
              </a:rPr>
              <a:t>VIRAL</a:t>
            </a:r>
            <a:r>
              <a:rPr lang="en-US" sz="600" b="1" spc="18" dirty="0">
                <a:solidFill>
                  <a:srgbClr val="8C2689"/>
                </a:solidFill>
                <a:latin typeface="Century Gothic"/>
                <a:cs typeface="Century Gothic"/>
              </a:rPr>
              <a:t> </a:t>
            </a:r>
            <a:r>
              <a:rPr lang="en-US" sz="600" b="1" spc="67" dirty="0">
                <a:solidFill>
                  <a:srgbClr val="8C2689"/>
                </a:solidFill>
                <a:latin typeface="Century Gothic"/>
                <a:cs typeface="Century Gothic"/>
              </a:rPr>
              <a:t>HEPATITIS</a:t>
            </a:r>
            <a:endParaRPr lang="en-US" sz="600" dirty="0">
              <a:solidFill>
                <a:srgbClr val="000000"/>
              </a:solidFill>
              <a:latin typeface="Century Gothic"/>
              <a:cs typeface="Century Gothic"/>
            </a:endParaRPr>
          </a:p>
          <a:p>
            <a:pPr marL="2675588" defTabSz="685800">
              <a:lnSpc>
                <a:spcPts val="629"/>
              </a:lnSpc>
            </a:pPr>
            <a:r>
              <a:rPr lang="en-US" sz="600" spc="15" dirty="0">
                <a:solidFill>
                  <a:srgbClr val="005E6D"/>
                </a:solidFill>
                <a:latin typeface="Century Gothic"/>
                <a:cs typeface="Century Gothic"/>
              </a:rPr>
              <a:t>SURVEILLANCE</a:t>
            </a:r>
            <a:r>
              <a:rPr lang="en-US" sz="600" spc="36" dirty="0">
                <a:solidFill>
                  <a:srgbClr val="005E6D"/>
                </a:solidFill>
                <a:latin typeface="Century Gothic"/>
                <a:cs typeface="Century Gothic"/>
              </a:rPr>
              <a:t> REPORT</a:t>
            </a:r>
            <a:endParaRPr lang="en-US" sz="600" dirty="0">
              <a:solidFill>
                <a:srgbClr val="000000"/>
              </a:solidFill>
              <a:latin typeface="Century Gothic"/>
              <a:cs typeface="Century Gothic"/>
            </a:endParaRPr>
          </a:p>
        </p:txBody>
      </p:sp>
      <p:sp>
        <p:nvSpPr>
          <p:cNvPr id="36" name="Title 1">
            <a:extLst>
              <a:ext uri="{FF2B5EF4-FFF2-40B4-BE49-F238E27FC236}">
                <a16:creationId xmlns:a16="http://schemas.microsoft.com/office/drawing/2014/main" id="{1C8B6102-FA96-A240-A340-780BCB5E0F4E}"/>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1221345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56460" y="1029839"/>
            <a:ext cx="8682941" cy="730629"/>
          </a:xfrm>
          <a:solidFill>
            <a:srgbClr val="00B050">
              <a:alpha val="80000"/>
            </a:srgbClr>
          </a:solidFill>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Trends in HCV epidemiology</a:t>
            </a:r>
          </a:p>
        </p:txBody>
      </p:sp>
      <p:sp>
        <p:nvSpPr>
          <p:cNvPr id="7" name="Rectangle 6">
            <a:extLst>
              <a:ext uri="{FF2B5EF4-FFF2-40B4-BE49-F238E27FC236}">
                <a16:creationId xmlns:a16="http://schemas.microsoft.com/office/drawing/2014/main" id="{70639C88-CF02-074B-B4B4-ECC99F7D4D5E}"/>
              </a:ext>
            </a:extLst>
          </p:cNvPr>
          <p:cNvSpPr/>
          <p:nvPr/>
        </p:nvSpPr>
        <p:spPr>
          <a:xfrm>
            <a:off x="1918437" y="2192625"/>
            <a:ext cx="8382171" cy="3508653"/>
          </a:xfrm>
          <a:prstGeom prst="rect">
            <a:avLst/>
          </a:prstGeom>
        </p:spPr>
        <p:txBody>
          <a:bodyPr wrap="square">
            <a:spAutoFit/>
          </a:bodyPr>
          <a:lstStyle/>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Acute hepatitis C cases reported in the United States increased every year during 2012–2019 </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During 2019, a total of 4,136 acute cases were reported, corresponding to 57,500 estimated infections after adjusting for case underascertainment and underreporting</a:t>
            </a:r>
          </a:p>
          <a:p>
            <a:pPr marL="214313" indent="-214313" defTabSz="685800">
              <a:buFont typeface="Arial" panose="020B0604020202020204" pitchFamily="34" charset="0"/>
              <a:buChar char="•"/>
            </a:pPr>
            <a:endParaRPr lang="en-US" sz="750" dirty="0">
              <a:solidFill>
                <a:srgbClr val="FFFFFF">
                  <a:lumMod val="75000"/>
                </a:srgbClr>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Perinatal exposure to hepatitis C virus (HCV) is increasingly common in the United States due to the ongoing opioid epidemic</a:t>
            </a:r>
          </a:p>
          <a:p>
            <a:pPr marL="214313" indent="-214313" defTabSz="685800">
              <a:buFont typeface="Arial" panose="020B0604020202020204" pitchFamily="34" charset="0"/>
              <a:buChar char="•"/>
            </a:pPr>
            <a:endParaRPr lang="en-US" sz="750" dirty="0">
              <a:solidFill>
                <a:srgbClr val="FFFFFF">
                  <a:lumMod val="75000"/>
                </a:srgbClr>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Children born to viremic mothers face an approximate 5-7% risk of acquiring HCV infection</a:t>
            </a:r>
          </a:p>
          <a:p>
            <a:pPr marL="214313" indent="-214313" defTabSz="685800">
              <a:buFont typeface="Arial" panose="020B0604020202020204" pitchFamily="34" charset="0"/>
              <a:buChar char="•"/>
            </a:pPr>
            <a:endParaRPr lang="en-US" sz="750" dirty="0">
              <a:solidFill>
                <a:srgbClr val="FFFFFF">
                  <a:lumMod val="75000"/>
                </a:srgbClr>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Although liver disease due to HCV progresses more slowly in children than adults, perinatally infected children face substantial risk for late complications with up to one-third developing cirrhosis by their mid-thirties</a:t>
            </a:r>
          </a:p>
          <a:p>
            <a:pPr marL="214313" indent="-214313" defTabSz="685800">
              <a:buFont typeface="Arial" panose="020B0604020202020204" pitchFamily="34" charset="0"/>
              <a:buChar char="•"/>
            </a:pPr>
            <a:endParaRPr lang="en-US" sz="13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350" dirty="0">
              <a:solidFill>
                <a:srgbClr val="000000"/>
              </a:solidFill>
              <a:latin typeface="Posterama" panose="020B0504020200020000" pitchFamily="34" charset="0"/>
              <a:cs typeface="Posterama" panose="020B0504020200020000" pitchFamily="34" charset="0"/>
            </a:endParaRPr>
          </a:p>
        </p:txBody>
      </p:sp>
      <p:sp>
        <p:nvSpPr>
          <p:cNvPr id="4" name="Rectangle 3">
            <a:extLst>
              <a:ext uri="{FF2B5EF4-FFF2-40B4-BE49-F238E27FC236}">
                <a16:creationId xmlns:a16="http://schemas.microsoft.com/office/drawing/2014/main" id="{8A3A08BD-C497-3B48-BED3-08742F4BF24B}"/>
              </a:ext>
            </a:extLst>
          </p:cNvPr>
          <p:cNvSpPr/>
          <p:nvPr/>
        </p:nvSpPr>
        <p:spPr>
          <a:xfrm>
            <a:off x="2533269" y="5798728"/>
            <a:ext cx="7125462" cy="184666"/>
          </a:xfrm>
          <a:prstGeom prst="rect">
            <a:avLst/>
          </a:prstGeom>
        </p:spPr>
        <p:txBody>
          <a:bodyPr wrap="square">
            <a:spAutoFit/>
          </a:bodyPr>
          <a:lstStyle/>
          <a:p>
            <a:pPr defTabSz="685800"/>
            <a:r>
              <a:rPr lang="en-US" sz="600" dirty="0">
                <a:solidFill>
                  <a:srgbClr val="FFFFFF">
                    <a:lumMod val="75000"/>
                  </a:srgbClr>
                </a:solidFill>
                <a:latin typeface="Posterama" panose="020B0504020200020000" pitchFamily="34" charset="0"/>
                <a:cs typeface="Posterama" panose="020B0504020200020000" pitchFamily="34" charset="0"/>
              </a:rPr>
              <a:t>Reference: Centers for Disease Control &amp; Prevention (CDC). Hepatitis C Questions and Answers for Health Professionals. Accessed online at </a:t>
            </a:r>
            <a:r>
              <a:rPr lang="en-US" sz="600" dirty="0">
                <a:solidFill>
                  <a:srgbClr val="FFFFFF">
                    <a:lumMod val="75000"/>
                  </a:srgbClr>
                </a:solidFill>
                <a:latin typeface="Posterama" panose="020B0504020200020000" pitchFamily="34" charset="0"/>
                <a:cs typeface="Posterama" panose="020B0504020200020000" pitchFamily="34" charset="0"/>
                <a:hlinkClick r:id="rId2">
                  <a:extLst>
                    <a:ext uri="{A12FA001-AC4F-418D-AE19-62706E023703}">
                      <ahyp:hlinkClr xmlns:ahyp="http://schemas.microsoft.com/office/drawing/2018/hyperlinkcolor" val="tx"/>
                    </a:ext>
                  </a:extLst>
                </a:hlinkClick>
              </a:rPr>
              <a:t>https://www.cdc.gov/hepatitis/hcv/hcvfaq.htm#section</a:t>
            </a:r>
            <a:r>
              <a:rPr lang="en-US" sz="600" dirty="0">
                <a:solidFill>
                  <a:srgbClr val="FFFFFF">
                    <a:lumMod val="75000"/>
                  </a:srgbClr>
                </a:solidFill>
                <a:latin typeface="Posterama" panose="020B0504020200020000" pitchFamily="34" charset="0"/>
                <a:cs typeface="Posterama" panose="020B0504020200020000" pitchFamily="34" charset="0"/>
              </a:rPr>
              <a:t>.</a:t>
            </a:r>
          </a:p>
        </p:txBody>
      </p:sp>
    </p:spTree>
    <p:extLst>
      <p:ext uri="{BB962C8B-B14F-4D97-AF65-F5344CB8AC3E}">
        <p14:creationId xmlns:p14="http://schemas.microsoft.com/office/powerpoint/2010/main" val="869035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9">
            <a:extLst>
              <a:ext uri="{FF2B5EF4-FFF2-40B4-BE49-F238E27FC236}">
                <a16:creationId xmlns:a16="http://schemas.microsoft.com/office/drawing/2014/main" id="{BD9E8370-7EAC-C04E-BEA8-87BC21C0A8B9}"/>
              </a:ext>
            </a:extLst>
          </p:cNvPr>
          <p:cNvSpPr txBox="1"/>
          <p:nvPr/>
        </p:nvSpPr>
        <p:spPr>
          <a:xfrm>
            <a:off x="2764813" y="1424152"/>
            <a:ext cx="7408836" cy="391515"/>
          </a:xfrm>
          <a:prstGeom prst="rect">
            <a:avLst/>
          </a:prstGeom>
        </p:spPr>
        <p:txBody>
          <a:bodyPr vert="horz" wrap="square" lIns="0" tIns="8443" rIns="0" bIns="0" rtlCol="0">
            <a:spAutoFit/>
          </a:bodyPr>
          <a:lstStyle/>
          <a:p>
            <a:pPr defTabSz="685800"/>
            <a:endParaRPr sz="1050" dirty="0">
              <a:solidFill>
                <a:srgbClr val="000000"/>
              </a:solidFill>
              <a:latin typeface="Times New Roman"/>
              <a:cs typeface="Times New Roman"/>
            </a:endParaRPr>
          </a:p>
          <a:p>
            <a:pPr marL="6494" marR="169172" defTabSz="685800">
              <a:lnSpc>
                <a:spcPct val="107200"/>
              </a:lnSpc>
              <a:spcBef>
                <a:spcPts val="506"/>
              </a:spcBef>
            </a:pPr>
            <a:r>
              <a:rPr sz="1050" b="1" spc="-2" dirty="0">
                <a:solidFill>
                  <a:srgbClr val="005E6D"/>
                </a:solidFill>
                <a:latin typeface="Tahoma"/>
                <a:cs typeface="Tahoma"/>
              </a:rPr>
              <a:t>Figure</a:t>
            </a:r>
            <a:r>
              <a:rPr sz="1050" b="1" spc="-28" dirty="0">
                <a:solidFill>
                  <a:srgbClr val="005E6D"/>
                </a:solidFill>
                <a:latin typeface="Tahoma"/>
                <a:cs typeface="Tahoma"/>
              </a:rPr>
              <a:t> </a:t>
            </a:r>
            <a:r>
              <a:rPr sz="1050" b="1" spc="-15" dirty="0">
                <a:solidFill>
                  <a:srgbClr val="005E6D"/>
                </a:solidFill>
                <a:latin typeface="Tahoma"/>
                <a:cs typeface="Tahoma"/>
              </a:rPr>
              <a:t>3.3.</a:t>
            </a:r>
            <a:r>
              <a:rPr sz="1050" b="1" spc="-26" dirty="0">
                <a:solidFill>
                  <a:srgbClr val="005E6D"/>
                </a:solidFill>
                <a:latin typeface="Tahoma"/>
                <a:cs typeface="Tahoma"/>
              </a:rPr>
              <a:t> </a:t>
            </a:r>
            <a:r>
              <a:rPr sz="1050" b="1" dirty="0">
                <a:solidFill>
                  <a:srgbClr val="8C2689"/>
                </a:solidFill>
                <a:latin typeface="Tahoma"/>
                <a:cs typeface="Tahoma"/>
              </a:rPr>
              <a:t>Rates</a:t>
            </a:r>
            <a:r>
              <a:rPr sz="1050" b="1" spc="-26" dirty="0">
                <a:solidFill>
                  <a:srgbClr val="8C2689"/>
                </a:solidFill>
                <a:latin typeface="Tahoma"/>
                <a:cs typeface="Tahoma"/>
              </a:rPr>
              <a:t> </a:t>
            </a:r>
            <a:r>
              <a:rPr sz="1050" b="1" spc="11" dirty="0">
                <a:solidFill>
                  <a:srgbClr val="8C2689"/>
                </a:solidFill>
                <a:latin typeface="Tahoma"/>
                <a:cs typeface="Tahoma"/>
              </a:rPr>
              <a:t>of</a:t>
            </a:r>
            <a:r>
              <a:rPr sz="1050" b="1" spc="-38" dirty="0">
                <a:solidFill>
                  <a:srgbClr val="8C2689"/>
                </a:solidFill>
                <a:latin typeface="Tahoma"/>
                <a:cs typeface="Tahoma"/>
              </a:rPr>
              <a:t> </a:t>
            </a:r>
            <a:r>
              <a:rPr sz="1050" b="1" spc="5" dirty="0">
                <a:solidFill>
                  <a:srgbClr val="8C2689"/>
                </a:solidFill>
                <a:latin typeface="Tahoma"/>
                <a:cs typeface="Tahoma"/>
              </a:rPr>
              <a:t>reported</a:t>
            </a:r>
            <a:r>
              <a:rPr sz="1050" b="1" spc="-26" dirty="0">
                <a:solidFill>
                  <a:srgbClr val="8C2689"/>
                </a:solidFill>
                <a:latin typeface="Tahoma"/>
                <a:cs typeface="Tahoma"/>
              </a:rPr>
              <a:t> </a:t>
            </a:r>
            <a:r>
              <a:rPr sz="1050" b="1" spc="-2" dirty="0">
                <a:solidFill>
                  <a:srgbClr val="8C2689"/>
                </a:solidFill>
                <a:latin typeface="Tahoma"/>
                <a:cs typeface="Tahoma"/>
              </a:rPr>
              <a:t>acute</a:t>
            </a:r>
            <a:r>
              <a:rPr sz="1050" b="1" spc="-26" dirty="0">
                <a:solidFill>
                  <a:srgbClr val="8C2689"/>
                </a:solidFill>
                <a:latin typeface="Tahoma"/>
                <a:cs typeface="Tahoma"/>
              </a:rPr>
              <a:t> </a:t>
            </a:r>
            <a:r>
              <a:rPr sz="1050" b="1" spc="5" dirty="0">
                <a:solidFill>
                  <a:srgbClr val="8C2689"/>
                </a:solidFill>
                <a:latin typeface="Tahoma"/>
                <a:cs typeface="Tahoma"/>
              </a:rPr>
              <a:t>hepatitis</a:t>
            </a:r>
            <a:r>
              <a:rPr sz="1050" b="1" spc="-26" dirty="0">
                <a:solidFill>
                  <a:srgbClr val="8C2689"/>
                </a:solidFill>
                <a:latin typeface="Tahoma"/>
                <a:cs typeface="Tahoma"/>
              </a:rPr>
              <a:t> </a:t>
            </a:r>
            <a:r>
              <a:rPr sz="1050" b="1" spc="-33" dirty="0">
                <a:solidFill>
                  <a:srgbClr val="8C2689"/>
                </a:solidFill>
                <a:latin typeface="Tahoma"/>
                <a:cs typeface="Tahoma"/>
              </a:rPr>
              <a:t>C</a:t>
            </a:r>
            <a:r>
              <a:rPr sz="1050" b="1" spc="-41" dirty="0">
                <a:solidFill>
                  <a:srgbClr val="8C2689"/>
                </a:solidFill>
                <a:latin typeface="Tahoma"/>
                <a:cs typeface="Tahoma"/>
              </a:rPr>
              <a:t> </a:t>
            </a:r>
            <a:r>
              <a:rPr sz="1050" b="1" dirty="0">
                <a:solidFill>
                  <a:srgbClr val="8C2689"/>
                </a:solidFill>
                <a:latin typeface="Tahoma"/>
                <a:cs typeface="Tahoma"/>
              </a:rPr>
              <a:t>virus</a:t>
            </a:r>
            <a:r>
              <a:rPr sz="1050" b="1" spc="-26" dirty="0">
                <a:solidFill>
                  <a:srgbClr val="8C2689"/>
                </a:solidFill>
                <a:latin typeface="Tahoma"/>
                <a:cs typeface="Tahoma"/>
              </a:rPr>
              <a:t> </a:t>
            </a:r>
            <a:r>
              <a:rPr sz="1050" b="1" spc="2" dirty="0">
                <a:solidFill>
                  <a:srgbClr val="8C2689"/>
                </a:solidFill>
                <a:latin typeface="Tahoma"/>
                <a:cs typeface="Tahoma"/>
              </a:rPr>
              <a:t>infection,</a:t>
            </a:r>
            <a:r>
              <a:rPr sz="1050" b="1" spc="-26" dirty="0">
                <a:solidFill>
                  <a:srgbClr val="8C2689"/>
                </a:solidFill>
                <a:latin typeface="Tahoma"/>
                <a:cs typeface="Tahoma"/>
              </a:rPr>
              <a:t> </a:t>
            </a:r>
            <a:r>
              <a:rPr sz="1050" b="1" spc="-5" dirty="0">
                <a:solidFill>
                  <a:srgbClr val="8C2689"/>
                </a:solidFill>
                <a:latin typeface="Tahoma"/>
                <a:cs typeface="Tahoma"/>
              </a:rPr>
              <a:t>by</a:t>
            </a:r>
            <a:r>
              <a:rPr sz="1050" b="1" spc="-41" dirty="0">
                <a:solidFill>
                  <a:srgbClr val="8C2689"/>
                </a:solidFill>
                <a:latin typeface="Tahoma"/>
                <a:cs typeface="Tahoma"/>
              </a:rPr>
              <a:t> </a:t>
            </a:r>
            <a:r>
              <a:rPr sz="1050" b="1" spc="8" dirty="0">
                <a:solidFill>
                  <a:srgbClr val="8C2689"/>
                </a:solidFill>
                <a:latin typeface="Tahoma"/>
                <a:cs typeface="Tahoma"/>
              </a:rPr>
              <a:t>state</a:t>
            </a:r>
            <a:r>
              <a:rPr sz="1050" b="1" spc="-26" dirty="0">
                <a:solidFill>
                  <a:srgbClr val="8C2689"/>
                </a:solidFill>
                <a:latin typeface="Tahoma"/>
                <a:cs typeface="Tahoma"/>
              </a:rPr>
              <a:t> </a:t>
            </a:r>
            <a:r>
              <a:rPr sz="1050" b="1" spc="11" dirty="0">
                <a:solidFill>
                  <a:srgbClr val="8C2689"/>
                </a:solidFill>
                <a:latin typeface="Tahoma"/>
                <a:cs typeface="Tahoma"/>
              </a:rPr>
              <a:t>or  </a:t>
            </a:r>
            <a:r>
              <a:rPr sz="1050" b="1" dirty="0">
                <a:solidFill>
                  <a:srgbClr val="8C2689"/>
                </a:solidFill>
                <a:latin typeface="Tahoma"/>
                <a:cs typeface="Tahoma"/>
              </a:rPr>
              <a:t>jurisdiction </a:t>
            </a:r>
            <a:r>
              <a:rPr sz="1050" b="1" spc="33" dirty="0">
                <a:solidFill>
                  <a:srgbClr val="8C2689"/>
                </a:solidFill>
                <a:latin typeface="Tahoma"/>
                <a:cs typeface="Tahoma"/>
              </a:rPr>
              <a:t>— </a:t>
            </a:r>
            <a:r>
              <a:rPr sz="1050" b="1" dirty="0">
                <a:solidFill>
                  <a:srgbClr val="8C2689"/>
                </a:solidFill>
                <a:latin typeface="Tahoma"/>
                <a:cs typeface="Tahoma"/>
              </a:rPr>
              <a:t>United </a:t>
            </a:r>
            <a:r>
              <a:rPr sz="1050" b="1" spc="2" dirty="0">
                <a:solidFill>
                  <a:srgbClr val="8C2689"/>
                </a:solidFill>
                <a:latin typeface="Tahoma"/>
                <a:cs typeface="Tahoma"/>
              </a:rPr>
              <a:t>States,</a:t>
            </a:r>
            <a:r>
              <a:rPr sz="1050" b="1" spc="-138" dirty="0">
                <a:solidFill>
                  <a:srgbClr val="8C2689"/>
                </a:solidFill>
                <a:latin typeface="Tahoma"/>
                <a:cs typeface="Tahoma"/>
              </a:rPr>
              <a:t> </a:t>
            </a:r>
            <a:r>
              <a:rPr sz="1050" b="1" spc="-18" dirty="0">
                <a:solidFill>
                  <a:srgbClr val="8C2689"/>
                </a:solidFill>
                <a:latin typeface="Tahoma"/>
                <a:cs typeface="Tahoma"/>
              </a:rPr>
              <a:t>2019</a:t>
            </a:r>
            <a:endParaRPr sz="1050" dirty="0">
              <a:solidFill>
                <a:srgbClr val="000000"/>
              </a:solidFill>
              <a:latin typeface="Tahoma"/>
              <a:cs typeface="Tahoma"/>
            </a:endParaRPr>
          </a:p>
        </p:txBody>
      </p:sp>
      <p:pic>
        <p:nvPicPr>
          <p:cNvPr id="5" name="Picture 4" descr="Rates of reported acute hepatitis C by state or jurisdiction during 2019. States are grouped on the basis of reported acute hepatitis C cases per 100,000 population. The states in the lowest rate category (0.0 -0.2 cases per 100,000 population) include Connecticut, Louisiana, Nebraska, South Carolina, and Texas. The states in the highest rate category (3.1- 4.8 cases per 100,000 population) include Indiana, Maine, South Dakota, Utah, and West Virginia.">
            <a:extLst>
              <a:ext uri="{FF2B5EF4-FFF2-40B4-BE49-F238E27FC236}">
                <a16:creationId xmlns:a16="http://schemas.microsoft.com/office/drawing/2014/main" id="{55C3F16D-6A70-4543-9532-5BC41F7C7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7553" y="1966736"/>
            <a:ext cx="5888618" cy="3601649"/>
          </a:xfrm>
          <a:prstGeom prst="rect">
            <a:avLst/>
          </a:prstGeom>
        </p:spPr>
      </p:pic>
      <p:graphicFrame>
        <p:nvGraphicFramePr>
          <p:cNvPr id="6" name="object 50">
            <a:extLst>
              <a:ext uri="{FF2B5EF4-FFF2-40B4-BE49-F238E27FC236}">
                <a16:creationId xmlns:a16="http://schemas.microsoft.com/office/drawing/2014/main" id="{3FDC4241-39AE-474C-8F83-CD13BA9E444D}"/>
              </a:ext>
            </a:extLst>
          </p:cNvPr>
          <p:cNvGraphicFramePr>
            <a:graphicFrameLocks noGrp="1"/>
          </p:cNvGraphicFramePr>
          <p:nvPr/>
        </p:nvGraphicFramePr>
        <p:xfrm>
          <a:off x="7713564" y="4178104"/>
          <a:ext cx="2838692" cy="1351601"/>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409034">
                  <a:extLst>
                    <a:ext uri="{9D8B030D-6E8A-4147-A177-3AD203B41FA5}">
                      <a16:colId xmlns:a16="http://schemas.microsoft.com/office/drawing/2014/main" val="20000"/>
                    </a:ext>
                  </a:extLst>
                </a:gridCol>
                <a:gridCol w="793525">
                  <a:extLst>
                    <a:ext uri="{9D8B030D-6E8A-4147-A177-3AD203B41FA5}">
                      <a16:colId xmlns:a16="http://schemas.microsoft.com/office/drawing/2014/main" val="20001"/>
                    </a:ext>
                  </a:extLst>
                </a:gridCol>
                <a:gridCol w="1636133">
                  <a:extLst>
                    <a:ext uri="{9D8B030D-6E8A-4147-A177-3AD203B41FA5}">
                      <a16:colId xmlns:a16="http://schemas.microsoft.com/office/drawing/2014/main" val="20002"/>
                    </a:ext>
                  </a:extLst>
                </a:gridCol>
              </a:tblGrid>
              <a:tr h="257522">
                <a:tc>
                  <a:txBody>
                    <a:bodyPr/>
                    <a:lstStyle/>
                    <a:p>
                      <a:pPr marL="183515" marR="137160" indent="-43815">
                        <a:lnSpc>
                          <a:spcPct val="104200"/>
                        </a:lnSpc>
                        <a:spcBef>
                          <a:spcPts val="390"/>
                        </a:spcBef>
                      </a:pPr>
                      <a:r>
                        <a:rPr sz="500" b="1" spc="15" dirty="0">
                          <a:solidFill>
                            <a:srgbClr val="FFFFFF"/>
                          </a:solidFill>
                          <a:latin typeface="Tahoma"/>
                          <a:cs typeface="Tahoma"/>
                        </a:rPr>
                        <a:t>C</a:t>
                      </a:r>
                      <a:r>
                        <a:rPr sz="500" b="1" spc="20" dirty="0">
                          <a:solidFill>
                            <a:srgbClr val="FFFFFF"/>
                          </a:solidFill>
                          <a:latin typeface="Tahoma"/>
                          <a:cs typeface="Tahoma"/>
                        </a:rPr>
                        <a:t>olor  </a:t>
                      </a:r>
                      <a:r>
                        <a:rPr sz="500" b="1" spc="-20" dirty="0">
                          <a:solidFill>
                            <a:srgbClr val="FFFFFF"/>
                          </a:solidFill>
                          <a:latin typeface="Tahoma"/>
                          <a:cs typeface="Tahoma"/>
                        </a:rPr>
                        <a:t>Key</a:t>
                      </a:r>
                      <a:endParaRPr sz="500" dirty="0">
                        <a:latin typeface="Tahoma"/>
                        <a:cs typeface="Tahoma"/>
                      </a:endParaRPr>
                    </a:p>
                  </a:txBody>
                  <a:tcPr marL="0" marR="0" marT="25328" marB="0" anchor="ctr">
                    <a:lnR w="19050">
                      <a:solidFill>
                        <a:srgbClr val="FFFFFF"/>
                      </a:solidFill>
                      <a:prstDash val="solid"/>
                    </a:lnR>
                    <a:solidFill>
                      <a:srgbClr val="005E6D"/>
                    </a:solidFill>
                  </a:tcPr>
                </a:tc>
                <a:tc>
                  <a:txBody>
                    <a:bodyPr/>
                    <a:lstStyle/>
                    <a:p>
                      <a:pPr marL="254635" marR="148590" indent="-95250">
                        <a:lnSpc>
                          <a:spcPct val="104200"/>
                        </a:lnSpc>
                        <a:spcBef>
                          <a:spcPts val="390"/>
                        </a:spcBef>
                      </a:pPr>
                      <a:r>
                        <a:rPr sz="500" b="1" spc="20" dirty="0">
                          <a:solidFill>
                            <a:srgbClr val="FFFFFF"/>
                          </a:solidFill>
                          <a:latin typeface="Tahoma"/>
                          <a:cs typeface="Tahoma"/>
                        </a:rPr>
                        <a:t>Cases/100,000  </a:t>
                      </a:r>
                      <a:r>
                        <a:rPr sz="500" b="1" spc="5" dirty="0">
                          <a:solidFill>
                            <a:srgbClr val="FFFFFF"/>
                          </a:solidFill>
                          <a:latin typeface="Tahoma"/>
                          <a:cs typeface="Tahoma"/>
                        </a:rPr>
                        <a:t>Population</a:t>
                      </a:r>
                      <a:endParaRPr sz="500" dirty="0">
                        <a:latin typeface="Tahoma"/>
                        <a:cs typeface="Tahoma"/>
                      </a:endParaRPr>
                    </a:p>
                  </a:txBody>
                  <a:tcPr marL="0" marR="0" marT="25328" marB="0" anchor="ctr">
                    <a:lnL w="19050">
                      <a:solidFill>
                        <a:srgbClr val="FFFFFF"/>
                      </a:solidFill>
                      <a:prstDash val="solid"/>
                    </a:lnL>
                    <a:lnR w="19050">
                      <a:solidFill>
                        <a:srgbClr val="FFFFFF"/>
                      </a:solidFill>
                      <a:prstDash val="solid"/>
                    </a:lnR>
                    <a:solidFill>
                      <a:srgbClr val="005E6D"/>
                    </a:solidFill>
                  </a:tcPr>
                </a:tc>
                <a:tc>
                  <a:txBody>
                    <a:bodyPr/>
                    <a:lstStyle/>
                    <a:p>
                      <a:pPr>
                        <a:lnSpc>
                          <a:spcPct val="100000"/>
                        </a:lnSpc>
                        <a:spcBef>
                          <a:spcPts val="10"/>
                        </a:spcBef>
                      </a:pPr>
                      <a:endParaRPr sz="500" dirty="0">
                        <a:latin typeface="Times New Roman"/>
                        <a:cs typeface="Times New Roman"/>
                      </a:endParaRPr>
                    </a:p>
                    <a:p>
                      <a:pPr marL="690245">
                        <a:lnSpc>
                          <a:spcPct val="100000"/>
                        </a:lnSpc>
                      </a:pPr>
                      <a:r>
                        <a:rPr sz="500" b="1" spc="10" dirty="0">
                          <a:solidFill>
                            <a:srgbClr val="FFFFFF"/>
                          </a:solidFill>
                          <a:latin typeface="Tahoma"/>
                          <a:cs typeface="Tahoma"/>
                        </a:rPr>
                        <a:t>State </a:t>
                      </a:r>
                      <a:r>
                        <a:rPr sz="500" b="1" spc="5" dirty="0">
                          <a:solidFill>
                            <a:srgbClr val="FFFFFF"/>
                          </a:solidFill>
                          <a:latin typeface="Tahoma"/>
                          <a:cs typeface="Tahoma"/>
                        </a:rPr>
                        <a:t>or</a:t>
                      </a:r>
                      <a:r>
                        <a:rPr sz="500" b="1" spc="-80" dirty="0">
                          <a:solidFill>
                            <a:srgbClr val="FFFFFF"/>
                          </a:solidFill>
                          <a:latin typeface="Tahoma"/>
                          <a:cs typeface="Tahoma"/>
                        </a:rPr>
                        <a:t> </a:t>
                      </a:r>
                      <a:r>
                        <a:rPr sz="500" b="1" spc="10" dirty="0">
                          <a:solidFill>
                            <a:srgbClr val="FFFFFF"/>
                          </a:solidFill>
                          <a:latin typeface="Tahoma"/>
                          <a:cs typeface="Tahoma"/>
                        </a:rPr>
                        <a:t>Jurisdiction</a:t>
                      </a:r>
                      <a:endParaRPr sz="500" dirty="0">
                        <a:latin typeface="Tahoma"/>
                        <a:cs typeface="Tahoma"/>
                      </a:endParaRPr>
                    </a:p>
                  </a:txBody>
                  <a:tcPr marL="0" marR="0" marT="650" marB="0" anchor="ctr">
                    <a:lnL w="19050">
                      <a:solidFill>
                        <a:srgbClr val="FFFFFF"/>
                      </a:solidFill>
                      <a:prstDash val="solid"/>
                    </a:lnL>
                    <a:solidFill>
                      <a:srgbClr val="005E6D"/>
                    </a:solidFill>
                  </a:tcPr>
                </a:tc>
                <a:extLst>
                  <a:ext uri="{0D108BD9-81ED-4DB2-BD59-A6C34878D82A}">
                    <a16:rowId xmlns:a16="http://schemas.microsoft.com/office/drawing/2014/main" val="10000"/>
                  </a:ext>
                </a:extLst>
              </a:tr>
              <a:tr h="140978">
                <a:tc>
                  <a:txBody>
                    <a:bodyPr/>
                    <a:lstStyle/>
                    <a:p>
                      <a:pPr>
                        <a:lnSpc>
                          <a:spcPct val="100000"/>
                        </a:lnSpc>
                      </a:pPr>
                      <a:endParaRPr sz="600" dirty="0">
                        <a:latin typeface="Times New Roman"/>
                        <a:cs typeface="Times New Roman"/>
                      </a:endParaRPr>
                    </a:p>
                  </a:txBody>
                  <a:tcPr marL="0" marR="0" marT="0" marB="0" anchor="ctr">
                    <a:lnB w="19050">
                      <a:solidFill>
                        <a:srgbClr val="FFFFFF"/>
                      </a:solidFill>
                      <a:prstDash val="solid"/>
                    </a:lnB>
                    <a:solidFill>
                      <a:srgbClr val="D8E3E5"/>
                    </a:solidFill>
                  </a:tcPr>
                </a:tc>
                <a:tc>
                  <a:txBody>
                    <a:bodyPr/>
                    <a:lstStyle/>
                    <a:p>
                      <a:pPr marL="2540" algn="ctr">
                        <a:lnSpc>
                          <a:spcPct val="100000"/>
                        </a:lnSpc>
                        <a:spcBef>
                          <a:spcPts val="560"/>
                        </a:spcBef>
                      </a:pPr>
                      <a:r>
                        <a:rPr sz="500" b="1" spc="40" dirty="0">
                          <a:solidFill>
                            <a:srgbClr val="231F20"/>
                          </a:solidFill>
                          <a:latin typeface="Arial"/>
                          <a:cs typeface="Arial"/>
                        </a:rPr>
                        <a:t>0.0-0.2</a:t>
                      </a:r>
                      <a:endParaRPr sz="500" dirty="0">
                        <a:latin typeface="Arial"/>
                        <a:cs typeface="Arial"/>
                      </a:endParaRPr>
                    </a:p>
                  </a:txBody>
                  <a:tcPr marL="0" marR="0" marT="36368" marB="0" anchor="ctr">
                    <a:solidFill>
                      <a:srgbClr val="FFFFFF"/>
                    </a:solidFill>
                  </a:tcPr>
                </a:tc>
                <a:tc>
                  <a:txBody>
                    <a:bodyPr/>
                    <a:lstStyle/>
                    <a:p>
                      <a:pPr marL="57150">
                        <a:lnSpc>
                          <a:spcPct val="100000"/>
                        </a:lnSpc>
                        <a:spcBef>
                          <a:spcPts val="560"/>
                        </a:spcBef>
                      </a:pPr>
                      <a:r>
                        <a:rPr sz="500" b="1" spc="-55" dirty="0">
                          <a:solidFill>
                            <a:srgbClr val="231F20"/>
                          </a:solidFill>
                          <a:latin typeface="Arial"/>
                          <a:cs typeface="Arial"/>
                        </a:rPr>
                        <a:t>CT, </a:t>
                      </a:r>
                      <a:r>
                        <a:rPr sz="500" b="1" spc="-30" dirty="0">
                          <a:solidFill>
                            <a:srgbClr val="231F20"/>
                          </a:solidFill>
                          <a:latin typeface="Arial"/>
                          <a:cs typeface="Arial"/>
                        </a:rPr>
                        <a:t>LA, </a:t>
                      </a:r>
                      <a:r>
                        <a:rPr sz="500" b="1" spc="-10" dirty="0">
                          <a:solidFill>
                            <a:srgbClr val="231F20"/>
                          </a:solidFill>
                          <a:latin typeface="Arial"/>
                          <a:cs typeface="Arial"/>
                        </a:rPr>
                        <a:t>NE, </a:t>
                      </a:r>
                      <a:r>
                        <a:rPr sz="500" b="1" spc="-40" dirty="0">
                          <a:solidFill>
                            <a:srgbClr val="231F20"/>
                          </a:solidFill>
                          <a:latin typeface="Arial"/>
                          <a:cs typeface="Arial"/>
                        </a:rPr>
                        <a:t>SC,</a:t>
                      </a:r>
                      <a:r>
                        <a:rPr sz="500" b="1" spc="-85" dirty="0">
                          <a:solidFill>
                            <a:srgbClr val="231F20"/>
                          </a:solidFill>
                          <a:latin typeface="Arial"/>
                          <a:cs typeface="Arial"/>
                        </a:rPr>
                        <a:t> </a:t>
                      </a:r>
                      <a:r>
                        <a:rPr sz="500" b="1" spc="-20" dirty="0">
                          <a:solidFill>
                            <a:srgbClr val="231F20"/>
                          </a:solidFill>
                          <a:latin typeface="Arial"/>
                          <a:cs typeface="Arial"/>
                        </a:rPr>
                        <a:t>TX</a:t>
                      </a:r>
                      <a:endParaRPr sz="500" dirty="0">
                        <a:latin typeface="Arial"/>
                        <a:cs typeface="Arial"/>
                      </a:endParaRPr>
                    </a:p>
                  </a:txBody>
                  <a:tcPr marL="0" marR="0" marT="36368" marB="0" anchor="ctr">
                    <a:solidFill>
                      <a:srgbClr val="FFFFFF"/>
                    </a:solidFill>
                  </a:tcPr>
                </a:tc>
                <a:extLst>
                  <a:ext uri="{0D108BD9-81ED-4DB2-BD59-A6C34878D82A}">
                    <a16:rowId xmlns:a16="http://schemas.microsoft.com/office/drawing/2014/main" val="10001"/>
                  </a:ext>
                </a:extLst>
              </a:tr>
              <a:tr h="145839">
                <a:tc>
                  <a:txBody>
                    <a:bodyPr/>
                    <a:lstStyle/>
                    <a:p>
                      <a:pPr>
                        <a:lnSpc>
                          <a:spcPct val="100000"/>
                        </a:lnSpc>
                      </a:pPr>
                      <a:endParaRPr sz="600" dirty="0">
                        <a:latin typeface="Times New Roman"/>
                        <a:cs typeface="Times New Roman"/>
                      </a:endParaRPr>
                    </a:p>
                  </a:txBody>
                  <a:tcPr marL="0" marR="0" marT="0" marB="0" anchor="ctr">
                    <a:lnR w="19050">
                      <a:solidFill>
                        <a:srgbClr val="FFFFFF"/>
                      </a:solidFill>
                      <a:prstDash val="solid"/>
                    </a:lnR>
                    <a:lnT w="19050">
                      <a:solidFill>
                        <a:srgbClr val="FFFFFF"/>
                      </a:solidFill>
                      <a:prstDash val="solid"/>
                    </a:lnT>
                    <a:lnB w="19050">
                      <a:solidFill>
                        <a:srgbClr val="FFFFFF"/>
                      </a:solidFill>
                      <a:prstDash val="solid"/>
                    </a:lnB>
                    <a:solidFill>
                      <a:srgbClr val="9ABFC6"/>
                    </a:solidFill>
                  </a:tcPr>
                </a:tc>
                <a:tc>
                  <a:txBody>
                    <a:bodyPr/>
                    <a:lstStyle/>
                    <a:p>
                      <a:pPr marL="2540" algn="ctr">
                        <a:lnSpc>
                          <a:spcPct val="100000"/>
                        </a:lnSpc>
                        <a:spcBef>
                          <a:spcPts val="635"/>
                        </a:spcBef>
                      </a:pPr>
                      <a:r>
                        <a:rPr sz="500" b="1" spc="40" dirty="0">
                          <a:solidFill>
                            <a:srgbClr val="231F20"/>
                          </a:solidFill>
                          <a:latin typeface="Arial"/>
                          <a:cs typeface="Arial"/>
                        </a:rPr>
                        <a:t>0.3-0.6</a:t>
                      </a:r>
                      <a:endParaRPr sz="500" dirty="0">
                        <a:latin typeface="Arial"/>
                        <a:cs typeface="Arial"/>
                      </a:endParaRPr>
                    </a:p>
                  </a:txBody>
                  <a:tcPr marL="0" marR="0" marT="41239" marB="0" anchor="ctr">
                    <a:lnL w="19050">
                      <a:solidFill>
                        <a:srgbClr val="FFFFFF"/>
                      </a:solidFill>
                      <a:prstDash val="solid"/>
                    </a:lnL>
                    <a:lnR w="19050">
                      <a:solidFill>
                        <a:srgbClr val="FFFFFF"/>
                      </a:solidFill>
                      <a:prstDash val="solid"/>
                    </a:lnR>
                    <a:lnB w="19050">
                      <a:solidFill>
                        <a:srgbClr val="FFFFFF"/>
                      </a:solidFill>
                      <a:prstDash val="solid"/>
                    </a:lnB>
                    <a:solidFill>
                      <a:srgbClr val="E5EEF0"/>
                    </a:solidFill>
                  </a:tcPr>
                </a:tc>
                <a:tc>
                  <a:txBody>
                    <a:bodyPr/>
                    <a:lstStyle/>
                    <a:p>
                      <a:pPr marL="57150">
                        <a:lnSpc>
                          <a:spcPct val="100000"/>
                        </a:lnSpc>
                        <a:spcBef>
                          <a:spcPts val="635"/>
                        </a:spcBef>
                      </a:pPr>
                      <a:r>
                        <a:rPr sz="500" b="1" spc="-35" dirty="0">
                          <a:solidFill>
                            <a:srgbClr val="231F20"/>
                          </a:solidFill>
                          <a:latin typeface="Arial"/>
                          <a:cs typeface="Arial"/>
                        </a:rPr>
                        <a:t>CA, GA, </a:t>
                      </a:r>
                      <a:r>
                        <a:rPr sz="500" b="1" dirty="0">
                          <a:solidFill>
                            <a:srgbClr val="231F20"/>
                          </a:solidFill>
                          <a:latin typeface="Arial"/>
                          <a:cs typeface="Arial"/>
                        </a:rPr>
                        <a:t>HI, </a:t>
                      </a:r>
                      <a:r>
                        <a:rPr sz="500" b="1" spc="-10" dirty="0">
                          <a:solidFill>
                            <a:srgbClr val="231F20"/>
                          </a:solidFill>
                          <a:latin typeface="Arial"/>
                          <a:cs typeface="Arial"/>
                        </a:rPr>
                        <a:t>IA, </a:t>
                      </a:r>
                      <a:r>
                        <a:rPr sz="500" b="1" spc="5" dirty="0">
                          <a:solidFill>
                            <a:srgbClr val="231F20"/>
                          </a:solidFill>
                          <a:latin typeface="Arial"/>
                          <a:cs typeface="Arial"/>
                        </a:rPr>
                        <a:t>MD, </a:t>
                      </a:r>
                      <a:r>
                        <a:rPr sz="500" b="1" spc="20" dirty="0">
                          <a:solidFill>
                            <a:srgbClr val="231F20"/>
                          </a:solidFill>
                          <a:latin typeface="Arial"/>
                          <a:cs typeface="Arial"/>
                        </a:rPr>
                        <a:t>NM, </a:t>
                      </a:r>
                      <a:r>
                        <a:rPr sz="500" b="1" spc="-20" dirty="0">
                          <a:solidFill>
                            <a:srgbClr val="231F20"/>
                          </a:solidFill>
                          <a:latin typeface="Arial"/>
                          <a:cs typeface="Arial"/>
                        </a:rPr>
                        <a:t>NV, </a:t>
                      </a:r>
                      <a:r>
                        <a:rPr sz="500" b="1" spc="-25" dirty="0">
                          <a:solidFill>
                            <a:srgbClr val="231F20"/>
                          </a:solidFill>
                          <a:latin typeface="Arial"/>
                          <a:cs typeface="Arial"/>
                        </a:rPr>
                        <a:t>OK,</a:t>
                      </a:r>
                      <a:r>
                        <a:rPr sz="500" b="1" spc="100" dirty="0">
                          <a:solidFill>
                            <a:srgbClr val="231F20"/>
                          </a:solidFill>
                          <a:latin typeface="Arial"/>
                          <a:cs typeface="Arial"/>
                        </a:rPr>
                        <a:t> </a:t>
                      </a:r>
                      <a:r>
                        <a:rPr sz="500" b="1" spc="-5" dirty="0">
                          <a:solidFill>
                            <a:srgbClr val="231F20"/>
                          </a:solidFill>
                          <a:latin typeface="Arial"/>
                          <a:cs typeface="Arial"/>
                        </a:rPr>
                        <a:t>OR</a:t>
                      </a:r>
                      <a:endParaRPr sz="500" dirty="0">
                        <a:latin typeface="Arial"/>
                        <a:cs typeface="Arial"/>
                      </a:endParaRPr>
                    </a:p>
                  </a:txBody>
                  <a:tcPr marL="0" marR="0" marT="41239" marB="0" anchor="ctr">
                    <a:lnL w="19050">
                      <a:solidFill>
                        <a:srgbClr val="FFFFFF"/>
                      </a:solidFill>
                      <a:prstDash val="solid"/>
                    </a:lnL>
                    <a:lnB w="19050">
                      <a:solidFill>
                        <a:srgbClr val="FFFFFF"/>
                      </a:solidFill>
                      <a:prstDash val="solid"/>
                    </a:lnB>
                    <a:solidFill>
                      <a:srgbClr val="E5EEF0"/>
                    </a:solidFill>
                  </a:tcPr>
                </a:tc>
                <a:extLst>
                  <a:ext uri="{0D108BD9-81ED-4DB2-BD59-A6C34878D82A}">
                    <a16:rowId xmlns:a16="http://schemas.microsoft.com/office/drawing/2014/main" val="10002"/>
                  </a:ext>
                </a:extLst>
              </a:tr>
              <a:tr h="145839">
                <a:tc>
                  <a:txBody>
                    <a:bodyPr/>
                    <a:lstStyle/>
                    <a:p>
                      <a:pPr>
                        <a:lnSpc>
                          <a:spcPct val="100000"/>
                        </a:lnSpc>
                      </a:pPr>
                      <a:endParaRPr sz="600" dirty="0">
                        <a:latin typeface="Times New Roman"/>
                        <a:cs typeface="Times New Roman"/>
                      </a:endParaRPr>
                    </a:p>
                  </a:txBody>
                  <a:tcPr marL="0" marR="0" marT="0" marB="0" anchor="ctr">
                    <a:lnT w="19050">
                      <a:solidFill>
                        <a:srgbClr val="FFFFFF"/>
                      </a:solidFill>
                      <a:prstDash val="solid"/>
                    </a:lnT>
                    <a:lnB w="19050">
                      <a:solidFill>
                        <a:srgbClr val="FFFFFF"/>
                      </a:solidFill>
                      <a:prstDash val="solid"/>
                    </a:lnB>
                    <a:solidFill>
                      <a:srgbClr val="4A909B"/>
                    </a:solidFill>
                  </a:tcPr>
                </a:tc>
                <a:tc>
                  <a:txBody>
                    <a:bodyPr/>
                    <a:lstStyle/>
                    <a:p>
                      <a:pPr marL="2540" algn="ctr">
                        <a:lnSpc>
                          <a:spcPct val="100000"/>
                        </a:lnSpc>
                        <a:spcBef>
                          <a:spcPts val="635"/>
                        </a:spcBef>
                      </a:pPr>
                      <a:r>
                        <a:rPr sz="500" b="1" spc="40" dirty="0">
                          <a:solidFill>
                            <a:srgbClr val="231F20"/>
                          </a:solidFill>
                          <a:latin typeface="Arial"/>
                          <a:cs typeface="Arial"/>
                        </a:rPr>
                        <a:t>0.7-1.2</a:t>
                      </a:r>
                      <a:endParaRPr sz="500" dirty="0">
                        <a:latin typeface="Arial"/>
                        <a:cs typeface="Arial"/>
                      </a:endParaRPr>
                    </a:p>
                  </a:txBody>
                  <a:tcPr marL="0" marR="0" marT="41239" marB="0" anchor="ctr">
                    <a:lnT w="19050" cap="flat" cmpd="sng" algn="ctr">
                      <a:solidFill>
                        <a:srgbClr val="FFFFFF"/>
                      </a:solidFill>
                      <a:prstDash val="solid"/>
                      <a:round/>
                      <a:headEnd type="none" w="med" len="med"/>
                      <a:tailEnd type="none" w="med" len="med"/>
                    </a:lnT>
                    <a:solidFill>
                      <a:srgbClr val="FFFFFF"/>
                    </a:solidFill>
                  </a:tcPr>
                </a:tc>
                <a:tc>
                  <a:txBody>
                    <a:bodyPr/>
                    <a:lstStyle/>
                    <a:p>
                      <a:pPr marL="57150">
                        <a:lnSpc>
                          <a:spcPct val="100000"/>
                        </a:lnSpc>
                        <a:spcBef>
                          <a:spcPts val="635"/>
                        </a:spcBef>
                      </a:pPr>
                      <a:r>
                        <a:rPr sz="500" b="1" spc="-45" dirty="0">
                          <a:solidFill>
                            <a:srgbClr val="231F20"/>
                          </a:solidFill>
                          <a:latin typeface="Arial"/>
                          <a:cs typeface="Arial"/>
                        </a:rPr>
                        <a:t>CO, </a:t>
                      </a:r>
                      <a:r>
                        <a:rPr sz="500" b="1" spc="-15" dirty="0">
                          <a:solidFill>
                            <a:srgbClr val="231F20"/>
                          </a:solidFill>
                          <a:latin typeface="Arial"/>
                          <a:cs typeface="Arial"/>
                        </a:rPr>
                        <a:t>ID, </a:t>
                      </a:r>
                      <a:r>
                        <a:rPr sz="500" b="1" spc="-20" dirty="0">
                          <a:solidFill>
                            <a:srgbClr val="231F20"/>
                          </a:solidFill>
                          <a:latin typeface="Arial"/>
                          <a:cs typeface="Arial"/>
                        </a:rPr>
                        <a:t>IL, </a:t>
                      </a:r>
                      <a:r>
                        <a:rPr sz="500" b="1" spc="-40" dirty="0">
                          <a:solidFill>
                            <a:srgbClr val="231F20"/>
                          </a:solidFill>
                          <a:latin typeface="Arial"/>
                          <a:cs typeface="Arial"/>
                        </a:rPr>
                        <a:t>KS, </a:t>
                      </a:r>
                      <a:r>
                        <a:rPr sz="500" b="1" spc="20" dirty="0">
                          <a:solidFill>
                            <a:srgbClr val="231F20"/>
                          </a:solidFill>
                          <a:latin typeface="Arial"/>
                          <a:cs typeface="Arial"/>
                        </a:rPr>
                        <a:t>MI, MN, </a:t>
                      </a:r>
                      <a:r>
                        <a:rPr sz="500" b="1" spc="5" dirty="0">
                          <a:solidFill>
                            <a:srgbClr val="231F20"/>
                          </a:solidFill>
                          <a:latin typeface="Arial"/>
                          <a:cs typeface="Arial"/>
                        </a:rPr>
                        <a:t>MO, </a:t>
                      </a:r>
                      <a:r>
                        <a:rPr sz="500" b="1" spc="-30" dirty="0">
                          <a:solidFill>
                            <a:srgbClr val="231F20"/>
                          </a:solidFill>
                          <a:latin typeface="Arial"/>
                          <a:cs typeface="Arial"/>
                        </a:rPr>
                        <a:t>NJ, </a:t>
                      </a:r>
                      <a:r>
                        <a:rPr sz="500" b="1" spc="-25" dirty="0">
                          <a:solidFill>
                            <a:srgbClr val="231F20"/>
                          </a:solidFill>
                          <a:latin typeface="Arial"/>
                          <a:cs typeface="Arial"/>
                        </a:rPr>
                        <a:t>VA, </a:t>
                      </a:r>
                      <a:r>
                        <a:rPr sz="500" b="1" spc="-30" dirty="0">
                          <a:solidFill>
                            <a:srgbClr val="231F20"/>
                          </a:solidFill>
                          <a:latin typeface="Arial"/>
                          <a:cs typeface="Arial"/>
                        </a:rPr>
                        <a:t>VT, </a:t>
                      </a:r>
                      <a:r>
                        <a:rPr sz="500" b="1" spc="-5" dirty="0">
                          <a:solidFill>
                            <a:srgbClr val="231F20"/>
                          </a:solidFill>
                          <a:latin typeface="Arial"/>
                          <a:cs typeface="Arial"/>
                        </a:rPr>
                        <a:t>WA,</a:t>
                      </a:r>
                      <a:r>
                        <a:rPr sz="500" b="1" spc="125" dirty="0">
                          <a:solidFill>
                            <a:srgbClr val="231F20"/>
                          </a:solidFill>
                          <a:latin typeface="Arial"/>
                          <a:cs typeface="Arial"/>
                        </a:rPr>
                        <a:t> </a:t>
                      </a:r>
                      <a:r>
                        <a:rPr sz="500" b="1" spc="20" dirty="0">
                          <a:solidFill>
                            <a:srgbClr val="231F20"/>
                          </a:solidFill>
                          <a:latin typeface="Arial"/>
                          <a:cs typeface="Arial"/>
                        </a:rPr>
                        <a:t>WY</a:t>
                      </a:r>
                      <a:endParaRPr sz="500" dirty="0">
                        <a:latin typeface="Arial"/>
                        <a:cs typeface="Arial"/>
                      </a:endParaRPr>
                    </a:p>
                  </a:txBody>
                  <a:tcPr marL="0" marR="0" marT="41239" marB="0" anchor="ctr">
                    <a:lnT w="19050" cap="flat" cmpd="sng" algn="ctr">
                      <a:solidFill>
                        <a:srgbClr val="FFFFFF"/>
                      </a:solidFill>
                      <a:prstDash val="solid"/>
                      <a:round/>
                      <a:headEnd type="none" w="med" len="med"/>
                      <a:tailEnd type="none" w="med" len="med"/>
                    </a:lnT>
                    <a:solidFill>
                      <a:srgbClr val="FFFFFF"/>
                    </a:solidFill>
                  </a:tcPr>
                </a:tc>
                <a:extLst>
                  <a:ext uri="{0D108BD9-81ED-4DB2-BD59-A6C34878D82A}">
                    <a16:rowId xmlns:a16="http://schemas.microsoft.com/office/drawing/2014/main" val="10003"/>
                  </a:ext>
                </a:extLst>
              </a:tr>
              <a:tr h="145839">
                <a:tc>
                  <a:txBody>
                    <a:bodyPr/>
                    <a:lstStyle/>
                    <a:p>
                      <a:pPr>
                        <a:lnSpc>
                          <a:spcPct val="100000"/>
                        </a:lnSpc>
                      </a:pPr>
                      <a:endParaRPr sz="600" dirty="0">
                        <a:latin typeface="Times New Roman"/>
                        <a:cs typeface="Times New Roman"/>
                      </a:endParaRPr>
                    </a:p>
                  </a:txBody>
                  <a:tcPr marL="0" marR="0" marT="0" marB="0" anchor="ctr">
                    <a:lnR w="19050">
                      <a:solidFill>
                        <a:srgbClr val="FFFFFF"/>
                      </a:solidFill>
                      <a:prstDash val="solid"/>
                    </a:lnR>
                    <a:lnT w="19050">
                      <a:solidFill>
                        <a:srgbClr val="FFFFFF"/>
                      </a:solidFill>
                      <a:prstDash val="solid"/>
                    </a:lnT>
                    <a:lnB w="19050">
                      <a:solidFill>
                        <a:srgbClr val="FFFFFF"/>
                      </a:solidFill>
                      <a:prstDash val="solid"/>
                    </a:lnB>
                    <a:solidFill>
                      <a:srgbClr val="135E6D"/>
                    </a:solidFill>
                  </a:tcPr>
                </a:tc>
                <a:tc>
                  <a:txBody>
                    <a:bodyPr/>
                    <a:lstStyle/>
                    <a:p>
                      <a:pPr marL="2540" algn="ctr">
                        <a:lnSpc>
                          <a:spcPct val="100000"/>
                        </a:lnSpc>
                        <a:spcBef>
                          <a:spcPts val="635"/>
                        </a:spcBef>
                      </a:pPr>
                      <a:r>
                        <a:rPr sz="500" b="1" spc="40" dirty="0">
                          <a:solidFill>
                            <a:srgbClr val="231F20"/>
                          </a:solidFill>
                          <a:latin typeface="Arial"/>
                          <a:cs typeface="Arial"/>
                        </a:rPr>
                        <a:t>1.3-1.8</a:t>
                      </a:r>
                      <a:endParaRPr sz="500" dirty="0">
                        <a:latin typeface="Arial"/>
                        <a:cs typeface="Arial"/>
                      </a:endParaRPr>
                    </a:p>
                  </a:txBody>
                  <a:tcPr marL="0" marR="0" marT="41239" marB="0" anchor="ctr">
                    <a:lnL w="19050">
                      <a:solidFill>
                        <a:srgbClr val="FFFFFF"/>
                      </a:solidFill>
                      <a:prstDash val="solid"/>
                    </a:lnL>
                    <a:lnR w="19050">
                      <a:solidFill>
                        <a:srgbClr val="FFFFFF"/>
                      </a:solidFill>
                      <a:prstDash val="solid"/>
                    </a:lnR>
                    <a:lnB w="19050">
                      <a:solidFill>
                        <a:srgbClr val="FFFFFF"/>
                      </a:solidFill>
                      <a:prstDash val="solid"/>
                    </a:lnB>
                    <a:solidFill>
                      <a:srgbClr val="E5EEF0"/>
                    </a:solidFill>
                  </a:tcPr>
                </a:tc>
                <a:tc>
                  <a:txBody>
                    <a:bodyPr/>
                    <a:lstStyle/>
                    <a:p>
                      <a:pPr marL="57150">
                        <a:lnSpc>
                          <a:spcPct val="100000"/>
                        </a:lnSpc>
                        <a:spcBef>
                          <a:spcPts val="635"/>
                        </a:spcBef>
                      </a:pPr>
                      <a:r>
                        <a:rPr sz="500" b="1" spc="-30" dirty="0">
                          <a:solidFill>
                            <a:srgbClr val="231F20"/>
                          </a:solidFill>
                          <a:latin typeface="Arial"/>
                          <a:cs typeface="Arial"/>
                        </a:rPr>
                        <a:t>AL, </a:t>
                      </a:r>
                      <a:r>
                        <a:rPr sz="500" b="1" spc="-10" dirty="0">
                          <a:solidFill>
                            <a:srgbClr val="231F20"/>
                          </a:solidFill>
                          <a:latin typeface="Arial"/>
                          <a:cs typeface="Arial"/>
                        </a:rPr>
                        <a:t>MT, </a:t>
                      </a:r>
                      <a:r>
                        <a:rPr sz="500" b="1" spc="-25" dirty="0">
                          <a:solidFill>
                            <a:srgbClr val="231F20"/>
                          </a:solidFill>
                          <a:latin typeface="Arial"/>
                          <a:cs typeface="Arial"/>
                        </a:rPr>
                        <a:t>NC, </a:t>
                      </a:r>
                      <a:r>
                        <a:rPr sz="500" b="1" dirty="0">
                          <a:solidFill>
                            <a:srgbClr val="231F20"/>
                          </a:solidFill>
                          <a:latin typeface="Arial"/>
                          <a:cs typeface="Arial"/>
                        </a:rPr>
                        <a:t>NH, </a:t>
                      </a:r>
                      <a:r>
                        <a:rPr sz="500" b="1" spc="-35" dirty="0">
                          <a:solidFill>
                            <a:srgbClr val="231F20"/>
                          </a:solidFill>
                          <a:latin typeface="Arial"/>
                          <a:cs typeface="Arial"/>
                        </a:rPr>
                        <a:t>NY,</a:t>
                      </a:r>
                      <a:r>
                        <a:rPr sz="500" b="1" spc="85" dirty="0">
                          <a:solidFill>
                            <a:srgbClr val="231F20"/>
                          </a:solidFill>
                          <a:latin typeface="Arial"/>
                          <a:cs typeface="Arial"/>
                        </a:rPr>
                        <a:t> </a:t>
                      </a:r>
                      <a:r>
                        <a:rPr sz="500" b="1" spc="-35" dirty="0">
                          <a:solidFill>
                            <a:srgbClr val="231F20"/>
                          </a:solidFill>
                          <a:latin typeface="Arial"/>
                          <a:cs typeface="Arial"/>
                        </a:rPr>
                        <a:t>PA</a:t>
                      </a:r>
                      <a:endParaRPr sz="500" dirty="0">
                        <a:latin typeface="Arial"/>
                        <a:cs typeface="Arial"/>
                      </a:endParaRPr>
                    </a:p>
                  </a:txBody>
                  <a:tcPr marL="0" marR="0" marT="41239" marB="0" anchor="ctr">
                    <a:lnL w="19050">
                      <a:solidFill>
                        <a:srgbClr val="FFFFFF"/>
                      </a:solidFill>
                      <a:prstDash val="solid"/>
                    </a:lnL>
                    <a:lnB w="19050">
                      <a:solidFill>
                        <a:srgbClr val="FFFFFF"/>
                      </a:solidFill>
                      <a:prstDash val="solid"/>
                    </a:lnB>
                    <a:solidFill>
                      <a:srgbClr val="E5EEF0"/>
                    </a:solidFill>
                  </a:tcPr>
                </a:tc>
                <a:extLst>
                  <a:ext uri="{0D108BD9-81ED-4DB2-BD59-A6C34878D82A}">
                    <a16:rowId xmlns:a16="http://schemas.microsoft.com/office/drawing/2014/main" val="10004"/>
                  </a:ext>
                </a:extLst>
              </a:tr>
              <a:tr h="145839">
                <a:tc>
                  <a:txBody>
                    <a:bodyPr/>
                    <a:lstStyle/>
                    <a:p>
                      <a:pPr>
                        <a:lnSpc>
                          <a:spcPct val="100000"/>
                        </a:lnSpc>
                      </a:pPr>
                      <a:endParaRPr sz="600" dirty="0">
                        <a:latin typeface="Times New Roman"/>
                        <a:cs typeface="Times New Roman"/>
                      </a:endParaRPr>
                    </a:p>
                  </a:txBody>
                  <a:tcPr marL="0" marR="0" marT="0" marB="0" anchor="ctr">
                    <a:lnT w="19050">
                      <a:solidFill>
                        <a:srgbClr val="FFFFFF"/>
                      </a:solidFill>
                      <a:prstDash val="solid"/>
                    </a:lnT>
                    <a:lnB w="19050">
                      <a:solidFill>
                        <a:srgbClr val="FFFFFF"/>
                      </a:solidFill>
                      <a:prstDash val="solid"/>
                    </a:lnB>
                    <a:solidFill>
                      <a:srgbClr val="0D414D"/>
                    </a:solidFill>
                  </a:tcPr>
                </a:tc>
                <a:tc>
                  <a:txBody>
                    <a:bodyPr/>
                    <a:lstStyle/>
                    <a:p>
                      <a:pPr marL="2540" algn="ctr">
                        <a:lnSpc>
                          <a:spcPct val="100000"/>
                        </a:lnSpc>
                        <a:spcBef>
                          <a:spcPts val="635"/>
                        </a:spcBef>
                      </a:pPr>
                      <a:r>
                        <a:rPr sz="500" b="1" spc="40" dirty="0">
                          <a:solidFill>
                            <a:srgbClr val="231F20"/>
                          </a:solidFill>
                          <a:latin typeface="Arial"/>
                          <a:cs typeface="Arial"/>
                        </a:rPr>
                        <a:t>1.9-3.0</a:t>
                      </a:r>
                      <a:endParaRPr sz="500" dirty="0">
                        <a:latin typeface="Arial"/>
                        <a:cs typeface="Arial"/>
                      </a:endParaRPr>
                    </a:p>
                  </a:txBody>
                  <a:tcPr marL="0" marR="0" marT="41239" marB="0" anchor="ctr">
                    <a:lnT w="19050" cap="flat" cmpd="sng" algn="ctr">
                      <a:solidFill>
                        <a:srgbClr val="FFFFFF"/>
                      </a:solidFill>
                      <a:prstDash val="solid"/>
                      <a:round/>
                      <a:headEnd type="none" w="med" len="med"/>
                      <a:tailEnd type="none" w="med" len="med"/>
                    </a:lnT>
                    <a:solidFill>
                      <a:srgbClr val="FFFFFF"/>
                    </a:solidFill>
                  </a:tcPr>
                </a:tc>
                <a:tc>
                  <a:txBody>
                    <a:bodyPr/>
                    <a:lstStyle/>
                    <a:p>
                      <a:pPr marL="57150">
                        <a:lnSpc>
                          <a:spcPct val="100000"/>
                        </a:lnSpc>
                        <a:spcBef>
                          <a:spcPts val="635"/>
                        </a:spcBef>
                      </a:pPr>
                      <a:r>
                        <a:rPr sz="500" b="1" spc="-15" dirty="0">
                          <a:solidFill>
                            <a:srgbClr val="231F20"/>
                          </a:solidFill>
                          <a:latin typeface="Arial"/>
                          <a:cs typeface="Arial"/>
                        </a:rPr>
                        <a:t>AR, </a:t>
                      </a:r>
                      <a:r>
                        <a:rPr sz="500" b="1" spc="-30" dirty="0">
                          <a:solidFill>
                            <a:srgbClr val="231F20"/>
                          </a:solidFill>
                          <a:latin typeface="Arial"/>
                          <a:cs typeface="Arial"/>
                        </a:rPr>
                        <a:t>FL, </a:t>
                      </a:r>
                      <a:r>
                        <a:rPr sz="500" b="1" spc="-55" dirty="0">
                          <a:solidFill>
                            <a:srgbClr val="231F20"/>
                          </a:solidFill>
                          <a:latin typeface="Arial"/>
                          <a:cs typeface="Arial"/>
                        </a:rPr>
                        <a:t>KY, </a:t>
                      </a:r>
                      <a:r>
                        <a:rPr sz="500" b="1" spc="10" dirty="0">
                          <a:solidFill>
                            <a:srgbClr val="231F20"/>
                          </a:solidFill>
                          <a:latin typeface="Arial"/>
                          <a:cs typeface="Arial"/>
                        </a:rPr>
                        <a:t>MA, </a:t>
                      </a:r>
                      <a:r>
                        <a:rPr sz="500" b="1" spc="-10" dirty="0">
                          <a:solidFill>
                            <a:srgbClr val="231F20"/>
                          </a:solidFill>
                          <a:latin typeface="Arial"/>
                          <a:cs typeface="Arial"/>
                        </a:rPr>
                        <a:t>OH, TN,</a:t>
                      </a:r>
                      <a:r>
                        <a:rPr sz="500" b="1" spc="-85" dirty="0">
                          <a:solidFill>
                            <a:srgbClr val="231F20"/>
                          </a:solidFill>
                          <a:latin typeface="Arial"/>
                          <a:cs typeface="Arial"/>
                        </a:rPr>
                        <a:t> </a:t>
                      </a:r>
                      <a:r>
                        <a:rPr sz="500" b="1" spc="40" dirty="0">
                          <a:solidFill>
                            <a:srgbClr val="231F20"/>
                          </a:solidFill>
                          <a:latin typeface="Arial"/>
                          <a:cs typeface="Arial"/>
                        </a:rPr>
                        <a:t>WI</a:t>
                      </a:r>
                      <a:endParaRPr sz="500" dirty="0">
                        <a:latin typeface="Arial"/>
                        <a:cs typeface="Arial"/>
                      </a:endParaRPr>
                    </a:p>
                  </a:txBody>
                  <a:tcPr marL="0" marR="0" marT="41239" marB="0" anchor="ctr">
                    <a:lnT w="19050" cap="flat" cmpd="sng" algn="ctr">
                      <a:solidFill>
                        <a:srgbClr val="FFFFFF"/>
                      </a:solidFill>
                      <a:prstDash val="solid"/>
                      <a:round/>
                      <a:headEnd type="none" w="med" len="med"/>
                      <a:tailEnd type="none" w="med" len="med"/>
                    </a:lnT>
                    <a:solidFill>
                      <a:srgbClr val="FFFFFF"/>
                    </a:solidFill>
                  </a:tcPr>
                </a:tc>
                <a:extLst>
                  <a:ext uri="{0D108BD9-81ED-4DB2-BD59-A6C34878D82A}">
                    <a16:rowId xmlns:a16="http://schemas.microsoft.com/office/drawing/2014/main" val="10005"/>
                  </a:ext>
                </a:extLst>
              </a:tr>
              <a:tr h="145839">
                <a:tc>
                  <a:txBody>
                    <a:bodyPr/>
                    <a:lstStyle/>
                    <a:p>
                      <a:pPr>
                        <a:lnSpc>
                          <a:spcPct val="100000"/>
                        </a:lnSpc>
                      </a:pPr>
                      <a:endParaRPr sz="600" dirty="0">
                        <a:latin typeface="Times New Roman"/>
                        <a:cs typeface="Times New Roman"/>
                      </a:endParaRPr>
                    </a:p>
                  </a:txBody>
                  <a:tcPr marL="0" marR="0" marT="0" marB="0" anchor="ctr">
                    <a:lnR w="19050">
                      <a:solidFill>
                        <a:srgbClr val="FFFFFF"/>
                      </a:solidFill>
                      <a:prstDash val="solid"/>
                    </a:lnR>
                    <a:lnT w="19050">
                      <a:solidFill>
                        <a:srgbClr val="FFFFFF"/>
                      </a:solidFill>
                      <a:prstDash val="solid"/>
                    </a:lnT>
                    <a:lnB w="19050">
                      <a:solidFill>
                        <a:srgbClr val="FFFFFF"/>
                      </a:solidFill>
                      <a:prstDash val="solid"/>
                    </a:lnB>
                    <a:solidFill>
                      <a:srgbClr val="09242C"/>
                    </a:solidFill>
                  </a:tcPr>
                </a:tc>
                <a:tc>
                  <a:txBody>
                    <a:bodyPr/>
                    <a:lstStyle/>
                    <a:p>
                      <a:pPr marL="2540" algn="ctr">
                        <a:lnSpc>
                          <a:spcPct val="100000"/>
                        </a:lnSpc>
                        <a:spcBef>
                          <a:spcPts val="635"/>
                        </a:spcBef>
                      </a:pPr>
                      <a:r>
                        <a:rPr sz="500" b="1" spc="40" dirty="0">
                          <a:solidFill>
                            <a:srgbClr val="231F20"/>
                          </a:solidFill>
                          <a:latin typeface="Arial"/>
                          <a:cs typeface="Arial"/>
                        </a:rPr>
                        <a:t>3.1-4.8</a:t>
                      </a:r>
                      <a:endParaRPr sz="500" dirty="0">
                        <a:latin typeface="Arial"/>
                        <a:cs typeface="Arial"/>
                      </a:endParaRPr>
                    </a:p>
                  </a:txBody>
                  <a:tcPr marL="0" marR="0" marT="41239" marB="0" anchor="ctr">
                    <a:lnL w="19050">
                      <a:solidFill>
                        <a:srgbClr val="FFFFFF"/>
                      </a:solidFill>
                      <a:prstDash val="solid"/>
                    </a:lnL>
                    <a:lnR w="19050">
                      <a:solidFill>
                        <a:srgbClr val="FFFFFF"/>
                      </a:solidFill>
                      <a:prstDash val="solid"/>
                    </a:lnR>
                    <a:lnB w="19050">
                      <a:solidFill>
                        <a:srgbClr val="FFFFFF"/>
                      </a:solidFill>
                      <a:prstDash val="solid"/>
                    </a:lnB>
                    <a:solidFill>
                      <a:srgbClr val="E5EEF0"/>
                    </a:solidFill>
                  </a:tcPr>
                </a:tc>
                <a:tc>
                  <a:txBody>
                    <a:bodyPr/>
                    <a:lstStyle/>
                    <a:p>
                      <a:pPr marL="57150">
                        <a:lnSpc>
                          <a:spcPct val="100000"/>
                        </a:lnSpc>
                        <a:spcBef>
                          <a:spcPts val="635"/>
                        </a:spcBef>
                      </a:pPr>
                      <a:r>
                        <a:rPr sz="500" b="1" dirty="0">
                          <a:solidFill>
                            <a:srgbClr val="231F20"/>
                          </a:solidFill>
                          <a:latin typeface="Arial"/>
                          <a:cs typeface="Arial"/>
                        </a:rPr>
                        <a:t>IN, </a:t>
                      </a:r>
                      <a:r>
                        <a:rPr sz="500" b="1" spc="10" dirty="0">
                          <a:solidFill>
                            <a:srgbClr val="231F20"/>
                          </a:solidFill>
                          <a:latin typeface="Arial"/>
                          <a:cs typeface="Arial"/>
                        </a:rPr>
                        <a:t>ME, </a:t>
                      </a:r>
                      <a:r>
                        <a:rPr sz="500" b="1" spc="-35" dirty="0">
                          <a:solidFill>
                            <a:srgbClr val="231F20"/>
                          </a:solidFill>
                          <a:latin typeface="Arial"/>
                          <a:cs typeface="Arial"/>
                        </a:rPr>
                        <a:t>SD, </a:t>
                      </a:r>
                      <a:r>
                        <a:rPr sz="500" b="1" spc="-30" dirty="0">
                          <a:solidFill>
                            <a:srgbClr val="231F20"/>
                          </a:solidFill>
                          <a:latin typeface="Arial"/>
                          <a:cs typeface="Arial"/>
                        </a:rPr>
                        <a:t>UT,</a:t>
                      </a:r>
                      <a:r>
                        <a:rPr sz="500" b="1" spc="25" dirty="0">
                          <a:solidFill>
                            <a:srgbClr val="231F20"/>
                          </a:solidFill>
                          <a:latin typeface="Arial"/>
                          <a:cs typeface="Arial"/>
                        </a:rPr>
                        <a:t> </a:t>
                      </a:r>
                      <a:r>
                        <a:rPr sz="500" b="1" spc="35" dirty="0">
                          <a:solidFill>
                            <a:srgbClr val="231F20"/>
                          </a:solidFill>
                          <a:latin typeface="Arial"/>
                          <a:cs typeface="Arial"/>
                        </a:rPr>
                        <a:t>WV</a:t>
                      </a:r>
                      <a:endParaRPr sz="500" dirty="0">
                        <a:latin typeface="Arial"/>
                        <a:cs typeface="Arial"/>
                      </a:endParaRPr>
                    </a:p>
                  </a:txBody>
                  <a:tcPr marL="0" marR="0" marT="41239" marB="0" anchor="ctr">
                    <a:lnL w="19050">
                      <a:solidFill>
                        <a:srgbClr val="FFFFFF"/>
                      </a:solidFill>
                      <a:prstDash val="solid"/>
                    </a:lnL>
                    <a:lnB w="19050">
                      <a:solidFill>
                        <a:srgbClr val="FFFFFF"/>
                      </a:solidFill>
                      <a:prstDash val="solid"/>
                    </a:lnB>
                    <a:solidFill>
                      <a:srgbClr val="E5EEF0"/>
                    </a:solidFill>
                  </a:tcPr>
                </a:tc>
                <a:extLst>
                  <a:ext uri="{0D108BD9-81ED-4DB2-BD59-A6C34878D82A}">
                    <a16:rowId xmlns:a16="http://schemas.microsoft.com/office/drawing/2014/main" val="10006"/>
                  </a:ext>
                </a:extLst>
              </a:tr>
              <a:tr h="145839">
                <a:tc>
                  <a:txBody>
                    <a:bodyPr/>
                    <a:lstStyle/>
                    <a:p>
                      <a:pPr>
                        <a:lnSpc>
                          <a:spcPct val="100000"/>
                        </a:lnSpc>
                      </a:pPr>
                      <a:endParaRPr sz="600" dirty="0">
                        <a:latin typeface="Times New Roman"/>
                        <a:cs typeface="Times New Roman"/>
                      </a:endParaRPr>
                    </a:p>
                  </a:txBody>
                  <a:tcPr marL="0" marR="0" marT="0" marB="0" anchor="ctr">
                    <a:lnT w="19050">
                      <a:solidFill>
                        <a:srgbClr val="FFFFFF"/>
                      </a:solidFill>
                      <a:prstDash val="solid"/>
                    </a:lnT>
                    <a:solidFill>
                      <a:srgbClr val="767678"/>
                    </a:solidFill>
                  </a:tcPr>
                </a:tc>
                <a:tc>
                  <a:txBody>
                    <a:bodyPr/>
                    <a:lstStyle/>
                    <a:p>
                      <a:pPr marL="2540" algn="ctr">
                        <a:lnSpc>
                          <a:spcPct val="100000"/>
                        </a:lnSpc>
                        <a:spcBef>
                          <a:spcPts val="640"/>
                        </a:spcBef>
                      </a:pPr>
                      <a:r>
                        <a:rPr sz="500" b="1" spc="15" dirty="0">
                          <a:solidFill>
                            <a:srgbClr val="231F20"/>
                          </a:solidFill>
                          <a:latin typeface="Arial"/>
                          <a:cs typeface="Arial"/>
                        </a:rPr>
                        <a:t>Data not</a:t>
                      </a:r>
                      <a:r>
                        <a:rPr sz="500" b="1" spc="-30" dirty="0">
                          <a:solidFill>
                            <a:srgbClr val="231F20"/>
                          </a:solidFill>
                          <a:latin typeface="Arial"/>
                          <a:cs typeface="Arial"/>
                        </a:rPr>
                        <a:t> </a:t>
                      </a:r>
                      <a:r>
                        <a:rPr sz="500" b="1" dirty="0">
                          <a:solidFill>
                            <a:srgbClr val="231F20"/>
                          </a:solidFill>
                          <a:latin typeface="Arial"/>
                          <a:cs typeface="Arial"/>
                        </a:rPr>
                        <a:t>available</a:t>
                      </a:r>
                      <a:endParaRPr sz="500" dirty="0">
                        <a:latin typeface="Arial"/>
                        <a:cs typeface="Arial"/>
                      </a:endParaRPr>
                    </a:p>
                  </a:txBody>
                  <a:tcPr marL="0" marR="0" marT="41564" marB="0" anchor="ctr">
                    <a:lnT w="19050" cap="flat" cmpd="sng" algn="ctr">
                      <a:solidFill>
                        <a:srgbClr val="FFFFFF"/>
                      </a:solidFill>
                      <a:prstDash val="solid"/>
                      <a:round/>
                      <a:headEnd type="none" w="med" len="med"/>
                      <a:tailEnd type="none" w="med" len="med"/>
                    </a:lnT>
                    <a:solidFill>
                      <a:srgbClr val="FFFFFF"/>
                    </a:solidFill>
                  </a:tcPr>
                </a:tc>
                <a:tc>
                  <a:txBody>
                    <a:bodyPr/>
                    <a:lstStyle/>
                    <a:p>
                      <a:pPr marL="57150">
                        <a:lnSpc>
                          <a:spcPct val="100000"/>
                        </a:lnSpc>
                        <a:spcBef>
                          <a:spcPts val="640"/>
                        </a:spcBef>
                      </a:pPr>
                      <a:r>
                        <a:rPr sz="500" b="1" spc="-30" dirty="0">
                          <a:solidFill>
                            <a:srgbClr val="231F20"/>
                          </a:solidFill>
                          <a:latin typeface="Arial"/>
                          <a:cs typeface="Arial"/>
                        </a:rPr>
                        <a:t>AK, </a:t>
                      </a:r>
                      <a:r>
                        <a:rPr sz="500" b="1" spc="-15" dirty="0">
                          <a:solidFill>
                            <a:srgbClr val="231F20"/>
                          </a:solidFill>
                          <a:latin typeface="Arial"/>
                          <a:cs typeface="Arial"/>
                        </a:rPr>
                        <a:t>AZ, </a:t>
                      </a:r>
                      <a:r>
                        <a:rPr sz="500" b="1" spc="-30" dirty="0">
                          <a:solidFill>
                            <a:srgbClr val="231F20"/>
                          </a:solidFill>
                          <a:latin typeface="Arial"/>
                          <a:cs typeface="Arial"/>
                        </a:rPr>
                        <a:t>DC, </a:t>
                      </a:r>
                      <a:r>
                        <a:rPr sz="500" b="1" spc="-20" dirty="0">
                          <a:solidFill>
                            <a:srgbClr val="231F20"/>
                          </a:solidFill>
                          <a:latin typeface="Arial"/>
                          <a:cs typeface="Arial"/>
                        </a:rPr>
                        <a:t>DE, </a:t>
                      </a:r>
                      <a:r>
                        <a:rPr sz="500" b="1" dirty="0">
                          <a:solidFill>
                            <a:srgbClr val="231F20"/>
                          </a:solidFill>
                          <a:latin typeface="Arial"/>
                          <a:cs typeface="Arial"/>
                        </a:rPr>
                        <a:t>MS,</a:t>
                      </a:r>
                      <a:r>
                        <a:rPr sz="500" b="1" spc="90" dirty="0">
                          <a:solidFill>
                            <a:srgbClr val="231F20"/>
                          </a:solidFill>
                          <a:latin typeface="Arial"/>
                          <a:cs typeface="Arial"/>
                        </a:rPr>
                        <a:t> </a:t>
                      </a:r>
                      <a:r>
                        <a:rPr sz="500" b="1" dirty="0">
                          <a:solidFill>
                            <a:srgbClr val="231F20"/>
                          </a:solidFill>
                          <a:latin typeface="Arial"/>
                          <a:cs typeface="Arial"/>
                        </a:rPr>
                        <a:t>ND,RI</a:t>
                      </a:r>
                      <a:endParaRPr sz="500" dirty="0">
                        <a:latin typeface="Arial"/>
                        <a:cs typeface="Arial"/>
                      </a:endParaRPr>
                    </a:p>
                  </a:txBody>
                  <a:tcPr marL="0" marR="0" marT="41564" marB="0" anchor="ctr">
                    <a:lnT w="19050" cap="flat" cmpd="sng" algn="ctr">
                      <a:solidFill>
                        <a:srgbClr val="FFFFFF"/>
                      </a:solidFill>
                      <a:prstDash val="solid"/>
                      <a:round/>
                      <a:headEnd type="none" w="med" len="med"/>
                      <a:tailEnd type="none" w="med" len="med"/>
                    </a:lnT>
                    <a:solidFill>
                      <a:srgbClr val="FFFFFF"/>
                    </a:solidFill>
                  </a:tcPr>
                </a:tc>
                <a:extLst>
                  <a:ext uri="{0D108BD9-81ED-4DB2-BD59-A6C34878D82A}">
                    <a16:rowId xmlns:a16="http://schemas.microsoft.com/office/drawing/2014/main" val="10007"/>
                  </a:ext>
                </a:extLst>
              </a:tr>
            </a:tbl>
          </a:graphicData>
        </a:graphic>
      </p:graphicFrame>
      <p:grpSp>
        <p:nvGrpSpPr>
          <p:cNvPr id="7" name="Group 6">
            <a:extLst>
              <a:ext uri="{FF2B5EF4-FFF2-40B4-BE49-F238E27FC236}">
                <a16:creationId xmlns:a16="http://schemas.microsoft.com/office/drawing/2014/main" id="{13AC140D-A356-5F49-BC85-E6FAC9C617F1}"/>
              </a:ext>
            </a:extLst>
          </p:cNvPr>
          <p:cNvGrpSpPr/>
          <p:nvPr/>
        </p:nvGrpSpPr>
        <p:grpSpPr>
          <a:xfrm>
            <a:off x="9987115" y="1163126"/>
            <a:ext cx="186539" cy="235878"/>
            <a:chOff x="7489392" y="299276"/>
            <a:chExt cx="184440" cy="224715"/>
          </a:xfrm>
        </p:grpSpPr>
        <p:sp>
          <p:nvSpPr>
            <p:cNvPr id="9" name="object 56">
              <a:extLst>
                <a:ext uri="{FF2B5EF4-FFF2-40B4-BE49-F238E27FC236}">
                  <a16:creationId xmlns:a16="http://schemas.microsoft.com/office/drawing/2014/main" id="{78EB573D-8DC6-CC47-B424-084F5ACCB603}"/>
                </a:ext>
              </a:extLst>
            </p:cNvPr>
            <p:cNvSpPr/>
            <p:nvPr/>
          </p:nvSpPr>
          <p:spPr>
            <a:xfrm>
              <a:off x="7604784"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0" name="object 57">
              <a:extLst>
                <a:ext uri="{FF2B5EF4-FFF2-40B4-BE49-F238E27FC236}">
                  <a16:creationId xmlns:a16="http://schemas.microsoft.com/office/drawing/2014/main" id="{11E64637-5D13-134E-A6DE-9927B2F5CC99}"/>
                </a:ext>
              </a:extLst>
            </p:cNvPr>
            <p:cNvSpPr/>
            <p:nvPr/>
          </p:nvSpPr>
          <p:spPr>
            <a:xfrm>
              <a:off x="7582498"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1" name="object 58">
              <a:extLst>
                <a:ext uri="{FF2B5EF4-FFF2-40B4-BE49-F238E27FC236}">
                  <a16:creationId xmlns:a16="http://schemas.microsoft.com/office/drawing/2014/main" id="{44D47A7D-6CB9-5D41-81D2-692639C7F696}"/>
                </a:ext>
              </a:extLst>
            </p:cNvPr>
            <p:cNvSpPr/>
            <p:nvPr/>
          </p:nvSpPr>
          <p:spPr>
            <a:xfrm>
              <a:off x="7627070" y="466339"/>
              <a:ext cx="0" cy="37354"/>
            </a:xfrm>
            <a:custGeom>
              <a:avLst/>
              <a:gdLst/>
              <a:ahLst/>
              <a:cxnLst/>
              <a:rect l="l" t="t" r="r" b="b"/>
              <a:pathLst>
                <a:path h="40640">
                  <a:moveTo>
                    <a:pt x="0" y="0"/>
                  </a:moveTo>
                  <a:lnTo>
                    <a:pt x="0" y="40627"/>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2" name="object 59">
              <a:extLst>
                <a:ext uri="{FF2B5EF4-FFF2-40B4-BE49-F238E27FC236}">
                  <a16:creationId xmlns:a16="http://schemas.microsoft.com/office/drawing/2014/main" id="{E87523B1-48DD-E64C-837D-2D9C9FB2A564}"/>
                </a:ext>
              </a:extLst>
            </p:cNvPr>
            <p:cNvSpPr/>
            <p:nvPr/>
          </p:nvSpPr>
          <p:spPr>
            <a:xfrm>
              <a:off x="7649353" y="436640"/>
              <a:ext cx="0" cy="67121"/>
            </a:xfrm>
            <a:custGeom>
              <a:avLst/>
              <a:gdLst/>
              <a:ahLst/>
              <a:cxnLst/>
              <a:rect l="l" t="t" r="r" b="b"/>
              <a:pathLst>
                <a:path h="73025">
                  <a:moveTo>
                    <a:pt x="0" y="0"/>
                  </a:moveTo>
                  <a:lnTo>
                    <a:pt x="0" y="72936"/>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3" name="object 60">
              <a:extLst>
                <a:ext uri="{FF2B5EF4-FFF2-40B4-BE49-F238E27FC236}">
                  <a16:creationId xmlns:a16="http://schemas.microsoft.com/office/drawing/2014/main" id="{02010720-4113-2D43-87F4-9D9EE704DABE}"/>
                </a:ext>
              </a:extLst>
            </p:cNvPr>
            <p:cNvSpPr/>
            <p:nvPr/>
          </p:nvSpPr>
          <p:spPr>
            <a:xfrm>
              <a:off x="7489392" y="299276"/>
              <a:ext cx="184436" cy="224709"/>
            </a:xfrm>
            <a:custGeom>
              <a:avLst/>
              <a:gdLst/>
              <a:ahLst/>
              <a:cxnLst/>
              <a:rect l="l" t="t" r="r" b="b"/>
              <a:pathLst>
                <a:path w="200660" h="244475">
                  <a:moveTo>
                    <a:pt x="121945" y="244055"/>
                  </a:moveTo>
                  <a:lnTo>
                    <a:pt x="11785" y="244055"/>
                  </a:lnTo>
                  <a:lnTo>
                    <a:pt x="5257" y="244055"/>
                  </a:lnTo>
                  <a:lnTo>
                    <a:pt x="0" y="238772"/>
                  </a:lnTo>
                  <a:lnTo>
                    <a:pt x="0" y="232244"/>
                  </a:lnTo>
                  <a:lnTo>
                    <a:pt x="0" y="13271"/>
                  </a:lnTo>
                  <a:lnTo>
                    <a:pt x="0" y="5943"/>
                  </a:lnTo>
                  <a:lnTo>
                    <a:pt x="5943" y="0"/>
                  </a:lnTo>
                  <a:lnTo>
                    <a:pt x="13271" y="0"/>
                  </a:lnTo>
                  <a:lnTo>
                    <a:pt x="186943" y="0"/>
                  </a:lnTo>
                  <a:lnTo>
                    <a:pt x="194271" y="0"/>
                  </a:lnTo>
                  <a:lnTo>
                    <a:pt x="200215" y="5943"/>
                  </a:lnTo>
                  <a:lnTo>
                    <a:pt x="200215" y="13271"/>
                  </a:lnTo>
                  <a:lnTo>
                    <a:pt x="200215" y="119748"/>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sp>
          <p:nvSpPr>
            <p:cNvPr id="14" name="object 61">
              <a:extLst>
                <a:ext uri="{FF2B5EF4-FFF2-40B4-BE49-F238E27FC236}">
                  <a16:creationId xmlns:a16="http://schemas.microsoft.com/office/drawing/2014/main" id="{F5C2B596-0ADF-DF47-969F-B4DF43E7CA9E}"/>
                </a:ext>
              </a:extLst>
            </p:cNvPr>
            <p:cNvSpPr/>
            <p:nvPr/>
          </p:nvSpPr>
          <p:spPr>
            <a:xfrm>
              <a:off x="7504317" y="317248"/>
              <a:ext cx="154515" cy="186435"/>
            </a:xfrm>
            <a:prstGeom prst="rect">
              <a:avLst/>
            </a:prstGeom>
            <a:blipFill>
              <a:blip r:embed="rId3" cstate="print"/>
              <a:stretch>
                <a:fillRect/>
              </a:stretch>
            </a:blipFill>
          </p:spPr>
          <p:txBody>
            <a:bodyPr wrap="square" lIns="0" tIns="0" rIns="0" bIns="0" rtlCol="0"/>
            <a:lstStyle/>
            <a:p>
              <a:pPr defTabSz="685800"/>
              <a:endParaRPr sz="1241" dirty="0">
                <a:solidFill>
                  <a:srgbClr val="000000"/>
                </a:solidFill>
                <a:latin typeface="Gill Sans MT"/>
              </a:endParaRPr>
            </a:p>
          </p:txBody>
        </p:sp>
        <p:sp>
          <p:nvSpPr>
            <p:cNvPr id="15" name="object 62">
              <a:extLst>
                <a:ext uri="{FF2B5EF4-FFF2-40B4-BE49-F238E27FC236}">
                  <a16:creationId xmlns:a16="http://schemas.microsoft.com/office/drawing/2014/main" id="{99F0808A-1105-6140-B830-B9189EEA9CF0}"/>
                </a:ext>
              </a:extLst>
            </p:cNvPr>
            <p:cNvSpPr/>
            <p:nvPr/>
          </p:nvSpPr>
          <p:spPr>
            <a:xfrm>
              <a:off x="7489396" y="299282"/>
              <a:ext cx="184436" cy="224709"/>
            </a:xfrm>
            <a:custGeom>
              <a:avLst/>
              <a:gdLst/>
              <a:ahLst/>
              <a:cxnLst/>
              <a:rect l="l" t="t" r="r" b="b"/>
              <a:pathLst>
                <a:path w="200660" h="244475">
                  <a:moveTo>
                    <a:pt x="78270" y="0"/>
                  </a:moveTo>
                  <a:lnTo>
                    <a:pt x="188429" y="0"/>
                  </a:lnTo>
                  <a:lnTo>
                    <a:pt x="194957" y="0"/>
                  </a:lnTo>
                  <a:lnTo>
                    <a:pt x="200202" y="5283"/>
                  </a:lnTo>
                  <a:lnTo>
                    <a:pt x="200202" y="11811"/>
                  </a:lnTo>
                  <a:lnTo>
                    <a:pt x="200202" y="230784"/>
                  </a:lnTo>
                  <a:lnTo>
                    <a:pt x="200202" y="238112"/>
                  </a:lnTo>
                  <a:lnTo>
                    <a:pt x="194271" y="244043"/>
                  </a:lnTo>
                  <a:lnTo>
                    <a:pt x="186944" y="244043"/>
                  </a:lnTo>
                  <a:lnTo>
                    <a:pt x="13271" y="244043"/>
                  </a:lnTo>
                  <a:lnTo>
                    <a:pt x="5943" y="244043"/>
                  </a:lnTo>
                  <a:lnTo>
                    <a:pt x="0" y="238112"/>
                  </a:lnTo>
                  <a:lnTo>
                    <a:pt x="0" y="230784"/>
                  </a:lnTo>
                  <a:lnTo>
                    <a:pt x="0" y="124307"/>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grpSp>
      <p:sp>
        <p:nvSpPr>
          <p:cNvPr id="16" name="Rectangle 15">
            <a:extLst>
              <a:ext uri="{FF2B5EF4-FFF2-40B4-BE49-F238E27FC236}">
                <a16:creationId xmlns:a16="http://schemas.microsoft.com/office/drawing/2014/main" id="{08FBE36D-6122-FF45-A4E6-5B6C88C6DDEC}"/>
              </a:ext>
            </a:extLst>
          </p:cNvPr>
          <p:cNvSpPr/>
          <p:nvPr/>
        </p:nvSpPr>
        <p:spPr>
          <a:xfrm>
            <a:off x="6904673" y="935722"/>
            <a:ext cx="4572000" cy="246221"/>
          </a:xfrm>
          <a:prstGeom prst="rect">
            <a:avLst/>
          </a:prstGeom>
        </p:spPr>
        <p:txBody>
          <a:bodyPr wrap="square">
            <a:spAutoFit/>
          </a:bodyPr>
          <a:lstStyle/>
          <a:p>
            <a:pPr marL="2675588" defTabSz="685800">
              <a:lnSpc>
                <a:spcPts val="629"/>
              </a:lnSpc>
              <a:spcBef>
                <a:spcPts val="67"/>
              </a:spcBef>
            </a:pPr>
            <a:r>
              <a:rPr lang="en-US" sz="600" b="1" spc="20" dirty="0">
                <a:solidFill>
                  <a:srgbClr val="005E6D"/>
                </a:solidFill>
                <a:latin typeface="Microsoft JhengHei UI"/>
                <a:cs typeface="Microsoft JhengHei UI"/>
              </a:rPr>
              <a:t>2019 </a:t>
            </a:r>
            <a:r>
              <a:rPr lang="en-US" sz="600" b="1" spc="46" dirty="0">
                <a:solidFill>
                  <a:srgbClr val="8C2689"/>
                </a:solidFill>
                <a:latin typeface="Century Gothic"/>
                <a:cs typeface="Century Gothic"/>
              </a:rPr>
              <a:t>VIRAL</a:t>
            </a:r>
            <a:r>
              <a:rPr lang="en-US" sz="600" b="1" spc="18" dirty="0">
                <a:solidFill>
                  <a:srgbClr val="8C2689"/>
                </a:solidFill>
                <a:latin typeface="Century Gothic"/>
                <a:cs typeface="Century Gothic"/>
              </a:rPr>
              <a:t> </a:t>
            </a:r>
            <a:r>
              <a:rPr lang="en-US" sz="600" b="1" spc="67" dirty="0">
                <a:solidFill>
                  <a:srgbClr val="8C2689"/>
                </a:solidFill>
                <a:latin typeface="Century Gothic"/>
                <a:cs typeface="Century Gothic"/>
              </a:rPr>
              <a:t>HEPATITIS</a:t>
            </a:r>
            <a:endParaRPr lang="en-US" sz="600" dirty="0">
              <a:solidFill>
                <a:srgbClr val="000000"/>
              </a:solidFill>
              <a:latin typeface="Century Gothic"/>
              <a:cs typeface="Century Gothic"/>
            </a:endParaRPr>
          </a:p>
          <a:p>
            <a:pPr marL="2675588" defTabSz="685800">
              <a:lnSpc>
                <a:spcPts val="629"/>
              </a:lnSpc>
            </a:pPr>
            <a:r>
              <a:rPr lang="en-US" sz="600" spc="15" dirty="0">
                <a:solidFill>
                  <a:srgbClr val="005E6D"/>
                </a:solidFill>
                <a:latin typeface="Century Gothic"/>
                <a:cs typeface="Century Gothic"/>
              </a:rPr>
              <a:t>SURVEILLANCE</a:t>
            </a:r>
            <a:r>
              <a:rPr lang="en-US" sz="600" spc="36" dirty="0">
                <a:solidFill>
                  <a:srgbClr val="005E6D"/>
                </a:solidFill>
                <a:latin typeface="Century Gothic"/>
                <a:cs typeface="Century Gothic"/>
              </a:rPr>
              <a:t> REPORT</a:t>
            </a:r>
            <a:endParaRPr lang="en-US" sz="600" dirty="0">
              <a:solidFill>
                <a:srgbClr val="000000"/>
              </a:solidFill>
              <a:latin typeface="Century Gothic"/>
              <a:cs typeface="Century Gothic"/>
            </a:endParaRPr>
          </a:p>
        </p:txBody>
      </p:sp>
      <p:sp>
        <p:nvSpPr>
          <p:cNvPr id="17" name="Title 1">
            <a:extLst>
              <a:ext uri="{FF2B5EF4-FFF2-40B4-BE49-F238E27FC236}">
                <a16:creationId xmlns:a16="http://schemas.microsoft.com/office/drawing/2014/main" id="{47FE4F18-F8CF-6A41-B726-BB78AFDF6A5B}"/>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2760061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D3DCF-CF22-DE7D-3E46-A00948B905E3}"/>
              </a:ext>
            </a:extLst>
          </p:cNvPr>
          <p:cNvSpPr>
            <a:spLocks noGrp="1"/>
          </p:cNvSpPr>
          <p:nvPr>
            <p:ph type="ctrTitle"/>
          </p:nvPr>
        </p:nvSpPr>
        <p:spPr/>
        <p:txBody>
          <a:bodyPr/>
          <a:lstStyle/>
          <a:p>
            <a:r>
              <a:rPr lang="en-US" dirty="0"/>
              <a:t>Jacob Kilgore, MD, MPH, FAAP</a:t>
            </a:r>
            <a:br>
              <a:rPr lang="en-US" dirty="0"/>
            </a:br>
            <a:r>
              <a:rPr lang="en-US" dirty="0"/>
              <a:t>Mariana </a:t>
            </a:r>
            <a:r>
              <a:rPr lang="en-US" dirty="0" err="1"/>
              <a:t>Lanata</a:t>
            </a:r>
            <a:r>
              <a:rPr lang="en-US" dirty="0"/>
              <a:t> </a:t>
            </a:r>
            <a:r>
              <a:rPr lang="en-US" dirty="0" err="1"/>
              <a:t>Piazzon</a:t>
            </a:r>
            <a:r>
              <a:rPr lang="en-US" dirty="0"/>
              <a:t>, MD FAAP</a:t>
            </a:r>
          </a:p>
        </p:txBody>
      </p:sp>
      <p:sp>
        <p:nvSpPr>
          <p:cNvPr id="3" name="Subtitle 2">
            <a:extLst>
              <a:ext uri="{FF2B5EF4-FFF2-40B4-BE49-F238E27FC236}">
                <a16:creationId xmlns:a16="http://schemas.microsoft.com/office/drawing/2014/main" id="{E4B51A8C-C4F2-0C95-3609-B002485D1263}"/>
              </a:ext>
            </a:extLst>
          </p:cNvPr>
          <p:cNvSpPr>
            <a:spLocks noGrp="1"/>
          </p:cNvSpPr>
          <p:nvPr>
            <p:ph type="subTitle" idx="1"/>
          </p:nvPr>
        </p:nvSpPr>
        <p:spPr>
          <a:xfrm>
            <a:off x="2209800" y="2059536"/>
            <a:ext cx="7772400" cy="2082400"/>
          </a:xfrm>
        </p:spPr>
        <p:txBody>
          <a:bodyPr>
            <a:normAutofit/>
          </a:bodyPr>
          <a:lstStyle/>
          <a:p>
            <a:r>
              <a:rPr lang="en-US" dirty="0"/>
              <a:t>Perinatal Hepatitis C Exposure: A Multidisciplinary Approach to Management in the Mountain State</a:t>
            </a:r>
          </a:p>
        </p:txBody>
      </p:sp>
    </p:spTree>
    <p:extLst>
      <p:ext uri="{BB962C8B-B14F-4D97-AF65-F5344CB8AC3E}">
        <p14:creationId xmlns:p14="http://schemas.microsoft.com/office/powerpoint/2010/main" val="528526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9">
            <a:extLst>
              <a:ext uri="{FF2B5EF4-FFF2-40B4-BE49-F238E27FC236}">
                <a16:creationId xmlns:a16="http://schemas.microsoft.com/office/drawing/2014/main" id="{BD9E8370-7EAC-C04E-BEA8-87BC21C0A8B9}"/>
              </a:ext>
            </a:extLst>
          </p:cNvPr>
          <p:cNvSpPr txBox="1"/>
          <p:nvPr/>
        </p:nvSpPr>
        <p:spPr>
          <a:xfrm>
            <a:off x="2764813" y="1424152"/>
            <a:ext cx="7408836" cy="391515"/>
          </a:xfrm>
          <a:prstGeom prst="rect">
            <a:avLst/>
          </a:prstGeom>
        </p:spPr>
        <p:txBody>
          <a:bodyPr vert="horz" wrap="square" lIns="0" tIns="8443" rIns="0" bIns="0" rtlCol="0">
            <a:spAutoFit/>
          </a:bodyPr>
          <a:lstStyle/>
          <a:p>
            <a:pPr defTabSz="685800"/>
            <a:endParaRPr sz="1050" dirty="0">
              <a:solidFill>
                <a:srgbClr val="000000"/>
              </a:solidFill>
              <a:latin typeface="Times New Roman"/>
              <a:cs typeface="Times New Roman"/>
            </a:endParaRPr>
          </a:p>
          <a:p>
            <a:pPr marL="6494" marR="169172" defTabSz="685800">
              <a:lnSpc>
                <a:spcPct val="107200"/>
              </a:lnSpc>
              <a:spcBef>
                <a:spcPts val="506"/>
              </a:spcBef>
            </a:pPr>
            <a:r>
              <a:rPr sz="1050" b="1" spc="-2" dirty="0">
                <a:solidFill>
                  <a:srgbClr val="005E6D"/>
                </a:solidFill>
                <a:latin typeface="Tahoma"/>
                <a:cs typeface="Tahoma"/>
              </a:rPr>
              <a:t>Figure</a:t>
            </a:r>
            <a:r>
              <a:rPr sz="1050" b="1" spc="-28" dirty="0">
                <a:solidFill>
                  <a:srgbClr val="005E6D"/>
                </a:solidFill>
                <a:latin typeface="Tahoma"/>
                <a:cs typeface="Tahoma"/>
              </a:rPr>
              <a:t> </a:t>
            </a:r>
            <a:r>
              <a:rPr sz="1050" b="1" spc="-15" dirty="0">
                <a:solidFill>
                  <a:srgbClr val="005E6D"/>
                </a:solidFill>
                <a:latin typeface="Tahoma"/>
                <a:cs typeface="Tahoma"/>
              </a:rPr>
              <a:t>3.3.</a:t>
            </a:r>
            <a:r>
              <a:rPr sz="1050" b="1" spc="-26" dirty="0">
                <a:solidFill>
                  <a:srgbClr val="005E6D"/>
                </a:solidFill>
                <a:latin typeface="Tahoma"/>
                <a:cs typeface="Tahoma"/>
              </a:rPr>
              <a:t> </a:t>
            </a:r>
            <a:r>
              <a:rPr sz="1050" b="1" dirty="0">
                <a:solidFill>
                  <a:srgbClr val="8C2689"/>
                </a:solidFill>
                <a:latin typeface="Tahoma"/>
                <a:cs typeface="Tahoma"/>
              </a:rPr>
              <a:t>Rates</a:t>
            </a:r>
            <a:r>
              <a:rPr sz="1050" b="1" spc="-26" dirty="0">
                <a:solidFill>
                  <a:srgbClr val="8C2689"/>
                </a:solidFill>
                <a:latin typeface="Tahoma"/>
                <a:cs typeface="Tahoma"/>
              </a:rPr>
              <a:t> </a:t>
            </a:r>
            <a:r>
              <a:rPr sz="1050" b="1" spc="11" dirty="0">
                <a:solidFill>
                  <a:srgbClr val="8C2689"/>
                </a:solidFill>
                <a:latin typeface="Tahoma"/>
                <a:cs typeface="Tahoma"/>
              </a:rPr>
              <a:t>of</a:t>
            </a:r>
            <a:r>
              <a:rPr sz="1050" b="1" spc="-38" dirty="0">
                <a:solidFill>
                  <a:srgbClr val="8C2689"/>
                </a:solidFill>
                <a:latin typeface="Tahoma"/>
                <a:cs typeface="Tahoma"/>
              </a:rPr>
              <a:t> </a:t>
            </a:r>
            <a:r>
              <a:rPr sz="1050" b="1" spc="5" dirty="0">
                <a:solidFill>
                  <a:srgbClr val="8C2689"/>
                </a:solidFill>
                <a:latin typeface="Tahoma"/>
                <a:cs typeface="Tahoma"/>
              </a:rPr>
              <a:t>reported</a:t>
            </a:r>
            <a:r>
              <a:rPr sz="1050" b="1" spc="-26" dirty="0">
                <a:solidFill>
                  <a:srgbClr val="8C2689"/>
                </a:solidFill>
                <a:latin typeface="Tahoma"/>
                <a:cs typeface="Tahoma"/>
              </a:rPr>
              <a:t> </a:t>
            </a:r>
            <a:r>
              <a:rPr sz="1050" b="1" spc="-2" dirty="0">
                <a:solidFill>
                  <a:srgbClr val="8C2689"/>
                </a:solidFill>
                <a:latin typeface="Tahoma"/>
                <a:cs typeface="Tahoma"/>
              </a:rPr>
              <a:t>acute</a:t>
            </a:r>
            <a:r>
              <a:rPr sz="1050" b="1" spc="-26" dirty="0">
                <a:solidFill>
                  <a:srgbClr val="8C2689"/>
                </a:solidFill>
                <a:latin typeface="Tahoma"/>
                <a:cs typeface="Tahoma"/>
              </a:rPr>
              <a:t> </a:t>
            </a:r>
            <a:r>
              <a:rPr sz="1050" b="1" spc="5" dirty="0">
                <a:solidFill>
                  <a:srgbClr val="8C2689"/>
                </a:solidFill>
                <a:latin typeface="Tahoma"/>
                <a:cs typeface="Tahoma"/>
              </a:rPr>
              <a:t>hepatitis</a:t>
            </a:r>
            <a:r>
              <a:rPr sz="1050" b="1" spc="-26" dirty="0">
                <a:solidFill>
                  <a:srgbClr val="8C2689"/>
                </a:solidFill>
                <a:latin typeface="Tahoma"/>
                <a:cs typeface="Tahoma"/>
              </a:rPr>
              <a:t> </a:t>
            </a:r>
            <a:r>
              <a:rPr sz="1050" b="1" spc="-33" dirty="0">
                <a:solidFill>
                  <a:srgbClr val="8C2689"/>
                </a:solidFill>
                <a:latin typeface="Tahoma"/>
                <a:cs typeface="Tahoma"/>
              </a:rPr>
              <a:t>C</a:t>
            </a:r>
            <a:r>
              <a:rPr sz="1050" b="1" spc="-41" dirty="0">
                <a:solidFill>
                  <a:srgbClr val="8C2689"/>
                </a:solidFill>
                <a:latin typeface="Tahoma"/>
                <a:cs typeface="Tahoma"/>
              </a:rPr>
              <a:t> </a:t>
            </a:r>
            <a:r>
              <a:rPr sz="1050" b="1" dirty="0">
                <a:solidFill>
                  <a:srgbClr val="8C2689"/>
                </a:solidFill>
                <a:latin typeface="Tahoma"/>
                <a:cs typeface="Tahoma"/>
              </a:rPr>
              <a:t>virus</a:t>
            </a:r>
            <a:r>
              <a:rPr sz="1050" b="1" spc="-26" dirty="0">
                <a:solidFill>
                  <a:srgbClr val="8C2689"/>
                </a:solidFill>
                <a:latin typeface="Tahoma"/>
                <a:cs typeface="Tahoma"/>
              </a:rPr>
              <a:t> </a:t>
            </a:r>
            <a:r>
              <a:rPr sz="1050" b="1" spc="2" dirty="0">
                <a:solidFill>
                  <a:srgbClr val="8C2689"/>
                </a:solidFill>
                <a:latin typeface="Tahoma"/>
                <a:cs typeface="Tahoma"/>
              </a:rPr>
              <a:t>infection,</a:t>
            </a:r>
            <a:r>
              <a:rPr sz="1050" b="1" spc="-26" dirty="0">
                <a:solidFill>
                  <a:srgbClr val="8C2689"/>
                </a:solidFill>
                <a:latin typeface="Tahoma"/>
                <a:cs typeface="Tahoma"/>
              </a:rPr>
              <a:t> </a:t>
            </a:r>
            <a:r>
              <a:rPr sz="1050" b="1" spc="-5" dirty="0">
                <a:solidFill>
                  <a:srgbClr val="8C2689"/>
                </a:solidFill>
                <a:latin typeface="Tahoma"/>
                <a:cs typeface="Tahoma"/>
              </a:rPr>
              <a:t>by</a:t>
            </a:r>
            <a:r>
              <a:rPr sz="1050" b="1" spc="-41" dirty="0">
                <a:solidFill>
                  <a:srgbClr val="8C2689"/>
                </a:solidFill>
                <a:latin typeface="Tahoma"/>
                <a:cs typeface="Tahoma"/>
              </a:rPr>
              <a:t> </a:t>
            </a:r>
            <a:r>
              <a:rPr sz="1050" b="1" spc="8" dirty="0">
                <a:solidFill>
                  <a:srgbClr val="8C2689"/>
                </a:solidFill>
                <a:latin typeface="Tahoma"/>
                <a:cs typeface="Tahoma"/>
              </a:rPr>
              <a:t>state</a:t>
            </a:r>
            <a:r>
              <a:rPr sz="1050" b="1" spc="-26" dirty="0">
                <a:solidFill>
                  <a:srgbClr val="8C2689"/>
                </a:solidFill>
                <a:latin typeface="Tahoma"/>
                <a:cs typeface="Tahoma"/>
              </a:rPr>
              <a:t> </a:t>
            </a:r>
            <a:r>
              <a:rPr sz="1050" b="1" spc="11" dirty="0">
                <a:solidFill>
                  <a:srgbClr val="8C2689"/>
                </a:solidFill>
                <a:latin typeface="Tahoma"/>
                <a:cs typeface="Tahoma"/>
              </a:rPr>
              <a:t>or  </a:t>
            </a:r>
            <a:r>
              <a:rPr sz="1050" b="1" dirty="0">
                <a:solidFill>
                  <a:srgbClr val="8C2689"/>
                </a:solidFill>
                <a:latin typeface="Tahoma"/>
                <a:cs typeface="Tahoma"/>
              </a:rPr>
              <a:t>jurisdiction </a:t>
            </a:r>
            <a:r>
              <a:rPr sz="1050" b="1" spc="33" dirty="0">
                <a:solidFill>
                  <a:srgbClr val="8C2689"/>
                </a:solidFill>
                <a:latin typeface="Tahoma"/>
                <a:cs typeface="Tahoma"/>
              </a:rPr>
              <a:t>— </a:t>
            </a:r>
            <a:r>
              <a:rPr sz="1050" b="1" dirty="0">
                <a:solidFill>
                  <a:srgbClr val="8C2689"/>
                </a:solidFill>
                <a:latin typeface="Tahoma"/>
                <a:cs typeface="Tahoma"/>
              </a:rPr>
              <a:t>United </a:t>
            </a:r>
            <a:r>
              <a:rPr sz="1050" b="1" spc="2" dirty="0">
                <a:solidFill>
                  <a:srgbClr val="8C2689"/>
                </a:solidFill>
                <a:latin typeface="Tahoma"/>
                <a:cs typeface="Tahoma"/>
              </a:rPr>
              <a:t>States,</a:t>
            </a:r>
            <a:r>
              <a:rPr sz="1050" b="1" spc="-138" dirty="0">
                <a:solidFill>
                  <a:srgbClr val="8C2689"/>
                </a:solidFill>
                <a:latin typeface="Tahoma"/>
                <a:cs typeface="Tahoma"/>
              </a:rPr>
              <a:t> </a:t>
            </a:r>
            <a:r>
              <a:rPr sz="1050" b="1" spc="-18" dirty="0">
                <a:solidFill>
                  <a:srgbClr val="8C2689"/>
                </a:solidFill>
                <a:latin typeface="Tahoma"/>
                <a:cs typeface="Tahoma"/>
              </a:rPr>
              <a:t>2019</a:t>
            </a:r>
            <a:endParaRPr sz="1050" dirty="0">
              <a:solidFill>
                <a:srgbClr val="000000"/>
              </a:solidFill>
              <a:latin typeface="Tahoma"/>
              <a:cs typeface="Tahoma"/>
            </a:endParaRPr>
          </a:p>
        </p:txBody>
      </p:sp>
      <p:pic>
        <p:nvPicPr>
          <p:cNvPr id="5" name="Picture 4" descr="Rates of reported acute hepatitis C by state or jurisdiction during 2019. States are grouped on the basis of reported acute hepatitis C cases per 100,000 population. The states in the lowest rate category (0.0 -0.2 cases per 100,000 population) include Connecticut, Louisiana, Nebraska, South Carolina, and Texas. The states in the highest rate category (3.1- 4.8 cases per 100,000 population) include Indiana, Maine, South Dakota, Utah, and West Virginia.">
            <a:extLst>
              <a:ext uri="{FF2B5EF4-FFF2-40B4-BE49-F238E27FC236}">
                <a16:creationId xmlns:a16="http://schemas.microsoft.com/office/drawing/2014/main" id="{55C3F16D-6A70-4543-9532-5BC41F7C7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7553" y="1966736"/>
            <a:ext cx="5888618" cy="3601649"/>
          </a:xfrm>
          <a:prstGeom prst="rect">
            <a:avLst/>
          </a:prstGeom>
        </p:spPr>
      </p:pic>
      <p:graphicFrame>
        <p:nvGraphicFramePr>
          <p:cNvPr id="6" name="object 50">
            <a:extLst>
              <a:ext uri="{FF2B5EF4-FFF2-40B4-BE49-F238E27FC236}">
                <a16:creationId xmlns:a16="http://schemas.microsoft.com/office/drawing/2014/main" id="{3FDC4241-39AE-474C-8F83-CD13BA9E444D}"/>
              </a:ext>
            </a:extLst>
          </p:cNvPr>
          <p:cNvGraphicFramePr>
            <a:graphicFrameLocks noGrp="1"/>
          </p:cNvGraphicFramePr>
          <p:nvPr/>
        </p:nvGraphicFramePr>
        <p:xfrm>
          <a:off x="7713564" y="4178104"/>
          <a:ext cx="2838692" cy="1351601"/>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409034">
                  <a:extLst>
                    <a:ext uri="{9D8B030D-6E8A-4147-A177-3AD203B41FA5}">
                      <a16:colId xmlns:a16="http://schemas.microsoft.com/office/drawing/2014/main" val="20000"/>
                    </a:ext>
                  </a:extLst>
                </a:gridCol>
                <a:gridCol w="793525">
                  <a:extLst>
                    <a:ext uri="{9D8B030D-6E8A-4147-A177-3AD203B41FA5}">
                      <a16:colId xmlns:a16="http://schemas.microsoft.com/office/drawing/2014/main" val="20001"/>
                    </a:ext>
                  </a:extLst>
                </a:gridCol>
                <a:gridCol w="1636133">
                  <a:extLst>
                    <a:ext uri="{9D8B030D-6E8A-4147-A177-3AD203B41FA5}">
                      <a16:colId xmlns:a16="http://schemas.microsoft.com/office/drawing/2014/main" val="20002"/>
                    </a:ext>
                  </a:extLst>
                </a:gridCol>
              </a:tblGrid>
              <a:tr h="257522">
                <a:tc>
                  <a:txBody>
                    <a:bodyPr/>
                    <a:lstStyle/>
                    <a:p>
                      <a:pPr marL="183515" marR="137160" indent="-43815">
                        <a:lnSpc>
                          <a:spcPct val="104200"/>
                        </a:lnSpc>
                        <a:spcBef>
                          <a:spcPts val="390"/>
                        </a:spcBef>
                      </a:pPr>
                      <a:r>
                        <a:rPr sz="500" b="1" spc="15" dirty="0">
                          <a:solidFill>
                            <a:srgbClr val="FFFFFF"/>
                          </a:solidFill>
                          <a:latin typeface="Tahoma"/>
                          <a:cs typeface="Tahoma"/>
                        </a:rPr>
                        <a:t>C</a:t>
                      </a:r>
                      <a:r>
                        <a:rPr sz="500" b="1" spc="20" dirty="0">
                          <a:solidFill>
                            <a:srgbClr val="FFFFFF"/>
                          </a:solidFill>
                          <a:latin typeface="Tahoma"/>
                          <a:cs typeface="Tahoma"/>
                        </a:rPr>
                        <a:t>olor  </a:t>
                      </a:r>
                      <a:r>
                        <a:rPr sz="500" b="1" spc="-20" dirty="0">
                          <a:solidFill>
                            <a:srgbClr val="FFFFFF"/>
                          </a:solidFill>
                          <a:latin typeface="Tahoma"/>
                          <a:cs typeface="Tahoma"/>
                        </a:rPr>
                        <a:t>Key</a:t>
                      </a:r>
                      <a:endParaRPr sz="500" dirty="0">
                        <a:latin typeface="Tahoma"/>
                        <a:cs typeface="Tahoma"/>
                      </a:endParaRPr>
                    </a:p>
                  </a:txBody>
                  <a:tcPr marL="0" marR="0" marT="25328" marB="0" anchor="ctr">
                    <a:lnR w="19050">
                      <a:solidFill>
                        <a:srgbClr val="FFFFFF"/>
                      </a:solidFill>
                      <a:prstDash val="solid"/>
                    </a:lnR>
                    <a:solidFill>
                      <a:srgbClr val="005E6D"/>
                    </a:solidFill>
                  </a:tcPr>
                </a:tc>
                <a:tc>
                  <a:txBody>
                    <a:bodyPr/>
                    <a:lstStyle/>
                    <a:p>
                      <a:pPr marL="254635" marR="148590" indent="-95250">
                        <a:lnSpc>
                          <a:spcPct val="104200"/>
                        </a:lnSpc>
                        <a:spcBef>
                          <a:spcPts val="390"/>
                        </a:spcBef>
                      </a:pPr>
                      <a:r>
                        <a:rPr sz="500" b="1" spc="20" dirty="0">
                          <a:solidFill>
                            <a:srgbClr val="FFFFFF"/>
                          </a:solidFill>
                          <a:latin typeface="Tahoma"/>
                          <a:cs typeface="Tahoma"/>
                        </a:rPr>
                        <a:t>Cases/100,000  </a:t>
                      </a:r>
                      <a:r>
                        <a:rPr sz="500" b="1" spc="5" dirty="0">
                          <a:solidFill>
                            <a:srgbClr val="FFFFFF"/>
                          </a:solidFill>
                          <a:latin typeface="Tahoma"/>
                          <a:cs typeface="Tahoma"/>
                        </a:rPr>
                        <a:t>Population</a:t>
                      </a:r>
                      <a:endParaRPr sz="500" dirty="0">
                        <a:latin typeface="Tahoma"/>
                        <a:cs typeface="Tahoma"/>
                      </a:endParaRPr>
                    </a:p>
                  </a:txBody>
                  <a:tcPr marL="0" marR="0" marT="25328" marB="0" anchor="ctr">
                    <a:lnL w="19050">
                      <a:solidFill>
                        <a:srgbClr val="FFFFFF"/>
                      </a:solidFill>
                      <a:prstDash val="solid"/>
                    </a:lnL>
                    <a:lnR w="19050">
                      <a:solidFill>
                        <a:srgbClr val="FFFFFF"/>
                      </a:solidFill>
                      <a:prstDash val="solid"/>
                    </a:lnR>
                    <a:solidFill>
                      <a:srgbClr val="005E6D"/>
                    </a:solidFill>
                  </a:tcPr>
                </a:tc>
                <a:tc>
                  <a:txBody>
                    <a:bodyPr/>
                    <a:lstStyle/>
                    <a:p>
                      <a:pPr>
                        <a:lnSpc>
                          <a:spcPct val="100000"/>
                        </a:lnSpc>
                        <a:spcBef>
                          <a:spcPts val="10"/>
                        </a:spcBef>
                      </a:pPr>
                      <a:endParaRPr sz="500" dirty="0">
                        <a:latin typeface="Times New Roman"/>
                        <a:cs typeface="Times New Roman"/>
                      </a:endParaRPr>
                    </a:p>
                    <a:p>
                      <a:pPr marL="690245">
                        <a:lnSpc>
                          <a:spcPct val="100000"/>
                        </a:lnSpc>
                      </a:pPr>
                      <a:r>
                        <a:rPr sz="500" b="1" spc="10" dirty="0">
                          <a:solidFill>
                            <a:srgbClr val="FFFFFF"/>
                          </a:solidFill>
                          <a:latin typeface="Tahoma"/>
                          <a:cs typeface="Tahoma"/>
                        </a:rPr>
                        <a:t>State </a:t>
                      </a:r>
                      <a:r>
                        <a:rPr sz="500" b="1" spc="5" dirty="0">
                          <a:solidFill>
                            <a:srgbClr val="FFFFFF"/>
                          </a:solidFill>
                          <a:latin typeface="Tahoma"/>
                          <a:cs typeface="Tahoma"/>
                        </a:rPr>
                        <a:t>or</a:t>
                      </a:r>
                      <a:r>
                        <a:rPr sz="500" b="1" spc="-80" dirty="0">
                          <a:solidFill>
                            <a:srgbClr val="FFFFFF"/>
                          </a:solidFill>
                          <a:latin typeface="Tahoma"/>
                          <a:cs typeface="Tahoma"/>
                        </a:rPr>
                        <a:t> </a:t>
                      </a:r>
                      <a:r>
                        <a:rPr sz="500" b="1" spc="10" dirty="0">
                          <a:solidFill>
                            <a:srgbClr val="FFFFFF"/>
                          </a:solidFill>
                          <a:latin typeface="Tahoma"/>
                          <a:cs typeface="Tahoma"/>
                        </a:rPr>
                        <a:t>Jurisdiction</a:t>
                      </a:r>
                      <a:endParaRPr sz="500" dirty="0">
                        <a:latin typeface="Tahoma"/>
                        <a:cs typeface="Tahoma"/>
                      </a:endParaRPr>
                    </a:p>
                  </a:txBody>
                  <a:tcPr marL="0" marR="0" marT="650" marB="0" anchor="ctr">
                    <a:lnL w="19050">
                      <a:solidFill>
                        <a:srgbClr val="FFFFFF"/>
                      </a:solidFill>
                      <a:prstDash val="solid"/>
                    </a:lnL>
                    <a:solidFill>
                      <a:srgbClr val="005E6D"/>
                    </a:solidFill>
                  </a:tcPr>
                </a:tc>
                <a:extLst>
                  <a:ext uri="{0D108BD9-81ED-4DB2-BD59-A6C34878D82A}">
                    <a16:rowId xmlns:a16="http://schemas.microsoft.com/office/drawing/2014/main" val="10000"/>
                  </a:ext>
                </a:extLst>
              </a:tr>
              <a:tr h="140978">
                <a:tc>
                  <a:txBody>
                    <a:bodyPr/>
                    <a:lstStyle/>
                    <a:p>
                      <a:pPr>
                        <a:lnSpc>
                          <a:spcPct val="100000"/>
                        </a:lnSpc>
                      </a:pPr>
                      <a:endParaRPr sz="600" dirty="0">
                        <a:latin typeface="Times New Roman"/>
                        <a:cs typeface="Times New Roman"/>
                      </a:endParaRPr>
                    </a:p>
                  </a:txBody>
                  <a:tcPr marL="0" marR="0" marT="0" marB="0" anchor="ctr">
                    <a:lnB w="19050">
                      <a:solidFill>
                        <a:srgbClr val="FFFFFF"/>
                      </a:solidFill>
                      <a:prstDash val="solid"/>
                    </a:lnB>
                    <a:solidFill>
                      <a:srgbClr val="D8E3E5"/>
                    </a:solidFill>
                  </a:tcPr>
                </a:tc>
                <a:tc>
                  <a:txBody>
                    <a:bodyPr/>
                    <a:lstStyle/>
                    <a:p>
                      <a:pPr marL="2540" algn="ctr">
                        <a:lnSpc>
                          <a:spcPct val="100000"/>
                        </a:lnSpc>
                        <a:spcBef>
                          <a:spcPts val="560"/>
                        </a:spcBef>
                      </a:pPr>
                      <a:r>
                        <a:rPr sz="500" b="1" spc="40" dirty="0">
                          <a:solidFill>
                            <a:srgbClr val="231F20"/>
                          </a:solidFill>
                          <a:latin typeface="Arial"/>
                          <a:cs typeface="Arial"/>
                        </a:rPr>
                        <a:t>0.0-0.2</a:t>
                      </a:r>
                      <a:endParaRPr sz="500" dirty="0">
                        <a:latin typeface="Arial"/>
                        <a:cs typeface="Arial"/>
                      </a:endParaRPr>
                    </a:p>
                  </a:txBody>
                  <a:tcPr marL="0" marR="0" marT="36368" marB="0" anchor="ctr">
                    <a:solidFill>
                      <a:srgbClr val="FFFFFF"/>
                    </a:solidFill>
                  </a:tcPr>
                </a:tc>
                <a:tc>
                  <a:txBody>
                    <a:bodyPr/>
                    <a:lstStyle/>
                    <a:p>
                      <a:pPr marL="57150">
                        <a:lnSpc>
                          <a:spcPct val="100000"/>
                        </a:lnSpc>
                        <a:spcBef>
                          <a:spcPts val="560"/>
                        </a:spcBef>
                      </a:pPr>
                      <a:r>
                        <a:rPr sz="500" b="1" spc="-55" dirty="0">
                          <a:solidFill>
                            <a:srgbClr val="231F20"/>
                          </a:solidFill>
                          <a:latin typeface="Arial"/>
                          <a:cs typeface="Arial"/>
                        </a:rPr>
                        <a:t>CT, </a:t>
                      </a:r>
                      <a:r>
                        <a:rPr sz="500" b="1" spc="-30" dirty="0">
                          <a:solidFill>
                            <a:srgbClr val="231F20"/>
                          </a:solidFill>
                          <a:latin typeface="Arial"/>
                          <a:cs typeface="Arial"/>
                        </a:rPr>
                        <a:t>LA, </a:t>
                      </a:r>
                      <a:r>
                        <a:rPr sz="500" b="1" spc="-10" dirty="0">
                          <a:solidFill>
                            <a:srgbClr val="231F20"/>
                          </a:solidFill>
                          <a:latin typeface="Arial"/>
                          <a:cs typeface="Arial"/>
                        </a:rPr>
                        <a:t>NE, </a:t>
                      </a:r>
                      <a:r>
                        <a:rPr sz="500" b="1" spc="-40" dirty="0">
                          <a:solidFill>
                            <a:srgbClr val="231F20"/>
                          </a:solidFill>
                          <a:latin typeface="Arial"/>
                          <a:cs typeface="Arial"/>
                        </a:rPr>
                        <a:t>SC,</a:t>
                      </a:r>
                      <a:r>
                        <a:rPr sz="500" b="1" spc="-85" dirty="0">
                          <a:solidFill>
                            <a:srgbClr val="231F20"/>
                          </a:solidFill>
                          <a:latin typeface="Arial"/>
                          <a:cs typeface="Arial"/>
                        </a:rPr>
                        <a:t> </a:t>
                      </a:r>
                      <a:r>
                        <a:rPr sz="500" b="1" spc="-20" dirty="0">
                          <a:solidFill>
                            <a:srgbClr val="231F20"/>
                          </a:solidFill>
                          <a:latin typeface="Arial"/>
                          <a:cs typeface="Arial"/>
                        </a:rPr>
                        <a:t>TX</a:t>
                      </a:r>
                      <a:endParaRPr sz="500" dirty="0">
                        <a:latin typeface="Arial"/>
                        <a:cs typeface="Arial"/>
                      </a:endParaRPr>
                    </a:p>
                  </a:txBody>
                  <a:tcPr marL="0" marR="0" marT="36368" marB="0" anchor="ctr">
                    <a:solidFill>
                      <a:srgbClr val="FFFFFF"/>
                    </a:solidFill>
                  </a:tcPr>
                </a:tc>
                <a:extLst>
                  <a:ext uri="{0D108BD9-81ED-4DB2-BD59-A6C34878D82A}">
                    <a16:rowId xmlns:a16="http://schemas.microsoft.com/office/drawing/2014/main" val="10001"/>
                  </a:ext>
                </a:extLst>
              </a:tr>
              <a:tr h="145839">
                <a:tc>
                  <a:txBody>
                    <a:bodyPr/>
                    <a:lstStyle/>
                    <a:p>
                      <a:pPr>
                        <a:lnSpc>
                          <a:spcPct val="100000"/>
                        </a:lnSpc>
                      </a:pPr>
                      <a:endParaRPr sz="600" dirty="0">
                        <a:latin typeface="Times New Roman"/>
                        <a:cs typeface="Times New Roman"/>
                      </a:endParaRPr>
                    </a:p>
                  </a:txBody>
                  <a:tcPr marL="0" marR="0" marT="0" marB="0" anchor="ctr">
                    <a:lnR w="19050">
                      <a:solidFill>
                        <a:srgbClr val="FFFFFF"/>
                      </a:solidFill>
                      <a:prstDash val="solid"/>
                    </a:lnR>
                    <a:lnT w="19050">
                      <a:solidFill>
                        <a:srgbClr val="FFFFFF"/>
                      </a:solidFill>
                      <a:prstDash val="solid"/>
                    </a:lnT>
                    <a:lnB w="19050">
                      <a:solidFill>
                        <a:srgbClr val="FFFFFF"/>
                      </a:solidFill>
                      <a:prstDash val="solid"/>
                    </a:lnB>
                    <a:solidFill>
                      <a:srgbClr val="9ABFC6"/>
                    </a:solidFill>
                  </a:tcPr>
                </a:tc>
                <a:tc>
                  <a:txBody>
                    <a:bodyPr/>
                    <a:lstStyle/>
                    <a:p>
                      <a:pPr marL="2540" algn="ctr">
                        <a:lnSpc>
                          <a:spcPct val="100000"/>
                        </a:lnSpc>
                        <a:spcBef>
                          <a:spcPts val="635"/>
                        </a:spcBef>
                      </a:pPr>
                      <a:r>
                        <a:rPr sz="500" b="1" spc="40" dirty="0">
                          <a:solidFill>
                            <a:srgbClr val="231F20"/>
                          </a:solidFill>
                          <a:latin typeface="Arial"/>
                          <a:cs typeface="Arial"/>
                        </a:rPr>
                        <a:t>0.3-0.6</a:t>
                      </a:r>
                      <a:endParaRPr sz="500" dirty="0">
                        <a:latin typeface="Arial"/>
                        <a:cs typeface="Arial"/>
                      </a:endParaRPr>
                    </a:p>
                  </a:txBody>
                  <a:tcPr marL="0" marR="0" marT="41239" marB="0" anchor="ctr">
                    <a:lnL w="19050">
                      <a:solidFill>
                        <a:srgbClr val="FFFFFF"/>
                      </a:solidFill>
                      <a:prstDash val="solid"/>
                    </a:lnL>
                    <a:lnR w="19050">
                      <a:solidFill>
                        <a:srgbClr val="FFFFFF"/>
                      </a:solidFill>
                      <a:prstDash val="solid"/>
                    </a:lnR>
                    <a:lnB w="19050">
                      <a:solidFill>
                        <a:srgbClr val="FFFFFF"/>
                      </a:solidFill>
                      <a:prstDash val="solid"/>
                    </a:lnB>
                    <a:solidFill>
                      <a:srgbClr val="E5EEF0"/>
                    </a:solidFill>
                  </a:tcPr>
                </a:tc>
                <a:tc>
                  <a:txBody>
                    <a:bodyPr/>
                    <a:lstStyle/>
                    <a:p>
                      <a:pPr marL="57150">
                        <a:lnSpc>
                          <a:spcPct val="100000"/>
                        </a:lnSpc>
                        <a:spcBef>
                          <a:spcPts val="635"/>
                        </a:spcBef>
                      </a:pPr>
                      <a:r>
                        <a:rPr sz="500" b="1" spc="-35" dirty="0">
                          <a:solidFill>
                            <a:srgbClr val="231F20"/>
                          </a:solidFill>
                          <a:latin typeface="Arial"/>
                          <a:cs typeface="Arial"/>
                        </a:rPr>
                        <a:t>CA, GA, </a:t>
                      </a:r>
                      <a:r>
                        <a:rPr sz="500" b="1" dirty="0">
                          <a:solidFill>
                            <a:srgbClr val="231F20"/>
                          </a:solidFill>
                          <a:latin typeface="Arial"/>
                          <a:cs typeface="Arial"/>
                        </a:rPr>
                        <a:t>HI, </a:t>
                      </a:r>
                      <a:r>
                        <a:rPr sz="500" b="1" spc="-10" dirty="0">
                          <a:solidFill>
                            <a:srgbClr val="231F20"/>
                          </a:solidFill>
                          <a:latin typeface="Arial"/>
                          <a:cs typeface="Arial"/>
                        </a:rPr>
                        <a:t>IA, </a:t>
                      </a:r>
                      <a:r>
                        <a:rPr sz="500" b="1" spc="5" dirty="0">
                          <a:solidFill>
                            <a:srgbClr val="231F20"/>
                          </a:solidFill>
                          <a:latin typeface="Arial"/>
                          <a:cs typeface="Arial"/>
                        </a:rPr>
                        <a:t>MD, </a:t>
                      </a:r>
                      <a:r>
                        <a:rPr sz="500" b="1" spc="20" dirty="0">
                          <a:solidFill>
                            <a:srgbClr val="231F20"/>
                          </a:solidFill>
                          <a:latin typeface="Arial"/>
                          <a:cs typeface="Arial"/>
                        </a:rPr>
                        <a:t>NM, </a:t>
                      </a:r>
                      <a:r>
                        <a:rPr sz="500" b="1" spc="-20" dirty="0">
                          <a:solidFill>
                            <a:srgbClr val="231F20"/>
                          </a:solidFill>
                          <a:latin typeface="Arial"/>
                          <a:cs typeface="Arial"/>
                        </a:rPr>
                        <a:t>NV, </a:t>
                      </a:r>
                      <a:r>
                        <a:rPr sz="500" b="1" spc="-25" dirty="0">
                          <a:solidFill>
                            <a:srgbClr val="231F20"/>
                          </a:solidFill>
                          <a:latin typeface="Arial"/>
                          <a:cs typeface="Arial"/>
                        </a:rPr>
                        <a:t>OK,</a:t>
                      </a:r>
                      <a:r>
                        <a:rPr sz="500" b="1" spc="100" dirty="0">
                          <a:solidFill>
                            <a:srgbClr val="231F20"/>
                          </a:solidFill>
                          <a:latin typeface="Arial"/>
                          <a:cs typeface="Arial"/>
                        </a:rPr>
                        <a:t> </a:t>
                      </a:r>
                      <a:r>
                        <a:rPr sz="500" b="1" spc="-5" dirty="0">
                          <a:solidFill>
                            <a:srgbClr val="231F20"/>
                          </a:solidFill>
                          <a:latin typeface="Arial"/>
                          <a:cs typeface="Arial"/>
                        </a:rPr>
                        <a:t>OR</a:t>
                      </a:r>
                      <a:endParaRPr sz="500" dirty="0">
                        <a:latin typeface="Arial"/>
                        <a:cs typeface="Arial"/>
                      </a:endParaRPr>
                    </a:p>
                  </a:txBody>
                  <a:tcPr marL="0" marR="0" marT="41239" marB="0" anchor="ctr">
                    <a:lnL w="19050">
                      <a:solidFill>
                        <a:srgbClr val="FFFFFF"/>
                      </a:solidFill>
                      <a:prstDash val="solid"/>
                    </a:lnL>
                    <a:lnB w="19050">
                      <a:solidFill>
                        <a:srgbClr val="FFFFFF"/>
                      </a:solidFill>
                      <a:prstDash val="solid"/>
                    </a:lnB>
                    <a:solidFill>
                      <a:srgbClr val="E5EEF0"/>
                    </a:solidFill>
                  </a:tcPr>
                </a:tc>
                <a:extLst>
                  <a:ext uri="{0D108BD9-81ED-4DB2-BD59-A6C34878D82A}">
                    <a16:rowId xmlns:a16="http://schemas.microsoft.com/office/drawing/2014/main" val="10002"/>
                  </a:ext>
                </a:extLst>
              </a:tr>
              <a:tr h="145839">
                <a:tc>
                  <a:txBody>
                    <a:bodyPr/>
                    <a:lstStyle/>
                    <a:p>
                      <a:pPr>
                        <a:lnSpc>
                          <a:spcPct val="100000"/>
                        </a:lnSpc>
                      </a:pPr>
                      <a:endParaRPr sz="600" dirty="0">
                        <a:latin typeface="Times New Roman"/>
                        <a:cs typeface="Times New Roman"/>
                      </a:endParaRPr>
                    </a:p>
                  </a:txBody>
                  <a:tcPr marL="0" marR="0" marT="0" marB="0" anchor="ctr">
                    <a:lnT w="19050">
                      <a:solidFill>
                        <a:srgbClr val="FFFFFF"/>
                      </a:solidFill>
                      <a:prstDash val="solid"/>
                    </a:lnT>
                    <a:lnB w="19050">
                      <a:solidFill>
                        <a:srgbClr val="FFFFFF"/>
                      </a:solidFill>
                      <a:prstDash val="solid"/>
                    </a:lnB>
                    <a:solidFill>
                      <a:srgbClr val="4A909B"/>
                    </a:solidFill>
                  </a:tcPr>
                </a:tc>
                <a:tc>
                  <a:txBody>
                    <a:bodyPr/>
                    <a:lstStyle/>
                    <a:p>
                      <a:pPr marL="2540" algn="ctr">
                        <a:lnSpc>
                          <a:spcPct val="100000"/>
                        </a:lnSpc>
                        <a:spcBef>
                          <a:spcPts val="635"/>
                        </a:spcBef>
                      </a:pPr>
                      <a:r>
                        <a:rPr sz="500" b="1" spc="40" dirty="0">
                          <a:solidFill>
                            <a:srgbClr val="231F20"/>
                          </a:solidFill>
                          <a:latin typeface="Arial"/>
                          <a:cs typeface="Arial"/>
                        </a:rPr>
                        <a:t>0.7-1.2</a:t>
                      </a:r>
                      <a:endParaRPr sz="500" dirty="0">
                        <a:latin typeface="Arial"/>
                        <a:cs typeface="Arial"/>
                      </a:endParaRPr>
                    </a:p>
                  </a:txBody>
                  <a:tcPr marL="0" marR="0" marT="41239" marB="0" anchor="ctr">
                    <a:lnT w="19050" cap="flat" cmpd="sng" algn="ctr">
                      <a:solidFill>
                        <a:srgbClr val="FFFFFF"/>
                      </a:solidFill>
                      <a:prstDash val="solid"/>
                      <a:round/>
                      <a:headEnd type="none" w="med" len="med"/>
                      <a:tailEnd type="none" w="med" len="med"/>
                    </a:lnT>
                    <a:solidFill>
                      <a:srgbClr val="FFFFFF"/>
                    </a:solidFill>
                  </a:tcPr>
                </a:tc>
                <a:tc>
                  <a:txBody>
                    <a:bodyPr/>
                    <a:lstStyle/>
                    <a:p>
                      <a:pPr marL="57150">
                        <a:lnSpc>
                          <a:spcPct val="100000"/>
                        </a:lnSpc>
                        <a:spcBef>
                          <a:spcPts val="635"/>
                        </a:spcBef>
                      </a:pPr>
                      <a:r>
                        <a:rPr sz="500" b="1" spc="-45" dirty="0">
                          <a:solidFill>
                            <a:srgbClr val="231F20"/>
                          </a:solidFill>
                          <a:latin typeface="Arial"/>
                          <a:cs typeface="Arial"/>
                        </a:rPr>
                        <a:t>CO, </a:t>
                      </a:r>
                      <a:r>
                        <a:rPr sz="500" b="1" spc="-15" dirty="0">
                          <a:solidFill>
                            <a:srgbClr val="231F20"/>
                          </a:solidFill>
                          <a:latin typeface="Arial"/>
                          <a:cs typeface="Arial"/>
                        </a:rPr>
                        <a:t>ID, </a:t>
                      </a:r>
                      <a:r>
                        <a:rPr sz="500" b="1" spc="-20" dirty="0">
                          <a:solidFill>
                            <a:srgbClr val="231F20"/>
                          </a:solidFill>
                          <a:latin typeface="Arial"/>
                          <a:cs typeface="Arial"/>
                        </a:rPr>
                        <a:t>IL, </a:t>
                      </a:r>
                      <a:r>
                        <a:rPr sz="500" b="1" spc="-40" dirty="0">
                          <a:solidFill>
                            <a:srgbClr val="231F20"/>
                          </a:solidFill>
                          <a:latin typeface="Arial"/>
                          <a:cs typeface="Arial"/>
                        </a:rPr>
                        <a:t>KS, </a:t>
                      </a:r>
                      <a:r>
                        <a:rPr sz="500" b="1" spc="20" dirty="0">
                          <a:solidFill>
                            <a:srgbClr val="231F20"/>
                          </a:solidFill>
                          <a:latin typeface="Arial"/>
                          <a:cs typeface="Arial"/>
                        </a:rPr>
                        <a:t>MI, MN, </a:t>
                      </a:r>
                      <a:r>
                        <a:rPr sz="500" b="1" spc="5" dirty="0">
                          <a:solidFill>
                            <a:srgbClr val="231F20"/>
                          </a:solidFill>
                          <a:latin typeface="Arial"/>
                          <a:cs typeface="Arial"/>
                        </a:rPr>
                        <a:t>MO, </a:t>
                      </a:r>
                      <a:r>
                        <a:rPr sz="500" b="1" spc="-30" dirty="0">
                          <a:solidFill>
                            <a:srgbClr val="231F20"/>
                          </a:solidFill>
                          <a:latin typeface="Arial"/>
                          <a:cs typeface="Arial"/>
                        </a:rPr>
                        <a:t>NJ, </a:t>
                      </a:r>
                      <a:r>
                        <a:rPr sz="500" b="1" spc="-25" dirty="0">
                          <a:solidFill>
                            <a:srgbClr val="231F20"/>
                          </a:solidFill>
                          <a:latin typeface="Arial"/>
                          <a:cs typeface="Arial"/>
                        </a:rPr>
                        <a:t>VA, </a:t>
                      </a:r>
                      <a:r>
                        <a:rPr sz="500" b="1" spc="-30" dirty="0">
                          <a:solidFill>
                            <a:srgbClr val="231F20"/>
                          </a:solidFill>
                          <a:latin typeface="Arial"/>
                          <a:cs typeface="Arial"/>
                        </a:rPr>
                        <a:t>VT, </a:t>
                      </a:r>
                      <a:r>
                        <a:rPr sz="500" b="1" spc="-5" dirty="0">
                          <a:solidFill>
                            <a:srgbClr val="231F20"/>
                          </a:solidFill>
                          <a:latin typeface="Arial"/>
                          <a:cs typeface="Arial"/>
                        </a:rPr>
                        <a:t>WA,</a:t>
                      </a:r>
                      <a:r>
                        <a:rPr sz="500" b="1" spc="125" dirty="0">
                          <a:solidFill>
                            <a:srgbClr val="231F20"/>
                          </a:solidFill>
                          <a:latin typeface="Arial"/>
                          <a:cs typeface="Arial"/>
                        </a:rPr>
                        <a:t> </a:t>
                      </a:r>
                      <a:r>
                        <a:rPr sz="500" b="1" spc="20" dirty="0">
                          <a:solidFill>
                            <a:srgbClr val="231F20"/>
                          </a:solidFill>
                          <a:latin typeface="Arial"/>
                          <a:cs typeface="Arial"/>
                        </a:rPr>
                        <a:t>WY</a:t>
                      </a:r>
                      <a:endParaRPr sz="500" dirty="0">
                        <a:latin typeface="Arial"/>
                        <a:cs typeface="Arial"/>
                      </a:endParaRPr>
                    </a:p>
                  </a:txBody>
                  <a:tcPr marL="0" marR="0" marT="41239" marB="0" anchor="ctr">
                    <a:lnT w="19050" cap="flat" cmpd="sng" algn="ctr">
                      <a:solidFill>
                        <a:srgbClr val="FFFFFF"/>
                      </a:solidFill>
                      <a:prstDash val="solid"/>
                      <a:round/>
                      <a:headEnd type="none" w="med" len="med"/>
                      <a:tailEnd type="none" w="med" len="med"/>
                    </a:lnT>
                    <a:solidFill>
                      <a:srgbClr val="FFFFFF"/>
                    </a:solidFill>
                  </a:tcPr>
                </a:tc>
                <a:extLst>
                  <a:ext uri="{0D108BD9-81ED-4DB2-BD59-A6C34878D82A}">
                    <a16:rowId xmlns:a16="http://schemas.microsoft.com/office/drawing/2014/main" val="10003"/>
                  </a:ext>
                </a:extLst>
              </a:tr>
              <a:tr h="145839">
                <a:tc>
                  <a:txBody>
                    <a:bodyPr/>
                    <a:lstStyle/>
                    <a:p>
                      <a:pPr>
                        <a:lnSpc>
                          <a:spcPct val="100000"/>
                        </a:lnSpc>
                      </a:pPr>
                      <a:endParaRPr sz="600" dirty="0">
                        <a:latin typeface="Times New Roman"/>
                        <a:cs typeface="Times New Roman"/>
                      </a:endParaRPr>
                    </a:p>
                  </a:txBody>
                  <a:tcPr marL="0" marR="0" marT="0" marB="0" anchor="ctr">
                    <a:lnR w="19050">
                      <a:solidFill>
                        <a:srgbClr val="FFFFFF"/>
                      </a:solidFill>
                      <a:prstDash val="solid"/>
                    </a:lnR>
                    <a:lnT w="19050">
                      <a:solidFill>
                        <a:srgbClr val="FFFFFF"/>
                      </a:solidFill>
                      <a:prstDash val="solid"/>
                    </a:lnT>
                    <a:lnB w="19050">
                      <a:solidFill>
                        <a:srgbClr val="FFFFFF"/>
                      </a:solidFill>
                      <a:prstDash val="solid"/>
                    </a:lnB>
                    <a:solidFill>
                      <a:srgbClr val="135E6D"/>
                    </a:solidFill>
                  </a:tcPr>
                </a:tc>
                <a:tc>
                  <a:txBody>
                    <a:bodyPr/>
                    <a:lstStyle/>
                    <a:p>
                      <a:pPr marL="2540" algn="ctr">
                        <a:lnSpc>
                          <a:spcPct val="100000"/>
                        </a:lnSpc>
                        <a:spcBef>
                          <a:spcPts val="635"/>
                        </a:spcBef>
                      </a:pPr>
                      <a:r>
                        <a:rPr sz="500" b="1" spc="40" dirty="0">
                          <a:solidFill>
                            <a:srgbClr val="231F20"/>
                          </a:solidFill>
                          <a:latin typeface="Arial"/>
                          <a:cs typeface="Arial"/>
                        </a:rPr>
                        <a:t>1.3-1.8</a:t>
                      </a:r>
                      <a:endParaRPr sz="500" dirty="0">
                        <a:latin typeface="Arial"/>
                        <a:cs typeface="Arial"/>
                      </a:endParaRPr>
                    </a:p>
                  </a:txBody>
                  <a:tcPr marL="0" marR="0" marT="41239" marB="0" anchor="ctr">
                    <a:lnL w="19050">
                      <a:solidFill>
                        <a:srgbClr val="FFFFFF"/>
                      </a:solidFill>
                      <a:prstDash val="solid"/>
                    </a:lnL>
                    <a:lnR w="19050">
                      <a:solidFill>
                        <a:srgbClr val="FFFFFF"/>
                      </a:solidFill>
                      <a:prstDash val="solid"/>
                    </a:lnR>
                    <a:lnB w="19050">
                      <a:solidFill>
                        <a:srgbClr val="FFFFFF"/>
                      </a:solidFill>
                      <a:prstDash val="solid"/>
                    </a:lnB>
                    <a:solidFill>
                      <a:srgbClr val="E5EEF0"/>
                    </a:solidFill>
                  </a:tcPr>
                </a:tc>
                <a:tc>
                  <a:txBody>
                    <a:bodyPr/>
                    <a:lstStyle/>
                    <a:p>
                      <a:pPr marL="57150">
                        <a:lnSpc>
                          <a:spcPct val="100000"/>
                        </a:lnSpc>
                        <a:spcBef>
                          <a:spcPts val="635"/>
                        </a:spcBef>
                      </a:pPr>
                      <a:r>
                        <a:rPr sz="500" b="1" spc="-30" dirty="0">
                          <a:solidFill>
                            <a:srgbClr val="231F20"/>
                          </a:solidFill>
                          <a:latin typeface="Arial"/>
                          <a:cs typeface="Arial"/>
                        </a:rPr>
                        <a:t>AL, </a:t>
                      </a:r>
                      <a:r>
                        <a:rPr sz="500" b="1" spc="-10" dirty="0">
                          <a:solidFill>
                            <a:srgbClr val="231F20"/>
                          </a:solidFill>
                          <a:latin typeface="Arial"/>
                          <a:cs typeface="Arial"/>
                        </a:rPr>
                        <a:t>MT, </a:t>
                      </a:r>
                      <a:r>
                        <a:rPr sz="500" b="1" spc="-25" dirty="0">
                          <a:solidFill>
                            <a:srgbClr val="231F20"/>
                          </a:solidFill>
                          <a:latin typeface="Arial"/>
                          <a:cs typeface="Arial"/>
                        </a:rPr>
                        <a:t>NC, </a:t>
                      </a:r>
                      <a:r>
                        <a:rPr sz="500" b="1" dirty="0">
                          <a:solidFill>
                            <a:srgbClr val="231F20"/>
                          </a:solidFill>
                          <a:latin typeface="Arial"/>
                          <a:cs typeface="Arial"/>
                        </a:rPr>
                        <a:t>NH, </a:t>
                      </a:r>
                      <a:r>
                        <a:rPr sz="500" b="1" spc="-35" dirty="0">
                          <a:solidFill>
                            <a:srgbClr val="231F20"/>
                          </a:solidFill>
                          <a:latin typeface="Arial"/>
                          <a:cs typeface="Arial"/>
                        </a:rPr>
                        <a:t>NY,</a:t>
                      </a:r>
                      <a:r>
                        <a:rPr sz="500" b="1" spc="85" dirty="0">
                          <a:solidFill>
                            <a:srgbClr val="231F20"/>
                          </a:solidFill>
                          <a:latin typeface="Arial"/>
                          <a:cs typeface="Arial"/>
                        </a:rPr>
                        <a:t> </a:t>
                      </a:r>
                      <a:r>
                        <a:rPr sz="500" b="1" spc="-35" dirty="0">
                          <a:solidFill>
                            <a:srgbClr val="231F20"/>
                          </a:solidFill>
                          <a:latin typeface="Arial"/>
                          <a:cs typeface="Arial"/>
                        </a:rPr>
                        <a:t>PA</a:t>
                      </a:r>
                      <a:endParaRPr sz="500" dirty="0">
                        <a:latin typeface="Arial"/>
                        <a:cs typeface="Arial"/>
                      </a:endParaRPr>
                    </a:p>
                  </a:txBody>
                  <a:tcPr marL="0" marR="0" marT="41239" marB="0" anchor="ctr">
                    <a:lnL w="19050">
                      <a:solidFill>
                        <a:srgbClr val="FFFFFF"/>
                      </a:solidFill>
                      <a:prstDash val="solid"/>
                    </a:lnL>
                    <a:lnB w="19050">
                      <a:solidFill>
                        <a:srgbClr val="FFFFFF"/>
                      </a:solidFill>
                      <a:prstDash val="solid"/>
                    </a:lnB>
                    <a:solidFill>
                      <a:srgbClr val="E5EEF0"/>
                    </a:solidFill>
                  </a:tcPr>
                </a:tc>
                <a:extLst>
                  <a:ext uri="{0D108BD9-81ED-4DB2-BD59-A6C34878D82A}">
                    <a16:rowId xmlns:a16="http://schemas.microsoft.com/office/drawing/2014/main" val="10004"/>
                  </a:ext>
                </a:extLst>
              </a:tr>
              <a:tr h="145839">
                <a:tc>
                  <a:txBody>
                    <a:bodyPr/>
                    <a:lstStyle/>
                    <a:p>
                      <a:pPr>
                        <a:lnSpc>
                          <a:spcPct val="100000"/>
                        </a:lnSpc>
                      </a:pPr>
                      <a:endParaRPr sz="600" dirty="0">
                        <a:latin typeface="Times New Roman"/>
                        <a:cs typeface="Times New Roman"/>
                      </a:endParaRPr>
                    </a:p>
                  </a:txBody>
                  <a:tcPr marL="0" marR="0" marT="0" marB="0" anchor="ctr">
                    <a:lnT w="19050">
                      <a:solidFill>
                        <a:srgbClr val="FFFFFF"/>
                      </a:solidFill>
                      <a:prstDash val="solid"/>
                    </a:lnT>
                    <a:lnB w="19050">
                      <a:solidFill>
                        <a:srgbClr val="FFFFFF"/>
                      </a:solidFill>
                      <a:prstDash val="solid"/>
                    </a:lnB>
                    <a:solidFill>
                      <a:srgbClr val="0D414D"/>
                    </a:solidFill>
                  </a:tcPr>
                </a:tc>
                <a:tc>
                  <a:txBody>
                    <a:bodyPr/>
                    <a:lstStyle/>
                    <a:p>
                      <a:pPr marL="2540" algn="ctr">
                        <a:lnSpc>
                          <a:spcPct val="100000"/>
                        </a:lnSpc>
                        <a:spcBef>
                          <a:spcPts val="635"/>
                        </a:spcBef>
                      </a:pPr>
                      <a:r>
                        <a:rPr sz="500" b="1" spc="40" dirty="0">
                          <a:solidFill>
                            <a:srgbClr val="231F20"/>
                          </a:solidFill>
                          <a:latin typeface="Arial"/>
                          <a:cs typeface="Arial"/>
                        </a:rPr>
                        <a:t>1.9-3.0</a:t>
                      </a:r>
                      <a:endParaRPr sz="500" dirty="0">
                        <a:latin typeface="Arial"/>
                        <a:cs typeface="Arial"/>
                      </a:endParaRPr>
                    </a:p>
                  </a:txBody>
                  <a:tcPr marL="0" marR="0" marT="41239" marB="0" anchor="ctr">
                    <a:lnT w="19050" cap="flat" cmpd="sng" algn="ctr">
                      <a:solidFill>
                        <a:srgbClr val="FFFFFF"/>
                      </a:solidFill>
                      <a:prstDash val="solid"/>
                      <a:round/>
                      <a:headEnd type="none" w="med" len="med"/>
                      <a:tailEnd type="none" w="med" len="med"/>
                    </a:lnT>
                    <a:solidFill>
                      <a:srgbClr val="FFFFFF"/>
                    </a:solidFill>
                  </a:tcPr>
                </a:tc>
                <a:tc>
                  <a:txBody>
                    <a:bodyPr/>
                    <a:lstStyle/>
                    <a:p>
                      <a:pPr marL="57150">
                        <a:lnSpc>
                          <a:spcPct val="100000"/>
                        </a:lnSpc>
                        <a:spcBef>
                          <a:spcPts val="635"/>
                        </a:spcBef>
                      </a:pPr>
                      <a:r>
                        <a:rPr sz="500" b="1" spc="-15" dirty="0">
                          <a:solidFill>
                            <a:srgbClr val="231F20"/>
                          </a:solidFill>
                          <a:latin typeface="Arial"/>
                          <a:cs typeface="Arial"/>
                        </a:rPr>
                        <a:t>AR, </a:t>
                      </a:r>
                      <a:r>
                        <a:rPr sz="500" b="1" spc="-30" dirty="0">
                          <a:solidFill>
                            <a:srgbClr val="231F20"/>
                          </a:solidFill>
                          <a:latin typeface="Arial"/>
                          <a:cs typeface="Arial"/>
                        </a:rPr>
                        <a:t>FL, </a:t>
                      </a:r>
                      <a:r>
                        <a:rPr sz="500" b="1" spc="-55" dirty="0">
                          <a:solidFill>
                            <a:srgbClr val="231F20"/>
                          </a:solidFill>
                          <a:latin typeface="Arial"/>
                          <a:cs typeface="Arial"/>
                        </a:rPr>
                        <a:t>KY, </a:t>
                      </a:r>
                      <a:r>
                        <a:rPr sz="500" b="1" spc="10" dirty="0">
                          <a:solidFill>
                            <a:srgbClr val="231F20"/>
                          </a:solidFill>
                          <a:latin typeface="Arial"/>
                          <a:cs typeface="Arial"/>
                        </a:rPr>
                        <a:t>MA, </a:t>
                      </a:r>
                      <a:r>
                        <a:rPr sz="500" b="1" spc="-10" dirty="0">
                          <a:solidFill>
                            <a:srgbClr val="231F20"/>
                          </a:solidFill>
                          <a:latin typeface="Arial"/>
                          <a:cs typeface="Arial"/>
                        </a:rPr>
                        <a:t>OH, TN,</a:t>
                      </a:r>
                      <a:r>
                        <a:rPr sz="500" b="1" spc="-85" dirty="0">
                          <a:solidFill>
                            <a:srgbClr val="231F20"/>
                          </a:solidFill>
                          <a:latin typeface="Arial"/>
                          <a:cs typeface="Arial"/>
                        </a:rPr>
                        <a:t> </a:t>
                      </a:r>
                      <a:r>
                        <a:rPr sz="500" b="1" spc="40" dirty="0">
                          <a:solidFill>
                            <a:srgbClr val="231F20"/>
                          </a:solidFill>
                          <a:latin typeface="Arial"/>
                          <a:cs typeface="Arial"/>
                        </a:rPr>
                        <a:t>WI</a:t>
                      </a:r>
                      <a:endParaRPr sz="500" dirty="0">
                        <a:latin typeface="Arial"/>
                        <a:cs typeface="Arial"/>
                      </a:endParaRPr>
                    </a:p>
                  </a:txBody>
                  <a:tcPr marL="0" marR="0" marT="41239" marB="0" anchor="ctr">
                    <a:lnT w="19050" cap="flat" cmpd="sng" algn="ctr">
                      <a:solidFill>
                        <a:srgbClr val="FFFFFF"/>
                      </a:solidFill>
                      <a:prstDash val="solid"/>
                      <a:round/>
                      <a:headEnd type="none" w="med" len="med"/>
                      <a:tailEnd type="none" w="med" len="med"/>
                    </a:lnT>
                    <a:solidFill>
                      <a:srgbClr val="FFFFFF"/>
                    </a:solidFill>
                  </a:tcPr>
                </a:tc>
                <a:extLst>
                  <a:ext uri="{0D108BD9-81ED-4DB2-BD59-A6C34878D82A}">
                    <a16:rowId xmlns:a16="http://schemas.microsoft.com/office/drawing/2014/main" val="10005"/>
                  </a:ext>
                </a:extLst>
              </a:tr>
              <a:tr h="145839">
                <a:tc>
                  <a:txBody>
                    <a:bodyPr/>
                    <a:lstStyle/>
                    <a:p>
                      <a:pPr>
                        <a:lnSpc>
                          <a:spcPct val="100000"/>
                        </a:lnSpc>
                      </a:pPr>
                      <a:endParaRPr sz="600" dirty="0">
                        <a:latin typeface="Times New Roman"/>
                        <a:cs typeface="Times New Roman"/>
                      </a:endParaRPr>
                    </a:p>
                  </a:txBody>
                  <a:tcPr marL="0" marR="0" marT="0" marB="0" anchor="ctr">
                    <a:lnR w="19050">
                      <a:solidFill>
                        <a:srgbClr val="FFFFFF"/>
                      </a:solidFill>
                      <a:prstDash val="solid"/>
                    </a:lnR>
                    <a:lnT w="19050">
                      <a:solidFill>
                        <a:srgbClr val="FFFFFF"/>
                      </a:solidFill>
                      <a:prstDash val="solid"/>
                    </a:lnT>
                    <a:lnB w="19050">
                      <a:solidFill>
                        <a:srgbClr val="FFFFFF"/>
                      </a:solidFill>
                      <a:prstDash val="solid"/>
                    </a:lnB>
                    <a:solidFill>
                      <a:srgbClr val="09242C"/>
                    </a:solidFill>
                  </a:tcPr>
                </a:tc>
                <a:tc>
                  <a:txBody>
                    <a:bodyPr/>
                    <a:lstStyle/>
                    <a:p>
                      <a:pPr marL="2540" algn="ctr">
                        <a:lnSpc>
                          <a:spcPct val="100000"/>
                        </a:lnSpc>
                        <a:spcBef>
                          <a:spcPts val="635"/>
                        </a:spcBef>
                      </a:pPr>
                      <a:r>
                        <a:rPr sz="500" b="1" spc="40" dirty="0">
                          <a:solidFill>
                            <a:srgbClr val="231F20"/>
                          </a:solidFill>
                          <a:latin typeface="Arial"/>
                          <a:cs typeface="Arial"/>
                        </a:rPr>
                        <a:t>3.1-4.8</a:t>
                      </a:r>
                      <a:endParaRPr sz="500" dirty="0">
                        <a:latin typeface="Arial"/>
                        <a:cs typeface="Arial"/>
                      </a:endParaRPr>
                    </a:p>
                  </a:txBody>
                  <a:tcPr marL="0" marR="0" marT="41239" marB="0" anchor="ctr">
                    <a:lnL w="19050">
                      <a:solidFill>
                        <a:srgbClr val="FFFFFF"/>
                      </a:solidFill>
                      <a:prstDash val="solid"/>
                    </a:lnL>
                    <a:lnR w="19050">
                      <a:solidFill>
                        <a:srgbClr val="FFFFFF"/>
                      </a:solidFill>
                      <a:prstDash val="solid"/>
                    </a:lnR>
                    <a:lnB w="19050">
                      <a:solidFill>
                        <a:srgbClr val="FFFFFF"/>
                      </a:solidFill>
                      <a:prstDash val="solid"/>
                    </a:lnB>
                    <a:solidFill>
                      <a:srgbClr val="E5EEF0"/>
                    </a:solidFill>
                  </a:tcPr>
                </a:tc>
                <a:tc>
                  <a:txBody>
                    <a:bodyPr/>
                    <a:lstStyle/>
                    <a:p>
                      <a:pPr marL="57150">
                        <a:lnSpc>
                          <a:spcPct val="100000"/>
                        </a:lnSpc>
                        <a:spcBef>
                          <a:spcPts val="635"/>
                        </a:spcBef>
                      </a:pPr>
                      <a:r>
                        <a:rPr sz="500" b="1" dirty="0">
                          <a:solidFill>
                            <a:srgbClr val="231F20"/>
                          </a:solidFill>
                          <a:latin typeface="Arial"/>
                          <a:cs typeface="Arial"/>
                        </a:rPr>
                        <a:t>IN, </a:t>
                      </a:r>
                      <a:r>
                        <a:rPr sz="500" b="1" spc="10" dirty="0">
                          <a:solidFill>
                            <a:srgbClr val="231F20"/>
                          </a:solidFill>
                          <a:latin typeface="Arial"/>
                          <a:cs typeface="Arial"/>
                        </a:rPr>
                        <a:t>ME, </a:t>
                      </a:r>
                      <a:r>
                        <a:rPr sz="500" b="1" spc="-35" dirty="0">
                          <a:solidFill>
                            <a:srgbClr val="231F20"/>
                          </a:solidFill>
                          <a:latin typeface="Arial"/>
                          <a:cs typeface="Arial"/>
                        </a:rPr>
                        <a:t>SD, </a:t>
                      </a:r>
                      <a:r>
                        <a:rPr sz="500" b="1" spc="-30" dirty="0">
                          <a:solidFill>
                            <a:srgbClr val="231F20"/>
                          </a:solidFill>
                          <a:latin typeface="Arial"/>
                          <a:cs typeface="Arial"/>
                        </a:rPr>
                        <a:t>UT,</a:t>
                      </a:r>
                      <a:r>
                        <a:rPr sz="500" b="1" spc="25" dirty="0">
                          <a:solidFill>
                            <a:srgbClr val="231F20"/>
                          </a:solidFill>
                          <a:latin typeface="Arial"/>
                          <a:cs typeface="Arial"/>
                        </a:rPr>
                        <a:t> </a:t>
                      </a:r>
                      <a:r>
                        <a:rPr sz="500" b="1" spc="35" dirty="0">
                          <a:solidFill>
                            <a:srgbClr val="231F20"/>
                          </a:solidFill>
                          <a:latin typeface="Arial"/>
                          <a:cs typeface="Arial"/>
                        </a:rPr>
                        <a:t>WV</a:t>
                      </a:r>
                      <a:endParaRPr sz="500" dirty="0">
                        <a:latin typeface="Arial"/>
                        <a:cs typeface="Arial"/>
                      </a:endParaRPr>
                    </a:p>
                  </a:txBody>
                  <a:tcPr marL="0" marR="0" marT="41239" marB="0" anchor="ctr">
                    <a:lnL w="19050">
                      <a:solidFill>
                        <a:srgbClr val="FFFFFF"/>
                      </a:solidFill>
                      <a:prstDash val="solid"/>
                    </a:lnL>
                    <a:lnB w="19050">
                      <a:solidFill>
                        <a:srgbClr val="FFFFFF"/>
                      </a:solidFill>
                      <a:prstDash val="solid"/>
                    </a:lnB>
                    <a:solidFill>
                      <a:srgbClr val="E5EEF0"/>
                    </a:solidFill>
                  </a:tcPr>
                </a:tc>
                <a:extLst>
                  <a:ext uri="{0D108BD9-81ED-4DB2-BD59-A6C34878D82A}">
                    <a16:rowId xmlns:a16="http://schemas.microsoft.com/office/drawing/2014/main" val="10006"/>
                  </a:ext>
                </a:extLst>
              </a:tr>
              <a:tr h="145839">
                <a:tc>
                  <a:txBody>
                    <a:bodyPr/>
                    <a:lstStyle/>
                    <a:p>
                      <a:pPr>
                        <a:lnSpc>
                          <a:spcPct val="100000"/>
                        </a:lnSpc>
                      </a:pPr>
                      <a:endParaRPr sz="600" dirty="0">
                        <a:latin typeface="Times New Roman"/>
                        <a:cs typeface="Times New Roman"/>
                      </a:endParaRPr>
                    </a:p>
                  </a:txBody>
                  <a:tcPr marL="0" marR="0" marT="0" marB="0" anchor="ctr">
                    <a:lnT w="19050">
                      <a:solidFill>
                        <a:srgbClr val="FFFFFF"/>
                      </a:solidFill>
                      <a:prstDash val="solid"/>
                    </a:lnT>
                    <a:solidFill>
                      <a:srgbClr val="767678"/>
                    </a:solidFill>
                  </a:tcPr>
                </a:tc>
                <a:tc>
                  <a:txBody>
                    <a:bodyPr/>
                    <a:lstStyle/>
                    <a:p>
                      <a:pPr marL="2540" algn="ctr">
                        <a:lnSpc>
                          <a:spcPct val="100000"/>
                        </a:lnSpc>
                        <a:spcBef>
                          <a:spcPts val="640"/>
                        </a:spcBef>
                      </a:pPr>
                      <a:r>
                        <a:rPr sz="500" b="1" spc="15" dirty="0">
                          <a:solidFill>
                            <a:srgbClr val="231F20"/>
                          </a:solidFill>
                          <a:latin typeface="Arial"/>
                          <a:cs typeface="Arial"/>
                        </a:rPr>
                        <a:t>Data not</a:t>
                      </a:r>
                      <a:r>
                        <a:rPr sz="500" b="1" spc="-30" dirty="0">
                          <a:solidFill>
                            <a:srgbClr val="231F20"/>
                          </a:solidFill>
                          <a:latin typeface="Arial"/>
                          <a:cs typeface="Arial"/>
                        </a:rPr>
                        <a:t> </a:t>
                      </a:r>
                      <a:r>
                        <a:rPr sz="500" b="1" dirty="0">
                          <a:solidFill>
                            <a:srgbClr val="231F20"/>
                          </a:solidFill>
                          <a:latin typeface="Arial"/>
                          <a:cs typeface="Arial"/>
                        </a:rPr>
                        <a:t>available</a:t>
                      </a:r>
                      <a:endParaRPr sz="500" dirty="0">
                        <a:latin typeface="Arial"/>
                        <a:cs typeface="Arial"/>
                      </a:endParaRPr>
                    </a:p>
                  </a:txBody>
                  <a:tcPr marL="0" marR="0" marT="41564" marB="0" anchor="ctr">
                    <a:lnT w="19050" cap="flat" cmpd="sng" algn="ctr">
                      <a:solidFill>
                        <a:srgbClr val="FFFFFF"/>
                      </a:solidFill>
                      <a:prstDash val="solid"/>
                      <a:round/>
                      <a:headEnd type="none" w="med" len="med"/>
                      <a:tailEnd type="none" w="med" len="med"/>
                    </a:lnT>
                    <a:solidFill>
                      <a:srgbClr val="FFFFFF"/>
                    </a:solidFill>
                  </a:tcPr>
                </a:tc>
                <a:tc>
                  <a:txBody>
                    <a:bodyPr/>
                    <a:lstStyle/>
                    <a:p>
                      <a:pPr marL="57150">
                        <a:lnSpc>
                          <a:spcPct val="100000"/>
                        </a:lnSpc>
                        <a:spcBef>
                          <a:spcPts val="640"/>
                        </a:spcBef>
                      </a:pPr>
                      <a:r>
                        <a:rPr sz="500" b="1" spc="-30" dirty="0">
                          <a:solidFill>
                            <a:srgbClr val="231F20"/>
                          </a:solidFill>
                          <a:latin typeface="Arial"/>
                          <a:cs typeface="Arial"/>
                        </a:rPr>
                        <a:t>AK, </a:t>
                      </a:r>
                      <a:r>
                        <a:rPr sz="500" b="1" spc="-15" dirty="0">
                          <a:solidFill>
                            <a:srgbClr val="231F20"/>
                          </a:solidFill>
                          <a:latin typeface="Arial"/>
                          <a:cs typeface="Arial"/>
                        </a:rPr>
                        <a:t>AZ, </a:t>
                      </a:r>
                      <a:r>
                        <a:rPr sz="500" b="1" spc="-30" dirty="0">
                          <a:solidFill>
                            <a:srgbClr val="231F20"/>
                          </a:solidFill>
                          <a:latin typeface="Arial"/>
                          <a:cs typeface="Arial"/>
                        </a:rPr>
                        <a:t>DC, </a:t>
                      </a:r>
                      <a:r>
                        <a:rPr sz="500" b="1" spc="-20" dirty="0">
                          <a:solidFill>
                            <a:srgbClr val="231F20"/>
                          </a:solidFill>
                          <a:latin typeface="Arial"/>
                          <a:cs typeface="Arial"/>
                        </a:rPr>
                        <a:t>DE, </a:t>
                      </a:r>
                      <a:r>
                        <a:rPr sz="500" b="1" dirty="0">
                          <a:solidFill>
                            <a:srgbClr val="231F20"/>
                          </a:solidFill>
                          <a:latin typeface="Arial"/>
                          <a:cs typeface="Arial"/>
                        </a:rPr>
                        <a:t>MS,</a:t>
                      </a:r>
                      <a:r>
                        <a:rPr sz="500" b="1" spc="90" dirty="0">
                          <a:solidFill>
                            <a:srgbClr val="231F20"/>
                          </a:solidFill>
                          <a:latin typeface="Arial"/>
                          <a:cs typeface="Arial"/>
                        </a:rPr>
                        <a:t> </a:t>
                      </a:r>
                      <a:r>
                        <a:rPr sz="500" b="1" dirty="0">
                          <a:solidFill>
                            <a:srgbClr val="231F20"/>
                          </a:solidFill>
                          <a:latin typeface="Arial"/>
                          <a:cs typeface="Arial"/>
                        </a:rPr>
                        <a:t>ND,RI</a:t>
                      </a:r>
                      <a:endParaRPr sz="500" dirty="0">
                        <a:latin typeface="Arial"/>
                        <a:cs typeface="Arial"/>
                      </a:endParaRPr>
                    </a:p>
                  </a:txBody>
                  <a:tcPr marL="0" marR="0" marT="41564" marB="0" anchor="ctr">
                    <a:lnT w="19050" cap="flat" cmpd="sng" algn="ctr">
                      <a:solidFill>
                        <a:srgbClr val="FFFFFF"/>
                      </a:solidFill>
                      <a:prstDash val="solid"/>
                      <a:round/>
                      <a:headEnd type="none" w="med" len="med"/>
                      <a:tailEnd type="none" w="med" len="med"/>
                    </a:lnT>
                    <a:solidFill>
                      <a:srgbClr val="FFFFFF"/>
                    </a:solidFill>
                  </a:tcPr>
                </a:tc>
                <a:extLst>
                  <a:ext uri="{0D108BD9-81ED-4DB2-BD59-A6C34878D82A}">
                    <a16:rowId xmlns:a16="http://schemas.microsoft.com/office/drawing/2014/main" val="10007"/>
                  </a:ext>
                </a:extLst>
              </a:tr>
            </a:tbl>
          </a:graphicData>
        </a:graphic>
      </p:graphicFrame>
      <p:grpSp>
        <p:nvGrpSpPr>
          <p:cNvPr id="7" name="Group 6">
            <a:extLst>
              <a:ext uri="{FF2B5EF4-FFF2-40B4-BE49-F238E27FC236}">
                <a16:creationId xmlns:a16="http://schemas.microsoft.com/office/drawing/2014/main" id="{13AC140D-A356-5F49-BC85-E6FAC9C617F1}"/>
              </a:ext>
            </a:extLst>
          </p:cNvPr>
          <p:cNvGrpSpPr/>
          <p:nvPr/>
        </p:nvGrpSpPr>
        <p:grpSpPr>
          <a:xfrm>
            <a:off x="9987115" y="1163126"/>
            <a:ext cx="186539" cy="235878"/>
            <a:chOff x="7489392" y="299276"/>
            <a:chExt cx="184440" cy="224715"/>
          </a:xfrm>
        </p:grpSpPr>
        <p:sp>
          <p:nvSpPr>
            <p:cNvPr id="9" name="object 56">
              <a:extLst>
                <a:ext uri="{FF2B5EF4-FFF2-40B4-BE49-F238E27FC236}">
                  <a16:creationId xmlns:a16="http://schemas.microsoft.com/office/drawing/2014/main" id="{78EB573D-8DC6-CC47-B424-084F5ACCB603}"/>
                </a:ext>
              </a:extLst>
            </p:cNvPr>
            <p:cNvSpPr/>
            <p:nvPr/>
          </p:nvSpPr>
          <p:spPr>
            <a:xfrm>
              <a:off x="7604784"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0" name="object 57">
              <a:extLst>
                <a:ext uri="{FF2B5EF4-FFF2-40B4-BE49-F238E27FC236}">
                  <a16:creationId xmlns:a16="http://schemas.microsoft.com/office/drawing/2014/main" id="{11E64637-5D13-134E-A6DE-9927B2F5CC99}"/>
                </a:ext>
              </a:extLst>
            </p:cNvPr>
            <p:cNvSpPr/>
            <p:nvPr/>
          </p:nvSpPr>
          <p:spPr>
            <a:xfrm>
              <a:off x="7582498"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1" name="object 58">
              <a:extLst>
                <a:ext uri="{FF2B5EF4-FFF2-40B4-BE49-F238E27FC236}">
                  <a16:creationId xmlns:a16="http://schemas.microsoft.com/office/drawing/2014/main" id="{44D47A7D-6CB9-5D41-81D2-692639C7F696}"/>
                </a:ext>
              </a:extLst>
            </p:cNvPr>
            <p:cNvSpPr/>
            <p:nvPr/>
          </p:nvSpPr>
          <p:spPr>
            <a:xfrm>
              <a:off x="7627070" y="466339"/>
              <a:ext cx="0" cy="37354"/>
            </a:xfrm>
            <a:custGeom>
              <a:avLst/>
              <a:gdLst/>
              <a:ahLst/>
              <a:cxnLst/>
              <a:rect l="l" t="t" r="r" b="b"/>
              <a:pathLst>
                <a:path h="40640">
                  <a:moveTo>
                    <a:pt x="0" y="0"/>
                  </a:moveTo>
                  <a:lnTo>
                    <a:pt x="0" y="40627"/>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2" name="object 59">
              <a:extLst>
                <a:ext uri="{FF2B5EF4-FFF2-40B4-BE49-F238E27FC236}">
                  <a16:creationId xmlns:a16="http://schemas.microsoft.com/office/drawing/2014/main" id="{E87523B1-48DD-E64C-837D-2D9C9FB2A564}"/>
                </a:ext>
              </a:extLst>
            </p:cNvPr>
            <p:cNvSpPr/>
            <p:nvPr/>
          </p:nvSpPr>
          <p:spPr>
            <a:xfrm>
              <a:off x="7649353" y="436640"/>
              <a:ext cx="0" cy="67121"/>
            </a:xfrm>
            <a:custGeom>
              <a:avLst/>
              <a:gdLst/>
              <a:ahLst/>
              <a:cxnLst/>
              <a:rect l="l" t="t" r="r" b="b"/>
              <a:pathLst>
                <a:path h="73025">
                  <a:moveTo>
                    <a:pt x="0" y="0"/>
                  </a:moveTo>
                  <a:lnTo>
                    <a:pt x="0" y="72936"/>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3" name="object 60">
              <a:extLst>
                <a:ext uri="{FF2B5EF4-FFF2-40B4-BE49-F238E27FC236}">
                  <a16:creationId xmlns:a16="http://schemas.microsoft.com/office/drawing/2014/main" id="{02010720-4113-2D43-87F4-9D9EE704DABE}"/>
                </a:ext>
              </a:extLst>
            </p:cNvPr>
            <p:cNvSpPr/>
            <p:nvPr/>
          </p:nvSpPr>
          <p:spPr>
            <a:xfrm>
              <a:off x="7489392" y="299276"/>
              <a:ext cx="184436" cy="224709"/>
            </a:xfrm>
            <a:custGeom>
              <a:avLst/>
              <a:gdLst/>
              <a:ahLst/>
              <a:cxnLst/>
              <a:rect l="l" t="t" r="r" b="b"/>
              <a:pathLst>
                <a:path w="200660" h="244475">
                  <a:moveTo>
                    <a:pt x="121945" y="244055"/>
                  </a:moveTo>
                  <a:lnTo>
                    <a:pt x="11785" y="244055"/>
                  </a:lnTo>
                  <a:lnTo>
                    <a:pt x="5257" y="244055"/>
                  </a:lnTo>
                  <a:lnTo>
                    <a:pt x="0" y="238772"/>
                  </a:lnTo>
                  <a:lnTo>
                    <a:pt x="0" y="232244"/>
                  </a:lnTo>
                  <a:lnTo>
                    <a:pt x="0" y="13271"/>
                  </a:lnTo>
                  <a:lnTo>
                    <a:pt x="0" y="5943"/>
                  </a:lnTo>
                  <a:lnTo>
                    <a:pt x="5943" y="0"/>
                  </a:lnTo>
                  <a:lnTo>
                    <a:pt x="13271" y="0"/>
                  </a:lnTo>
                  <a:lnTo>
                    <a:pt x="186943" y="0"/>
                  </a:lnTo>
                  <a:lnTo>
                    <a:pt x="194271" y="0"/>
                  </a:lnTo>
                  <a:lnTo>
                    <a:pt x="200215" y="5943"/>
                  </a:lnTo>
                  <a:lnTo>
                    <a:pt x="200215" y="13271"/>
                  </a:lnTo>
                  <a:lnTo>
                    <a:pt x="200215" y="119748"/>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sp>
          <p:nvSpPr>
            <p:cNvPr id="14" name="object 61">
              <a:extLst>
                <a:ext uri="{FF2B5EF4-FFF2-40B4-BE49-F238E27FC236}">
                  <a16:creationId xmlns:a16="http://schemas.microsoft.com/office/drawing/2014/main" id="{F5C2B596-0ADF-DF47-969F-B4DF43E7CA9E}"/>
                </a:ext>
              </a:extLst>
            </p:cNvPr>
            <p:cNvSpPr/>
            <p:nvPr/>
          </p:nvSpPr>
          <p:spPr>
            <a:xfrm>
              <a:off x="7504317" y="317248"/>
              <a:ext cx="154515" cy="186435"/>
            </a:xfrm>
            <a:prstGeom prst="rect">
              <a:avLst/>
            </a:prstGeom>
            <a:blipFill>
              <a:blip r:embed="rId3" cstate="print"/>
              <a:stretch>
                <a:fillRect/>
              </a:stretch>
            </a:blipFill>
          </p:spPr>
          <p:txBody>
            <a:bodyPr wrap="square" lIns="0" tIns="0" rIns="0" bIns="0" rtlCol="0"/>
            <a:lstStyle/>
            <a:p>
              <a:pPr defTabSz="685800"/>
              <a:endParaRPr sz="1241" dirty="0">
                <a:solidFill>
                  <a:srgbClr val="000000"/>
                </a:solidFill>
                <a:latin typeface="Gill Sans MT"/>
              </a:endParaRPr>
            </a:p>
          </p:txBody>
        </p:sp>
        <p:sp>
          <p:nvSpPr>
            <p:cNvPr id="15" name="object 62">
              <a:extLst>
                <a:ext uri="{FF2B5EF4-FFF2-40B4-BE49-F238E27FC236}">
                  <a16:creationId xmlns:a16="http://schemas.microsoft.com/office/drawing/2014/main" id="{99F0808A-1105-6140-B830-B9189EEA9CF0}"/>
                </a:ext>
              </a:extLst>
            </p:cNvPr>
            <p:cNvSpPr/>
            <p:nvPr/>
          </p:nvSpPr>
          <p:spPr>
            <a:xfrm>
              <a:off x="7489396" y="299282"/>
              <a:ext cx="184436" cy="224709"/>
            </a:xfrm>
            <a:custGeom>
              <a:avLst/>
              <a:gdLst/>
              <a:ahLst/>
              <a:cxnLst/>
              <a:rect l="l" t="t" r="r" b="b"/>
              <a:pathLst>
                <a:path w="200660" h="244475">
                  <a:moveTo>
                    <a:pt x="78270" y="0"/>
                  </a:moveTo>
                  <a:lnTo>
                    <a:pt x="188429" y="0"/>
                  </a:lnTo>
                  <a:lnTo>
                    <a:pt x="194957" y="0"/>
                  </a:lnTo>
                  <a:lnTo>
                    <a:pt x="200202" y="5283"/>
                  </a:lnTo>
                  <a:lnTo>
                    <a:pt x="200202" y="11811"/>
                  </a:lnTo>
                  <a:lnTo>
                    <a:pt x="200202" y="230784"/>
                  </a:lnTo>
                  <a:lnTo>
                    <a:pt x="200202" y="238112"/>
                  </a:lnTo>
                  <a:lnTo>
                    <a:pt x="194271" y="244043"/>
                  </a:lnTo>
                  <a:lnTo>
                    <a:pt x="186944" y="244043"/>
                  </a:lnTo>
                  <a:lnTo>
                    <a:pt x="13271" y="244043"/>
                  </a:lnTo>
                  <a:lnTo>
                    <a:pt x="5943" y="244043"/>
                  </a:lnTo>
                  <a:lnTo>
                    <a:pt x="0" y="238112"/>
                  </a:lnTo>
                  <a:lnTo>
                    <a:pt x="0" y="230784"/>
                  </a:lnTo>
                  <a:lnTo>
                    <a:pt x="0" y="124307"/>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grpSp>
      <p:sp>
        <p:nvSpPr>
          <p:cNvPr id="16" name="Rectangle 15">
            <a:extLst>
              <a:ext uri="{FF2B5EF4-FFF2-40B4-BE49-F238E27FC236}">
                <a16:creationId xmlns:a16="http://schemas.microsoft.com/office/drawing/2014/main" id="{08FBE36D-6122-FF45-A4E6-5B6C88C6DDEC}"/>
              </a:ext>
            </a:extLst>
          </p:cNvPr>
          <p:cNvSpPr/>
          <p:nvPr/>
        </p:nvSpPr>
        <p:spPr>
          <a:xfrm>
            <a:off x="6904673" y="935722"/>
            <a:ext cx="4572000" cy="246221"/>
          </a:xfrm>
          <a:prstGeom prst="rect">
            <a:avLst/>
          </a:prstGeom>
        </p:spPr>
        <p:txBody>
          <a:bodyPr wrap="square">
            <a:spAutoFit/>
          </a:bodyPr>
          <a:lstStyle/>
          <a:p>
            <a:pPr marL="2675588" defTabSz="685800">
              <a:lnSpc>
                <a:spcPts val="629"/>
              </a:lnSpc>
              <a:spcBef>
                <a:spcPts val="67"/>
              </a:spcBef>
            </a:pPr>
            <a:r>
              <a:rPr lang="en-US" sz="600" b="1" spc="20" dirty="0">
                <a:solidFill>
                  <a:srgbClr val="005E6D"/>
                </a:solidFill>
                <a:latin typeface="Microsoft JhengHei UI"/>
                <a:cs typeface="Microsoft JhengHei UI"/>
              </a:rPr>
              <a:t>2019 </a:t>
            </a:r>
            <a:r>
              <a:rPr lang="en-US" sz="600" b="1" spc="46" dirty="0">
                <a:solidFill>
                  <a:srgbClr val="8C2689"/>
                </a:solidFill>
                <a:latin typeface="Century Gothic"/>
                <a:cs typeface="Century Gothic"/>
              </a:rPr>
              <a:t>VIRAL</a:t>
            </a:r>
            <a:r>
              <a:rPr lang="en-US" sz="600" b="1" spc="18" dirty="0">
                <a:solidFill>
                  <a:srgbClr val="8C2689"/>
                </a:solidFill>
                <a:latin typeface="Century Gothic"/>
                <a:cs typeface="Century Gothic"/>
              </a:rPr>
              <a:t> </a:t>
            </a:r>
            <a:r>
              <a:rPr lang="en-US" sz="600" b="1" spc="67" dirty="0">
                <a:solidFill>
                  <a:srgbClr val="8C2689"/>
                </a:solidFill>
                <a:latin typeface="Century Gothic"/>
                <a:cs typeface="Century Gothic"/>
              </a:rPr>
              <a:t>HEPATITIS</a:t>
            </a:r>
            <a:endParaRPr lang="en-US" sz="600" dirty="0">
              <a:solidFill>
                <a:srgbClr val="000000"/>
              </a:solidFill>
              <a:latin typeface="Century Gothic"/>
              <a:cs typeface="Century Gothic"/>
            </a:endParaRPr>
          </a:p>
          <a:p>
            <a:pPr marL="2675588" defTabSz="685800">
              <a:lnSpc>
                <a:spcPts val="629"/>
              </a:lnSpc>
            </a:pPr>
            <a:r>
              <a:rPr lang="en-US" sz="600" spc="15" dirty="0">
                <a:solidFill>
                  <a:srgbClr val="005E6D"/>
                </a:solidFill>
                <a:latin typeface="Century Gothic"/>
                <a:cs typeface="Century Gothic"/>
              </a:rPr>
              <a:t>SURVEILLANCE</a:t>
            </a:r>
            <a:r>
              <a:rPr lang="en-US" sz="600" spc="36" dirty="0">
                <a:solidFill>
                  <a:srgbClr val="005E6D"/>
                </a:solidFill>
                <a:latin typeface="Century Gothic"/>
                <a:cs typeface="Century Gothic"/>
              </a:rPr>
              <a:t> REPORT</a:t>
            </a:r>
            <a:endParaRPr lang="en-US" sz="600" dirty="0">
              <a:solidFill>
                <a:srgbClr val="000000"/>
              </a:solidFill>
              <a:latin typeface="Century Gothic"/>
              <a:cs typeface="Century Gothic"/>
            </a:endParaRPr>
          </a:p>
        </p:txBody>
      </p:sp>
      <p:sp>
        <p:nvSpPr>
          <p:cNvPr id="17" name="Donut 16">
            <a:extLst>
              <a:ext uri="{FF2B5EF4-FFF2-40B4-BE49-F238E27FC236}">
                <a16:creationId xmlns:a16="http://schemas.microsoft.com/office/drawing/2014/main" id="{EFC55435-D704-8044-BF90-FFF16E26796C}"/>
              </a:ext>
            </a:extLst>
          </p:cNvPr>
          <p:cNvSpPr/>
          <p:nvPr/>
        </p:nvSpPr>
        <p:spPr>
          <a:xfrm>
            <a:off x="6846243" y="3201125"/>
            <a:ext cx="702380" cy="575117"/>
          </a:xfrm>
          <a:prstGeom prst="donut">
            <a:avLst>
              <a:gd name="adj" fmla="val 5233"/>
            </a:avLst>
          </a:prstGeom>
          <a:solidFill>
            <a:srgbClr val="FFFF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000000"/>
              </a:solidFill>
              <a:latin typeface="Gill Sans MT"/>
            </a:endParaRPr>
          </a:p>
        </p:txBody>
      </p:sp>
      <p:sp>
        <p:nvSpPr>
          <p:cNvPr id="18" name="Right Arrow 17">
            <a:extLst>
              <a:ext uri="{FF2B5EF4-FFF2-40B4-BE49-F238E27FC236}">
                <a16:creationId xmlns:a16="http://schemas.microsoft.com/office/drawing/2014/main" id="{EDBCD465-2640-774A-84EB-AE86CF932DB9}"/>
              </a:ext>
            </a:extLst>
          </p:cNvPr>
          <p:cNvSpPr/>
          <p:nvPr/>
        </p:nvSpPr>
        <p:spPr>
          <a:xfrm>
            <a:off x="7242722" y="5197894"/>
            <a:ext cx="439340" cy="84899"/>
          </a:xfrm>
          <a:prstGeom prst="rightArrow">
            <a:avLst/>
          </a:prstGeom>
          <a:solidFill>
            <a:srgbClr val="FFFF0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19" name="Title 1">
            <a:extLst>
              <a:ext uri="{FF2B5EF4-FFF2-40B4-BE49-F238E27FC236}">
                <a16:creationId xmlns:a16="http://schemas.microsoft.com/office/drawing/2014/main" id="{CE6FF48F-024B-F446-B9A6-94CA7BCFB7BE}"/>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2787657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56460" y="1029839"/>
            <a:ext cx="8682941" cy="730629"/>
          </a:xfrm>
          <a:solidFill>
            <a:srgbClr val="00B050">
              <a:alpha val="80000"/>
            </a:srgbClr>
          </a:solidFill>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Trends in HCV epidemiology</a:t>
            </a:r>
          </a:p>
        </p:txBody>
      </p:sp>
      <p:sp>
        <p:nvSpPr>
          <p:cNvPr id="7" name="Rectangle 6">
            <a:extLst>
              <a:ext uri="{FF2B5EF4-FFF2-40B4-BE49-F238E27FC236}">
                <a16:creationId xmlns:a16="http://schemas.microsoft.com/office/drawing/2014/main" id="{70639C88-CF02-074B-B4B4-ECC99F7D4D5E}"/>
              </a:ext>
            </a:extLst>
          </p:cNvPr>
          <p:cNvSpPr/>
          <p:nvPr/>
        </p:nvSpPr>
        <p:spPr>
          <a:xfrm>
            <a:off x="1918437" y="2192625"/>
            <a:ext cx="8382171" cy="3508653"/>
          </a:xfrm>
          <a:prstGeom prst="rect">
            <a:avLst/>
          </a:prstGeom>
        </p:spPr>
        <p:txBody>
          <a:bodyPr wrap="square">
            <a:spAutoFit/>
          </a:bodyPr>
          <a:lstStyle/>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Acute hepatitis C cases reported in the United States increased every year during 2012–2019 </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During 2019, a total of 4,136 acute cases were reported, corresponding to 57,500 estimated infections after adjusting for case underascertainment and underreporting</a:t>
            </a:r>
          </a:p>
          <a:p>
            <a:pPr marL="214313" indent="-214313" defTabSz="685800">
              <a:buFont typeface="Arial" panose="020B0604020202020204" pitchFamily="34" charset="0"/>
              <a:buChar char="•"/>
            </a:pPr>
            <a:endParaRPr lang="en-US" sz="750" dirty="0">
              <a:solidFill>
                <a:srgbClr val="FFFFFF">
                  <a:lumMod val="75000"/>
                </a:srgbClr>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Perinatal exposure to hepatitis C virus (HCV) is increasingly common in the United States due to the ongoing opioid epidemic</a:t>
            </a:r>
          </a:p>
          <a:p>
            <a:pPr marL="214313" indent="-214313" defTabSz="685800">
              <a:buFont typeface="Arial" panose="020B0604020202020204" pitchFamily="34" charset="0"/>
              <a:buChar char="•"/>
            </a:pPr>
            <a:endParaRPr lang="en-US" sz="750" dirty="0">
              <a:solidFill>
                <a:srgbClr val="FFFFFF">
                  <a:lumMod val="75000"/>
                </a:srgbClr>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Children born to viremic mothers face an approximate 5-7% risk of acquiring HCV infection</a:t>
            </a:r>
          </a:p>
          <a:p>
            <a:pPr marL="214313" indent="-214313" defTabSz="685800">
              <a:buFont typeface="Arial" panose="020B0604020202020204" pitchFamily="34" charset="0"/>
              <a:buChar char="•"/>
            </a:pPr>
            <a:endParaRPr lang="en-US" sz="750" dirty="0">
              <a:solidFill>
                <a:srgbClr val="FFFFFF">
                  <a:lumMod val="75000"/>
                </a:srgbClr>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Although liver disease due to HCV progresses more slowly in children than adults, perinatally infected children face substantial risk for late complications with up to one-third developing cirrhosis by their mid-thirties</a:t>
            </a:r>
          </a:p>
          <a:p>
            <a:pPr marL="214313" indent="-214313" defTabSz="685800">
              <a:buFont typeface="Arial" panose="020B0604020202020204" pitchFamily="34" charset="0"/>
              <a:buChar char="•"/>
            </a:pPr>
            <a:endParaRPr lang="en-US" sz="13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350" dirty="0">
              <a:solidFill>
                <a:srgbClr val="000000"/>
              </a:solidFill>
              <a:latin typeface="Posterama" panose="020B0504020200020000" pitchFamily="34" charset="0"/>
              <a:cs typeface="Posterama" panose="020B0504020200020000" pitchFamily="34" charset="0"/>
            </a:endParaRPr>
          </a:p>
        </p:txBody>
      </p:sp>
      <p:sp>
        <p:nvSpPr>
          <p:cNvPr id="4" name="Rectangle 3">
            <a:extLst>
              <a:ext uri="{FF2B5EF4-FFF2-40B4-BE49-F238E27FC236}">
                <a16:creationId xmlns:a16="http://schemas.microsoft.com/office/drawing/2014/main" id="{381C4112-6B3C-F949-8D69-ED5C4117C9F9}"/>
              </a:ext>
            </a:extLst>
          </p:cNvPr>
          <p:cNvSpPr/>
          <p:nvPr/>
        </p:nvSpPr>
        <p:spPr>
          <a:xfrm>
            <a:off x="2533269" y="5798728"/>
            <a:ext cx="7125462" cy="184666"/>
          </a:xfrm>
          <a:prstGeom prst="rect">
            <a:avLst/>
          </a:prstGeom>
        </p:spPr>
        <p:txBody>
          <a:bodyPr wrap="square">
            <a:spAutoFit/>
          </a:bodyPr>
          <a:lstStyle/>
          <a:p>
            <a:pPr defTabSz="685800"/>
            <a:r>
              <a:rPr lang="en-US" sz="600" dirty="0">
                <a:solidFill>
                  <a:srgbClr val="FFFFFF">
                    <a:lumMod val="75000"/>
                  </a:srgbClr>
                </a:solidFill>
                <a:latin typeface="Posterama" panose="020B0504020200020000" pitchFamily="34" charset="0"/>
                <a:cs typeface="Posterama" panose="020B0504020200020000" pitchFamily="34" charset="0"/>
              </a:rPr>
              <a:t>Reference: Centers for Disease Control &amp; Prevention (CDC). Hepatitis C Questions and Answers for Health Professionals. Accessed online at </a:t>
            </a:r>
            <a:r>
              <a:rPr lang="en-US" sz="600" dirty="0">
                <a:solidFill>
                  <a:srgbClr val="FFFFFF">
                    <a:lumMod val="75000"/>
                  </a:srgbClr>
                </a:solidFill>
                <a:latin typeface="Posterama" panose="020B0504020200020000" pitchFamily="34" charset="0"/>
                <a:cs typeface="Posterama" panose="020B0504020200020000" pitchFamily="34" charset="0"/>
                <a:hlinkClick r:id="rId2">
                  <a:extLst>
                    <a:ext uri="{A12FA001-AC4F-418D-AE19-62706E023703}">
                      <ahyp:hlinkClr xmlns:ahyp="http://schemas.microsoft.com/office/drawing/2018/hyperlinkcolor" val="tx"/>
                    </a:ext>
                  </a:extLst>
                </a:hlinkClick>
              </a:rPr>
              <a:t>https://www.cdc.gov/hepatitis/hcv/hcvfaq.htm#section</a:t>
            </a:r>
            <a:r>
              <a:rPr lang="en-US" sz="600" dirty="0">
                <a:solidFill>
                  <a:srgbClr val="FFFFFF">
                    <a:lumMod val="75000"/>
                  </a:srgbClr>
                </a:solidFill>
                <a:latin typeface="Posterama" panose="020B0504020200020000" pitchFamily="34" charset="0"/>
                <a:cs typeface="Posterama" panose="020B0504020200020000" pitchFamily="34" charset="0"/>
              </a:rPr>
              <a:t>.</a:t>
            </a:r>
          </a:p>
        </p:txBody>
      </p:sp>
    </p:spTree>
    <p:extLst>
      <p:ext uri="{BB962C8B-B14F-4D97-AF65-F5344CB8AC3E}">
        <p14:creationId xmlns:p14="http://schemas.microsoft.com/office/powerpoint/2010/main" val="2997932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3143593" y="4892491"/>
            <a:ext cx="6000543" cy="786619"/>
          </a:xfrm>
          <a:prstGeom prst="rect">
            <a:avLst/>
          </a:prstGeom>
        </p:spPr>
        <p:txBody>
          <a:bodyPr vert="horz" wrap="square" lIns="0" tIns="12439" rIns="0" bIns="0" rtlCol="0">
            <a:spAutoFit/>
          </a:bodyPr>
          <a:lstStyle/>
          <a:p>
            <a:pPr marL="12439" defTabSz="685800">
              <a:spcBef>
                <a:spcPts val="98"/>
              </a:spcBef>
            </a:pPr>
            <a:r>
              <a:rPr sz="686" spc="-29" dirty="0">
                <a:solidFill>
                  <a:srgbClr val="231F20"/>
                </a:solidFill>
                <a:latin typeface="Century Gothic"/>
                <a:cs typeface="Century Gothic"/>
              </a:rPr>
              <a:t>Source: </a:t>
            </a:r>
            <a:r>
              <a:rPr sz="686" spc="-93" dirty="0">
                <a:solidFill>
                  <a:srgbClr val="231F20"/>
                </a:solidFill>
                <a:latin typeface="Century Gothic"/>
                <a:cs typeface="Century Gothic"/>
              </a:rPr>
              <a:t>CDC, </a:t>
            </a:r>
            <a:r>
              <a:rPr sz="686" spc="-35" dirty="0">
                <a:solidFill>
                  <a:srgbClr val="231F20"/>
                </a:solidFill>
                <a:latin typeface="Century Gothic"/>
                <a:cs typeface="Century Gothic"/>
              </a:rPr>
              <a:t>Nationally </a:t>
            </a:r>
            <a:r>
              <a:rPr sz="686" spc="-29" dirty="0">
                <a:solidFill>
                  <a:srgbClr val="231F20"/>
                </a:solidFill>
                <a:latin typeface="Century Gothic"/>
                <a:cs typeface="Century Gothic"/>
              </a:rPr>
              <a:t>Notifiable </a:t>
            </a:r>
            <a:r>
              <a:rPr sz="686" spc="-25" dirty="0">
                <a:solidFill>
                  <a:srgbClr val="231F20"/>
                </a:solidFill>
                <a:latin typeface="Century Gothic"/>
                <a:cs typeface="Century Gothic"/>
              </a:rPr>
              <a:t>Diseases </a:t>
            </a:r>
            <a:r>
              <a:rPr sz="686" spc="-29" dirty="0">
                <a:solidFill>
                  <a:srgbClr val="231F20"/>
                </a:solidFill>
                <a:latin typeface="Century Gothic"/>
                <a:cs typeface="Century Gothic"/>
              </a:rPr>
              <a:t>Surveillance</a:t>
            </a:r>
            <a:r>
              <a:rPr sz="686" spc="-103" dirty="0">
                <a:solidFill>
                  <a:srgbClr val="231F20"/>
                </a:solidFill>
                <a:latin typeface="Century Gothic"/>
                <a:cs typeface="Century Gothic"/>
              </a:rPr>
              <a:t> </a:t>
            </a:r>
            <a:r>
              <a:rPr sz="686" spc="-10" dirty="0">
                <a:solidFill>
                  <a:srgbClr val="231F20"/>
                </a:solidFill>
                <a:latin typeface="Century Gothic"/>
                <a:cs typeface="Century Gothic"/>
              </a:rPr>
              <a:t>System.</a:t>
            </a:r>
            <a:endParaRPr sz="686" dirty="0">
              <a:solidFill>
                <a:srgbClr val="000000"/>
              </a:solidFill>
              <a:latin typeface="Century Gothic"/>
              <a:cs typeface="Century Gothic"/>
            </a:endParaRPr>
          </a:p>
          <a:p>
            <a:pPr marL="12439" marR="4976" defTabSz="685800">
              <a:lnSpc>
                <a:spcPct val="106300"/>
              </a:lnSpc>
              <a:spcBef>
                <a:spcPts val="446"/>
              </a:spcBef>
            </a:pPr>
            <a:r>
              <a:rPr sz="686" spc="-35" dirty="0">
                <a:solidFill>
                  <a:srgbClr val="231F20"/>
                </a:solidFill>
                <a:latin typeface="Century Gothic"/>
                <a:cs typeface="Century Gothic"/>
              </a:rPr>
              <a:t>* </a:t>
            </a:r>
            <a:r>
              <a:rPr sz="686" spc="-74" dirty="0">
                <a:solidFill>
                  <a:srgbClr val="231F20"/>
                </a:solidFill>
                <a:latin typeface="Century Gothic"/>
                <a:cs typeface="Century Gothic"/>
              </a:rPr>
              <a:t>Case </a:t>
            </a:r>
            <a:r>
              <a:rPr sz="686" spc="-5" dirty="0">
                <a:solidFill>
                  <a:srgbClr val="231F20"/>
                </a:solidFill>
                <a:latin typeface="Century Gothic"/>
                <a:cs typeface="Century Gothic"/>
              </a:rPr>
              <a:t>reports </a:t>
            </a:r>
            <a:r>
              <a:rPr sz="686" spc="-10" dirty="0">
                <a:solidFill>
                  <a:srgbClr val="231F20"/>
                </a:solidFill>
                <a:latin typeface="Century Gothic"/>
                <a:cs typeface="Century Gothic"/>
              </a:rPr>
              <a:t>with </a:t>
            </a:r>
            <a:r>
              <a:rPr sz="686" spc="-44" dirty="0">
                <a:solidFill>
                  <a:srgbClr val="231F20"/>
                </a:solidFill>
                <a:latin typeface="Century Gothic"/>
                <a:cs typeface="Century Gothic"/>
              </a:rPr>
              <a:t>at </a:t>
            </a:r>
            <a:r>
              <a:rPr sz="686" spc="-25" dirty="0">
                <a:solidFill>
                  <a:srgbClr val="231F20"/>
                </a:solidFill>
                <a:latin typeface="Century Gothic"/>
                <a:cs typeface="Century Gothic"/>
              </a:rPr>
              <a:t>least </a:t>
            </a:r>
            <a:r>
              <a:rPr sz="686" spc="-54" dirty="0">
                <a:solidFill>
                  <a:srgbClr val="231F20"/>
                </a:solidFill>
                <a:latin typeface="Century Gothic"/>
                <a:cs typeface="Century Gothic"/>
              </a:rPr>
              <a:t>one </a:t>
            </a:r>
            <a:r>
              <a:rPr sz="686" spc="-15" dirty="0">
                <a:solidFill>
                  <a:srgbClr val="231F20"/>
                </a:solidFill>
                <a:latin typeface="Century Gothic"/>
                <a:cs typeface="Century Gothic"/>
              </a:rPr>
              <a:t>of </a:t>
            </a:r>
            <a:r>
              <a:rPr sz="686" spc="-29" dirty="0">
                <a:solidFill>
                  <a:srgbClr val="231F20"/>
                </a:solidFill>
                <a:latin typeface="Century Gothic"/>
                <a:cs typeface="Century Gothic"/>
              </a:rPr>
              <a:t>the </a:t>
            </a:r>
            <a:r>
              <a:rPr sz="686" spc="-25" dirty="0">
                <a:solidFill>
                  <a:srgbClr val="231F20"/>
                </a:solidFill>
                <a:latin typeface="Century Gothic"/>
                <a:cs typeface="Century Gothic"/>
              </a:rPr>
              <a:t>following </a:t>
            </a:r>
            <a:r>
              <a:rPr sz="686" spc="29" dirty="0">
                <a:solidFill>
                  <a:srgbClr val="231F20"/>
                </a:solidFill>
                <a:latin typeface="Century Gothic"/>
                <a:cs typeface="Century Gothic"/>
              </a:rPr>
              <a:t>risk </a:t>
            </a:r>
            <a:r>
              <a:rPr sz="686" spc="-25" dirty="0">
                <a:solidFill>
                  <a:srgbClr val="231F20"/>
                </a:solidFill>
                <a:latin typeface="Century Gothic"/>
                <a:cs typeface="Century Gothic"/>
              </a:rPr>
              <a:t>behaviors/exposures </a:t>
            </a:r>
            <a:r>
              <a:rPr sz="686" spc="-29" dirty="0">
                <a:solidFill>
                  <a:srgbClr val="231F20"/>
                </a:solidFill>
                <a:latin typeface="Century Gothic"/>
                <a:cs typeface="Century Gothic"/>
              </a:rPr>
              <a:t>reported </a:t>
            </a:r>
            <a:r>
              <a:rPr sz="686" spc="25" dirty="0">
                <a:solidFill>
                  <a:srgbClr val="231F20"/>
                </a:solidFill>
                <a:latin typeface="Century Gothic"/>
                <a:cs typeface="Century Gothic"/>
              </a:rPr>
              <a:t>6 </a:t>
            </a:r>
            <a:r>
              <a:rPr sz="686" spc="-35" dirty="0">
                <a:solidFill>
                  <a:srgbClr val="231F20"/>
                </a:solidFill>
                <a:latin typeface="Century Gothic"/>
                <a:cs typeface="Century Gothic"/>
              </a:rPr>
              <a:t>weeks </a:t>
            </a:r>
            <a:r>
              <a:rPr sz="686" spc="-20" dirty="0">
                <a:solidFill>
                  <a:srgbClr val="231F20"/>
                </a:solidFill>
                <a:latin typeface="Century Gothic"/>
                <a:cs typeface="Century Gothic"/>
              </a:rPr>
              <a:t>to </a:t>
            </a:r>
            <a:r>
              <a:rPr sz="686" spc="25" dirty="0">
                <a:solidFill>
                  <a:srgbClr val="231F20"/>
                </a:solidFill>
                <a:latin typeface="Century Gothic"/>
                <a:cs typeface="Century Gothic"/>
              </a:rPr>
              <a:t>6 </a:t>
            </a:r>
            <a:r>
              <a:rPr sz="686" spc="-15" dirty="0">
                <a:solidFill>
                  <a:srgbClr val="231F20"/>
                </a:solidFill>
                <a:latin typeface="Century Gothic"/>
                <a:cs typeface="Century Gothic"/>
              </a:rPr>
              <a:t>months </a:t>
            </a:r>
            <a:r>
              <a:rPr sz="686" spc="5" dirty="0">
                <a:solidFill>
                  <a:srgbClr val="231F20"/>
                </a:solidFill>
                <a:latin typeface="Century Gothic"/>
                <a:cs typeface="Century Gothic"/>
              </a:rPr>
              <a:t>prior </a:t>
            </a:r>
            <a:r>
              <a:rPr sz="686" spc="-20" dirty="0">
                <a:solidFill>
                  <a:srgbClr val="231F20"/>
                </a:solidFill>
                <a:latin typeface="Century Gothic"/>
                <a:cs typeface="Century Gothic"/>
              </a:rPr>
              <a:t>to symptom onset </a:t>
            </a:r>
            <a:r>
              <a:rPr sz="686" spc="5" dirty="0">
                <a:solidFill>
                  <a:srgbClr val="231F20"/>
                </a:solidFill>
                <a:latin typeface="Century Gothic"/>
                <a:cs typeface="Century Gothic"/>
              </a:rPr>
              <a:t>or </a:t>
            </a:r>
            <a:r>
              <a:rPr sz="686" spc="-59" dirty="0">
                <a:solidFill>
                  <a:srgbClr val="231F20"/>
                </a:solidFill>
                <a:latin typeface="Century Gothic"/>
                <a:cs typeface="Century Gothic"/>
              </a:rPr>
              <a:t>documented  </a:t>
            </a:r>
            <a:r>
              <a:rPr sz="686" spc="-25" dirty="0">
                <a:solidFill>
                  <a:srgbClr val="231F20"/>
                </a:solidFill>
                <a:latin typeface="Century Gothic"/>
                <a:cs typeface="Century Gothic"/>
              </a:rPr>
              <a:t>seroconversion </a:t>
            </a:r>
            <a:r>
              <a:rPr sz="686" spc="20" dirty="0">
                <a:solidFill>
                  <a:srgbClr val="231F20"/>
                </a:solidFill>
                <a:latin typeface="Century Gothic"/>
                <a:cs typeface="Century Gothic"/>
              </a:rPr>
              <a:t>if </a:t>
            </a:r>
            <a:r>
              <a:rPr sz="686" spc="-39" dirty="0">
                <a:solidFill>
                  <a:srgbClr val="231F20"/>
                </a:solidFill>
                <a:latin typeface="Century Gothic"/>
                <a:cs typeface="Century Gothic"/>
              </a:rPr>
              <a:t>asymptomatic: </a:t>
            </a:r>
            <a:r>
              <a:rPr sz="686" spc="-25" dirty="0">
                <a:solidFill>
                  <a:srgbClr val="231F20"/>
                </a:solidFill>
                <a:latin typeface="Century Gothic"/>
                <a:cs typeface="Century Gothic"/>
              </a:rPr>
              <a:t>1) </a:t>
            </a:r>
            <a:r>
              <a:rPr sz="686" spc="-29" dirty="0">
                <a:solidFill>
                  <a:srgbClr val="231F20"/>
                </a:solidFill>
                <a:latin typeface="Century Gothic"/>
                <a:cs typeface="Century Gothic"/>
              </a:rPr>
              <a:t>injection </a:t>
            </a:r>
            <a:r>
              <a:rPr sz="686" spc="-25" dirty="0">
                <a:solidFill>
                  <a:srgbClr val="231F20"/>
                </a:solidFill>
                <a:latin typeface="Century Gothic"/>
                <a:cs typeface="Century Gothic"/>
              </a:rPr>
              <a:t>drug </a:t>
            </a:r>
            <a:r>
              <a:rPr sz="686" spc="-20" dirty="0">
                <a:solidFill>
                  <a:srgbClr val="231F20"/>
                </a:solidFill>
                <a:latin typeface="Century Gothic"/>
                <a:cs typeface="Century Gothic"/>
              </a:rPr>
              <a:t>use; </a:t>
            </a:r>
            <a:r>
              <a:rPr sz="686" spc="-25" dirty="0">
                <a:solidFill>
                  <a:srgbClr val="231F20"/>
                </a:solidFill>
                <a:latin typeface="Century Gothic"/>
                <a:cs typeface="Century Gothic"/>
              </a:rPr>
              <a:t>2) </a:t>
            </a:r>
            <a:r>
              <a:rPr sz="686" spc="-20" dirty="0">
                <a:solidFill>
                  <a:srgbClr val="231F20"/>
                </a:solidFill>
                <a:latin typeface="Century Gothic"/>
                <a:cs typeface="Century Gothic"/>
              </a:rPr>
              <a:t>multiple </a:t>
            </a:r>
            <a:r>
              <a:rPr sz="686" spc="-29" dirty="0">
                <a:solidFill>
                  <a:srgbClr val="231F20"/>
                </a:solidFill>
                <a:latin typeface="Century Gothic"/>
                <a:cs typeface="Century Gothic"/>
              </a:rPr>
              <a:t>sexual </a:t>
            </a:r>
            <a:r>
              <a:rPr sz="686" spc="-15" dirty="0">
                <a:solidFill>
                  <a:srgbClr val="231F20"/>
                </a:solidFill>
                <a:latin typeface="Century Gothic"/>
                <a:cs typeface="Century Gothic"/>
              </a:rPr>
              <a:t>partners; </a:t>
            </a:r>
            <a:r>
              <a:rPr sz="686" spc="-25" dirty="0">
                <a:solidFill>
                  <a:srgbClr val="231F20"/>
                </a:solidFill>
                <a:latin typeface="Century Gothic"/>
                <a:cs typeface="Century Gothic"/>
              </a:rPr>
              <a:t>3) </a:t>
            </a:r>
            <a:r>
              <a:rPr sz="686" spc="-35" dirty="0">
                <a:solidFill>
                  <a:srgbClr val="231F20"/>
                </a:solidFill>
                <a:latin typeface="Century Gothic"/>
                <a:cs typeface="Century Gothic"/>
              </a:rPr>
              <a:t>underwent </a:t>
            </a:r>
            <a:r>
              <a:rPr sz="686" spc="-10" dirty="0">
                <a:solidFill>
                  <a:srgbClr val="231F20"/>
                </a:solidFill>
                <a:latin typeface="Century Gothic"/>
                <a:cs typeface="Century Gothic"/>
              </a:rPr>
              <a:t>surgery; </a:t>
            </a:r>
            <a:r>
              <a:rPr sz="686" spc="-25" dirty="0">
                <a:solidFill>
                  <a:srgbClr val="231F20"/>
                </a:solidFill>
                <a:latin typeface="Century Gothic"/>
                <a:cs typeface="Century Gothic"/>
              </a:rPr>
              <a:t>4) </a:t>
            </a:r>
            <a:r>
              <a:rPr sz="686" spc="-44" dirty="0">
                <a:solidFill>
                  <a:srgbClr val="231F20"/>
                </a:solidFill>
                <a:latin typeface="Century Gothic"/>
                <a:cs typeface="Century Gothic"/>
              </a:rPr>
              <a:t>men </a:t>
            </a:r>
            <a:r>
              <a:rPr sz="686" spc="-39" dirty="0">
                <a:solidFill>
                  <a:srgbClr val="231F20"/>
                </a:solidFill>
                <a:latin typeface="Century Gothic"/>
                <a:cs typeface="Century Gothic"/>
              </a:rPr>
              <a:t>who </a:t>
            </a:r>
            <a:r>
              <a:rPr sz="686" spc="-68" dirty="0">
                <a:solidFill>
                  <a:srgbClr val="231F20"/>
                </a:solidFill>
                <a:latin typeface="Century Gothic"/>
                <a:cs typeface="Century Gothic"/>
              </a:rPr>
              <a:t>have </a:t>
            </a:r>
            <a:r>
              <a:rPr sz="686" spc="-10" dirty="0">
                <a:solidFill>
                  <a:srgbClr val="231F20"/>
                </a:solidFill>
                <a:latin typeface="Century Gothic"/>
                <a:cs typeface="Century Gothic"/>
              </a:rPr>
              <a:t>sex with </a:t>
            </a:r>
            <a:r>
              <a:rPr sz="686" spc="-39" dirty="0">
                <a:solidFill>
                  <a:srgbClr val="231F20"/>
                </a:solidFill>
                <a:latin typeface="Century Gothic"/>
                <a:cs typeface="Century Gothic"/>
              </a:rPr>
              <a:t>men; </a:t>
            </a:r>
            <a:r>
              <a:rPr sz="686" spc="-25" dirty="0">
                <a:solidFill>
                  <a:srgbClr val="231F20"/>
                </a:solidFill>
                <a:latin typeface="Century Gothic"/>
                <a:cs typeface="Century Gothic"/>
              </a:rPr>
              <a:t>5) </a:t>
            </a:r>
            <a:r>
              <a:rPr sz="686" spc="-29" dirty="0">
                <a:solidFill>
                  <a:srgbClr val="231F20"/>
                </a:solidFill>
                <a:latin typeface="Century Gothic"/>
                <a:cs typeface="Century Gothic"/>
              </a:rPr>
              <a:t>sexual </a:t>
            </a:r>
            <a:r>
              <a:rPr sz="686" spc="-59" dirty="0">
                <a:solidFill>
                  <a:srgbClr val="231F20"/>
                </a:solidFill>
                <a:latin typeface="Century Gothic"/>
                <a:cs typeface="Century Gothic"/>
              </a:rPr>
              <a:t>contact  </a:t>
            </a:r>
            <a:r>
              <a:rPr sz="686" spc="-10" dirty="0">
                <a:solidFill>
                  <a:srgbClr val="231F20"/>
                </a:solidFill>
                <a:latin typeface="Century Gothic"/>
                <a:cs typeface="Century Gothic"/>
              </a:rPr>
              <a:t>with </a:t>
            </a:r>
            <a:r>
              <a:rPr sz="686" spc="-35" dirty="0">
                <a:solidFill>
                  <a:srgbClr val="231F20"/>
                </a:solidFill>
                <a:latin typeface="Century Gothic"/>
                <a:cs typeface="Century Gothic"/>
              </a:rPr>
              <a:t>suspected/confirmed </a:t>
            </a:r>
            <a:r>
              <a:rPr sz="686" spc="-20" dirty="0">
                <a:solidFill>
                  <a:srgbClr val="231F20"/>
                </a:solidFill>
                <a:latin typeface="Century Gothic"/>
                <a:cs typeface="Century Gothic"/>
              </a:rPr>
              <a:t>hepatitis </a:t>
            </a:r>
            <a:r>
              <a:rPr sz="686" spc="-132" dirty="0">
                <a:solidFill>
                  <a:srgbClr val="231F20"/>
                </a:solidFill>
                <a:latin typeface="Century Gothic"/>
                <a:cs typeface="Century Gothic"/>
              </a:rPr>
              <a:t>C </a:t>
            </a:r>
            <a:r>
              <a:rPr sz="686" spc="-59" dirty="0">
                <a:solidFill>
                  <a:srgbClr val="231F20"/>
                </a:solidFill>
                <a:latin typeface="Century Gothic"/>
                <a:cs typeface="Century Gothic"/>
              </a:rPr>
              <a:t>case; </a:t>
            </a:r>
            <a:r>
              <a:rPr sz="686" spc="-25" dirty="0">
                <a:solidFill>
                  <a:srgbClr val="231F20"/>
                </a:solidFill>
                <a:latin typeface="Century Gothic"/>
                <a:cs typeface="Century Gothic"/>
              </a:rPr>
              <a:t>6) </a:t>
            </a:r>
            <a:r>
              <a:rPr sz="686" spc="-20" dirty="0">
                <a:solidFill>
                  <a:srgbClr val="231F20"/>
                </a:solidFill>
                <a:latin typeface="Century Gothic"/>
                <a:cs typeface="Century Gothic"/>
              </a:rPr>
              <a:t>sustained </a:t>
            </a:r>
            <a:r>
              <a:rPr sz="686" spc="-103" dirty="0">
                <a:solidFill>
                  <a:srgbClr val="231F20"/>
                </a:solidFill>
                <a:latin typeface="Century Gothic"/>
                <a:cs typeface="Century Gothic"/>
              </a:rPr>
              <a:t>a </a:t>
            </a:r>
            <a:r>
              <a:rPr sz="686" spc="-39" dirty="0">
                <a:solidFill>
                  <a:srgbClr val="231F20"/>
                </a:solidFill>
                <a:latin typeface="Century Gothic"/>
                <a:cs typeface="Century Gothic"/>
              </a:rPr>
              <a:t>percutaneous </a:t>
            </a:r>
            <a:r>
              <a:rPr sz="686" spc="-5" dirty="0">
                <a:solidFill>
                  <a:srgbClr val="231F20"/>
                </a:solidFill>
                <a:latin typeface="Century Gothic"/>
                <a:cs typeface="Century Gothic"/>
              </a:rPr>
              <a:t>injury; </a:t>
            </a:r>
            <a:r>
              <a:rPr sz="686" spc="-25" dirty="0">
                <a:solidFill>
                  <a:srgbClr val="231F20"/>
                </a:solidFill>
                <a:latin typeface="Century Gothic"/>
                <a:cs typeface="Century Gothic"/>
              </a:rPr>
              <a:t>7) </a:t>
            </a:r>
            <a:r>
              <a:rPr sz="686" spc="-35" dirty="0">
                <a:solidFill>
                  <a:srgbClr val="231F20"/>
                </a:solidFill>
                <a:latin typeface="Century Gothic"/>
                <a:cs typeface="Century Gothic"/>
              </a:rPr>
              <a:t>household </a:t>
            </a:r>
            <a:r>
              <a:rPr sz="686" spc="-59" dirty="0">
                <a:solidFill>
                  <a:srgbClr val="231F20"/>
                </a:solidFill>
                <a:latin typeface="Century Gothic"/>
                <a:cs typeface="Century Gothic"/>
              </a:rPr>
              <a:t>contact </a:t>
            </a:r>
            <a:r>
              <a:rPr sz="686" spc="-10" dirty="0">
                <a:solidFill>
                  <a:srgbClr val="231F20"/>
                </a:solidFill>
                <a:latin typeface="Century Gothic"/>
                <a:cs typeface="Century Gothic"/>
              </a:rPr>
              <a:t>with </a:t>
            </a:r>
            <a:r>
              <a:rPr sz="686" spc="-35" dirty="0">
                <a:solidFill>
                  <a:srgbClr val="231F20"/>
                </a:solidFill>
                <a:latin typeface="Century Gothic"/>
                <a:cs typeface="Century Gothic"/>
              </a:rPr>
              <a:t>suspected/confirmed </a:t>
            </a:r>
            <a:r>
              <a:rPr sz="686" spc="-20" dirty="0">
                <a:solidFill>
                  <a:srgbClr val="231F20"/>
                </a:solidFill>
                <a:latin typeface="Century Gothic"/>
                <a:cs typeface="Century Gothic"/>
              </a:rPr>
              <a:t>hepatitis </a:t>
            </a:r>
            <a:r>
              <a:rPr sz="686" spc="-132" dirty="0">
                <a:solidFill>
                  <a:srgbClr val="231F20"/>
                </a:solidFill>
                <a:latin typeface="Century Gothic"/>
                <a:cs typeface="Century Gothic"/>
              </a:rPr>
              <a:t>C </a:t>
            </a:r>
            <a:r>
              <a:rPr sz="686" spc="-59" dirty="0">
                <a:solidFill>
                  <a:srgbClr val="231F20"/>
                </a:solidFill>
                <a:latin typeface="Century Gothic"/>
                <a:cs typeface="Century Gothic"/>
              </a:rPr>
              <a:t>case; </a:t>
            </a:r>
            <a:r>
              <a:rPr sz="686" spc="-29" dirty="0">
                <a:solidFill>
                  <a:srgbClr val="231F20"/>
                </a:solidFill>
                <a:latin typeface="Century Gothic"/>
                <a:cs typeface="Century Gothic"/>
              </a:rPr>
              <a:t>8)  </a:t>
            </a:r>
            <a:r>
              <a:rPr sz="686" spc="-59" dirty="0">
                <a:solidFill>
                  <a:srgbClr val="231F20"/>
                </a:solidFill>
                <a:latin typeface="Century Gothic"/>
                <a:cs typeface="Century Gothic"/>
              </a:rPr>
              <a:t>occupational </a:t>
            </a:r>
            <a:r>
              <a:rPr sz="686" spc="-25" dirty="0">
                <a:solidFill>
                  <a:srgbClr val="231F20"/>
                </a:solidFill>
                <a:latin typeface="Century Gothic"/>
                <a:cs typeface="Century Gothic"/>
              </a:rPr>
              <a:t>exposure </a:t>
            </a:r>
            <a:r>
              <a:rPr sz="686" spc="-20" dirty="0">
                <a:solidFill>
                  <a:srgbClr val="231F20"/>
                </a:solidFill>
                <a:latin typeface="Century Gothic"/>
                <a:cs typeface="Century Gothic"/>
              </a:rPr>
              <a:t>to </a:t>
            </a:r>
            <a:r>
              <a:rPr sz="686" spc="-44" dirty="0">
                <a:solidFill>
                  <a:srgbClr val="231F20"/>
                </a:solidFill>
                <a:latin typeface="Century Gothic"/>
                <a:cs typeface="Century Gothic"/>
              </a:rPr>
              <a:t>blood; </a:t>
            </a:r>
            <a:r>
              <a:rPr sz="686" spc="-25" dirty="0">
                <a:solidFill>
                  <a:srgbClr val="231F20"/>
                </a:solidFill>
                <a:latin typeface="Century Gothic"/>
                <a:cs typeface="Century Gothic"/>
              </a:rPr>
              <a:t>9) </a:t>
            </a:r>
            <a:r>
              <a:rPr sz="686" spc="-10" dirty="0">
                <a:solidFill>
                  <a:srgbClr val="231F20"/>
                </a:solidFill>
                <a:latin typeface="Century Gothic"/>
                <a:cs typeface="Century Gothic"/>
              </a:rPr>
              <a:t>dialysis; </a:t>
            </a:r>
            <a:r>
              <a:rPr sz="686" spc="-64" dirty="0">
                <a:solidFill>
                  <a:srgbClr val="231F20"/>
                </a:solidFill>
                <a:latin typeface="Century Gothic"/>
                <a:cs typeface="Century Gothic"/>
              </a:rPr>
              <a:t>and </a:t>
            </a:r>
            <a:r>
              <a:rPr sz="686" spc="-10" dirty="0">
                <a:solidFill>
                  <a:srgbClr val="231F20"/>
                </a:solidFill>
                <a:latin typeface="Century Gothic"/>
                <a:cs typeface="Century Gothic"/>
              </a:rPr>
              <a:t>10) transfusion. </a:t>
            </a:r>
            <a:r>
              <a:rPr sz="686" spc="-29" dirty="0">
                <a:solidFill>
                  <a:srgbClr val="231F20"/>
                </a:solidFill>
                <a:latin typeface="Century Gothic"/>
                <a:cs typeface="Century Gothic"/>
              </a:rPr>
              <a:t>Reported </a:t>
            </a:r>
            <a:r>
              <a:rPr sz="686" spc="-44" dirty="0">
                <a:solidFill>
                  <a:srgbClr val="231F20"/>
                </a:solidFill>
                <a:latin typeface="Century Gothic"/>
                <a:cs typeface="Century Gothic"/>
              </a:rPr>
              <a:t>cases </a:t>
            </a:r>
            <a:r>
              <a:rPr sz="686" spc="-54" dirty="0">
                <a:solidFill>
                  <a:srgbClr val="231F20"/>
                </a:solidFill>
                <a:latin typeface="Century Gothic"/>
                <a:cs typeface="Century Gothic"/>
              </a:rPr>
              <a:t>may </a:t>
            </a:r>
            <a:r>
              <a:rPr sz="686" spc="-44" dirty="0">
                <a:solidFill>
                  <a:srgbClr val="231F20"/>
                </a:solidFill>
                <a:latin typeface="Century Gothic"/>
                <a:cs typeface="Century Gothic"/>
              </a:rPr>
              <a:t>include </a:t>
            </a:r>
            <a:r>
              <a:rPr sz="686" spc="-29" dirty="0">
                <a:solidFill>
                  <a:srgbClr val="231F20"/>
                </a:solidFill>
                <a:latin typeface="Century Gothic"/>
                <a:cs typeface="Century Gothic"/>
              </a:rPr>
              <a:t>more </a:t>
            </a:r>
            <a:r>
              <a:rPr sz="686" spc="-35" dirty="0">
                <a:solidFill>
                  <a:srgbClr val="231F20"/>
                </a:solidFill>
                <a:latin typeface="Century Gothic"/>
                <a:cs typeface="Century Gothic"/>
              </a:rPr>
              <a:t>than </a:t>
            </a:r>
            <a:r>
              <a:rPr sz="686" spc="-54" dirty="0">
                <a:solidFill>
                  <a:srgbClr val="231F20"/>
                </a:solidFill>
                <a:latin typeface="Century Gothic"/>
                <a:cs typeface="Century Gothic"/>
              </a:rPr>
              <a:t>one </a:t>
            </a:r>
            <a:r>
              <a:rPr sz="686" spc="29" dirty="0">
                <a:solidFill>
                  <a:srgbClr val="231F20"/>
                </a:solidFill>
                <a:latin typeface="Century Gothic"/>
                <a:cs typeface="Century Gothic"/>
              </a:rPr>
              <a:t>risk</a:t>
            </a:r>
            <a:r>
              <a:rPr sz="686" spc="-35" dirty="0">
                <a:solidFill>
                  <a:srgbClr val="231F20"/>
                </a:solidFill>
                <a:latin typeface="Century Gothic"/>
                <a:cs typeface="Century Gothic"/>
              </a:rPr>
              <a:t> behavior/exposure.</a:t>
            </a:r>
            <a:endParaRPr sz="686" dirty="0">
              <a:solidFill>
                <a:srgbClr val="000000"/>
              </a:solidFill>
              <a:latin typeface="Century Gothic"/>
              <a:cs typeface="Century Gothic"/>
            </a:endParaRPr>
          </a:p>
          <a:p>
            <a:pPr marL="12439" defTabSz="685800">
              <a:spcBef>
                <a:spcPts val="519"/>
              </a:spcBef>
            </a:pPr>
            <a:r>
              <a:rPr sz="686" spc="-108" dirty="0">
                <a:solidFill>
                  <a:srgbClr val="231F20"/>
                </a:solidFill>
                <a:latin typeface="Century Gothic"/>
                <a:cs typeface="Century Gothic"/>
              </a:rPr>
              <a:t>† </a:t>
            </a:r>
            <a:r>
              <a:rPr sz="686" spc="25" dirty="0">
                <a:solidFill>
                  <a:srgbClr val="231F20"/>
                </a:solidFill>
                <a:latin typeface="Century Gothic"/>
                <a:cs typeface="Century Gothic"/>
              </a:rPr>
              <a:t>Risk </a:t>
            </a:r>
            <a:r>
              <a:rPr sz="686" spc="-25" dirty="0">
                <a:solidFill>
                  <a:srgbClr val="231F20"/>
                </a:solidFill>
                <a:latin typeface="Century Gothic"/>
                <a:cs typeface="Century Gothic"/>
              </a:rPr>
              <a:t>behaviors/exposures </a:t>
            </a:r>
            <a:r>
              <a:rPr sz="686" spc="-68" dirty="0">
                <a:solidFill>
                  <a:srgbClr val="231F20"/>
                </a:solidFill>
                <a:latin typeface="Century Gothic"/>
                <a:cs typeface="Century Gothic"/>
              </a:rPr>
              <a:t>data </a:t>
            </a:r>
            <a:r>
              <a:rPr sz="686" dirty="0">
                <a:solidFill>
                  <a:srgbClr val="231F20"/>
                </a:solidFill>
                <a:latin typeface="Century Gothic"/>
                <a:cs typeface="Century Gothic"/>
              </a:rPr>
              <a:t>from </a:t>
            </a:r>
            <a:r>
              <a:rPr sz="686" spc="-54" dirty="0">
                <a:solidFill>
                  <a:srgbClr val="231F20"/>
                </a:solidFill>
                <a:latin typeface="Century Gothic"/>
                <a:cs typeface="Century Gothic"/>
              </a:rPr>
              <a:t>one </a:t>
            </a:r>
            <a:r>
              <a:rPr sz="686" spc="-25" dirty="0">
                <a:solidFill>
                  <a:srgbClr val="231F20"/>
                </a:solidFill>
                <a:latin typeface="Century Gothic"/>
                <a:cs typeface="Century Gothic"/>
              </a:rPr>
              <a:t>state </a:t>
            </a:r>
            <a:r>
              <a:rPr sz="686" spc="-35" dirty="0">
                <a:solidFill>
                  <a:srgbClr val="231F20"/>
                </a:solidFill>
                <a:latin typeface="Century Gothic"/>
                <a:cs typeface="Century Gothic"/>
              </a:rPr>
              <a:t>was </a:t>
            </a:r>
            <a:r>
              <a:rPr sz="686" spc="-25" dirty="0">
                <a:solidFill>
                  <a:srgbClr val="231F20"/>
                </a:solidFill>
                <a:latin typeface="Century Gothic"/>
                <a:cs typeface="Century Gothic"/>
              </a:rPr>
              <a:t>classified </a:t>
            </a:r>
            <a:r>
              <a:rPr sz="686" spc="-29" dirty="0">
                <a:solidFill>
                  <a:srgbClr val="231F20"/>
                </a:solidFill>
                <a:latin typeface="Century Gothic"/>
                <a:cs typeface="Century Gothic"/>
              </a:rPr>
              <a:t>as </a:t>
            </a:r>
            <a:r>
              <a:rPr sz="686" spc="-25" dirty="0">
                <a:solidFill>
                  <a:srgbClr val="231F20"/>
                </a:solidFill>
                <a:latin typeface="Century Gothic"/>
                <a:cs typeface="Century Gothic"/>
              </a:rPr>
              <a:t>‘missing’ </a:t>
            </a:r>
            <a:r>
              <a:rPr sz="686" spc="-64" dirty="0">
                <a:solidFill>
                  <a:srgbClr val="231F20"/>
                </a:solidFill>
                <a:latin typeface="Century Gothic"/>
                <a:cs typeface="Century Gothic"/>
              </a:rPr>
              <a:t>because </a:t>
            </a:r>
            <a:r>
              <a:rPr sz="686" spc="-15" dirty="0">
                <a:solidFill>
                  <a:srgbClr val="231F20"/>
                </a:solidFill>
                <a:latin typeface="Century Gothic"/>
                <a:cs typeface="Century Gothic"/>
              </a:rPr>
              <a:t>of </a:t>
            </a:r>
            <a:r>
              <a:rPr sz="686" spc="15" dirty="0">
                <a:solidFill>
                  <a:srgbClr val="231F20"/>
                </a:solidFill>
                <a:latin typeface="Century Gothic"/>
                <a:cs typeface="Century Gothic"/>
              </a:rPr>
              <a:t>errors </a:t>
            </a:r>
            <a:r>
              <a:rPr sz="686" spc="-5" dirty="0">
                <a:solidFill>
                  <a:srgbClr val="231F20"/>
                </a:solidFill>
                <a:latin typeface="Century Gothic"/>
                <a:cs typeface="Century Gothic"/>
              </a:rPr>
              <a:t>in</a:t>
            </a:r>
            <a:r>
              <a:rPr sz="686" spc="-68" dirty="0">
                <a:solidFill>
                  <a:srgbClr val="231F20"/>
                </a:solidFill>
                <a:latin typeface="Century Gothic"/>
                <a:cs typeface="Century Gothic"/>
              </a:rPr>
              <a:t> </a:t>
            </a:r>
            <a:r>
              <a:rPr sz="686" spc="-20" dirty="0">
                <a:solidFill>
                  <a:srgbClr val="231F20"/>
                </a:solidFill>
                <a:latin typeface="Century Gothic"/>
                <a:cs typeface="Century Gothic"/>
              </a:rPr>
              <a:t>reporting.</a:t>
            </a:r>
            <a:endParaRPr sz="686" dirty="0">
              <a:solidFill>
                <a:srgbClr val="000000"/>
              </a:solidFill>
              <a:latin typeface="Century Gothic"/>
              <a:cs typeface="Century Gothic"/>
            </a:endParaRPr>
          </a:p>
        </p:txBody>
      </p:sp>
      <p:sp>
        <p:nvSpPr>
          <p:cNvPr id="26" name="object 26"/>
          <p:cNvSpPr txBox="1"/>
          <p:nvPr/>
        </p:nvSpPr>
        <p:spPr>
          <a:xfrm>
            <a:off x="3036022" y="1398999"/>
            <a:ext cx="6359406" cy="778525"/>
          </a:xfrm>
          <a:prstGeom prst="rect">
            <a:avLst/>
          </a:prstGeom>
        </p:spPr>
        <p:txBody>
          <a:bodyPr vert="horz" wrap="square" lIns="0" tIns="16171" rIns="0" bIns="0" rtlCol="0">
            <a:spAutoFit/>
          </a:bodyPr>
          <a:lstStyle/>
          <a:p>
            <a:pPr defTabSz="685800">
              <a:spcBef>
                <a:spcPts val="5"/>
              </a:spcBef>
            </a:pPr>
            <a:endParaRPr sz="1200" dirty="0">
              <a:solidFill>
                <a:srgbClr val="000000"/>
              </a:solidFill>
              <a:latin typeface="Times New Roman"/>
              <a:cs typeface="Times New Roman"/>
            </a:endParaRPr>
          </a:p>
          <a:p>
            <a:pPr marL="12439" marR="333979" defTabSz="685800">
              <a:lnSpc>
                <a:spcPct val="107200"/>
              </a:lnSpc>
            </a:pPr>
            <a:r>
              <a:rPr sz="1200" b="1" spc="-20" dirty="0">
                <a:solidFill>
                  <a:srgbClr val="005E6D"/>
                </a:solidFill>
                <a:latin typeface="Lucida Sans"/>
                <a:cs typeface="Lucida Sans"/>
              </a:rPr>
              <a:t>Figure </a:t>
            </a:r>
            <a:r>
              <a:rPr sz="1200" b="1" spc="10" dirty="0">
                <a:solidFill>
                  <a:srgbClr val="005E6D"/>
                </a:solidFill>
                <a:latin typeface="Lucida Sans"/>
                <a:cs typeface="Lucida Sans"/>
              </a:rPr>
              <a:t>3.7. </a:t>
            </a:r>
            <a:r>
              <a:rPr sz="1200" b="1" spc="-15" dirty="0">
                <a:solidFill>
                  <a:srgbClr val="8C2689"/>
                </a:solidFill>
                <a:latin typeface="Lucida Sans"/>
                <a:cs typeface="Lucida Sans"/>
              </a:rPr>
              <a:t>Availability of information </a:t>
            </a:r>
            <a:r>
              <a:rPr sz="1200" b="1" spc="-25" dirty="0">
                <a:solidFill>
                  <a:srgbClr val="8C2689"/>
                </a:solidFill>
                <a:latin typeface="Lucida Sans"/>
                <a:cs typeface="Lucida Sans"/>
              </a:rPr>
              <a:t>regarding </a:t>
            </a:r>
            <a:r>
              <a:rPr sz="1200" b="1" spc="-35" dirty="0">
                <a:solidFill>
                  <a:srgbClr val="8C2689"/>
                </a:solidFill>
                <a:latin typeface="Lucida Sans"/>
                <a:cs typeface="Lucida Sans"/>
              </a:rPr>
              <a:t>risk </a:t>
            </a:r>
            <a:r>
              <a:rPr sz="1200" b="1" spc="-25" dirty="0">
                <a:solidFill>
                  <a:srgbClr val="8C2689"/>
                </a:solidFill>
                <a:latin typeface="Lucida Sans"/>
                <a:cs typeface="Lucida Sans"/>
              </a:rPr>
              <a:t>behaviors </a:t>
            </a:r>
            <a:r>
              <a:rPr sz="1200" b="1" spc="-10" dirty="0">
                <a:solidFill>
                  <a:srgbClr val="8C2689"/>
                </a:solidFill>
                <a:latin typeface="Lucida Sans"/>
                <a:cs typeface="Lucida Sans"/>
              </a:rPr>
              <a:t>or  </a:t>
            </a:r>
            <a:r>
              <a:rPr sz="1200" b="1" spc="-64" dirty="0">
                <a:solidFill>
                  <a:srgbClr val="8C2689"/>
                </a:solidFill>
                <a:latin typeface="Lucida Sans"/>
                <a:cs typeface="Lucida Sans"/>
              </a:rPr>
              <a:t>exposures*†</a:t>
            </a:r>
            <a:r>
              <a:rPr sz="1200" b="1" spc="-89" dirty="0">
                <a:solidFill>
                  <a:srgbClr val="8C2689"/>
                </a:solidFill>
                <a:latin typeface="Lucida Sans"/>
                <a:cs typeface="Lucida Sans"/>
              </a:rPr>
              <a:t> </a:t>
            </a:r>
            <a:r>
              <a:rPr sz="1200" b="1" spc="-15" dirty="0">
                <a:solidFill>
                  <a:srgbClr val="8C2689"/>
                </a:solidFill>
                <a:latin typeface="Lucida Sans"/>
                <a:cs typeface="Lucida Sans"/>
              </a:rPr>
              <a:t>associated</a:t>
            </a:r>
            <a:r>
              <a:rPr sz="1200" b="1" spc="-103" dirty="0">
                <a:solidFill>
                  <a:srgbClr val="8C2689"/>
                </a:solidFill>
                <a:latin typeface="Lucida Sans"/>
                <a:cs typeface="Lucida Sans"/>
              </a:rPr>
              <a:t> </a:t>
            </a:r>
            <a:r>
              <a:rPr sz="1200" b="1" spc="-5" dirty="0">
                <a:solidFill>
                  <a:srgbClr val="8C2689"/>
                </a:solidFill>
                <a:latin typeface="Lucida Sans"/>
                <a:cs typeface="Lucida Sans"/>
              </a:rPr>
              <a:t>with</a:t>
            </a:r>
            <a:r>
              <a:rPr sz="1200" b="1" spc="-89" dirty="0">
                <a:solidFill>
                  <a:srgbClr val="8C2689"/>
                </a:solidFill>
                <a:latin typeface="Lucida Sans"/>
                <a:cs typeface="Lucida Sans"/>
              </a:rPr>
              <a:t> </a:t>
            </a:r>
            <a:r>
              <a:rPr sz="1200" b="1" spc="-5" dirty="0">
                <a:solidFill>
                  <a:srgbClr val="8C2689"/>
                </a:solidFill>
                <a:latin typeface="Lucida Sans"/>
                <a:cs typeface="Lucida Sans"/>
              </a:rPr>
              <a:t>reported</a:t>
            </a:r>
            <a:r>
              <a:rPr sz="1200" b="1" spc="-108" dirty="0">
                <a:solidFill>
                  <a:srgbClr val="8C2689"/>
                </a:solidFill>
                <a:latin typeface="Lucida Sans"/>
                <a:cs typeface="Lucida Sans"/>
              </a:rPr>
              <a:t> </a:t>
            </a:r>
            <a:r>
              <a:rPr sz="1200" b="1" spc="-29" dirty="0">
                <a:solidFill>
                  <a:srgbClr val="8C2689"/>
                </a:solidFill>
                <a:latin typeface="Lucida Sans"/>
                <a:cs typeface="Lucida Sans"/>
              </a:rPr>
              <a:t>cases</a:t>
            </a:r>
            <a:r>
              <a:rPr sz="1200" b="1" spc="-89" dirty="0">
                <a:solidFill>
                  <a:srgbClr val="8C2689"/>
                </a:solidFill>
                <a:latin typeface="Lucida Sans"/>
                <a:cs typeface="Lucida Sans"/>
              </a:rPr>
              <a:t> </a:t>
            </a:r>
            <a:r>
              <a:rPr sz="1200" b="1" spc="-15" dirty="0">
                <a:solidFill>
                  <a:srgbClr val="8C2689"/>
                </a:solidFill>
                <a:latin typeface="Lucida Sans"/>
                <a:cs typeface="Lucida Sans"/>
              </a:rPr>
              <a:t>of</a:t>
            </a:r>
            <a:r>
              <a:rPr sz="1200" b="1" spc="-103" dirty="0">
                <a:solidFill>
                  <a:srgbClr val="8C2689"/>
                </a:solidFill>
                <a:latin typeface="Lucida Sans"/>
                <a:cs typeface="Lucida Sans"/>
              </a:rPr>
              <a:t> </a:t>
            </a:r>
            <a:r>
              <a:rPr sz="1200" b="1" dirty="0">
                <a:solidFill>
                  <a:srgbClr val="8C2689"/>
                </a:solidFill>
                <a:latin typeface="Lucida Sans"/>
                <a:cs typeface="Lucida Sans"/>
              </a:rPr>
              <a:t>acute</a:t>
            </a:r>
            <a:r>
              <a:rPr sz="1200" b="1" spc="-83" dirty="0">
                <a:solidFill>
                  <a:srgbClr val="8C2689"/>
                </a:solidFill>
                <a:latin typeface="Lucida Sans"/>
                <a:cs typeface="Lucida Sans"/>
              </a:rPr>
              <a:t> </a:t>
            </a:r>
            <a:r>
              <a:rPr sz="1200" b="1" spc="-5" dirty="0">
                <a:solidFill>
                  <a:srgbClr val="8C2689"/>
                </a:solidFill>
                <a:latin typeface="Lucida Sans"/>
                <a:cs typeface="Lucida Sans"/>
              </a:rPr>
              <a:t>hepatitis</a:t>
            </a:r>
            <a:r>
              <a:rPr sz="1200" b="1" spc="-89" dirty="0">
                <a:solidFill>
                  <a:srgbClr val="8C2689"/>
                </a:solidFill>
                <a:latin typeface="Lucida Sans"/>
                <a:cs typeface="Lucida Sans"/>
              </a:rPr>
              <a:t> </a:t>
            </a:r>
            <a:r>
              <a:rPr sz="1200" b="1" spc="-127" dirty="0">
                <a:solidFill>
                  <a:srgbClr val="8C2689"/>
                </a:solidFill>
                <a:latin typeface="Lucida Sans"/>
                <a:cs typeface="Lucida Sans"/>
              </a:rPr>
              <a:t>C</a:t>
            </a:r>
            <a:r>
              <a:rPr sz="1200" b="1" spc="-108" dirty="0">
                <a:solidFill>
                  <a:srgbClr val="8C2689"/>
                </a:solidFill>
                <a:latin typeface="Lucida Sans"/>
                <a:cs typeface="Lucida Sans"/>
              </a:rPr>
              <a:t> </a:t>
            </a:r>
            <a:r>
              <a:rPr sz="1200" b="1" spc="-29" dirty="0">
                <a:solidFill>
                  <a:srgbClr val="8C2689"/>
                </a:solidFill>
                <a:latin typeface="Lucida Sans"/>
                <a:cs typeface="Lucida Sans"/>
              </a:rPr>
              <a:t>virus  </a:t>
            </a:r>
            <a:r>
              <a:rPr sz="1200" b="1" spc="-10" dirty="0">
                <a:solidFill>
                  <a:srgbClr val="8C2689"/>
                </a:solidFill>
                <a:latin typeface="Lucida Sans"/>
                <a:cs typeface="Lucida Sans"/>
              </a:rPr>
              <a:t>infection </a:t>
            </a:r>
            <a:r>
              <a:rPr sz="1200" b="1" spc="-64" dirty="0">
                <a:solidFill>
                  <a:srgbClr val="8C2689"/>
                </a:solidFill>
                <a:latin typeface="Lucida Sans"/>
                <a:cs typeface="Lucida Sans"/>
              </a:rPr>
              <a:t>— </a:t>
            </a:r>
            <a:r>
              <a:rPr sz="1200" b="1" spc="-5" dirty="0">
                <a:solidFill>
                  <a:srgbClr val="8C2689"/>
                </a:solidFill>
                <a:latin typeface="Lucida Sans"/>
                <a:cs typeface="Lucida Sans"/>
              </a:rPr>
              <a:t>United </a:t>
            </a:r>
            <a:r>
              <a:rPr sz="1200" b="1" spc="35" dirty="0">
                <a:solidFill>
                  <a:srgbClr val="8C2689"/>
                </a:solidFill>
                <a:latin typeface="Lucida Sans"/>
                <a:cs typeface="Lucida Sans"/>
              </a:rPr>
              <a:t>States,</a:t>
            </a:r>
            <a:r>
              <a:rPr sz="1200" b="1" spc="-279" dirty="0">
                <a:solidFill>
                  <a:srgbClr val="8C2689"/>
                </a:solidFill>
                <a:latin typeface="Lucida Sans"/>
                <a:cs typeface="Lucida Sans"/>
              </a:rPr>
              <a:t> </a:t>
            </a:r>
            <a:r>
              <a:rPr sz="1200" b="1" spc="-39" dirty="0">
                <a:solidFill>
                  <a:srgbClr val="8C2689"/>
                </a:solidFill>
                <a:latin typeface="Lucida Sans"/>
                <a:cs typeface="Lucida Sans"/>
              </a:rPr>
              <a:t>2019</a:t>
            </a:r>
            <a:endParaRPr sz="1200" dirty="0">
              <a:solidFill>
                <a:srgbClr val="000000"/>
              </a:solidFill>
              <a:latin typeface="Lucida Sans"/>
              <a:cs typeface="Lucida Sans"/>
            </a:endParaRPr>
          </a:p>
        </p:txBody>
      </p:sp>
      <p:pic>
        <p:nvPicPr>
          <p:cNvPr id="28" name="Picture 27" descr="Information regarding the availability of risk behaviors or exposure information for reported cases of acute hepatitis C during 2019. At least one risk behavior or exposure was identified for 39.3% of cases; no risk was identified for 15.4% of cases; and risk data were missing for 45.3% of cases.">
            <a:extLst>
              <a:ext uri="{FF2B5EF4-FFF2-40B4-BE49-F238E27FC236}">
                <a16:creationId xmlns:a16="http://schemas.microsoft.com/office/drawing/2014/main" id="{EB36CEB0-03CD-49CB-A8C8-9A6916BEA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6023" y="2267619"/>
            <a:ext cx="6119957" cy="2573872"/>
          </a:xfrm>
          <a:prstGeom prst="rect">
            <a:avLst/>
          </a:prstGeom>
        </p:spPr>
      </p:pic>
      <p:grpSp>
        <p:nvGrpSpPr>
          <p:cNvPr id="16" name="Group 15">
            <a:extLst>
              <a:ext uri="{FF2B5EF4-FFF2-40B4-BE49-F238E27FC236}">
                <a16:creationId xmlns:a16="http://schemas.microsoft.com/office/drawing/2014/main" id="{95D5A0C3-6352-ED40-91E8-F944BEC0EDA5}"/>
              </a:ext>
            </a:extLst>
          </p:cNvPr>
          <p:cNvGrpSpPr/>
          <p:nvPr/>
        </p:nvGrpSpPr>
        <p:grpSpPr>
          <a:xfrm>
            <a:off x="9987115" y="1163126"/>
            <a:ext cx="186539" cy="235878"/>
            <a:chOff x="7489392" y="299276"/>
            <a:chExt cx="184440" cy="224715"/>
          </a:xfrm>
        </p:grpSpPr>
        <p:sp>
          <p:nvSpPr>
            <p:cNvPr id="17" name="object 56">
              <a:extLst>
                <a:ext uri="{FF2B5EF4-FFF2-40B4-BE49-F238E27FC236}">
                  <a16:creationId xmlns:a16="http://schemas.microsoft.com/office/drawing/2014/main" id="{F8B786BD-179A-C146-926D-05BB4AFD27B9}"/>
                </a:ext>
              </a:extLst>
            </p:cNvPr>
            <p:cNvSpPr/>
            <p:nvPr/>
          </p:nvSpPr>
          <p:spPr>
            <a:xfrm>
              <a:off x="7604784"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8" name="object 57">
              <a:extLst>
                <a:ext uri="{FF2B5EF4-FFF2-40B4-BE49-F238E27FC236}">
                  <a16:creationId xmlns:a16="http://schemas.microsoft.com/office/drawing/2014/main" id="{59DE55C9-7221-A447-8F0F-6E0E115FF4F3}"/>
                </a:ext>
              </a:extLst>
            </p:cNvPr>
            <p:cNvSpPr/>
            <p:nvPr/>
          </p:nvSpPr>
          <p:spPr>
            <a:xfrm>
              <a:off x="7582498"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7" name="object 58">
              <a:extLst>
                <a:ext uri="{FF2B5EF4-FFF2-40B4-BE49-F238E27FC236}">
                  <a16:creationId xmlns:a16="http://schemas.microsoft.com/office/drawing/2014/main" id="{6B657463-BA7B-5249-8701-A361FF739504}"/>
                </a:ext>
              </a:extLst>
            </p:cNvPr>
            <p:cNvSpPr/>
            <p:nvPr/>
          </p:nvSpPr>
          <p:spPr>
            <a:xfrm>
              <a:off x="7627070" y="466339"/>
              <a:ext cx="0" cy="37354"/>
            </a:xfrm>
            <a:custGeom>
              <a:avLst/>
              <a:gdLst/>
              <a:ahLst/>
              <a:cxnLst/>
              <a:rect l="l" t="t" r="r" b="b"/>
              <a:pathLst>
                <a:path h="40640">
                  <a:moveTo>
                    <a:pt x="0" y="0"/>
                  </a:moveTo>
                  <a:lnTo>
                    <a:pt x="0" y="40627"/>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9" name="object 59">
              <a:extLst>
                <a:ext uri="{FF2B5EF4-FFF2-40B4-BE49-F238E27FC236}">
                  <a16:creationId xmlns:a16="http://schemas.microsoft.com/office/drawing/2014/main" id="{2749D376-375D-D94B-9E40-413313A77A21}"/>
                </a:ext>
              </a:extLst>
            </p:cNvPr>
            <p:cNvSpPr/>
            <p:nvPr/>
          </p:nvSpPr>
          <p:spPr>
            <a:xfrm>
              <a:off x="7649353" y="436640"/>
              <a:ext cx="0" cy="67121"/>
            </a:xfrm>
            <a:custGeom>
              <a:avLst/>
              <a:gdLst/>
              <a:ahLst/>
              <a:cxnLst/>
              <a:rect l="l" t="t" r="r" b="b"/>
              <a:pathLst>
                <a:path h="73025">
                  <a:moveTo>
                    <a:pt x="0" y="0"/>
                  </a:moveTo>
                  <a:lnTo>
                    <a:pt x="0" y="72936"/>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30" name="object 60">
              <a:extLst>
                <a:ext uri="{FF2B5EF4-FFF2-40B4-BE49-F238E27FC236}">
                  <a16:creationId xmlns:a16="http://schemas.microsoft.com/office/drawing/2014/main" id="{4625FFBC-24A0-C141-A413-56D38DFC3CA9}"/>
                </a:ext>
              </a:extLst>
            </p:cNvPr>
            <p:cNvSpPr/>
            <p:nvPr/>
          </p:nvSpPr>
          <p:spPr>
            <a:xfrm>
              <a:off x="7489392" y="299276"/>
              <a:ext cx="184436" cy="224709"/>
            </a:xfrm>
            <a:custGeom>
              <a:avLst/>
              <a:gdLst/>
              <a:ahLst/>
              <a:cxnLst/>
              <a:rect l="l" t="t" r="r" b="b"/>
              <a:pathLst>
                <a:path w="200660" h="244475">
                  <a:moveTo>
                    <a:pt x="121945" y="244055"/>
                  </a:moveTo>
                  <a:lnTo>
                    <a:pt x="11785" y="244055"/>
                  </a:lnTo>
                  <a:lnTo>
                    <a:pt x="5257" y="244055"/>
                  </a:lnTo>
                  <a:lnTo>
                    <a:pt x="0" y="238772"/>
                  </a:lnTo>
                  <a:lnTo>
                    <a:pt x="0" y="232244"/>
                  </a:lnTo>
                  <a:lnTo>
                    <a:pt x="0" y="13271"/>
                  </a:lnTo>
                  <a:lnTo>
                    <a:pt x="0" y="5943"/>
                  </a:lnTo>
                  <a:lnTo>
                    <a:pt x="5943" y="0"/>
                  </a:lnTo>
                  <a:lnTo>
                    <a:pt x="13271" y="0"/>
                  </a:lnTo>
                  <a:lnTo>
                    <a:pt x="186943" y="0"/>
                  </a:lnTo>
                  <a:lnTo>
                    <a:pt x="194271" y="0"/>
                  </a:lnTo>
                  <a:lnTo>
                    <a:pt x="200215" y="5943"/>
                  </a:lnTo>
                  <a:lnTo>
                    <a:pt x="200215" y="13271"/>
                  </a:lnTo>
                  <a:lnTo>
                    <a:pt x="200215" y="119748"/>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sp>
          <p:nvSpPr>
            <p:cNvPr id="31" name="object 61">
              <a:extLst>
                <a:ext uri="{FF2B5EF4-FFF2-40B4-BE49-F238E27FC236}">
                  <a16:creationId xmlns:a16="http://schemas.microsoft.com/office/drawing/2014/main" id="{2912E57C-E5F8-C143-B789-8864699BF377}"/>
                </a:ext>
              </a:extLst>
            </p:cNvPr>
            <p:cNvSpPr/>
            <p:nvPr/>
          </p:nvSpPr>
          <p:spPr>
            <a:xfrm>
              <a:off x="7504317" y="317248"/>
              <a:ext cx="154515" cy="186435"/>
            </a:xfrm>
            <a:prstGeom prst="rect">
              <a:avLst/>
            </a:prstGeom>
            <a:blipFill>
              <a:blip r:embed="rId3" cstate="print"/>
              <a:stretch>
                <a:fillRect/>
              </a:stretch>
            </a:blipFill>
          </p:spPr>
          <p:txBody>
            <a:bodyPr wrap="square" lIns="0" tIns="0" rIns="0" bIns="0" rtlCol="0"/>
            <a:lstStyle/>
            <a:p>
              <a:pPr defTabSz="685800"/>
              <a:endParaRPr sz="1241" dirty="0">
                <a:solidFill>
                  <a:srgbClr val="000000"/>
                </a:solidFill>
                <a:latin typeface="Gill Sans MT"/>
              </a:endParaRPr>
            </a:p>
          </p:txBody>
        </p:sp>
        <p:sp>
          <p:nvSpPr>
            <p:cNvPr id="32" name="object 62">
              <a:extLst>
                <a:ext uri="{FF2B5EF4-FFF2-40B4-BE49-F238E27FC236}">
                  <a16:creationId xmlns:a16="http://schemas.microsoft.com/office/drawing/2014/main" id="{2A9A50C8-0E82-464B-B72D-719E1683041A}"/>
                </a:ext>
              </a:extLst>
            </p:cNvPr>
            <p:cNvSpPr/>
            <p:nvPr/>
          </p:nvSpPr>
          <p:spPr>
            <a:xfrm>
              <a:off x="7489396" y="299282"/>
              <a:ext cx="184436" cy="224709"/>
            </a:xfrm>
            <a:custGeom>
              <a:avLst/>
              <a:gdLst/>
              <a:ahLst/>
              <a:cxnLst/>
              <a:rect l="l" t="t" r="r" b="b"/>
              <a:pathLst>
                <a:path w="200660" h="244475">
                  <a:moveTo>
                    <a:pt x="78270" y="0"/>
                  </a:moveTo>
                  <a:lnTo>
                    <a:pt x="188429" y="0"/>
                  </a:lnTo>
                  <a:lnTo>
                    <a:pt x="194957" y="0"/>
                  </a:lnTo>
                  <a:lnTo>
                    <a:pt x="200202" y="5283"/>
                  </a:lnTo>
                  <a:lnTo>
                    <a:pt x="200202" y="11811"/>
                  </a:lnTo>
                  <a:lnTo>
                    <a:pt x="200202" y="230784"/>
                  </a:lnTo>
                  <a:lnTo>
                    <a:pt x="200202" y="238112"/>
                  </a:lnTo>
                  <a:lnTo>
                    <a:pt x="194271" y="244043"/>
                  </a:lnTo>
                  <a:lnTo>
                    <a:pt x="186944" y="244043"/>
                  </a:lnTo>
                  <a:lnTo>
                    <a:pt x="13271" y="244043"/>
                  </a:lnTo>
                  <a:lnTo>
                    <a:pt x="5943" y="244043"/>
                  </a:lnTo>
                  <a:lnTo>
                    <a:pt x="0" y="238112"/>
                  </a:lnTo>
                  <a:lnTo>
                    <a:pt x="0" y="230784"/>
                  </a:lnTo>
                  <a:lnTo>
                    <a:pt x="0" y="124307"/>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grpSp>
      <p:sp>
        <p:nvSpPr>
          <p:cNvPr id="33" name="Rectangle 32">
            <a:extLst>
              <a:ext uri="{FF2B5EF4-FFF2-40B4-BE49-F238E27FC236}">
                <a16:creationId xmlns:a16="http://schemas.microsoft.com/office/drawing/2014/main" id="{EA014224-EAD6-3546-A161-C60079D08C54}"/>
              </a:ext>
            </a:extLst>
          </p:cNvPr>
          <p:cNvSpPr/>
          <p:nvPr/>
        </p:nvSpPr>
        <p:spPr>
          <a:xfrm>
            <a:off x="6904673" y="935722"/>
            <a:ext cx="4572000" cy="246221"/>
          </a:xfrm>
          <a:prstGeom prst="rect">
            <a:avLst/>
          </a:prstGeom>
        </p:spPr>
        <p:txBody>
          <a:bodyPr wrap="square">
            <a:spAutoFit/>
          </a:bodyPr>
          <a:lstStyle/>
          <a:p>
            <a:pPr marL="2675588" defTabSz="685800">
              <a:lnSpc>
                <a:spcPts val="629"/>
              </a:lnSpc>
              <a:spcBef>
                <a:spcPts val="67"/>
              </a:spcBef>
            </a:pPr>
            <a:r>
              <a:rPr lang="en-US" sz="600" b="1" spc="20" dirty="0">
                <a:solidFill>
                  <a:srgbClr val="005E6D"/>
                </a:solidFill>
                <a:latin typeface="Microsoft JhengHei UI"/>
                <a:cs typeface="Microsoft JhengHei UI"/>
              </a:rPr>
              <a:t>2019 </a:t>
            </a:r>
            <a:r>
              <a:rPr lang="en-US" sz="600" b="1" spc="46" dirty="0">
                <a:solidFill>
                  <a:srgbClr val="8C2689"/>
                </a:solidFill>
                <a:latin typeface="Century Gothic"/>
                <a:cs typeface="Century Gothic"/>
              </a:rPr>
              <a:t>VIRAL</a:t>
            </a:r>
            <a:r>
              <a:rPr lang="en-US" sz="600" b="1" spc="18" dirty="0">
                <a:solidFill>
                  <a:srgbClr val="8C2689"/>
                </a:solidFill>
                <a:latin typeface="Century Gothic"/>
                <a:cs typeface="Century Gothic"/>
              </a:rPr>
              <a:t> </a:t>
            </a:r>
            <a:r>
              <a:rPr lang="en-US" sz="600" b="1" spc="67" dirty="0">
                <a:solidFill>
                  <a:srgbClr val="8C2689"/>
                </a:solidFill>
                <a:latin typeface="Century Gothic"/>
                <a:cs typeface="Century Gothic"/>
              </a:rPr>
              <a:t>HEPATITIS</a:t>
            </a:r>
            <a:endParaRPr lang="en-US" sz="600" dirty="0">
              <a:solidFill>
                <a:srgbClr val="000000"/>
              </a:solidFill>
              <a:latin typeface="Century Gothic"/>
              <a:cs typeface="Century Gothic"/>
            </a:endParaRPr>
          </a:p>
          <a:p>
            <a:pPr marL="2675588" defTabSz="685800">
              <a:lnSpc>
                <a:spcPts val="629"/>
              </a:lnSpc>
            </a:pPr>
            <a:r>
              <a:rPr lang="en-US" sz="600" spc="15" dirty="0">
                <a:solidFill>
                  <a:srgbClr val="005E6D"/>
                </a:solidFill>
                <a:latin typeface="Century Gothic"/>
                <a:cs typeface="Century Gothic"/>
              </a:rPr>
              <a:t>SURVEILLANCE</a:t>
            </a:r>
            <a:r>
              <a:rPr lang="en-US" sz="600" spc="36" dirty="0">
                <a:solidFill>
                  <a:srgbClr val="005E6D"/>
                </a:solidFill>
                <a:latin typeface="Century Gothic"/>
                <a:cs typeface="Century Gothic"/>
              </a:rPr>
              <a:t> REPORT</a:t>
            </a:r>
            <a:endParaRPr lang="en-US" sz="600" dirty="0">
              <a:solidFill>
                <a:srgbClr val="000000"/>
              </a:solidFill>
              <a:latin typeface="Century Gothic"/>
              <a:cs typeface="Century Gothic"/>
            </a:endParaRPr>
          </a:p>
        </p:txBody>
      </p:sp>
      <p:sp>
        <p:nvSpPr>
          <p:cNvPr id="34" name="Title 1">
            <a:extLst>
              <a:ext uri="{FF2B5EF4-FFF2-40B4-BE49-F238E27FC236}">
                <a16:creationId xmlns:a16="http://schemas.microsoft.com/office/drawing/2014/main" id="{C5C5A569-9CE1-BF4A-8FF3-F0FFE358AC5C}"/>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4226496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183" y="1644705"/>
            <a:ext cx="6847609" cy="401505"/>
          </a:xfrm>
          <a:prstGeom prst="rect">
            <a:avLst/>
          </a:prstGeom>
        </p:spPr>
        <p:txBody>
          <a:bodyPr vert="horz" wrap="square" lIns="0" tIns="14844" rIns="0" bIns="0" rtlCol="0">
            <a:spAutoFit/>
          </a:bodyPr>
          <a:lstStyle/>
          <a:p>
            <a:pPr marL="14844" marR="5938" defTabSz="685800">
              <a:lnSpc>
                <a:spcPct val="107200"/>
              </a:lnSpc>
              <a:spcBef>
                <a:spcPts val="117"/>
              </a:spcBef>
            </a:pPr>
            <a:r>
              <a:rPr sz="1200" b="1" spc="-6" dirty="0">
                <a:solidFill>
                  <a:srgbClr val="005E6D"/>
                </a:solidFill>
                <a:latin typeface="Bw Glenn Sans ExtraBold"/>
                <a:cs typeface="Bw Glenn Sans ExtraBold"/>
              </a:rPr>
              <a:t>Table </a:t>
            </a:r>
            <a:r>
              <a:rPr sz="1200" b="1" spc="17" dirty="0">
                <a:solidFill>
                  <a:srgbClr val="005E6D"/>
                </a:solidFill>
                <a:latin typeface="Bw Glenn Sans ExtraBold"/>
                <a:cs typeface="Bw Glenn Sans ExtraBold"/>
              </a:rPr>
              <a:t>3.3. </a:t>
            </a:r>
            <a:r>
              <a:rPr sz="1200" b="1" spc="17" dirty="0">
                <a:solidFill>
                  <a:srgbClr val="8C2689"/>
                </a:solidFill>
                <a:latin typeface="Bw Glenn Sans ExtraBold"/>
                <a:cs typeface="Bw Glenn Sans ExtraBold"/>
              </a:rPr>
              <a:t>Reported risk behaviors </a:t>
            </a:r>
            <a:r>
              <a:rPr sz="1200" b="1" spc="12" dirty="0">
                <a:solidFill>
                  <a:srgbClr val="8C2689"/>
                </a:solidFill>
                <a:latin typeface="Bw Glenn Sans ExtraBold"/>
                <a:cs typeface="Bw Glenn Sans ExtraBold"/>
              </a:rPr>
              <a:t>or </a:t>
            </a:r>
            <a:r>
              <a:rPr sz="1200" b="1" spc="17" dirty="0">
                <a:solidFill>
                  <a:srgbClr val="8C2689"/>
                </a:solidFill>
                <a:latin typeface="Bw Glenn Sans ExtraBold"/>
                <a:cs typeface="Bw Glenn Sans ExtraBold"/>
              </a:rPr>
              <a:t>exposures*† </a:t>
            </a:r>
            <a:r>
              <a:rPr sz="1200" b="1" spc="23" dirty="0">
                <a:solidFill>
                  <a:srgbClr val="8C2689"/>
                </a:solidFill>
                <a:latin typeface="Bw Glenn Sans ExtraBold"/>
                <a:cs typeface="Bw Glenn Sans ExtraBold"/>
              </a:rPr>
              <a:t>among reported  cases </a:t>
            </a:r>
            <a:r>
              <a:rPr sz="1200" b="1" spc="6" dirty="0">
                <a:solidFill>
                  <a:srgbClr val="8C2689"/>
                </a:solidFill>
                <a:latin typeface="Bw Glenn Sans ExtraBold"/>
                <a:cs typeface="Bw Glenn Sans ExtraBold"/>
              </a:rPr>
              <a:t>of </a:t>
            </a:r>
            <a:r>
              <a:rPr sz="1200" b="1" spc="17" dirty="0">
                <a:solidFill>
                  <a:srgbClr val="8C2689"/>
                </a:solidFill>
                <a:latin typeface="Bw Glenn Sans ExtraBold"/>
                <a:cs typeface="Bw Glenn Sans ExtraBold"/>
              </a:rPr>
              <a:t>acute </a:t>
            </a:r>
            <a:r>
              <a:rPr sz="1200" b="1" spc="23" dirty="0">
                <a:solidFill>
                  <a:srgbClr val="8C2689"/>
                </a:solidFill>
                <a:latin typeface="Bw Glenn Sans ExtraBold"/>
                <a:cs typeface="Bw Glenn Sans ExtraBold"/>
              </a:rPr>
              <a:t>hepatitis </a:t>
            </a:r>
            <a:r>
              <a:rPr sz="1200" b="1" dirty="0">
                <a:solidFill>
                  <a:srgbClr val="8C2689"/>
                </a:solidFill>
                <a:latin typeface="Bw Glenn Sans ExtraBold"/>
                <a:cs typeface="Bw Glenn Sans ExtraBold"/>
              </a:rPr>
              <a:t>C </a:t>
            </a:r>
            <a:r>
              <a:rPr sz="1200" b="1" spc="23" dirty="0">
                <a:solidFill>
                  <a:srgbClr val="8C2689"/>
                </a:solidFill>
                <a:latin typeface="Bw Glenn Sans ExtraBold"/>
                <a:cs typeface="Bw Glenn Sans ExtraBold"/>
              </a:rPr>
              <a:t>virus </a:t>
            </a:r>
            <a:r>
              <a:rPr sz="1200" b="1" spc="17" dirty="0">
                <a:solidFill>
                  <a:srgbClr val="8C2689"/>
                </a:solidFill>
                <a:latin typeface="Bw Glenn Sans ExtraBold"/>
                <a:cs typeface="Bw Glenn Sans ExtraBold"/>
              </a:rPr>
              <a:t>infection </a:t>
            </a:r>
            <a:r>
              <a:rPr sz="1200" b="1" dirty="0">
                <a:solidFill>
                  <a:srgbClr val="8C2689"/>
                </a:solidFill>
                <a:latin typeface="Bw Glenn Sans ExtraBold"/>
                <a:cs typeface="Bw Glenn Sans ExtraBold"/>
              </a:rPr>
              <a:t>— </a:t>
            </a:r>
            <a:r>
              <a:rPr sz="1200" b="1" spc="17" dirty="0">
                <a:solidFill>
                  <a:srgbClr val="8C2689"/>
                </a:solidFill>
                <a:latin typeface="Bw Glenn Sans ExtraBold"/>
                <a:cs typeface="Bw Glenn Sans ExtraBold"/>
              </a:rPr>
              <a:t>United States,</a:t>
            </a:r>
            <a:r>
              <a:rPr sz="1200" b="1" spc="71" dirty="0">
                <a:solidFill>
                  <a:srgbClr val="8C2689"/>
                </a:solidFill>
                <a:latin typeface="Bw Glenn Sans ExtraBold"/>
                <a:cs typeface="Bw Glenn Sans ExtraBold"/>
              </a:rPr>
              <a:t> </a:t>
            </a:r>
            <a:r>
              <a:rPr sz="1200" b="1" spc="29" dirty="0">
                <a:solidFill>
                  <a:srgbClr val="8C2689"/>
                </a:solidFill>
                <a:latin typeface="Bw Glenn Sans ExtraBold"/>
                <a:cs typeface="Bw Glenn Sans ExtraBold"/>
              </a:rPr>
              <a:t>2019</a:t>
            </a:r>
            <a:endParaRPr sz="1200" dirty="0">
              <a:solidFill>
                <a:srgbClr val="000000"/>
              </a:solidFill>
              <a:latin typeface="Bw Glenn Sans ExtraBold"/>
              <a:cs typeface="Bw Glenn Sans ExtraBold"/>
            </a:endParaRPr>
          </a:p>
        </p:txBody>
      </p:sp>
      <p:graphicFrame>
        <p:nvGraphicFramePr>
          <p:cNvPr id="3" name="object 3"/>
          <p:cNvGraphicFramePr>
            <a:graphicFrameLocks noGrp="1"/>
          </p:cNvGraphicFramePr>
          <p:nvPr/>
        </p:nvGraphicFramePr>
        <p:xfrm>
          <a:off x="2926182" y="2214751"/>
          <a:ext cx="4799858" cy="3072732"/>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2272640">
                  <a:extLst>
                    <a:ext uri="{9D8B030D-6E8A-4147-A177-3AD203B41FA5}">
                      <a16:colId xmlns:a16="http://schemas.microsoft.com/office/drawing/2014/main" val="20000"/>
                    </a:ext>
                  </a:extLst>
                </a:gridCol>
                <a:gridCol w="842406">
                  <a:extLst>
                    <a:ext uri="{9D8B030D-6E8A-4147-A177-3AD203B41FA5}">
                      <a16:colId xmlns:a16="http://schemas.microsoft.com/office/drawing/2014/main" val="20001"/>
                    </a:ext>
                  </a:extLst>
                </a:gridCol>
                <a:gridCol w="842406">
                  <a:extLst>
                    <a:ext uri="{9D8B030D-6E8A-4147-A177-3AD203B41FA5}">
                      <a16:colId xmlns:a16="http://schemas.microsoft.com/office/drawing/2014/main" val="20002"/>
                    </a:ext>
                  </a:extLst>
                </a:gridCol>
                <a:gridCol w="842406">
                  <a:extLst>
                    <a:ext uri="{9D8B030D-6E8A-4147-A177-3AD203B41FA5}">
                      <a16:colId xmlns:a16="http://schemas.microsoft.com/office/drawing/2014/main" val="20003"/>
                    </a:ext>
                  </a:extLst>
                </a:gridCol>
              </a:tblGrid>
              <a:tr h="400791">
                <a:tc>
                  <a:txBody>
                    <a:bodyPr/>
                    <a:lstStyle/>
                    <a:p>
                      <a:pPr marL="57150">
                        <a:lnSpc>
                          <a:spcPct val="100000"/>
                        </a:lnSpc>
                        <a:spcBef>
                          <a:spcPts val="800"/>
                        </a:spcBef>
                      </a:pPr>
                      <a:r>
                        <a:rPr sz="1100" b="1" dirty="0">
                          <a:solidFill>
                            <a:srgbClr val="FFFFFF"/>
                          </a:solidFill>
                          <a:latin typeface="Bw Glenn Sans ExtraBold"/>
                          <a:cs typeface="Bw Glenn Sans ExtraBold"/>
                        </a:rPr>
                        <a:t>Risk</a:t>
                      </a:r>
                      <a:r>
                        <a:rPr sz="1100" b="1" spc="10" dirty="0">
                          <a:solidFill>
                            <a:srgbClr val="FFFFFF"/>
                          </a:solidFill>
                          <a:latin typeface="Bw Glenn Sans ExtraBold"/>
                          <a:cs typeface="Bw Glenn Sans ExtraBold"/>
                        </a:rPr>
                        <a:t> </a:t>
                      </a:r>
                      <a:r>
                        <a:rPr sz="1100" b="1" dirty="0">
                          <a:solidFill>
                            <a:srgbClr val="FFFFFF"/>
                          </a:solidFill>
                          <a:latin typeface="Bw Glenn Sans ExtraBold"/>
                          <a:cs typeface="Bw Glenn Sans ExtraBold"/>
                        </a:rPr>
                        <a:t>behaviors/exposures</a:t>
                      </a:r>
                      <a:endParaRPr sz="1100" dirty="0">
                        <a:latin typeface="Bw Glenn Sans ExtraBold"/>
                        <a:cs typeface="Bw Glenn Sans ExtraBold"/>
                      </a:endParaRPr>
                    </a:p>
                  </a:txBody>
                  <a:tcPr marL="0" marR="0" marT="118754" marB="0" anchor="ctr">
                    <a:lnR w="19050">
                      <a:solidFill>
                        <a:srgbClr val="FFFFFF"/>
                      </a:solidFill>
                      <a:prstDash val="solid"/>
                    </a:lnR>
                    <a:solidFill>
                      <a:srgbClr val="005E6D"/>
                    </a:solidFill>
                  </a:tcPr>
                </a:tc>
                <a:tc>
                  <a:txBody>
                    <a:bodyPr/>
                    <a:lstStyle/>
                    <a:p>
                      <a:pPr marL="65405" marR="53340" indent="173990" algn="ctr">
                        <a:lnSpc>
                          <a:spcPts val="1000"/>
                        </a:lnSpc>
                        <a:spcBef>
                          <a:spcPts val="400"/>
                        </a:spcBef>
                      </a:pPr>
                      <a:r>
                        <a:rPr sz="1100" b="1" spc="5" dirty="0">
                          <a:solidFill>
                            <a:srgbClr val="FFFFFF"/>
                          </a:solidFill>
                          <a:latin typeface="Bw Glenn Sans ExtraBold"/>
                          <a:cs typeface="Bw Glenn Sans ExtraBold"/>
                        </a:rPr>
                        <a:t>Risk  ide</a:t>
                      </a:r>
                      <a:r>
                        <a:rPr sz="1100" b="1" dirty="0">
                          <a:solidFill>
                            <a:srgbClr val="FFFFFF"/>
                          </a:solidFill>
                          <a:latin typeface="Bw Glenn Sans ExtraBold"/>
                          <a:cs typeface="Bw Glenn Sans ExtraBold"/>
                        </a:rPr>
                        <a:t>n</a:t>
                      </a:r>
                      <a:r>
                        <a:rPr sz="1100" b="1" spc="5" dirty="0">
                          <a:solidFill>
                            <a:srgbClr val="FFFFFF"/>
                          </a:solidFill>
                          <a:latin typeface="Bw Glenn Sans ExtraBold"/>
                          <a:cs typeface="Bw Glenn Sans ExtraBold"/>
                        </a:rPr>
                        <a:t>tified*</a:t>
                      </a:r>
                      <a:endParaRPr sz="1100" dirty="0">
                        <a:latin typeface="Bw Glenn Sans ExtraBold"/>
                        <a:cs typeface="Bw Glenn Sans ExtraBold"/>
                      </a:endParaRPr>
                    </a:p>
                  </a:txBody>
                  <a:tcPr marL="0" marR="0" marT="59377" marB="0" anchor="ctr">
                    <a:lnL w="19050">
                      <a:solidFill>
                        <a:srgbClr val="FFFFFF"/>
                      </a:solidFill>
                      <a:prstDash val="solid"/>
                    </a:lnL>
                    <a:lnR w="9525">
                      <a:solidFill>
                        <a:srgbClr val="FFFFFF"/>
                      </a:solidFill>
                      <a:prstDash val="solid"/>
                    </a:lnR>
                    <a:solidFill>
                      <a:srgbClr val="005E6D"/>
                    </a:solidFill>
                  </a:tcPr>
                </a:tc>
                <a:tc>
                  <a:txBody>
                    <a:bodyPr/>
                    <a:lstStyle/>
                    <a:p>
                      <a:pPr marL="86360" marR="77470" indent="76200" algn="ctr">
                        <a:lnSpc>
                          <a:spcPts val="1000"/>
                        </a:lnSpc>
                        <a:spcBef>
                          <a:spcPts val="400"/>
                        </a:spcBef>
                      </a:pPr>
                      <a:r>
                        <a:rPr sz="1100" b="1" dirty="0">
                          <a:solidFill>
                            <a:srgbClr val="FFFFFF"/>
                          </a:solidFill>
                          <a:latin typeface="Bw Glenn Sans ExtraBold"/>
                          <a:cs typeface="Bw Glenn Sans ExtraBold"/>
                        </a:rPr>
                        <a:t>No </a:t>
                      </a:r>
                      <a:r>
                        <a:rPr sz="1100" b="1" spc="5" dirty="0">
                          <a:solidFill>
                            <a:srgbClr val="FFFFFF"/>
                          </a:solidFill>
                          <a:latin typeface="Bw Glenn Sans ExtraBold"/>
                          <a:cs typeface="Bw Glenn Sans ExtraBold"/>
                        </a:rPr>
                        <a:t>risk  ide</a:t>
                      </a:r>
                      <a:r>
                        <a:rPr sz="1100" b="1" dirty="0">
                          <a:solidFill>
                            <a:srgbClr val="FFFFFF"/>
                          </a:solidFill>
                          <a:latin typeface="Bw Glenn Sans ExtraBold"/>
                          <a:cs typeface="Bw Glenn Sans ExtraBold"/>
                        </a:rPr>
                        <a:t>n</a:t>
                      </a:r>
                      <a:r>
                        <a:rPr sz="1100" b="1" spc="5" dirty="0">
                          <a:solidFill>
                            <a:srgbClr val="FFFFFF"/>
                          </a:solidFill>
                          <a:latin typeface="Bw Glenn Sans ExtraBold"/>
                          <a:cs typeface="Bw Glenn Sans ExtraBold"/>
                        </a:rPr>
                        <a:t>tified</a:t>
                      </a:r>
                      <a:endParaRPr sz="1100" dirty="0">
                        <a:latin typeface="Bw Glenn Sans ExtraBold"/>
                        <a:cs typeface="Bw Glenn Sans ExtraBold"/>
                      </a:endParaRPr>
                    </a:p>
                  </a:txBody>
                  <a:tcPr marL="0" marR="0" marT="59377" marB="0" anchor="ctr">
                    <a:lnL w="9525">
                      <a:solidFill>
                        <a:srgbClr val="FFFFFF"/>
                      </a:solidFill>
                      <a:prstDash val="solid"/>
                    </a:lnL>
                    <a:lnR w="9525">
                      <a:solidFill>
                        <a:srgbClr val="FFFFFF"/>
                      </a:solidFill>
                      <a:prstDash val="solid"/>
                    </a:lnR>
                    <a:solidFill>
                      <a:srgbClr val="005E6D"/>
                    </a:solidFill>
                  </a:tcPr>
                </a:tc>
                <a:tc>
                  <a:txBody>
                    <a:bodyPr/>
                    <a:lstStyle/>
                    <a:p>
                      <a:pPr marL="146685" marR="85725" indent="-47625" algn="ctr">
                        <a:lnSpc>
                          <a:spcPts val="1000"/>
                        </a:lnSpc>
                        <a:spcBef>
                          <a:spcPts val="400"/>
                        </a:spcBef>
                      </a:pPr>
                      <a:r>
                        <a:rPr sz="1100" b="1" dirty="0">
                          <a:solidFill>
                            <a:srgbClr val="FFFFFF"/>
                          </a:solidFill>
                          <a:latin typeface="Bw Glenn Sans ExtraBold"/>
                          <a:cs typeface="Bw Glenn Sans ExtraBold"/>
                        </a:rPr>
                        <a:t>Risk</a:t>
                      </a:r>
                      <a:r>
                        <a:rPr sz="1100" b="1" spc="-45" dirty="0">
                          <a:solidFill>
                            <a:srgbClr val="FFFFFF"/>
                          </a:solidFill>
                          <a:latin typeface="Bw Glenn Sans ExtraBold"/>
                          <a:cs typeface="Bw Glenn Sans ExtraBold"/>
                        </a:rPr>
                        <a:t> </a:t>
                      </a:r>
                      <a:r>
                        <a:rPr sz="1100" b="1" dirty="0">
                          <a:solidFill>
                            <a:srgbClr val="FFFFFF"/>
                          </a:solidFill>
                          <a:latin typeface="Bw Glenn Sans ExtraBold"/>
                          <a:cs typeface="Bw Glenn Sans ExtraBold"/>
                        </a:rPr>
                        <a:t>data  </a:t>
                      </a:r>
                      <a:r>
                        <a:rPr sz="1100" b="1" spc="5" dirty="0">
                          <a:solidFill>
                            <a:srgbClr val="FFFFFF"/>
                          </a:solidFill>
                          <a:latin typeface="Bw Glenn Sans ExtraBold"/>
                          <a:cs typeface="Bw Glenn Sans ExtraBold"/>
                        </a:rPr>
                        <a:t>missing</a:t>
                      </a:r>
                      <a:endParaRPr sz="1100" dirty="0">
                        <a:latin typeface="Bw Glenn Sans ExtraBold"/>
                        <a:cs typeface="Bw Glenn Sans ExtraBold"/>
                      </a:endParaRPr>
                    </a:p>
                  </a:txBody>
                  <a:tcPr marL="0" marR="0" marT="59377" marB="0" anchor="ctr">
                    <a:lnL w="9525">
                      <a:solidFill>
                        <a:srgbClr val="FFFFFF"/>
                      </a:solidFill>
                      <a:prstDash val="solid"/>
                    </a:lnL>
                    <a:solidFill>
                      <a:srgbClr val="005E6D"/>
                    </a:solidFill>
                  </a:tcPr>
                </a:tc>
                <a:extLst>
                  <a:ext uri="{0D108BD9-81ED-4DB2-BD59-A6C34878D82A}">
                    <a16:rowId xmlns:a16="http://schemas.microsoft.com/office/drawing/2014/main" val="10000"/>
                  </a:ext>
                </a:extLst>
              </a:tr>
              <a:tr h="260515">
                <a:tc>
                  <a:txBody>
                    <a:bodyPr/>
                    <a:lstStyle/>
                    <a:p>
                      <a:pPr marL="56515">
                        <a:lnSpc>
                          <a:spcPct val="100000"/>
                        </a:lnSpc>
                        <a:spcBef>
                          <a:spcPts val="325"/>
                        </a:spcBef>
                      </a:pPr>
                      <a:r>
                        <a:rPr sz="1100" b="1" dirty="0">
                          <a:solidFill>
                            <a:srgbClr val="231F20"/>
                          </a:solidFill>
                          <a:latin typeface="Bw Glenn Sans Medium"/>
                          <a:cs typeface="Bw Glenn Sans Medium"/>
                        </a:rPr>
                        <a:t>Injection drug</a:t>
                      </a:r>
                      <a:r>
                        <a:rPr sz="1100" b="1" spc="25" dirty="0">
                          <a:solidFill>
                            <a:srgbClr val="231F20"/>
                          </a:solidFill>
                          <a:latin typeface="Bw Glenn Sans Medium"/>
                          <a:cs typeface="Bw Glenn Sans Medium"/>
                        </a:rPr>
                        <a:t> </a:t>
                      </a:r>
                      <a:r>
                        <a:rPr sz="1100" b="1" spc="5" dirty="0">
                          <a:solidFill>
                            <a:srgbClr val="231F20"/>
                          </a:solidFill>
                          <a:latin typeface="Bw Glenn Sans Medium"/>
                          <a:cs typeface="Bw Glenn Sans Medium"/>
                        </a:rPr>
                        <a:t>use</a:t>
                      </a:r>
                      <a:endParaRPr sz="1100" dirty="0">
                        <a:latin typeface="Bw Glenn Sans Medium"/>
                        <a:cs typeface="Bw Glenn Sans Medium"/>
                      </a:endParaRPr>
                    </a:p>
                  </a:txBody>
                  <a:tcPr marL="0" marR="0" marT="48244" marB="0">
                    <a:lnR w="19050">
                      <a:solidFill>
                        <a:srgbClr val="005E6D"/>
                      </a:solidFill>
                      <a:prstDash val="solid"/>
                    </a:lnR>
                    <a:solidFill>
                      <a:srgbClr val="FFFFFF"/>
                    </a:solidFill>
                  </a:tcPr>
                </a:tc>
                <a:tc>
                  <a:txBody>
                    <a:bodyPr/>
                    <a:lstStyle/>
                    <a:p>
                      <a:pPr marL="3175" algn="ctr">
                        <a:lnSpc>
                          <a:spcPct val="100000"/>
                        </a:lnSpc>
                        <a:spcBef>
                          <a:spcPts val="300"/>
                        </a:spcBef>
                      </a:pPr>
                      <a:r>
                        <a:rPr sz="1100" b="1" spc="5" dirty="0">
                          <a:solidFill>
                            <a:srgbClr val="231F20"/>
                          </a:solidFill>
                          <a:latin typeface="Bw Glenn Sans Medium"/>
                          <a:cs typeface="Bw Glenn Sans Medium"/>
                        </a:rPr>
                        <a:t>1,302</a:t>
                      </a:r>
                      <a:endParaRPr sz="1100" dirty="0">
                        <a:latin typeface="Bw Glenn Sans Medium"/>
                        <a:cs typeface="Bw Glenn Sans Medium"/>
                      </a:endParaRPr>
                    </a:p>
                  </a:txBody>
                  <a:tcPr marL="0" marR="0" marT="44533" marB="0">
                    <a:lnL w="19050">
                      <a:solidFill>
                        <a:srgbClr val="005E6D"/>
                      </a:solidFill>
                      <a:prstDash val="solid"/>
                    </a:lnL>
                    <a:lnR w="9525">
                      <a:solidFill>
                        <a:srgbClr val="005E6D"/>
                      </a:solidFill>
                      <a:prstDash val="solid"/>
                    </a:lnR>
                    <a:solidFill>
                      <a:srgbClr val="FFFFFF"/>
                    </a:solidFill>
                  </a:tcPr>
                </a:tc>
                <a:tc>
                  <a:txBody>
                    <a:bodyPr/>
                    <a:lstStyle/>
                    <a:p>
                      <a:pPr marL="635" algn="ctr">
                        <a:lnSpc>
                          <a:spcPct val="100000"/>
                        </a:lnSpc>
                        <a:spcBef>
                          <a:spcPts val="300"/>
                        </a:spcBef>
                      </a:pPr>
                      <a:r>
                        <a:rPr sz="1100" b="1" spc="5" dirty="0">
                          <a:solidFill>
                            <a:srgbClr val="231F20"/>
                          </a:solidFill>
                          <a:latin typeface="Bw Glenn Sans Medium"/>
                          <a:cs typeface="Bw Glenn Sans Medium"/>
                        </a:rPr>
                        <a:t>650</a:t>
                      </a:r>
                      <a:endParaRPr sz="1100" dirty="0">
                        <a:latin typeface="Bw Glenn Sans Medium"/>
                        <a:cs typeface="Bw Glenn Sans Medium"/>
                      </a:endParaRPr>
                    </a:p>
                  </a:txBody>
                  <a:tcPr marL="0" marR="0" marT="44533" marB="0">
                    <a:lnL w="9525">
                      <a:solidFill>
                        <a:srgbClr val="005E6D"/>
                      </a:solidFill>
                      <a:prstDash val="solid"/>
                    </a:lnL>
                    <a:lnR w="9525">
                      <a:solidFill>
                        <a:srgbClr val="005E6D"/>
                      </a:solidFill>
                      <a:prstDash val="solid"/>
                    </a:lnR>
                    <a:solidFill>
                      <a:srgbClr val="FFFFFF"/>
                    </a:solidFill>
                  </a:tcPr>
                </a:tc>
                <a:tc>
                  <a:txBody>
                    <a:bodyPr/>
                    <a:lstStyle/>
                    <a:p>
                      <a:pPr marL="5080" algn="ctr">
                        <a:lnSpc>
                          <a:spcPct val="100000"/>
                        </a:lnSpc>
                        <a:spcBef>
                          <a:spcPts val="300"/>
                        </a:spcBef>
                      </a:pPr>
                      <a:r>
                        <a:rPr sz="1100" b="1" spc="5" dirty="0">
                          <a:solidFill>
                            <a:srgbClr val="231F20"/>
                          </a:solidFill>
                          <a:latin typeface="Bw Glenn Sans Medium"/>
                          <a:cs typeface="Bw Glenn Sans Medium"/>
                        </a:rPr>
                        <a:t>2,184</a:t>
                      </a:r>
                      <a:endParaRPr sz="1100" dirty="0">
                        <a:latin typeface="Bw Glenn Sans Medium"/>
                        <a:cs typeface="Bw Glenn Sans Medium"/>
                      </a:endParaRPr>
                    </a:p>
                  </a:txBody>
                  <a:tcPr marL="0" marR="0" marT="44533" marB="0">
                    <a:lnL w="9525">
                      <a:solidFill>
                        <a:srgbClr val="005E6D"/>
                      </a:solidFill>
                      <a:prstDash val="solid"/>
                    </a:lnL>
                    <a:solidFill>
                      <a:srgbClr val="FFFFFF"/>
                    </a:solidFill>
                  </a:tcPr>
                </a:tc>
                <a:extLst>
                  <a:ext uri="{0D108BD9-81ED-4DB2-BD59-A6C34878D82A}">
                    <a16:rowId xmlns:a16="http://schemas.microsoft.com/office/drawing/2014/main" val="10001"/>
                  </a:ext>
                </a:extLst>
              </a:tr>
              <a:tr h="267936">
                <a:tc>
                  <a:txBody>
                    <a:bodyPr/>
                    <a:lstStyle/>
                    <a:p>
                      <a:pPr marL="56515">
                        <a:lnSpc>
                          <a:spcPct val="100000"/>
                        </a:lnSpc>
                        <a:spcBef>
                          <a:spcPts val="350"/>
                        </a:spcBef>
                      </a:pPr>
                      <a:r>
                        <a:rPr sz="1100" b="1" dirty="0">
                          <a:solidFill>
                            <a:srgbClr val="231F20"/>
                          </a:solidFill>
                          <a:latin typeface="Bw Glenn Sans Medium"/>
                          <a:cs typeface="Bw Glenn Sans Medium"/>
                        </a:rPr>
                        <a:t>Multiple sexual</a:t>
                      </a:r>
                      <a:r>
                        <a:rPr sz="1100" b="1" spc="25" dirty="0">
                          <a:solidFill>
                            <a:srgbClr val="231F20"/>
                          </a:solidFill>
                          <a:latin typeface="Bw Glenn Sans Medium"/>
                          <a:cs typeface="Bw Glenn Sans Medium"/>
                        </a:rPr>
                        <a:t> </a:t>
                      </a:r>
                      <a:r>
                        <a:rPr sz="1100" b="1" dirty="0">
                          <a:solidFill>
                            <a:srgbClr val="231F20"/>
                          </a:solidFill>
                          <a:latin typeface="Bw Glenn Sans Medium"/>
                          <a:cs typeface="Bw Glenn Sans Medium"/>
                        </a:rPr>
                        <a:t>partners</a:t>
                      </a:r>
                      <a:endParaRPr sz="1100" dirty="0">
                        <a:latin typeface="Bw Glenn Sans Medium"/>
                        <a:cs typeface="Bw Glenn Sans Medium"/>
                      </a:endParaRPr>
                    </a:p>
                  </a:txBody>
                  <a:tcPr marL="0" marR="0" marT="51955" marB="0">
                    <a:lnR w="19050">
                      <a:solidFill>
                        <a:srgbClr val="005E6D"/>
                      </a:solidFill>
                      <a:prstDash val="solid"/>
                    </a:lnR>
                    <a:solidFill>
                      <a:srgbClr val="E5EEF0"/>
                    </a:solidFill>
                  </a:tcPr>
                </a:tc>
                <a:tc>
                  <a:txBody>
                    <a:bodyPr/>
                    <a:lstStyle/>
                    <a:p>
                      <a:pPr marL="3175" algn="ctr">
                        <a:lnSpc>
                          <a:spcPct val="100000"/>
                        </a:lnSpc>
                        <a:spcBef>
                          <a:spcPts val="350"/>
                        </a:spcBef>
                      </a:pPr>
                      <a:r>
                        <a:rPr sz="1100" b="1" spc="5" dirty="0">
                          <a:solidFill>
                            <a:srgbClr val="231F20"/>
                          </a:solidFill>
                          <a:latin typeface="Bw Glenn Sans Medium"/>
                          <a:cs typeface="Bw Glenn Sans Medium"/>
                        </a:rPr>
                        <a:t>223</a:t>
                      </a:r>
                      <a:endParaRPr sz="1100" dirty="0">
                        <a:latin typeface="Bw Glenn Sans Medium"/>
                        <a:cs typeface="Bw Glenn Sans Medium"/>
                      </a:endParaRPr>
                    </a:p>
                  </a:txBody>
                  <a:tcPr marL="0" marR="0" marT="51955" marB="0">
                    <a:lnL w="19050">
                      <a:solidFill>
                        <a:srgbClr val="005E6D"/>
                      </a:solidFill>
                      <a:prstDash val="solid"/>
                    </a:lnL>
                    <a:lnR w="9525">
                      <a:solidFill>
                        <a:srgbClr val="005E6D"/>
                      </a:solidFill>
                      <a:prstDash val="solid"/>
                    </a:lnR>
                    <a:solidFill>
                      <a:srgbClr val="E5EEF0"/>
                    </a:solidFill>
                  </a:tcPr>
                </a:tc>
                <a:tc>
                  <a:txBody>
                    <a:bodyPr/>
                    <a:lstStyle/>
                    <a:p>
                      <a:pPr marL="635" algn="ctr">
                        <a:lnSpc>
                          <a:spcPct val="100000"/>
                        </a:lnSpc>
                        <a:spcBef>
                          <a:spcPts val="350"/>
                        </a:spcBef>
                      </a:pPr>
                      <a:r>
                        <a:rPr sz="1100" b="1" spc="5" dirty="0">
                          <a:solidFill>
                            <a:srgbClr val="231F20"/>
                          </a:solidFill>
                          <a:latin typeface="Bw Glenn Sans Medium"/>
                          <a:cs typeface="Bw Glenn Sans Medium"/>
                        </a:rPr>
                        <a:t>594</a:t>
                      </a:r>
                      <a:endParaRPr sz="1100" dirty="0">
                        <a:latin typeface="Bw Glenn Sans Medium"/>
                        <a:cs typeface="Bw Glenn Sans Medium"/>
                      </a:endParaRPr>
                    </a:p>
                  </a:txBody>
                  <a:tcPr marL="0" marR="0" marT="51955" marB="0">
                    <a:lnL w="9525">
                      <a:solidFill>
                        <a:srgbClr val="005E6D"/>
                      </a:solidFill>
                      <a:prstDash val="solid"/>
                    </a:lnL>
                    <a:lnR w="9525">
                      <a:solidFill>
                        <a:srgbClr val="005E6D"/>
                      </a:solidFill>
                      <a:prstDash val="solid"/>
                    </a:lnR>
                    <a:solidFill>
                      <a:srgbClr val="E5EEF0"/>
                    </a:solidFill>
                  </a:tcPr>
                </a:tc>
                <a:tc>
                  <a:txBody>
                    <a:bodyPr/>
                    <a:lstStyle/>
                    <a:p>
                      <a:pPr marL="5080" algn="ctr">
                        <a:lnSpc>
                          <a:spcPct val="100000"/>
                        </a:lnSpc>
                        <a:spcBef>
                          <a:spcPts val="350"/>
                        </a:spcBef>
                      </a:pPr>
                      <a:r>
                        <a:rPr sz="1100" b="1" spc="5" dirty="0">
                          <a:solidFill>
                            <a:srgbClr val="231F20"/>
                          </a:solidFill>
                          <a:latin typeface="Bw Glenn Sans Medium"/>
                          <a:cs typeface="Bw Glenn Sans Medium"/>
                        </a:rPr>
                        <a:t>3,319</a:t>
                      </a:r>
                      <a:endParaRPr sz="1100" dirty="0">
                        <a:latin typeface="Bw Glenn Sans Medium"/>
                        <a:cs typeface="Bw Glenn Sans Medium"/>
                      </a:endParaRPr>
                    </a:p>
                  </a:txBody>
                  <a:tcPr marL="0" marR="0" marT="51955" marB="0">
                    <a:lnL w="9525">
                      <a:solidFill>
                        <a:srgbClr val="005E6D"/>
                      </a:solidFill>
                      <a:prstDash val="solid"/>
                    </a:lnL>
                    <a:solidFill>
                      <a:srgbClr val="E5EEF0"/>
                    </a:solidFill>
                  </a:tcPr>
                </a:tc>
                <a:extLst>
                  <a:ext uri="{0D108BD9-81ED-4DB2-BD59-A6C34878D82A}">
                    <a16:rowId xmlns:a16="http://schemas.microsoft.com/office/drawing/2014/main" val="10002"/>
                  </a:ext>
                </a:extLst>
              </a:tr>
              <a:tr h="267936">
                <a:tc>
                  <a:txBody>
                    <a:bodyPr/>
                    <a:lstStyle/>
                    <a:p>
                      <a:pPr marL="56515">
                        <a:lnSpc>
                          <a:spcPct val="100000"/>
                        </a:lnSpc>
                        <a:spcBef>
                          <a:spcPts val="350"/>
                        </a:spcBef>
                      </a:pPr>
                      <a:r>
                        <a:rPr sz="1100" b="1" dirty="0">
                          <a:solidFill>
                            <a:srgbClr val="231F20"/>
                          </a:solidFill>
                          <a:latin typeface="Bw Glenn Sans Medium"/>
                          <a:cs typeface="Bw Glenn Sans Medium"/>
                        </a:rPr>
                        <a:t>Surgery</a:t>
                      </a:r>
                      <a:endParaRPr sz="1100" dirty="0">
                        <a:latin typeface="Bw Glenn Sans Medium"/>
                        <a:cs typeface="Bw Glenn Sans Medium"/>
                      </a:endParaRPr>
                    </a:p>
                  </a:txBody>
                  <a:tcPr marL="0" marR="0" marT="51955" marB="0">
                    <a:lnR w="19050">
                      <a:solidFill>
                        <a:srgbClr val="005E6D"/>
                      </a:solidFill>
                      <a:prstDash val="solid"/>
                    </a:lnR>
                    <a:solidFill>
                      <a:srgbClr val="FFFFFF"/>
                    </a:solidFill>
                  </a:tcPr>
                </a:tc>
                <a:tc>
                  <a:txBody>
                    <a:bodyPr/>
                    <a:lstStyle/>
                    <a:p>
                      <a:pPr marL="3175" algn="ctr">
                        <a:lnSpc>
                          <a:spcPct val="100000"/>
                        </a:lnSpc>
                        <a:spcBef>
                          <a:spcPts val="350"/>
                        </a:spcBef>
                      </a:pPr>
                      <a:r>
                        <a:rPr sz="1100" b="1" spc="5" dirty="0">
                          <a:solidFill>
                            <a:srgbClr val="231F20"/>
                          </a:solidFill>
                          <a:latin typeface="Bw Glenn Sans Medium"/>
                          <a:cs typeface="Bw Glenn Sans Medium"/>
                        </a:rPr>
                        <a:t>179</a:t>
                      </a:r>
                      <a:endParaRPr sz="1100" dirty="0">
                        <a:latin typeface="Bw Glenn Sans Medium"/>
                        <a:cs typeface="Bw Glenn Sans Medium"/>
                      </a:endParaRPr>
                    </a:p>
                  </a:txBody>
                  <a:tcPr marL="0" marR="0" marT="51955" marB="0">
                    <a:lnL w="19050">
                      <a:solidFill>
                        <a:srgbClr val="005E6D"/>
                      </a:solidFill>
                      <a:prstDash val="solid"/>
                    </a:lnL>
                    <a:lnR w="9525">
                      <a:solidFill>
                        <a:srgbClr val="005E6D"/>
                      </a:solidFill>
                      <a:prstDash val="solid"/>
                    </a:lnR>
                    <a:solidFill>
                      <a:srgbClr val="FFFFFF"/>
                    </a:solidFill>
                  </a:tcPr>
                </a:tc>
                <a:tc>
                  <a:txBody>
                    <a:bodyPr/>
                    <a:lstStyle/>
                    <a:p>
                      <a:pPr marL="635" algn="ctr">
                        <a:lnSpc>
                          <a:spcPct val="100000"/>
                        </a:lnSpc>
                        <a:spcBef>
                          <a:spcPts val="350"/>
                        </a:spcBef>
                      </a:pPr>
                      <a:r>
                        <a:rPr sz="1100" b="1" spc="5" dirty="0">
                          <a:solidFill>
                            <a:srgbClr val="231F20"/>
                          </a:solidFill>
                          <a:latin typeface="Bw Glenn Sans Medium"/>
                          <a:cs typeface="Bw Glenn Sans Medium"/>
                        </a:rPr>
                        <a:t>888</a:t>
                      </a:r>
                      <a:endParaRPr sz="1100" dirty="0">
                        <a:latin typeface="Bw Glenn Sans Medium"/>
                        <a:cs typeface="Bw Glenn Sans Medium"/>
                      </a:endParaRPr>
                    </a:p>
                  </a:txBody>
                  <a:tcPr marL="0" marR="0" marT="51955" marB="0">
                    <a:lnL w="9525">
                      <a:solidFill>
                        <a:srgbClr val="005E6D"/>
                      </a:solidFill>
                      <a:prstDash val="solid"/>
                    </a:lnL>
                    <a:lnR w="9525">
                      <a:solidFill>
                        <a:srgbClr val="005E6D"/>
                      </a:solidFill>
                      <a:prstDash val="solid"/>
                    </a:lnR>
                    <a:solidFill>
                      <a:srgbClr val="FFFFFF"/>
                    </a:solidFill>
                  </a:tcPr>
                </a:tc>
                <a:tc>
                  <a:txBody>
                    <a:bodyPr/>
                    <a:lstStyle/>
                    <a:p>
                      <a:pPr marL="5080" algn="ctr">
                        <a:lnSpc>
                          <a:spcPct val="100000"/>
                        </a:lnSpc>
                        <a:spcBef>
                          <a:spcPts val="350"/>
                        </a:spcBef>
                      </a:pPr>
                      <a:r>
                        <a:rPr sz="1100" b="1" spc="5" dirty="0">
                          <a:solidFill>
                            <a:srgbClr val="231F20"/>
                          </a:solidFill>
                          <a:latin typeface="Bw Glenn Sans Medium"/>
                          <a:cs typeface="Bw Glenn Sans Medium"/>
                        </a:rPr>
                        <a:t>3,069</a:t>
                      </a:r>
                      <a:endParaRPr sz="1100" dirty="0">
                        <a:latin typeface="Bw Glenn Sans Medium"/>
                        <a:cs typeface="Bw Glenn Sans Medium"/>
                      </a:endParaRPr>
                    </a:p>
                  </a:txBody>
                  <a:tcPr marL="0" marR="0" marT="51955" marB="0">
                    <a:lnL w="9525">
                      <a:solidFill>
                        <a:srgbClr val="005E6D"/>
                      </a:solidFill>
                      <a:prstDash val="solid"/>
                    </a:lnL>
                    <a:solidFill>
                      <a:srgbClr val="FFFFFF"/>
                    </a:solidFill>
                  </a:tcPr>
                </a:tc>
                <a:extLst>
                  <a:ext uri="{0D108BD9-81ED-4DB2-BD59-A6C34878D82A}">
                    <a16:rowId xmlns:a16="http://schemas.microsoft.com/office/drawing/2014/main" val="10003"/>
                  </a:ext>
                </a:extLst>
              </a:tr>
              <a:tr h="267936">
                <a:tc>
                  <a:txBody>
                    <a:bodyPr/>
                    <a:lstStyle/>
                    <a:p>
                      <a:pPr marL="56515">
                        <a:lnSpc>
                          <a:spcPct val="100000"/>
                        </a:lnSpc>
                        <a:spcBef>
                          <a:spcPts val="350"/>
                        </a:spcBef>
                      </a:pPr>
                      <a:r>
                        <a:rPr sz="1100" b="1" dirty="0">
                          <a:solidFill>
                            <a:srgbClr val="231F20"/>
                          </a:solidFill>
                          <a:latin typeface="Bw Glenn Sans Medium"/>
                          <a:cs typeface="Bw Glenn Sans Medium"/>
                        </a:rPr>
                        <a:t>Sexual contact</a:t>
                      </a:r>
                      <a:r>
                        <a:rPr sz="1100" b="1" spc="25" dirty="0">
                          <a:solidFill>
                            <a:srgbClr val="231F20"/>
                          </a:solidFill>
                          <a:latin typeface="Bw Glenn Sans Medium"/>
                          <a:cs typeface="Bw Glenn Sans Medium"/>
                        </a:rPr>
                        <a:t> </a:t>
                      </a:r>
                      <a:r>
                        <a:rPr sz="900" b="1" spc="22" baseline="33333" dirty="0">
                          <a:solidFill>
                            <a:srgbClr val="231F20"/>
                          </a:solidFill>
                          <a:latin typeface="Bw Glenn Sans Medium"/>
                          <a:cs typeface="Bw Glenn Sans Medium"/>
                        </a:rPr>
                        <a:t>§</a:t>
                      </a:r>
                      <a:endParaRPr sz="900" baseline="33333" dirty="0">
                        <a:latin typeface="Bw Glenn Sans Medium"/>
                        <a:cs typeface="Bw Glenn Sans Medium"/>
                      </a:endParaRPr>
                    </a:p>
                  </a:txBody>
                  <a:tcPr marL="0" marR="0" marT="51955" marB="0">
                    <a:lnR w="19050">
                      <a:solidFill>
                        <a:srgbClr val="005E6D"/>
                      </a:solidFill>
                      <a:prstDash val="solid"/>
                    </a:lnR>
                    <a:solidFill>
                      <a:srgbClr val="E5EEF0"/>
                    </a:solidFill>
                  </a:tcPr>
                </a:tc>
                <a:tc>
                  <a:txBody>
                    <a:bodyPr/>
                    <a:lstStyle/>
                    <a:p>
                      <a:pPr marL="3810" algn="ctr">
                        <a:lnSpc>
                          <a:spcPct val="100000"/>
                        </a:lnSpc>
                        <a:spcBef>
                          <a:spcPts val="350"/>
                        </a:spcBef>
                      </a:pPr>
                      <a:r>
                        <a:rPr sz="1100" b="1" spc="5" dirty="0">
                          <a:solidFill>
                            <a:srgbClr val="231F20"/>
                          </a:solidFill>
                          <a:latin typeface="Bw Glenn Sans Medium"/>
                          <a:cs typeface="Bw Glenn Sans Medium"/>
                        </a:rPr>
                        <a:t>142</a:t>
                      </a:r>
                      <a:endParaRPr sz="1100" dirty="0">
                        <a:latin typeface="Bw Glenn Sans Medium"/>
                        <a:cs typeface="Bw Glenn Sans Medium"/>
                      </a:endParaRPr>
                    </a:p>
                  </a:txBody>
                  <a:tcPr marL="0" marR="0" marT="51955" marB="0">
                    <a:lnL w="19050">
                      <a:solidFill>
                        <a:srgbClr val="005E6D"/>
                      </a:solidFill>
                      <a:prstDash val="solid"/>
                    </a:lnL>
                    <a:lnR w="9525">
                      <a:solidFill>
                        <a:srgbClr val="005E6D"/>
                      </a:solidFill>
                      <a:prstDash val="solid"/>
                    </a:lnR>
                    <a:solidFill>
                      <a:srgbClr val="E5EEF0"/>
                    </a:solidFill>
                  </a:tcPr>
                </a:tc>
                <a:tc>
                  <a:txBody>
                    <a:bodyPr/>
                    <a:lstStyle/>
                    <a:p>
                      <a:pPr marL="635" algn="ctr">
                        <a:lnSpc>
                          <a:spcPct val="100000"/>
                        </a:lnSpc>
                        <a:spcBef>
                          <a:spcPts val="350"/>
                        </a:spcBef>
                      </a:pPr>
                      <a:r>
                        <a:rPr sz="1100" b="1" spc="5" dirty="0">
                          <a:solidFill>
                            <a:srgbClr val="231F20"/>
                          </a:solidFill>
                          <a:latin typeface="Bw Glenn Sans Medium"/>
                          <a:cs typeface="Bw Glenn Sans Medium"/>
                        </a:rPr>
                        <a:t>334</a:t>
                      </a:r>
                      <a:endParaRPr sz="1100" dirty="0">
                        <a:latin typeface="Bw Glenn Sans Medium"/>
                        <a:cs typeface="Bw Glenn Sans Medium"/>
                      </a:endParaRPr>
                    </a:p>
                  </a:txBody>
                  <a:tcPr marL="0" marR="0" marT="51955" marB="0">
                    <a:lnL w="9525">
                      <a:solidFill>
                        <a:srgbClr val="005E6D"/>
                      </a:solidFill>
                      <a:prstDash val="solid"/>
                    </a:lnL>
                    <a:lnR w="9525">
                      <a:solidFill>
                        <a:srgbClr val="005E6D"/>
                      </a:solidFill>
                      <a:prstDash val="solid"/>
                    </a:lnR>
                    <a:solidFill>
                      <a:srgbClr val="E5EEF0"/>
                    </a:solidFill>
                  </a:tcPr>
                </a:tc>
                <a:tc>
                  <a:txBody>
                    <a:bodyPr/>
                    <a:lstStyle/>
                    <a:p>
                      <a:pPr marL="5715" algn="ctr">
                        <a:lnSpc>
                          <a:spcPct val="100000"/>
                        </a:lnSpc>
                        <a:spcBef>
                          <a:spcPts val="350"/>
                        </a:spcBef>
                      </a:pPr>
                      <a:r>
                        <a:rPr sz="1100" b="1" spc="5" dirty="0">
                          <a:solidFill>
                            <a:srgbClr val="231F20"/>
                          </a:solidFill>
                          <a:latin typeface="Bw Glenn Sans Medium"/>
                          <a:cs typeface="Bw Glenn Sans Medium"/>
                        </a:rPr>
                        <a:t>3,660</a:t>
                      </a:r>
                      <a:endParaRPr sz="1100" dirty="0">
                        <a:latin typeface="Bw Glenn Sans Medium"/>
                        <a:cs typeface="Bw Glenn Sans Medium"/>
                      </a:endParaRPr>
                    </a:p>
                  </a:txBody>
                  <a:tcPr marL="0" marR="0" marT="51955" marB="0">
                    <a:lnL w="9525">
                      <a:solidFill>
                        <a:srgbClr val="005E6D"/>
                      </a:solidFill>
                      <a:prstDash val="solid"/>
                    </a:lnL>
                    <a:solidFill>
                      <a:srgbClr val="E5EEF0"/>
                    </a:solidFill>
                  </a:tcPr>
                </a:tc>
                <a:extLst>
                  <a:ext uri="{0D108BD9-81ED-4DB2-BD59-A6C34878D82A}">
                    <a16:rowId xmlns:a16="http://schemas.microsoft.com/office/drawing/2014/main" val="10004"/>
                  </a:ext>
                </a:extLst>
              </a:tr>
              <a:tr h="267936">
                <a:tc>
                  <a:txBody>
                    <a:bodyPr/>
                    <a:lstStyle/>
                    <a:p>
                      <a:pPr marL="57150">
                        <a:lnSpc>
                          <a:spcPct val="100000"/>
                        </a:lnSpc>
                        <a:spcBef>
                          <a:spcPts val="350"/>
                        </a:spcBef>
                      </a:pPr>
                      <a:r>
                        <a:rPr sz="1100" b="1" dirty="0">
                          <a:solidFill>
                            <a:srgbClr val="231F20"/>
                          </a:solidFill>
                          <a:latin typeface="Bw Glenn Sans Medium"/>
                          <a:cs typeface="Bw Glenn Sans Medium"/>
                        </a:rPr>
                        <a:t>Needlestick</a:t>
                      </a:r>
                      <a:endParaRPr sz="1100" dirty="0">
                        <a:latin typeface="Bw Glenn Sans Medium"/>
                        <a:cs typeface="Bw Glenn Sans Medium"/>
                      </a:endParaRPr>
                    </a:p>
                  </a:txBody>
                  <a:tcPr marL="0" marR="0" marT="51955" marB="0">
                    <a:lnR w="19050">
                      <a:solidFill>
                        <a:srgbClr val="005E6D"/>
                      </a:solidFill>
                      <a:prstDash val="solid"/>
                    </a:lnR>
                    <a:solidFill>
                      <a:srgbClr val="FFFFFF"/>
                    </a:solidFill>
                  </a:tcPr>
                </a:tc>
                <a:tc>
                  <a:txBody>
                    <a:bodyPr/>
                    <a:lstStyle/>
                    <a:p>
                      <a:pPr marL="3810" algn="ctr">
                        <a:lnSpc>
                          <a:spcPct val="100000"/>
                        </a:lnSpc>
                        <a:spcBef>
                          <a:spcPts val="350"/>
                        </a:spcBef>
                      </a:pPr>
                      <a:r>
                        <a:rPr sz="1100" b="1" spc="5" dirty="0">
                          <a:solidFill>
                            <a:srgbClr val="231F20"/>
                          </a:solidFill>
                          <a:latin typeface="Bw Glenn Sans Medium"/>
                          <a:cs typeface="Bw Glenn Sans Medium"/>
                        </a:rPr>
                        <a:t>91</a:t>
                      </a:r>
                      <a:endParaRPr sz="1100" dirty="0">
                        <a:latin typeface="Bw Glenn Sans Medium"/>
                        <a:cs typeface="Bw Glenn Sans Medium"/>
                      </a:endParaRPr>
                    </a:p>
                  </a:txBody>
                  <a:tcPr marL="0" marR="0" marT="51955" marB="0">
                    <a:lnL w="19050">
                      <a:solidFill>
                        <a:srgbClr val="005E6D"/>
                      </a:solidFill>
                      <a:prstDash val="solid"/>
                    </a:lnL>
                    <a:lnR w="9525">
                      <a:solidFill>
                        <a:srgbClr val="005E6D"/>
                      </a:solidFill>
                      <a:prstDash val="solid"/>
                    </a:lnR>
                    <a:solidFill>
                      <a:srgbClr val="FFFFFF"/>
                    </a:solidFill>
                  </a:tcPr>
                </a:tc>
                <a:tc>
                  <a:txBody>
                    <a:bodyPr/>
                    <a:lstStyle/>
                    <a:p>
                      <a:pPr marL="1270" algn="ctr">
                        <a:lnSpc>
                          <a:spcPct val="100000"/>
                        </a:lnSpc>
                        <a:spcBef>
                          <a:spcPts val="350"/>
                        </a:spcBef>
                      </a:pPr>
                      <a:r>
                        <a:rPr sz="1100" b="1" spc="5" dirty="0">
                          <a:solidFill>
                            <a:srgbClr val="231F20"/>
                          </a:solidFill>
                          <a:latin typeface="Bw Glenn Sans Medium"/>
                          <a:cs typeface="Bw Glenn Sans Medium"/>
                        </a:rPr>
                        <a:t>886</a:t>
                      </a:r>
                      <a:endParaRPr sz="1100" dirty="0">
                        <a:latin typeface="Bw Glenn Sans Medium"/>
                        <a:cs typeface="Bw Glenn Sans Medium"/>
                      </a:endParaRPr>
                    </a:p>
                  </a:txBody>
                  <a:tcPr marL="0" marR="0" marT="51955" marB="0">
                    <a:lnL w="9525">
                      <a:solidFill>
                        <a:srgbClr val="005E6D"/>
                      </a:solidFill>
                      <a:prstDash val="solid"/>
                    </a:lnL>
                    <a:lnR w="9525">
                      <a:solidFill>
                        <a:srgbClr val="005E6D"/>
                      </a:solidFill>
                      <a:prstDash val="solid"/>
                    </a:lnR>
                    <a:solidFill>
                      <a:srgbClr val="FFFFFF"/>
                    </a:solidFill>
                  </a:tcPr>
                </a:tc>
                <a:tc>
                  <a:txBody>
                    <a:bodyPr/>
                    <a:lstStyle/>
                    <a:p>
                      <a:pPr marL="5715" algn="ctr">
                        <a:lnSpc>
                          <a:spcPct val="100000"/>
                        </a:lnSpc>
                        <a:spcBef>
                          <a:spcPts val="350"/>
                        </a:spcBef>
                      </a:pPr>
                      <a:r>
                        <a:rPr sz="1100" b="1" spc="5" dirty="0">
                          <a:solidFill>
                            <a:srgbClr val="231F20"/>
                          </a:solidFill>
                          <a:latin typeface="Bw Glenn Sans Medium"/>
                          <a:cs typeface="Bw Glenn Sans Medium"/>
                        </a:rPr>
                        <a:t>3,159</a:t>
                      </a:r>
                      <a:endParaRPr sz="1100" dirty="0">
                        <a:latin typeface="Bw Glenn Sans Medium"/>
                        <a:cs typeface="Bw Glenn Sans Medium"/>
                      </a:endParaRPr>
                    </a:p>
                  </a:txBody>
                  <a:tcPr marL="0" marR="0" marT="51955" marB="0">
                    <a:lnL w="9525">
                      <a:solidFill>
                        <a:srgbClr val="005E6D"/>
                      </a:solidFill>
                      <a:prstDash val="solid"/>
                    </a:lnL>
                    <a:solidFill>
                      <a:srgbClr val="FFFFFF"/>
                    </a:solidFill>
                  </a:tcPr>
                </a:tc>
                <a:extLst>
                  <a:ext uri="{0D108BD9-81ED-4DB2-BD59-A6C34878D82A}">
                    <a16:rowId xmlns:a16="http://schemas.microsoft.com/office/drawing/2014/main" val="10005"/>
                  </a:ext>
                </a:extLst>
              </a:tr>
              <a:tr h="267937">
                <a:tc>
                  <a:txBody>
                    <a:bodyPr/>
                    <a:lstStyle/>
                    <a:p>
                      <a:pPr marL="57150">
                        <a:lnSpc>
                          <a:spcPct val="100000"/>
                        </a:lnSpc>
                        <a:spcBef>
                          <a:spcPts val="355"/>
                        </a:spcBef>
                      </a:pPr>
                      <a:r>
                        <a:rPr sz="1100" b="1" dirty="0">
                          <a:solidFill>
                            <a:srgbClr val="231F20"/>
                          </a:solidFill>
                          <a:latin typeface="Bw Glenn Sans Medium"/>
                          <a:cs typeface="Bw Glenn Sans Medium"/>
                        </a:rPr>
                        <a:t>Men who </a:t>
                      </a:r>
                      <a:r>
                        <a:rPr sz="1100" b="1" spc="-5" dirty="0">
                          <a:solidFill>
                            <a:srgbClr val="231F20"/>
                          </a:solidFill>
                          <a:latin typeface="Bw Glenn Sans Medium"/>
                          <a:cs typeface="Bw Glenn Sans Medium"/>
                        </a:rPr>
                        <a:t>have </a:t>
                      </a:r>
                      <a:r>
                        <a:rPr sz="1100" b="1" dirty="0">
                          <a:solidFill>
                            <a:srgbClr val="231F20"/>
                          </a:solidFill>
                          <a:latin typeface="Bw Glenn Sans Medium"/>
                          <a:cs typeface="Bw Glenn Sans Medium"/>
                        </a:rPr>
                        <a:t>sex with men</a:t>
                      </a:r>
                      <a:r>
                        <a:rPr sz="1100" b="1" spc="40" dirty="0">
                          <a:solidFill>
                            <a:srgbClr val="231F20"/>
                          </a:solidFill>
                          <a:latin typeface="Bw Glenn Sans Medium"/>
                          <a:cs typeface="Bw Glenn Sans Medium"/>
                        </a:rPr>
                        <a:t> </a:t>
                      </a:r>
                      <a:r>
                        <a:rPr sz="900" b="1" spc="22" baseline="33333" dirty="0">
                          <a:solidFill>
                            <a:srgbClr val="231F20"/>
                          </a:solidFill>
                          <a:latin typeface="Bw Glenn Sans Medium"/>
                          <a:cs typeface="Bw Glenn Sans Medium"/>
                        </a:rPr>
                        <a:t>¶</a:t>
                      </a:r>
                      <a:endParaRPr sz="900" baseline="33333" dirty="0">
                        <a:latin typeface="Bw Glenn Sans Medium"/>
                        <a:cs typeface="Bw Glenn Sans Medium"/>
                      </a:endParaRPr>
                    </a:p>
                  </a:txBody>
                  <a:tcPr marL="0" marR="0" marT="52697" marB="0">
                    <a:lnR w="19050">
                      <a:solidFill>
                        <a:srgbClr val="005E6D"/>
                      </a:solidFill>
                      <a:prstDash val="solid"/>
                    </a:lnR>
                    <a:solidFill>
                      <a:srgbClr val="E5EEF0"/>
                    </a:solidFill>
                  </a:tcPr>
                </a:tc>
                <a:tc>
                  <a:txBody>
                    <a:bodyPr/>
                    <a:lstStyle/>
                    <a:p>
                      <a:pPr marL="3810" algn="ctr">
                        <a:lnSpc>
                          <a:spcPct val="100000"/>
                        </a:lnSpc>
                        <a:spcBef>
                          <a:spcPts val="350"/>
                        </a:spcBef>
                      </a:pPr>
                      <a:r>
                        <a:rPr sz="1100" b="1" spc="5" dirty="0">
                          <a:solidFill>
                            <a:srgbClr val="231F20"/>
                          </a:solidFill>
                          <a:latin typeface="Bw Glenn Sans Medium"/>
                          <a:cs typeface="Bw Glenn Sans Medium"/>
                        </a:rPr>
                        <a:t>42</a:t>
                      </a:r>
                      <a:endParaRPr sz="1100" dirty="0">
                        <a:latin typeface="Bw Glenn Sans Medium"/>
                        <a:cs typeface="Bw Glenn Sans Medium"/>
                      </a:endParaRPr>
                    </a:p>
                  </a:txBody>
                  <a:tcPr marL="0" marR="0" marT="51955" marB="0">
                    <a:lnL w="19050">
                      <a:solidFill>
                        <a:srgbClr val="005E6D"/>
                      </a:solidFill>
                      <a:prstDash val="solid"/>
                    </a:lnL>
                    <a:lnR w="9525">
                      <a:solidFill>
                        <a:srgbClr val="005E6D"/>
                      </a:solidFill>
                      <a:prstDash val="solid"/>
                    </a:lnR>
                    <a:solidFill>
                      <a:srgbClr val="E5EEF0"/>
                    </a:solidFill>
                  </a:tcPr>
                </a:tc>
                <a:tc>
                  <a:txBody>
                    <a:bodyPr/>
                    <a:lstStyle/>
                    <a:p>
                      <a:pPr marL="635" algn="ctr">
                        <a:lnSpc>
                          <a:spcPct val="100000"/>
                        </a:lnSpc>
                        <a:spcBef>
                          <a:spcPts val="350"/>
                        </a:spcBef>
                      </a:pPr>
                      <a:r>
                        <a:rPr sz="1100" b="1" spc="5" dirty="0">
                          <a:solidFill>
                            <a:srgbClr val="231F20"/>
                          </a:solidFill>
                          <a:latin typeface="Bw Glenn Sans Medium"/>
                          <a:cs typeface="Bw Glenn Sans Medium"/>
                        </a:rPr>
                        <a:t>315</a:t>
                      </a:r>
                      <a:endParaRPr sz="1100" dirty="0">
                        <a:latin typeface="Bw Glenn Sans Medium"/>
                        <a:cs typeface="Bw Glenn Sans Medium"/>
                      </a:endParaRPr>
                    </a:p>
                  </a:txBody>
                  <a:tcPr marL="0" marR="0" marT="51955" marB="0">
                    <a:lnL w="9525">
                      <a:solidFill>
                        <a:srgbClr val="005E6D"/>
                      </a:solidFill>
                      <a:prstDash val="solid"/>
                    </a:lnL>
                    <a:lnR w="9525">
                      <a:solidFill>
                        <a:srgbClr val="005E6D"/>
                      </a:solidFill>
                      <a:prstDash val="solid"/>
                    </a:lnR>
                    <a:solidFill>
                      <a:srgbClr val="E5EEF0"/>
                    </a:solidFill>
                  </a:tcPr>
                </a:tc>
                <a:tc>
                  <a:txBody>
                    <a:bodyPr/>
                    <a:lstStyle/>
                    <a:p>
                      <a:pPr marL="5715" algn="ctr">
                        <a:lnSpc>
                          <a:spcPct val="100000"/>
                        </a:lnSpc>
                        <a:spcBef>
                          <a:spcPts val="350"/>
                        </a:spcBef>
                      </a:pPr>
                      <a:r>
                        <a:rPr sz="1100" b="1" spc="5" dirty="0">
                          <a:solidFill>
                            <a:srgbClr val="231F20"/>
                          </a:solidFill>
                          <a:latin typeface="Bw Glenn Sans Medium"/>
                          <a:cs typeface="Bw Glenn Sans Medium"/>
                        </a:rPr>
                        <a:t>2,114</a:t>
                      </a:r>
                      <a:endParaRPr sz="1100" dirty="0">
                        <a:latin typeface="Bw Glenn Sans Medium"/>
                        <a:cs typeface="Bw Glenn Sans Medium"/>
                      </a:endParaRPr>
                    </a:p>
                  </a:txBody>
                  <a:tcPr marL="0" marR="0" marT="51955" marB="0">
                    <a:lnL w="9525">
                      <a:solidFill>
                        <a:srgbClr val="005E6D"/>
                      </a:solidFill>
                      <a:prstDash val="solid"/>
                    </a:lnL>
                    <a:solidFill>
                      <a:srgbClr val="E5EEF0"/>
                    </a:solidFill>
                  </a:tcPr>
                </a:tc>
                <a:extLst>
                  <a:ext uri="{0D108BD9-81ED-4DB2-BD59-A6C34878D82A}">
                    <a16:rowId xmlns:a16="http://schemas.microsoft.com/office/drawing/2014/main" val="10006"/>
                  </a:ext>
                </a:extLst>
              </a:tr>
              <a:tr h="267936">
                <a:tc>
                  <a:txBody>
                    <a:bodyPr/>
                    <a:lstStyle/>
                    <a:p>
                      <a:pPr marL="57150">
                        <a:lnSpc>
                          <a:spcPct val="100000"/>
                        </a:lnSpc>
                        <a:spcBef>
                          <a:spcPts val="350"/>
                        </a:spcBef>
                      </a:pPr>
                      <a:r>
                        <a:rPr sz="1100" b="1" dirty="0">
                          <a:solidFill>
                            <a:srgbClr val="231F20"/>
                          </a:solidFill>
                          <a:latin typeface="Bw Glenn Sans Medium"/>
                          <a:cs typeface="Bw Glenn Sans Medium"/>
                        </a:rPr>
                        <a:t>Household contact (non-sexual)</a:t>
                      </a:r>
                      <a:r>
                        <a:rPr sz="1100" b="1" spc="35" dirty="0">
                          <a:solidFill>
                            <a:srgbClr val="231F20"/>
                          </a:solidFill>
                          <a:latin typeface="Bw Glenn Sans Medium"/>
                          <a:cs typeface="Bw Glenn Sans Medium"/>
                        </a:rPr>
                        <a:t> </a:t>
                      </a:r>
                      <a:r>
                        <a:rPr sz="900" b="1" spc="22" baseline="33333" dirty="0">
                          <a:solidFill>
                            <a:srgbClr val="231F20"/>
                          </a:solidFill>
                          <a:latin typeface="Bw Glenn Sans Medium"/>
                          <a:cs typeface="Bw Glenn Sans Medium"/>
                        </a:rPr>
                        <a:t>§</a:t>
                      </a:r>
                      <a:endParaRPr sz="900" baseline="33333" dirty="0">
                        <a:latin typeface="Bw Glenn Sans Medium"/>
                        <a:cs typeface="Bw Glenn Sans Medium"/>
                      </a:endParaRPr>
                    </a:p>
                  </a:txBody>
                  <a:tcPr marL="0" marR="0" marT="51955" marB="0">
                    <a:lnR w="19050">
                      <a:solidFill>
                        <a:srgbClr val="005E6D"/>
                      </a:solidFill>
                      <a:prstDash val="solid"/>
                    </a:lnR>
                    <a:solidFill>
                      <a:srgbClr val="FFFFFF"/>
                    </a:solidFill>
                  </a:tcPr>
                </a:tc>
                <a:tc>
                  <a:txBody>
                    <a:bodyPr/>
                    <a:lstStyle/>
                    <a:p>
                      <a:pPr marL="3810" algn="ctr">
                        <a:lnSpc>
                          <a:spcPct val="100000"/>
                        </a:lnSpc>
                        <a:spcBef>
                          <a:spcPts val="350"/>
                        </a:spcBef>
                      </a:pPr>
                      <a:r>
                        <a:rPr sz="1100" b="1" spc="5" dirty="0">
                          <a:solidFill>
                            <a:srgbClr val="231F20"/>
                          </a:solidFill>
                          <a:latin typeface="Bw Glenn Sans Medium"/>
                          <a:cs typeface="Bw Glenn Sans Medium"/>
                        </a:rPr>
                        <a:t>36</a:t>
                      </a:r>
                      <a:endParaRPr sz="1100" dirty="0">
                        <a:latin typeface="Bw Glenn Sans Medium"/>
                        <a:cs typeface="Bw Glenn Sans Medium"/>
                      </a:endParaRPr>
                    </a:p>
                  </a:txBody>
                  <a:tcPr marL="0" marR="0" marT="51955" marB="0">
                    <a:lnL w="19050">
                      <a:solidFill>
                        <a:srgbClr val="005E6D"/>
                      </a:solidFill>
                      <a:prstDash val="solid"/>
                    </a:lnL>
                    <a:lnR w="9525">
                      <a:solidFill>
                        <a:srgbClr val="005E6D"/>
                      </a:solidFill>
                      <a:prstDash val="solid"/>
                    </a:lnR>
                    <a:solidFill>
                      <a:srgbClr val="FFFFFF"/>
                    </a:solidFill>
                  </a:tcPr>
                </a:tc>
                <a:tc>
                  <a:txBody>
                    <a:bodyPr/>
                    <a:lstStyle/>
                    <a:p>
                      <a:pPr marL="635" algn="ctr">
                        <a:lnSpc>
                          <a:spcPct val="100000"/>
                        </a:lnSpc>
                        <a:spcBef>
                          <a:spcPts val="350"/>
                        </a:spcBef>
                      </a:pPr>
                      <a:r>
                        <a:rPr sz="1100" b="1" spc="5" dirty="0">
                          <a:solidFill>
                            <a:srgbClr val="231F20"/>
                          </a:solidFill>
                          <a:latin typeface="Bw Glenn Sans Medium"/>
                          <a:cs typeface="Bw Glenn Sans Medium"/>
                        </a:rPr>
                        <a:t>440</a:t>
                      </a:r>
                      <a:endParaRPr sz="1100" dirty="0">
                        <a:latin typeface="Bw Glenn Sans Medium"/>
                        <a:cs typeface="Bw Glenn Sans Medium"/>
                      </a:endParaRPr>
                    </a:p>
                  </a:txBody>
                  <a:tcPr marL="0" marR="0" marT="51955" marB="0">
                    <a:lnL w="9525">
                      <a:solidFill>
                        <a:srgbClr val="005E6D"/>
                      </a:solidFill>
                      <a:prstDash val="solid"/>
                    </a:lnL>
                    <a:lnR w="9525">
                      <a:solidFill>
                        <a:srgbClr val="005E6D"/>
                      </a:solidFill>
                      <a:prstDash val="solid"/>
                    </a:lnR>
                    <a:solidFill>
                      <a:srgbClr val="FFFFFF"/>
                    </a:solidFill>
                  </a:tcPr>
                </a:tc>
                <a:tc>
                  <a:txBody>
                    <a:bodyPr/>
                    <a:lstStyle/>
                    <a:p>
                      <a:pPr marL="5715" algn="ctr">
                        <a:lnSpc>
                          <a:spcPct val="100000"/>
                        </a:lnSpc>
                        <a:spcBef>
                          <a:spcPts val="350"/>
                        </a:spcBef>
                      </a:pPr>
                      <a:r>
                        <a:rPr sz="1100" b="1" spc="5" dirty="0">
                          <a:solidFill>
                            <a:srgbClr val="231F20"/>
                          </a:solidFill>
                          <a:latin typeface="Bw Glenn Sans Medium"/>
                          <a:cs typeface="Bw Glenn Sans Medium"/>
                        </a:rPr>
                        <a:t>3,660</a:t>
                      </a:r>
                      <a:endParaRPr sz="1100" dirty="0">
                        <a:latin typeface="Bw Glenn Sans Medium"/>
                        <a:cs typeface="Bw Glenn Sans Medium"/>
                      </a:endParaRPr>
                    </a:p>
                  </a:txBody>
                  <a:tcPr marL="0" marR="0" marT="51955" marB="0">
                    <a:lnL w="9525">
                      <a:solidFill>
                        <a:srgbClr val="005E6D"/>
                      </a:solidFill>
                      <a:prstDash val="solid"/>
                    </a:lnL>
                    <a:solidFill>
                      <a:srgbClr val="FFFFFF"/>
                    </a:solidFill>
                  </a:tcPr>
                </a:tc>
                <a:extLst>
                  <a:ext uri="{0D108BD9-81ED-4DB2-BD59-A6C34878D82A}">
                    <a16:rowId xmlns:a16="http://schemas.microsoft.com/office/drawing/2014/main" val="10007"/>
                  </a:ext>
                </a:extLst>
              </a:tr>
              <a:tr h="267936">
                <a:tc>
                  <a:txBody>
                    <a:bodyPr/>
                    <a:lstStyle/>
                    <a:p>
                      <a:pPr marL="57150">
                        <a:lnSpc>
                          <a:spcPct val="100000"/>
                        </a:lnSpc>
                        <a:spcBef>
                          <a:spcPts val="350"/>
                        </a:spcBef>
                      </a:pPr>
                      <a:r>
                        <a:rPr sz="1100" b="1" dirty="0">
                          <a:solidFill>
                            <a:srgbClr val="231F20"/>
                          </a:solidFill>
                          <a:latin typeface="Bw Glenn Sans Medium"/>
                          <a:cs typeface="Bw Glenn Sans Medium"/>
                        </a:rPr>
                        <a:t>Dialysis</a:t>
                      </a:r>
                      <a:r>
                        <a:rPr sz="1100" b="1" spc="10" dirty="0">
                          <a:solidFill>
                            <a:srgbClr val="231F20"/>
                          </a:solidFill>
                          <a:latin typeface="Bw Glenn Sans Medium"/>
                          <a:cs typeface="Bw Glenn Sans Medium"/>
                        </a:rPr>
                        <a:t> </a:t>
                      </a:r>
                      <a:r>
                        <a:rPr sz="1100" b="1" dirty="0">
                          <a:solidFill>
                            <a:srgbClr val="231F20"/>
                          </a:solidFill>
                          <a:latin typeface="Bw Glenn Sans Medium"/>
                          <a:cs typeface="Bw Glenn Sans Medium"/>
                        </a:rPr>
                        <a:t>patient</a:t>
                      </a:r>
                      <a:endParaRPr sz="1100" dirty="0">
                        <a:latin typeface="Bw Glenn Sans Medium"/>
                        <a:cs typeface="Bw Glenn Sans Medium"/>
                      </a:endParaRPr>
                    </a:p>
                  </a:txBody>
                  <a:tcPr marL="0" marR="0" marT="51955" marB="0">
                    <a:lnR w="19050">
                      <a:solidFill>
                        <a:srgbClr val="005E6D"/>
                      </a:solidFill>
                      <a:prstDash val="solid"/>
                    </a:lnR>
                    <a:solidFill>
                      <a:srgbClr val="E5EEF0"/>
                    </a:solidFill>
                  </a:tcPr>
                </a:tc>
                <a:tc>
                  <a:txBody>
                    <a:bodyPr/>
                    <a:lstStyle/>
                    <a:p>
                      <a:pPr marL="3810" algn="ctr">
                        <a:lnSpc>
                          <a:spcPct val="100000"/>
                        </a:lnSpc>
                        <a:spcBef>
                          <a:spcPts val="350"/>
                        </a:spcBef>
                      </a:pPr>
                      <a:r>
                        <a:rPr sz="1100" b="1" spc="5" dirty="0">
                          <a:solidFill>
                            <a:srgbClr val="231F20"/>
                          </a:solidFill>
                          <a:latin typeface="Bw Glenn Sans Medium"/>
                          <a:cs typeface="Bw Glenn Sans Medium"/>
                        </a:rPr>
                        <a:t>61</a:t>
                      </a:r>
                      <a:endParaRPr sz="1100" dirty="0">
                        <a:latin typeface="Bw Glenn Sans Medium"/>
                        <a:cs typeface="Bw Glenn Sans Medium"/>
                      </a:endParaRPr>
                    </a:p>
                  </a:txBody>
                  <a:tcPr marL="0" marR="0" marT="51955" marB="0">
                    <a:lnL w="19050">
                      <a:solidFill>
                        <a:srgbClr val="005E6D"/>
                      </a:solidFill>
                      <a:prstDash val="solid"/>
                    </a:lnL>
                    <a:lnR w="9525">
                      <a:solidFill>
                        <a:srgbClr val="005E6D"/>
                      </a:solidFill>
                      <a:prstDash val="solid"/>
                    </a:lnR>
                    <a:solidFill>
                      <a:srgbClr val="E5EEF0"/>
                    </a:solidFill>
                  </a:tcPr>
                </a:tc>
                <a:tc>
                  <a:txBody>
                    <a:bodyPr/>
                    <a:lstStyle/>
                    <a:p>
                      <a:pPr marL="1270" algn="ctr">
                        <a:lnSpc>
                          <a:spcPct val="100000"/>
                        </a:lnSpc>
                        <a:spcBef>
                          <a:spcPts val="350"/>
                        </a:spcBef>
                      </a:pPr>
                      <a:r>
                        <a:rPr sz="1100" b="1" spc="5" dirty="0">
                          <a:solidFill>
                            <a:srgbClr val="231F20"/>
                          </a:solidFill>
                          <a:latin typeface="Bw Glenn Sans Medium"/>
                          <a:cs typeface="Bw Glenn Sans Medium"/>
                        </a:rPr>
                        <a:t>1,249</a:t>
                      </a:r>
                      <a:endParaRPr sz="1100" dirty="0">
                        <a:latin typeface="Bw Glenn Sans Medium"/>
                        <a:cs typeface="Bw Glenn Sans Medium"/>
                      </a:endParaRPr>
                    </a:p>
                  </a:txBody>
                  <a:tcPr marL="0" marR="0" marT="51955" marB="0">
                    <a:lnL w="9525">
                      <a:solidFill>
                        <a:srgbClr val="005E6D"/>
                      </a:solidFill>
                      <a:prstDash val="solid"/>
                    </a:lnL>
                    <a:lnR w="9525">
                      <a:solidFill>
                        <a:srgbClr val="005E6D"/>
                      </a:solidFill>
                      <a:prstDash val="solid"/>
                    </a:lnR>
                    <a:solidFill>
                      <a:srgbClr val="E5EEF0"/>
                    </a:solidFill>
                  </a:tcPr>
                </a:tc>
                <a:tc>
                  <a:txBody>
                    <a:bodyPr/>
                    <a:lstStyle/>
                    <a:p>
                      <a:pPr marL="5715" algn="ctr">
                        <a:lnSpc>
                          <a:spcPct val="100000"/>
                        </a:lnSpc>
                        <a:spcBef>
                          <a:spcPts val="350"/>
                        </a:spcBef>
                      </a:pPr>
                      <a:r>
                        <a:rPr sz="1100" b="1" spc="5" dirty="0">
                          <a:solidFill>
                            <a:srgbClr val="231F20"/>
                          </a:solidFill>
                          <a:latin typeface="Bw Glenn Sans Medium"/>
                          <a:cs typeface="Bw Glenn Sans Medium"/>
                        </a:rPr>
                        <a:t>2,826</a:t>
                      </a:r>
                      <a:endParaRPr sz="1100" dirty="0">
                        <a:latin typeface="Bw Glenn Sans Medium"/>
                        <a:cs typeface="Bw Glenn Sans Medium"/>
                      </a:endParaRPr>
                    </a:p>
                  </a:txBody>
                  <a:tcPr marL="0" marR="0" marT="51955" marB="0">
                    <a:lnL w="9525">
                      <a:solidFill>
                        <a:srgbClr val="005E6D"/>
                      </a:solidFill>
                      <a:prstDash val="solid"/>
                    </a:lnL>
                    <a:solidFill>
                      <a:srgbClr val="E5EEF0"/>
                    </a:solidFill>
                  </a:tcPr>
                </a:tc>
                <a:extLst>
                  <a:ext uri="{0D108BD9-81ED-4DB2-BD59-A6C34878D82A}">
                    <a16:rowId xmlns:a16="http://schemas.microsoft.com/office/drawing/2014/main" val="10008"/>
                  </a:ext>
                </a:extLst>
              </a:tr>
              <a:tr h="267937">
                <a:tc>
                  <a:txBody>
                    <a:bodyPr/>
                    <a:lstStyle/>
                    <a:p>
                      <a:pPr marL="57150">
                        <a:lnSpc>
                          <a:spcPct val="100000"/>
                        </a:lnSpc>
                        <a:spcBef>
                          <a:spcPts val="355"/>
                        </a:spcBef>
                      </a:pPr>
                      <a:r>
                        <a:rPr sz="1100" b="1" dirty="0">
                          <a:solidFill>
                            <a:srgbClr val="231F20"/>
                          </a:solidFill>
                          <a:latin typeface="Bw Glenn Sans Medium"/>
                          <a:cs typeface="Bw Glenn Sans Medium"/>
                        </a:rPr>
                        <a:t>Occupational</a:t>
                      </a:r>
                      <a:endParaRPr sz="1100" dirty="0">
                        <a:latin typeface="Bw Glenn Sans Medium"/>
                        <a:cs typeface="Bw Glenn Sans Medium"/>
                      </a:endParaRPr>
                    </a:p>
                  </a:txBody>
                  <a:tcPr marL="0" marR="0" marT="52697" marB="0">
                    <a:lnR w="19050">
                      <a:solidFill>
                        <a:srgbClr val="005E6D"/>
                      </a:solidFill>
                      <a:prstDash val="solid"/>
                    </a:lnR>
                    <a:solidFill>
                      <a:srgbClr val="FFFFFF"/>
                    </a:solidFill>
                  </a:tcPr>
                </a:tc>
                <a:tc>
                  <a:txBody>
                    <a:bodyPr/>
                    <a:lstStyle/>
                    <a:p>
                      <a:pPr marL="2540" algn="ctr">
                        <a:lnSpc>
                          <a:spcPct val="100000"/>
                        </a:lnSpc>
                        <a:spcBef>
                          <a:spcPts val="355"/>
                        </a:spcBef>
                      </a:pPr>
                      <a:r>
                        <a:rPr sz="1100" b="1" dirty="0">
                          <a:solidFill>
                            <a:srgbClr val="231F20"/>
                          </a:solidFill>
                          <a:latin typeface="Bw Glenn Sans Medium"/>
                          <a:cs typeface="Bw Glenn Sans Medium"/>
                        </a:rPr>
                        <a:t>7</a:t>
                      </a:r>
                      <a:endParaRPr sz="1100" dirty="0">
                        <a:latin typeface="Bw Glenn Sans Medium"/>
                        <a:cs typeface="Bw Glenn Sans Medium"/>
                      </a:endParaRPr>
                    </a:p>
                  </a:txBody>
                  <a:tcPr marL="0" marR="0" marT="52697" marB="0">
                    <a:lnL w="19050">
                      <a:solidFill>
                        <a:srgbClr val="005E6D"/>
                      </a:solidFill>
                      <a:prstDash val="solid"/>
                    </a:lnL>
                    <a:lnR w="9525">
                      <a:solidFill>
                        <a:srgbClr val="005E6D"/>
                      </a:solidFill>
                      <a:prstDash val="solid"/>
                    </a:lnR>
                    <a:solidFill>
                      <a:srgbClr val="FFFFFF"/>
                    </a:solidFill>
                  </a:tcPr>
                </a:tc>
                <a:tc>
                  <a:txBody>
                    <a:bodyPr/>
                    <a:lstStyle/>
                    <a:p>
                      <a:pPr marL="635" algn="ctr">
                        <a:lnSpc>
                          <a:spcPct val="100000"/>
                        </a:lnSpc>
                        <a:spcBef>
                          <a:spcPts val="355"/>
                        </a:spcBef>
                      </a:pPr>
                      <a:r>
                        <a:rPr sz="1100" b="1" spc="5" dirty="0">
                          <a:solidFill>
                            <a:srgbClr val="231F20"/>
                          </a:solidFill>
                          <a:latin typeface="Bw Glenn Sans Medium"/>
                          <a:cs typeface="Bw Glenn Sans Medium"/>
                        </a:rPr>
                        <a:t>1,278</a:t>
                      </a:r>
                      <a:endParaRPr sz="1100" dirty="0">
                        <a:latin typeface="Bw Glenn Sans Medium"/>
                        <a:cs typeface="Bw Glenn Sans Medium"/>
                      </a:endParaRPr>
                    </a:p>
                  </a:txBody>
                  <a:tcPr marL="0" marR="0" marT="52697" marB="0">
                    <a:lnL w="9525">
                      <a:solidFill>
                        <a:srgbClr val="005E6D"/>
                      </a:solidFill>
                      <a:prstDash val="solid"/>
                    </a:lnL>
                    <a:lnR w="9525">
                      <a:solidFill>
                        <a:srgbClr val="005E6D"/>
                      </a:solidFill>
                      <a:prstDash val="solid"/>
                    </a:lnR>
                    <a:solidFill>
                      <a:srgbClr val="FFFFFF"/>
                    </a:solidFill>
                  </a:tcPr>
                </a:tc>
                <a:tc>
                  <a:txBody>
                    <a:bodyPr/>
                    <a:lstStyle/>
                    <a:p>
                      <a:pPr marL="5715" algn="ctr">
                        <a:lnSpc>
                          <a:spcPct val="100000"/>
                        </a:lnSpc>
                        <a:spcBef>
                          <a:spcPts val="355"/>
                        </a:spcBef>
                      </a:pPr>
                      <a:r>
                        <a:rPr sz="1100" b="1" spc="5" dirty="0">
                          <a:solidFill>
                            <a:srgbClr val="231F20"/>
                          </a:solidFill>
                          <a:latin typeface="Bw Glenn Sans Medium"/>
                          <a:cs typeface="Bw Glenn Sans Medium"/>
                        </a:rPr>
                        <a:t>2,851</a:t>
                      </a:r>
                      <a:endParaRPr sz="1100" dirty="0">
                        <a:latin typeface="Bw Glenn Sans Medium"/>
                        <a:cs typeface="Bw Glenn Sans Medium"/>
                      </a:endParaRPr>
                    </a:p>
                  </a:txBody>
                  <a:tcPr marL="0" marR="0" marT="52697" marB="0">
                    <a:lnL w="9525">
                      <a:solidFill>
                        <a:srgbClr val="005E6D"/>
                      </a:solidFill>
                      <a:prstDash val="solid"/>
                    </a:lnL>
                    <a:solidFill>
                      <a:srgbClr val="FFFFFF"/>
                    </a:solidFill>
                  </a:tcPr>
                </a:tc>
                <a:extLst>
                  <a:ext uri="{0D108BD9-81ED-4DB2-BD59-A6C34878D82A}">
                    <a16:rowId xmlns:a16="http://schemas.microsoft.com/office/drawing/2014/main" val="10009"/>
                  </a:ext>
                </a:extLst>
              </a:tr>
              <a:tr h="267936">
                <a:tc>
                  <a:txBody>
                    <a:bodyPr/>
                    <a:lstStyle/>
                    <a:p>
                      <a:pPr marL="56515">
                        <a:lnSpc>
                          <a:spcPct val="100000"/>
                        </a:lnSpc>
                        <a:spcBef>
                          <a:spcPts val="355"/>
                        </a:spcBef>
                      </a:pPr>
                      <a:r>
                        <a:rPr sz="1100" b="1" spc="-5" dirty="0">
                          <a:solidFill>
                            <a:srgbClr val="231F20"/>
                          </a:solidFill>
                          <a:latin typeface="Bw Glenn Sans Medium"/>
                          <a:cs typeface="Bw Glenn Sans Medium"/>
                        </a:rPr>
                        <a:t>Transfusion</a:t>
                      </a:r>
                      <a:endParaRPr sz="1100" dirty="0">
                        <a:latin typeface="Bw Glenn Sans Medium"/>
                        <a:cs typeface="Bw Glenn Sans Medium"/>
                      </a:endParaRPr>
                    </a:p>
                  </a:txBody>
                  <a:tcPr marL="0" marR="0" marT="52697" marB="0">
                    <a:lnR w="19050">
                      <a:solidFill>
                        <a:srgbClr val="005E6D"/>
                      </a:solidFill>
                      <a:prstDash val="solid"/>
                    </a:lnR>
                    <a:solidFill>
                      <a:srgbClr val="E5EEF0"/>
                    </a:solidFill>
                  </a:tcPr>
                </a:tc>
                <a:tc>
                  <a:txBody>
                    <a:bodyPr/>
                    <a:lstStyle/>
                    <a:p>
                      <a:pPr marL="2540" algn="ctr">
                        <a:lnSpc>
                          <a:spcPct val="100000"/>
                        </a:lnSpc>
                        <a:spcBef>
                          <a:spcPts val="355"/>
                        </a:spcBef>
                      </a:pPr>
                      <a:r>
                        <a:rPr sz="1100" b="1" dirty="0">
                          <a:solidFill>
                            <a:srgbClr val="231F20"/>
                          </a:solidFill>
                          <a:latin typeface="Bw Glenn Sans Medium"/>
                          <a:cs typeface="Bw Glenn Sans Medium"/>
                        </a:rPr>
                        <a:t>3</a:t>
                      </a:r>
                      <a:endParaRPr sz="1100" dirty="0">
                        <a:latin typeface="Bw Glenn Sans Medium"/>
                        <a:cs typeface="Bw Glenn Sans Medium"/>
                      </a:endParaRPr>
                    </a:p>
                  </a:txBody>
                  <a:tcPr marL="0" marR="0" marT="52697" marB="0">
                    <a:lnL w="19050">
                      <a:solidFill>
                        <a:srgbClr val="005E6D"/>
                      </a:solidFill>
                      <a:prstDash val="solid"/>
                    </a:lnL>
                    <a:lnR w="9525">
                      <a:solidFill>
                        <a:srgbClr val="005E6D"/>
                      </a:solidFill>
                      <a:prstDash val="solid"/>
                    </a:lnR>
                    <a:solidFill>
                      <a:srgbClr val="E5EEF0"/>
                    </a:solidFill>
                  </a:tcPr>
                </a:tc>
                <a:tc>
                  <a:txBody>
                    <a:bodyPr/>
                    <a:lstStyle/>
                    <a:p>
                      <a:pPr marL="635" algn="ctr">
                        <a:lnSpc>
                          <a:spcPct val="100000"/>
                        </a:lnSpc>
                        <a:spcBef>
                          <a:spcPts val="355"/>
                        </a:spcBef>
                      </a:pPr>
                      <a:r>
                        <a:rPr sz="1100" b="1" spc="5" dirty="0">
                          <a:solidFill>
                            <a:srgbClr val="231F20"/>
                          </a:solidFill>
                          <a:latin typeface="Bw Glenn Sans Medium"/>
                          <a:cs typeface="Bw Glenn Sans Medium"/>
                        </a:rPr>
                        <a:t>1,105</a:t>
                      </a:r>
                      <a:endParaRPr sz="1100" dirty="0">
                        <a:latin typeface="Bw Glenn Sans Medium"/>
                        <a:cs typeface="Bw Glenn Sans Medium"/>
                      </a:endParaRPr>
                    </a:p>
                  </a:txBody>
                  <a:tcPr marL="0" marR="0" marT="52697" marB="0">
                    <a:lnL w="9525">
                      <a:solidFill>
                        <a:srgbClr val="005E6D"/>
                      </a:solidFill>
                      <a:prstDash val="solid"/>
                    </a:lnL>
                    <a:lnR w="9525">
                      <a:solidFill>
                        <a:srgbClr val="005E6D"/>
                      </a:solidFill>
                      <a:prstDash val="solid"/>
                    </a:lnR>
                    <a:solidFill>
                      <a:srgbClr val="E5EEF0"/>
                    </a:solidFill>
                  </a:tcPr>
                </a:tc>
                <a:tc>
                  <a:txBody>
                    <a:bodyPr/>
                    <a:lstStyle/>
                    <a:p>
                      <a:pPr marL="5080" algn="ctr">
                        <a:lnSpc>
                          <a:spcPct val="100000"/>
                        </a:lnSpc>
                        <a:spcBef>
                          <a:spcPts val="355"/>
                        </a:spcBef>
                      </a:pPr>
                      <a:r>
                        <a:rPr sz="1100" b="1" spc="5" dirty="0">
                          <a:solidFill>
                            <a:srgbClr val="231F20"/>
                          </a:solidFill>
                          <a:latin typeface="Bw Glenn Sans Medium"/>
                          <a:cs typeface="Bw Glenn Sans Medium"/>
                        </a:rPr>
                        <a:t>3,028</a:t>
                      </a:r>
                      <a:endParaRPr sz="1100" dirty="0">
                        <a:latin typeface="Bw Glenn Sans Medium"/>
                        <a:cs typeface="Bw Glenn Sans Medium"/>
                      </a:endParaRPr>
                    </a:p>
                  </a:txBody>
                  <a:tcPr marL="0" marR="0" marT="52697" marB="0">
                    <a:lnL w="9525">
                      <a:solidFill>
                        <a:srgbClr val="005E6D"/>
                      </a:solidFill>
                      <a:prstDash val="solid"/>
                    </a:lnL>
                    <a:solidFill>
                      <a:srgbClr val="E5EEF0"/>
                    </a:solidFill>
                  </a:tcPr>
                </a:tc>
                <a:extLst>
                  <a:ext uri="{0D108BD9-81ED-4DB2-BD59-A6C34878D82A}">
                    <a16:rowId xmlns:a16="http://schemas.microsoft.com/office/drawing/2014/main" val="10010"/>
                  </a:ext>
                </a:extLst>
              </a:tr>
            </a:tbl>
          </a:graphicData>
        </a:graphic>
      </p:graphicFrame>
      <p:sp>
        <p:nvSpPr>
          <p:cNvPr id="4" name="object 4"/>
          <p:cNvSpPr txBox="1"/>
          <p:nvPr/>
        </p:nvSpPr>
        <p:spPr>
          <a:xfrm>
            <a:off x="7938717" y="2404401"/>
            <a:ext cx="2223847" cy="2864808"/>
          </a:xfrm>
          <a:prstGeom prst="rect">
            <a:avLst/>
          </a:prstGeom>
        </p:spPr>
        <p:txBody>
          <a:bodyPr vert="horz" wrap="square" lIns="0" tIns="14844" rIns="0" bIns="0" rtlCol="0">
            <a:spAutoFit/>
          </a:bodyPr>
          <a:lstStyle/>
          <a:p>
            <a:pPr marL="14844" marR="452735" algn="just" defTabSz="685800">
              <a:lnSpc>
                <a:spcPct val="107200"/>
              </a:lnSpc>
              <a:spcBef>
                <a:spcPts val="117"/>
              </a:spcBef>
            </a:pPr>
            <a:r>
              <a:rPr sz="750" spc="-41" dirty="0">
                <a:solidFill>
                  <a:srgbClr val="231F20"/>
                </a:solidFill>
                <a:latin typeface="Century Gothic"/>
                <a:cs typeface="Century Gothic"/>
              </a:rPr>
              <a:t>Source: </a:t>
            </a:r>
            <a:r>
              <a:rPr sz="750" spc="-111" dirty="0">
                <a:solidFill>
                  <a:srgbClr val="231F20"/>
                </a:solidFill>
                <a:latin typeface="Century Gothic"/>
                <a:cs typeface="Century Gothic"/>
              </a:rPr>
              <a:t>CDC, </a:t>
            </a:r>
            <a:r>
              <a:rPr sz="750" spc="-41" dirty="0">
                <a:solidFill>
                  <a:srgbClr val="231F20"/>
                </a:solidFill>
                <a:latin typeface="Century Gothic"/>
                <a:cs typeface="Century Gothic"/>
              </a:rPr>
              <a:t>Nationally </a:t>
            </a:r>
            <a:r>
              <a:rPr sz="750" spc="-35" dirty="0">
                <a:solidFill>
                  <a:srgbClr val="231F20"/>
                </a:solidFill>
                <a:latin typeface="Century Gothic"/>
                <a:cs typeface="Century Gothic"/>
              </a:rPr>
              <a:t>Notifiable </a:t>
            </a:r>
            <a:r>
              <a:rPr sz="750" spc="-29" dirty="0">
                <a:solidFill>
                  <a:srgbClr val="231F20"/>
                </a:solidFill>
                <a:latin typeface="Century Gothic"/>
                <a:cs typeface="Century Gothic"/>
              </a:rPr>
              <a:t>Diseases  </a:t>
            </a:r>
            <a:r>
              <a:rPr sz="750" spc="-35" dirty="0">
                <a:solidFill>
                  <a:srgbClr val="231F20"/>
                </a:solidFill>
                <a:latin typeface="Century Gothic"/>
                <a:cs typeface="Century Gothic"/>
              </a:rPr>
              <a:t>Surveillance</a:t>
            </a:r>
            <a:r>
              <a:rPr sz="750" spc="-47" dirty="0">
                <a:solidFill>
                  <a:srgbClr val="231F20"/>
                </a:solidFill>
                <a:latin typeface="Century Gothic"/>
                <a:cs typeface="Century Gothic"/>
              </a:rPr>
              <a:t> </a:t>
            </a:r>
            <a:r>
              <a:rPr sz="750" spc="-17" dirty="0">
                <a:solidFill>
                  <a:srgbClr val="231F20"/>
                </a:solidFill>
                <a:latin typeface="Century Gothic"/>
                <a:cs typeface="Century Gothic"/>
              </a:rPr>
              <a:t>System.</a:t>
            </a:r>
            <a:endParaRPr sz="750" dirty="0">
              <a:solidFill>
                <a:srgbClr val="000000"/>
              </a:solidFill>
              <a:latin typeface="Century Gothic"/>
              <a:cs typeface="Century Gothic"/>
            </a:endParaRPr>
          </a:p>
          <a:p>
            <a:pPr marL="14844" marR="140273" algn="just" defTabSz="685800">
              <a:lnSpc>
                <a:spcPct val="107200"/>
              </a:lnSpc>
              <a:spcBef>
                <a:spcPts val="526"/>
              </a:spcBef>
            </a:pPr>
            <a:r>
              <a:rPr sz="750" spc="-41" dirty="0">
                <a:solidFill>
                  <a:srgbClr val="231F20"/>
                </a:solidFill>
                <a:latin typeface="Century Gothic"/>
                <a:cs typeface="Century Gothic"/>
              </a:rPr>
              <a:t>* </a:t>
            </a:r>
            <a:r>
              <a:rPr sz="750" spc="-88" dirty="0">
                <a:solidFill>
                  <a:srgbClr val="231F20"/>
                </a:solidFill>
                <a:latin typeface="Century Gothic"/>
                <a:cs typeface="Century Gothic"/>
              </a:rPr>
              <a:t>Case </a:t>
            </a:r>
            <a:r>
              <a:rPr sz="750" spc="-6" dirty="0">
                <a:solidFill>
                  <a:srgbClr val="231F20"/>
                </a:solidFill>
                <a:latin typeface="Century Gothic"/>
                <a:cs typeface="Century Gothic"/>
              </a:rPr>
              <a:t>reports </a:t>
            </a:r>
            <a:r>
              <a:rPr sz="750" spc="-12" dirty="0">
                <a:solidFill>
                  <a:srgbClr val="231F20"/>
                </a:solidFill>
                <a:latin typeface="Century Gothic"/>
                <a:cs typeface="Century Gothic"/>
              </a:rPr>
              <a:t>with </a:t>
            </a:r>
            <a:r>
              <a:rPr sz="750" spc="-59" dirty="0">
                <a:solidFill>
                  <a:srgbClr val="231F20"/>
                </a:solidFill>
                <a:latin typeface="Century Gothic"/>
                <a:cs typeface="Century Gothic"/>
              </a:rPr>
              <a:t>at </a:t>
            </a:r>
            <a:r>
              <a:rPr sz="750" spc="-29" dirty="0">
                <a:solidFill>
                  <a:srgbClr val="231F20"/>
                </a:solidFill>
                <a:latin typeface="Century Gothic"/>
                <a:cs typeface="Century Gothic"/>
              </a:rPr>
              <a:t>least </a:t>
            </a:r>
            <a:r>
              <a:rPr sz="750" spc="-65" dirty="0">
                <a:solidFill>
                  <a:srgbClr val="231F20"/>
                </a:solidFill>
                <a:latin typeface="Century Gothic"/>
                <a:cs typeface="Century Gothic"/>
              </a:rPr>
              <a:t>one </a:t>
            </a:r>
            <a:r>
              <a:rPr sz="750" spc="-23" dirty="0">
                <a:solidFill>
                  <a:srgbClr val="231F20"/>
                </a:solidFill>
                <a:latin typeface="Century Gothic"/>
                <a:cs typeface="Century Gothic"/>
              </a:rPr>
              <a:t>of </a:t>
            </a:r>
            <a:r>
              <a:rPr sz="750" spc="-35" dirty="0">
                <a:solidFill>
                  <a:srgbClr val="231F20"/>
                </a:solidFill>
                <a:latin typeface="Century Gothic"/>
                <a:cs typeface="Century Gothic"/>
              </a:rPr>
              <a:t>the </a:t>
            </a:r>
            <a:r>
              <a:rPr sz="750" spc="-29" dirty="0">
                <a:solidFill>
                  <a:srgbClr val="231F20"/>
                </a:solidFill>
                <a:latin typeface="Century Gothic"/>
                <a:cs typeface="Century Gothic"/>
              </a:rPr>
              <a:t>following  </a:t>
            </a:r>
            <a:r>
              <a:rPr sz="750" spc="35" dirty="0">
                <a:solidFill>
                  <a:srgbClr val="231F20"/>
                </a:solidFill>
                <a:latin typeface="Century Gothic"/>
                <a:cs typeface="Century Gothic"/>
              </a:rPr>
              <a:t>risk </a:t>
            </a:r>
            <a:r>
              <a:rPr sz="750" spc="-35" dirty="0">
                <a:solidFill>
                  <a:srgbClr val="231F20"/>
                </a:solidFill>
                <a:latin typeface="Century Gothic"/>
                <a:cs typeface="Century Gothic"/>
              </a:rPr>
              <a:t>behaviors/exposures reported </a:t>
            </a:r>
            <a:r>
              <a:rPr sz="750" spc="29" dirty="0">
                <a:solidFill>
                  <a:srgbClr val="231F20"/>
                </a:solidFill>
                <a:latin typeface="Century Gothic"/>
                <a:cs typeface="Century Gothic"/>
              </a:rPr>
              <a:t>6 </a:t>
            </a:r>
            <a:r>
              <a:rPr sz="750" spc="-41" dirty="0">
                <a:solidFill>
                  <a:srgbClr val="231F20"/>
                </a:solidFill>
                <a:latin typeface="Century Gothic"/>
                <a:cs typeface="Century Gothic"/>
              </a:rPr>
              <a:t>weeks </a:t>
            </a:r>
            <a:r>
              <a:rPr sz="750" spc="-23" dirty="0">
                <a:solidFill>
                  <a:srgbClr val="231F20"/>
                </a:solidFill>
                <a:latin typeface="Century Gothic"/>
                <a:cs typeface="Century Gothic"/>
              </a:rPr>
              <a:t>to </a:t>
            </a:r>
            <a:r>
              <a:rPr sz="750" spc="29" dirty="0">
                <a:solidFill>
                  <a:srgbClr val="231F20"/>
                </a:solidFill>
                <a:latin typeface="Century Gothic"/>
                <a:cs typeface="Century Gothic"/>
              </a:rPr>
              <a:t>6  </a:t>
            </a:r>
            <a:r>
              <a:rPr sz="750" spc="-17" dirty="0">
                <a:solidFill>
                  <a:srgbClr val="231F20"/>
                </a:solidFill>
                <a:latin typeface="Century Gothic"/>
                <a:cs typeface="Century Gothic"/>
              </a:rPr>
              <a:t>months </a:t>
            </a:r>
            <a:r>
              <a:rPr sz="750" spc="6" dirty="0">
                <a:solidFill>
                  <a:srgbClr val="231F20"/>
                </a:solidFill>
                <a:latin typeface="Century Gothic"/>
                <a:cs typeface="Century Gothic"/>
              </a:rPr>
              <a:t>prior </a:t>
            </a:r>
            <a:r>
              <a:rPr sz="750" spc="-23" dirty="0">
                <a:solidFill>
                  <a:srgbClr val="231F20"/>
                </a:solidFill>
                <a:latin typeface="Century Gothic"/>
                <a:cs typeface="Century Gothic"/>
              </a:rPr>
              <a:t>to </a:t>
            </a:r>
            <a:r>
              <a:rPr sz="750" spc="-29" dirty="0">
                <a:solidFill>
                  <a:srgbClr val="231F20"/>
                </a:solidFill>
                <a:latin typeface="Century Gothic"/>
                <a:cs typeface="Century Gothic"/>
              </a:rPr>
              <a:t>symptom onset </a:t>
            </a:r>
            <a:r>
              <a:rPr sz="750" spc="6" dirty="0">
                <a:solidFill>
                  <a:srgbClr val="231F20"/>
                </a:solidFill>
                <a:latin typeface="Century Gothic"/>
                <a:cs typeface="Century Gothic"/>
              </a:rPr>
              <a:t>or </a:t>
            </a:r>
            <a:r>
              <a:rPr sz="750" spc="-71" dirty="0">
                <a:solidFill>
                  <a:srgbClr val="231F20"/>
                </a:solidFill>
                <a:latin typeface="Century Gothic"/>
                <a:cs typeface="Century Gothic"/>
              </a:rPr>
              <a:t>documented  </a:t>
            </a:r>
            <a:r>
              <a:rPr sz="750" spc="-35" dirty="0">
                <a:solidFill>
                  <a:srgbClr val="231F20"/>
                </a:solidFill>
                <a:latin typeface="Century Gothic"/>
                <a:cs typeface="Century Gothic"/>
              </a:rPr>
              <a:t>seroconversion </a:t>
            </a:r>
            <a:r>
              <a:rPr sz="750" spc="23" dirty="0">
                <a:solidFill>
                  <a:srgbClr val="231F20"/>
                </a:solidFill>
                <a:latin typeface="Century Gothic"/>
                <a:cs typeface="Century Gothic"/>
              </a:rPr>
              <a:t>if </a:t>
            </a:r>
            <a:r>
              <a:rPr sz="750" spc="-47" dirty="0">
                <a:solidFill>
                  <a:srgbClr val="231F20"/>
                </a:solidFill>
                <a:latin typeface="Century Gothic"/>
                <a:cs typeface="Century Gothic"/>
              </a:rPr>
              <a:t>asymptomatic: </a:t>
            </a:r>
            <a:r>
              <a:rPr sz="750" spc="-29" dirty="0">
                <a:solidFill>
                  <a:srgbClr val="231F20"/>
                </a:solidFill>
                <a:latin typeface="Century Gothic"/>
                <a:cs typeface="Century Gothic"/>
              </a:rPr>
              <a:t>1) </a:t>
            </a:r>
            <a:r>
              <a:rPr sz="750" spc="-35" dirty="0">
                <a:solidFill>
                  <a:srgbClr val="231F20"/>
                </a:solidFill>
                <a:latin typeface="Century Gothic"/>
                <a:cs typeface="Century Gothic"/>
              </a:rPr>
              <a:t>injection drug  </a:t>
            </a:r>
            <a:r>
              <a:rPr sz="750" spc="-23" dirty="0">
                <a:solidFill>
                  <a:srgbClr val="231F20"/>
                </a:solidFill>
                <a:latin typeface="Century Gothic"/>
                <a:cs typeface="Century Gothic"/>
              </a:rPr>
              <a:t>use; </a:t>
            </a:r>
            <a:r>
              <a:rPr sz="750" spc="-29" dirty="0">
                <a:solidFill>
                  <a:srgbClr val="231F20"/>
                </a:solidFill>
                <a:latin typeface="Century Gothic"/>
                <a:cs typeface="Century Gothic"/>
              </a:rPr>
              <a:t>2) </a:t>
            </a:r>
            <a:r>
              <a:rPr sz="750" spc="-23" dirty="0">
                <a:solidFill>
                  <a:srgbClr val="231F20"/>
                </a:solidFill>
                <a:latin typeface="Century Gothic"/>
                <a:cs typeface="Century Gothic"/>
              </a:rPr>
              <a:t>multiple </a:t>
            </a:r>
            <a:r>
              <a:rPr sz="750" spc="-35" dirty="0">
                <a:solidFill>
                  <a:srgbClr val="231F20"/>
                </a:solidFill>
                <a:latin typeface="Century Gothic"/>
                <a:cs typeface="Century Gothic"/>
              </a:rPr>
              <a:t>sexual </a:t>
            </a:r>
            <a:r>
              <a:rPr sz="750" spc="-17" dirty="0">
                <a:solidFill>
                  <a:srgbClr val="231F20"/>
                </a:solidFill>
                <a:latin typeface="Century Gothic"/>
                <a:cs typeface="Century Gothic"/>
              </a:rPr>
              <a:t>partners; </a:t>
            </a:r>
            <a:r>
              <a:rPr sz="750" spc="-29" dirty="0">
                <a:solidFill>
                  <a:srgbClr val="231F20"/>
                </a:solidFill>
                <a:latin typeface="Century Gothic"/>
                <a:cs typeface="Century Gothic"/>
              </a:rPr>
              <a:t>3) </a:t>
            </a:r>
            <a:r>
              <a:rPr sz="750" spc="-41" dirty="0">
                <a:solidFill>
                  <a:srgbClr val="231F20"/>
                </a:solidFill>
                <a:latin typeface="Century Gothic"/>
                <a:cs typeface="Century Gothic"/>
              </a:rPr>
              <a:t>underwent  </a:t>
            </a:r>
            <a:r>
              <a:rPr sz="750" spc="-12" dirty="0">
                <a:solidFill>
                  <a:srgbClr val="231F20"/>
                </a:solidFill>
                <a:latin typeface="Century Gothic"/>
                <a:cs typeface="Century Gothic"/>
              </a:rPr>
              <a:t>surgery; </a:t>
            </a:r>
            <a:r>
              <a:rPr sz="750" spc="-29" dirty="0">
                <a:solidFill>
                  <a:srgbClr val="231F20"/>
                </a:solidFill>
                <a:latin typeface="Century Gothic"/>
                <a:cs typeface="Century Gothic"/>
              </a:rPr>
              <a:t>4) </a:t>
            </a:r>
            <a:r>
              <a:rPr sz="750" spc="-53" dirty="0">
                <a:solidFill>
                  <a:srgbClr val="231F20"/>
                </a:solidFill>
                <a:latin typeface="Century Gothic"/>
                <a:cs typeface="Century Gothic"/>
              </a:rPr>
              <a:t>men </a:t>
            </a:r>
            <a:r>
              <a:rPr sz="750" spc="-47" dirty="0">
                <a:solidFill>
                  <a:srgbClr val="231F20"/>
                </a:solidFill>
                <a:latin typeface="Century Gothic"/>
                <a:cs typeface="Century Gothic"/>
              </a:rPr>
              <a:t>who </a:t>
            </a:r>
            <a:r>
              <a:rPr sz="750" spc="-82" dirty="0">
                <a:solidFill>
                  <a:srgbClr val="231F20"/>
                </a:solidFill>
                <a:latin typeface="Century Gothic"/>
                <a:cs typeface="Century Gothic"/>
              </a:rPr>
              <a:t>have </a:t>
            </a:r>
            <a:r>
              <a:rPr sz="750" spc="-12" dirty="0">
                <a:solidFill>
                  <a:srgbClr val="231F20"/>
                </a:solidFill>
                <a:latin typeface="Century Gothic"/>
                <a:cs typeface="Century Gothic"/>
              </a:rPr>
              <a:t>sex with </a:t>
            </a:r>
            <a:r>
              <a:rPr sz="750" spc="-47" dirty="0">
                <a:solidFill>
                  <a:srgbClr val="231F20"/>
                </a:solidFill>
                <a:latin typeface="Century Gothic"/>
                <a:cs typeface="Century Gothic"/>
              </a:rPr>
              <a:t>men; </a:t>
            </a:r>
            <a:r>
              <a:rPr sz="750" spc="-29" dirty="0">
                <a:solidFill>
                  <a:srgbClr val="231F20"/>
                </a:solidFill>
                <a:latin typeface="Century Gothic"/>
                <a:cs typeface="Century Gothic"/>
              </a:rPr>
              <a:t>5)</a:t>
            </a:r>
            <a:r>
              <a:rPr sz="750" spc="-146" dirty="0">
                <a:solidFill>
                  <a:srgbClr val="231F20"/>
                </a:solidFill>
                <a:latin typeface="Century Gothic"/>
                <a:cs typeface="Century Gothic"/>
              </a:rPr>
              <a:t> </a:t>
            </a:r>
            <a:r>
              <a:rPr sz="750" spc="-35" dirty="0">
                <a:solidFill>
                  <a:srgbClr val="231F20"/>
                </a:solidFill>
                <a:latin typeface="Century Gothic"/>
                <a:cs typeface="Century Gothic"/>
              </a:rPr>
              <a:t>sexual</a:t>
            </a:r>
            <a:endParaRPr sz="750" dirty="0">
              <a:solidFill>
                <a:srgbClr val="000000"/>
              </a:solidFill>
              <a:latin typeface="Century Gothic"/>
              <a:cs typeface="Century Gothic"/>
            </a:endParaRPr>
          </a:p>
          <a:p>
            <a:pPr marL="14844" algn="just" defTabSz="685800">
              <a:spcBef>
                <a:spcPts val="71"/>
              </a:spcBef>
            </a:pPr>
            <a:r>
              <a:rPr sz="750" spc="-71" dirty="0">
                <a:solidFill>
                  <a:srgbClr val="231F20"/>
                </a:solidFill>
                <a:latin typeface="Century Gothic"/>
                <a:cs typeface="Century Gothic"/>
              </a:rPr>
              <a:t>contact </a:t>
            </a:r>
            <a:r>
              <a:rPr sz="750" spc="-12" dirty="0">
                <a:solidFill>
                  <a:srgbClr val="231F20"/>
                </a:solidFill>
                <a:latin typeface="Century Gothic"/>
                <a:cs typeface="Century Gothic"/>
              </a:rPr>
              <a:t>with </a:t>
            </a:r>
            <a:r>
              <a:rPr sz="750" spc="-47" dirty="0">
                <a:solidFill>
                  <a:srgbClr val="231F20"/>
                </a:solidFill>
                <a:latin typeface="Century Gothic"/>
                <a:cs typeface="Century Gothic"/>
              </a:rPr>
              <a:t>suspected/confirmed </a:t>
            </a:r>
            <a:r>
              <a:rPr sz="750" spc="-23" dirty="0">
                <a:solidFill>
                  <a:srgbClr val="231F20"/>
                </a:solidFill>
                <a:latin typeface="Century Gothic"/>
                <a:cs typeface="Century Gothic"/>
              </a:rPr>
              <a:t>hepatitis </a:t>
            </a:r>
            <a:r>
              <a:rPr sz="750" spc="-158" dirty="0">
                <a:solidFill>
                  <a:srgbClr val="231F20"/>
                </a:solidFill>
                <a:latin typeface="Century Gothic"/>
                <a:cs typeface="Century Gothic"/>
              </a:rPr>
              <a:t>C </a:t>
            </a:r>
            <a:r>
              <a:rPr sz="750" spc="-111" dirty="0">
                <a:solidFill>
                  <a:srgbClr val="231F20"/>
                </a:solidFill>
                <a:latin typeface="Century Gothic"/>
                <a:cs typeface="Century Gothic"/>
              </a:rPr>
              <a:t> </a:t>
            </a:r>
            <a:r>
              <a:rPr sz="750" spc="-71" dirty="0">
                <a:solidFill>
                  <a:srgbClr val="231F20"/>
                </a:solidFill>
                <a:latin typeface="Century Gothic"/>
                <a:cs typeface="Century Gothic"/>
              </a:rPr>
              <a:t>case;</a:t>
            </a:r>
            <a:endParaRPr sz="750" dirty="0">
              <a:solidFill>
                <a:srgbClr val="000000"/>
              </a:solidFill>
              <a:latin typeface="Century Gothic"/>
              <a:cs typeface="Century Gothic"/>
            </a:endParaRPr>
          </a:p>
          <a:p>
            <a:pPr marL="14844" marR="59375" algn="just" defTabSz="685800">
              <a:lnSpc>
                <a:spcPct val="107200"/>
              </a:lnSpc>
            </a:pPr>
            <a:r>
              <a:rPr sz="750" spc="-29" dirty="0">
                <a:solidFill>
                  <a:srgbClr val="231F20"/>
                </a:solidFill>
                <a:latin typeface="Century Gothic"/>
                <a:cs typeface="Century Gothic"/>
              </a:rPr>
              <a:t>6) sustained </a:t>
            </a:r>
            <a:r>
              <a:rPr sz="750" spc="-123" dirty="0">
                <a:solidFill>
                  <a:srgbClr val="231F20"/>
                </a:solidFill>
                <a:latin typeface="Century Gothic"/>
                <a:cs typeface="Century Gothic"/>
              </a:rPr>
              <a:t>a </a:t>
            </a:r>
            <a:r>
              <a:rPr sz="750" spc="-53" dirty="0">
                <a:solidFill>
                  <a:srgbClr val="231F20"/>
                </a:solidFill>
                <a:latin typeface="Century Gothic"/>
                <a:cs typeface="Century Gothic"/>
              </a:rPr>
              <a:t>percutaneous </a:t>
            </a:r>
            <a:r>
              <a:rPr sz="750" spc="-6" dirty="0">
                <a:solidFill>
                  <a:srgbClr val="231F20"/>
                </a:solidFill>
                <a:latin typeface="Century Gothic"/>
                <a:cs typeface="Century Gothic"/>
              </a:rPr>
              <a:t>injury; </a:t>
            </a:r>
            <a:r>
              <a:rPr sz="750" spc="-29" dirty="0">
                <a:solidFill>
                  <a:srgbClr val="231F20"/>
                </a:solidFill>
                <a:latin typeface="Century Gothic"/>
                <a:cs typeface="Century Gothic"/>
              </a:rPr>
              <a:t>7) </a:t>
            </a:r>
            <a:r>
              <a:rPr sz="750" spc="-41" dirty="0">
                <a:solidFill>
                  <a:srgbClr val="231F20"/>
                </a:solidFill>
                <a:latin typeface="Century Gothic"/>
                <a:cs typeface="Century Gothic"/>
              </a:rPr>
              <a:t>household  </a:t>
            </a:r>
            <a:r>
              <a:rPr sz="750" spc="-71" dirty="0">
                <a:solidFill>
                  <a:srgbClr val="231F20"/>
                </a:solidFill>
                <a:latin typeface="Century Gothic"/>
                <a:cs typeface="Century Gothic"/>
              </a:rPr>
              <a:t>contact </a:t>
            </a:r>
            <a:r>
              <a:rPr sz="750" spc="-12" dirty="0">
                <a:solidFill>
                  <a:srgbClr val="231F20"/>
                </a:solidFill>
                <a:latin typeface="Century Gothic"/>
                <a:cs typeface="Century Gothic"/>
              </a:rPr>
              <a:t>with </a:t>
            </a:r>
            <a:r>
              <a:rPr sz="750" spc="-47" dirty="0">
                <a:solidFill>
                  <a:srgbClr val="231F20"/>
                </a:solidFill>
                <a:latin typeface="Century Gothic"/>
                <a:cs typeface="Century Gothic"/>
              </a:rPr>
              <a:t>suspected/confirmed </a:t>
            </a:r>
            <a:r>
              <a:rPr sz="750" spc="-23" dirty="0">
                <a:solidFill>
                  <a:srgbClr val="231F20"/>
                </a:solidFill>
                <a:latin typeface="Century Gothic"/>
                <a:cs typeface="Century Gothic"/>
              </a:rPr>
              <a:t>hepatitis </a:t>
            </a:r>
            <a:r>
              <a:rPr sz="750" spc="-158" dirty="0">
                <a:solidFill>
                  <a:srgbClr val="231F20"/>
                </a:solidFill>
                <a:latin typeface="Century Gothic"/>
                <a:cs typeface="Century Gothic"/>
              </a:rPr>
              <a:t>C </a:t>
            </a:r>
            <a:r>
              <a:rPr sz="750" spc="-111" dirty="0">
                <a:solidFill>
                  <a:srgbClr val="231F20"/>
                </a:solidFill>
                <a:latin typeface="Century Gothic"/>
                <a:cs typeface="Century Gothic"/>
              </a:rPr>
              <a:t> </a:t>
            </a:r>
            <a:r>
              <a:rPr sz="750" spc="-71" dirty="0">
                <a:solidFill>
                  <a:srgbClr val="231F20"/>
                </a:solidFill>
                <a:latin typeface="Century Gothic"/>
                <a:cs typeface="Century Gothic"/>
              </a:rPr>
              <a:t>case;</a:t>
            </a:r>
            <a:endParaRPr sz="750" dirty="0">
              <a:solidFill>
                <a:srgbClr val="000000"/>
              </a:solidFill>
              <a:latin typeface="Century Gothic"/>
              <a:cs typeface="Century Gothic"/>
            </a:endParaRPr>
          </a:p>
          <a:p>
            <a:pPr marL="14844" algn="just" defTabSz="685800">
              <a:spcBef>
                <a:spcPts val="71"/>
              </a:spcBef>
            </a:pPr>
            <a:r>
              <a:rPr sz="750" spc="-29" dirty="0">
                <a:solidFill>
                  <a:srgbClr val="231F20"/>
                </a:solidFill>
                <a:latin typeface="Century Gothic"/>
                <a:cs typeface="Century Gothic"/>
              </a:rPr>
              <a:t>8) </a:t>
            </a:r>
            <a:r>
              <a:rPr sz="750" spc="-71" dirty="0">
                <a:solidFill>
                  <a:srgbClr val="231F20"/>
                </a:solidFill>
                <a:latin typeface="Century Gothic"/>
                <a:cs typeface="Century Gothic"/>
              </a:rPr>
              <a:t>occupational </a:t>
            </a:r>
            <a:r>
              <a:rPr sz="750" spc="-35" dirty="0">
                <a:solidFill>
                  <a:srgbClr val="231F20"/>
                </a:solidFill>
                <a:latin typeface="Century Gothic"/>
                <a:cs typeface="Century Gothic"/>
              </a:rPr>
              <a:t>exposure </a:t>
            </a:r>
            <a:r>
              <a:rPr sz="750" spc="-23" dirty="0">
                <a:solidFill>
                  <a:srgbClr val="231F20"/>
                </a:solidFill>
                <a:latin typeface="Century Gothic"/>
                <a:cs typeface="Century Gothic"/>
              </a:rPr>
              <a:t>to </a:t>
            </a:r>
            <a:r>
              <a:rPr sz="750" spc="-53" dirty="0">
                <a:solidFill>
                  <a:srgbClr val="231F20"/>
                </a:solidFill>
                <a:latin typeface="Century Gothic"/>
                <a:cs typeface="Century Gothic"/>
              </a:rPr>
              <a:t>blood; </a:t>
            </a:r>
            <a:r>
              <a:rPr sz="750" spc="-29" dirty="0">
                <a:solidFill>
                  <a:srgbClr val="231F20"/>
                </a:solidFill>
                <a:latin typeface="Century Gothic"/>
                <a:cs typeface="Century Gothic"/>
              </a:rPr>
              <a:t>9) </a:t>
            </a:r>
            <a:r>
              <a:rPr sz="750" spc="-12" dirty="0">
                <a:solidFill>
                  <a:srgbClr val="231F20"/>
                </a:solidFill>
                <a:latin typeface="Century Gothic"/>
                <a:cs typeface="Century Gothic"/>
              </a:rPr>
              <a:t>dialysis;</a:t>
            </a:r>
            <a:r>
              <a:rPr sz="750" spc="-53" dirty="0">
                <a:solidFill>
                  <a:srgbClr val="231F20"/>
                </a:solidFill>
                <a:latin typeface="Century Gothic"/>
                <a:cs typeface="Century Gothic"/>
              </a:rPr>
              <a:t> </a:t>
            </a:r>
            <a:r>
              <a:rPr sz="750" spc="-82" dirty="0">
                <a:solidFill>
                  <a:srgbClr val="231F20"/>
                </a:solidFill>
                <a:latin typeface="Century Gothic"/>
                <a:cs typeface="Century Gothic"/>
              </a:rPr>
              <a:t>and</a:t>
            </a:r>
            <a:endParaRPr sz="750" dirty="0">
              <a:solidFill>
                <a:srgbClr val="000000"/>
              </a:solidFill>
              <a:latin typeface="Century Gothic"/>
              <a:cs typeface="Century Gothic"/>
            </a:endParaRPr>
          </a:p>
          <a:p>
            <a:pPr marL="14844" marR="105391" algn="just" defTabSz="685800">
              <a:lnSpc>
                <a:spcPct val="107200"/>
              </a:lnSpc>
            </a:pPr>
            <a:r>
              <a:rPr sz="750" spc="-12" dirty="0">
                <a:solidFill>
                  <a:srgbClr val="231F20"/>
                </a:solidFill>
                <a:latin typeface="Century Gothic"/>
                <a:cs typeface="Century Gothic"/>
              </a:rPr>
              <a:t>10) transfusion. </a:t>
            </a:r>
            <a:r>
              <a:rPr sz="750" spc="-41" dirty="0">
                <a:solidFill>
                  <a:srgbClr val="231F20"/>
                </a:solidFill>
                <a:latin typeface="Century Gothic"/>
                <a:cs typeface="Century Gothic"/>
              </a:rPr>
              <a:t>Reported </a:t>
            </a:r>
            <a:r>
              <a:rPr sz="750" spc="-53" dirty="0">
                <a:solidFill>
                  <a:srgbClr val="231F20"/>
                </a:solidFill>
                <a:latin typeface="Century Gothic"/>
                <a:cs typeface="Century Gothic"/>
              </a:rPr>
              <a:t>cases </a:t>
            </a:r>
            <a:r>
              <a:rPr sz="750" spc="-71" dirty="0">
                <a:solidFill>
                  <a:srgbClr val="231F20"/>
                </a:solidFill>
                <a:latin typeface="Century Gothic"/>
                <a:cs typeface="Century Gothic"/>
              </a:rPr>
              <a:t>may </a:t>
            </a:r>
            <a:r>
              <a:rPr sz="750" spc="-53" dirty="0">
                <a:solidFill>
                  <a:srgbClr val="231F20"/>
                </a:solidFill>
                <a:latin typeface="Century Gothic"/>
                <a:cs typeface="Century Gothic"/>
              </a:rPr>
              <a:t>include </a:t>
            </a:r>
            <a:r>
              <a:rPr sz="750" spc="-41" dirty="0">
                <a:solidFill>
                  <a:srgbClr val="231F20"/>
                </a:solidFill>
                <a:latin typeface="Century Gothic"/>
                <a:cs typeface="Century Gothic"/>
              </a:rPr>
              <a:t>more  than </a:t>
            </a:r>
            <a:r>
              <a:rPr sz="750" spc="-65" dirty="0">
                <a:solidFill>
                  <a:srgbClr val="231F20"/>
                </a:solidFill>
                <a:latin typeface="Century Gothic"/>
                <a:cs typeface="Century Gothic"/>
              </a:rPr>
              <a:t>one </a:t>
            </a:r>
            <a:r>
              <a:rPr sz="750" spc="35" dirty="0">
                <a:solidFill>
                  <a:srgbClr val="231F20"/>
                </a:solidFill>
                <a:latin typeface="Century Gothic"/>
                <a:cs typeface="Century Gothic"/>
              </a:rPr>
              <a:t>risk</a:t>
            </a:r>
            <a:r>
              <a:rPr sz="750" spc="-35" dirty="0">
                <a:solidFill>
                  <a:srgbClr val="231F20"/>
                </a:solidFill>
                <a:latin typeface="Century Gothic"/>
                <a:cs typeface="Century Gothic"/>
              </a:rPr>
              <a:t> </a:t>
            </a:r>
            <a:r>
              <a:rPr sz="750" spc="-47" dirty="0">
                <a:solidFill>
                  <a:srgbClr val="231F20"/>
                </a:solidFill>
                <a:latin typeface="Century Gothic"/>
                <a:cs typeface="Century Gothic"/>
              </a:rPr>
              <a:t>behavior/exposure.</a:t>
            </a:r>
            <a:endParaRPr sz="750" dirty="0">
              <a:solidFill>
                <a:srgbClr val="000000"/>
              </a:solidFill>
              <a:latin typeface="Century Gothic"/>
              <a:cs typeface="Century Gothic"/>
            </a:endParaRPr>
          </a:p>
          <a:p>
            <a:pPr marL="14844" marR="23008" algn="just" defTabSz="685800">
              <a:lnSpc>
                <a:spcPct val="107200"/>
              </a:lnSpc>
              <a:spcBef>
                <a:spcPts val="526"/>
              </a:spcBef>
            </a:pPr>
            <a:r>
              <a:rPr sz="750" spc="-128" dirty="0">
                <a:solidFill>
                  <a:srgbClr val="231F20"/>
                </a:solidFill>
                <a:latin typeface="Century Gothic"/>
                <a:cs typeface="Century Gothic"/>
              </a:rPr>
              <a:t>† </a:t>
            </a:r>
            <a:r>
              <a:rPr sz="750" spc="29" dirty="0">
                <a:solidFill>
                  <a:srgbClr val="231F20"/>
                </a:solidFill>
                <a:latin typeface="Century Gothic"/>
                <a:cs typeface="Century Gothic"/>
              </a:rPr>
              <a:t>Risk </a:t>
            </a:r>
            <a:r>
              <a:rPr sz="750" spc="-35" dirty="0">
                <a:solidFill>
                  <a:srgbClr val="231F20"/>
                </a:solidFill>
                <a:latin typeface="Century Gothic"/>
                <a:cs typeface="Century Gothic"/>
              </a:rPr>
              <a:t>behaviors/exposures </a:t>
            </a:r>
            <a:r>
              <a:rPr sz="750" spc="-82" dirty="0">
                <a:solidFill>
                  <a:srgbClr val="231F20"/>
                </a:solidFill>
                <a:latin typeface="Century Gothic"/>
                <a:cs typeface="Century Gothic"/>
              </a:rPr>
              <a:t>data </a:t>
            </a:r>
            <a:r>
              <a:rPr sz="750" spc="-6" dirty="0">
                <a:solidFill>
                  <a:srgbClr val="231F20"/>
                </a:solidFill>
                <a:latin typeface="Century Gothic"/>
                <a:cs typeface="Century Gothic"/>
              </a:rPr>
              <a:t>from </a:t>
            </a:r>
            <a:r>
              <a:rPr sz="750" spc="-65" dirty="0">
                <a:solidFill>
                  <a:srgbClr val="231F20"/>
                </a:solidFill>
                <a:latin typeface="Century Gothic"/>
                <a:cs typeface="Century Gothic"/>
              </a:rPr>
              <a:t>one </a:t>
            </a:r>
            <a:r>
              <a:rPr sz="750" spc="-29" dirty="0">
                <a:solidFill>
                  <a:srgbClr val="231F20"/>
                </a:solidFill>
                <a:latin typeface="Century Gothic"/>
                <a:cs typeface="Century Gothic"/>
              </a:rPr>
              <a:t>state </a:t>
            </a:r>
            <a:r>
              <a:rPr sz="750" spc="-47" dirty="0">
                <a:solidFill>
                  <a:srgbClr val="231F20"/>
                </a:solidFill>
                <a:latin typeface="Century Gothic"/>
                <a:cs typeface="Century Gothic"/>
              </a:rPr>
              <a:t>was  </a:t>
            </a:r>
            <a:r>
              <a:rPr sz="750" spc="-29" dirty="0">
                <a:solidFill>
                  <a:srgbClr val="231F20"/>
                </a:solidFill>
                <a:latin typeface="Century Gothic"/>
                <a:cs typeface="Century Gothic"/>
              </a:rPr>
              <a:t>classified </a:t>
            </a:r>
            <a:r>
              <a:rPr sz="750" spc="-35" dirty="0">
                <a:solidFill>
                  <a:srgbClr val="231F20"/>
                </a:solidFill>
                <a:latin typeface="Century Gothic"/>
                <a:cs typeface="Century Gothic"/>
              </a:rPr>
              <a:t>as </a:t>
            </a:r>
            <a:r>
              <a:rPr sz="750" spc="-29" dirty="0">
                <a:solidFill>
                  <a:srgbClr val="231F20"/>
                </a:solidFill>
                <a:latin typeface="Century Gothic"/>
                <a:cs typeface="Century Gothic"/>
              </a:rPr>
              <a:t>‘missing’ </a:t>
            </a:r>
            <a:r>
              <a:rPr sz="750" spc="-76" dirty="0">
                <a:solidFill>
                  <a:srgbClr val="231F20"/>
                </a:solidFill>
                <a:latin typeface="Century Gothic"/>
                <a:cs typeface="Century Gothic"/>
              </a:rPr>
              <a:t>because </a:t>
            </a:r>
            <a:r>
              <a:rPr sz="750" spc="-23" dirty="0">
                <a:solidFill>
                  <a:srgbClr val="231F20"/>
                </a:solidFill>
                <a:latin typeface="Century Gothic"/>
                <a:cs typeface="Century Gothic"/>
              </a:rPr>
              <a:t>of </a:t>
            </a:r>
            <a:r>
              <a:rPr sz="750" spc="12" dirty="0">
                <a:solidFill>
                  <a:srgbClr val="231F20"/>
                </a:solidFill>
                <a:latin typeface="Century Gothic"/>
                <a:cs typeface="Century Gothic"/>
              </a:rPr>
              <a:t>errors </a:t>
            </a:r>
            <a:r>
              <a:rPr sz="750" spc="-6" dirty="0">
                <a:solidFill>
                  <a:srgbClr val="231F20"/>
                </a:solidFill>
                <a:latin typeface="Century Gothic"/>
                <a:cs typeface="Century Gothic"/>
              </a:rPr>
              <a:t>in</a:t>
            </a:r>
            <a:r>
              <a:rPr sz="750" spc="-59" dirty="0">
                <a:solidFill>
                  <a:srgbClr val="231F20"/>
                </a:solidFill>
                <a:latin typeface="Century Gothic"/>
                <a:cs typeface="Century Gothic"/>
              </a:rPr>
              <a:t> </a:t>
            </a:r>
            <a:r>
              <a:rPr sz="750" spc="-29" dirty="0">
                <a:solidFill>
                  <a:srgbClr val="231F20"/>
                </a:solidFill>
                <a:latin typeface="Century Gothic"/>
                <a:cs typeface="Century Gothic"/>
              </a:rPr>
              <a:t>reporting.</a:t>
            </a:r>
            <a:endParaRPr sz="750" dirty="0">
              <a:solidFill>
                <a:srgbClr val="000000"/>
              </a:solidFill>
              <a:latin typeface="Century Gothic"/>
              <a:cs typeface="Century Gothic"/>
            </a:endParaRPr>
          </a:p>
          <a:p>
            <a:pPr marL="14844" marR="5938" algn="just" defTabSz="685800">
              <a:lnSpc>
                <a:spcPct val="107200"/>
              </a:lnSpc>
              <a:spcBef>
                <a:spcPts val="520"/>
              </a:spcBef>
            </a:pPr>
            <a:r>
              <a:rPr sz="600" spc="17" baseline="34722" dirty="0">
                <a:solidFill>
                  <a:srgbClr val="231F20"/>
                </a:solidFill>
                <a:latin typeface="Century Gothic"/>
                <a:cs typeface="Century Gothic"/>
              </a:rPr>
              <a:t>§ </a:t>
            </a:r>
            <a:r>
              <a:rPr sz="750" spc="-59" dirty="0">
                <a:solidFill>
                  <a:srgbClr val="231F20"/>
                </a:solidFill>
                <a:latin typeface="Century Gothic"/>
                <a:cs typeface="Century Gothic"/>
              </a:rPr>
              <a:t>Cases </a:t>
            </a:r>
            <a:r>
              <a:rPr sz="750" spc="-12" dirty="0">
                <a:solidFill>
                  <a:srgbClr val="231F20"/>
                </a:solidFill>
                <a:latin typeface="Century Gothic"/>
                <a:cs typeface="Century Gothic"/>
              </a:rPr>
              <a:t>with </a:t>
            </a:r>
            <a:r>
              <a:rPr sz="750" spc="-41" dirty="0">
                <a:solidFill>
                  <a:srgbClr val="231F20"/>
                </a:solidFill>
                <a:latin typeface="Century Gothic"/>
                <a:cs typeface="Century Gothic"/>
              </a:rPr>
              <a:t>more than </a:t>
            </a:r>
            <a:r>
              <a:rPr sz="750" spc="-65" dirty="0">
                <a:solidFill>
                  <a:srgbClr val="231F20"/>
                </a:solidFill>
                <a:latin typeface="Century Gothic"/>
                <a:cs typeface="Century Gothic"/>
              </a:rPr>
              <a:t>one </a:t>
            </a:r>
            <a:r>
              <a:rPr sz="750" spc="-47" dirty="0">
                <a:solidFill>
                  <a:srgbClr val="231F20"/>
                </a:solidFill>
                <a:latin typeface="Century Gothic"/>
                <a:cs typeface="Century Gothic"/>
              </a:rPr>
              <a:t>type </a:t>
            </a:r>
            <a:r>
              <a:rPr sz="750" spc="-23" dirty="0">
                <a:solidFill>
                  <a:srgbClr val="231F20"/>
                </a:solidFill>
                <a:latin typeface="Century Gothic"/>
                <a:cs typeface="Century Gothic"/>
              </a:rPr>
              <a:t>of </a:t>
            </a:r>
            <a:r>
              <a:rPr sz="750" spc="-71" dirty="0">
                <a:solidFill>
                  <a:srgbClr val="231F20"/>
                </a:solidFill>
                <a:latin typeface="Century Gothic"/>
                <a:cs typeface="Century Gothic"/>
              </a:rPr>
              <a:t>contact </a:t>
            </a:r>
            <a:r>
              <a:rPr sz="750" spc="-41" dirty="0">
                <a:solidFill>
                  <a:srgbClr val="231F20"/>
                </a:solidFill>
                <a:latin typeface="Century Gothic"/>
                <a:cs typeface="Century Gothic"/>
              </a:rPr>
              <a:t>reported  </a:t>
            </a:r>
            <a:r>
              <a:rPr sz="750" spc="-53" dirty="0">
                <a:solidFill>
                  <a:srgbClr val="231F20"/>
                </a:solidFill>
                <a:latin typeface="Century Gothic"/>
                <a:cs typeface="Century Gothic"/>
              </a:rPr>
              <a:t>were categorized </a:t>
            </a:r>
            <a:r>
              <a:rPr sz="750" spc="-71" dirty="0">
                <a:solidFill>
                  <a:srgbClr val="231F20"/>
                </a:solidFill>
                <a:latin typeface="Century Gothic"/>
                <a:cs typeface="Century Gothic"/>
              </a:rPr>
              <a:t>according </a:t>
            </a:r>
            <a:r>
              <a:rPr sz="750" spc="-23" dirty="0">
                <a:solidFill>
                  <a:srgbClr val="231F20"/>
                </a:solidFill>
                <a:latin typeface="Century Gothic"/>
                <a:cs typeface="Century Gothic"/>
              </a:rPr>
              <a:t>to </a:t>
            </a:r>
            <a:r>
              <a:rPr sz="750" spc="-123" dirty="0">
                <a:solidFill>
                  <a:srgbClr val="231F20"/>
                </a:solidFill>
                <a:latin typeface="Century Gothic"/>
                <a:cs typeface="Century Gothic"/>
              </a:rPr>
              <a:t>a </a:t>
            </a:r>
            <a:r>
              <a:rPr sz="750" spc="-41" dirty="0">
                <a:solidFill>
                  <a:srgbClr val="231F20"/>
                </a:solidFill>
                <a:latin typeface="Century Gothic"/>
                <a:cs typeface="Century Gothic"/>
              </a:rPr>
              <a:t>hierarchy: </a:t>
            </a:r>
            <a:r>
              <a:rPr sz="750" spc="-47" dirty="0">
                <a:solidFill>
                  <a:srgbClr val="231F20"/>
                </a:solidFill>
                <a:latin typeface="Century Gothic"/>
                <a:cs typeface="Century Gothic"/>
              </a:rPr>
              <a:t>(1) </a:t>
            </a:r>
            <a:r>
              <a:rPr sz="750" spc="-35" dirty="0">
                <a:solidFill>
                  <a:srgbClr val="231F20"/>
                </a:solidFill>
                <a:latin typeface="Century Gothic"/>
                <a:cs typeface="Century Gothic"/>
              </a:rPr>
              <a:t>sexual  </a:t>
            </a:r>
            <a:r>
              <a:rPr sz="750" spc="-65" dirty="0">
                <a:solidFill>
                  <a:srgbClr val="231F20"/>
                </a:solidFill>
                <a:latin typeface="Century Gothic"/>
                <a:cs typeface="Century Gothic"/>
              </a:rPr>
              <a:t>contact; </a:t>
            </a:r>
            <a:r>
              <a:rPr sz="750" spc="-47" dirty="0">
                <a:solidFill>
                  <a:srgbClr val="231F20"/>
                </a:solidFill>
                <a:latin typeface="Century Gothic"/>
                <a:cs typeface="Century Gothic"/>
              </a:rPr>
              <a:t>(2) </a:t>
            </a:r>
            <a:r>
              <a:rPr sz="750" spc="-41" dirty="0">
                <a:solidFill>
                  <a:srgbClr val="231F20"/>
                </a:solidFill>
                <a:latin typeface="Century Gothic"/>
                <a:cs typeface="Century Gothic"/>
              </a:rPr>
              <a:t>household </a:t>
            </a:r>
            <a:r>
              <a:rPr sz="750" spc="-71" dirty="0">
                <a:solidFill>
                  <a:srgbClr val="231F20"/>
                </a:solidFill>
                <a:latin typeface="Century Gothic"/>
                <a:cs typeface="Century Gothic"/>
              </a:rPr>
              <a:t>contact</a:t>
            </a:r>
            <a:r>
              <a:rPr sz="750" spc="-12" dirty="0">
                <a:solidFill>
                  <a:srgbClr val="231F20"/>
                </a:solidFill>
                <a:latin typeface="Century Gothic"/>
                <a:cs typeface="Century Gothic"/>
              </a:rPr>
              <a:t> </a:t>
            </a:r>
            <a:r>
              <a:rPr sz="750" spc="-53" dirty="0">
                <a:solidFill>
                  <a:srgbClr val="231F20"/>
                </a:solidFill>
                <a:latin typeface="Century Gothic"/>
                <a:cs typeface="Century Gothic"/>
              </a:rPr>
              <a:t>(nonsexual).</a:t>
            </a:r>
            <a:endParaRPr sz="750" dirty="0">
              <a:solidFill>
                <a:srgbClr val="000000"/>
              </a:solidFill>
              <a:latin typeface="Century Gothic"/>
              <a:cs typeface="Century Gothic"/>
            </a:endParaRPr>
          </a:p>
          <a:p>
            <a:pPr marL="14844" marR="331016" indent="-743" algn="just" defTabSz="685800">
              <a:lnSpc>
                <a:spcPct val="107200"/>
              </a:lnSpc>
              <a:spcBef>
                <a:spcPts val="526"/>
              </a:spcBef>
            </a:pPr>
            <a:r>
              <a:rPr sz="600" spc="26" baseline="34722" dirty="0">
                <a:solidFill>
                  <a:srgbClr val="231F20"/>
                </a:solidFill>
                <a:latin typeface="Century Gothic"/>
                <a:cs typeface="Century Gothic"/>
              </a:rPr>
              <a:t>¶ </a:t>
            </a:r>
            <a:r>
              <a:rPr sz="750" spc="-65" dirty="0">
                <a:solidFill>
                  <a:srgbClr val="231F20"/>
                </a:solidFill>
                <a:latin typeface="Century Gothic"/>
                <a:cs typeface="Century Gothic"/>
              </a:rPr>
              <a:t>A </a:t>
            </a:r>
            <a:r>
              <a:rPr sz="750" spc="-35" dirty="0">
                <a:solidFill>
                  <a:srgbClr val="231F20"/>
                </a:solidFill>
                <a:latin typeface="Century Gothic"/>
                <a:cs typeface="Century Gothic"/>
              </a:rPr>
              <a:t>total </a:t>
            </a:r>
            <a:r>
              <a:rPr sz="750" spc="-23" dirty="0">
                <a:solidFill>
                  <a:srgbClr val="231F20"/>
                </a:solidFill>
                <a:latin typeface="Century Gothic"/>
                <a:cs typeface="Century Gothic"/>
              </a:rPr>
              <a:t>of </a:t>
            </a:r>
            <a:r>
              <a:rPr sz="750" spc="6" dirty="0">
                <a:solidFill>
                  <a:srgbClr val="231F20"/>
                </a:solidFill>
                <a:latin typeface="Century Gothic"/>
                <a:cs typeface="Century Gothic"/>
              </a:rPr>
              <a:t>2,471 </a:t>
            </a:r>
            <a:r>
              <a:rPr sz="750" spc="-82" dirty="0">
                <a:solidFill>
                  <a:srgbClr val="231F20"/>
                </a:solidFill>
                <a:latin typeface="Century Gothic"/>
                <a:cs typeface="Century Gothic"/>
              </a:rPr>
              <a:t>acute </a:t>
            </a:r>
            <a:r>
              <a:rPr sz="750" spc="-23" dirty="0">
                <a:solidFill>
                  <a:srgbClr val="231F20"/>
                </a:solidFill>
                <a:latin typeface="Century Gothic"/>
                <a:cs typeface="Century Gothic"/>
              </a:rPr>
              <a:t>hepatitis </a:t>
            </a:r>
            <a:r>
              <a:rPr sz="750" spc="-158" dirty="0">
                <a:solidFill>
                  <a:srgbClr val="231F20"/>
                </a:solidFill>
                <a:latin typeface="Century Gothic"/>
                <a:cs typeface="Century Gothic"/>
              </a:rPr>
              <a:t>C </a:t>
            </a:r>
            <a:r>
              <a:rPr sz="750" spc="-53" dirty="0">
                <a:solidFill>
                  <a:srgbClr val="231F20"/>
                </a:solidFill>
                <a:latin typeface="Century Gothic"/>
                <a:cs typeface="Century Gothic"/>
              </a:rPr>
              <a:t>cases were  </a:t>
            </a:r>
            <a:r>
              <a:rPr sz="750" spc="-35" dirty="0">
                <a:solidFill>
                  <a:srgbClr val="231F20"/>
                </a:solidFill>
                <a:latin typeface="Century Gothic"/>
                <a:cs typeface="Century Gothic"/>
              </a:rPr>
              <a:t>reported </a:t>
            </a:r>
            <a:r>
              <a:rPr sz="750" spc="-71" dirty="0">
                <a:solidFill>
                  <a:srgbClr val="231F20"/>
                </a:solidFill>
                <a:latin typeface="Century Gothic"/>
                <a:cs typeface="Century Gothic"/>
              </a:rPr>
              <a:t>among </a:t>
            </a:r>
            <a:r>
              <a:rPr sz="750" spc="-41" dirty="0">
                <a:solidFill>
                  <a:srgbClr val="231F20"/>
                </a:solidFill>
                <a:latin typeface="Century Gothic"/>
                <a:cs typeface="Century Gothic"/>
              </a:rPr>
              <a:t>males </a:t>
            </a:r>
            <a:r>
              <a:rPr sz="750" spc="-6" dirty="0">
                <a:solidFill>
                  <a:srgbClr val="231F20"/>
                </a:solidFill>
                <a:latin typeface="Century Gothic"/>
                <a:cs typeface="Century Gothic"/>
              </a:rPr>
              <a:t>in</a:t>
            </a:r>
            <a:r>
              <a:rPr sz="750" spc="-29" dirty="0">
                <a:solidFill>
                  <a:srgbClr val="231F20"/>
                </a:solidFill>
                <a:latin typeface="Century Gothic"/>
                <a:cs typeface="Century Gothic"/>
              </a:rPr>
              <a:t> </a:t>
            </a:r>
            <a:r>
              <a:rPr sz="750" spc="6" dirty="0">
                <a:solidFill>
                  <a:srgbClr val="231F20"/>
                </a:solidFill>
                <a:latin typeface="Century Gothic"/>
                <a:cs typeface="Century Gothic"/>
              </a:rPr>
              <a:t>2019.</a:t>
            </a:r>
            <a:endParaRPr sz="750" dirty="0">
              <a:solidFill>
                <a:srgbClr val="000000"/>
              </a:solidFill>
              <a:latin typeface="Century Gothic"/>
              <a:cs typeface="Century Gothic"/>
            </a:endParaRPr>
          </a:p>
        </p:txBody>
      </p:sp>
      <p:grpSp>
        <p:nvGrpSpPr>
          <p:cNvPr id="13" name="Group 12">
            <a:extLst>
              <a:ext uri="{FF2B5EF4-FFF2-40B4-BE49-F238E27FC236}">
                <a16:creationId xmlns:a16="http://schemas.microsoft.com/office/drawing/2014/main" id="{1F6D08BA-FF92-B547-A56C-1F8FA8B95968}"/>
              </a:ext>
            </a:extLst>
          </p:cNvPr>
          <p:cNvGrpSpPr/>
          <p:nvPr/>
        </p:nvGrpSpPr>
        <p:grpSpPr>
          <a:xfrm>
            <a:off x="9987115" y="1163126"/>
            <a:ext cx="186539" cy="235878"/>
            <a:chOff x="7489392" y="299276"/>
            <a:chExt cx="184440" cy="224715"/>
          </a:xfrm>
        </p:grpSpPr>
        <p:sp>
          <p:nvSpPr>
            <p:cNvPr id="15" name="object 56">
              <a:extLst>
                <a:ext uri="{FF2B5EF4-FFF2-40B4-BE49-F238E27FC236}">
                  <a16:creationId xmlns:a16="http://schemas.microsoft.com/office/drawing/2014/main" id="{F74EB526-D564-ED4E-9B8B-BB206337815C}"/>
                </a:ext>
              </a:extLst>
            </p:cNvPr>
            <p:cNvSpPr/>
            <p:nvPr/>
          </p:nvSpPr>
          <p:spPr>
            <a:xfrm>
              <a:off x="7604784"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6" name="object 57">
              <a:extLst>
                <a:ext uri="{FF2B5EF4-FFF2-40B4-BE49-F238E27FC236}">
                  <a16:creationId xmlns:a16="http://schemas.microsoft.com/office/drawing/2014/main" id="{27D47C58-5D3D-184C-BBE0-AC7F3A8F7219}"/>
                </a:ext>
              </a:extLst>
            </p:cNvPr>
            <p:cNvSpPr/>
            <p:nvPr/>
          </p:nvSpPr>
          <p:spPr>
            <a:xfrm>
              <a:off x="7582498"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7" name="object 58">
              <a:extLst>
                <a:ext uri="{FF2B5EF4-FFF2-40B4-BE49-F238E27FC236}">
                  <a16:creationId xmlns:a16="http://schemas.microsoft.com/office/drawing/2014/main" id="{09DD6B9B-8754-0C46-9DF0-B4F1EA178A7C}"/>
                </a:ext>
              </a:extLst>
            </p:cNvPr>
            <p:cNvSpPr/>
            <p:nvPr/>
          </p:nvSpPr>
          <p:spPr>
            <a:xfrm>
              <a:off x="7627070" y="466339"/>
              <a:ext cx="0" cy="37354"/>
            </a:xfrm>
            <a:custGeom>
              <a:avLst/>
              <a:gdLst/>
              <a:ahLst/>
              <a:cxnLst/>
              <a:rect l="l" t="t" r="r" b="b"/>
              <a:pathLst>
                <a:path h="40640">
                  <a:moveTo>
                    <a:pt x="0" y="0"/>
                  </a:moveTo>
                  <a:lnTo>
                    <a:pt x="0" y="40627"/>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8" name="object 59">
              <a:extLst>
                <a:ext uri="{FF2B5EF4-FFF2-40B4-BE49-F238E27FC236}">
                  <a16:creationId xmlns:a16="http://schemas.microsoft.com/office/drawing/2014/main" id="{6D0EB459-47EE-B14D-A7F1-65FACEF95D75}"/>
                </a:ext>
              </a:extLst>
            </p:cNvPr>
            <p:cNvSpPr/>
            <p:nvPr/>
          </p:nvSpPr>
          <p:spPr>
            <a:xfrm>
              <a:off x="7649353" y="436640"/>
              <a:ext cx="0" cy="67121"/>
            </a:xfrm>
            <a:custGeom>
              <a:avLst/>
              <a:gdLst/>
              <a:ahLst/>
              <a:cxnLst/>
              <a:rect l="l" t="t" r="r" b="b"/>
              <a:pathLst>
                <a:path h="73025">
                  <a:moveTo>
                    <a:pt x="0" y="0"/>
                  </a:moveTo>
                  <a:lnTo>
                    <a:pt x="0" y="72936"/>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9" name="object 60">
              <a:extLst>
                <a:ext uri="{FF2B5EF4-FFF2-40B4-BE49-F238E27FC236}">
                  <a16:creationId xmlns:a16="http://schemas.microsoft.com/office/drawing/2014/main" id="{90AC1AB4-D854-2E47-9934-6057B6718FD9}"/>
                </a:ext>
              </a:extLst>
            </p:cNvPr>
            <p:cNvSpPr/>
            <p:nvPr/>
          </p:nvSpPr>
          <p:spPr>
            <a:xfrm>
              <a:off x="7489392" y="299276"/>
              <a:ext cx="184436" cy="224709"/>
            </a:xfrm>
            <a:custGeom>
              <a:avLst/>
              <a:gdLst/>
              <a:ahLst/>
              <a:cxnLst/>
              <a:rect l="l" t="t" r="r" b="b"/>
              <a:pathLst>
                <a:path w="200660" h="244475">
                  <a:moveTo>
                    <a:pt x="121945" y="244055"/>
                  </a:moveTo>
                  <a:lnTo>
                    <a:pt x="11785" y="244055"/>
                  </a:lnTo>
                  <a:lnTo>
                    <a:pt x="5257" y="244055"/>
                  </a:lnTo>
                  <a:lnTo>
                    <a:pt x="0" y="238772"/>
                  </a:lnTo>
                  <a:lnTo>
                    <a:pt x="0" y="232244"/>
                  </a:lnTo>
                  <a:lnTo>
                    <a:pt x="0" y="13271"/>
                  </a:lnTo>
                  <a:lnTo>
                    <a:pt x="0" y="5943"/>
                  </a:lnTo>
                  <a:lnTo>
                    <a:pt x="5943" y="0"/>
                  </a:lnTo>
                  <a:lnTo>
                    <a:pt x="13271" y="0"/>
                  </a:lnTo>
                  <a:lnTo>
                    <a:pt x="186943" y="0"/>
                  </a:lnTo>
                  <a:lnTo>
                    <a:pt x="194271" y="0"/>
                  </a:lnTo>
                  <a:lnTo>
                    <a:pt x="200215" y="5943"/>
                  </a:lnTo>
                  <a:lnTo>
                    <a:pt x="200215" y="13271"/>
                  </a:lnTo>
                  <a:lnTo>
                    <a:pt x="200215" y="119748"/>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sp>
          <p:nvSpPr>
            <p:cNvPr id="20" name="object 61">
              <a:extLst>
                <a:ext uri="{FF2B5EF4-FFF2-40B4-BE49-F238E27FC236}">
                  <a16:creationId xmlns:a16="http://schemas.microsoft.com/office/drawing/2014/main" id="{5767D569-DF77-4845-8C44-DE0A3CBFAD15}"/>
                </a:ext>
              </a:extLst>
            </p:cNvPr>
            <p:cNvSpPr/>
            <p:nvPr/>
          </p:nvSpPr>
          <p:spPr>
            <a:xfrm>
              <a:off x="7504317" y="317248"/>
              <a:ext cx="154515" cy="186435"/>
            </a:xfrm>
            <a:prstGeom prst="rect">
              <a:avLst/>
            </a:prstGeom>
            <a:blipFill>
              <a:blip r:embed="rId3" cstate="print"/>
              <a:stretch>
                <a:fillRect/>
              </a:stretch>
            </a:blipFill>
          </p:spPr>
          <p:txBody>
            <a:bodyPr wrap="square" lIns="0" tIns="0" rIns="0" bIns="0" rtlCol="0"/>
            <a:lstStyle/>
            <a:p>
              <a:pPr defTabSz="685800"/>
              <a:endParaRPr sz="1241" dirty="0">
                <a:solidFill>
                  <a:srgbClr val="000000"/>
                </a:solidFill>
                <a:latin typeface="Gill Sans MT"/>
              </a:endParaRPr>
            </a:p>
          </p:txBody>
        </p:sp>
        <p:sp>
          <p:nvSpPr>
            <p:cNvPr id="21" name="object 62">
              <a:extLst>
                <a:ext uri="{FF2B5EF4-FFF2-40B4-BE49-F238E27FC236}">
                  <a16:creationId xmlns:a16="http://schemas.microsoft.com/office/drawing/2014/main" id="{24813633-5D16-C541-9E2D-61765D13BD1D}"/>
                </a:ext>
              </a:extLst>
            </p:cNvPr>
            <p:cNvSpPr/>
            <p:nvPr/>
          </p:nvSpPr>
          <p:spPr>
            <a:xfrm>
              <a:off x="7489396" y="299282"/>
              <a:ext cx="184436" cy="224709"/>
            </a:xfrm>
            <a:custGeom>
              <a:avLst/>
              <a:gdLst/>
              <a:ahLst/>
              <a:cxnLst/>
              <a:rect l="l" t="t" r="r" b="b"/>
              <a:pathLst>
                <a:path w="200660" h="244475">
                  <a:moveTo>
                    <a:pt x="78270" y="0"/>
                  </a:moveTo>
                  <a:lnTo>
                    <a:pt x="188429" y="0"/>
                  </a:lnTo>
                  <a:lnTo>
                    <a:pt x="194957" y="0"/>
                  </a:lnTo>
                  <a:lnTo>
                    <a:pt x="200202" y="5283"/>
                  </a:lnTo>
                  <a:lnTo>
                    <a:pt x="200202" y="11811"/>
                  </a:lnTo>
                  <a:lnTo>
                    <a:pt x="200202" y="230784"/>
                  </a:lnTo>
                  <a:lnTo>
                    <a:pt x="200202" y="238112"/>
                  </a:lnTo>
                  <a:lnTo>
                    <a:pt x="194271" y="244043"/>
                  </a:lnTo>
                  <a:lnTo>
                    <a:pt x="186944" y="244043"/>
                  </a:lnTo>
                  <a:lnTo>
                    <a:pt x="13271" y="244043"/>
                  </a:lnTo>
                  <a:lnTo>
                    <a:pt x="5943" y="244043"/>
                  </a:lnTo>
                  <a:lnTo>
                    <a:pt x="0" y="238112"/>
                  </a:lnTo>
                  <a:lnTo>
                    <a:pt x="0" y="230784"/>
                  </a:lnTo>
                  <a:lnTo>
                    <a:pt x="0" y="124307"/>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grpSp>
      <p:sp>
        <p:nvSpPr>
          <p:cNvPr id="22" name="Rectangle 21">
            <a:extLst>
              <a:ext uri="{FF2B5EF4-FFF2-40B4-BE49-F238E27FC236}">
                <a16:creationId xmlns:a16="http://schemas.microsoft.com/office/drawing/2014/main" id="{4A054446-799B-9646-8445-BEB97E19FA32}"/>
              </a:ext>
            </a:extLst>
          </p:cNvPr>
          <p:cNvSpPr/>
          <p:nvPr/>
        </p:nvSpPr>
        <p:spPr>
          <a:xfrm>
            <a:off x="6904673" y="935722"/>
            <a:ext cx="4572000" cy="246221"/>
          </a:xfrm>
          <a:prstGeom prst="rect">
            <a:avLst/>
          </a:prstGeom>
        </p:spPr>
        <p:txBody>
          <a:bodyPr wrap="square">
            <a:spAutoFit/>
          </a:bodyPr>
          <a:lstStyle/>
          <a:p>
            <a:pPr marL="2675588" defTabSz="685800">
              <a:lnSpc>
                <a:spcPts val="629"/>
              </a:lnSpc>
              <a:spcBef>
                <a:spcPts val="67"/>
              </a:spcBef>
            </a:pPr>
            <a:r>
              <a:rPr lang="en-US" sz="600" b="1" spc="20" dirty="0">
                <a:solidFill>
                  <a:srgbClr val="005E6D"/>
                </a:solidFill>
                <a:latin typeface="Microsoft JhengHei UI"/>
                <a:cs typeface="Microsoft JhengHei UI"/>
              </a:rPr>
              <a:t>2019 </a:t>
            </a:r>
            <a:r>
              <a:rPr lang="en-US" sz="600" b="1" spc="46" dirty="0">
                <a:solidFill>
                  <a:srgbClr val="8C2689"/>
                </a:solidFill>
                <a:latin typeface="Century Gothic"/>
                <a:cs typeface="Century Gothic"/>
              </a:rPr>
              <a:t>VIRAL</a:t>
            </a:r>
            <a:r>
              <a:rPr lang="en-US" sz="600" b="1" spc="18" dirty="0">
                <a:solidFill>
                  <a:srgbClr val="8C2689"/>
                </a:solidFill>
                <a:latin typeface="Century Gothic"/>
                <a:cs typeface="Century Gothic"/>
              </a:rPr>
              <a:t> </a:t>
            </a:r>
            <a:r>
              <a:rPr lang="en-US" sz="600" b="1" spc="67" dirty="0">
                <a:solidFill>
                  <a:srgbClr val="8C2689"/>
                </a:solidFill>
                <a:latin typeface="Century Gothic"/>
                <a:cs typeface="Century Gothic"/>
              </a:rPr>
              <a:t>HEPATITIS</a:t>
            </a:r>
            <a:endParaRPr lang="en-US" sz="600" dirty="0">
              <a:solidFill>
                <a:srgbClr val="000000"/>
              </a:solidFill>
              <a:latin typeface="Century Gothic"/>
              <a:cs typeface="Century Gothic"/>
            </a:endParaRPr>
          </a:p>
          <a:p>
            <a:pPr marL="2675588" defTabSz="685800">
              <a:lnSpc>
                <a:spcPts val="629"/>
              </a:lnSpc>
            </a:pPr>
            <a:r>
              <a:rPr lang="en-US" sz="600" spc="15" dirty="0">
                <a:solidFill>
                  <a:srgbClr val="005E6D"/>
                </a:solidFill>
                <a:latin typeface="Century Gothic"/>
                <a:cs typeface="Century Gothic"/>
              </a:rPr>
              <a:t>SURVEILLANCE</a:t>
            </a:r>
            <a:r>
              <a:rPr lang="en-US" sz="600" spc="36" dirty="0">
                <a:solidFill>
                  <a:srgbClr val="005E6D"/>
                </a:solidFill>
                <a:latin typeface="Century Gothic"/>
                <a:cs typeface="Century Gothic"/>
              </a:rPr>
              <a:t> REPORT</a:t>
            </a:r>
            <a:endParaRPr lang="en-US" sz="600" dirty="0">
              <a:solidFill>
                <a:srgbClr val="000000"/>
              </a:solidFill>
              <a:latin typeface="Century Gothic"/>
              <a:cs typeface="Century Gothic"/>
            </a:endParaRPr>
          </a:p>
        </p:txBody>
      </p:sp>
      <p:sp>
        <p:nvSpPr>
          <p:cNvPr id="23" name="Title 1">
            <a:extLst>
              <a:ext uri="{FF2B5EF4-FFF2-40B4-BE49-F238E27FC236}">
                <a16:creationId xmlns:a16="http://schemas.microsoft.com/office/drawing/2014/main" id="{E2F29F01-CC03-2744-B373-9C85E2FF4405}"/>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4287820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183" y="1644705"/>
            <a:ext cx="6847609" cy="401505"/>
          </a:xfrm>
          <a:prstGeom prst="rect">
            <a:avLst/>
          </a:prstGeom>
        </p:spPr>
        <p:txBody>
          <a:bodyPr vert="horz" wrap="square" lIns="0" tIns="14844" rIns="0" bIns="0" rtlCol="0">
            <a:spAutoFit/>
          </a:bodyPr>
          <a:lstStyle/>
          <a:p>
            <a:pPr marL="14844" marR="5938" defTabSz="685800">
              <a:lnSpc>
                <a:spcPct val="107200"/>
              </a:lnSpc>
              <a:spcBef>
                <a:spcPts val="117"/>
              </a:spcBef>
            </a:pPr>
            <a:r>
              <a:rPr sz="1200" b="1" spc="-6" dirty="0">
                <a:solidFill>
                  <a:srgbClr val="005E6D"/>
                </a:solidFill>
                <a:latin typeface="Bw Glenn Sans ExtraBold"/>
                <a:cs typeface="Bw Glenn Sans ExtraBold"/>
              </a:rPr>
              <a:t>Table </a:t>
            </a:r>
            <a:r>
              <a:rPr sz="1200" b="1" spc="17" dirty="0">
                <a:solidFill>
                  <a:srgbClr val="005E6D"/>
                </a:solidFill>
                <a:latin typeface="Bw Glenn Sans ExtraBold"/>
                <a:cs typeface="Bw Glenn Sans ExtraBold"/>
              </a:rPr>
              <a:t>3.3. </a:t>
            </a:r>
            <a:r>
              <a:rPr sz="1200" b="1" spc="17" dirty="0">
                <a:solidFill>
                  <a:srgbClr val="8C2689"/>
                </a:solidFill>
                <a:latin typeface="Bw Glenn Sans ExtraBold"/>
                <a:cs typeface="Bw Glenn Sans ExtraBold"/>
              </a:rPr>
              <a:t>Reported risk behaviors </a:t>
            </a:r>
            <a:r>
              <a:rPr sz="1200" b="1" spc="12" dirty="0">
                <a:solidFill>
                  <a:srgbClr val="8C2689"/>
                </a:solidFill>
                <a:latin typeface="Bw Glenn Sans ExtraBold"/>
                <a:cs typeface="Bw Glenn Sans ExtraBold"/>
              </a:rPr>
              <a:t>or </a:t>
            </a:r>
            <a:r>
              <a:rPr sz="1200" b="1" spc="17" dirty="0">
                <a:solidFill>
                  <a:srgbClr val="8C2689"/>
                </a:solidFill>
                <a:latin typeface="Bw Glenn Sans ExtraBold"/>
                <a:cs typeface="Bw Glenn Sans ExtraBold"/>
              </a:rPr>
              <a:t>exposures*† </a:t>
            </a:r>
            <a:r>
              <a:rPr sz="1200" b="1" spc="23" dirty="0">
                <a:solidFill>
                  <a:srgbClr val="8C2689"/>
                </a:solidFill>
                <a:latin typeface="Bw Glenn Sans ExtraBold"/>
                <a:cs typeface="Bw Glenn Sans ExtraBold"/>
              </a:rPr>
              <a:t>among reported  cases </a:t>
            </a:r>
            <a:r>
              <a:rPr sz="1200" b="1" spc="6" dirty="0">
                <a:solidFill>
                  <a:srgbClr val="8C2689"/>
                </a:solidFill>
                <a:latin typeface="Bw Glenn Sans ExtraBold"/>
                <a:cs typeface="Bw Glenn Sans ExtraBold"/>
              </a:rPr>
              <a:t>of </a:t>
            </a:r>
            <a:r>
              <a:rPr sz="1200" b="1" spc="17" dirty="0">
                <a:solidFill>
                  <a:srgbClr val="8C2689"/>
                </a:solidFill>
                <a:latin typeface="Bw Glenn Sans ExtraBold"/>
                <a:cs typeface="Bw Glenn Sans ExtraBold"/>
              </a:rPr>
              <a:t>acute </a:t>
            </a:r>
            <a:r>
              <a:rPr sz="1200" b="1" spc="23" dirty="0">
                <a:solidFill>
                  <a:srgbClr val="8C2689"/>
                </a:solidFill>
                <a:latin typeface="Bw Glenn Sans ExtraBold"/>
                <a:cs typeface="Bw Glenn Sans ExtraBold"/>
              </a:rPr>
              <a:t>hepatitis </a:t>
            </a:r>
            <a:r>
              <a:rPr sz="1200" b="1" dirty="0">
                <a:solidFill>
                  <a:srgbClr val="8C2689"/>
                </a:solidFill>
                <a:latin typeface="Bw Glenn Sans ExtraBold"/>
                <a:cs typeface="Bw Glenn Sans ExtraBold"/>
              </a:rPr>
              <a:t>C </a:t>
            </a:r>
            <a:r>
              <a:rPr sz="1200" b="1" spc="23" dirty="0">
                <a:solidFill>
                  <a:srgbClr val="8C2689"/>
                </a:solidFill>
                <a:latin typeface="Bw Glenn Sans ExtraBold"/>
                <a:cs typeface="Bw Glenn Sans ExtraBold"/>
              </a:rPr>
              <a:t>virus </a:t>
            </a:r>
            <a:r>
              <a:rPr sz="1200" b="1" spc="17" dirty="0">
                <a:solidFill>
                  <a:srgbClr val="8C2689"/>
                </a:solidFill>
                <a:latin typeface="Bw Glenn Sans ExtraBold"/>
                <a:cs typeface="Bw Glenn Sans ExtraBold"/>
              </a:rPr>
              <a:t>infection </a:t>
            </a:r>
            <a:r>
              <a:rPr sz="1200" b="1" dirty="0">
                <a:solidFill>
                  <a:srgbClr val="8C2689"/>
                </a:solidFill>
                <a:latin typeface="Bw Glenn Sans ExtraBold"/>
                <a:cs typeface="Bw Glenn Sans ExtraBold"/>
              </a:rPr>
              <a:t>— </a:t>
            </a:r>
            <a:r>
              <a:rPr sz="1200" b="1" spc="17" dirty="0">
                <a:solidFill>
                  <a:srgbClr val="8C2689"/>
                </a:solidFill>
                <a:latin typeface="Bw Glenn Sans ExtraBold"/>
                <a:cs typeface="Bw Glenn Sans ExtraBold"/>
              </a:rPr>
              <a:t>United States,</a:t>
            </a:r>
            <a:r>
              <a:rPr sz="1200" b="1" spc="71" dirty="0">
                <a:solidFill>
                  <a:srgbClr val="8C2689"/>
                </a:solidFill>
                <a:latin typeface="Bw Glenn Sans ExtraBold"/>
                <a:cs typeface="Bw Glenn Sans ExtraBold"/>
              </a:rPr>
              <a:t> </a:t>
            </a:r>
            <a:r>
              <a:rPr sz="1200" b="1" spc="29" dirty="0">
                <a:solidFill>
                  <a:srgbClr val="8C2689"/>
                </a:solidFill>
                <a:latin typeface="Bw Glenn Sans ExtraBold"/>
                <a:cs typeface="Bw Glenn Sans ExtraBold"/>
              </a:rPr>
              <a:t>2019</a:t>
            </a:r>
            <a:endParaRPr sz="1200" dirty="0">
              <a:solidFill>
                <a:srgbClr val="000000"/>
              </a:solidFill>
              <a:latin typeface="Bw Glenn Sans ExtraBold"/>
              <a:cs typeface="Bw Glenn Sans ExtraBold"/>
            </a:endParaRPr>
          </a:p>
        </p:txBody>
      </p:sp>
      <p:graphicFrame>
        <p:nvGraphicFramePr>
          <p:cNvPr id="3" name="object 3"/>
          <p:cNvGraphicFramePr>
            <a:graphicFrameLocks noGrp="1"/>
          </p:cNvGraphicFramePr>
          <p:nvPr/>
        </p:nvGraphicFramePr>
        <p:xfrm>
          <a:off x="2926182" y="2214751"/>
          <a:ext cx="4799858" cy="3072732"/>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2272640">
                  <a:extLst>
                    <a:ext uri="{9D8B030D-6E8A-4147-A177-3AD203B41FA5}">
                      <a16:colId xmlns:a16="http://schemas.microsoft.com/office/drawing/2014/main" val="20000"/>
                    </a:ext>
                  </a:extLst>
                </a:gridCol>
                <a:gridCol w="842406">
                  <a:extLst>
                    <a:ext uri="{9D8B030D-6E8A-4147-A177-3AD203B41FA5}">
                      <a16:colId xmlns:a16="http://schemas.microsoft.com/office/drawing/2014/main" val="20001"/>
                    </a:ext>
                  </a:extLst>
                </a:gridCol>
                <a:gridCol w="842406">
                  <a:extLst>
                    <a:ext uri="{9D8B030D-6E8A-4147-A177-3AD203B41FA5}">
                      <a16:colId xmlns:a16="http://schemas.microsoft.com/office/drawing/2014/main" val="20002"/>
                    </a:ext>
                  </a:extLst>
                </a:gridCol>
                <a:gridCol w="842406">
                  <a:extLst>
                    <a:ext uri="{9D8B030D-6E8A-4147-A177-3AD203B41FA5}">
                      <a16:colId xmlns:a16="http://schemas.microsoft.com/office/drawing/2014/main" val="20003"/>
                    </a:ext>
                  </a:extLst>
                </a:gridCol>
              </a:tblGrid>
              <a:tr h="400791">
                <a:tc>
                  <a:txBody>
                    <a:bodyPr/>
                    <a:lstStyle/>
                    <a:p>
                      <a:pPr marL="57150">
                        <a:lnSpc>
                          <a:spcPct val="100000"/>
                        </a:lnSpc>
                        <a:spcBef>
                          <a:spcPts val="800"/>
                        </a:spcBef>
                      </a:pPr>
                      <a:r>
                        <a:rPr sz="1100" b="1" dirty="0">
                          <a:solidFill>
                            <a:srgbClr val="FFFFFF"/>
                          </a:solidFill>
                          <a:latin typeface="Bw Glenn Sans ExtraBold"/>
                          <a:cs typeface="Bw Glenn Sans ExtraBold"/>
                        </a:rPr>
                        <a:t>Risk</a:t>
                      </a:r>
                      <a:r>
                        <a:rPr sz="1100" b="1" spc="10" dirty="0">
                          <a:solidFill>
                            <a:srgbClr val="FFFFFF"/>
                          </a:solidFill>
                          <a:latin typeface="Bw Glenn Sans ExtraBold"/>
                          <a:cs typeface="Bw Glenn Sans ExtraBold"/>
                        </a:rPr>
                        <a:t> </a:t>
                      </a:r>
                      <a:r>
                        <a:rPr sz="1100" b="1" dirty="0">
                          <a:solidFill>
                            <a:srgbClr val="FFFFFF"/>
                          </a:solidFill>
                          <a:latin typeface="Bw Glenn Sans ExtraBold"/>
                          <a:cs typeface="Bw Glenn Sans ExtraBold"/>
                        </a:rPr>
                        <a:t>behaviors/exposures</a:t>
                      </a:r>
                      <a:endParaRPr sz="1100" dirty="0">
                        <a:latin typeface="Bw Glenn Sans ExtraBold"/>
                        <a:cs typeface="Bw Glenn Sans ExtraBold"/>
                      </a:endParaRPr>
                    </a:p>
                  </a:txBody>
                  <a:tcPr marL="0" marR="0" marT="118754" marB="0" anchor="ctr">
                    <a:lnR w="19050">
                      <a:solidFill>
                        <a:srgbClr val="FFFFFF"/>
                      </a:solidFill>
                      <a:prstDash val="solid"/>
                    </a:lnR>
                    <a:solidFill>
                      <a:srgbClr val="005E6D"/>
                    </a:solidFill>
                  </a:tcPr>
                </a:tc>
                <a:tc>
                  <a:txBody>
                    <a:bodyPr/>
                    <a:lstStyle/>
                    <a:p>
                      <a:pPr marL="65405" marR="53340" indent="173990" algn="ctr">
                        <a:lnSpc>
                          <a:spcPts val="1000"/>
                        </a:lnSpc>
                        <a:spcBef>
                          <a:spcPts val="400"/>
                        </a:spcBef>
                      </a:pPr>
                      <a:r>
                        <a:rPr sz="1100" b="1" spc="5" dirty="0">
                          <a:solidFill>
                            <a:srgbClr val="FFFFFF"/>
                          </a:solidFill>
                          <a:latin typeface="Bw Glenn Sans ExtraBold"/>
                          <a:cs typeface="Bw Glenn Sans ExtraBold"/>
                        </a:rPr>
                        <a:t>Risk  ide</a:t>
                      </a:r>
                      <a:r>
                        <a:rPr sz="1100" b="1" dirty="0">
                          <a:solidFill>
                            <a:srgbClr val="FFFFFF"/>
                          </a:solidFill>
                          <a:latin typeface="Bw Glenn Sans ExtraBold"/>
                          <a:cs typeface="Bw Glenn Sans ExtraBold"/>
                        </a:rPr>
                        <a:t>n</a:t>
                      </a:r>
                      <a:r>
                        <a:rPr sz="1100" b="1" spc="5" dirty="0">
                          <a:solidFill>
                            <a:srgbClr val="FFFFFF"/>
                          </a:solidFill>
                          <a:latin typeface="Bw Glenn Sans ExtraBold"/>
                          <a:cs typeface="Bw Glenn Sans ExtraBold"/>
                        </a:rPr>
                        <a:t>tified*</a:t>
                      </a:r>
                      <a:endParaRPr sz="1100" dirty="0">
                        <a:latin typeface="Bw Glenn Sans ExtraBold"/>
                        <a:cs typeface="Bw Glenn Sans ExtraBold"/>
                      </a:endParaRPr>
                    </a:p>
                  </a:txBody>
                  <a:tcPr marL="0" marR="0" marT="59377" marB="0" anchor="ctr">
                    <a:lnL w="19050">
                      <a:solidFill>
                        <a:srgbClr val="FFFFFF"/>
                      </a:solidFill>
                      <a:prstDash val="solid"/>
                    </a:lnL>
                    <a:lnR w="9525">
                      <a:solidFill>
                        <a:srgbClr val="FFFFFF"/>
                      </a:solidFill>
                      <a:prstDash val="solid"/>
                    </a:lnR>
                    <a:solidFill>
                      <a:srgbClr val="005E6D"/>
                    </a:solidFill>
                  </a:tcPr>
                </a:tc>
                <a:tc>
                  <a:txBody>
                    <a:bodyPr/>
                    <a:lstStyle/>
                    <a:p>
                      <a:pPr marL="86360" marR="77470" indent="76200" algn="ctr">
                        <a:lnSpc>
                          <a:spcPts val="1000"/>
                        </a:lnSpc>
                        <a:spcBef>
                          <a:spcPts val="400"/>
                        </a:spcBef>
                      </a:pPr>
                      <a:r>
                        <a:rPr sz="1100" b="1" dirty="0">
                          <a:solidFill>
                            <a:srgbClr val="FFFFFF"/>
                          </a:solidFill>
                          <a:latin typeface="Bw Glenn Sans ExtraBold"/>
                          <a:cs typeface="Bw Glenn Sans ExtraBold"/>
                        </a:rPr>
                        <a:t>No </a:t>
                      </a:r>
                      <a:r>
                        <a:rPr sz="1100" b="1" spc="5" dirty="0">
                          <a:solidFill>
                            <a:srgbClr val="FFFFFF"/>
                          </a:solidFill>
                          <a:latin typeface="Bw Glenn Sans ExtraBold"/>
                          <a:cs typeface="Bw Glenn Sans ExtraBold"/>
                        </a:rPr>
                        <a:t>risk  ide</a:t>
                      </a:r>
                      <a:r>
                        <a:rPr sz="1100" b="1" dirty="0">
                          <a:solidFill>
                            <a:srgbClr val="FFFFFF"/>
                          </a:solidFill>
                          <a:latin typeface="Bw Glenn Sans ExtraBold"/>
                          <a:cs typeface="Bw Glenn Sans ExtraBold"/>
                        </a:rPr>
                        <a:t>n</a:t>
                      </a:r>
                      <a:r>
                        <a:rPr sz="1100" b="1" spc="5" dirty="0">
                          <a:solidFill>
                            <a:srgbClr val="FFFFFF"/>
                          </a:solidFill>
                          <a:latin typeface="Bw Glenn Sans ExtraBold"/>
                          <a:cs typeface="Bw Glenn Sans ExtraBold"/>
                        </a:rPr>
                        <a:t>tified</a:t>
                      </a:r>
                      <a:endParaRPr sz="1100" dirty="0">
                        <a:latin typeface="Bw Glenn Sans ExtraBold"/>
                        <a:cs typeface="Bw Glenn Sans ExtraBold"/>
                      </a:endParaRPr>
                    </a:p>
                  </a:txBody>
                  <a:tcPr marL="0" marR="0" marT="59377" marB="0" anchor="ctr">
                    <a:lnL w="9525">
                      <a:solidFill>
                        <a:srgbClr val="FFFFFF"/>
                      </a:solidFill>
                      <a:prstDash val="solid"/>
                    </a:lnL>
                    <a:lnR w="9525">
                      <a:solidFill>
                        <a:srgbClr val="FFFFFF"/>
                      </a:solidFill>
                      <a:prstDash val="solid"/>
                    </a:lnR>
                    <a:solidFill>
                      <a:srgbClr val="005E6D"/>
                    </a:solidFill>
                  </a:tcPr>
                </a:tc>
                <a:tc>
                  <a:txBody>
                    <a:bodyPr/>
                    <a:lstStyle/>
                    <a:p>
                      <a:pPr marL="146685" marR="85725" indent="-47625" algn="ctr">
                        <a:lnSpc>
                          <a:spcPts val="1000"/>
                        </a:lnSpc>
                        <a:spcBef>
                          <a:spcPts val="400"/>
                        </a:spcBef>
                      </a:pPr>
                      <a:r>
                        <a:rPr sz="1100" b="1" dirty="0">
                          <a:solidFill>
                            <a:srgbClr val="FFFFFF"/>
                          </a:solidFill>
                          <a:latin typeface="Bw Glenn Sans ExtraBold"/>
                          <a:cs typeface="Bw Glenn Sans ExtraBold"/>
                        </a:rPr>
                        <a:t>Risk</a:t>
                      </a:r>
                      <a:r>
                        <a:rPr sz="1100" b="1" spc="-45" dirty="0">
                          <a:solidFill>
                            <a:srgbClr val="FFFFFF"/>
                          </a:solidFill>
                          <a:latin typeface="Bw Glenn Sans ExtraBold"/>
                          <a:cs typeface="Bw Glenn Sans ExtraBold"/>
                        </a:rPr>
                        <a:t> </a:t>
                      </a:r>
                      <a:r>
                        <a:rPr sz="1100" b="1" dirty="0">
                          <a:solidFill>
                            <a:srgbClr val="FFFFFF"/>
                          </a:solidFill>
                          <a:latin typeface="Bw Glenn Sans ExtraBold"/>
                          <a:cs typeface="Bw Glenn Sans ExtraBold"/>
                        </a:rPr>
                        <a:t>data  </a:t>
                      </a:r>
                      <a:r>
                        <a:rPr sz="1100" b="1" spc="5" dirty="0">
                          <a:solidFill>
                            <a:srgbClr val="FFFFFF"/>
                          </a:solidFill>
                          <a:latin typeface="Bw Glenn Sans ExtraBold"/>
                          <a:cs typeface="Bw Glenn Sans ExtraBold"/>
                        </a:rPr>
                        <a:t>missing</a:t>
                      </a:r>
                      <a:endParaRPr sz="1100" dirty="0">
                        <a:latin typeface="Bw Glenn Sans ExtraBold"/>
                        <a:cs typeface="Bw Glenn Sans ExtraBold"/>
                      </a:endParaRPr>
                    </a:p>
                  </a:txBody>
                  <a:tcPr marL="0" marR="0" marT="59377" marB="0" anchor="ctr">
                    <a:lnL w="9525">
                      <a:solidFill>
                        <a:srgbClr val="FFFFFF"/>
                      </a:solidFill>
                      <a:prstDash val="solid"/>
                    </a:lnL>
                    <a:solidFill>
                      <a:srgbClr val="005E6D"/>
                    </a:solidFill>
                  </a:tcPr>
                </a:tc>
                <a:extLst>
                  <a:ext uri="{0D108BD9-81ED-4DB2-BD59-A6C34878D82A}">
                    <a16:rowId xmlns:a16="http://schemas.microsoft.com/office/drawing/2014/main" val="10000"/>
                  </a:ext>
                </a:extLst>
              </a:tr>
              <a:tr h="260515">
                <a:tc>
                  <a:txBody>
                    <a:bodyPr/>
                    <a:lstStyle/>
                    <a:p>
                      <a:pPr marL="56515">
                        <a:lnSpc>
                          <a:spcPct val="100000"/>
                        </a:lnSpc>
                        <a:spcBef>
                          <a:spcPts val="325"/>
                        </a:spcBef>
                      </a:pPr>
                      <a:r>
                        <a:rPr sz="1100" b="1" dirty="0">
                          <a:solidFill>
                            <a:srgbClr val="231F20"/>
                          </a:solidFill>
                          <a:latin typeface="Bw Glenn Sans Medium"/>
                          <a:cs typeface="Bw Glenn Sans Medium"/>
                        </a:rPr>
                        <a:t>Injection drug</a:t>
                      </a:r>
                      <a:r>
                        <a:rPr sz="1100" b="1" spc="25" dirty="0">
                          <a:solidFill>
                            <a:srgbClr val="231F20"/>
                          </a:solidFill>
                          <a:latin typeface="Bw Glenn Sans Medium"/>
                          <a:cs typeface="Bw Glenn Sans Medium"/>
                        </a:rPr>
                        <a:t> </a:t>
                      </a:r>
                      <a:r>
                        <a:rPr sz="1100" b="1" spc="5" dirty="0">
                          <a:solidFill>
                            <a:srgbClr val="231F20"/>
                          </a:solidFill>
                          <a:latin typeface="Bw Glenn Sans Medium"/>
                          <a:cs typeface="Bw Glenn Sans Medium"/>
                        </a:rPr>
                        <a:t>use</a:t>
                      </a:r>
                      <a:endParaRPr sz="1100" dirty="0">
                        <a:latin typeface="Bw Glenn Sans Medium"/>
                        <a:cs typeface="Bw Glenn Sans Medium"/>
                      </a:endParaRPr>
                    </a:p>
                  </a:txBody>
                  <a:tcPr marL="0" marR="0" marT="48244" marB="0">
                    <a:lnR w="19050">
                      <a:solidFill>
                        <a:srgbClr val="005E6D"/>
                      </a:solidFill>
                      <a:prstDash val="solid"/>
                    </a:lnR>
                    <a:solidFill>
                      <a:srgbClr val="FFFFFF"/>
                    </a:solidFill>
                  </a:tcPr>
                </a:tc>
                <a:tc>
                  <a:txBody>
                    <a:bodyPr/>
                    <a:lstStyle/>
                    <a:p>
                      <a:pPr marL="3175" algn="ctr">
                        <a:lnSpc>
                          <a:spcPct val="100000"/>
                        </a:lnSpc>
                        <a:spcBef>
                          <a:spcPts val="300"/>
                        </a:spcBef>
                      </a:pPr>
                      <a:r>
                        <a:rPr sz="1100" b="1" spc="5" dirty="0">
                          <a:solidFill>
                            <a:srgbClr val="231F20"/>
                          </a:solidFill>
                          <a:latin typeface="Bw Glenn Sans Medium"/>
                          <a:cs typeface="Bw Glenn Sans Medium"/>
                        </a:rPr>
                        <a:t>1,302</a:t>
                      </a:r>
                      <a:endParaRPr sz="1100" dirty="0">
                        <a:latin typeface="Bw Glenn Sans Medium"/>
                        <a:cs typeface="Bw Glenn Sans Medium"/>
                      </a:endParaRPr>
                    </a:p>
                  </a:txBody>
                  <a:tcPr marL="0" marR="0" marT="44533" marB="0">
                    <a:lnL w="19050">
                      <a:solidFill>
                        <a:srgbClr val="005E6D"/>
                      </a:solidFill>
                      <a:prstDash val="solid"/>
                    </a:lnL>
                    <a:lnR w="9525">
                      <a:solidFill>
                        <a:srgbClr val="005E6D"/>
                      </a:solidFill>
                      <a:prstDash val="solid"/>
                    </a:lnR>
                    <a:solidFill>
                      <a:srgbClr val="FFFFFF"/>
                    </a:solidFill>
                  </a:tcPr>
                </a:tc>
                <a:tc>
                  <a:txBody>
                    <a:bodyPr/>
                    <a:lstStyle/>
                    <a:p>
                      <a:pPr marL="635" algn="ctr">
                        <a:lnSpc>
                          <a:spcPct val="100000"/>
                        </a:lnSpc>
                        <a:spcBef>
                          <a:spcPts val="300"/>
                        </a:spcBef>
                      </a:pPr>
                      <a:r>
                        <a:rPr sz="1100" b="1" spc="5" dirty="0">
                          <a:solidFill>
                            <a:srgbClr val="231F20"/>
                          </a:solidFill>
                          <a:latin typeface="Bw Glenn Sans Medium"/>
                          <a:cs typeface="Bw Glenn Sans Medium"/>
                        </a:rPr>
                        <a:t>650</a:t>
                      </a:r>
                      <a:endParaRPr sz="1100" dirty="0">
                        <a:latin typeface="Bw Glenn Sans Medium"/>
                        <a:cs typeface="Bw Glenn Sans Medium"/>
                      </a:endParaRPr>
                    </a:p>
                  </a:txBody>
                  <a:tcPr marL="0" marR="0" marT="44533" marB="0">
                    <a:lnL w="9525">
                      <a:solidFill>
                        <a:srgbClr val="005E6D"/>
                      </a:solidFill>
                      <a:prstDash val="solid"/>
                    </a:lnL>
                    <a:lnR w="9525">
                      <a:solidFill>
                        <a:srgbClr val="005E6D"/>
                      </a:solidFill>
                      <a:prstDash val="solid"/>
                    </a:lnR>
                    <a:solidFill>
                      <a:srgbClr val="FFFFFF"/>
                    </a:solidFill>
                  </a:tcPr>
                </a:tc>
                <a:tc>
                  <a:txBody>
                    <a:bodyPr/>
                    <a:lstStyle/>
                    <a:p>
                      <a:pPr marL="5080" algn="ctr">
                        <a:lnSpc>
                          <a:spcPct val="100000"/>
                        </a:lnSpc>
                        <a:spcBef>
                          <a:spcPts val="300"/>
                        </a:spcBef>
                      </a:pPr>
                      <a:r>
                        <a:rPr sz="1100" b="1" spc="5" dirty="0">
                          <a:solidFill>
                            <a:srgbClr val="231F20"/>
                          </a:solidFill>
                          <a:latin typeface="Bw Glenn Sans Medium"/>
                          <a:cs typeface="Bw Glenn Sans Medium"/>
                        </a:rPr>
                        <a:t>2,184</a:t>
                      </a:r>
                      <a:endParaRPr sz="1100" dirty="0">
                        <a:latin typeface="Bw Glenn Sans Medium"/>
                        <a:cs typeface="Bw Glenn Sans Medium"/>
                      </a:endParaRPr>
                    </a:p>
                  </a:txBody>
                  <a:tcPr marL="0" marR="0" marT="44533" marB="0">
                    <a:lnL w="9525">
                      <a:solidFill>
                        <a:srgbClr val="005E6D"/>
                      </a:solidFill>
                      <a:prstDash val="solid"/>
                    </a:lnL>
                    <a:solidFill>
                      <a:srgbClr val="FFFFFF"/>
                    </a:solidFill>
                  </a:tcPr>
                </a:tc>
                <a:extLst>
                  <a:ext uri="{0D108BD9-81ED-4DB2-BD59-A6C34878D82A}">
                    <a16:rowId xmlns:a16="http://schemas.microsoft.com/office/drawing/2014/main" val="10001"/>
                  </a:ext>
                </a:extLst>
              </a:tr>
              <a:tr h="267936">
                <a:tc>
                  <a:txBody>
                    <a:bodyPr/>
                    <a:lstStyle/>
                    <a:p>
                      <a:pPr marL="56515">
                        <a:lnSpc>
                          <a:spcPct val="100000"/>
                        </a:lnSpc>
                        <a:spcBef>
                          <a:spcPts val="350"/>
                        </a:spcBef>
                      </a:pPr>
                      <a:r>
                        <a:rPr sz="1100" b="1" dirty="0">
                          <a:solidFill>
                            <a:srgbClr val="231F20"/>
                          </a:solidFill>
                          <a:latin typeface="Bw Glenn Sans Medium"/>
                          <a:cs typeface="Bw Glenn Sans Medium"/>
                        </a:rPr>
                        <a:t>Multiple sexual</a:t>
                      </a:r>
                      <a:r>
                        <a:rPr sz="1100" b="1" spc="25" dirty="0">
                          <a:solidFill>
                            <a:srgbClr val="231F20"/>
                          </a:solidFill>
                          <a:latin typeface="Bw Glenn Sans Medium"/>
                          <a:cs typeface="Bw Glenn Sans Medium"/>
                        </a:rPr>
                        <a:t> </a:t>
                      </a:r>
                      <a:r>
                        <a:rPr sz="1100" b="1" dirty="0">
                          <a:solidFill>
                            <a:srgbClr val="231F20"/>
                          </a:solidFill>
                          <a:latin typeface="Bw Glenn Sans Medium"/>
                          <a:cs typeface="Bw Glenn Sans Medium"/>
                        </a:rPr>
                        <a:t>partners</a:t>
                      </a:r>
                      <a:endParaRPr sz="1100" dirty="0">
                        <a:latin typeface="Bw Glenn Sans Medium"/>
                        <a:cs typeface="Bw Glenn Sans Medium"/>
                      </a:endParaRPr>
                    </a:p>
                  </a:txBody>
                  <a:tcPr marL="0" marR="0" marT="51955" marB="0">
                    <a:lnR w="19050">
                      <a:solidFill>
                        <a:srgbClr val="005E6D"/>
                      </a:solidFill>
                      <a:prstDash val="solid"/>
                    </a:lnR>
                    <a:solidFill>
                      <a:srgbClr val="E5EEF0"/>
                    </a:solidFill>
                  </a:tcPr>
                </a:tc>
                <a:tc>
                  <a:txBody>
                    <a:bodyPr/>
                    <a:lstStyle/>
                    <a:p>
                      <a:pPr marL="3175" algn="ctr">
                        <a:lnSpc>
                          <a:spcPct val="100000"/>
                        </a:lnSpc>
                        <a:spcBef>
                          <a:spcPts val="350"/>
                        </a:spcBef>
                      </a:pPr>
                      <a:r>
                        <a:rPr sz="1100" b="1" spc="5" dirty="0">
                          <a:solidFill>
                            <a:srgbClr val="231F20"/>
                          </a:solidFill>
                          <a:latin typeface="Bw Glenn Sans Medium"/>
                          <a:cs typeface="Bw Glenn Sans Medium"/>
                        </a:rPr>
                        <a:t>223</a:t>
                      </a:r>
                      <a:endParaRPr sz="1100" dirty="0">
                        <a:latin typeface="Bw Glenn Sans Medium"/>
                        <a:cs typeface="Bw Glenn Sans Medium"/>
                      </a:endParaRPr>
                    </a:p>
                  </a:txBody>
                  <a:tcPr marL="0" marR="0" marT="51955" marB="0">
                    <a:lnL w="19050">
                      <a:solidFill>
                        <a:srgbClr val="005E6D"/>
                      </a:solidFill>
                      <a:prstDash val="solid"/>
                    </a:lnL>
                    <a:lnR w="9525">
                      <a:solidFill>
                        <a:srgbClr val="005E6D"/>
                      </a:solidFill>
                      <a:prstDash val="solid"/>
                    </a:lnR>
                    <a:solidFill>
                      <a:srgbClr val="E5EEF0"/>
                    </a:solidFill>
                  </a:tcPr>
                </a:tc>
                <a:tc>
                  <a:txBody>
                    <a:bodyPr/>
                    <a:lstStyle/>
                    <a:p>
                      <a:pPr marL="635" algn="ctr">
                        <a:lnSpc>
                          <a:spcPct val="100000"/>
                        </a:lnSpc>
                        <a:spcBef>
                          <a:spcPts val="350"/>
                        </a:spcBef>
                      </a:pPr>
                      <a:r>
                        <a:rPr sz="1100" b="1" spc="5" dirty="0">
                          <a:solidFill>
                            <a:srgbClr val="231F20"/>
                          </a:solidFill>
                          <a:latin typeface="Bw Glenn Sans Medium"/>
                          <a:cs typeface="Bw Glenn Sans Medium"/>
                        </a:rPr>
                        <a:t>594</a:t>
                      </a:r>
                      <a:endParaRPr sz="1100" dirty="0">
                        <a:latin typeface="Bw Glenn Sans Medium"/>
                        <a:cs typeface="Bw Glenn Sans Medium"/>
                      </a:endParaRPr>
                    </a:p>
                  </a:txBody>
                  <a:tcPr marL="0" marR="0" marT="51955" marB="0">
                    <a:lnL w="9525">
                      <a:solidFill>
                        <a:srgbClr val="005E6D"/>
                      </a:solidFill>
                      <a:prstDash val="solid"/>
                    </a:lnL>
                    <a:lnR w="9525">
                      <a:solidFill>
                        <a:srgbClr val="005E6D"/>
                      </a:solidFill>
                      <a:prstDash val="solid"/>
                    </a:lnR>
                    <a:solidFill>
                      <a:srgbClr val="E5EEF0"/>
                    </a:solidFill>
                  </a:tcPr>
                </a:tc>
                <a:tc>
                  <a:txBody>
                    <a:bodyPr/>
                    <a:lstStyle/>
                    <a:p>
                      <a:pPr marL="5080" algn="ctr">
                        <a:lnSpc>
                          <a:spcPct val="100000"/>
                        </a:lnSpc>
                        <a:spcBef>
                          <a:spcPts val="350"/>
                        </a:spcBef>
                      </a:pPr>
                      <a:r>
                        <a:rPr sz="1100" b="1" spc="5" dirty="0">
                          <a:solidFill>
                            <a:srgbClr val="231F20"/>
                          </a:solidFill>
                          <a:latin typeface="Bw Glenn Sans Medium"/>
                          <a:cs typeface="Bw Glenn Sans Medium"/>
                        </a:rPr>
                        <a:t>3,319</a:t>
                      </a:r>
                      <a:endParaRPr sz="1100" dirty="0">
                        <a:latin typeface="Bw Glenn Sans Medium"/>
                        <a:cs typeface="Bw Glenn Sans Medium"/>
                      </a:endParaRPr>
                    </a:p>
                  </a:txBody>
                  <a:tcPr marL="0" marR="0" marT="51955" marB="0">
                    <a:lnL w="9525">
                      <a:solidFill>
                        <a:srgbClr val="005E6D"/>
                      </a:solidFill>
                      <a:prstDash val="solid"/>
                    </a:lnL>
                    <a:solidFill>
                      <a:srgbClr val="E5EEF0"/>
                    </a:solidFill>
                  </a:tcPr>
                </a:tc>
                <a:extLst>
                  <a:ext uri="{0D108BD9-81ED-4DB2-BD59-A6C34878D82A}">
                    <a16:rowId xmlns:a16="http://schemas.microsoft.com/office/drawing/2014/main" val="10002"/>
                  </a:ext>
                </a:extLst>
              </a:tr>
              <a:tr h="267936">
                <a:tc>
                  <a:txBody>
                    <a:bodyPr/>
                    <a:lstStyle/>
                    <a:p>
                      <a:pPr marL="56515">
                        <a:lnSpc>
                          <a:spcPct val="100000"/>
                        </a:lnSpc>
                        <a:spcBef>
                          <a:spcPts val="350"/>
                        </a:spcBef>
                      </a:pPr>
                      <a:r>
                        <a:rPr sz="1100" b="1" dirty="0">
                          <a:solidFill>
                            <a:srgbClr val="231F20"/>
                          </a:solidFill>
                          <a:latin typeface="Bw Glenn Sans Medium"/>
                          <a:cs typeface="Bw Glenn Sans Medium"/>
                        </a:rPr>
                        <a:t>Surgery</a:t>
                      </a:r>
                      <a:endParaRPr sz="1100" dirty="0">
                        <a:latin typeface="Bw Glenn Sans Medium"/>
                        <a:cs typeface="Bw Glenn Sans Medium"/>
                      </a:endParaRPr>
                    </a:p>
                  </a:txBody>
                  <a:tcPr marL="0" marR="0" marT="51955" marB="0">
                    <a:lnR w="19050">
                      <a:solidFill>
                        <a:srgbClr val="005E6D"/>
                      </a:solidFill>
                      <a:prstDash val="solid"/>
                    </a:lnR>
                    <a:solidFill>
                      <a:srgbClr val="FFFFFF"/>
                    </a:solidFill>
                  </a:tcPr>
                </a:tc>
                <a:tc>
                  <a:txBody>
                    <a:bodyPr/>
                    <a:lstStyle/>
                    <a:p>
                      <a:pPr marL="3175" algn="ctr">
                        <a:lnSpc>
                          <a:spcPct val="100000"/>
                        </a:lnSpc>
                        <a:spcBef>
                          <a:spcPts val="350"/>
                        </a:spcBef>
                      </a:pPr>
                      <a:r>
                        <a:rPr sz="1100" b="1" spc="5" dirty="0">
                          <a:solidFill>
                            <a:srgbClr val="231F20"/>
                          </a:solidFill>
                          <a:latin typeface="Bw Glenn Sans Medium"/>
                          <a:cs typeface="Bw Glenn Sans Medium"/>
                        </a:rPr>
                        <a:t>179</a:t>
                      </a:r>
                      <a:endParaRPr sz="1100" dirty="0">
                        <a:latin typeface="Bw Glenn Sans Medium"/>
                        <a:cs typeface="Bw Glenn Sans Medium"/>
                      </a:endParaRPr>
                    </a:p>
                  </a:txBody>
                  <a:tcPr marL="0" marR="0" marT="51955" marB="0">
                    <a:lnL w="19050">
                      <a:solidFill>
                        <a:srgbClr val="005E6D"/>
                      </a:solidFill>
                      <a:prstDash val="solid"/>
                    </a:lnL>
                    <a:lnR w="9525">
                      <a:solidFill>
                        <a:srgbClr val="005E6D"/>
                      </a:solidFill>
                      <a:prstDash val="solid"/>
                    </a:lnR>
                    <a:solidFill>
                      <a:srgbClr val="FFFFFF"/>
                    </a:solidFill>
                  </a:tcPr>
                </a:tc>
                <a:tc>
                  <a:txBody>
                    <a:bodyPr/>
                    <a:lstStyle/>
                    <a:p>
                      <a:pPr marL="635" algn="ctr">
                        <a:lnSpc>
                          <a:spcPct val="100000"/>
                        </a:lnSpc>
                        <a:spcBef>
                          <a:spcPts val="350"/>
                        </a:spcBef>
                      </a:pPr>
                      <a:r>
                        <a:rPr sz="1100" b="1" spc="5" dirty="0">
                          <a:solidFill>
                            <a:srgbClr val="231F20"/>
                          </a:solidFill>
                          <a:latin typeface="Bw Glenn Sans Medium"/>
                          <a:cs typeface="Bw Glenn Sans Medium"/>
                        </a:rPr>
                        <a:t>888</a:t>
                      </a:r>
                      <a:endParaRPr sz="1100" dirty="0">
                        <a:latin typeface="Bw Glenn Sans Medium"/>
                        <a:cs typeface="Bw Glenn Sans Medium"/>
                      </a:endParaRPr>
                    </a:p>
                  </a:txBody>
                  <a:tcPr marL="0" marR="0" marT="51955" marB="0">
                    <a:lnL w="9525">
                      <a:solidFill>
                        <a:srgbClr val="005E6D"/>
                      </a:solidFill>
                      <a:prstDash val="solid"/>
                    </a:lnL>
                    <a:lnR w="9525">
                      <a:solidFill>
                        <a:srgbClr val="005E6D"/>
                      </a:solidFill>
                      <a:prstDash val="solid"/>
                    </a:lnR>
                    <a:solidFill>
                      <a:srgbClr val="FFFFFF"/>
                    </a:solidFill>
                  </a:tcPr>
                </a:tc>
                <a:tc>
                  <a:txBody>
                    <a:bodyPr/>
                    <a:lstStyle/>
                    <a:p>
                      <a:pPr marL="5080" algn="ctr">
                        <a:lnSpc>
                          <a:spcPct val="100000"/>
                        </a:lnSpc>
                        <a:spcBef>
                          <a:spcPts val="350"/>
                        </a:spcBef>
                      </a:pPr>
                      <a:r>
                        <a:rPr sz="1100" b="1" spc="5" dirty="0">
                          <a:solidFill>
                            <a:srgbClr val="231F20"/>
                          </a:solidFill>
                          <a:latin typeface="Bw Glenn Sans Medium"/>
                          <a:cs typeface="Bw Glenn Sans Medium"/>
                        </a:rPr>
                        <a:t>3,069</a:t>
                      </a:r>
                      <a:endParaRPr sz="1100" dirty="0">
                        <a:latin typeface="Bw Glenn Sans Medium"/>
                        <a:cs typeface="Bw Glenn Sans Medium"/>
                      </a:endParaRPr>
                    </a:p>
                  </a:txBody>
                  <a:tcPr marL="0" marR="0" marT="51955" marB="0">
                    <a:lnL w="9525">
                      <a:solidFill>
                        <a:srgbClr val="005E6D"/>
                      </a:solidFill>
                      <a:prstDash val="solid"/>
                    </a:lnL>
                    <a:solidFill>
                      <a:srgbClr val="FFFFFF"/>
                    </a:solidFill>
                  </a:tcPr>
                </a:tc>
                <a:extLst>
                  <a:ext uri="{0D108BD9-81ED-4DB2-BD59-A6C34878D82A}">
                    <a16:rowId xmlns:a16="http://schemas.microsoft.com/office/drawing/2014/main" val="10003"/>
                  </a:ext>
                </a:extLst>
              </a:tr>
              <a:tr h="267936">
                <a:tc>
                  <a:txBody>
                    <a:bodyPr/>
                    <a:lstStyle/>
                    <a:p>
                      <a:pPr marL="56515">
                        <a:lnSpc>
                          <a:spcPct val="100000"/>
                        </a:lnSpc>
                        <a:spcBef>
                          <a:spcPts val="350"/>
                        </a:spcBef>
                      </a:pPr>
                      <a:r>
                        <a:rPr sz="1100" b="1" dirty="0">
                          <a:solidFill>
                            <a:srgbClr val="231F20"/>
                          </a:solidFill>
                          <a:latin typeface="Bw Glenn Sans Medium"/>
                          <a:cs typeface="Bw Glenn Sans Medium"/>
                        </a:rPr>
                        <a:t>Sexual contact</a:t>
                      </a:r>
                      <a:r>
                        <a:rPr sz="1100" b="1" spc="25" dirty="0">
                          <a:solidFill>
                            <a:srgbClr val="231F20"/>
                          </a:solidFill>
                          <a:latin typeface="Bw Glenn Sans Medium"/>
                          <a:cs typeface="Bw Glenn Sans Medium"/>
                        </a:rPr>
                        <a:t> </a:t>
                      </a:r>
                      <a:r>
                        <a:rPr sz="900" b="1" spc="22" baseline="33333" dirty="0">
                          <a:solidFill>
                            <a:srgbClr val="231F20"/>
                          </a:solidFill>
                          <a:latin typeface="Bw Glenn Sans Medium"/>
                          <a:cs typeface="Bw Glenn Sans Medium"/>
                        </a:rPr>
                        <a:t>§</a:t>
                      </a:r>
                      <a:endParaRPr sz="900" baseline="33333" dirty="0">
                        <a:latin typeface="Bw Glenn Sans Medium"/>
                        <a:cs typeface="Bw Glenn Sans Medium"/>
                      </a:endParaRPr>
                    </a:p>
                  </a:txBody>
                  <a:tcPr marL="0" marR="0" marT="51955" marB="0">
                    <a:lnR w="19050">
                      <a:solidFill>
                        <a:srgbClr val="005E6D"/>
                      </a:solidFill>
                      <a:prstDash val="solid"/>
                    </a:lnR>
                    <a:solidFill>
                      <a:srgbClr val="E5EEF0"/>
                    </a:solidFill>
                  </a:tcPr>
                </a:tc>
                <a:tc>
                  <a:txBody>
                    <a:bodyPr/>
                    <a:lstStyle/>
                    <a:p>
                      <a:pPr marL="3810" algn="ctr">
                        <a:lnSpc>
                          <a:spcPct val="100000"/>
                        </a:lnSpc>
                        <a:spcBef>
                          <a:spcPts val="350"/>
                        </a:spcBef>
                      </a:pPr>
                      <a:r>
                        <a:rPr sz="1100" b="1" spc="5" dirty="0">
                          <a:solidFill>
                            <a:srgbClr val="231F20"/>
                          </a:solidFill>
                          <a:latin typeface="Bw Glenn Sans Medium"/>
                          <a:cs typeface="Bw Glenn Sans Medium"/>
                        </a:rPr>
                        <a:t>142</a:t>
                      </a:r>
                      <a:endParaRPr sz="1100" dirty="0">
                        <a:latin typeface="Bw Glenn Sans Medium"/>
                        <a:cs typeface="Bw Glenn Sans Medium"/>
                      </a:endParaRPr>
                    </a:p>
                  </a:txBody>
                  <a:tcPr marL="0" marR="0" marT="51955" marB="0">
                    <a:lnL w="19050">
                      <a:solidFill>
                        <a:srgbClr val="005E6D"/>
                      </a:solidFill>
                      <a:prstDash val="solid"/>
                    </a:lnL>
                    <a:lnR w="9525">
                      <a:solidFill>
                        <a:srgbClr val="005E6D"/>
                      </a:solidFill>
                      <a:prstDash val="solid"/>
                    </a:lnR>
                    <a:solidFill>
                      <a:srgbClr val="E5EEF0"/>
                    </a:solidFill>
                  </a:tcPr>
                </a:tc>
                <a:tc>
                  <a:txBody>
                    <a:bodyPr/>
                    <a:lstStyle/>
                    <a:p>
                      <a:pPr marL="635" algn="ctr">
                        <a:lnSpc>
                          <a:spcPct val="100000"/>
                        </a:lnSpc>
                        <a:spcBef>
                          <a:spcPts val="350"/>
                        </a:spcBef>
                      </a:pPr>
                      <a:r>
                        <a:rPr sz="1100" b="1" spc="5" dirty="0">
                          <a:solidFill>
                            <a:srgbClr val="231F20"/>
                          </a:solidFill>
                          <a:latin typeface="Bw Glenn Sans Medium"/>
                          <a:cs typeface="Bw Glenn Sans Medium"/>
                        </a:rPr>
                        <a:t>334</a:t>
                      </a:r>
                      <a:endParaRPr sz="1100" dirty="0">
                        <a:latin typeface="Bw Glenn Sans Medium"/>
                        <a:cs typeface="Bw Glenn Sans Medium"/>
                      </a:endParaRPr>
                    </a:p>
                  </a:txBody>
                  <a:tcPr marL="0" marR="0" marT="51955" marB="0">
                    <a:lnL w="9525">
                      <a:solidFill>
                        <a:srgbClr val="005E6D"/>
                      </a:solidFill>
                      <a:prstDash val="solid"/>
                    </a:lnL>
                    <a:lnR w="9525">
                      <a:solidFill>
                        <a:srgbClr val="005E6D"/>
                      </a:solidFill>
                      <a:prstDash val="solid"/>
                    </a:lnR>
                    <a:solidFill>
                      <a:srgbClr val="E5EEF0"/>
                    </a:solidFill>
                  </a:tcPr>
                </a:tc>
                <a:tc>
                  <a:txBody>
                    <a:bodyPr/>
                    <a:lstStyle/>
                    <a:p>
                      <a:pPr marL="5715" algn="ctr">
                        <a:lnSpc>
                          <a:spcPct val="100000"/>
                        </a:lnSpc>
                        <a:spcBef>
                          <a:spcPts val="350"/>
                        </a:spcBef>
                      </a:pPr>
                      <a:r>
                        <a:rPr sz="1100" b="1" spc="5" dirty="0">
                          <a:solidFill>
                            <a:srgbClr val="231F20"/>
                          </a:solidFill>
                          <a:latin typeface="Bw Glenn Sans Medium"/>
                          <a:cs typeface="Bw Glenn Sans Medium"/>
                        </a:rPr>
                        <a:t>3,660</a:t>
                      </a:r>
                      <a:endParaRPr sz="1100" dirty="0">
                        <a:latin typeface="Bw Glenn Sans Medium"/>
                        <a:cs typeface="Bw Glenn Sans Medium"/>
                      </a:endParaRPr>
                    </a:p>
                  </a:txBody>
                  <a:tcPr marL="0" marR="0" marT="51955" marB="0">
                    <a:lnL w="9525">
                      <a:solidFill>
                        <a:srgbClr val="005E6D"/>
                      </a:solidFill>
                      <a:prstDash val="solid"/>
                    </a:lnL>
                    <a:solidFill>
                      <a:srgbClr val="E5EEF0"/>
                    </a:solidFill>
                  </a:tcPr>
                </a:tc>
                <a:extLst>
                  <a:ext uri="{0D108BD9-81ED-4DB2-BD59-A6C34878D82A}">
                    <a16:rowId xmlns:a16="http://schemas.microsoft.com/office/drawing/2014/main" val="10004"/>
                  </a:ext>
                </a:extLst>
              </a:tr>
              <a:tr h="267936">
                <a:tc>
                  <a:txBody>
                    <a:bodyPr/>
                    <a:lstStyle/>
                    <a:p>
                      <a:pPr marL="57150">
                        <a:lnSpc>
                          <a:spcPct val="100000"/>
                        </a:lnSpc>
                        <a:spcBef>
                          <a:spcPts val="350"/>
                        </a:spcBef>
                      </a:pPr>
                      <a:r>
                        <a:rPr sz="1100" b="1" dirty="0">
                          <a:solidFill>
                            <a:srgbClr val="231F20"/>
                          </a:solidFill>
                          <a:latin typeface="Bw Glenn Sans Medium"/>
                          <a:cs typeface="Bw Glenn Sans Medium"/>
                        </a:rPr>
                        <a:t>Needlestick</a:t>
                      </a:r>
                      <a:endParaRPr sz="1100" dirty="0">
                        <a:latin typeface="Bw Glenn Sans Medium"/>
                        <a:cs typeface="Bw Glenn Sans Medium"/>
                      </a:endParaRPr>
                    </a:p>
                  </a:txBody>
                  <a:tcPr marL="0" marR="0" marT="51955" marB="0">
                    <a:lnR w="19050">
                      <a:solidFill>
                        <a:srgbClr val="005E6D"/>
                      </a:solidFill>
                      <a:prstDash val="solid"/>
                    </a:lnR>
                    <a:solidFill>
                      <a:srgbClr val="FFFFFF"/>
                    </a:solidFill>
                  </a:tcPr>
                </a:tc>
                <a:tc>
                  <a:txBody>
                    <a:bodyPr/>
                    <a:lstStyle/>
                    <a:p>
                      <a:pPr marL="3810" algn="ctr">
                        <a:lnSpc>
                          <a:spcPct val="100000"/>
                        </a:lnSpc>
                        <a:spcBef>
                          <a:spcPts val="350"/>
                        </a:spcBef>
                      </a:pPr>
                      <a:r>
                        <a:rPr sz="1100" b="1" spc="5" dirty="0">
                          <a:solidFill>
                            <a:srgbClr val="231F20"/>
                          </a:solidFill>
                          <a:latin typeface="Bw Glenn Sans Medium"/>
                          <a:cs typeface="Bw Glenn Sans Medium"/>
                        </a:rPr>
                        <a:t>91</a:t>
                      </a:r>
                      <a:endParaRPr sz="1100" dirty="0">
                        <a:latin typeface="Bw Glenn Sans Medium"/>
                        <a:cs typeface="Bw Glenn Sans Medium"/>
                      </a:endParaRPr>
                    </a:p>
                  </a:txBody>
                  <a:tcPr marL="0" marR="0" marT="51955" marB="0">
                    <a:lnL w="19050">
                      <a:solidFill>
                        <a:srgbClr val="005E6D"/>
                      </a:solidFill>
                      <a:prstDash val="solid"/>
                    </a:lnL>
                    <a:lnR w="9525">
                      <a:solidFill>
                        <a:srgbClr val="005E6D"/>
                      </a:solidFill>
                      <a:prstDash val="solid"/>
                    </a:lnR>
                    <a:solidFill>
                      <a:srgbClr val="FFFFFF"/>
                    </a:solidFill>
                  </a:tcPr>
                </a:tc>
                <a:tc>
                  <a:txBody>
                    <a:bodyPr/>
                    <a:lstStyle/>
                    <a:p>
                      <a:pPr marL="1270" algn="ctr">
                        <a:lnSpc>
                          <a:spcPct val="100000"/>
                        </a:lnSpc>
                        <a:spcBef>
                          <a:spcPts val="350"/>
                        </a:spcBef>
                      </a:pPr>
                      <a:r>
                        <a:rPr sz="1100" b="1" spc="5" dirty="0">
                          <a:solidFill>
                            <a:srgbClr val="231F20"/>
                          </a:solidFill>
                          <a:latin typeface="Bw Glenn Sans Medium"/>
                          <a:cs typeface="Bw Glenn Sans Medium"/>
                        </a:rPr>
                        <a:t>886</a:t>
                      </a:r>
                      <a:endParaRPr sz="1100" dirty="0">
                        <a:latin typeface="Bw Glenn Sans Medium"/>
                        <a:cs typeface="Bw Glenn Sans Medium"/>
                      </a:endParaRPr>
                    </a:p>
                  </a:txBody>
                  <a:tcPr marL="0" marR="0" marT="51955" marB="0">
                    <a:lnL w="9525">
                      <a:solidFill>
                        <a:srgbClr val="005E6D"/>
                      </a:solidFill>
                      <a:prstDash val="solid"/>
                    </a:lnL>
                    <a:lnR w="9525">
                      <a:solidFill>
                        <a:srgbClr val="005E6D"/>
                      </a:solidFill>
                      <a:prstDash val="solid"/>
                    </a:lnR>
                    <a:solidFill>
                      <a:srgbClr val="FFFFFF"/>
                    </a:solidFill>
                  </a:tcPr>
                </a:tc>
                <a:tc>
                  <a:txBody>
                    <a:bodyPr/>
                    <a:lstStyle/>
                    <a:p>
                      <a:pPr marL="5715" algn="ctr">
                        <a:lnSpc>
                          <a:spcPct val="100000"/>
                        </a:lnSpc>
                        <a:spcBef>
                          <a:spcPts val="350"/>
                        </a:spcBef>
                      </a:pPr>
                      <a:r>
                        <a:rPr sz="1100" b="1" spc="5" dirty="0">
                          <a:solidFill>
                            <a:srgbClr val="231F20"/>
                          </a:solidFill>
                          <a:latin typeface="Bw Glenn Sans Medium"/>
                          <a:cs typeface="Bw Glenn Sans Medium"/>
                        </a:rPr>
                        <a:t>3,159</a:t>
                      </a:r>
                      <a:endParaRPr sz="1100" dirty="0">
                        <a:latin typeface="Bw Glenn Sans Medium"/>
                        <a:cs typeface="Bw Glenn Sans Medium"/>
                      </a:endParaRPr>
                    </a:p>
                  </a:txBody>
                  <a:tcPr marL="0" marR="0" marT="51955" marB="0">
                    <a:lnL w="9525">
                      <a:solidFill>
                        <a:srgbClr val="005E6D"/>
                      </a:solidFill>
                      <a:prstDash val="solid"/>
                    </a:lnL>
                    <a:solidFill>
                      <a:srgbClr val="FFFFFF"/>
                    </a:solidFill>
                  </a:tcPr>
                </a:tc>
                <a:extLst>
                  <a:ext uri="{0D108BD9-81ED-4DB2-BD59-A6C34878D82A}">
                    <a16:rowId xmlns:a16="http://schemas.microsoft.com/office/drawing/2014/main" val="10005"/>
                  </a:ext>
                </a:extLst>
              </a:tr>
              <a:tr h="267937">
                <a:tc>
                  <a:txBody>
                    <a:bodyPr/>
                    <a:lstStyle/>
                    <a:p>
                      <a:pPr marL="57150">
                        <a:lnSpc>
                          <a:spcPct val="100000"/>
                        </a:lnSpc>
                        <a:spcBef>
                          <a:spcPts val="355"/>
                        </a:spcBef>
                      </a:pPr>
                      <a:r>
                        <a:rPr sz="1100" b="1" dirty="0">
                          <a:solidFill>
                            <a:srgbClr val="231F20"/>
                          </a:solidFill>
                          <a:latin typeface="Bw Glenn Sans Medium"/>
                          <a:cs typeface="Bw Glenn Sans Medium"/>
                        </a:rPr>
                        <a:t>Men who </a:t>
                      </a:r>
                      <a:r>
                        <a:rPr sz="1100" b="1" spc="-5" dirty="0">
                          <a:solidFill>
                            <a:srgbClr val="231F20"/>
                          </a:solidFill>
                          <a:latin typeface="Bw Glenn Sans Medium"/>
                          <a:cs typeface="Bw Glenn Sans Medium"/>
                        </a:rPr>
                        <a:t>have </a:t>
                      </a:r>
                      <a:r>
                        <a:rPr sz="1100" b="1" dirty="0">
                          <a:solidFill>
                            <a:srgbClr val="231F20"/>
                          </a:solidFill>
                          <a:latin typeface="Bw Glenn Sans Medium"/>
                          <a:cs typeface="Bw Glenn Sans Medium"/>
                        </a:rPr>
                        <a:t>sex with men</a:t>
                      </a:r>
                      <a:r>
                        <a:rPr sz="1100" b="1" spc="40" dirty="0">
                          <a:solidFill>
                            <a:srgbClr val="231F20"/>
                          </a:solidFill>
                          <a:latin typeface="Bw Glenn Sans Medium"/>
                          <a:cs typeface="Bw Glenn Sans Medium"/>
                        </a:rPr>
                        <a:t> </a:t>
                      </a:r>
                      <a:r>
                        <a:rPr sz="900" b="1" spc="22" baseline="33333" dirty="0">
                          <a:solidFill>
                            <a:srgbClr val="231F20"/>
                          </a:solidFill>
                          <a:latin typeface="Bw Glenn Sans Medium"/>
                          <a:cs typeface="Bw Glenn Sans Medium"/>
                        </a:rPr>
                        <a:t>¶</a:t>
                      </a:r>
                      <a:endParaRPr sz="900" baseline="33333" dirty="0">
                        <a:latin typeface="Bw Glenn Sans Medium"/>
                        <a:cs typeface="Bw Glenn Sans Medium"/>
                      </a:endParaRPr>
                    </a:p>
                  </a:txBody>
                  <a:tcPr marL="0" marR="0" marT="52697" marB="0">
                    <a:lnR w="19050">
                      <a:solidFill>
                        <a:srgbClr val="005E6D"/>
                      </a:solidFill>
                      <a:prstDash val="solid"/>
                    </a:lnR>
                    <a:solidFill>
                      <a:srgbClr val="E5EEF0"/>
                    </a:solidFill>
                  </a:tcPr>
                </a:tc>
                <a:tc>
                  <a:txBody>
                    <a:bodyPr/>
                    <a:lstStyle/>
                    <a:p>
                      <a:pPr marL="3810" algn="ctr">
                        <a:lnSpc>
                          <a:spcPct val="100000"/>
                        </a:lnSpc>
                        <a:spcBef>
                          <a:spcPts val="350"/>
                        </a:spcBef>
                      </a:pPr>
                      <a:r>
                        <a:rPr sz="1100" b="1" spc="5" dirty="0">
                          <a:solidFill>
                            <a:srgbClr val="231F20"/>
                          </a:solidFill>
                          <a:latin typeface="Bw Glenn Sans Medium"/>
                          <a:cs typeface="Bw Glenn Sans Medium"/>
                        </a:rPr>
                        <a:t>42</a:t>
                      </a:r>
                      <a:endParaRPr sz="1100" dirty="0">
                        <a:latin typeface="Bw Glenn Sans Medium"/>
                        <a:cs typeface="Bw Glenn Sans Medium"/>
                      </a:endParaRPr>
                    </a:p>
                  </a:txBody>
                  <a:tcPr marL="0" marR="0" marT="51955" marB="0">
                    <a:lnL w="19050">
                      <a:solidFill>
                        <a:srgbClr val="005E6D"/>
                      </a:solidFill>
                      <a:prstDash val="solid"/>
                    </a:lnL>
                    <a:lnR w="9525">
                      <a:solidFill>
                        <a:srgbClr val="005E6D"/>
                      </a:solidFill>
                      <a:prstDash val="solid"/>
                    </a:lnR>
                    <a:solidFill>
                      <a:srgbClr val="E5EEF0"/>
                    </a:solidFill>
                  </a:tcPr>
                </a:tc>
                <a:tc>
                  <a:txBody>
                    <a:bodyPr/>
                    <a:lstStyle/>
                    <a:p>
                      <a:pPr marL="635" algn="ctr">
                        <a:lnSpc>
                          <a:spcPct val="100000"/>
                        </a:lnSpc>
                        <a:spcBef>
                          <a:spcPts val="350"/>
                        </a:spcBef>
                      </a:pPr>
                      <a:r>
                        <a:rPr sz="1100" b="1" spc="5" dirty="0">
                          <a:solidFill>
                            <a:srgbClr val="231F20"/>
                          </a:solidFill>
                          <a:latin typeface="Bw Glenn Sans Medium"/>
                          <a:cs typeface="Bw Glenn Sans Medium"/>
                        </a:rPr>
                        <a:t>315</a:t>
                      </a:r>
                      <a:endParaRPr sz="1100" dirty="0">
                        <a:latin typeface="Bw Glenn Sans Medium"/>
                        <a:cs typeface="Bw Glenn Sans Medium"/>
                      </a:endParaRPr>
                    </a:p>
                  </a:txBody>
                  <a:tcPr marL="0" marR="0" marT="51955" marB="0">
                    <a:lnL w="9525">
                      <a:solidFill>
                        <a:srgbClr val="005E6D"/>
                      </a:solidFill>
                      <a:prstDash val="solid"/>
                    </a:lnL>
                    <a:lnR w="9525">
                      <a:solidFill>
                        <a:srgbClr val="005E6D"/>
                      </a:solidFill>
                      <a:prstDash val="solid"/>
                    </a:lnR>
                    <a:solidFill>
                      <a:srgbClr val="E5EEF0"/>
                    </a:solidFill>
                  </a:tcPr>
                </a:tc>
                <a:tc>
                  <a:txBody>
                    <a:bodyPr/>
                    <a:lstStyle/>
                    <a:p>
                      <a:pPr marL="5715" algn="ctr">
                        <a:lnSpc>
                          <a:spcPct val="100000"/>
                        </a:lnSpc>
                        <a:spcBef>
                          <a:spcPts val="350"/>
                        </a:spcBef>
                      </a:pPr>
                      <a:r>
                        <a:rPr sz="1100" b="1" spc="5" dirty="0">
                          <a:solidFill>
                            <a:srgbClr val="231F20"/>
                          </a:solidFill>
                          <a:latin typeface="Bw Glenn Sans Medium"/>
                          <a:cs typeface="Bw Glenn Sans Medium"/>
                        </a:rPr>
                        <a:t>2,114</a:t>
                      </a:r>
                      <a:endParaRPr sz="1100" dirty="0">
                        <a:latin typeface="Bw Glenn Sans Medium"/>
                        <a:cs typeface="Bw Glenn Sans Medium"/>
                      </a:endParaRPr>
                    </a:p>
                  </a:txBody>
                  <a:tcPr marL="0" marR="0" marT="51955" marB="0">
                    <a:lnL w="9525">
                      <a:solidFill>
                        <a:srgbClr val="005E6D"/>
                      </a:solidFill>
                      <a:prstDash val="solid"/>
                    </a:lnL>
                    <a:solidFill>
                      <a:srgbClr val="E5EEF0"/>
                    </a:solidFill>
                  </a:tcPr>
                </a:tc>
                <a:extLst>
                  <a:ext uri="{0D108BD9-81ED-4DB2-BD59-A6C34878D82A}">
                    <a16:rowId xmlns:a16="http://schemas.microsoft.com/office/drawing/2014/main" val="10006"/>
                  </a:ext>
                </a:extLst>
              </a:tr>
              <a:tr h="267936">
                <a:tc>
                  <a:txBody>
                    <a:bodyPr/>
                    <a:lstStyle/>
                    <a:p>
                      <a:pPr marL="57150">
                        <a:lnSpc>
                          <a:spcPct val="100000"/>
                        </a:lnSpc>
                        <a:spcBef>
                          <a:spcPts val="350"/>
                        </a:spcBef>
                      </a:pPr>
                      <a:r>
                        <a:rPr sz="1100" b="1" dirty="0">
                          <a:solidFill>
                            <a:srgbClr val="231F20"/>
                          </a:solidFill>
                          <a:latin typeface="Bw Glenn Sans Medium"/>
                          <a:cs typeface="Bw Glenn Sans Medium"/>
                        </a:rPr>
                        <a:t>Household contact (non-sexual)</a:t>
                      </a:r>
                      <a:r>
                        <a:rPr sz="1100" b="1" spc="35" dirty="0">
                          <a:solidFill>
                            <a:srgbClr val="231F20"/>
                          </a:solidFill>
                          <a:latin typeface="Bw Glenn Sans Medium"/>
                          <a:cs typeface="Bw Glenn Sans Medium"/>
                        </a:rPr>
                        <a:t> </a:t>
                      </a:r>
                      <a:r>
                        <a:rPr sz="900" b="1" spc="22" baseline="33333" dirty="0">
                          <a:solidFill>
                            <a:srgbClr val="231F20"/>
                          </a:solidFill>
                          <a:latin typeface="Bw Glenn Sans Medium"/>
                          <a:cs typeface="Bw Glenn Sans Medium"/>
                        </a:rPr>
                        <a:t>§</a:t>
                      </a:r>
                      <a:endParaRPr sz="900" baseline="33333" dirty="0">
                        <a:latin typeface="Bw Glenn Sans Medium"/>
                        <a:cs typeface="Bw Glenn Sans Medium"/>
                      </a:endParaRPr>
                    </a:p>
                  </a:txBody>
                  <a:tcPr marL="0" marR="0" marT="51955" marB="0">
                    <a:lnR w="19050">
                      <a:solidFill>
                        <a:srgbClr val="005E6D"/>
                      </a:solidFill>
                      <a:prstDash val="solid"/>
                    </a:lnR>
                    <a:solidFill>
                      <a:srgbClr val="FFFFFF"/>
                    </a:solidFill>
                  </a:tcPr>
                </a:tc>
                <a:tc>
                  <a:txBody>
                    <a:bodyPr/>
                    <a:lstStyle/>
                    <a:p>
                      <a:pPr marL="3810" algn="ctr">
                        <a:lnSpc>
                          <a:spcPct val="100000"/>
                        </a:lnSpc>
                        <a:spcBef>
                          <a:spcPts val="350"/>
                        </a:spcBef>
                      </a:pPr>
                      <a:r>
                        <a:rPr sz="1100" b="1" spc="5" dirty="0">
                          <a:solidFill>
                            <a:srgbClr val="231F20"/>
                          </a:solidFill>
                          <a:latin typeface="Bw Glenn Sans Medium"/>
                          <a:cs typeface="Bw Glenn Sans Medium"/>
                        </a:rPr>
                        <a:t>36</a:t>
                      </a:r>
                      <a:endParaRPr sz="1100" dirty="0">
                        <a:latin typeface="Bw Glenn Sans Medium"/>
                        <a:cs typeface="Bw Glenn Sans Medium"/>
                      </a:endParaRPr>
                    </a:p>
                  </a:txBody>
                  <a:tcPr marL="0" marR="0" marT="51955" marB="0">
                    <a:lnL w="19050">
                      <a:solidFill>
                        <a:srgbClr val="005E6D"/>
                      </a:solidFill>
                      <a:prstDash val="solid"/>
                    </a:lnL>
                    <a:lnR w="9525">
                      <a:solidFill>
                        <a:srgbClr val="005E6D"/>
                      </a:solidFill>
                      <a:prstDash val="solid"/>
                    </a:lnR>
                    <a:solidFill>
                      <a:srgbClr val="FFFFFF"/>
                    </a:solidFill>
                  </a:tcPr>
                </a:tc>
                <a:tc>
                  <a:txBody>
                    <a:bodyPr/>
                    <a:lstStyle/>
                    <a:p>
                      <a:pPr marL="635" algn="ctr">
                        <a:lnSpc>
                          <a:spcPct val="100000"/>
                        </a:lnSpc>
                        <a:spcBef>
                          <a:spcPts val="350"/>
                        </a:spcBef>
                      </a:pPr>
                      <a:r>
                        <a:rPr sz="1100" b="1" spc="5" dirty="0">
                          <a:solidFill>
                            <a:srgbClr val="231F20"/>
                          </a:solidFill>
                          <a:latin typeface="Bw Glenn Sans Medium"/>
                          <a:cs typeface="Bw Glenn Sans Medium"/>
                        </a:rPr>
                        <a:t>440</a:t>
                      </a:r>
                      <a:endParaRPr sz="1100" dirty="0">
                        <a:latin typeface="Bw Glenn Sans Medium"/>
                        <a:cs typeface="Bw Glenn Sans Medium"/>
                      </a:endParaRPr>
                    </a:p>
                  </a:txBody>
                  <a:tcPr marL="0" marR="0" marT="51955" marB="0">
                    <a:lnL w="9525">
                      <a:solidFill>
                        <a:srgbClr val="005E6D"/>
                      </a:solidFill>
                      <a:prstDash val="solid"/>
                    </a:lnL>
                    <a:lnR w="9525">
                      <a:solidFill>
                        <a:srgbClr val="005E6D"/>
                      </a:solidFill>
                      <a:prstDash val="solid"/>
                    </a:lnR>
                    <a:solidFill>
                      <a:srgbClr val="FFFFFF"/>
                    </a:solidFill>
                  </a:tcPr>
                </a:tc>
                <a:tc>
                  <a:txBody>
                    <a:bodyPr/>
                    <a:lstStyle/>
                    <a:p>
                      <a:pPr marL="5715" algn="ctr">
                        <a:lnSpc>
                          <a:spcPct val="100000"/>
                        </a:lnSpc>
                        <a:spcBef>
                          <a:spcPts val="350"/>
                        </a:spcBef>
                      </a:pPr>
                      <a:r>
                        <a:rPr sz="1100" b="1" spc="5" dirty="0">
                          <a:solidFill>
                            <a:srgbClr val="231F20"/>
                          </a:solidFill>
                          <a:latin typeface="Bw Glenn Sans Medium"/>
                          <a:cs typeface="Bw Glenn Sans Medium"/>
                        </a:rPr>
                        <a:t>3,660</a:t>
                      </a:r>
                      <a:endParaRPr sz="1100" dirty="0">
                        <a:latin typeface="Bw Glenn Sans Medium"/>
                        <a:cs typeface="Bw Glenn Sans Medium"/>
                      </a:endParaRPr>
                    </a:p>
                  </a:txBody>
                  <a:tcPr marL="0" marR="0" marT="51955" marB="0">
                    <a:lnL w="9525">
                      <a:solidFill>
                        <a:srgbClr val="005E6D"/>
                      </a:solidFill>
                      <a:prstDash val="solid"/>
                    </a:lnL>
                    <a:solidFill>
                      <a:srgbClr val="FFFFFF"/>
                    </a:solidFill>
                  </a:tcPr>
                </a:tc>
                <a:extLst>
                  <a:ext uri="{0D108BD9-81ED-4DB2-BD59-A6C34878D82A}">
                    <a16:rowId xmlns:a16="http://schemas.microsoft.com/office/drawing/2014/main" val="10007"/>
                  </a:ext>
                </a:extLst>
              </a:tr>
              <a:tr h="267936">
                <a:tc>
                  <a:txBody>
                    <a:bodyPr/>
                    <a:lstStyle/>
                    <a:p>
                      <a:pPr marL="57150">
                        <a:lnSpc>
                          <a:spcPct val="100000"/>
                        </a:lnSpc>
                        <a:spcBef>
                          <a:spcPts val="350"/>
                        </a:spcBef>
                      </a:pPr>
                      <a:r>
                        <a:rPr sz="1100" b="1" dirty="0">
                          <a:solidFill>
                            <a:srgbClr val="231F20"/>
                          </a:solidFill>
                          <a:latin typeface="Bw Glenn Sans Medium"/>
                          <a:cs typeface="Bw Glenn Sans Medium"/>
                        </a:rPr>
                        <a:t>Dialysis</a:t>
                      </a:r>
                      <a:r>
                        <a:rPr sz="1100" b="1" spc="10" dirty="0">
                          <a:solidFill>
                            <a:srgbClr val="231F20"/>
                          </a:solidFill>
                          <a:latin typeface="Bw Glenn Sans Medium"/>
                          <a:cs typeface="Bw Glenn Sans Medium"/>
                        </a:rPr>
                        <a:t> </a:t>
                      </a:r>
                      <a:r>
                        <a:rPr sz="1100" b="1" dirty="0">
                          <a:solidFill>
                            <a:srgbClr val="231F20"/>
                          </a:solidFill>
                          <a:latin typeface="Bw Glenn Sans Medium"/>
                          <a:cs typeface="Bw Glenn Sans Medium"/>
                        </a:rPr>
                        <a:t>patient</a:t>
                      </a:r>
                      <a:endParaRPr sz="1100" dirty="0">
                        <a:latin typeface="Bw Glenn Sans Medium"/>
                        <a:cs typeface="Bw Glenn Sans Medium"/>
                      </a:endParaRPr>
                    </a:p>
                  </a:txBody>
                  <a:tcPr marL="0" marR="0" marT="51955" marB="0">
                    <a:lnR w="19050">
                      <a:solidFill>
                        <a:srgbClr val="005E6D"/>
                      </a:solidFill>
                      <a:prstDash val="solid"/>
                    </a:lnR>
                    <a:solidFill>
                      <a:srgbClr val="E5EEF0"/>
                    </a:solidFill>
                  </a:tcPr>
                </a:tc>
                <a:tc>
                  <a:txBody>
                    <a:bodyPr/>
                    <a:lstStyle/>
                    <a:p>
                      <a:pPr marL="3810" algn="ctr">
                        <a:lnSpc>
                          <a:spcPct val="100000"/>
                        </a:lnSpc>
                        <a:spcBef>
                          <a:spcPts val="350"/>
                        </a:spcBef>
                      </a:pPr>
                      <a:r>
                        <a:rPr sz="1100" b="1" spc="5" dirty="0">
                          <a:solidFill>
                            <a:srgbClr val="231F20"/>
                          </a:solidFill>
                          <a:latin typeface="Bw Glenn Sans Medium"/>
                          <a:cs typeface="Bw Glenn Sans Medium"/>
                        </a:rPr>
                        <a:t>61</a:t>
                      </a:r>
                      <a:endParaRPr sz="1100" dirty="0">
                        <a:latin typeface="Bw Glenn Sans Medium"/>
                        <a:cs typeface="Bw Glenn Sans Medium"/>
                      </a:endParaRPr>
                    </a:p>
                  </a:txBody>
                  <a:tcPr marL="0" marR="0" marT="51955" marB="0">
                    <a:lnL w="19050">
                      <a:solidFill>
                        <a:srgbClr val="005E6D"/>
                      </a:solidFill>
                      <a:prstDash val="solid"/>
                    </a:lnL>
                    <a:lnR w="9525">
                      <a:solidFill>
                        <a:srgbClr val="005E6D"/>
                      </a:solidFill>
                      <a:prstDash val="solid"/>
                    </a:lnR>
                    <a:solidFill>
                      <a:srgbClr val="E5EEF0"/>
                    </a:solidFill>
                  </a:tcPr>
                </a:tc>
                <a:tc>
                  <a:txBody>
                    <a:bodyPr/>
                    <a:lstStyle/>
                    <a:p>
                      <a:pPr marL="1270" algn="ctr">
                        <a:lnSpc>
                          <a:spcPct val="100000"/>
                        </a:lnSpc>
                        <a:spcBef>
                          <a:spcPts val="350"/>
                        </a:spcBef>
                      </a:pPr>
                      <a:r>
                        <a:rPr sz="1100" b="1" spc="5" dirty="0">
                          <a:solidFill>
                            <a:srgbClr val="231F20"/>
                          </a:solidFill>
                          <a:latin typeface="Bw Glenn Sans Medium"/>
                          <a:cs typeface="Bw Glenn Sans Medium"/>
                        </a:rPr>
                        <a:t>1,249</a:t>
                      </a:r>
                      <a:endParaRPr sz="1100" dirty="0">
                        <a:latin typeface="Bw Glenn Sans Medium"/>
                        <a:cs typeface="Bw Glenn Sans Medium"/>
                      </a:endParaRPr>
                    </a:p>
                  </a:txBody>
                  <a:tcPr marL="0" marR="0" marT="51955" marB="0">
                    <a:lnL w="9525">
                      <a:solidFill>
                        <a:srgbClr val="005E6D"/>
                      </a:solidFill>
                      <a:prstDash val="solid"/>
                    </a:lnL>
                    <a:lnR w="9525">
                      <a:solidFill>
                        <a:srgbClr val="005E6D"/>
                      </a:solidFill>
                      <a:prstDash val="solid"/>
                    </a:lnR>
                    <a:solidFill>
                      <a:srgbClr val="E5EEF0"/>
                    </a:solidFill>
                  </a:tcPr>
                </a:tc>
                <a:tc>
                  <a:txBody>
                    <a:bodyPr/>
                    <a:lstStyle/>
                    <a:p>
                      <a:pPr marL="5715" algn="ctr">
                        <a:lnSpc>
                          <a:spcPct val="100000"/>
                        </a:lnSpc>
                        <a:spcBef>
                          <a:spcPts val="350"/>
                        </a:spcBef>
                      </a:pPr>
                      <a:r>
                        <a:rPr sz="1100" b="1" spc="5" dirty="0">
                          <a:solidFill>
                            <a:srgbClr val="231F20"/>
                          </a:solidFill>
                          <a:latin typeface="Bw Glenn Sans Medium"/>
                          <a:cs typeface="Bw Glenn Sans Medium"/>
                        </a:rPr>
                        <a:t>2,826</a:t>
                      </a:r>
                      <a:endParaRPr sz="1100" dirty="0">
                        <a:latin typeface="Bw Glenn Sans Medium"/>
                        <a:cs typeface="Bw Glenn Sans Medium"/>
                      </a:endParaRPr>
                    </a:p>
                  </a:txBody>
                  <a:tcPr marL="0" marR="0" marT="51955" marB="0">
                    <a:lnL w="9525">
                      <a:solidFill>
                        <a:srgbClr val="005E6D"/>
                      </a:solidFill>
                      <a:prstDash val="solid"/>
                    </a:lnL>
                    <a:solidFill>
                      <a:srgbClr val="E5EEF0"/>
                    </a:solidFill>
                  </a:tcPr>
                </a:tc>
                <a:extLst>
                  <a:ext uri="{0D108BD9-81ED-4DB2-BD59-A6C34878D82A}">
                    <a16:rowId xmlns:a16="http://schemas.microsoft.com/office/drawing/2014/main" val="10008"/>
                  </a:ext>
                </a:extLst>
              </a:tr>
              <a:tr h="267937">
                <a:tc>
                  <a:txBody>
                    <a:bodyPr/>
                    <a:lstStyle/>
                    <a:p>
                      <a:pPr marL="57150">
                        <a:lnSpc>
                          <a:spcPct val="100000"/>
                        </a:lnSpc>
                        <a:spcBef>
                          <a:spcPts val="355"/>
                        </a:spcBef>
                      </a:pPr>
                      <a:r>
                        <a:rPr sz="1100" b="1" dirty="0">
                          <a:solidFill>
                            <a:srgbClr val="231F20"/>
                          </a:solidFill>
                          <a:latin typeface="Bw Glenn Sans Medium"/>
                          <a:cs typeface="Bw Glenn Sans Medium"/>
                        </a:rPr>
                        <a:t>Occupational</a:t>
                      </a:r>
                      <a:endParaRPr sz="1100" dirty="0">
                        <a:latin typeface="Bw Glenn Sans Medium"/>
                        <a:cs typeface="Bw Glenn Sans Medium"/>
                      </a:endParaRPr>
                    </a:p>
                  </a:txBody>
                  <a:tcPr marL="0" marR="0" marT="52697" marB="0">
                    <a:lnR w="19050">
                      <a:solidFill>
                        <a:srgbClr val="005E6D"/>
                      </a:solidFill>
                      <a:prstDash val="solid"/>
                    </a:lnR>
                    <a:solidFill>
                      <a:srgbClr val="FFFFFF"/>
                    </a:solidFill>
                  </a:tcPr>
                </a:tc>
                <a:tc>
                  <a:txBody>
                    <a:bodyPr/>
                    <a:lstStyle/>
                    <a:p>
                      <a:pPr marL="2540" algn="ctr">
                        <a:lnSpc>
                          <a:spcPct val="100000"/>
                        </a:lnSpc>
                        <a:spcBef>
                          <a:spcPts val="355"/>
                        </a:spcBef>
                      </a:pPr>
                      <a:r>
                        <a:rPr sz="1100" b="1" dirty="0">
                          <a:solidFill>
                            <a:srgbClr val="231F20"/>
                          </a:solidFill>
                          <a:latin typeface="Bw Glenn Sans Medium"/>
                          <a:cs typeface="Bw Glenn Sans Medium"/>
                        </a:rPr>
                        <a:t>7</a:t>
                      </a:r>
                      <a:endParaRPr sz="1100" dirty="0">
                        <a:latin typeface="Bw Glenn Sans Medium"/>
                        <a:cs typeface="Bw Glenn Sans Medium"/>
                      </a:endParaRPr>
                    </a:p>
                  </a:txBody>
                  <a:tcPr marL="0" marR="0" marT="52697" marB="0">
                    <a:lnL w="19050">
                      <a:solidFill>
                        <a:srgbClr val="005E6D"/>
                      </a:solidFill>
                      <a:prstDash val="solid"/>
                    </a:lnL>
                    <a:lnR w="9525">
                      <a:solidFill>
                        <a:srgbClr val="005E6D"/>
                      </a:solidFill>
                      <a:prstDash val="solid"/>
                    </a:lnR>
                    <a:solidFill>
                      <a:srgbClr val="FFFFFF"/>
                    </a:solidFill>
                  </a:tcPr>
                </a:tc>
                <a:tc>
                  <a:txBody>
                    <a:bodyPr/>
                    <a:lstStyle/>
                    <a:p>
                      <a:pPr marL="635" algn="ctr">
                        <a:lnSpc>
                          <a:spcPct val="100000"/>
                        </a:lnSpc>
                        <a:spcBef>
                          <a:spcPts val="355"/>
                        </a:spcBef>
                      </a:pPr>
                      <a:r>
                        <a:rPr sz="1100" b="1" spc="5" dirty="0">
                          <a:solidFill>
                            <a:srgbClr val="231F20"/>
                          </a:solidFill>
                          <a:latin typeface="Bw Glenn Sans Medium"/>
                          <a:cs typeface="Bw Glenn Sans Medium"/>
                        </a:rPr>
                        <a:t>1,278</a:t>
                      </a:r>
                      <a:endParaRPr sz="1100" dirty="0">
                        <a:latin typeface="Bw Glenn Sans Medium"/>
                        <a:cs typeface="Bw Glenn Sans Medium"/>
                      </a:endParaRPr>
                    </a:p>
                  </a:txBody>
                  <a:tcPr marL="0" marR="0" marT="52697" marB="0">
                    <a:lnL w="9525">
                      <a:solidFill>
                        <a:srgbClr val="005E6D"/>
                      </a:solidFill>
                      <a:prstDash val="solid"/>
                    </a:lnL>
                    <a:lnR w="9525">
                      <a:solidFill>
                        <a:srgbClr val="005E6D"/>
                      </a:solidFill>
                      <a:prstDash val="solid"/>
                    </a:lnR>
                    <a:solidFill>
                      <a:srgbClr val="FFFFFF"/>
                    </a:solidFill>
                  </a:tcPr>
                </a:tc>
                <a:tc>
                  <a:txBody>
                    <a:bodyPr/>
                    <a:lstStyle/>
                    <a:p>
                      <a:pPr marL="5715" algn="ctr">
                        <a:lnSpc>
                          <a:spcPct val="100000"/>
                        </a:lnSpc>
                        <a:spcBef>
                          <a:spcPts val="355"/>
                        </a:spcBef>
                      </a:pPr>
                      <a:r>
                        <a:rPr sz="1100" b="1" spc="5" dirty="0">
                          <a:solidFill>
                            <a:srgbClr val="231F20"/>
                          </a:solidFill>
                          <a:latin typeface="Bw Glenn Sans Medium"/>
                          <a:cs typeface="Bw Glenn Sans Medium"/>
                        </a:rPr>
                        <a:t>2,851</a:t>
                      </a:r>
                      <a:endParaRPr sz="1100" dirty="0">
                        <a:latin typeface="Bw Glenn Sans Medium"/>
                        <a:cs typeface="Bw Glenn Sans Medium"/>
                      </a:endParaRPr>
                    </a:p>
                  </a:txBody>
                  <a:tcPr marL="0" marR="0" marT="52697" marB="0">
                    <a:lnL w="9525">
                      <a:solidFill>
                        <a:srgbClr val="005E6D"/>
                      </a:solidFill>
                      <a:prstDash val="solid"/>
                    </a:lnL>
                    <a:solidFill>
                      <a:srgbClr val="FFFFFF"/>
                    </a:solidFill>
                  </a:tcPr>
                </a:tc>
                <a:extLst>
                  <a:ext uri="{0D108BD9-81ED-4DB2-BD59-A6C34878D82A}">
                    <a16:rowId xmlns:a16="http://schemas.microsoft.com/office/drawing/2014/main" val="10009"/>
                  </a:ext>
                </a:extLst>
              </a:tr>
              <a:tr h="267936">
                <a:tc>
                  <a:txBody>
                    <a:bodyPr/>
                    <a:lstStyle/>
                    <a:p>
                      <a:pPr marL="56515">
                        <a:lnSpc>
                          <a:spcPct val="100000"/>
                        </a:lnSpc>
                        <a:spcBef>
                          <a:spcPts val="355"/>
                        </a:spcBef>
                      </a:pPr>
                      <a:r>
                        <a:rPr sz="1100" b="1" spc="-5" dirty="0">
                          <a:solidFill>
                            <a:srgbClr val="231F20"/>
                          </a:solidFill>
                          <a:latin typeface="Bw Glenn Sans Medium"/>
                          <a:cs typeface="Bw Glenn Sans Medium"/>
                        </a:rPr>
                        <a:t>Transfusion</a:t>
                      </a:r>
                      <a:endParaRPr sz="1100" dirty="0">
                        <a:latin typeface="Bw Glenn Sans Medium"/>
                        <a:cs typeface="Bw Glenn Sans Medium"/>
                      </a:endParaRPr>
                    </a:p>
                  </a:txBody>
                  <a:tcPr marL="0" marR="0" marT="52697" marB="0">
                    <a:lnR w="19050">
                      <a:solidFill>
                        <a:srgbClr val="005E6D"/>
                      </a:solidFill>
                      <a:prstDash val="solid"/>
                    </a:lnR>
                    <a:solidFill>
                      <a:srgbClr val="E5EEF0"/>
                    </a:solidFill>
                  </a:tcPr>
                </a:tc>
                <a:tc>
                  <a:txBody>
                    <a:bodyPr/>
                    <a:lstStyle/>
                    <a:p>
                      <a:pPr marL="2540" algn="ctr">
                        <a:lnSpc>
                          <a:spcPct val="100000"/>
                        </a:lnSpc>
                        <a:spcBef>
                          <a:spcPts val="355"/>
                        </a:spcBef>
                      </a:pPr>
                      <a:r>
                        <a:rPr sz="1100" b="1" dirty="0">
                          <a:solidFill>
                            <a:srgbClr val="231F20"/>
                          </a:solidFill>
                          <a:latin typeface="Bw Glenn Sans Medium"/>
                          <a:cs typeface="Bw Glenn Sans Medium"/>
                        </a:rPr>
                        <a:t>3</a:t>
                      </a:r>
                      <a:endParaRPr sz="1100" dirty="0">
                        <a:latin typeface="Bw Glenn Sans Medium"/>
                        <a:cs typeface="Bw Glenn Sans Medium"/>
                      </a:endParaRPr>
                    </a:p>
                  </a:txBody>
                  <a:tcPr marL="0" marR="0" marT="52697" marB="0">
                    <a:lnL w="19050">
                      <a:solidFill>
                        <a:srgbClr val="005E6D"/>
                      </a:solidFill>
                      <a:prstDash val="solid"/>
                    </a:lnL>
                    <a:lnR w="9525">
                      <a:solidFill>
                        <a:srgbClr val="005E6D"/>
                      </a:solidFill>
                      <a:prstDash val="solid"/>
                    </a:lnR>
                    <a:solidFill>
                      <a:srgbClr val="E5EEF0"/>
                    </a:solidFill>
                  </a:tcPr>
                </a:tc>
                <a:tc>
                  <a:txBody>
                    <a:bodyPr/>
                    <a:lstStyle/>
                    <a:p>
                      <a:pPr marL="635" algn="ctr">
                        <a:lnSpc>
                          <a:spcPct val="100000"/>
                        </a:lnSpc>
                        <a:spcBef>
                          <a:spcPts val="355"/>
                        </a:spcBef>
                      </a:pPr>
                      <a:r>
                        <a:rPr sz="1100" b="1" spc="5" dirty="0">
                          <a:solidFill>
                            <a:srgbClr val="231F20"/>
                          </a:solidFill>
                          <a:latin typeface="Bw Glenn Sans Medium"/>
                          <a:cs typeface="Bw Glenn Sans Medium"/>
                        </a:rPr>
                        <a:t>1,105</a:t>
                      </a:r>
                      <a:endParaRPr sz="1100" dirty="0">
                        <a:latin typeface="Bw Glenn Sans Medium"/>
                        <a:cs typeface="Bw Glenn Sans Medium"/>
                      </a:endParaRPr>
                    </a:p>
                  </a:txBody>
                  <a:tcPr marL="0" marR="0" marT="52697" marB="0">
                    <a:lnL w="9525">
                      <a:solidFill>
                        <a:srgbClr val="005E6D"/>
                      </a:solidFill>
                      <a:prstDash val="solid"/>
                    </a:lnL>
                    <a:lnR w="9525">
                      <a:solidFill>
                        <a:srgbClr val="005E6D"/>
                      </a:solidFill>
                      <a:prstDash val="solid"/>
                    </a:lnR>
                    <a:solidFill>
                      <a:srgbClr val="E5EEF0"/>
                    </a:solidFill>
                  </a:tcPr>
                </a:tc>
                <a:tc>
                  <a:txBody>
                    <a:bodyPr/>
                    <a:lstStyle/>
                    <a:p>
                      <a:pPr marL="5080" algn="ctr">
                        <a:lnSpc>
                          <a:spcPct val="100000"/>
                        </a:lnSpc>
                        <a:spcBef>
                          <a:spcPts val="355"/>
                        </a:spcBef>
                      </a:pPr>
                      <a:r>
                        <a:rPr sz="1100" b="1" spc="5" dirty="0">
                          <a:solidFill>
                            <a:srgbClr val="231F20"/>
                          </a:solidFill>
                          <a:latin typeface="Bw Glenn Sans Medium"/>
                          <a:cs typeface="Bw Glenn Sans Medium"/>
                        </a:rPr>
                        <a:t>3,028</a:t>
                      </a:r>
                      <a:endParaRPr sz="1100" dirty="0">
                        <a:latin typeface="Bw Glenn Sans Medium"/>
                        <a:cs typeface="Bw Glenn Sans Medium"/>
                      </a:endParaRPr>
                    </a:p>
                  </a:txBody>
                  <a:tcPr marL="0" marR="0" marT="52697" marB="0">
                    <a:lnL w="9525">
                      <a:solidFill>
                        <a:srgbClr val="005E6D"/>
                      </a:solidFill>
                      <a:prstDash val="solid"/>
                    </a:lnL>
                    <a:solidFill>
                      <a:srgbClr val="E5EEF0"/>
                    </a:solidFill>
                  </a:tcPr>
                </a:tc>
                <a:extLst>
                  <a:ext uri="{0D108BD9-81ED-4DB2-BD59-A6C34878D82A}">
                    <a16:rowId xmlns:a16="http://schemas.microsoft.com/office/drawing/2014/main" val="10010"/>
                  </a:ext>
                </a:extLst>
              </a:tr>
            </a:tbl>
          </a:graphicData>
        </a:graphic>
      </p:graphicFrame>
      <p:sp>
        <p:nvSpPr>
          <p:cNvPr id="4" name="object 4"/>
          <p:cNvSpPr txBox="1"/>
          <p:nvPr/>
        </p:nvSpPr>
        <p:spPr>
          <a:xfrm>
            <a:off x="7938717" y="2404401"/>
            <a:ext cx="2223847" cy="2864808"/>
          </a:xfrm>
          <a:prstGeom prst="rect">
            <a:avLst/>
          </a:prstGeom>
        </p:spPr>
        <p:txBody>
          <a:bodyPr vert="horz" wrap="square" lIns="0" tIns="14844" rIns="0" bIns="0" rtlCol="0">
            <a:spAutoFit/>
          </a:bodyPr>
          <a:lstStyle/>
          <a:p>
            <a:pPr marL="14844" marR="452735" algn="just" defTabSz="685800">
              <a:lnSpc>
                <a:spcPct val="107200"/>
              </a:lnSpc>
              <a:spcBef>
                <a:spcPts val="117"/>
              </a:spcBef>
            </a:pPr>
            <a:r>
              <a:rPr sz="750" spc="-41" dirty="0">
                <a:solidFill>
                  <a:srgbClr val="231F20"/>
                </a:solidFill>
                <a:latin typeface="Century Gothic"/>
                <a:cs typeface="Century Gothic"/>
              </a:rPr>
              <a:t>Source: </a:t>
            </a:r>
            <a:r>
              <a:rPr sz="750" spc="-111" dirty="0">
                <a:solidFill>
                  <a:srgbClr val="231F20"/>
                </a:solidFill>
                <a:latin typeface="Century Gothic"/>
                <a:cs typeface="Century Gothic"/>
              </a:rPr>
              <a:t>CDC, </a:t>
            </a:r>
            <a:r>
              <a:rPr sz="750" spc="-41" dirty="0">
                <a:solidFill>
                  <a:srgbClr val="231F20"/>
                </a:solidFill>
                <a:latin typeface="Century Gothic"/>
                <a:cs typeface="Century Gothic"/>
              </a:rPr>
              <a:t>Nationally </a:t>
            </a:r>
            <a:r>
              <a:rPr sz="750" spc="-35" dirty="0">
                <a:solidFill>
                  <a:srgbClr val="231F20"/>
                </a:solidFill>
                <a:latin typeface="Century Gothic"/>
                <a:cs typeface="Century Gothic"/>
              </a:rPr>
              <a:t>Notifiable </a:t>
            </a:r>
            <a:r>
              <a:rPr sz="750" spc="-29" dirty="0">
                <a:solidFill>
                  <a:srgbClr val="231F20"/>
                </a:solidFill>
                <a:latin typeface="Century Gothic"/>
                <a:cs typeface="Century Gothic"/>
              </a:rPr>
              <a:t>Diseases  </a:t>
            </a:r>
            <a:r>
              <a:rPr sz="750" spc="-35" dirty="0">
                <a:solidFill>
                  <a:srgbClr val="231F20"/>
                </a:solidFill>
                <a:latin typeface="Century Gothic"/>
                <a:cs typeface="Century Gothic"/>
              </a:rPr>
              <a:t>Surveillance</a:t>
            </a:r>
            <a:r>
              <a:rPr sz="750" spc="-47" dirty="0">
                <a:solidFill>
                  <a:srgbClr val="231F20"/>
                </a:solidFill>
                <a:latin typeface="Century Gothic"/>
                <a:cs typeface="Century Gothic"/>
              </a:rPr>
              <a:t> </a:t>
            </a:r>
            <a:r>
              <a:rPr sz="750" spc="-17" dirty="0">
                <a:solidFill>
                  <a:srgbClr val="231F20"/>
                </a:solidFill>
                <a:latin typeface="Century Gothic"/>
                <a:cs typeface="Century Gothic"/>
              </a:rPr>
              <a:t>System.</a:t>
            </a:r>
            <a:endParaRPr sz="750" dirty="0">
              <a:solidFill>
                <a:srgbClr val="000000"/>
              </a:solidFill>
              <a:latin typeface="Century Gothic"/>
              <a:cs typeface="Century Gothic"/>
            </a:endParaRPr>
          </a:p>
          <a:p>
            <a:pPr marL="14844" marR="140273" algn="just" defTabSz="685800">
              <a:lnSpc>
                <a:spcPct val="107200"/>
              </a:lnSpc>
              <a:spcBef>
                <a:spcPts val="526"/>
              </a:spcBef>
            </a:pPr>
            <a:r>
              <a:rPr sz="750" spc="-41" dirty="0">
                <a:solidFill>
                  <a:srgbClr val="231F20"/>
                </a:solidFill>
                <a:latin typeface="Century Gothic"/>
                <a:cs typeface="Century Gothic"/>
              </a:rPr>
              <a:t>* </a:t>
            </a:r>
            <a:r>
              <a:rPr sz="750" spc="-88" dirty="0">
                <a:solidFill>
                  <a:srgbClr val="231F20"/>
                </a:solidFill>
                <a:latin typeface="Century Gothic"/>
                <a:cs typeface="Century Gothic"/>
              </a:rPr>
              <a:t>Case </a:t>
            </a:r>
            <a:r>
              <a:rPr sz="750" spc="-6" dirty="0">
                <a:solidFill>
                  <a:srgbClr val="231F20"/>
                </a:solidFill>
                <a:latin typeface="Century Gothic"/>
                <a:cs typeface="Century Gothic"/>
              </a:rPr>
              <a:t>reports </a:t>
            </a:r>
            <a:r>
              <a:rPr sz="750" spc="-12" dirty="0">
                <a:solidFill>
                  <a:srgbClr val="231F20"/>
                </a:solidFill>
                <a:latin typeface="Century Gothic"/>
                <a:cs typeface="Century Gothic"/>
              </a:rPr>
              <a:t>with </a:t>
            </a:r>
            <a:r>
              <a:rPr sz="750" spc="-59" dirty="0">
                <a:solidFill>
                  <a:srgbClr val="231F20"/>
                </a:solidFill>
                <a:latin typeface="Century Gothic"/>
                <a:cs typeface="Century Gothic"/>
              </a:rPr>
              <a:t>at </a:t>
            </a:r>
            <a:r>
              <a:rPr sz="750" spc="-29" dirty="0">
                <a:solidFill>
                  <a:srgbClr val="231F20"/>
                </a:solidFill>
                <a:latin typeface="Century Gothic"/>
                <a:cs typeface="Century Gothic"/>
              </a:rPr>
              <a:t>least </a:t>
            </a:r>
            <a:r>
              <a:rPr sz="750" spc="-65" dirty="0">
                <a:solidFill>
                  <a:srgbClr val="231F20"/>
                </a:solidFill>
                <a:latin typeface="Century Gothic"/>
                <a:cs typeface="Century Gothic"/>
              </a:rPr>
              <a:t>one </a:t>
            </a:r>
            <a:r>
              <a:rPr sz="750" spc="-23" dirty="0">
                <a:solidFill>
                  <a:srgbClr val="231F20"/>
                </a:solidFill>
                <a:latin typeface="Century Gothic"/>
                <a:cs typeface="Century Gothic"/>
              </a:rPr>
              <a:t>of </a:t>
            </a:r>
            <a:r>
              <a:rPr sz="750" spc="-35" dirty="0">
                <a:solidFill>
                  <a:srgbClr val="231F20"/>
                </a:solidFill>
                <a:latin typeface="Century Gothic"/>
                <a:cs typeface="Century Gothic"/>
              </a:rPr>
              <a:t>the </a:t>
            </a:r>
            <a:r>
              <a:rPr sz="750" spc="-29" dirty="0">
                <a:solidFill>
                  <a:srgbClr val="231F20"/>
                </a:solidFill>
                <a:latin typeface="Century Gothic"/>
                <a:cs typeface="Century Gothic"/>
              </a:rPr>
              <a:t>following  </a:t>
            </a:r>
            <a:r>
              <a:rPr sz="750" spc="35" dirty="0">
                <a:solidFill>
                  <a:srgbClr val="231F20"/>
                </a:solidFill>
                <a:latin typeface="Century Gothic"/>
                <a:cs typeface="Century Gothic"/>
              </a:rPr>
              <a:t>risk </a:t>
            </a:r>
            <a:r>
              <a:rPr sz="750" spc="-35" dirty="0">
                <a:solidFill>
                  <a:srgbClr val="231F20"/>
                </a:solidFill>
                <a:latin typeface="Century Gothic"/>
                <a:cs typeface="Century Gothic"/>
              </a:rPr>
              <a:t>behaviors/exposures reported </a:t>
            </a:r>
            <a:r>
              <a:rPr sz="750" spc="29" dirty="0">
                <a:solidFill>
                  <a:srgbClr val="231F20"/>
                </a:solidFill>
                <a:latin typeface="Century Gothic"/>
                <a:cs typeface="Century Gothic"/>
              </a:rPr>
              <a:t>6 </a:t>
            </a:r>
            <a:r>
              <a:rPr sz="750" spc="-41" dirty="0">
                <a:solidFill>
                  <a:srgbClr val="231F20"/>
                </a:solidFill>
                <a:latin typeface="Century Gothic"/>
                <a:cs typeface="Century Gothic"/>
              </a:rPr>
              <a:t>weeks </a:t>
            </a:r>
            <a:r>
              <a:rPr sz="750" spc="-23" dirty="0">
                <a:solidFill>
                  <a:srgbClr val="231F20"/>
                </a:solidFill>
                <a:latin typeface="Century Gothic"/>
                <a:cs typeface="Century Gothic"/>
              </a:rPr>
              <a:t>to </a:t>
            </a:r>
            <a:r>
              <a:rPr sz="750" spc="29" dirty="0">
                <a:solidFill>
                  <a:srgbClr val="231F20"/>
                </a:solidFill>
                <a:latin typeface="Century Gothic"/>
                <a:cs typeface="Century Gothic"/>
              </a:rPr>
              <a:t>6  </a:t>
            </a:r>
            <a:r>
              <a:rPr sz="750" spc="-17" dirty="0">
                <a:solidFill>
                  <a:srgbClr val="231F20"/>
                </a:solidFill>
                <a:latin typeface="Century Gothic"/>
                <a:cs typeface="Century Gothic"/>
              </a:rPr>
              <a:t>months </a:t>
            </a:r>
            <a:r>
              <a:rPr sz="750" spc="6" dirty="0">
                <a:solidFill>
                  <a:srgbClr val="231F20"/>
                </a:solidFill>
                <a:latin typeface="Century Gothic"/>
                <a:cs typeface="Century Gothic"/>
              </a:rPr>
              <a:t>prior </a:t>
            </a:r>
            <a:r>
              <a:rPr sz="750" spc="-23" dirty="0">
                <a:solidFill>
                  <a:srgbClr val="231F20"/>
                </a:solidFill>
                <a:latin typeface="Century Gothic"/>
                <a:cs typeface="Century Gothic"/>
              </a:rPr>
              <a:t>to </a:t>
            </a:r>
            <a:r>
              <a:rPr sz="750" spc="-29" dirty="0">
                <a:solidFill>
                  <a:srgbClr val="231F20"/>
                </a:solidFill>
                <a:latin typeface="Century Gothic"/>
                <a:cs typeface="Century Gothic"/>
              </a:rPr>
              <a:t>symptom onset </a:t>
            </a:r>
            <a:r>
              <a:rPr sz="750" spc="6" dirty="0">
                <a:solidFill>
                  <a:srgbClr val="231F20"/>
                </a:solidFill>
                <a:latin typeface="Century Gothic"/>
                <a:cs typeface="Century Gothic"/>
              </a:rPr>
              <a:t>or </a:t>
            </a:r>
            <a:r>
              <a:rPr sz="750" spc="-71" dirty="0">
                <a:solidFill>
                  <a:srgbClr val="231F20"/>
                </a:solidFill>
                <a:latin typeface="Century Gothic"/>
                <a:cs typeface="Century Gothic"/>
              </a:rPr>
              <a:t>documented  </a:t>
            </a:r>
            <a:r>
              <a:rPr sz="750" spc="-35" dirty="0">
                <a:solidFill>
                  <a:srgbClr val="231F20"/>
                </a:solidFill>
                <a:latin typeface="Century Gothic"/>
                <a:cs typeface="Century Gothic"/>
              </a:rPr>
              <a:t>seroconversion </a:t>
            </a:r>
            <a:r>
              <a:rPr sz="750" spc="23" dirty="0">
                <a:solidFill>
                  <a:srgbClr val="231F20"/>
                </a:solidFill>
                <a:latin typeface="Century Gothic"/>
                <a:cs typeface="Century Gothic"/>
              </a:rPr>
              <a:t>if </a:t>
            </a:r>
            <a:r>
              <a:rPr sz="750" spc="-47" dirty="0">
                <a:solidFill>
                  <a:srgbClr val="231F20"/>
                </a:solidFill>
                <a:latin typeface="Century Gothic"/>
                <a:cs typeface="Century Gothic"/>
              </a:rPr>
              <a:t>asymptomatic: </a:t>
            </a:r>
            <a:r>
              <a:rPr sz="750" spc="-29" dirty="0">
                <a:solidFill>
                  <a:srgbClr val="231F20"/>
                </a:solidFill>
                <a:latin typeface="Century Gothic"/>
                <a:cs typeface="Century Gothic"/>
              </a:rPr>
              <a:t>1) </a:t>
            </a:r>
            <a:r>
              <a:rPr sz="750" spc="-35" dirty="0">
                <a:solidFill>
                  <a:srgbClr val="231F20"/>
                </a:solidFill>
                <a:latin typeface="Century Gothic"/>
                <a:cs typeface="Century Gothic"/>
              </a:rPr>
              <a:t>injection drug  </a:t>
            </a:r>
            <a:r>
              <a:rPr sz="750" spc="-23" dirty="0">
                <a:solidFill>
                  <a:srgbClr val="231F20"/>
                </a:solidFill>
                <a:latin typeface="Century Gothic"/>
                <a:cs typeface="Century Gothic"/>
              </a:rPr>
              <a:t>use; </a:t>
            </a:r>
            <a:r>
              <a:rPr sz="750" spc="-29" dirty="0">
                <a:solidFill>
                  <a:srgbClr val="231F20"/>
                </a:solidFill>
                <a:latin typeface="Century Gothic"/>
                <a:cs typeface="Century Gothic"/>
              </a:rPr>
              <a:t>2) </a:t>
            </a:r>
            <a:r>
              <a:rPr sz="750" spc="-23" dirty="0">
                <a:solidFill>
                  <a:srgbClr val="231F20"/>
                </a:solidFill>
                <a:latin typeface="Century Gothic"/>
                <a:cs typeface="Century Gothic"/>
              </a:rPr>
              <a:t>multiple </a:t>
            </a:r>
            <a:r>
              <a:rPr sz="750" spc="-35" dirty="0">
                <a:solidFill>
                  <a:srgbClr val="231F20"/>
                </a:solidFill>
                <a:latin typeface="Century Gothic"/>
                <a:cs typeface="Century Gothic"/>
              </a:rPr>
              <a:t>sexual </a:t>
            </a:r>
            <a:r>
              <a:rPr sz="750" spc="-17" dirty="0">
                <a:solidFill>
                  <a:srgbClr val="231F20"/>
                </a:solidFill>
                <a:latin typeface="Century Gothic"/>
                <a:cs typeface="Century Gothic"/>
              </a:rPr>
              <a:t>partners; </a:t>
            </a:r>
            <a:r>
              <a:rPr sz="750" spc="-29" dirty="0">
                <a:solidFill>
                  <a:srgbClr val="231F20"/>
                </a:solidFill>
                <a:latin typeface="Century Gothic"/>
                <a:cs typeface="Century Gothic"/>
              </a:rPr>
              <a:t>3) </a:t>
            </a:r>
            <a:r>
              <a:rPr sz="750" spc="-41" dirty="0">
                <a:solidFill>
                  <a:srgbClr val="231F20"/>
                </a:solidFill>
                <a:latin typeface="Century Gothic"/>
                <a:cs typeface="Century Gothic"/>
              </a:rPr>
              <a:t>underwent  </a:t>
            </a:r>
            <a:r>
              <a:rPr sz="750" spc="-12" dirty="0">
                <a:solidFill>
                  <a:srgbClr val="231F20"/>
                </a:solidFill>
                <a:latin typeface="Century Gothic"/>
                <a:cs typeface="Century Gothic"/>
              </a:rPr>
              <a:t>surgery; </a:t>
            </a:r>
            <a:r>
              <a:rPr sz="750" spc="-29" dirty="0">
                <a:solidFill>
                  <a:srgbClr val="231F20"/>
                </a:solidFill>
                <a:latin typeface="Century Gothic"/>
                <a:cs typeface="Century Gothic"/>
              </a:rPr>
              <a:t>4) </a:t>
            </a:r>
            <a:r>
              <a:rPr sz="750" spc="-53" dirty="0">
                <a:solidFill>
                  <a:srgbClr val="231F20"/>
                </a:solidFill>
                <a:latin typeface="Century Gothic"/>
                <a:cs typeface="Century Gothic"/>
              </a:rPr>
              <a:t>men </a:t>
            </a:r>
            <a:r>
              <a:rPr sz="750" spc="-47" dirty="0">
                <a:solidFill>
                  <a:srgbClr val="231F20"/>
                </a:solidFill>
                <a:latin typeface="Century Gothic"/>
                <a:cs typeface="Century Gothic"/>
              </a:rPr>
              <a:t>who </a:t>
            </a:r>
            <a:r>
              <a:rPr sz="750" spc="-82" dirty="0">
                <a:solidFill>
                  <a:srgbClr val="231F20"/>
                </a:solidFill>
                <a:latin typeface="Century Gothic"/>
                <a:cs typeface="Century Gothic"/>
              </a:rPr>
              <a:t>have </a:t>
            </a:r>
            <a:r>
              <a:rPr sz="750" spc="-12" dirty="0">
                <a:solidFill>
                  <a:srgbClr val="231F20"/>
                </a:solidFill>
                <a:latin typeface="Century Gothic"/>
                <a:cs typeface="Century Gothic"/>
              </a:rPr>
              <a:t>sex with </a:t>
            </a:r>
            <a:r>
              <a:rPr sz="750" spc="-47" dirty="0">
                <a:solidFill>
                  <a:srgbClr val="231F20"/>
                </a:solidFill>
                <a:latin typeface="Century Gothic"/>
                <a:cs typeface="Century Gothic"/>
              </a:rPr>
              <a:t>men; </a:t>
            </a:r>
            <a:r>
              <a:rPr sz="750" spc="-29" dirty="0">
                <a:solidFill>
                  <a:srgbClr val="231F20"/>
                </a:solidFill>
                <a:latin typeface="Century Gothic"/>
                <a:cs typeface="Century Gothic"/>
              </a:rPr>
              <a:t>5)</a:t>
            </a:r>
            <a:r>
              <a:rPr sz="750" spc="-146" dirty="0">
                <a:solidFill>
                  <a:srgbClr val="231F20"/>
                </a:solidFill>
                <a:latin typeface="Century Gothic"/>
                <a:cs typeface="Century Gothic"/>
              </a:rPr>
              <a:t> </a:t>
            </a:r>
            <a:r>
              <a:rPr sz="750" spc="-35" dirty="0">
                <a:solidFill>
                  <a:srgbClr val="231F20"/>
                </a:solidFill>
                <a:latin typeface="Century Gothic"/>
                <a:cs typeface="Century Gothic"/>
              </a:rPr>
              <a:t>sexual</a:t>
            </a:r>
            <a:endParaRPr sz="750" dirty="0">
              <a:solidFill>
                <a:srgbClr val="000000"/>
              </a:solidFill>
              <a:latin typeface="Century Gothic"/>
              <a:cs typeface="Century Gothic"/>
            </a:endParaRPr>
          </a:p>
          <a:p>
            <a:pPr marL="14844" algn="just" defTabSz="685800">
              <a:spcBef>
                <a:spcPts val="71"/>
              </a:spcBef>
            </a:pPr>
            <a:r>
              <a:rPr sz="750" spc="-71" dirty="0">
                <a:solidFill>
                  <a:srgbClr val="231F20"/>
                </a:solidFill>
                <a:latin typeface="Century Gothic"/>
                <a:cs typeface="Century Gothic"/>
              </a:rPr>
              <a:t>contact </a:t>
            </a:r>
            <a:r>
              <a:rPr sz="750" spc="-12" dirty="0">
                <a:solidFill>
                  <a:srgbClr val="231F20"/>
                </a:solidFill>
                <a:latin typeface="Century Gothic"/>
                <a:cs typeface="Century Gothic"/>
              </a:rPr>
              <a:t>with </a:t>
            </a:r>
            <a:r>
              <a:rPr sz="750" spc="-47" dirty="0">
                <a:solidFill>
                  <a:srgbClr val="231F20"/>
                </a:solidFill>
                <a:latin typeface="Century Gothic"/>
                <a:cs typeface="Century Gothic"/>
              </a:rPr>
              <a:t>suspected/confirmed </a:t>
            </a:r>
            <a:r>
              <a:rPr sz="750" spc="-23" dirty="0">
                <a:solidFill>
                  <a:srgbClr val="231F20"/>
                </a:solidFill>
                <a:latin typeface="Century Gothic"/>
                <a:cs typeface="Century Gothic"/>
              </a:rPr>
              <a:t>hepatitis </a:t>
            </a:r>
            <a:r>
              <a:rPr sz="750" spc="-158" dirty="0">
                <a:solidFill>
                  <a:srgbClr val="231F20"/>
                </a:solidFill>
                <a:latin typeface="Century Gothic"/>
                <a:cs typeface="Century Gothic"/>
              </a:rPr>
              <a:t>C </a:t>
            </a:r>
            <a:r>
              <a:rPr sz="750" spc="-111" dirty="0">
                <a:solidFill>
                  <a:srgbClr val="231F20"/>
                </a:solidFill>
                <a:latin typeface="Century Gothic"/>
                <a:cs typeface="Century Gothic"/>
              </a:rPr>
              <a:t> </a:t>
            </a:r>
            <a:r>
              <a:rPr sz="750" spc="-71" dirty="0">
                <a:solidFill>
                  <a:srgbClr val="231F20"/>
                </a:solidFill>
                <a:latin typeface="Century Gothic"/>
                <a:cs typeface="Century Gothic"/>
              </a:rPr>
              <a:t>case;</a:t>
            </a:r>
            <a:endParaRPr sz="750" dirty="0">
              <a:solidFill>
                <a:srgbClr val="000000"/>
              </a:solidFill>
              <a:latin typeface="Century Gothic"/>
              <a:cs typeface="Century Gothic"/>
            </a:endParaRPr>
          </a:p>
          <a:p>
            <a:pPr marL="14844" marR="59375" algn="just" defTabSz="685800">
              <a:lnSpc>
                <a:spcPct val="107200"/>
              </a:lnSpc>
            </a:pPr>
            <a:r>
              <a:rPr sz="750" spc="-29" dirty="0">
                <a:solidFill>
                  <a:srgbClr val="231F20"/>
                </a:solidFill>
                <a:latin typeface="Century Gothic"/>
                <a:cs typeface="Century Gothic"/>
              </a:rPr>
              <a:t>6) sustained </a:t>
            </a:r>
            <a:r>
              <a:rPr sz="750" spc="-123" dirty="0">
                <a:solidFill>
                  <a:srgbClr val="231F20"/>
                </a:solidFill>
                <a:latin typeface="Century Gothic"/>
                <a:cs typeface="Century Gothic"/>
              </a:rPr>
              <a:t>a </a:t>
            </a:r>
            <a:r>
              <a:rPr sz="750" spc="-53" dirty="0">
                <a:solidFill>
                  <a:srgbClr val="231F20"/>
                </a:solidFill>
                <a:latin typeface="Century Gothic"/>
                <a:cs typeface="Century Gothic"/>
              </a:rPr>
              <a:t>percutaneous </a:t>
            </a:r>
            <a:r>
              <a:rPr sz="750" spc="-6" dirty="0">
                <a:solidFill>
                  <a:srgbClr val="231F20"/>
                </a:solidFill>
                <a:latin typeface="Century Gothic"/>
                <a:cs typeface="Century Gothic"/>
              </a:rPr>
              <a:t>injury; </a:t>
            </a:r>
            <a:r>
              <a:rPr sz="750" spc="-29" dirty="0">
                <a:solidFill>
                  <a:srgbClr val="231F20"/>
                </a:solidFill>
                <a:latin typeface="Century Gothic"/>
                <a:cs typeface="Century Gothic"/>
              </a:rPr>
              <a:t>7) </a:t>
            </a:r>
            <a:r>
              <a:rPr sz="750" spc="-41" dirty="0">
                <a:solidFill>
                  <a:srgbClr val="231F20"/>
                </a:solidFill>
                <a:latin typeface="Century Gothic"/>
                <a:cs typeface="Century Gothic"/>
              </a:rPr>
              <a:t>household  </a:t>
            </a:r>
            <a:r>
              <a:rPr sz="750" spc="-71" dirty="0">
                <a:solidFill>
                  <a:srgbClr val="231F20"/>
                </a:solidFill>
                <a:latin typeface="Century Gothic"/>
                <a:cs typeface="Century Gothic"/>
              </a:rPr>
              <a:t>contact </a:t>
            </a:r>
            <a:r>
              <a:rPr sz="750" spc="-12" dirty="0">
                <a:solidFill>
                  <a:srgbClr val="231F20"/>
                </a:solidFill>
                <a:latin typeface="Century Gothic"/>
                <a:cs typeface="Century Gothic"/>
              </a:rPr>
              <a:t>with </a:t>
            </a:r>
            <a:r>
              <a:rPr sz="750" spc="-47" dirty="0">
                <a:solidFill>
                  <a:srgbClr val="231F20"/>
                </a:solidFill>
                <a:latin typeface="Century Gothic"/>
                <a:cs typeface="Century Gothic"/>
              </a:rPr>
              <a:t>suspected/confirmed </a:t>
            </a:r>
            <a:r>
              <a:rPr sz="750" spc="-23" dirty="0">
                <a:solidFill>
                  <a:srgbClr val="231F20"/>
                </a:solidFill>
                <a:latin typeface="Century Gothic"/>
                <a:cs typeface="Century Gothic"/>
              </a:rPr>
              <a:t>hepatitis </a:t>
            </a:r>
            <a:r>
              <a:rPr sz="750" spc="-158" dirty="0">
                <a:solidFill>
                  <a:srgbClr val="231F20"/>
                </a:solidFill>
                <a:latin typeface="Century Gothic"/>
                <a:cs typeface="Century Gothic"/>
              </a:rPr>
              <a:t>C </a:t>
            </a:r>
            <a:r>
              <a:rPr sz="750" spc="-111" dirty="0">
                <a:solidFill>
                  <a:srgbClr val="231F20"/>
                </a:solidFill>
                <a:latin typeface="Century Gothic"/>
                <a:cs typeface="Century Gothic"/>
              </a:rPr>
              <a:t> </a:t>
            </a:r>
            <a:r>
              <a:rPr sz="750" spc="-71" dirty="0">
                <a:solidFill>
                  <a:srgbClr val="231F20"/>
                </a:solidFill>
                <a:latin typeface="Century Gothic"/>
                <a:cs typeface="Century Gothic"/>
              </a:rPr>
              <a:t>case;</a:t>
            </a:r>
            <a:endParaRPr sz="750" dirty="0">
              <a:solidFill>
                <a:srgbClr val="000000"/>
              </a:solidFill>
              <a:latin typeface="Century Gothic"/>
              <a:cs typeface="Century Gothic"/>
            </a:endParaRPr>
          </a:p>
          <a:p>
            <a:pPr marL="14844" algn="just" defTabSz="685800">
              <a:spcBef>
                <a:spcPts val="71"/>
              </a:spcBef>
            </a:pPr>
            <a:r>
              <a:rPr sz="750" spc="-29" dirty="0">
                <a:solidFill>
                  <a:srgbClr val="231F20"/>
                </a:solidFill>
                <a:latin typeface="Century Gothic"/>
                <a:cs typeface="Century Gothic"/>
              </a:rPr>
              <a:t>8) </a:t>
            </a:r>
            <a:r>
              <a:rPr sz="750" spc="-71" dirty="0">
                <a:solidFill>
                  <a:srgbClr val="231F20"/>
                </a:solidFill>
                <a:latin typeface="Century Gothic"/>
                <a:cs typeface="Century Gothic"/>
              </a:rPr>
              <a:t>occupational </a:t>
            </a:r>
            <a:r>
              <a:rPr sz="750" spc="-35" dirty="0">
                <a:solidFill>
                  <a:srgbClr val="231F20"/>
                </a:solidFill>
                <a:latin typeface="Century Gothic"/>
                <a:cs typeface="Century Gothic"/>
              </a:rPr>
              <a:t>exposure </a:t>
            </a:r>
            <a:r>
              <a:rPr sz="750" spc="-23" dirty="0">
                <a:solidFill>
                  <a:srgbClr val="231F20"/>
                </a:solidFill>
                <a:latin typeface="Century Gothic"/>
                <a:cs typeface="Century Gothic"/>
              </a:rPr>
              <a:t>to </a:t>
            </a:r>
            <a:r>
              <a:rPr sz="750" spc="-53" dirty="0">
                <a:solidFill>
                  <a:srgbClr val="231F20"/>
                </a:solidFill>
                <a:latin typeface="Century Gothic"/>
                <a:cs typeface="Century Gothic"/>
              </a:rPr>
              <a:t>blood; </a:t>
            </a:r>
            <a:r>
              <a:rPr sz="750" spc="-29" dirty="0">
                <a:solidFill>
                  <a:srgbClr val="231F20"/>
                </a:solidFill>
                <a:latin typeface="Century Gothic"/>
                <a:cs typeface="Century Gothic"/>
              </a:rPr>
              <a:t>9) </a:t>
            </a:r>
            <a:r>
              <a:rPr sz="750" spc="-12" dirty="0">
                <a:solidFill>
                  <a:srgbClr val="231F20"/>
                </a:solidFill>
                <a:latin typeface="Century Gothic"/>
                <a:cs typeface="Century Gothic"/>
              </a:rPr>
              <a:t>dialysis;</a:t>
            </a:r>
            <a:r>
              <a:rPr sz="750" spc="-53" dirty="0">
                <a:solidFill>
                  <a:srgbClr val="231F20"/>
                </a:solidFill>
                <a:latin typeface="Century Gothic"/>
                <a:cs typeface="Century Gothic"/>
              </a:rPr>
              <a:t> </a:t>
            </a:r>
            <a:r>
              <a:rPr sz="750" spc="-82" dirty="0">
                <a:solidFill>
                  <a:srgbClr val="231F20"/>
                </a:solidFill>
                <a:latin typeface="Century Gothic"/>
                <a:cs typeface="Century Gothic"/>
              </a:rPr>
              <a:t>and</a:t>
            </a:r>
            <a:endParaRPr sz="750" dirty="0">
              <a:solidFill>
                <a:srgbClr val="000000"/>
              </a:solidFill>
              <a:latin typeface="Century Gothic"/>
              <a:cs typeface="Century Gothic"/>
            </a:endParaRPr>
          </a:p>
          <a:p>
            <a:pPr marL="14844" marR="105391" algn="just" defTabSz="685800">
              <a:lnSpc>
                <a:spcPct val="107200"/>
              </a:lnSpc>
            </a:pPr>
            <a:r>
              <a:rPr sz="750" spc="-12" dirty="0">
                <a:solidFill>
                  <a:srgbClr val="231F20"/>
                </a:solidFill>
                <a:latin typeface="Century Gothic"/>
                <a:cs typeface="Century Gothic"/>
              </a:rPr>
              <a:t>10) transfusion. </a:t>
            </a:r>
            <a:r>
              <a:rPr sz="750" spc="-41" dirty="0">
                <a:solidFill>
                  <a:srgbClr val="231F20"/>
                </a:solidFill>
                <a:latin typeface="Century Gothic"/>
                <a:cs typeface="Century Gothic"/>
              </a:rPr>
              <a:t>Reported </a:t>
            </a:r>
            <a:r>
              <a:rPr sz="750" spc="-53" dirty="0">
                <a:solidFill>
                  <a:srgbClr val="231F20"/>
                </a:solidFill>
                <a:latin typeface="Century Gothic"/>
                <a:cs typeface="Century Gothic"/>
              </a:rPr>
              <a:t>cases </a:t>
            </a:r>
            <a:r>
              <a:rPr sz="750" spc="-71" dirty="0">
                <a:solidFill>
                  <a:srgbClr val="231F20"/>
                </a:solidFill>
                <a:latin typeface="Century Gothic"/>
                <a:cs typeface="Century Gothic"/>
              </a:rPr>
              <a:t>may </a:t>
            </a:r>
            <a:r>
              <a:rPr sz="750" spc="-53" dirty="0">
                <a:solidFill>
                  <a:srgbClr val="231F20"/>
                </a:solidFill>
                <a:latin typeface="Century Gothic"/>
                <a:cs typeface="Century Gothic"/>
              </a:rPr>
              <a:t>include </a:t>
            </a:r>
            <a:r>
              <a:rPr sz="750" spc="-41" dirty="0">
                <a:solidFill>
                  <a:srgbClr val="231F20"/>
                </a:solidFill>
                <a:latin typeface="Century Gothic"/>
                <a:cs typeface="Century Gothic"/>
              </a:rPr>
              <a:t>more  than </a:t>
            </a:r>
            <a:r>
              <a:rPr sz="750" spc="-65" dirty="0">
                <a:solidFill>
                  <a:srgbClr val="231F20"/>
                </a:solidFill>
                <a:latin typeface="Century Gothic"/>
                <a:cs typeface="Century Gothic"/>
              </a:rPr>
              <a:t>one </a:t>
            </a:r>
            <a:r>
              <a:rPr sz="750" spc="35" dirty="0">
                <a:solidFill>
                  <a:srgbClr val="231F20"/>
                </a:solidFill>
                <a:latin typeface="Century Gothic"/>
                <a:cs typeface="Century Gothic"/>
              </a:rPr>
              <a:t>risk</a:t>
            </a:r>
            <a:r>
              <a:rPr sz="750" spc="-35" dirty="0">
                <a:solidFill>
                  <a:srgbClr val="231F20"/>
                </a:solidFill>
                <a:latin typeface="Century Gothic"/>
                <a:cs typeface="Century Gothic"/>
              </a:rPr>
              <a:t> </a:t>
            </a:r>
            <a:r>
              <a:rPr sz="750" spc="-47" dirty="0">
                <a:solidFill>
                  <a:srgbClr val="231F20"/>
                </a:solidFill>
                <a:latin typeface="Century Gothic"/>
                <a:cs typeface="Century Gothic"/>
              </a:rPr>
              <a:t>behavior/exposure.</a:t>
            </a:r>
            <a:endParaRPr sz="750" dirty="0">
              <a:solidFill>
                <a:srgbClr val="000000"/>
              </a:solidFill>
              <a:latin typeface="Century Gothic"/>
              <a:cs typeface="Century Gothic"/>
            </a:endParaRPr>
          </a:p>
          <a:p>
            <a:pPr marL="14844" marR="23008" algn="just" defTabSz="685800">
              <a:lnSpc>
                <a:spcPct val="107200"/>
              </a:lnSpc>
              <a:spcBef>
                <a:spcPts val="526"/>
              </a:spcBef>
            </a:pPr>
            <a:r>
              <a:rPr sz="750" spc="-128" dirty="0">
                <a:solidFill>
                  <a:srgbClr val="231F20"/>
                </a:solidFill>
                <a:latin typeface="Century Gothic"/>
                <a:cs typeface="Century Gothic"/>
              </a:rPr>
              <a:t>† </a:t>
            </a:r>
            <a:r>
              <a:rPr sz="750" spc="29" dirty="0">
                <a:solidFill>
                  <a:srgbClr val="231F20"/>
                </a:solidFill>
                <a:latin typeface="Century Gothic"/>
                <a:cs typeface="Century Gothic"/>
              </a:rPr>
              <a:t>Risk </a:t>
            </a:r>
            <a:r>
              <a:rPr sz="750" spc="-35" dirty="0">
                <a:solidFill>
                  <a:srgbClr val="231F20"/>
                </a:solidFill>
                <a:latin typeface="Century Gothic"/>
                <a:cs typeface="Century Gothic"/>
              </a:rPr>
              <a:t>behaviors/exposures </a:t>
            </a:r>
            <a:r>
              <a:rPr sz="750" spc="-82" dirty="0">
                <a:solidFill>
                  <a:srgbClr val="231F20"/>
                </a:solidFill>
                <a:latin typeface="Century Gothic"/>
                <a:cs typeface="Century Gothic"/>
              </a:rPr>
              <a:t>data </a:t>
            </a:r>
            <a:r>
              <a:rPr sz="750" spc="-6" dirty="0">
                <a:solidFill>
                  <a:srgbClr val="231F20"/>
                </a:solidFill>
                <a:latin typeface="Century Gothic"/>
                <a:cs typeface="Century Gothic"/>
              </a:rPr>
              <a:t>from </a:t>
            </a:r>
            <a:r>
              <a:rPr sz="750" spc="-65" dirty="0">
                <a:solidFill>
                  <a:srgbClr val="231F20"/>
                </a:solidFill>
                <a:latin typeface="Century Gothic"/>
                <a:cs typeface="Century Gothic"/>
              </a:rPr>
              <a:t>one </a:t>
            </a:r>
            <a:r>
              <a:rPr sz="750" spc="-29" dirty="0">
                <a:solidFill>
                  <a:srgbClr val="231F20"/>
                </a:solidFill>
                <a:latin typeface="Century Gothic"/>
                <a:cs typeface="Century Gothic"/>
              </a:rPr>
              <a:t>state </a:t>
            </a:r>
            <a:r>
              <a:rPr sz="750" spc="-47" dirty="0">
                <a:solidFill>
                  <a:srgbClr val="231F20"/>
                </a:solidFill>
                <a:latin typeface="Century Gothic"/>
                <a:cs typeface="Century Gothic"/>
              </a:rPr>
              <a:t>was  </a:t>
            </a:r>
            <a:r>
              <a:rPr sz="750" spc="-29" dirty="0">
                <a:solidFill>
                  <a:srgbClr val="231F20"/>
                </a:solidFill>
                <a:latin typeface="Century Gothic"/>
                <a:cs typeface="Century Gothic"/>
              </a:rPr>
              <a:t>classified </a:t>
            </a:r>
            <a:r>
              <a:rPr sz="750" spc="-35" dirty="0">
                <a:solidFill>
                  <a:srgbClr val="231F20"/>
                </a:solidFill>
                <a:latin typeface="Century Gothic"/>
                <a:cs typeface="Century Gothic"/>
              </a:rPr>
              <a:t>as </a:t>
            </a:r>
            <a:r>
              <a:rPr sz="750" spc="-29" dirty="0">
                <a:solidFill>
                  <a:srgbClr val="231F20"/>
                </a:solidFill>
                <a:latin typeface="Century Gothic"/>
                <a:cs typeface="Century Gothic"/>
              </a:rPr>
              <a:t>‘missing’ </a:t>
            </a:r>
            <a:r>
              <a:rPr sz="750" spc="-76" dirty="0">
                <a:solidFill>
                  <a:srgbClr val="231F20"/>
                </a:solidFill>
                <a:latin typeface="Century Gothic"/>
                <a:cs typeface="Century Gothic"/>
              </a:rPr>
              <a:t>because </a:t>
            </a:r>
            <a:r>
              <a:rPr sz="750" spc="-23" dirty="0">
                <a:solidFill>
                  <a:srgbClr val="231F20"/>
                </a:solidFill>
                <a:latin typeface="Century Gothic"/>
                <a:cs typeface="Century Gothic"/>
              </a:rPr>
              <a:t>of </a:t>
            </a:r>
            <a:r>
              <a:rPr sz="750" spc="12" dirty="0">
                <a:solidFill>
                  <a:srgbClr val="231F20"/>
                </a:solidFill>
                <a:latin typeface="Century Gothic"/>
                <a:cs typeface="Century Gothic"/>
              </a:rPr>
              <a:t>errors </a:t>
            </a:r>
            <a:r>
              <a:rPr sz="750" spc="-6" dirty="0">
                <a:solidFill>
                  <a:srgbClr val="231F20"/>
                </a:solidFill>
                <a:latin typeface="Century Gothic"/>
                <a:cs typeface="Century Gothic"/>
              </a:rPr>
              <a:t>in</a:t>
            </a:r>
            <a:r>
              <a:rPr sz="750" spc="-59" dirty="0">
                <a:solidFill>
                  <a:srgbClr val="231F20"/>
                </a:solidFill>
                <a:latin typeface="Century Gothic"/>
                <a:cs typeface="Century Gothic"/>
              </a:rPr>
              <a:t> </a:t>
            </a:r>
            <a:r>
              <a:rPr sz="750" spc="-29" dirty="0">
                <a:solidFill>
                  <a:srgbClr val="231F20"/>
                </a:solidFill>
                <a:latin typeface="Century Gothic"/>
                <a:cs typeface="Century Gothic"/>
              </a:rPr>
              <a:t>reporting.</a:t>
            </a:r>
            <a:endParaRPr sz="750" dirty="0">
              <a:solidFill>
                <a:srgbClr val="000000"/>
              </a:solidFill>
              <a:latin typeface="Century Gothic"/>
              <a:cs typeface="Century Gothic"/>
            </a:endParaRPr>
          </a:p>
          <a:p>
            <a:pPr marL="14844" marR="5938" algn="just" defTabSz="685800">
              <a:lnSpc>
                <a:spcPct val="107200"/>
              </a:lnSpc>
              <a:spcBef>
                <a:spcPts val="520"/>
              </a:spcBef>
            </a:pPr>
            <a:r>
              <a:rPr sz="600" spc="17" baseline="34722" dirty="0">
                <a:solidFill>
                  <a:srgbClr val="231F20"/>
                </a:solidFill>
                <a:latin typeface="Century Gothic"/>
                <a:cs typeface="Century Gothic"/>
              </a:rPr>
              <a:t>§ </a:t>
            </a:r>
            <a:r>
              <a:rPr sz="750" spc="-59" dirty="0">
                <a:solidFill>
                  <a:srgbClr val="231F20"/>
                </a:solidFill>
                <a:latin typeface="Century Gothic"/>
                <a:cs typeface="Century Gothic"/>
              </a:rPr>
              <a:t>Cases </a:t>
            </a:r>
            <a:r>
              <a:rPr sz="750" spc="-12" dirty="0">
                <a:solidFill>
                  <a:srgbClr val="231F20"/>
                </a:solidFill>
                <a:latin typeface="Century Gothic"/>
                <a:cs typeface="Century Gothic"/>
              </a:rPr>
              <a:t>with </a:t>
            </a:r>
            <a:r>
              <a:rPr sz="750" spc="-41" dirty="0">
                <a:solidFill>
                  <a:srgbClr val="231F20"/>
                </a:solidFill>
                <a:latin typeface="Century Gothic"/>
                <a:cs typeface="Century Gothic"/>
              </a:rPr>
              <a:t>more than </a:t>
            </a:r>
            <a:r>
              <a:rPr sz="750" spc="-65" dirty="0">
                <a:solidFill>
                  <a:srgbClr val="231F20"/>
                </a:solidFill>
                <a:latin typeface="Century Gothic"/>
                <a:cs typeface="Century Gothic"/>
              </a:rPr>
              <a:t>one </a:t>
            </a:r>
            <a:r>
              <a:rPr sz="750" spc="-47" dirty="0">
                <a:solidFill>
                  <a:srgbClr val="231F20"/>
                </a:solidFill>
                <a:latin typeface="Century Gothic"/>
                <a:cs typeface="Century Gothic"/>
              </a:rPr>
              <a:t>type </a:t>
            </a:r>
            <a:r>
              <a:rPr sz="750" spc="-23" dirty="0">
                <a:solidFill>
                  <a:srgbClr val="231F20"/>
                </a:solidFill>
                <a:latin typeface="Century Gothic"/>
                <a:cs typeface="Century Gothic"/>
              </a:rPr>
              <a:t>of </a:t>
            </a:r>
            <a:r>
              <a:rPr sz="750" spc="-71" dirty="0">
                <a:solidFill>
                  <a:srgbClr val="231F20"/>
                </a:solidFill>
                <a:latin typeface="Century Gothic"/>
                <a:cs typeface="Century Gothic"/>
              </a:rPr>
              <a:t>contact </a:t>
            </a:r>
            <a:r>
              <a:rPr sz="750" spc="-41" dirty="0">
                <a:solidFill>
                  <a:srgbClr val="231F20"/>
                </a:solidFill>
                <a:latin typeface="Century Gothic"/>
                <a:cs typeface="Century Gothic"/>
              </a:rPr>
              <a:t>reported  </a:t>
            </a:r>
            <a:r>
              <a:rPr sz="750" spc="-53" dirty="0">
                <a:solidFill>
                  <a:srgbClr val="231F20"/>
                </a:solidFill>
                <a:latin typeface="Century Gothic"/>
                <a:cs typeface="Century Gothic"/>
              </a:rPr>
              <a:t>were categorized </a:t>
            </a:r>
            <a:r>
              <a:rPr sz="750" spc="-71" dirty="0">
                <a:solidFill>
                  <a:srgbClr val="231F20"/>
                </a:solidFill>
                <a:latin typeface="Century Gothic"/>
                <a:cs typeface="Century Gothic"/>
              </a:rPr>
              <a:t>according </a:t>
            </a:r>
            <a:r>
              <a:rPr sz="750" spc="-23" dirty="0">
                <a:solidFill>
                  <a:srgbClr val="231F20"/>
                </a:solidFill>
                <a:latin typeface="Century Gothic"/>
                <a:cs typeface="Century Gothic"/>
              </a:rPr>
              <a:t>to </a:t>
            </a:r>
            <a:r>
              <a:rPr sz="750" spc="-123" dirty="0">
                <a:solidFill>
                  <a:srgbClr val="231F20"/>
                </a:solidFill>
                <a:latin typeface="Century Gothic"/>
                <a:cs typeface="Century Gothic"/>
              </a:rPr>
              <a:t>a </a:t>
            </a:r>
            <a:r>
              <a:rPr sz="750" spc="-41" dirty="0">
                <a:solidFill>
                  <a:srgbClr val="231F20"/>
                </a:solidFill>
                <a:latin typeface="Century Gothic"/>
                <a:cs typeface="Century Gothic"/>
              </a:rPr>
              <a:t>hierarchy: </a:t>
            </a:r>
            <a:r>
              <a:rPr sz="750" spc="-47" dirty="0">
                <a:solidFill>
                  <a:srgbClr val="231F20"/>
                </a:solidFill>
                <a:latin typeface="Century Gothic"/>
                <a:cs typeface="Century Gothic"/>
              </a:rPr>
              <a:t>(1) </a:t>
            </a:r>
            <a:r>
              <a:rPr sz="750" spc="-35" dirty="0">
                <a:solidFill>
                  <a:srgbClr val="231F20"/>
                </a:solidFill>
                <a:latin typeface="Century Gothic"/>
                <a:cs typeface="Century Gothic"/>
              </a:rPr>
              <a:t>sexual  </a:t>
            </a:r>
            <a:r>
              <a:rPr sz="750" spc="-65" dirty="0">
                <a:solidFill>
                  <a:srgbClr val="231F20"/>
                </a:solidFill>
                <a:latin typeface="Century Gothic"/>
                <a:cs typeface="Century Gothic"/>
              </a:rPr>
              <a:t>contact; </a:t>
            </a:r>
            <a:r>
              <a:rPr sz="750" spc="-47" dirty="0">
                <a:solidFill>
                  <a:srgbClr val="231F20"/>
                </a:solidFill>
                <a:latin typeface="Century Gothic"/>
                <a:cs typeface="Century Gothic"/>
              </a:rPr>
              <a:t>(2) </a:t>
            </a:r>
            <a:r>
              <a:rPr sz="750" spc="-41" dirty="0">
                <a:solidFill>
                  <a:srgbClr val="231F20"/>
                </a:solidFill>
                <a:latin typeface="Century Gothic"/>
                <a:cs typeface="Century Gothic"/>
              </a:rPr>
              <a:t>household </a:t>
            </a:r>
            <a:r>
              <a:rPr sz="750" spc="-71" dirty="0">
                <a:solidFill>
                  <a:srgbClr val="231F20"/>
                </a:solidFill>
                <a:latin typeface="Century Gothic"/>
                <a:cs typeface="Century Gothic"/>
              </a:rPr>
              <a:t>contact</a:t>
            </a:r>
            <a:r>
              <a:rPr sz="750" spc="-12" dirty="0">
                <a:solidFill>
                  <a:srgbClr val="231F20"/>
                </a:solidFill>
                <a:latin typeface="Century Gothic"/>
                <a:cs typeface="Century Gothic"/>
              </a:rPr>
              <a:t> </a:t>
            </a:r>
            <a:r>
              <a:rPr sz="750" spc="-53" dirty="0">
                <a:solidFill>
                  <a:srgbClr val="231F20"/>
                </a:solidFill>
                <a:latin typeface="Century Gothic"/>
                <a:cs typeface="Century Gothic"/>
              </a:rPr>
              <a:t>(nonsexual).</a:t>
            </a:r>
            <a:endParaRPr sz="750" dirty="0">
              <a:solidFill>
                <a:srgbClr val="000000"/>
              </a:solidFill>
              <a:latin typeface="Century Gothic"/>
              <a:cs typeface="Century Gothic"/>
            </a:endParaRPr>
          </a:p>
          <a:p>
            <a:pPr marL="14844" marR="331016" indent="-743" algn="just" defTabSz="685800">
              <a:lnSpc>
                <a:spcPct val="107200"/>
              </a:lnSpc>
              <a:spcBef>
                <a:spcPts val="526"/>
              </a:spcBef>
            </a:pPr>
            <a:r>
              <a:rPr sz="600" spc="26" baseline="34722" dirty="0">
                <a:solidFill>
                  <a:srgbClr val="231F20"/>
                </a:solidFill>
                <a:latin typeface="Century Gothic"/>
                <a:cs typeface="Century Gothic"/>
              </a:rPr>
              <a:t>¶ </a:t>
            </a:r>
            <a:r>
              <a:rPr sz="750" spc="-65" dirty="0">
                <a:solidFill>
                  <a:srgbClr val="231F20"/>
                </a:solidFill>
                <a:latin typeface="Century Gothic"/>
                <a:cs typeface="Century Gothic"/>
              </a:rPr>
              <a:t>A </a:t>
            </a:r>
            <a:r>
              <a:rPr sz="750" spc="-35" dirty="0">
                <a:solidFill>
                  <a:srgbClr val="231F20"/>
                </a:solidFill>
                <a:latin typeface="Century Gothic"/>
                <a:cs typeface="Century Gothic"/>
              </a:rPr>
              <a:t>total </a:t>
            </a:r>
            <a:r>
              <a:rPr sz="750" spc="-23" dirty="0">
                <a:solidFill>
                  <a:srgbClr val="231F20"/>
                </a:solidFill>
                <a:latin typeface="Century Gothic"/>
                <a:cs typeface="Century Gothic"/>
              </a:rPr>
              <a:t>of </a:t>
            </a:r>
            <a:r>
              <a:rPr sz="750" spc="6" dirty="0">
                <a:solidFill>
                  <a:srgbClr val="231F20"/>
                </a:solidFill>
                <a:latin typeface="Century Gothic"/>
                <a:cs typeface="Century Gothic"/>
              </a:rPr>
              <a:t>2,471 </a:t>
            </a:r>
            <a:r>
              <a:rPr sz="750" spc="-82" dirty="0">
                <a:solidFill>
                  <a:srgbClr val="231F20"/>
                </a:solidFill>
                <a:latin typeface="Century Gothic"/>
                <a:cs typeface="Century Gothic"/>
              </a:rPr>
              <a:t>acute </a:t>
            </a:r>
            <a:r>
              <a:rPr sz="750" spc="-23" dirty="0">
                <a:solidFill>
                  <a:srgbClr val="231F20"/>
                </a:solidFill>
                <a:latin typeface="Century Gothic"/>
                <a:cs typeface="Century Gothic"/>
              </a:rPr>
              <a:t>hepatitis </a:t>
            </a:r>
            <a:r>
              <a:rPr sz="750" spc="-158" dirty="0">
                <a:solidFill>
                  <a:srgbClr val="231F20"/>
                </a:solidFill>
                <a:latin typeface="Century Gothic"/>
                <a:cs typeface="Century Gothic"/>
              </a:rPr>
              <a:t>C </a:t>
            </a:r>
            <a:r>
              <a:rPr sz="750" spc="-53" dirty="0">
                <a:solidFill>
                  <a:srgbClr val="231F20"/>
                </a:solidFill>
                <a:latin typeface="Century Gothic"/>
                <a:cs typeface="Century Gothic"/>
              </a:rPr>
              <a:t>cases were  </a:t>
            </a:r>
            <a:r>
              <a:rPr sz="750" spc="-35" dirty="0">
                <a:solidFill>
                  <a:srgbClr val="231F20"/>
                </a:solidFill>
                <a:latin typeface="Century Gothic"/>
                <a:cs typeface="Century Gothic"/>
              </a:rPr>
              <a:t>reported </a:t>
            </a:r>
            <a:r>
              <a:rPr sz="750" spc="-71" dirty="0">
                <a:solidFill>
                  <a:srgbClr val="231F20"/>
                </a:solidFill>
                <a:latin typeface="Century Gothic"/>
                <a:cs typeface="Century Gothic"/>
              </a:rPr>
              <a:t>among </a:t>
            </a:r>
            <a:r>
              <a:rPr sz="750" spc="-41" dirty="0">
                <a:solidFill>
                  <a:srgbClr val="231F20"/>
                </a:solidFill>
                <a:latin typeface="Century Gothic"/>
                <a:cs typeface="Century Gothic"/>
              </a:rPr>
              <a:t>males </a:t>
            </a:r>
            <a:r>
              <a:rPr sz="750" spc="-6" dirty="0">
                <a:solidFill>
                  <a:srgbClr val="231F20"/>
                </a:solidFill>
                <a:latin typeface="Century Gothic"/>
                <a:cs typeface="Century Gothic"/>
              </a:rPr>
              <a:t>in</a:t>
            </a:r>
            <a:r>
              <a:rPr sz="750" spc="-29" dirty="0">
                <a:solidFill>
                  <a:srgbClr val="231F20"/>
                </a:solidFill>
                <a:latin typeface="Century Gothic"/>
                <a:cs typeface="Century Gothic"/>
              </a:rPr>
              <a:t> </a:t>
            </a:r>
            <a:r>
              <a:rPr sz="750" spc="6" dirty="0">
                <a:solidFill>
                  <a:srgbClr val="231F20"/>
                </a:solidFill>
                <a:latin typeface="Century Gothic"/>
                <a:cs typeface="Century Gothic"/>
              </a:rPr>
              <a:t>2019.</a:t>
            </a:r>
            <a:endParaRPr sz="750" dirty="0">
              <a:solidFill>
                <a:srgbClr val="000000"/>
              </a:solidFill>
              <a:latin typeface="Century Gothic"/>
              <a:cs typeface="Century Gothic"/>
            </a:endParaRPr>
          </a:p>
        </p:txBody>
      </p:sp>
      <p:grpSp>
        <p:nvGrpSpPr>
          <p:cNvPr id="13" name="Group 12">
            <a:extLst>
              <a:ext uri="{FF2B5EF4-FFF2-40B4-BE49-F238E27FC236}">
                <a16:creationId xmlns:a16="http://schemas.microsoft.com/office/drawing/2014/main" id="{1F6D08BA-FF92-B547-A56C-1F8FA8B95968}"/>
              </a:ext>
            </a:extLst>
          </p:cNvPr>
          <p:cNvGrpSpPr/>
          <p:nvPr/>
        </p:nvGrpSpPr>
        <p:grpSpPr>
          <a:xfrm>
            <a:off x="9987115" y="1163126"/>
            <a:ext cx="186539" cy="235878"/>
            <a:chOff x="7489392" y="299276"/>
            <a:chExt cx="184440" cy="224715"/>
          </a:xfrm>
        </p:grpSpPr>
        <p:sp>
          <p:nvSpPr>
            <p:cNvPr id="15" name="object 56">
              <a:extLst>
                <a:ext uri="{FF2B5EF4-FFF2-40B4-BE49-F238E27FC236}">
                  <a16:creationId xmlns:a16="http://schemas.microsoft.com/office/drawing/2014/main" id="{F74EB526-D564-ED4E-9B8B-BB206337815C}"/>
                </a:ext>
              </a:extLst>
            </p:cNvPr>
            <p:cNvSpPr/>
            <p:nvPr/>
          </p:nvSpPr>
          <p:spPr>
            <a:xfrm>
              <a:off x="7604784"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6" name="object 57">
              <a:extLst>
                <a:ext uri="{FF2B5EF4-FFF2-40B4-BE49-F238E27FC236}">
                  <a16:creationId xmlns:a16="http://schemas.microsoft.com/office/drawing/2014/main" id="{27D47C58-5D3D-184C-BBE0-AC7F3A8F7219}"/>
                </a:ext>
              </a:extLst>
            </p:cNvPr>
            <p:cNvSpPr/>
            <p:nvPr/>
          </p:nvSpPr>
          <p:spPr>
            <a:xfrm>
              <a:off x="7582498"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7" name="object 58">
              <a:extLst>
                <a:ext uri="{FF2B5EF4-FFF2-40B4-BE49-F238E27FC236}">
                  <a16:creationId xmlns:a16="http://schemas.microsoft.com/office/drawing/2014/main" id="{09DD6B9B-8754-0C46-9DF0-B4F1EA178A7C}"/>
                </a:ext>
              </a:extLst>
            </p:cNvPr>
            <p:cNvSpPr/>
            <p:nvPr/>
          </p:nvSpPr>
          <p:spPr>
            <a:xfrm>
              <a:off x="7627070" y="466339"/>
              <a:ext cx="0" cy="37354"/>
            </a:xfrm>
            <a:custGeom>
              <a:avLst/>
              <a:gdLst/>
              <a:ahLst/>
              <a:cxnLst/>
              <a:rect l="l" t="t" r="r" b="b"/>
              <a:pathLst>
                <a:path h="40640">
                  <a:moveTo>
                    <a:pt x="0" y="0"/>
                  </a:moveTo>
                  <a:lnTo>
                    <a:pt x="0" y="40627"/>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8" name="object 59">
              <a:extLst>
                <a:ext uri="{FF2B5EF4-FFF2-40B4-BE49-F238E27FC236}">
                  <a16:creationId xmlns:a16="http://schemas.microsoft.com/office/drawing/2014/main" id="{6D0EB459-47EE-B14D-A7F1-65FACEF95D75}"/>
                </a:ext>
              </a:extLst>
            </p:cNvPr>
            <p:cNvSpPr/>
            <p:nvPr/>
          </p:nvSpPr>
          <p:spPr>
            <a:xfrm>
              <a:off x="7649353" y="436640"/>
              <a:ext cx="0" cy="67121"/>
            </a:xfrm>
            <a:custGeom>
              <a:avLst/>
              <a:gdLst/>
              <a:ahLst/>
              <a:cxnLst/>
              <a:rect l="l" t="t" r="r" b="b"/>
              <a:pathLst>
                <a:path h="73025">
                  <a:moveTo>
                    <a:pt x="0" y="0"/>
                  </a:moveTo>
                  <a:lnTo>
                    <a:pt x="0" y="72936"/>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9" name="object 60">
              <a:extLst>
                <a:ext uri="{FF2B5EF4-FFF2-40B4-BE49-F238E27FC236}">
                  <a16:creationId xmlns:a16="http://schemas.microsoft.com/office/drawing/2014/main" id="{90AC1AB4-D854-2E47-9934-6057B6718FD9}"/>
                </a:ext>
              </a:extLst>
            </p:cNvPr>
            <p:cNvSpPr/>
            <p:nvPr/>
          </p:nvSpPr>
          <p:spPr>
            <a:xfrm>
              <a:off x="7489392" y="299276"/>
              <a:ext cx="184436" cy="224709"/>
            </a:xfrm>
            <a:custGeom>
              <a:avLst/>
              <a:gdLst/>
              <a:ahLst/>
              <a:cxnLst/>
              <a:rect l="l" t="t" r="r" b="b"/>
              <a:pathLst>
                <a:path w="200660" h="244475">
                  <a:moveTo>
                    <a:pt x="121945" y="244055"/>
                  </a:moveTo>
                  <a:lnTo>
                    <a:pt x="11785" y="244055"/>
                  </a:lnTo>
                  <a:lnTo>
                    <a:pt x="5257" y="244055"/>
                  </a:lnTo>
                  <a:lnTo>
                    <a:pt x="0" y="238772"/>
                  </a:lnTo>
                  <a:lnTo>
                    <a:pt x="0" y="232244"/>
                  </a:lnTo>
                  <a:lnTo>
                    <a:pt x="0" y="13271"/>
                  </a:lnTo>
                  <a:lnTo>
                    <a:pt x="0" y="5943"/>
                  </a:lnTo>
                  <a:lnTo>
                    <a:pt x="5943" y="0"/>
                  </a:lnTo>
                  <a:lnTo>
                    <a:pt x="13271" y="0"/>
                  </a:lnTo>
                  <a:lnTo>
                    <a:pt x="186943" y="0"/>
                  </a:lnTo>
                  <a:lnTo>
                    <a:pt x="194271" y="0"/>
                  </a:lnTo>
                  <a:lnTo>
                    <a:pt x="200215" y="5943"/>
                  </a:lnTo>
                  <a:lnTo>
                    <a:pt x="200215" y="13271"/>
                  </a:lnTo>
                  <a:lnTo>
                    <a:pt x="200215" y="119748"/>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sp>
          <p:nvSpPr>
            <p:cNvPr id="20" name="object 61">
              <a:extLst>
                <a:ext uri="{FF2B5EF4-FFF2-40B4-BE49-F238E27FC236}">
                  <a16:creationId xmlns:a16="http://schemas.microsoft.com/office/drawing/2014/main" id="{5767D569-DF77-4845-8C44-DE0A3CBFAD15}"/>
                </a:ext>
              </a:extLst>
            </p:cNvPr>
            <p:cNvSpPr/>
            <p:nvPr/>
          </p:nvSpPr>
          <p:spPr>
            <a:xfrm>
              <a:off x="7504317" y="317248"/>
              <a:ext cx="154515" cy="186435"/>
            </a:xfrm>
            <a:prstGeom prst="rect">
              <a:avLst/>
            </a:prstGeom>
            <a:blipFill>
              <a:blip r:embed="rId3" cstate="print"/>
              <a:stretch>
                <a:fillRect/>
              </a:stretch>
            </a:blipFill>
          </p:spPr>
          <p:txBody>
            <a:bodyPr wrap="square" lIns="0" tIns="0" rIns="0" bIns="0" rtlCol="0"/>
            <a:lstStyle/>
            <a:p>
              <a:pPr defTabSz="685800"/>
              <a:endParaRPr sz="1241" dirty="0">
                <a:solidFill>
                  <a:srgbClr val="000000"/>
                </a:solidFill>
                <a:latin typeface="Gill Sans MT"/>
              </a:endParaRPr>
            </a:p>
          </p:txBody>
        </p:sp>
        <p:sp>
          <p:nvSpPr>
            <p:cNvPr id="21" name="object 62">
              <a:extLst>
                <a:ext uri="{FF2B5EF4-FFF2-40B4-BE49-F238E27FC236}">
                  <a16:creationId xmlns:a16="http://schemas.microsoft.com/office/drawing/2014/main" id="{24813633-5D16-C541-9E2D-61765D13BD1D}"/>
                </a:ext>
              </a:extLst>
            </p:cNvPr>
            <p:cNvSpPr/>
            <p:nvPr/>
          </p:nvSpPr>
          <p:spPr>
            <a:xfrm>
              <a:off x="7489396" y="299282"/>
              <a:ext cx="184436" cy="224709"/>
            </a:xfrm>
            <a:custGeom>
              <a:avLst/>
              <a:gdLst/>
              <a:ahLst/>
              <a:cxnLst/>
              <a:rect l="l" t="t" r="r" b="b"/>
              <a:pathLst>
                <a:path w="200660" h="244475">
                  <a:moveTo>
                    <a:pt x="78270" y="0"/>
                  </a:moveTo>
                  <a:lnTo>
                    <a:pt x="188429" y="0"/>
                  </a:lnTo>
                  <a:lnTo>
                    <a:pt x="194957" y="0"/>
                  </a:lnTo>
                  <a:lnTo>
                    <a:pt x="200202" y="5283"/>
                  </a:lnTo>
                  <a:lnTo>
                    <a:pt x="200202" y="11811"/>
                  </a:lnTo>
                  <a:lnTo>
                    <a:pt x="200202" y="230784"/>
                  </a:lnTo>
                  <a:lnTo>
                    <a:pt x="200202" y="238112"/>
                  </a:lnTo>
                  <a:lnTo>
                    <a:pt x="194271" y="244043"/>
                  </a:lnTo>
                  <a:lnTo>
                    <a:pt x="186944" y="244043"/>
                  </a:lnTo>
                  <a:lnTo>
                    <a:pt x="13271" y="244043"/>
                  </a:lnTo>
                  <a:lnTo>
                    <a:pt x="5943" y="244043"/>
                  </a:lnTo>
                  <a:lnTo>
                    <a:pt x="0" y="238112"/>
                  </a:lnTo>
                  <a:lnTo>
                    <a:pt x="0" y="230784"/>
                  </a:lnTo>
                  <a:lnTo>
                    <a:pt x="0" y="124307"/>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grpSp>
      <p:sp>
        <p:nvSpPr>
          <p:cNvPr id="22" name="Rectangle 21">
            <a:extLst>
              <a:ext uri="{FF2B5EF4-FFF2-40B4-BE49-F238E27FC236}">
                <a16:creationId xmlns:a16="http://schemas.microsoft.com/office/drawing/2014/main" id="{4A054446-799B-9646-8445-BEB97E19FA32}"/>
              </a:ext>
            </a:extLst>
          </p:cNvPr>
          <p:cNvSpPr/>
          <p:nvPr/>
        </p:nvSpPr>
        <p:spPr>
          <a:xfrm>
            <a:off x="6904673" y="935722"/>
            <a:ext cx="4572000" cy="246221"/>
          </a:xfrm>
          <a:prstGeom prst="rect">
            <a:avLst/>
          </a:prstGeom>
        </p:spPr>
        <p:txBody>
          <a:bodyPr wrap="square">
            <a:spAutoFit/>
          </a:bodyPr>
          <a:lstStyle/>
          <a:p>
            <a:pPr marL="2675588" defTabSz="685800">
              <a:lnSpc>
                <a:spcPts val="629"/>
              </a:lnSpc>
              <a:spcBef>
                <a:spcPts val="67"/>
              </a:spcBef>
            </a:pPr>
            <a:r>
              <a:rPr lang="en-US" sz="600" b="1" spc="20" dirty="0">
                <a:solidFill>
                  <a:srgbClr val="005E6D"/>
                </a:solidFill>
                <a:latin typeface="Microsoft JhengHei UI"/>
                <a:cs typeface="Microsoft JhengHei UI"/>
              </a:rPr>
              <a:t>2019 </a:t>
            </a:r>
            <a:r>
              <a:rPr lang="en-US" sz="600" b="1" spc="46" dirty="0">
                <a:solidFill>
                  <a:srgbClr val="8C2689"/>
                </a:solidFill>
                <a:latin typeface="Century Gothic"/>
                <a:cs typeface="Century Gothic"/>
              </a:rPr>
              <a:t>VIRAL</a:t>
            </a:r>
            <a:r>
              <a:rPr lang="en-US" sz="600" b="1" spc="18" dirty="0">
                <a:solidFill>
                  <a:srgbClr val="8C2689"/>
                </a:solidFill>
                <a:latin typeface="Century Gothic"/>
                <a:cs typeface="Century Gothic"/>
              </a:rPr>
              <a:t> </a:t>
            </a:r>
            <a:r>
              <a:rPr lang="en-US" sz="600" b="1" spc="67" dirty="0">
                <a:solidFill>
                  <a:srgbClr val="8C2689"/>
                </a:solidFill>
                <a:latin typeface="Century Gothic"/>
                <a:cs typeface="Century Gothic"/>
              </a:rPr>
              <a:t>HEPATITIS</a:t>
            </a:r>
            <a:endParaRPr lang="en-US" sz="600" dirty="0">
              <a:solidFill>
                <a:srgbClr val="000000"/>
              </a:solidFill>
              <a:latin typeface="Century Gothic"/>
              <a:cs typeface="Century Gothic"/>
            </a:endParaRPr>
          </a:p>
          <a:p>
            <a:pPr marL="2675588" defTabSz="685800">
              <a:lnSpc>
                <a:spcPts val="629"/>
              </a:lnSpc>
            </a:pPr>
            <a:r>
              <a:rPr lang="en-US" sz="600" spc="15" dirty="0">
                <a:solidFill>
                  <a:srgbClr val="005E6D"/>
                </a:solidFill>
                <a:latin typeface="Century Gothic"/>
                <a:cs typeface="Century Gothic"/>
              </a:rPr>
              <a:t>SURVEILLANCE</a:t>
            </a:r>
            <a:r>
              <a:rPr lang="en-US" sz="600" spc="36" dirty="0">
                <a:solidFill>
                  <a:srgbClr val="005E6D"/>
                </a:solidFill>
                <a:latin typeface="Century Gothic"/>
                <a:cs typeface="Century Gothic"/>
              </a:rPr>
              <a:t> REPORT</a:t>
            </a:r>
            <a:endParaRPr lang="en-US" sz="600" dirty="0">
              <a:solidFill>
                <a:srgbClr val="000000"/>
              </a:solidFill>
              <a:latin typeface="Century Gothic"/>
              <a:cs typeface="Century Gothic"/>
            </a:endParaRPr>
          </a:p>
        </p:txBody>
      </p:sp>
      <p:sp>
        <p:nvSpPr>
          <p:cNvPr id="23" name="Rectangle 22">
            <a:extLst>
              <a:ext uri="{FF2B5EF4-FFF2-40B4-BE49-F238E27FC236}">
                <a16:creationId xmlns:a16="http://schemas.microsoft.com/office/drawing/2014/main" id="{ACBFA948-7167-CC42-B3DC-6A78684D8596}"/>
              </a:ext>
            </a:extLst>
          </p:cNvPr>
          <p:cNvSpPr/>
          <p:nvPr/>
        </p:nvSpPr>
        <p:spPr>
          <a:xfrm>
            <a:off x="2926181" y="2613312"/>
            <a:ext cx="4799858" cy="269113"/>
          </a:xfrm>
          <a:prstGeom prst="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24" name="Title 1">
            <a:extLst>
              <a:ext uri="{FF2B5EF4-FFF2-40B4-BE49-F238E27FC236}">
                <a16:creationId xmlns:a16="http://schemas.microsoft.com/office/drawing/2014/main" id="{3BE808CF-8140-E542-BC00-C45D954F50A5}"/>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3876213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4D9CE86-C1ED-AC47-8E42-D445BAB063E5}"/>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Opioid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grpSp>
        <p:nvGrpSpPr>
          <p:cNvPr id="6" name="Group 5">
            <a:extLst>
              <a:ext uri="{FF2B5EF4-FFF2-40B4-BE49-F238E27FC236}">
                <a16:creationId xmlns:a16="http://schemas.microsoft.com/office/drawing/2014/main" id="{610D394D-2C6E-2549-BE32-DE78F21AFCC6}"/>
              </a:ext>
            </a:extLst>
          </p:cNvPr>
          <p:cNvGrpSpPr/>
          <p:nvPr/>
        </p:nvGrpSpPr>
        <p:grpSpPr>
          <a:xfrm>
            <a:off x="3078988" y="1400625"/>
            <a:ext cx="6887246" cy="4056750"/>
            <a:chOff x="1981877" y="769731"/>
            <a:chExt cx="8001000" cy="4712777"/>
          </a:xfrm>
        </p:grpSpPr>
        <p:pic>
          <p:nvPicPr>
            <p:cNvPr id="19" name="Picture 18">
              <a:extLst>
                <a:ext uri="{FF2B5EF4-FFF2-40B4-BE49-F238E27FC236}">
                  <a16:creationId xmlns:a16="http://schemas.microsoft.com/office/drawing/2014/main" id="{B124C07F-56FC-E145-A930-B929BBC0F36D}"/>
                </a:ext>
              </a:extLst>
            </p:cNvPr>
            <p:cNvPicPr>
              <a:picLocks noChangeAspect="1"/>
            </p:cNvPicPr>
            <p:nvPr/>
          </p:nvPicPr>
          <p:blipFill rotWithShape="1">
            <a:blip r:embed="rId3"/>
            <a:srcRect t="95506"/>
            <a:stretch/>
          </p:blipFill>
          <p:spPr>
            <a:xfrm>
              <a:off x="1981877" y="5270294"/>
              <a:ext cx="8001000" cy="212214"/>
            </a:xfrm>
            <a:prstGeom prst="rect">
              <a:avLst/>
            </a:prstGeom>
          </p:spPr>
        </p:pic>
        <p:pic>
          <p:nvPicPr>
            <p:cNvPr id="4" name="Picture 3" descr="A picture containing timeline&#10;&#10;Description automatically generated">
              <a:extLst>
                <a:ext uri="{FF2B5EF4-FFF2-40B4-BE49-F238E27FC236}">
                  <a16:creationId xmlns:a16="http://schemas.microsoft.com/office/drawing/2014/main" id="{65047F7D-A38D-2C44-A628-1354716D7443}"/>
                </a:ext>
              </a:extLst>
            </p:cNvPr>
            <p:cNvPicPr>
              <a:picLocks noChangeAspect="1"/>
            </p:cNvPicPr>
            <p:nvPr/>
          </p:nvPicPr>
          <p:blipFill>
            <a:blip r:embed="rId4"/>
            <a:stretch>
              <a:fillRect/>
            </a:stretch>
          </p:blipFill>
          <p:spPr>
            <a:xfrm>
              <a:off x="1981877" y="769731"/>
              <a:ext cx="8001000" cy="4500563"/>
            </a:xfrm>
            <a:prstGeom prst="rect">
              <a:avLst/>
            </a:prstGeom>
          </p:spPr>
        </p:pic>
      </p:grpSp>
    </p:spTree>
    <p:extLst>
      <p:ext uri="{BB962C8B-B14F-4D97-AF65-F5344CB8AC3E}">
        <p14:creationId xmlns:p14="http://schemas.microsoft.com/office/powerpoint/2010/main" val="1975884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6C45446-D655-7048-86C6-8E42DDE68A94}"/>
              </a:ext>
            </a:extLst>
          </p:cNvPr>
          <p:cNvPicPr>
            <a:picLocks noChangeAspect="1"/>
          </p:cNvPicPr>
          <p:nvPr/>
        </p:nvPicPr>
        <p:blipFill>
          <a:blip r:embed="rId3"/>
          <a:stretch>
            <a:fillRect/>
          </a:stretch>
        </p:blipFill>
        <p:spPr>
          <a:xfrm>
            <a:off x="2934665" y="1386641"/>
            <a:ext cx="7417646" cy="4084718"/>
          </a:xfrm>
          <a:prstGeom prst="rect">
            <a:avLst/>
          </a:prstGeom>
          <a:ln>
            <a:noFill/>
          </a:ln>
        </p:spPr>
      </p:pic>
      <p:sp>
        <p:nvSpPr>
          <p:cNvPr id="21" name="Title 1">
            <a:extLst>
              <a:ext uri="{FF2B5EF4-FFF2-40B4-BE49-F238E27FC236}">
                <a16:creationId xmlns:a16="http://schemas.microsoft.com/office/drawing/2014/main" id="{A1909D00-5F48-5D4F-844D-4CEA215CB993}"/>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Opioid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1939265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AF9E50F-4E2C-4E41-9616-36FA392BB096}"/>
              </a:ext>
            </a:extLst>
          </p:cNvPr>
          <p:cNvSpPr/>
          <p:nvPr/>
        </p:nvSpPr>
        <p:spPr>
          <a:xfrm>
            <a:off x="3414532" y="5734319"/>
            <a:ext cx="4572000" cy="196208"/>
          </a:xfrm>
          <a:prstGeom prst="rect">
            <a:avLst/>
          </a:prstGeom>
        </p:spPr>
        <p:txBody>
          <a:bodyPr>
            <a:spAutoFit/>
          </a:bodyPr>
          <a:lstStyle/>
          <a:p>
            <a:pPr defTabSz="685800"/>
            <a:r>
              <a:rPr lang="en-US" sz="675" dirty="0">
                <a:solidFill>
                  <a:srgbClr val="000000"/>
                </a:solidFill>
                <a:latin typeface="Posterama" panose="020B0504020200020000" pitchFamily="34" charset="0"/>
                <a:cs typeface="Posterama" panose="020B0504020200020000" pitchFamily="34" charset="0"/>
              </a:rPr>
              <a:t>Image reference https://www.cdc.gov/drugoverdose/images/2006-2020-map.gif?_=66070?noicon.</a:t>
            </a:r>
          </a:p>
        </p:txBody>
      </p:sp>
      <p:sp>
        <p:nvSpPr>
          <p:cNvPr id="7" name="Title 1">
            <a:extLst>
              <a:ext uri="{FF2B5EF4-FFF2-40B4-BE49-F238E27FC236}">
                <a16:creationId xmlns:a16="http://schemas.microsoft.com/office/drawing/2014/main" id="{5BD14C1F-B03C-A441-93F9-0B9208C6DDFA}"/>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Opioid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pic>
        <p:nvPicPr>
          <p:cNvPr id="3" name="Picture 2">
            <a:extLst>
              <a:ext uri="{FF2B5EF4-FFF2-40B4-BE49-F238E27FC236}">
                <a16:creationId xmlns:a16="http://schemas.microsoft.com/office/drawing/2014/main" id="{28564175-59A7-EF44-9268-5476E7B24698}"/>
              </a:ext>
            </a:extLst>
          </p:cNvPr>
          <p:cNvPicPr>
            <a:picLocks noChangeAspect="1"/>
          </p:cNvPicPr>
          <p:nvPr/>
        </p:nvPicPr>
        <p:blipFill>
          <a:blip r:embed="rId3"/>
          <a:stretch>
            <a:fillRect/>
          </a:stretch>
        </p:blipFill>
        <p:spPr>
          <a:xfrm>
            <a:off x="3414532" y="1299932"/>
            <a:ext cx="5541826" cy="4081073"/>
          </a:xfrm>
          <a:prstGeom prst="rect">
            <a:avLst/>
          </a:prstGeom>
        </p:spPr>
      </p:pic>
      <p:sp>
        <p:nvSpPr>
          <p:cNvPr id="8" name="Right Arrow 7">
            <a:extLst>
              <a:ext uri="{FF2B5EF4-FFF2-40B4-BE49-F238E27FC236}">
                <a16:creationId xmlns:a16="http://schemas.microsoft.com/office/drawing/2014/main" id="{3A630CE0-1D92-C240-8F59-978D5D4B0A0C}"/>
              </a:ext>
            </a:extLst>
          </p:cNvPr>
          <p:cNvSpPr/>
          <p:nvPr/>
        </p:nvSpPr>
        <p:spPr>
          <a:xfrm rot="12186133">
            <a:off x="7637203" y="3499741"/>
            <a:ext cx="835819" cy="117302"/>
          </a:xfrm>
          <a:prstGeom prst="rightArrow">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Tree>
    <p:extLst>
      <p:ext uri="{BB962C8B-B14F-4D97-AF65-F5344CB8AC3E}">
        <p14:creationId xmlns:p14="http://schemas.microsoft.com/office/powerpoint/2010/main" val="3146854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56460" y="1029839"/>
            <a:ext cx="8682941" cy="730629"/>
          </a:xfrm>
          <a:solidFill>
            <a:srgbClr val="00B050">
              <a:alpha val="80000"/>
            </a:srgbClr>
          </a:solidFill>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Trends in HCV epidemiology</a:t>
            </a:r>
          </a:p>
        </p:txBody>
      </p:sp>
      <p:sp>
        <p:nvSpPr>
          <p:cNvPr id="7" name="Rectangle 6">
            <a:extLst>
              <a:ext uri="{FF2B5EF4-FFF2-40B4-BE49-F238E27FC236}">
                <a16:creationId xmlns:a16="http://schemas.microsoft.com/office/drawing/2014/main" id="{70639C88-CF02-074B-B4B4-ECC99F7D4D5E}"/>
              </a:ext>
            </a:extLst>
          </p:cNvPr>
          <p:cNvSpPr/>
          <p:nvPr/>
        </p:nvSpPr>
        <p:spPr>
          <a:xfrm>
            <a:off x="1918437" y="2192625"/>
            <a:ext cx="8382171" cy="3508653"/>
          </a:xfrm>
          <a:prstGeom prst="rect">
            <a:avLst/>
          </a:prstGeom>
        </p:spPr>
        <p:txBody>
          <a:bodyPr wrap="square">
            <a:spAutoFit/>
          </a:bodyPr>
          <a:lstStyle/>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Acute hepatitis C cases reported in the United States increased every year during 2012–2019 </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During 2019, a total of 4,136 acute cases were reported, corresponding to 57,500 estimated infections after adjusting for case underascertainment and underreporting</a:t>
            </a:r>
          </a:p>
          <a:p>
            <a:pPr marL="214313" indent="-214313" defTabSz="685800">
              <a:buFont typeface="Arial" panose="020B0604020202020204" pitchFamily="34" charset="0"/>
              <a:buChar char="•"/>
            </a:pPr>
            <a:endParaRPr lang="en-US" sz="750" dirty="0">
              <a:solidFill>
                <a:srgbClr val="FFFFFF">
                  <a:lumMod val="75000"/>
                </a:srgbClr>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Perinatal exposure to hepatitis C virus (HCV) is increasingly common in the United States due to the ongoing opioid epidemic</a:t>
            </a:r>
          </a:p>
          <a:p>
            <a:pPr marL="214313" indent="-214313" defTabSz="685800">
              <a:buFont typeface="Arial" panose="020B0604020202020204" pitchFamily="34" charset="0"/>
              <a:buChar char="•"/>
            </a:pPr>
            <a:endParaRPr lang="en-US" sz="750" dirty="0">
              <a:solidFill>
                <a:srgbClr val="FFFFFF">
                  <a:lumMod val="75000"/>
                </a:srgbClr>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Children born to viremic mothers face an approximate 5-7% risk of acquiring HCV infection</a:t>
            </a:r>
          </a:p>
          <a:p>
            <a:pPr marL="214313" indent="-214313" defTabSz="685800">
              <a:buFont typeface="Arial" panose="020B0604020202020204" pitchFamily="34" charset="0"/>
              <a:buChar char="•"/>
            </a:pPr>
            <a:endParaRPr lang="en-US" sz="750" dirty="0">
              <a:solidFill>
                <a:srgbClr val="FFFFFF">
                  <a:lumMod val="75000"/>
                </a:srgbClr>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Although liver disease due to HCV progresses more slowly in children than adults, perinatally infected children face substantial risk for late complications with up to one-third developing cirrhosis by their mid-thirties</a:t>
            </a:r>
          </a:p>
          <a:p>
            <a:pPr marL="214313" indent="-214313" defTabSz="685800">
              <a:buFont typeface="Arial" panose="020B0604020202020204" pitchFamily="34" charset="0"/>
              <a:buChar char="•"/>
            </a:pPr>
            <a:endParaRPr lang="en-US" sz="13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350" dirty="0">
              <a:solidFill>
                <a:srgbClr val="000000"/>
              </a:solidFill>
              <a:latin typeface="Posterama" panose="020B0504020200020000" pitchFamily="34" charset="0"/>
              <a:cs typeface="Posterama" panose="020B0504020200020000" pitchFamily="34" charset="0"/>
            </a:endParaRPr>
          </a:p>
        </p:txBody>
      </p:sp>
      <p:sp>
        <p:nvSpPr>
          <p:cNvPr id="4" name="Rectangle 3">
            <a:extLst>
              <a:ext uri="{FF2B5EF4-FFF2-40B4-BE49-F238E27FC236}">
                <a16:creationId xmlns:a16="http://schemas.microsoft.com/office/drawing/2014/main" id="{1FED5A5C-6D2F-024C-BA17-C8300B13E8AD}"/>
              </a:ext>
            </a:extLst>
          </p:cNvPr>
          <p:cNvSpPr/>
          <p:nvPr/>
        </p:nvSpPr>
        <p:spPr>
          <a:xfrm>
            <a:off x="2533269" y="5798728"/>
            <a:ext cx="7125462" cy="184666"/>
          </a:xfrm>
          <a:prstGeom prst="rect">
            <a:avLst/>
          </a:prstGeom>
        </p:spPr>
        <p:txBody>
          <a:bodyPr wrap="square">
            <a:spAutoFit/>
          </a:bodyPr>
          <a:lstStyle/>
          <a:p>
            <a:pPr defTabSz="685800"/>
            <a:r>
              <a:rPr lang="en-US" sz="600" dirty="0">
                <a:solidFill>
                  <a:srgbClr val="FFFFFF">
                    <a:lumMod val="75000"/>
                  </a:srgbClr>
                </a:solidFill>
                <a:latin typeface="Posterama" panose="020B0504020200020000" pitchFamily="34" charset="0"/>
                <a:cs typeface="Posterama" panose="020B0504020200020000" pitchFamily="34" charset="0"/>
              </a:rPr>
              <a:t>Reference: Centers for Disease Control &amp; Prevention (CDC). Hepatitis C Questions and Answers for Health Professionals. Accessed online at </a:t>
            </a:r>
            <a:r>
              <a:rPr lang="en-US" sz="600" dirty="0">
                <a:solidFill>
                  <a:srgbClr val="FFFFFF">
                    <a:lumMod val="75000"/>
                  </a:srgbClr>
                </a:solidFill>
                <a:latin typeface="Posterama" panose="020B0504020200020000" pitchFamily="34" charset="0"/>
                <a:cs typeface="Posterama" panose="020B0504020200020000" pitchFamily="34" charset="0"/>
                <a:hlinkClick r:id="rId2">
                  <a:extLst>
                    <a:ext uri="{A12FA001-AC4F-418D-AE19-62706E023703}">
                      <ahyp:hlinkClr xmlns:ahyp="http://schemas.microsoft.com/office/drawing/2018/hyperlinkcolor" val="tx"/>
                    </a:ext>
                  </a:extLst>
                </a:hlinkClick>
              </a:rPr>
              <a:t>https://www.cdc.gov/hepatitis/hcv/hcvfaq.htm#section</a:t>
            </a:r>
            <a:r>
              <a:rPr lang="en-US" sz="600" dirty="0">
                <a:solidFill>
                  <a:srgbClr val="FFFFFF">
                    <a:lumMod val="75000"/>
                  </a:srgbClr>
                </a:solidFill>
                <a:latin typeface="Posterama" panose="020B0504020200020000" pitchFamily="34" charset="0"/>
                <a:cs typeface="Posterama" panose="020B0504020200020000" pitchFamily="34" charset="0"/>
              </a:rPr>
              <a:t>.</a:t>
            </a:r>
          </a:p>
        </p:txBody>
      </p:sp>
    </p:spTree>
    <p:extLst>
      <p:ext uri="{BB962C8B-B14F-4D97-AF65-F5344CB8AC3E}">
        <p14:creationId xmlns:p14="http://schemas.microsoft.com/office/powerpoint/2010/main" val="3306182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07D476-C237-484F-8971-85E62BCCB0F5}"/>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
        <p:nvSpPr>
          <p:cNvPr id="3" name="Rectangle 2"/>
          <p:cNvSpPr/>
          <p:nvPr/>
        </p:nvSpPr>
        <p:spPr>
          <a:xfrm>
            <a:off x="2435711" y="936602"/>
            <a:ext cx="8044031" cy="461665"/>
          </a:xfrm>
          <a:prstGeom prst="rect">
            <a:avLst/>
          </a:prstGeom>
        </p:spPr>
        <p:txBody>
          <a:bodyPr wrap="square">
            <a:spAutoFit/>
          </a:bodyPr>
          <a:lstStyle/>
          <a:p>
            <a:pPr defTabSz="685800"/>
            <a:r>
              <a:rPr lang="en-US" sz="1200" b="1" dirty="0">
                <a:solidFill>
                  <a:srgbClr val="000000"/>
                </a:solidFill>
                <a:latin typeface="Gill Sans MT"/>
              </a:rPr>
              <a:t>FIGURE 2. Estimated prevalence of hepatitis C virus RNA positivity among all adults* and hepatitis C among pregnant women,</a:t>
            </a:r>
            <a:r>
              <a:rPr lang="en-US" sz="1200" b="1" baseline="30000" dirty="0">
                <a:solidFill>
                  <a:srgbClr val="000000"/>
                </a:solidFill>
                <a:latin typeface="Gill Sans MT"/>
              </a:rPr>
              <a:t>†</a:t>
            </a:r>
            <a:r>
              <a:rPr lang="en-US" sz="1200" b="1" dirty="0">
                <a:solidFill>
                  <a:srgbClr val="000000"/>
                </a:solidFill>
                <a:latin typeface="Gill Sans MT"/>
              </a:rPr>
              <a:t> by state</a:t>
            </a:r>
            <a:r>
              <a:rPr lang="en-US" sz="1200" b="1" baseline="30000" dirty="0">
                <a:solidFill>
                  <a:srgbClr val="000000"/>
                </a:solidFill>
                <a:latin typeface="Gill Sans MT"/>
              </a:rPr>
              <a:t>§</a:t>
            </a:r>
            <a:endParaRPr lang="en-US" sz="1200" dirty="0">
              <a:solidFill>
                <a:srgbClr val="000000"/>
              </a:solidFill>
              <a:latin typeface="Gill Sans MT"/>
            </a:endParaRPr>
          </a:p>
        </p:txBody>
      </p:sp>
      <p:pic>
        <p:nvPicPr>
          <p:cNvPr id="5" name="Picture 4"/>
          <p:cNvPicPr>
            <a:picLocks noChangeAspect="1"/>
          </p:cNvPicPr>
          <p:nvPr/>
        </p:nvPicPr>
        <p:blipFill>
          <a:blip r:embed="rId3"/>
          <a:stretch>
            <a:fillRect/>
          </a:stretch>
        </p:blipFill>
        <p:spPr>
          <a:xfrm>
            <a:off x="3597831" y="1421350"/>
            <a:ext cx="5719790" cy="4560991"/>
          </a:xfrm>
          <a:prstGeom prst="rect">
            <a:avLst/>
          </a:prstGeom>
        </p:spPr>
      </p:pic>
      <p:sp>
        <p:nvSpPr>
          <p:cNvPr id="6" name="TextBox 5"/>
          <p:cNvSpPr txBox="1"/>
          <p:nvPr/>
        </p:nvSpPr>
        <p:spPr>
          <a:xfrm>
            <a:off x="9502777" y="5834777"/>
            <a:ext cx="1213794" cy="196208"/>
          </a:xfrm>
          <a:prstGeom prst="rect">
            <a:avLst/>
          </a:prstGeom>
          <a:noFill/>
        </p:spPr>
        <p:txBody>
          <a:bodyPr wrap="none" rtlCol="0">
            <a:spAutoFit/>
          </a:bodyPr>
          <a:lstStyle/>
          <a:p>
            <a:pPr defTabSz="685800"/>
            <a:r>
              <a:rPr lang="en-US" sz="675" dirty="0">
                <a:solidFill>
                  <a:srgbClr val="000000"/>
                </a:solidFill>
                <a:latin typeface="Gill Sans MT"/>
              </a:rPr>
              <a:t>Schillie et at MMWR 2020;69</a:t>
            </a:r>
          </a:p>
        </p:txBody>
      </p:sp>
    </p:spTree>
    <p:extLst>
      <p:ext uri="{BB962C8B-B14F-4D97-AF65-F5344CB8AC3E}">
        <p14:creationId xmlns:p14="http://schemas.microsoft.com/office/powerpoint/2010/main" val="711239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CBDF76-6025-92BE-1110-992240DE0D5A}"/>
              </a:ext>
            </a:extLst>
          </p:cNvPr>
          <p:cNvSpPr/>
          <p:nvPr/>
        </p:nvSpPr>
        <p:spPr>
          <a:xfrm>
            <a:off x="1759191" y="784811"/>
            <a:ext cx="8774338" cy="59346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alibri"/>
            </a:endParaRPr>
          </a:p>
        </p:txBody>
      </p:sp>
      <p:sp>
        <p:nvSpPr>
          <p:cNvPr id="2" name="Title 1">
            <a:extLst>
              <a:ext uri="{FF2B5EF4-FFF2-40B4-BE49-F238E27FC236}">
                <a16:creationId xmlns:a16="http://schemas.microsoft.com/office/drawing/2014/main" id="{252948F1-441B-409A-A479-F907507B7153}"/>
              </a:ext>
            </a:extLst>
          </p:cNvPr>
          <p:cNvSpPr>
            <a:spLocks noGrp="1"/>
          </p:cNvSpPr>
          <p:nvPr>
            <p:ph type="title"/>
          </p:nvPr>
        </p:nvSpPr>
        <p:spPr/>
        <p:txBody>
          <a:bodyPr/>
          <a:lstStyle/>
          <a:p>
            <a:pPr marL="12700">
              <a:tabLst>
                <a:tab pos="1181100" algn="l"/>
              </a:tabLst>
            </a:pPr>
            <a:r>
              <a:rPr lang="en-US" sz="2000" b="1" dirty="0">
                <a:latin typeface="Arial" panose="020B0604020202020204" pitchFamily="34" charset="0"/>
                <a:cs typeface="Arial" panose="020B0604020202020204" pitchFamily="34" charset="0"/>
              </a:rPr>
              <a:t>Infections Present</a:t>
            </a:r>
          </a:p>
        </p:txBody>
      </p:sp>
      <p:sp>
        <p:nvSpPr>
          <p:cNvPr id="4" name="Slide Number Placeholder 3">
            <a:extLst>
              <a:ext uri="{FF2B5EF4-FFF2-40B4-BE49-F238E27FC236}">
                <a16:creationId xmlns:a16="http://schemas.microsoft.com/office/drawing/2014/main" id="{628B9EF8-B850-4450-B2C5-A51AF8F1EBE4}"/>
              </a:ext>
            </a:extLst>
          </p:cNvPr>
          <p:cNvSpPr>
            <a:spLocks noGrp="1"/>
          </p:cNvSpPr>
          <p:nvPr>
            <p:ph type="sldNum" sz="quarter" idx="10"/>
          </p:nvPr>
        </p:nvSpPr>
        <p:spPr/>
        <p:txBody>
          <a:bodyPr/>
          <a:lstStyle/>
          <a:p>
            <a:pPr defTabSz="457200" fontAlgn="base">
              <a:spcBef>
                <a:spcPct val="0"/>
              </a:spcBef>
              <a:spcAft>
                <a:spcPct val="0"/>
              </a:spcAft>
              <a:defRPr/>
            </a:pPr>
            <a:fld id="{5EF6AE0D-EF25-4618-929D-93AEB7BDE706}" type="slidenum">
              <a:rPr lang="en-US" altLang="en-US">
                <a:solidFill>
                  <a:prstClr val="black"/>
                </a:solidFill>
                <a:latin typeface="Calibri" pitchFamily="34" charset="0"/>
                <a:ea typeface="MS PGothic" pitchFamily="34" charset="-128"/>
              </a:rPr>
              <a:pPr defTabSz="457200" fontAlgn="base">
                <a:spcBef>
                  <a:spcPct val="0"/>
                </a:spcBef>
                <a:spcAft>
                  <a:spcPct val="0"/>
                </a:spcAft>
                <a:defRPr/>
              </a:pPr>
              <a:t>3</a:t>
            </a:fld>
            <a:endParaRPr lang="en-US" altLang="en-US" dirty="0">
              <a:solidFill>
                <a:prstClr val="black"/>
              </a:solidFill>
              <a:latin typeface="Calibri" pitchFamily="34" charset="0"/>
              <a:ea typeface="MS PGothic" pitchFamily="34" charset="-128"/>
            </a:endParaRPr>
          </a:p>
        </p:txBody>
      </p:sp>
      <p:grpSp>
        <p:nvGrpSpPr>
          <p:cNvPr id="3" name="Group 2">
            <a:extLst>
              <a:ext uri="{FF2B5EF4-FFF2-40B4-BE49-F238E27FC236}">
                <a16:creationId xmlns:a16="http://schemas.microsoft.com/office/drawing/2014/main" id="{3F9C3944-5BB9-A635-3FA1-190DD69A5B9E}"/>
              </a:ext>
            </a:extLst>
          </p:cNvPr>
          <p:cNvGrpSpPr/>
          <p:nvPr/>
        </p:nvGrpSpPr>
        <p:grpSpPr>
          <a:xfrm>
            <a:off x="9491207" y="159026"/>
            <a:ext cx="941602" cy="647798"/>
            <a:chOff x="7967207" y="159026"/>
            <a:chExt cx="941602" cy="647798"/>
          </a:xfrm>
        </p:grpSpPr>
        <p:sp>
          <p:nvSpPr>
            <p:cNvPr id="5" name="Rectangle 4">
              <a:extLst>
                <a:ext uri="{FF2B5EF4-FFF2-40B4-BE49-F238E27FC236}">
                  <a16:creationId xmlns:a16="http://schemas.microsoft.com/office/drawing/2014/main" id="{7A98BA66-6541-8AC2-3E17-5FBBDCFF0518}"/>
                </a:ext>
              </a:extLst>
            </p:cNvPr>
            <p:cNvSpPr/>
            <p:nvPr/>
          </p:nvSpPr>
          <p:spPr>
            <a:xfrm>
              <a:off x="7967207" y="159026"/>
              <a:ext cx="941602" cy="6477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alibri"/>
              </a:endParaRPr>
            </a:p>
          </p:txBody>
        </p:sp>
        <p:pic>
          <p:nvPicPr>
            <p:cNvPr id="7" name="Picture 2">
              <a:extLst>
                <a:ext uri="{FF2B5EF4-FFF2-40B4-BE49-F238E27FC236}">
                  <a16:creationId xmlns:a16="http://schemas.microsoft.com/office/drawing/2014/main" id="{19164535-44D5-4D57-C81E-A76443842185}"/>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970555" y="205416"/>
              <a:ext cx="938254" cy="579394"/>
            </a:xfrm>
            <a:prstGeom prst="rect">
              <a:avLst/>
            </a:prstGeom>
            <a:noFill/>
            <a:ln>
              <a:noFill/>
            </a:ln>
            <a:effectLst/>
            <a:extLst>
              <a:ext uri="{909E8E84-426E-40DD-AFC4-6F175D3DCCD1}">
                <a14:hiddenFill xmlns:a14="http://schemas.microsoft.com/office/drawing/2010/main">
                  <a:solidFill>
                    <a:srgbClr val="646B86"/>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aphicFrame>
        <p:nvGraphicFramePr>
          <p:cNvPr id="8" name="Chart 7">
            <a:extLst>
              <a:ext uri="{FF2B5EF4-FFF2-40B4-BE49-F238E27FC236}">
                <a16:creationId xmlns:a16="http://schemas.microsoft.com/office/drawing/2014/main" id="{634BB89C-A8DA-553A-1349-5264848805F1}"/>
              </a:ext>
            </a:extLst>
          </p:cNvPr>
          <p:cNvGraphicFramePr>
            <a:graphicFrameLocks/>
          </p:cNvGraphicFramePr>
          <p:nvPr/>
        </p:nvGraphicFramePr>
        <p:xfrm>
          <a:off x="1759192" y="876465"/>
          <a:ext cx="8451609" cy="5410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Table 9">
            <a:extLst>
              <a:ext uri="{FF2B5EF4-FFF2-40B4-BE49-F238E27FC236}">
                <a16:creationId xmlns:a16="http://schemas.microsoft.com/office/drawing/2014/main" id="{161AA1B1-43BC-9C01-72F0-26E5AC6B9E0C}"/>
              </a:ext>
            </a:extLst>
          </p:cNvPr>
          <p:cNvGraphicFramePr>
            <a:graphicFrameLocks noGrp="1"/>
          </p:cNvGraphicFramePr>
          <p:nvPr/>
        </p:nvGraphicFramePr>
        <p:xfrm>
          <a:off x="1701784" y="6286711"/>
          <a:ext cx="8260225" cy="393484"/>
        </p:xfrm>
        <a:graphic>
          <a:graphicData uri="http://schemas.openxmlformats.org/drawingml/2006/table">
            <a:tbl>
              <a:tblPr>
                <a:tableStyleId>{5C22544A-7EE6-4342-B048-85BDC9FD1C3A}</a:tableStyleId>
              </a:tblPr>
              <a:tblGrid>
                <a:gridCol w="8260225">
                  <a:extLst>
                    <a:ext uri="{9D8B030D-6E8A-4147-A177-3AD203B41FA5}">
                      <a16:colId xmlns:a16="http://schemas.microsoft.com/office/drawing/2014/main" val="2549586982"/>
                    </a:ext>
                  </a:extLst>
                </a:gridCol>
              </a:tblGrid>
              <a:tr h="203878">
                <a:tc>
                  <a:txBody>
                    <a:bodyPr/>
                    <a:lstStyle/>
                    <a:p>
                      <a:pPr algn="l" fontAlgn="ctr"/>
                      <a:r>
                        <a:rPr lang="en-US" sz="1100" u="none" strike="noStrike" dirty="0">
                          <a:effectLst/>
                        </a:rPr>
                        <a:t>Note: * Indicates 1-4 deaths. 2013 data not available. 2021 data are preliminary. 2022 data are cumulative. </a:t>
                      </a:r>
                    </a:p>
                  </a:txBody>
                  <a:tcPr marL="9525" marR="9525" marT="9525" marB="0" anchor="ctr">
                    <a:noFill/>
                  </a:tcPr>
                </a:tc>
                <a:extLst>
                  <a:ext uri="{0D108BD9-81ED-4DB2-BD59-A6C34878D82A}">
                    <a16:rowId xmlns:a16="http://schemas.microsoft.com/office/drawing/2014/main" val="2823096230"/>
                  </a:ext>
                </a:extLst>
              </a:tr>
              <a:tr h="189606">
                <a:tc>
                  <a:txBody>
                    <a:bodyPr/>
                    <a:lstStyle/>
                    <a:p>
                      <a:pPr algn="l" fontAlgn="b"/>
                      <a:r>
                        <a:rPr lang="en-US" sz="1100" u="none" strike="noStrike" dirty="0">
                          <a:effectLst/>
                        </a:rPr>
                        <a:t>Source: West Virginia Health Statistics Center, Vital Statistics System. August 2023.</a:t>
                      </a:r>
                      <a:endParaRPr lang="en-US" sz="1100" b="1"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358446263"/>
                  </a:ext>
                </a:extLst>
              </a:tr>
            </a:tbl>
          </a:graphicData>
        </a:graphic>
      </p:graphicFrame>
    </p:spTree>
    <p:extLst>
      <p:ext uri="{BB962C8B-B14F-4D97-AF65-F5344CB8AC3E}">
        <p14:creationId xmlns:p14="http://schemas.microsoft.com/office/powerpoint/2010/main" val="3463640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07D476-C237-484F-8971-85E62BCCB0F5}"/>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
        <p:nvSpPr>
          <p:cNvPr id="3" name="Rectangle 2"/>
          <p:cNvSpPr/>
          <p:nvPr/>
        </p:nvSpPr>
        <p:spPr>
          <a:xfrm>
            <a:off x="2426317" y="1337778"/>
            <a:ext cx="8044031" cy="507831"/>
          </a:xfrm>
          <a:prstGeom prst="rect">
            <a:avLst/>
          </a:prstGeom>
        </p:spPr>
        <p:txBody>
          <a:bodyPr wrap="square">
            <a:spAutoFit/>
          </a:bodyPr>
          <a:lstStyle/>
          <a:p>
            <a:pPr defTabSz="685800"/>
            <a:r>
              <a:rPr lang="en-US" sz="1350" b="1" dirty="0">
                <a:solidFill>
                  <a:srgbClr val="000000"/>
                </a:solidFill>
                <a:latin typeface="Gill Sans MT"/>
              </a:rPr>
              <a:t>FIGURE 2. Estimated prevalence of hepatitis C virus RNA positivity among all adults* and hepatitis C among pregnant women,</a:t>
            </a:r>
            <a:r>
              <a:rPr lang="en-US" sz="1350" b="1" baseline="30000" dirty="0">
                <a:solidFill>
                  <a:srgbClr val="000000"/>
                </a:solidFill>
                <a:latin typeface="Gill Sans MT"/>
              </a:rPr>
              <a:t>†</a:t>
            </a:r>
            <a:r>
              <a:rPr lang="en-US" sz="1350" b="1" dirty="0">
                <a:solidFill>
                  <a:srgbClr val="000000"/>
                </a:solidFill>
                <a:latin typeface="Gill Sans MT"/>
              </a:rPr>
              <a:t> by state</a:t>
            </a:r>
            <a:r>
              <a:rPr lang="en-US" sz="1350" b="1" baseline="30000" dirty="0">
                <a:solidFill>
                  <a:srgbClr val="000000"/>
                </a:solidFill>
                <a:latin typeface="Gill Sans MT"/>
              </a:rPr>
              <a:t>§</a:t>
            </a:r>
            <a:endParaRPr lang="en-US" sz="1350" dirty="0">
              <a:solidFill>
                <a:srgbClr val="000000"/>
              </a:solidFill>
              <a:latin typeface="Gill Sans MT"/>
            </a:endParaRPr>
          </a:p>
        </p:txBody>
      </p:sp>
      <p:pic>
        <p:nvPicPr>
          <p:cNvPr id="7" name="Picture 6"/>
          <p:cNvPicPr>
            <a:picLocks noChangeAspect="1"/>
          </p:cNvPicPr>
          <p:nvPr/>
        </p:nvPicPr>
        <p:blipFill>
          <a:blip r:embed="rId3"/>
          <a:stretch>
            <a:fillRect/>
          </a:stretch>
        </p:blipFill>
        <p:spPr>
          <a:xfrm>
            <a:off x="2681799" y="2653491"/>
            <a:ext cx="7864073" cy="1249618"/>
          </a:xfrm>
          <a:prstGeom prst="rect">
            <a:avLst/>
          </a:prstGeom>
        </p:spPr>
      </p:pic>
      <p:pic>
        <p:nvPicPr>
          <p:cNvPr id="8" name="Picture 7"/>
          <p:cNvPicPr>
            <a:picLocks noChangeAspect="1"/>
          </p:cNvPicPr>
          <p:nvPr/>
        </p:nvPicPr>
        <p:blipFill>
          <a:blip r:embed="rId4"/>
          <a:stretch>
            <a:fillRect/>
          </a:stretch>
        </p:blipFill>
        <p:spPr>
          <a:xfrm>
            <a:off x="6526852" y="4384882"/>
            <a:ext cx="3479006" cy="892969"/>
          </a:xfrm>
          <a:prstGeom prst="rect">
            <a:avLst/>
          </a:prstGeom>
        </p:spPr>
      </p:pic>
      <p:sp>
        <p:nvSpPr>
          <p:cNvPr id="9" name="TextBox 8"/>
          <p:cNvSpPr txBox="1"/>
          <p:nvPr/>
        </p:nvSpPr>
        <p:spPr>
          <a:xfrm>
            <a:off x="9502777" y="5834777"/>
            <a:ext cx="1213794" cy="196208"/>
          </a:xfrm>
          <a:prstGeom prst="rect">
            <a:avLst/>
          </a:prstGeom>
          <a:noFill/>
        </p:spPr>
        <p:txBody>
          <a:bodyPr wrap="none" rtlCol="0">
            <a:spAutoFit/>
          </a:bodyPr>
          <a:lstStyle/>
          <a:p>
            <a:pPr defTabSz="685800"/>
            <a:r>
              <a:rPr lang="en-US" sz="675" dirty="0">
                <a:solidFill>
                  <a:srgbClr val="000000"/>
                </a:solidFill>
                <a:latin typeface="Gill Sans MT"/>
              </a:rPr>
              <a:t>Schillie et at MMWR 2020;69</a:t>
            </a:r>
          </a:p>
        </p:txBody>
      </p:sp>
    </p:spTree>
    <p:extLst>
      <p:ext uri="{BB962C8B-B14F-4D97-AF65-F5344CB8AC3E}">
        <p14:creationId xmlns:p14="http://schemas.microsoft.com/office/powerpoint/2010/main" val="4106009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07D476-C237-484F-8971-85E62BCCB0F5}"/>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
        <p:nvSpPr>
          <p:cNvPr id="2" name="Rectangle 1"/>
          <p:cNvSpPr/>
          <p:nvPr/>
        </p:nvSpPr>
        <p:spPr>
          <a:xfrm>
            <a:off x="2501031" y="1111326"/>
            <a:ext cx="7992320" cy="553998"/>
          </a:xfrm>
          <a:prstGeom prst="rect">
            <a:avLst/>
          </a:prstGeom>
        </p:spPr>
        <p:txBody>
          <a:bodyPr wrap="square">
            <a:spAutoFit/>
          </a:bodyPr>
          <a:lstStyle/>
          <a:p>
            <a:pPr defTabSz="685800"/>
            <a:r>
              <a:rPr lang="en-US" sz="1500" b="1" dirty="0">
                <a:solidFill>
                  <a:srgbClr val="000000"/>
                </a:solidFill>
                <a:latin typeface="Posterama" panose="020B0504020200020000"/>
              </a:rPr>
              <a:t>WV Resident Births, Hepatitis C Maternal Infection, Number and Percent, 2014-2020</a:t>
            </a:r>
          </a:p>
        </p:txBody>
      </p:sp>
      <p:graphicFrame>
        <p:nvGraphicFramePr>
          <p:cNvPr id="5" name="Table 4"/>
          <p:cNvGraphicFramePr>
            <a:graphicFrameLocks noGrp="1"/>
          </p:cNvGraphicFramePr>
          <p:nvPr/>
        </p:nvGraphicFramePr>
        <p:xfrm>
          <a:off x="2963426" y="1586362"/>
          <a:ext cx="7072010" cy="3881388"/>
        </p:xfrm>
        <a:graphic>
          <a:graphicData uri="http://schemas.openxmlformats.org/drawingml/2006/table">
            <a:tbl>
              <a:tblPr>
                <a:tableStyleId>{85BE263C-DBD7-4A20-BB59-AAB30ACAA65A}</a:tableStyleId>
              </a:tblPr>
              <a:tblGrid>
                <a:gridCol w="1566975">
                  <a:extLst>
                    <a:ext uri="{9D8B030D-6E8A-4147-A177-3AD203B41FA5}">
                      <a16:colId xmlns:a16="http://schemas.microsoft.com/office/drawing/2014/main" val="2095713917"/>
                    </a:ext>
                  </a:extLst>
                </a:gridCol>
                <a:gridCol w="2721590">
                  <a:extLst>
                    <a:ext uri="{9D8B030D-6E8A-4147-A177-3AD203B41FA5}">
                      <a16:colId xmlns:a16="http://schemas.microsoft.com/office/drawing/2014/main" val="3735847183"/>
                    </a:ext>
                  </a:extLst>
                </a:gridCol>
                <a:gridCol w="2783445">
                  <a:extLst>
                    <a:ext uri="{9D8B030D-6E8A-4147-A177-3AD203B41FA5}">
                      <a16:colId xmlns:a16="http://schemas.microsoft.com/office/drawing/2014/main" val="104958033"/>
                    </a:ext>
                  </a:extLst>
                </a:gridCol>
              </a:tblGrid>
              <a:tr h="323449">
                <a:tc rowSpan="2">
                  <a:txBody>
                    <a:bodyPr/>
                    <a:lstStyle/>
                    <a:p>
                      <a:pPr algn="ctr" fontAlgn="ctr"/>
                      <a:r>
                        <a:rPr lang="en-US" sz="1500" b="1" u="none" strike="noStrike" dirty="0">
                          <a:effectLst/>
                        </a:rPr>
                        <a:t>Year</a:t>
                      </a:r>
                      <a:endParaRPr lang="en-US" sz="1500" b="1" i="0" u="none" strike="noStrike" dirty="0">
                        <a:solidFill>
                          <a:srgbClr val="000000"/>
                        </a:solidFill>
                        <a:effectLst/>
                        <a:latin typeface="Posterama" panose="020B050402020002000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80000"/>
                      </a:srgbClr>
                    </a:solidFill>
                  </a:tcPr>
                </a:tc>
                <a:tc gridSpan="2">
                  <a:txBody>
                    <a:bodyPr/>
                    <a:lstStyle/>
                    <a:p>
                      <a:pPr algn="ctr" fontAlgn="b"/>
                      <a:r>
                        <a:rPr lang="en-US" sz="1500" b="1" u="none" strike="noStrike" dirty="0">
                          <a:effectLst/>
                        </a:rPr>
                        <a:t>HCV</a:t>
                      </a:r>
                      <a:endParaRPr lang="en-US" sz="1500" b="1" i="0" u="none" strike="noStrike" dirty="0">
                        <a:solidFill>
                          <a:srgbClr val="000000"/>
                        </a:solidFill>
                        <a:effectLst/>
                        <a:latin typeface="Posterama" panose="020B050402020002000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80000"/>
                      </a:srgbClr>
                    </a:solidFill>
                  </a:tcPr>
                </a:tc>
                <a:tc hMerge="1">
                  <a:txBody>
                    <a:bodyPr/>
                    <a:lstStyle/>
                    <a:p>
                      <a:endParaRPr lang="en-US"/>
                    </a:p>
                  </a:txBody>
                  <a:tcPr/>
                </a:tc>
                <a:extLst>
                  <a:ext uri="{0D108BD9-81ED-4DB2-BD59-A6C34878D82A}">
                    <a16:rowId xmlns:a16="http://schemas.microsoft.com/office/drawing/2014/main" val="1518600287"/>
                  </a:ext>
                </a:extLst>
              </a:tr>
              <a:tr h="323449">
                <a:tc vMerge="1">
                  <a:txBody>
                    <a:bodyPr/>
                    <a:lstStyle/>
                    <a:p>
                      <a:endParaRPr lang="en-US"/>
                    </a:p>
                  </a:txBody>
                  <a:tcPr/>
                </a:tc>
                <a:tc>
                  <a:txBody>
                    <a:bodyPr/>
                    <a:lstStyle/>
                    <a:p>
                      <a:pPr algn="ctr" fontAlgn="b"/>
                      <a:r>
                        <a:rPr lang="en-US" sz="1500" b="1" u="none" strike="noStrike" dirty="0">
                          <a:effectLst/>
                        </a:rPr>
                        <a:t>Births (No.)</a:t>
                      </a:r>
                      <a:endParaRPr lang="en-US" sz="1500" b="1" i="0" u="none" strike="noStrike" dirty="0">
                        <a:solidFill>
                          <a:srgbClr val="000000"/>
                        </a:solidFill>
                        <a:effectLst/>
                        <a:latin typeface="Posterama" panose="020B050402020002000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80000"/>
                      </a:srgbClr>
                    </a:solidFill>
                  </a:tcPr>
                </a:tc>
                <a:tc>
                  <a:txBody>
                    <a:bodyPr/>
                    <a:lstStyle/>
                    <a:p>
                      <a:pPr algn="ctr" fontAlgn="b"/>
                      <a:r>
                        <a:rPr lang="en-US" sz="1500" b="1" u="none" strike="noStrike" dirty="0">
                          <a:effectLst/>
                        </a:rPr>
                        <a:t>Percent (%)</a:t>
                      </a:r>
                      <a:endParaRPr lang="en-US" sz="1500" b="1" i="0" u="none" strike="noStrike" dirty="0">
                        <a:solidFill>
                          <a:srgbClr val="000000"/>
                        </a:solidFill>
                        <a:effectLst/>
                        <a:latin typeface="Posterama" panose="020B050402020002000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80000"/>
                      </a:srgbClr>
                    </a:solidFill>
                  </a:tcPr>
                </a:tc>
                <a:extLst>
                  <a:ext uri="{0D108BD9-81ED-4DB2-BD59-A6C34878D82A}">
                    <a16:rowId xmlns:a16="http://schemas.microsoft.com/office/drawing/2014/main" val="2832521558"/>
                  </a:ext>
                </a:extLst>
              </a:tr>
              <a:tr h="323449">
                <a:tc>
                  <a:txBody>
                    <a:bodyPr/>
                    <a:lstStyle/>
                    <a:p>
                      <a:pPr algn="ctr" fontAlgn="b"/>
                      <a:r>
                        <a:rPr lang="en-US" sz="1500" u="none" strike="noStrike" dirty="0">
                          <a:effectLst/>
                        </a:rPr>
                        <a:t>2014</a:t>
                      </a:r>
                      <a:endParaRPr lang="en-US" sz="1500" b="0" i="0" u="none" strike="noStrike" dirty="0">
                        <a:solidFill>
                          <a:srgbClr val="000000"/>
                        </a:solidFill>
                        <a:effectLst/>
                        <a:latin typeface="Posterama" panose="020B050402020002000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464 </a:t>
                      </a:r>
                      <a:endParaRPr lang="en-US" sz="1500" b="0" i="0" u="none" strike="noStrike" dirty="0">
                        <a:solidFill>
                          <a:srgbClr val="000000"/>
                        </a:solidFill>
                        <a:effectLst/>
                        <a:latin typeface="Posterama" panose="020B050402020002000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2.3</a:t>
                      </a:r>
                      <a:endParaRPr lang="en-US" sz="1500" b="0" i="0" u="none" strike="noStrike" dirty="0">
                        <a:solidFill>
                          <a:srgbClr val="000000"/>
                        </a:solidFill>
                        <a:effectLst/>
                        <a:latin typeface="Posterama" panose="020B050402020002000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977310"/>
                  </a:ext>
                </a:extLst>
              </a:tr>
              <a:tr h="323449">
                <a:tc>
                  <a:txBody>
                    <a:bodyPr/>
                    <a:lstStyle/>
                    <a:p>
                      <a:pPr algn="ctr" fontAlgn="b"/>
                      <a:r>
                        <a:rPr lang="en-US" sz="1500" u="none" strike="noStrike" dirty="0">
                          <a:effectLst/>
                        </a:rPr>
                        <a:t>2015</a:t>
                      </a:r>
                      <a:endParaRPr lang="en-US" sz="1500" b="0" i="0" u="none" strike="noStrike" dirty="0">
                        <a:solidFill>
                          <a:srgbClr val="000000"/>
                        </a:solidFill>
                        <a:effectLst/>
                        <a:latin typeface="Posterama" panose="020B050402020002000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552 </a:t>
                      </a:r>
                      <a:endParaRPr lang="en-US" sz="1500" b="0" i="0" u="none" strike="noStrike" dirty="0">
                        <a:solidFill>
                          <a:srgbClr val="000000"/>
                        </a:solidFill>
                        <a:effectLst/>
                        <a:latin typeface="Posterama" panose="020B050402020002000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2.8</a:t>
                      </a:r>
                      <a:endParaRPr lang="en-US" sz="1500" b="0" i="0" u="none" strike="noStrike" dirty="0">
                        <a:solidFill>
                          <a:srgbClr val="000000"/>
                        </a:solidFill>
                        <a:effectLst/>
                        <a:latin typeface="Posterama" panose="020B050402020002000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1595296"/>
                  </a:ext>
                </a:extLst>
              </a:tr>
              <a:tr h="323449">
                <a:tc>
                  <a:txBody>
                    <a:bodyPr/>
                    <a:lstStyle/>
                    <a:p>
                      <a:pPr algn="ctr" fontAlgn="ctr"/>
                      <a:r>
                        <a:rPr lang="en-US" sz="1500" u="none" strike="noStrike" dirty="0">
                          <a:effectLst/>
                        </a:rPr>
                        <a:t>2016</a:t>
                      </a:r>
                      <a:endParaRPr lang="en-US" sz="1500" b="0" i="0" u="none" strike="noStrike" dirty="0">
                        <a:solidFill>
                          <a:srgbClr val="000000"/>
                        </a:solidFill>
                        <a:effectLst/>
                        <a:latin typeface="Posterama" panose="020B050402020002000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500" u="none" strike="noStrike" dirty="0">
                          <a:effectLst/>
                        </a:rPr>
                        <a:t>633 </a:t>
                      </a:r>
                      <a:endParaRPr lang="en-US" sz="1500" b="0" i="0" u="none" strike="noStrike" dirty="0">
                        <a:solidFill>
                          <a:srgbClr val="000000"/>
                        </a:solidFill>
                        <a:effectLst/>
                        <a:latin typeface="Posterama" panose="020B050402020002000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3.3</a:t>
                      </a:r>
                      <a:endParaRPr lang="en-US" sz="1500" b="0" i="0" u="none" strike="noStrike" dirty="0">
                        <a:solidFill>
                          <a:srgbClr val="000000"/>
                        </a:solidFill>
                        <a:effectLst/>
                        <a:latin typeface="Posterama" panose="020B050402020002000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6205395"/>
                  </a:ext>
                </a:extLst>
              </a:tr>
              <a:tr h="323449">
                <a:tc>
                  <a:txBody>
                    <a:bodyPr/>
                    <a:lstStyle/>
                    <a:p>
                      <a:pPr algn="ctr" fontAlgn="ctr"/>
                      <a:r>
                        <a:rPr lang="en-US" sz="1500" u="none" strike="noStrike" dirty="0">
                          <a:effectLst/>
                        </a:rPr>
                        <a:t>2017</a:t>
                      </a:r>
                      <a:endParaRPr lang="en-US" sz="1500" b="0" i="0" u="none" strike="noStrike" dirty="0">
                        <a:solidFill>
                          <a:srgbClr val="000000"/>
                        </a:solidFill>
                        <a:effectLst/>
                        <a:latin typeface="Posterama" panose="020B050402020002000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663 </a:t>
                      </a:r>
                      <a:endParaRPr lang="en-US" sz="1500" b="0" i="0" u="none" strike="noStrike" dirty="0">
                        <a:solidFill>
                          <a:srgbClr val="000000"/>
                        </a:solidFill>
                        <a:effectLst/>
                        <a:latin typeface="Posterama" panose="020B050402020002000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3.5</a:t>
                      </a:r>
                      <a:endParaRPr lang="en-US" sz="1500" b="0" i="0" u="none" strike="noStrike" dirty="0">
                        <a:solidFill>
                          <a:srgbClr val="000000"/>
                        </a:solidFill>
                        <a:effectLst/>
                        <a:latin typeface="Posterama" panose="020B050402020002000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8893931"/>
                  </a:ext>
                </a:extLst>
              </a:tr>
              <a:tr h="323449">
                <a:tc>
                  <a:txBody>
                    <a:bodyPr/>
                    <a:lstStyle/>
                    <a:p>
                      <a:pPr algn="ctr" fontAlgn="b"/>
                      <a:r>
                        <a:rPr lang="en-US" sz="1500" u="none" strike="noStrike" dirty="0">
                          <a:effectLst/>
                        </a:rPr>
                        <a:t>2018</a:t>
                      </a:r>
                      <a:endParaRPr lang="en-US" sz="1500" b="0" i="0" u="none" strike="noStrike" dirty="0">
                        <a:solidFill>
                          <a:srgbClr val="000000"/>
                        </a:solidFill>
                        <a:effectLst/>
                        <a:latin typeface="Posterama" panose="020B050402020002000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637 </a:t>
                      </a:r>
                      <a:endParaRPr lang="en-US" sz="1500" b="0" i="0" u="none" strike="noStrike" dirty="0">
                        <a:solidFill>
                          <a:srgbClr val="000000"/>
                        </a:solidFill>
                        <a:effectLst/>
                        <a:latin typeface="Posterama" panose="020B050402020002000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rPr>
                        <a:t>3.5</a:t>
                      </a:r>
                      <a:endParaRPr lang="en-US" sz="1500" b="0" i="0" u="none" strike="noStrike" dirty="0">
                        <a:solidFill>
                          <a:srgbClr val="000000"/>
                        </a:solidFill>
                        <a:effectLst/>
                        <a:latin typeface="Posterama" panose="020B050402020002000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1818766"/>
                  </a:ext>
                </a:extLst>
              </a:tr>
              <a:tr h="323449">
                <a:tc>
                  <a:txBody>
                    <a:bodyPr/>
                    <a:lstStyle/>
                    <a:p>
                      <a:pPr algn="ctr" fontAlgn="b"/>
                      <a:r>
                        <a:rPr lang="en-US" sz="1500" u="none" strike="noStrike" dirty="0">
                          <a:effectLst/>
                          <a:latin typeface="+mn-lt"/>
                        </a:rPr>
                        <a:t>2019</a:t>
                      </a:r>
                      <a:endParaRPr lang="en-US" sz="1500" b="0" i="0" u="none" strike="noStrike"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latin typeface="+mn-lt"/>
                        </a:rPr>
                        <a:t>616 </a:t>
                      </a:r>
                      <a:endParaRPr lang="en-US" sz="1500" b="0" i="0" u="none" strike="noStrike"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latin typeface="+mn-lt"/>
                        </a:rPr>
                        <a:t>3.4</a:t>
                      </a:r>
                      <a:endParaRPr lang="en-US" sz="1500" b="0" i="0" u="none" strike="noStrike"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841845"/>
                  </a:ext>
                </a:extLst>
              </a:tr>
              <a:tr h="323449">
                <a:tc>
                  <a:txBody>
                    <a:bodyPr/>
                    <a:lstStyle/>
                    <a:p>
                      <a:pPr algn="ctr" fontAlgn="b"/>
                      <a:r>
                        <a:rPr lang="en-US" sz="1500" u="none" strike="noStrike" dirty="0">
                          <a:effectLst/>
                          <a:latin typeface="+mn-lt"/>
                        </a:rPr>
                        <a:t>2020</a:t>
                      </a:r>
                      <a:endParaRPr lang="en-US" sz="1500" b="0" i="0" u="none" strike="noStrike"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latin typeface="+mn-lt"/>
                        </a:rPr>
                        <a:t>575 </a:t>
                      </a:r>
                      <a:endParaRPr lang="en-US" sz="1500" b="0" i="0" u="none" strike="noStrike"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u="none" strike="noStrike" dirty="0">
                          <a:effectLst/>
                          <a:latin typeface="+mn-lt"/>
                        </a:rPr>
                        <a:t>3.3</a:t>
                      </a:r>
                      <a:endParaRPr lang="en-US" sz="1500" b="0" i="0" u="none" strike="noStrike"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0441419"/>
                  </a:ext>
                </a:extLst>
              </a:tr>
              <a:tr h="323449">
                <a:tc>
                  <a:txBody>
                    <a:bodyPr/>
                    <a:lstStyle/>
                    <a:p>
                      <a:pPr algn="ctr" fontAlgn="b"/>
                      <a:r>
                        <a:rPr lang="en-US" sz="1500" b="0" i="0" u="none" strike="noStrike" dirty="0">
                          <a:solidFill>
                            <a:srgbClr val="000000"/>
                          </a:solidFill>
                          <a:effectLst/>
                          <a:latin typeface="+mn-lt"/>
                        </a:rPr>
                        <a:t>2021*</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mn-lt"/>
                        </a:rPr>
                        <a:t>495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mn-lt"/>
                        </a:rPr>
                        <a:t>2.9</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7601201"/>
                  </a:ext>
                </a:extLst>
              </a:tr>
              <a:tr h="323449">
                <a:tc>
                  <a:txBody>
                    <a:bodyPr/>
                    <a:lstStyle/>
                    <a:p>
                      <a:pPr algn="ctr" fontAlgn="b"/>
                      <a:r>
                        <a:rPr lang="en-US" sz="1500" b="0" i="0" u="none" strike="noStrike" dirty="0">
                          <a:solidFill>
                            <a:srgbClr val="000000"/>
                          </a:solidFill>
                          <a:effectLst/>
                          <a:latin typeface="+mn-lt"/>
                        </a:rPr>
                        <a:t>2022*</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mn-lt"/>
                        </a:rPr>
                        <a:t>478</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mn-lt"/>
                        </a:rPr>
                        <a:t>2.9</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1196845"/>
                  </a:ext>
                </a:extLst>
              </a:tr>
              <a:tr h="323449">
                <a:tc>
                  <a:txBody>
                    <a:bodyPr/>
                    <a:lstStyle/>
                    <a:p>
                      <a:pPr algn="ctr" fontAlgn="b"/>
                      <a:r>
                        <a:rPr lang="en-US" sz="1500" b="1" u="none" strike="noStrike" dirty="0">
                          <a:effectLst/>
                          <a:latin typeface="+mn-lt"/>
                        </a:rPr>
                        <a:t>Total</a:t>
                      </a:r>
                      <a:endParaRPr lang="en-US" sz="1500" b="1" i="0" u="none" strike="noStrike"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1" u="none" strike="noStrike" dirty="0">
                          <a:effectLst/>
                          <a:latin typeface="+mn-lt"/>
                        </a:rPr>
                        <a:t>5,091 </a:t>
                      </a:r>
                      <a:endParaRPr lang="en-US" sz="1500" b="1" i="0" u="none" strike="noStrike"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1" i="0" u="none" strike="noStrike" dirty="0">
                          <a:solidFill>
                            <a:srgbClr val="000000"/>
                          </a:solidFill>
                          <a:effectLst/>
                          <a:latin typeface="+mn-lt"/>
                        </a:rPr>
                        <a:t>2.8</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3739393"/>
                  </a:ext>
                </a:extLst>
              </a:tr>
            </a:tbl>
          </a:graphicData>
        </a:graphic>
      </p:graphicFrame>
      <p:sp>
        <p:nvSpPr>
          <p:cNvPr id="6" name="Rectangle 5"/>
          <p:cNvSpPr/>
          <p:nvPr/>
        </p:nvSpPr>
        <p:spPr>
          <a:xfrm>
            <a:off x="7806581" y="5827467"/>
            <a:ext cx="2969083" cy="219291"/>
          </a:xfrm>
          <a:prstGeom prst="rect">
            <a:avLst/>
          </a:prstGeom>
        </p:spPr>
        <p:txBody>
          <a:bodyPr wrap="none">
            <a:spAutoFit/>
          </a:bodyPr>
          <a:lstStyle/>
          <a:p>
            <a:pPr defTabSz="685800"/>
            <a:r>
              <a:rPr lang="en-US" sz="825" dirty="0">
                <a:solidFill>
                  <a:srgbClr val="000000"/>
                </a:solidFill>
                <a:latin typeface="Gill Sans MT"/>
              </a:rPr>
              <a:t>Source: WV Health Statistics Center, Vital Statistics System 2023</a:t>
            </a:r>
          </a:p>
        </p:txBody>
      </p:sp>
      <p:sp>
        <p:nvSpPr>
          <p:cNvPr id="10" name="TextBox 9"/>
          <p:cNvSpPr txBox="1"/>
          <p:nvPr/>
        </p:nvSpPr>
        <p:spPr>
          <a:xfrm>
            <a:off x="6183876" y="5596633"/>
            <a:ext cx="4652236" cy="253916"/>
          </a:xfrm>
          <a:prstGeom prst="rect">
            <a:avLst/>
          </a:prstGeom>
          <a:noFill/>
        </p:spPr>
        <p:txBody>
          <a:bodyPr wrap="none" rtlCol="0">
            <a:spAutoFit/>
          </a:bodyPr>
          <a:lstStyle/>
          <a:p>
            <a:pPr defTabSz="685800"/>
            <a:r>
              <a:rPr lang="en-US" sz="900" dirty="0">
                <a:solidFill>
                  <a:srgbClr val="000000"/>
                </a:solidFill>
                <a:latin typeface="Gill Sans MT"/>
              </a:rPr>
              <a:t>* Percentages are based on known values. 2021 data are preliminary. 2022 data are cumulative</a:t>
            </a:r>
            <a:r>
              <a:rPr lang="en-US" sz="1050" dirty="0">
                <a:solidFill>
                  <a:srgbClr val="000000"/>
                </a:solidFill>
                <a:latin typeface="Gill Sans MT"/>
              </a:rPr>
              <a:t>.</a:t>
            </a:r>
          </a:p>
        </p:txBody>
      </p:sp>
    </p:spTree>
    <p:extLst>
      <p:ext uri="{BB962C8B-B14F-4D97-AF65-F5344CB8AC3E}">
        <p14:creationId xmlns:p14="http://schemas.microsoft.com/office/powerpoint/2010/main" val="1743538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8725" y="1056769"/>
            <a:ext cx="6389225" cy="393073"/>
          </a:xfrm>
          <a:prstGeom prst="rect">
            <a:avLst/>
          </a:prstGeom>
        </p:spPr>
        <p:txBody>
          <a:bodyPr vert="horz" wrap="square" lIns="0" tIns="6494" rIns="0" bIns="0" rtlCol="0">
            <a:spAutoFit/>
          </a:bodyPr>
          <a:lstStyle/>
          <a:p>
            <a:pPr marL="6494" marR="59746" algn="just" defTabSz="685800">
              <a:lnSpc>
                <a:spcPct val="107200"/>
              </a:lnSpc>
              <a:spcBef>
                <a:spcPts val="51"/>
              </a:spcBef>
            </a:pPr>
            <a:r>
              <a:rPr sz="1200" b="1" spc="-2" dirty="0">
                <a:solidFill>
                  <a:srgbClr val="005E6D"/>
                </a:solidFill>
                <a:latin typeface="Bw Glenn Sans ExtraBold"/>
                <a:cs typeface="Bw Glenn Sans ExtraBold"/>
              </a:rPr>
              <a:t>Table </a:t>
            </a:r>
            <a:r>
              <a:rPr sz="1200" b="1" spc="8" dirty="0">
                <a:solidFill>
                  <a:srgbClr val="005E6D"/>
                </a:solidFill>
                <a:latin typeface="Bw Glenn Sans ExtraBold"/>
                <a:cs typeface="Bw Glenn Sans ExtraBold"/>
              </a:rPr>
              <a:t>3.4. </a:t>
            </a:r>
            <a:r>
              <a:rPr sz="1200" b="1" spc="11" dirty="0">
                <a:solidFill>
                  <a:srgbClr val="8C2689"/>
                </a:solidFill>
                <a:latin typeface="Bw Glenn Sans ExtraBold"/>
                <a:cs typeface="Bw Glenn Sans ExtraBold"/>
              </a:rPr>
              <a:t>Number  </a:t>
            </a:r>
            <a:r>
              <a:rPr sz="1200" b="1" spc="2" dirty="0">
                <a:solidFill>
                  <a:srgbClr val="8C2689"/>
                </a:solidFill>
                <a:latin typeface="Bw Glenn Sans ExtraBold"/>
                <a:cs typeface="Bw Glenn Sans ExtraBold"/>
              </a:rPr>
              <a:t>of </a:t>
            </a:r>
            <a:r>
              <a:rPr sz="1200" b="1" spc="8" dirty="0">
                <a:solidFill>
                  <a:srgbClr val="8C2689"/>
                </a:solidFill>
                <a:latin typeface="Bw Glenn Sans ExtraBold"/>
                <a:cs typeface="Bw Glenn Sans ExtraBold"/>
              </a:rPr>
              <a:t>newly </a:t>
            </a:r>
            <a:r>
              <a:rPr sz="1200" b="1" spc="11" dirty="0">
                <a:solidFill>
                  <a:srgbClr val="8C2689"/>
                </a:solidFill>
                <a:latin typeface="Bw Glenn Sans ExtraBold"/>
                <a:cs typeface="Bw Glenn Sans ExtraBold"/>
              </a:rPr>
              <a:t>reported </a:t>
            </a:r>
            <a:r>
              <a:rPr sz="1200" b="1" spc="8" dirty="0">
                <a:solidFill>
                  <a:srgbClr val="8C2689"/>
                </a:solidFill>
                <a:latin typeface="Bw Glenn Sans ExtraBold"/>
                <a:cs typeface="Bw Glenn Sans ExtraBold"/>
              </a:rPr>
              <a:t>cases* </a:t>
            </a:r>
            <a:r>
              <a:rPr sz="1200" b="1" spc="2" dirty="0">
                <a:solidFill>
                  <a:srgbClr val="8C2689"/>
                </a:solidFill>
                <a:latin typeface="Bw Glenn Sans ExtraBold"/>
                <a:cs typeface="Bw Glenn Sans ExtraBold"/>
              </a:rPr>
              <a:t>of </a:t>
            </a:r>
            <a:r>
              <a:rPr sz="1200" b="1" spc="11" dirty="0">
                <a:solidFill>
                  <a:srgbClr val="8C2689"/>
                </a:solidFill>
                <a:latin typeface="Bw Glenn Sans ExtraBold"/>
                <a:cs typeface="Bw Glenn Sans ExtraBold"/>
              </a:rPr>
              <a:t>perinatal  hepatitis </a:t>
            </a:r>
            <a:r>
              <a:rPr sz="1200" b="1" dirty="0">
                <a:solidFill>
                  <a:srgbClr val="8C2689"/>
                </a:solidFill>
                <a:latin typeface="Bw Glenn Sans ExtraBold"/>
                <a:cs typeface="Bw Glenn Sans ExtraBold"/>
              </a:rPr>
              <a:t>C</a:t>
            </a:r>
            <a:r>
              <a:rPr sz="1200" b="1" spc="15" dirty="0">
                <a:solidFill>
                  <a:srgbClr val="8C2689"/>
                </a:solidFill>
                <a:latin typeface="Bw Glenn Sans ExtraBold"/>
                <a:cs typeface="Bw Glenn Sans ExtraBold"/>
              </a:rPr>
              <a:t> </a:t>
            </a:r>
            <a:r>
              <a:rPr sz="1200" b="1" spc="13" dirty="0">
                <a:solidFill>
                  <a:srgbClr val="8C2689"/>
                </a:solidFill>
                <a:latin typeface="Bw Glenn Sans ExtraBold"/>
                <a:cs typeface="Bw Glenn Sans ExtraBold"/>
              </a:rPr>
              <a:t>virus</a:t>
            </a:r>
            <a:r>
              <a:rPr lang="en-US" sz="1200" b="1" spc="13" dirty="0">
                <a:solidFill>
                  <a:srgbClr val="8C2689"/>
                </a:solidFill>
                <a:latin typeface="Bw Glenn Sans ExtraBold"/>
                <a:cs typeface="Bw Glenn Sans ExtraBold"/>
              </a:rPr>
              <a:t> </a:t>
            </a:r>
            <a:r>
              <a:rPr sz="1200" b="1" spc="8" dirty="0">
                <a:solidFill>
                  <a:srgbClr val="8C2689"/>
                </a:solidFill>
                <a:latin typeface="Bw Glenn Sans ExtraBold"/>
                <a:cs typeface="Bw Glenn Sans ExtraBold"/>
              </a:rPr>
              <a:t>infection, </a:t>
            </a:r>
            <a:r>
              <a:rPr sz="1200" b="1" dirty="0">
                <a:solidFill>
                  <a:srgbClr val="8C2689"/>
                </a:solidFill>
                <a:latin typeface="Bw Glenn Sans ExtraBold"/>
                <a:cs typeface="Bw Glenn Sans ExtraBold"/>
              </a:rPr>
              <a:t>by </a:t>
            </a:r>
            <a:r>
              <a:rPr sz="1200" b="1" spc="8" dirty="0">
                <a:solidFill>
                  <a:srgbClr val="8C2689"/>
                </a:solidFill>
                <a:latin typeface="Bw Glenn Sans ExtraBold"/>
                <a:cs typeface="Bw Glenn Sans ExtraBold"/>
              </a:rPr>
              <a:t>state </a:t>
            </a:r>
            <a:r>
              <a:rPr sz="1200" b="1" spc="5" dirty="0">
                <a:solidFill>
                  <a:srgbClr val="8C2689"/>
                </a:solidFill>
                <a:latin typeface="Bw Glenn Sans ExtraBold"/>
                <a:cs typeface="Bw Glenn Sans ExtraBold"/>
              </a:rPr>
              <a:t>or </a:t>
            </a:r>
            <a:r>
              <a:rPr sz="1200" b="1" spc="11" dirty="0">
                <a:solidFill>
                  <a:srgbClr val="8C2689"/>
                </a:solidFill>
                <a:latin typeface="Bw Glenn Sans ExtraBold"/>
                <a:cs typeface="Bw Glenn Sans ExtraBold"/>
              </a:rPr>
              <a:t>jurisdiction</a:t>
            </a:r>
            <a:r>
              <a:rPr sz="1200" b="1" spc="20" dirty="0">
                <a:solidFill>
                  <a:srgbClr val="8C2689"/>
                </a:solidFill>
                <a:latin typeface="Bw Glenn Sans ExtraBold"/>
                <a:cs typeface="Bw Glenn Sans ExtraBold"/>
              </a:rPr>
              <a:t> </a:t>
            </a:r>
            <a:r>
              <a:rPr sz="1200" b="1" dirty="0">
                <a:solidFill>
                  <a:srgbClr val="8C2689"/>
                </a:solidFill>
                <a:latin typeface="Bw Glenn Sans ExtraBold"/>
                <a:cs typeface="Bw Glenn Sans ExtraBold"/>
              </a:rPr>
              <a:t>—</a:t>
            </a:r>
            <a:r>
              <a:rPr lang="en-US" sz="1200" dirty="0">
                <a:solidFill>
                  <a:srgbClr val="000000"/>
                </a:solidFill>
                <a:latin typeface="Bw Glenn Sans ExtraBold"/>
                <a:cs typeface="Bw Glenn Sans ExtraBold"/>
              </a:rPr>
              <a:t> </a:t>
            </a:r>
            <a:r>
              <a:rPr sz="1200" b="1" spc="8" dirty="0">
                <a:solidFill>
                  <a:srgbClr val="8C2689"/>
                </a:solidFill>
                <a:latin typeface="Bw Glenn Sans ExtraBold"/>
                <a:cs typeface="Bw Glenn Sans ExtraBold"/>
              </a:rPr>
              <a:t>United States,</a:t>
            </a:r>
            <a:r>
              <a:rPr sz="1200" b="1" spc="18" dirty="0">
                <a:solidFill>
                  <a:srgbClr val="8C2689"/>
                </a:solidFill>
                <a:latin typeface="Bw Glenn Sans ExtraBold"/>
                <a:cs typeface="Bw Glenn Sans ExtraBold"/>
              </a:rPr>
              <a:t> </a:t>
            </a:r>
            <a:r>
              <a:rPr sz="1200" b="1" spc="13" dirty="0">
                <a:solidFill>
                  <a:srgbClr val="8C2689"/>
                </a:solidFill>
                <a:latin typeface="Bw Glenn Sans ExtraBold"/>
                <a:cs typeface="Bw Glenn Sans ExtraBold"/>
              </a:rPr>
              <a:t>2019</a:t>
            </a:r>
            <a:endParaRPr sz="1200" dirty="0">
              <a:solidFill>
                <a:srgbClr val="000000"/>
              </a:solidFill>
              <a:latin typeface="Bw Glenn Sans ExtraBold"/>
              <a:cs typeface="Bw Glenn Sans ExtraBold"/>
            </a:endParaRPr>
          </a:p>
        </p:txBody>
      </p:sp>
      <p:graphicFrame>
        <p:nvGraphicFramePr>
          <p:cNvPr id="4" name="object 4"/>
          <p:cNvGraphicFramePr>
            <a:graphicFrameLocks noGrp="1"/>
          </p:cNvGraphicFramePr>
          <p:nvPr/>
        </p:nvGraphicFramePr>
        <p:xfrm>
          <a:off x="3138724" y="1500362"/>
          <a:ext cx="3151153" cy="4015874"/>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1545023">
                  <a:extLst>
                    <a:ext uri="{9D8B030D-6E8A-4147-A177-3AD203B41FA5}">
                      <a16:colId xmlns:a16="http://schemas.microsoft.com/office/drawing/2014/main" val="20000"/>
                    </a:ext>
                  </a:extLst>
                </a:gridCol>
                <a:gridCol w="1606130">
                  <a:extLst>
                    <a:ext uri="{9D8B030D-6E8A-4147-A177-3AD203B41FA5}">
                      <a16:colId xmlns:a16="http://schemas.microsoft.com/office/drawing/2014/main" val="20001"/>
                    </a:ext>
                  </a:extLst>
                </a:gridCol>
              </a:tblGrid>
              <a:tr h="148541">
                <a:tc>
                  <a:txBody>
                    <a:bodyPr/>
                    <a:lstStyle/>
                    <a:p>
                      <a:pPr marL="57150">
                        <a:lnSpc>
                          <a:spcPct val="100000"/>
                        </a:lnSpc>
                        <a:spcBef>
                          <a:spcPts val="150"/>
                        </a:spcBef>
                      </a:pPr>
                      <a:r>
                        <a:rPr sz="900" b="1" spc="10" dirty="0">
                          <a:solidFill>
                            <a:srgbClr val="FFFFFF"/>
                          </a:solidFill>
                          <a:latin typeface="Bw Glenn Sans ExtraBold"/>
                          <a:cs typeface="Bw Glenn Sans ExtraBold"/>
                        </a:rPr>
                        <a:t>State or</a:t>
                      </a:r>
                      <a:r>
                        <a:rPr sz="900" b="1" spc="40" dirty="0">
                          <a:solidFill>
                            <a:srgbClr val="FFFFFF"/>
                          </a:solidFill>
                          <a:latin typeface="Bw Glenn Sans ExtraBold"/>
                          <a:cs typeface="Bw Glenn Sans ExtraBold"/>
                        </a:rPr>
                        <a:t> </a:t>
                      </a:r>
                      <a:r>
                        <a:rPr sz="900" b="1" spc="15" dirty="0">
                          <a:solidFill>
                            <a:srgbClr val="FFFFFF"/>
                          </a:solidFill>
                          <a:latin typeface="Bw Glenn Sans ExtraBold"/>
                          <a:cs typeface="Bw Glenn Sans ExtraBold"/>
                        </a:rPr>
                        <a:t>Jurisdiction</a:t>
                      </a:r>
                      <a:endParaRPr sz="900" dirty="0">
                        <a:latin typeface="Bw Glenn Sans ExtraBold"/>
                        <a:cs typeface="Bw Glenn Sans ExtraBold"/>
                      </a:endParaRPr>
                    </a:p>
                  </a:txBody>
                  <a:tcPr marL="0" marR="0" marT="9742" marB="0">
                    <a:lnR w="12700">
                      <a:solidFill>
                        <a:srgbClr val="FFFFFF"/>
                      </a:solidFill>
                      <a:prstDash val="solid"/>
                    </a:lnR>
                    <a:solidFill>
                      <a:srgbClr val="005E6D"/>
                    </a:solidFill>
                  </a:tcPr>
                </a:tc>
                <a:tc>
                  <a:txBody>
                    <a:bodyPr/>
                    <a:lstStyle/>
                    <a:p>
                      <a:pPr marL="6350" algn="ctr">
                        <a:lnSpc>
                          <a:spcPct val="100000"/>
                        </a:lnSpc>
                        <a:spcBef>
                          <a:spcPts val="150"/>
                        </a:spcBef>
                      </a:pPr>
                      <a:r>
                        <a:rPr sz="900" b="1" spc="15" dirty="0">
                          <a:solidFill>
                            <a:srgbClr val="FFFFFF"/>
                          </a:solidFill>
                          <a:latin typeface="Bw Glenn Sans ExtraBold"/>
                          <a:cs typeface="Bw Glenn Sans ExtraBold"/>
                        </a:rPr>
                        <a:t>Perinatal Hepatitis</a:t>
                      </a:r>
                      <a:r>
                        <a:rPr sz="900" b="1" spc="45" dirty="0">
                          <a:solidFill>
                            <a:srgbClr val="FFFFFF"/>
                          </a:solidFill>
                          <a:latin typeface="Bw Glenn Sans ExtraBold"/>
                          <a:cs typeface="Bw Glenn Sans ExtraBold"/>
                        </a:rPr>
                        <a:t> </a:t>
                      </a:r>
                      <a:r>
                        <a:rPr sz="900" b="1" dirty="0">
                          <a:solidFill>
                            <a:srgbClr val="FFFFFF"/>
                          </a:solidFill>
                          <a:latin typeface="Bw Glenn Sans ExtraBold"/>
                          <a:cs typeface="Bw Glenn Sans ExtraBold"/>
                        </a:rPr>
                        <a:t>C</a:t>
                      </a:r>
                      <a:endParaRPr sz="900" dirty="0">
                        <a:latin typeface="Bw Glenn Sans ExtraBold"/>
                        <a:cs typeface="Bw Glenn Sans ExtraBold"/>
                      </a:endParaRPr>
                    </a:p>
                  </a:txBody>
                  <a:tcPr marL="0" marR="0" marT="9742" marB="0">
                    <a:lnL w="12700">
                      <a:solidFill>
                        <a:srgbClr val="FFFFFF"/>
                      </a:solidFill>
                      <a:prstDash val="solid"/>
                    </a:lnL>
                    <a:solidFill>
                      <a:srgbClr val="005E6D"/>
                    </a:solidFill>
                  </a:tcPr>
                </a:tc>
                <a:extLst>
                  <a:ext uri="{0D108BD9-81ED-4DB2-BD59-A6C34878D82A}">
                    <a16:rowId xmlns:a16="http://schemas.microsoft.com/office/drawing/2014/main" val="10000"/>
                  </a:ext>
                </a:extLst>
              </a:tr>
              <a:tr h="146899">
                <a:tc>
                  <a:txBody>
                    <a:bodyPr/>
                    <a:lstStyle/>
                    <a:p>
                      <a:pPr marL="57150">
                        <a:lnSpc>
                          <a:spcPct val="100000"/>
                        </a:lnSpc>
                        <a:spcBef>
                          <a:spcPts val="125"/>
                        </a:spcBef>
                      </a:pPr>
                      <a:r>
                        <a:rPr sz="900" b="1" spc="20" dirty="0">
                          <a:solidFill>
                            <a:srgbClr val="231F20"/>
                          </a:solidFill>
                          <a:latin typeface="Bw Glenn Sans Medium"/>
                          <a:cs typeface="Bw Glenn Sans Medium"/>
                        </a:rPr>
                        <a:t>Alabama</a:t>
                      </a:r>
                      <a:endParaRPr sz="900" dirty="0">
                        <a:latin typeface="Bw Glenn Sans Medium"/>
                        <a:cs typeface="Bw Glenn Sans Medium"/>
                      </a:endParaRPr>
                    </a:p>
                  </a:txBody>
                  <a:tcPr marL="0" marR="0" marT="8118" marB="0">
                    <a:solidFill>
                      <a:srgbClr val="FFFFFF"/>
                    </a:solidFill>
                  </a:tcPr>
                </a:tc>
                <a:tc>
                  <a:txBody>
                    <a:bodyPr/>
                    <a:lstStyle/>
                    <a:p>
                      <a:pPr marL="6350" algn="ctr">
                        <a:lnSpc>
                          <a:spcPct val="100000"/>
                        </a:lnSpc>
                        <a:spcBef>
                          <a:spcPts val="12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8118" marB="0">
                    <a:solidFill>
                      <a:srgbClr val="FFFFFF"/>
                    </a:solidFill>
                  </a:tcPr>
                </a:tc>
                <a:extLst>
                  <a:ext uri="{0D108BD9-81ED-4DB2-BD59-A6C34878D82A}">
                    <a16:rowId xmlns:a16="http://schemas.microsoft.com/office/drawing/2014/main" val="10001"/>
                  </a:ext>
                </a:extLst>
              </a:tr>
              <a:tr h="148541">
                <a:tc>
                  <a:txBody>
                    <a:bodyPr/>
                    <a:lstStyle/>
                    <a:p>
                      <a:pPr marL="57150">
                        <a:lnSpc>
                          <a:spcPct val="100000"/>
                        </a:lnSpc>
                        <a:spcBef>
                          <a:spcPts val="150"/>
                        </a:spcBef>
                      </a:pPr>
                      <a:r>
                        <a:rPr sz="900" b="1" spc="15" dirty="0">
                          <a:solidFill>
                            <a:srgbClr val="231F20"/>
                          </a:solidFill>
                          <a:latin typeface="Bw Glenn Sans Medium"/>
                          <a:cs typeface="Bw Glenn Sans Medium"/>
                        </a:rPr>
                        <a:t>Alaska</a:t>
                      </a:r>
                      <a:endParaRPr sz="900" dirty="0">
                        <a:latin typeface="Bw Glenn Sans Medium"/>
                        <a:cs typeface="Bw Glenn Sans Medium"/>
                      </a:endParaRPr>
                    </a:p>
                  </a:txBody>
                  <a:tcPr marL="0" marR="0" marT="9742" marB="0">
                    <a:lnR w="12700">
                      <a:solidFill>
                        <a:srgbClr val="FFFFFF"/>
                      </a:solidFill>
                      <a:prstDash val="solid"/>
                    </a:lnR>
                    <a:solidFill>
                      <a:srgbClr val="E5EEF0"/>
                    </a:solidFill>
                  </a:tcPr>
                </a:tc>
                <a:tc>
                  <a:txBody>
                    <a:bodyPr/>
                    <a:lstStyle/>
                    <a:p>
                      <a:pPr marL="5715" algn="ctr">
                        <a:lnSpc>
                          <a:spcPct val="100000"/>
                        </a:lnSpc>
                        <a:spcBef>
                          <a:spcPts val="150"/>
                        </a:spcBef>
                      </a:pPr>
                      <a:r>
                        <a:rPr sz="900" b="1" dirty="0">
                          <a:solidFill>
                            <a:srgbClr val="231F20"/>
                          </a:solidFill>
                          <a:latin typeface="Bw Glenn Sans Medium"/>
                          <a:cs typeface="Bw Glenn Sans Medium"/>
                        </a:rPr>
                        <a:t>2</a:t>
                      </a:r>
                      <a:endParaRPr sz="900" dirty="0">
                        <a:latin typeface="Bw Glenn Sans Medium"/>
                        <a:cs typeface="Bw Glenn Sans Medium"/>
                      </a:endParaRPr>
                    </a:p>
                  </a:txBody>
                  <a:tcPr marL="0" marR="0" marT="9742" marB="0">
                    <a:lnL w="12700">
                      <a:solidFill>
                        <a:srgbClr val="FFFFFF"/>
                      </a:solidFill>
                      <a:prstDash val="solid"/>
                    </a:lnL>
                    <a:solidFill>
                      <a:srgbClr val="E5EEF0"/>
                    </a:solidFill>
                  </a:tcPr>
                </a:tc>
                <a:extLst>
                  <a:ext uri="{0D108BD9-81ED-4DB2-BD59-A6C34878D82A}">
                    <a16:rowId xmlns:a16="http://schemas.microsoft.com/office/drawing/2014/main" val="10002"/>
                  </a:ext>
                </a:extLst>
              </a:tr>
              <a:tr h="148541">
                <a:tc>
                  <a:txBody>
                    <a:bodyPr/>
                    <a:lstStyle/>
                    <a:p>
                      <a:pPr marL="57150">
                        <a:lnSpc>
                          <a:spcPct val="100000"/>
                        </a:lnSpc>
                        <a:spcBef>
                          <a:spcPts val="150"/>
                        </a:spcBef>
                      </a:pPr>
                      <a:r>
                        <a:rPr sz="900" b="1" spc="15" dirty="0">
                          <a:solidFill>
                            <a:srgbClr val="231F20"/>
                          </a:solidFill>
                          <a:latin typeface="Bw Glenn Sans Medium"/>
                          <a:cs typeface="Bw Glenn Sans Medium"/>
                        </a:rPr>
                        <a:t>Arizona</a:t>
                      </a:r>
                      <a:endParaRPr sz="900" dirty="0">
                        <a:latin typeface="Bw Glenn Sans Medium"/>
                        <a:cs typeface="Bw Glenn Sans Medium"/>
                      </a:endParaRPr>
                    </a:p>
                  </a:txBody>
                  <a:tcPr marL="0" marR="0" marT="9742" marB="0">
                    <a:solidFill>
                      <a:srgbClr val="FFFFFF"/>
                    </a:solidFill>
                  </a:tcPr>
                </a:tc>
                <a:tc>
                  <a:txBody>
                    <a:bodyPr/>
                    <a:lstStyle/>
                    <a:p>
                      <a:pPr marL="6350" algn="ctr">
                        <a:lnSpc>
                          <a:spcPct val="100000"/>
                        </a:lnSpc>
                        <a:spcBef>
                          <a:spcPts val="150"/>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9742" marB="0">
                    <a:solidFill>
                      <a:srgbClr val="FFFFFF"/>
                    </a:solidFill>
                  </a:tcPr>
                </a:tc>
                <a:extLst>
                  <a:ext uri="{0D108BD9-81ED-4DB2-BD59-A6C34878D82A}">
                    <a16:rowId xmlns:a16="http://schemas.microsoft.com/office/drawing/2014/main" val="10003"/>
                  </a:ext>
                </a:extLst>
              </a:tr>
              <a:tr h="148541">
                <a:tc>
                  <a:txBody>
                    <a:bodyPr/>
                    <a:lstStyle/>
                    <a:p>
                      <a:pPr marL="57150">
                        <a:lnSpc>
                          <a:spcPct val="100000"/>
                        </a:lnSpc>
                        <a:spcBef>
                          <a:spcPts val="150"/>
                        </a:spcBef>
                      </a:pPr>
                      <a:r>
                        <a:rPr sz="900" b="1" spc="15" dirty="0">
                          <a:solidFill>
                            <a:srgbClr val="231F20"/>
                          </a:solidFill>
                          <a:latin typeface="Bw Glenn Sans Medium"/>
                          <a:cs typeface="Bw Glenn Sans Medium"/>
                        </a:rPr>
                        <a:t>Arkansas</a:t>
                      </a:r>
                      <a:endParaRPr sz="900" dirty="0">
                        <a:latin typeface="Bw Glenn Sans Medium"/>
                        <a:cs typeface="Bw Glenn Sans Medium"/>
                      </a:endParaRPr>
                    </a:p>
                  </a:txBody>
                  <a:tcPr marL="0" marR="0" marT="9742" marB="0">
                    <a:lnR w="12700">
                      <a:solidFill>
                        <a:srgbClr val="FFFFFF"/>
                      </a:solidFill>
                      <a:prstDash val="solid"/>
                    </a:lnR>
                    <a:solidFill>
                      <a:srgbClr val="E5EEF0"/>
                    </a:solidFill>
                  </a:tcPr>
                </a:tc>
                <a:tc>
                  <a:txBody>
                    <a:bodyPr/>
                    <a:lstStyle/>
                    <a:p>
                      <a:pPr marL="5715" algn="ctr">
                        <a:lnSpc>
                          <a:spcPct val="100000"/>
                        </a:lnSpc>
                        <a:spcBef>
                          <a:spcPts val="150"/>
                        </a:spcBef>
                      </a:pPr>
                      <a:r>
                        <a:rPr sz="900" b="1" dirty="0">
                          <a:solidFill>
                            <a:srgbClr val="231F20"/>
                          </a:solidFill>
                          <a:latin typeface="Bw Glenn Sans Medium"/>
                          <a:cs typeface="Bw Glenn Sans Medium"/>
                        </a:rPr>
                        <a:t>3</a:t>
                      </a:r>
                      <a:endParaRPr sz="900" dirty="0">
                        <a:latin typeface="Bw Glenn Sans Medium"/>
                        <a:cs typeface="Bw Glenn Sans Medium"/>
                      </a:endParaRPr>
                    </a:p>
                  </a:txBody>
                  <a:tcPr marL="0" marR="0" marT="9742" marB="0">
                    <a:lnL w="12700">
                      <a:solidFill>
                        <a:srgbClr val="FFFFFF"/>
                      </a:solidFill>
                      <a:prstDash val="solid"/>
                    </a:lnL>
                    <a:solidFill>
                      <a:srgbClr val="E5EEF0"/>
                    </a:solidFill>
                  </a:tcPr>
                </a:tc>
                <a:extLst>
                  <a:ext uri="{0D108BD9-81ED-4DB2-BD59-A6C34878D82A}">
                    <a16:rowId xmlns:a16="http://schemas.microsoft.com/office/drawing/2014/main" val="10004"/>
                  </a:ext>
                </a:extLst>
              </a:tr>
              <a:tr h="148541">
                <a:tc>
                  <a:txBody>
                    <a:bodyPr/>
                    <a:lstStyle/>
                    <a:p>
                      <a:pPr marL="57150">
                        <a:lnSpc>
                          <a:spcPct val="100000"/>
                        </a:lnSpc>
                        <a:spcBef>
                          <a:spcPts val="150"/>
                        </a:spcBef>
                      </a:pPr>
                      <a:r>
                        <a:rPr sz="900" b="1" spc="15" dirty="0">
                          <a:solidFill>
                            <a:srgbClr val="231F20"/>
                          </a:solidFill>
                          <a:latin typeface="Bw Glenn Sans Medium"/>
                          <a:cs typeface="Bw Glenn Sans Medium"/>
                        </a:rPr>
                        <a:t>California</a:t>
                      </a:r>
                      <a:endParaRPr sz="900" dirty="0">
                        <a:latin typeface="Bw Glenn Sans Medium"/>
                        <a:cs typeface="Bw Glenn Sans Medium"/>
                      </a:endParaRPr>
                    </a:p>
                  </a:txBody>
                  <a:tcPr marL="0" marR="0" marT="9742" marB="0">
                    <a:solidFill>
                      <a:srgbClr val="FFFFFF"/>
                    </a:solidFill>
                  </a:tcPr>
                </a:tc>
                <a:tc>
                  <a:txBody>
                    <a:bodyPr/>
                    <a:lstStyle/>
                    <a:p>
                      <a:pPr marL="8255" algn="ctr">
                        <a:lnSpc>
                          <a:spcPct val="100000"/>
                        </a:lnSpc>
                        <a:spcBef>
                          <a:spcPts val="150"/>
                        </a:spcBef>
                      </a:pPr>
                      <a:r>
                        <a:rPr sz="900" b="1" spc="20" dirty="0">
                          <a:solidFill>
                            <a:srgbClr val="231F20"/>
                          </a:solidFill>
                          <a:latin typeface="Bw Glenn Sans Medium"/>
                          <a:cs typeface="Bw Glenn Sans Medium"/>
                        </a:rPr>
                        <a:t>15</a:t>
                      </a:r>
                      <a:endParaRPr sz="900" dirty="0">
                        <a:latin typeface="Bw Glenn Sans Medium"/>
                        <a:cs typeface="Bw Glenn Sans Medium"/>
                      </a:endParaRPr>
                    </a:p>
                  </a:txBody>
                  <a:tcPr marL="0" marR="0" marT="9742" marB="0">
                    <a:solidFill>
                      <a:srgbClr val="FFFFFF"/>
                    </a:solidFill>
                  </a:tcPr>
                </a:tc>
                <a:extLst>
                  <a:ext uri="{0D108BD9-81ED-4DB2-BD59-A6C34878D82A}">
                    <a16:rowId xmlns:a16="http://schemas.microsoft.com/office/drawing/2014/main" val="10005"/>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Colorado</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5715" algn="ctr">
                        <a:lnSpc>
                          <a:spcPct val="100000"/>
                        </a:lnSpc>
                        <a:spcBef>
                          <a:spcPts val="155"/>
                        </a:spcBef>
                      </a:pPr>
                      <a:r>
                        <a:rPr sz="900" b="1" dirty="0">
                          <a:solidFill>
                            <a:srgbClr val="231F20"/>
                          </a:solidFill>
                          <a:latin typeface="Bw Glenn Sans Medium"/>
                          <a:cs typeface="Bw Glenn Sans Medium"/>
                        </a:rPr>
                        <a:t>1</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06"/>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Connecticut</a:t>
                      </a:r>
                      <a:endParaRPr sz="900" dirty="0">
                        <a:latin typeface="Bw Glenn Sans Medium"/>
                        <a:cs typeface="Bw Glenn Sans Medium"/>
                      </a:endParaRPr>
                    </a:p>
                  </a:txBody>
                  <a:tcPr marL="0" marR="0" marT="10067" marB="0">
                    <a:solidFill>
                      <a:srgbClr val="FFFFFF"/>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07"/>
                  </a:ext>
                </a:extLst>
              </a:tr>
              <a:tr h="148870">
                <a:tc>
                  <a:txBody>
                    <a:bodyPr/>
                    <a:lstStyle/>
                    <a:p>
                      <a:pPr marL="57150">
                        <a:lnSpc>
                          <a:spcPct val="100000"/>
                        </a:lnSpc>
                        <a:spcBef>
                          <a:spcPts val="155"/>
                        </a:spcBef>
                      </a:pPr>
                      <a:r>
                        <a:rPr sz="900" b="1" spc="10" dirty="0">
                          <a:solidFill>
                            <a:srgbClr val="231F20"/>
                          </a:solidFill>
                          <a:latin typeface="Bw Glenn Sans Medium"/>
                          <a:cs typeface="Bw Glenn Sans Medium"/>
                        </a:rPr>
                        <a:t>Delaware</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5715" algn="ctr">
                        <a:lnSpc>
                          <a:spcPct val="100000"/>
                        </a:lnSpc>
                        <a:spcBef>
                          <a:spcPts val="155"/>
                        </a:spcBef>
                      </a:pPr>
                      <a:r>
                        <a:rPr sz="900" b="1" dirty="0">
                          <a:solidFill>
                            <a:srgbClr val="231F20"/>
                          </a:solidFill>
                          <a:latin typeface="Bw Glenn Sans Medium"/>
                          <a:cs typeface="Bw Glenn Sans Medium"/>
                        </a:rPr>
                        <a:t>U</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08"/>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District </a:t>
                      </a:r>
                      <a:r>
                        <a:rPr sz="900" b="1" spc="5" dirty="0">
                          <a:solidFill>
                            <a:srgbClr val="231F20"/>
                          </a:solidFill>
                          <a:latin typeface="Bw Glenn Sans Medium"/>
                          <a:cs typeface="Bw Glenn Sans Medium"/>
                        </a:rPr>
                        <a:t>of</a:t>
                      </a:r>
                      <a:r>
                        <a:rPr sz="900" b="1" spc="35" dirty="0">
                          <a:solidFill>
                            <a:srgbClr val="231F20"/>
                          </a:solidFill>
                          <a:latin typeface="Bw Glenn Sans Medium"/>
                          <a:cs typeface="Bw Glenn Sans Medium"/>
                        </a:rPr>
                        <a:t> </a:t>
                      </a:r>
                      <a:r>
                        <a:rPr sz="900" b="1" spc="15" dirty="0">
                          <a:solidFill>
                            <a:srgbClr val="231F20"/>
                          </a:solidFill>
                          <a:latin typeface="Bw Glenn Sans Medium"/>
                          <a:cs typeface="Bw Glenn Sans Medium"/>
                        </a:rPr>
                        <a:t>Columbia</a:t>
                      </a:r>
                      <a:endParaRPr sz="900" dirty="0">
                        <a:latin typeface="Bw Glenn Sans Medium"/>
                        <a:cs typeface="Bw Glenn Sans Medium"/>
                      </a:endParaRPr>
                    </a:p>
                  </a:txBody>
                  <a:tcPr marL="0" marR="0" marT="10067" marB="0">
                    <a:solidFill>
                      <a:srgbClr val="FFFFFF"/>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09"/>
                  </a:ext>
                </a:extLst>
              </a:tr>
              <a:tr h="148870">
                <a:tc>
                  <a:txBody>
                    <a:bodyPr/>
                    <a:lstStyle/>
                    <a:p>
                      <a:pPr marL="57150">
                        <a:lnSpc>
                          <a:spcPct val="100000"/>
                        </a:lnSpc>
                        <a:spcBef>
                          <a:spcPts val="155"/>
                        </a:spcBef>
                      </a:pPr>
                      <a:r>
                        <a:rPr sz="900" b="1" spc="20" dirty="0">
                          <a:solidFill>
                            <a:srgbClr val="231F20"/>
                          </a:solidFill>
                          <a:latin typeface="Bw Glenn Sans Medium"/>
                          <a:cs typeface="Bw Glenn Sans Medium"/>
                        </a:rPr>
                        <a:t>Florida</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8255" algn="ctr">
                        <a:lnSpc>
                          <a:spcPct val="100000"/>
                        </a:lnSpc>
                        <a:spcBef>
                          <a:spcPts val="155"/>
                        </a:spcBef>
                      </a:pPr>
                      <a:r>
                        <a:rPr sz="900" b="1" spc="20" dirty="0">
                          <a:solidFill>
                            <a:srgbClr val="231F20"/>
                          </a:solidFill>
                          <a:latin typeface="Bw Glenn Sans Medium"/>
                          <a:cs typeface="Bw Glenn Sans Medium"/>
                        </a:rPr>
                        <a:t>20</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10"/>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Georgia</a:t>
                      </a:r>
                      <a:endParaRPr sz="900" dirty="0">
                        <a:latin typeface="Bw Glenn Sans Medium"/>
                        <a:cs typeface="Bw Glenn Sans Medium"/>
                      </a:endParaRPr>
                    </a:p>
                  </a:txBody>
                  <a:tcPr marL="0" marR="0" marT="10067" marB="0">
                    <a:solidFill>
                      <a:srgbClr val="FFFFFF"/>
                    </a:solidFill>
                  </a:tcPr>
                </a:tc>
                <a:tc>
                  <a:txBody>
                    <a:bodyPr/>
                    <a:lstStyle/>
                    <a:p>
                      <a:pPr marL="5715" algn="ctr">
                        <a:lnSpc>
                          <a:spcPct val="100000"/>
                        </a:lnSpc>
                        <a:spcBef>
                          <a:spcPts val="155"/>
                        </a:spcBef>
                      </a:pPr>
                      <a:r>
                        <a:rPr sz="900" b="1" dirty="0">
                          <a:solidFill>
                            <a:srgbClr val="231F20"/>
                          </a:solidFill>
                          <a:latin typeface="Bw Glenn Sans Medium"/>
                          <a:cs typeface="Bw Glenn Sans Medium"/>
                        </a:rPr>
                        <a:t>5</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11"/>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Hawaii</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12"/>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Idaho</a:t>
                      </a:r>
                      <a:endParaRPr sz="900" dirty="0">
                        <a:latin typeface="Bw Glenn Sans Medium"/>
                        <a:cs typeface="Bw Glenn Sans Medium"/>
                      </a:endParaRPr>
                    </a:p>
                  </a:txBody>
                  <a:tcPr marL="0" marR="0" marT="10067" marB="0">
                    <a:solidFill>
                      <a:srgbClr val="FFFFFF"/>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13"/>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Illinois</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8255" algn="ctr">
                        <a:lnSpc>
                          <a:spcPct val="100000"/>
                        </a:lnSpc>
                        <a:spcBef>
                          <a:spcPts val="155"/>
                        </a:spcBef>
                      </a:pPr>
                      <a:r>
                        <a:rPr sz="900" b="1" spc="20" dirty="0">
                          <a:solidFill>
                            <a:srgbClr val="231F20"/>
                          </a:solidFill>
                          <a:latin typeface="Bw Glenn Sans Medium"/>
                          <a:cs typeface="Bw Glenn Sans Medium"/>
                        </a:rPr>
                        <a:t>10</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14"/>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Indiana</a:t>
                      </a:r>
                      <a:endParaRPr sz="900" dirty="0">
                        <a:latin typeface="Bw Glenn Sans Medium"/>
                        <a:cs typeface="Bw Glenn Sans Medium"/>
                      </a:endParaRPr>
                    </a:p>
                  </a:txBody>
                  <a:tcPr marL="0" marR="0" marT="10067" marB="0">
                    <a:solidFill>
                      <a:srgbClr val="FFFFFF"/>
                    </a:solidFill>
                  </a:tcPr>
                </a:tc>
                <a:tc>
                  <a:txBody>
                    <a:bodyPr/>
                    <a:lstStyle/>
                    <a:p>
                      <a:pPr marL="8255" algn="ctr">
                        <a:lnSpc>
                          <a:spcPct val="100000"/>
                        </a:lnSpc>
                        <a:spcBef>
                          <a:spcPts val="155"/>
                        </a:spcBef>
                      </a:pPr>
                      <a:r>
                        <a:rPr sz="900" b="1" spc="20" dirty="0">
                          <a:solidFill>
                            <a:srgbClr val="231F20"/>
                          </a:solidFill>
                          <a:latin typeface="Bw Glenn Sans Medium"/>
                          <a:cs typeface="Bw Glenn Sans Medium"/>
                        </a:rPr>
                        <a:t>14</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15"/>
                  </a:ext>
                </a:extLst>
              </a:tr>
              <a:tr h="148870">
                <a:tc>
                  <a:txBody>
                    <a:bodyPr/>
                    <a:lstStyle/>
                    <a:p>
                      <a:pPr marL="57150">
                        <a:lnSpc>
                          <a:spcPct val="100000"/>
                        </a:lnSpc>
                        <a:spcBef>
                          <a:spcPts val="155"/>
                        </a:spcBef>
                      </a:pPr>
                      <a:r>
                        <a:rPr sz="900" b="1" spc="5" dirty="0">
                          <a:solidFill>
                            <a:srgbClr val="231F20"/>
                          </a:solidFill>
                          <a:latin typeface="Bw Glenn Sans Medium"/>
                          <a:cs typeface="Bw Glenn Sans Medium"/>
                        </a:rPr>
                        <a:t>Iowa</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16"/>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Kansas</a:t>
                      </a:r>
                      <a:endParaRPr sz="900" dirty="0">
                        <a:latin typeface="Bw Glenn Sans Medium"/>
                        <a:cs typeface="Bw Glenn Sans Medium"/>
                      </a:endParaRPr>
                    </a:p>
                  </a:txBody>
                  <a:tcPr marL="0" marR="0" marT="10067" marB="0">
                    <a:solidFill>
                      <a:srgbClr val="FFFFFF"/>
                    </a:solidFill>
                  </a:tcPr>
                </a:tc>
                <a:tc>
                  <a:txBody>
                    <a:bodyPr/>
                    <a:lstStyle/>
                    <a:p>
                      <a:pPr marL="5715" algn="ctr">
                        <a:lnSpc>
                          <a:spcPct val="100000"/>
                        </a:lnSpc>
                        <a:spcBef>
                          <a:spcPts val="155"/>
                        </a:spcBef>
                      </a:pPr>
                      <a:r>
                        <a:rPr sz="900" b="1" dirty="0">
                          <a:solidFill>
                            <a:srgbClr val="231F20"/>
                          </a:solidFill>
                          <a:latin typeface="Bw Glenn Sans Medium"/>
                          <a:cs typeface="Bw Glenn Sans Medium"/>
                        </a:rPr>
                        <a:t>2</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17"/>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Kentucky</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18"/>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Louisiana</a:t>
                      </a:r>
                      <a:endParaRPr sz="900" dirty="0">
                        <a:latin typeface="Bw Glenn Sans Medium"/>
                        <a:cs typeface="Bw Glenn Sans Medium"/>
                      </a:endParaRPr>
                    </a:p>
                  </a:txBody>
                  <a:tcPr marL="0" marR="0" marT="10067" marB="0">
                    <a:solidFill>
                      <a:srgbClr val="FFFFFF"/>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19"/>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Maine</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5715" algn="ctr">
                        <a:lnSpc>
                          <a:spcPct val="100000"/>
                        </a:lnSpc>
                        <a:spcBef>
                          <a:spcPts val="155"/>
                        </a:spcBef>
                      </a:pPr>
                      <a:r>
                        <a:rPr sz="900" b="1" dirty="0">
                          <a:solidFill>
                            <a:srgbClr val="231F20"/>
                          </a:solidFill>
                          <a:latin typeface="Bw Glenn Sans Medium"/>
                          <a:cs typeface="Bw Glenn Sans Medium"/>
                        </a:rPr>
                        <a:t>4</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20"/>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Maryland</a:t>
                      </a:r>
                      <a:endParaRPr sz="900" dirty="0">
                        <a:latin typeface="Bw Glenn Sans Medium"/>
                        <a:cs typeface="Bw Glenn Sans Medium"/>
                      </a:endParaRPr>
                    </a:p>
                  </a:txBody>
                  <a:tcPr marL="0" marR="0" marT="10067" marB="0">
                    <a:solidFill>
                      <a:srgbClr val="FFFFFF"/>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21"/>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Massachusetts</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8255" algn="ctr">
                        <a:lnSpc>
                          <a:spcPct val="100000"/>
                        </a:lnSpc>
                        <a:spcBef>
                          <a:spcPts val="155"/>
                        </a:spcBef>
                      </a:pPr>
                      <a:r>
                        <a:rPr sz="900" b="1" spc="20" dirty="0">
                          <a:solidFill>
                            <a:srgbClr val="231F20"/>
                          </a:solidFill>
                          <a:latin typeface="Bw Glenn Sans Medium"/>
                          <a:cs typeface="Bw Glenn Sans Medium"/>
                        </a:rPr>
                        <a:t>14</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22"/>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Michigan</a:t>
                      </a:r>
                      <a:endParaRPr sz="900" dirty="0">
                        <a:latin typeface="Bw Glenn Sans Medium"/>
                        <a:cs typeface="Bw Glenn Sans Medium"/>
                      </a:endParaRPr>
                    </a:p>
                  </a:txBody>
                  <a:tcPr marL="0" marR="0" marT="10067" marB="0">
                    <a:solidFill>
                      <a:srgbClr val="FFFFFF"/>
                    </a:solidFill>
                  </a:tcPr>
                </a:tc>
                <a:tc>
                  <a:txBody>
                    <a:bodyPr/>
                    <a:lstStyle/>
                    <a:p>
                      <a:pPr marL="8255" algn="ctr">
                        <a:lnSpc>
                          <a:spcPct val="100000"/>
                        </a:lnSpc>
                        <a:spcBef>
                          <a:spcPts val="155"/>
                        </a:spcBef>
                      </a:pPr>
                      <a:r>
                        <a:rPr sz="900" b="1" spc="20" dirty="0">
                          <a:solidFill>
                            <a:srgbClr val="231F20"/>
                          </a:solidFill>
                          <a:latin typeface="Bw Glenn Sans Medium"/>
                          <a:cs typeface="Bw Glenn Sans Medium"/>
                        </a:rPr>
                        <a:t>11</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23"/>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Minnesota</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5715" algn="ctr">
                        <a:lnSpc>
                          <a:spcPct val="100000"/>
                        </a:lnSpc>
                        <a:spcBef>
                          <a:spcPts val="155"/>
                        </a:spcBef>
                      </a:pPr>
                      <a:r>
                        <a:rPr sz="900" b="1" dirty="0">
                          <a:solidFill>
                            <a:srgbClr val="231F20"/>
                          </a:solidFill>
                          <a:latin typeface="Bw Glenn Sans Medium"/>
                          <a:cs typeface="Bw Glenn Sans Medium"/>
                        </a:rPr>
                        <a:t>5</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24"/>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Mississippi</a:t>
                      </a:r>
                      <a:endParaRPr sz="900" dirty="0">
                        <a:latin typeface="Bw Glenn Sans Medium"/>
                        <a:cs typeface="Bw Glenn Sans Medium"/>
                      </a:endParaRPr>
                    </a:p>
                  </a:txBody>
                  <a:tcPr marL="0" marR="0" marT="10067" marB="0">
                    <a:solidFill>
                      <a:srgbClr val="FFFFFF"/>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25"/>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Missouri</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26"/>
                  </a:ext>
                </a:extLst>
              </a:tr>
            </a:tbl>
          </a:graphicData>
        </a:graphic>
      </p:graphicFrame>
      <p:sp>
        <p:nvSpPr>
          <p:cNvPr id="5" name="object 5"/>
          <p:cNvSpPr txBox="1"/>
          <p:nvPr/>
        </p:nvSpPr>
        <p:spPr>
          <a:xfrm>
            <a:off x="3138724" y="5566862"/>
            <a:ext cx="3151153" cy="356269"/>
          </a:xfrm>
          <a:prstGeom prst="rect">
            <a:avLst/>
          </a:prstGeom>
        </p:spPr>
        <p:txBody>
          <a:bodyPr vert="horz" wrap="square" lIns="0" tIns="6494" rIns="0" bIns="0" rtlCol="0">
            <a:spAutoFit/>
          </a:bodyPr>
          <a:lstStyle/>
          <a:p>
            <a:pPr marL="6494" marR="10715" defTabSz="685800">
              <a:lnSpc>
                <a:spcPct val="107200"/>
              </a:lnSpc>
            </a:pPr>
            <a:r>
              <a:rPr sz="358" spc="-15" dirty="0">
                <a:solidFill>
                  <a:srgbClr val="231F20"/>
                </a:solidFill>
                <a:latin typeface="Century Gothic"/>
                <a:cs typeface="Century Gothic"/>
              </a:rPr>
              <a:t>Source: </a:t>
            </a:r>
            <a:r>
              <a:rPr sz="358" spc="-46" dirty="0">
                <a:solidFill>
                  <a:srgbClr val="231F20"/>
                </a:solidFill>
                <a:latin typeface="Century Gothic"/>
                <a:cs typeface="Century Gothic"/>
              </a:rPr>
              <a:t>CDC, </a:t>
            </a:r>
            <a:r>
              <a:rPr sz="358" spc="-15" dirty="0">
                <a:solidFill>
                  <a:srgbClr val="231F20"/>
                </a:solidFill>
                <a:latin typeface="Century Gothic"/>
                <a:cs typeface="Century Gothic"/>
              </a:rPr>
              <a:t>National </a:t>
            </a:r>
            <a:r>
              <a:rPr sz="358" spc="-11" dirty="0">
                <a:solidFill>
                  <a:srgbClr val="231F20"/>
                </a:solidFill>
                <a:latin typeface="Century Gothic"/>
                <a:cs typeface="Century Gothic"/>
              </a:rPr>
              <a:t>Notifiable </a:t>
            </a:r>
            <a:r>
              <a:rPr sz="358" spc="-8" dirty="0">
                <a:solidFill>
                  <a:srgbClr val="231F20"/>
                </a:solidFill>
                <a:latin typeface="Century Gothic"/>
                <a:cs typeface="Century Gothic"/>
              </a:rPr>
              <a:t>Diseases  </a:t>
            </a:r>
            <a:r>
              <a:rPr sz="358" spc="-13" dirty="0">
                <a:solidFill>
                  <a:srgbClr val="231F20"/>
                </a:solidFill>
                <a:latin typeface="Century Gothic"/>
                <a:cs typeface="Century Gothic"/>
              </a:rPr>
              <a:t>Surveillance </a:t>
            </a:r>
            <a:r>
              <a:rPr sz="358" spc="-2" dirty="0">
                <a:solidFill>
                  <a:srgbClr val="231F20"/>
                </a:solidFill>
                <a:latin typeface="Century Gothic"/>
                <a:cs typeface="Century Gothic"/>
              </a:rPr>
              <a:t>System.</a:t>
            </a:r>
            <a:endParaRPr sz="358" dirty="0">
              <a:solidFill>
                <a:srgbClr val="000000"/>
              </a:solidFill>
              <a:latin typeface="Century Gothic"/>
              <a:cs typeface="Century Gothic"/>
            </a:endParaRPr>
          </a:p>
          <a:p>
            <a:pPr marL="6494" marR="23379" defTabSz="685800">
              <a:lnSpc>
                <a:spcPct val="107200"/>
              </a:lnSpc>
            </a:pPr>
            <a:r>
              <a:rPr sz="358" spc="-18" dirty="0">
                <a:solidFill>
                  <a:srgbClr val="231F20"/>
                </a:solidFill>
                <a:latin typeface="Century Gothic"/>
                <a:cs typeface="Century Gothic"/>
              </a:rPr>
              <a:t>* </a:t>
            </a:r>
            <a:r>
              <a:rPr sz="358" spc="-13" dirty="0">
                <a:solidFill>
                  <a:srgbClr val="231F20"/>
                </a:solidFill>
                <a:latin typeface="Century Gothic"/>
                <a:cs typeface="Century Gothic"/>
              </a:rPr>
              <a:t>Reported </a:t>
            </a:r>
            <a:r>
              <a:rPr sz="358" spc="-18" dirty="0">
                <a:solidFill>
                  <a:srgbClr val="231F20"/>
                </a:solidFill>
                <a:latin typeface="Century Gothic"/>
                <a:cs typeface="Century Gothic"/>
              </a:rPr>
              <a:t>cases </a:t>
            </a:r>
            <a:r>
              <a:rPr sz="358" spc="-11" dirty="0">
                <a:solidFill>
                  <a:srgbClr val="231F20"/>
                </a:solidFill>
                <a:latin typeface="Century Gothic"/>
                <a:cs typeface="Century Gothic"/>
              </a:rPr>
              <a:t>that </a:t>
            </a:r>
            <a:r>
              <a:rPr sz="358" spc="-13" dirty="0">
                <a:solidFill>
                  <a:srgbClr val="231F20"/>
                </a:solidFill>
                <a:latin typeface="Century Gothic"/>
                <a:cs typeface="Century Gothic"/>
              </a:rPr>
              <a:t>met the  </a:t>
            </a:r>
            <a:r>
              <a:rPr sz="358" spc="-11" dirty="0">
                <a:solidFill>
                  <a:srgbClr val="231F20"/>
                </a:solidFill>
                <a:latin typeface="Century Gothic"/>
                <a:cs typeface="Century Gothic"/>
              </a:rPr>
              <a:t>classification </a:t>
            </a:r>
            <a:r>
              <a:rPr sz="358" spc="-5" dirty="0">
                <a:solidFill>
                  <a:srgbClr val="231F20"/>
                </a:solidFill>
                <a:latin typeface="Century Gothic"/>
                <a:cs typeface="Century Gothic"/>
              </a:rPr>
              <a:t>criteria </a:t>
            </a:r>
            <a:r>
              <a:rPr sz="358" spc="5" dirty="0">
                <a:solidFill>
                  <a:srgbClr val="231F20"/>
                </a:solidFill>
                <a:latin typeface="Century Gothic"/>
                <a:cs typeface="Century Gothic"/>
              </a:rPr>
              <a:t>for </a:t>
            </a:r>
            <a:r>
              <a:rPr sz="358" spc="-54" dirty="0">
                <a:solidFill>
                  <a:srgbClr val="231F20"/>
                </a:solidFill>
                <a:latin typeface="Century Gothic"/>
                <a:cs typeface="Century Gothic"/>
              </a:rPr>
              <a:t>a </a:t>
            </a:r>
            <a:r>
              <a:rPr sz="358" spc="-13" dirty="0">
                <a:solidFill>
                  <a:srgbClr val="231F20"/>
                </a:solidFill>
                <a:latin typeface="Century Gothic"/>
                <a:cs typeface="Century Gothic"/>
              </a:rPr>
              <a:t>confirmed  </a:t>
            </a:r>
            <a:r>
              <a:rPr sz="358" spc="-28" dirty="0">
                <a:solidFill>
                  <a:srgbClr val="231F20"/>
                </a:solidFill>
                <a:latin typeface="Century Gothic"/>
                <a:cs typeface="Century Gothic"/>
              </a:rPr>
              <a:t>case. </a:t>
            </a:r>
            <a:r>
              <a:rPr sz="358" spc="11" dirty="0">
                <a:solidFill>
                  <a:srgbClr val="231F20"/>
                </a:solidFill>
                <a:latin typeface="Century Gothic"/>
                <a:cs typeface="Century Gothic"/>
              </a:rPr>
              <a:t>For </a:t>
            </a:r>
            <a:r>
              <a:rPr sz="358" spc="-31" dirty="0">
                <a:solidFill>
                  <a:srgbClr val="231F20"/>
                </a:solidFill>
                <a:latin typeface="Century Gothic"/>
                <a:cs typeface="Century Gothic"/>
              </a:rPr>
              <a:t>case </a:t>
            </a:r>
            <a:r>
              <a:rPr sz="358" spc="-8" dirty="0">
                <a:solidFill>
                  <a:srgbClr val="231F20"/>
                </a:solidFill>
                <a:latin typeface="Century Gothic"/>
                <a:cs typeface="Century Gothic"/>
              </a:rPr>
              <a:t>definition, </a:t>
            </a:r>
            <a:r>
              <a:rPr sz="358" spc="-18" dirty="0">
                <a:solidFill>
                  <a:srgbClr val="231F20"/>
                </a:solidFill>
                <a:latin typeface="Century Gothic"/>
                <a:cs typeface="Century Gothic"/>
              </a:rPr>
              <a:t>see</a:t>
            </a:r>
            <a:r>
              <a:rPr sz="358" spc="-18" dirty="0">
                <a:solidFill>
                  <a:srgbClr val="205E9E"/>
                </a:solidFill>
                <a:latin typeface="Century Gothic"/>
                <a:cs typeface="Century Gothic"/>
              </a:rPr>
              <a:t> </a:t>
            </a:r>
            <a:r>
              <a:rPr sz="358" u="sng" spc="-15" dirty="0">
                <a:solidFill>
                  <a:srgbClr val="205E9E"/>
                </a:solidFill>
                <a:uFill>
                  <a:solidFill>
                    <a:srgbClr val="205E9E"/>
                  </a:solidFill>
                </a:uFill>
                <a:latin typeface="Century Gothic"/>
                <a:cs typeface="Century Gothic"/>
                <a:hlinkClick r:id="rId3"/>
              </a:rPr>
              <a:t>https://ndc</a:t>
            </a:r>
            <a:r>
              <a:rPr sz="358" spc="-15" dirty="0">
                <a:solidFill>
                  <a:srgbClr val="205E9E"/>
                </a:solidFill>
                <a:latin typeface="Century Gothic"/>
                <a:cs typeface="Century Gothic"/>
                <a:hlinkClick r:id="rId3"/>
              </a:rPr>
              <a:t>. </a:t>
            </a:r>
            <a:r>
              <a:rPr sz="358" u="sng" spc="-15" dirty="0">
                <a:solidFill>
                  <a:srgbClr val="205E9E"/>
                </a:solidFill>
                <a:uFill>
                  <a:solidFill>
                    <a:srgbClr val="205E9E"/>
                  </a:solidFill>
                </a:uFill>
                <a:latin typeface="Century Gothic"/>
                <a:cs typeface="Century Gothic"/>
                <a:hlinkClick r:id="rId3"/>
              </a:rPr>
              <a:t> services.cdc.gov/conditions/hepatitis-c-  </a:t>
            </a:r>
            <a:r>
              <a:rPr sz="358" u="sng" spc="-11" dirty="0">
                <a:solidFill>
                  <a:srgbClr val="205E9E"/>
                </a:solidFill>
                <a:uFill>
                  <a:solidFill>
                    <a:srgbClr val="205E9E"/>
                  </a:solidFill>
                </a:uFill>
                <a:latin typeface="Century Gothic"/>
                <a:cs typeface="Century Gothic"/>
                <a:hlinkClick r:id="rId3"/>
              </a:rPr>
              <a:t>perinatal-infection/</a:t>
            </a:r>
            <a:r>
              <a:rPr sz="358" spc="-11" dirty="0">
                <a:solidFill>
                  <a:srgbClr val="231F20"/>
                </a:solidFill>
                <a:latin typeface="Century Gothic"/>
                <a:cs typeface="Century Gothic"/>
              </a:rPr>
              <a:t>.</a:t>
            </a:r>
            <a:endParaRPr sz="358" dirty="0">
              <a:solidFill>
                <a:srgbClr val="000000"/>
              </a:solidFill>
              <a:latin typeface="Century Gothic"/>
              <a:cs typeface="Century Gothic"/>
            </a:endParaRPr>
          </a:p>
          <a:p>
            <a:pPr marL="6494" marR="107803" algn="just" defTabSz="685800">
              <a:lnSpc>
                <a:spcPct val="107200"/>
              </a:lnSpc>
            </a:pPr>
            <a:r>
              <a:rPr sz="358" spc="-26" dirty="0">
                <a:solidFill>
                  <a:srgbClr val="231F20"/>
                </a:solidFill>
                <a:latin typeface="Century Gothic"/>
                <a:cs typeface="Century Gothic"/>
              </a:rPr>
              <a:t>—: </a:t>
            </a:r>
            <a:r>
              <a:rPr sz="358" spc="-18" dirty="0">
                <a:solidFill>
                  <a:srgbClr val="231F20"/>
                </a:solidFill>
                <a:latin typeface="Century Gothic"/>
                <a:cs typeface="Century Gothic"/>
              </a:rPr>
              <a:t>No </a:t>
            </a:r>
            <a:r>
              <a:rPr sz="358" spc="-13" dirty="0">
                <a:solidFill>
                  <a:srgbClr val="231F20"/>
                </a:solidFill>
                <a:latin typeface="Century Gothic"/>
                <a:cs typeface="Century Gothic"/>
              </a:rPr>
              <a:t>reported </a:t>
            </a:r>
            <a:r>
              <a:rPr sz="358" spc="-18" dirty="0">
                <a:solidFill>
                  <a:srgbClr val="231F20"/>
                </a:solidFill>
                <a:latin typeface="Century Gothic"/>
                <a:cs typeface="Century Gothic"/>
              </a:rPr>
              <a:t>cases. </a:t>
            </a:r>
            <a:r>
              <a:rPr sz="358" dirty="0">
                <a:solidFill>
                  <a:srgbClr val="231F20"/>
                </a:solidFill>
                <a:latin typeface="Century Gothic"/>
                <a:cs typeface="Century Gothic"/>
              </a:rPr>
              <a:t>The </a:t>
            </a:r>
            <a:r>
              <a:rPr sz="358" spc="-8" dirty="0">
                <a:solidFill>
                  <a:srgbClr val="231F20"/>
                </a:solidFill>
                <a:latin typeface="Century Gothic"/>
                <a:cs typeface="Century Gothic"/>
              </a:rPr>
              <a:t>reporting</a:t>
            </a:r>
            <a:r>
              <a:rPr lang="en-US" sz="358" spc="-8" dirty="0">
                <a:solidFill>
                  <a:srgbClr val="231F20"/>
                </a:solidFill>
                <a:latin typeface="Century Gothic"/>
                <a:cs typeface="Century Gothic"/>
              </a:rPr>
              <a:t> </a:t>
            </a:r>
            <a:r>
              <a:rPr sz="358" spc="-2" dirty="0">
                <a:solidFill>
                  <a:srgbClr val="231F20"/>
                </a:solidFill>
                <a:latin typeface="Century Gothic"/>
                <a:cs typeface="Century Gothic"/>
              </a:rPr>
              <a:t>jurisdiction </a:t>
            </a:r>
            <a:r>
              <a:rPr sz="358" spc="-15" dirty="0">
                <a:solidFill>
                  <a:srgbClr val="231F20"/>
                </a:solidFill>
                <a:latin typeface="Century Gothic"/>
                <a:cs typeface="Century Gothic"/>
              </a:rPr>
              <a:t>did </a:t>
            </a:r>
            <a:r>
              <a:rPr sz="358" spc="-11" dirty="0">
                <a:solidFill>
                  <a:srgbClr val="231F20"/>
                </a:solidFill>
                <a:latin typeface="Century Gothic"/>
                <a:cs typeface="Century Gothic"/>
              </a:rPr>
              <a:t>not </a:t>
            </a:r>
            <a:r>
              <a:rPr sz="358" dirty="0">
                <a:solidFill>
                  <a:srgbClr val="231F20"/>
                </a:solidFill>
                <a:latin typeface="Century Gothic"/>
                <a:cs typeface="Century Gothic"/>
              </a:rPr>
              <a:t>submit </a:t>
            </a:r>
            <a:r>
              <a:rPr sz="358" spc="-26" dirty="0">
                <a:solidFill>
                  <a:srgbClr val="231F20"/>
                </a:solidFill>
                <a:latin typeface="Century Gothic"/>
                <a:cs typeface="Century Gothic"/>
              </a:rPr>
              <a:t>any </a:t>
            </a:r>
            <a:r>
              <a:rPr sz="358" spc="-18" dirty="0">
                <a:solidFill>
                  <a:srgbClr val="231F20"/>
                </a:solidFill>
                <a:latin typeface="Century Gothic"/>
                <a:cs typeface="Century Gothic"/>
              </a:rPr>
              <a:t>cases  </a:t>
            </a:r>
            <a:r>
              <a:rPr sz="358" spc="-8" dirty="0">
                <a:solidFill>
                  <a:srgbClr val="231F20"/>
                </a:solidFill>
                <a:latin typeface="Century Gothic"/>
                <a:cs typeface="Century Gothic"/>
              </a:rPr>
              <a:t>to</a:t>
            </a:r>
            <a:r>
              <a:rPr sz="358" spc="-13" dirty="0">
                <a:solidFill>
                  <a:srgbClr val="231F20"/>
                </a:solidFill>
                <a:latin typeface="Century Gothic"/>
                <a:cs typeface="Century Gothic"/>
              </a:rPr>
              <a:t> </a:t>
            </a:r>
            <a:r>
              <a:rPr sz="358" spc="-46" dirty="0">
                <a:solidFill>
                  <a:srgbClr val="231F20"/>
                </a:solidFill>
                <a:latin typeface="Century Gothic"/>
                <a:cs typeface="Century Gothic"/>
              </a:rPr>
              <a:t>CDC.</a:t>
            </a:r>
            <a:endParaRPr sz="358" dirty="0">
              <a:solidFill>
                <a:srgbClr val="000000"/>
              </a:solidFill>
              <a:latin typeface="Century Gothic"/>
              <a:cs typeface="Century Gothic"/>
            </a:endParaRPr>
          </a:p>
          <a:p>
            <a:pPr marL="6494" marR="93191" defTabSz="685800">
              <a:lnSpc>
                <a:spcPct val="107200"/>
              </a:lnSpc>
            </a:pPr>
            <a:r>
              <a:rPr sz="358" spc="-13" dirty="0">
                <a:solidFill>
                  <a:srgbClr val="231F20"/>
                </a:solidFill>
                <a:latin typeface="Century Gothic"/>
                <a:cs typeface="Century Gothic"/>
              </a:rPr>
              <a:t>N: </a:t>
            </a:r>
            <a:r>
              <a:rPr sz="358" spc="-11" dirty="0">
                <a:solidFill>
                  <a:srgbClr val="231F20"/>
                </a:solidFill>
                <a:latin typeface="Century Gothic"/>
                <a:cs typeface="Century Gothic"/>
              </a:rPr>
              <a:t>Not </a:t>
            </a:r>
            <a:r>
              <a:rPr sz="358" spc="-15" dirty="0">
                <a:solidFill>
                  <a:srgbClr val="231F20"/>
                </a:solidFill>
                <a:latin typeface="Century Gothic"/>
                <a:cs typeface="Century Gothic"/>
              </a:rPr>
              <a:t>reportable. </a:t>
            </a:r>
            <a:r>
              <a:rPr sz="358" dirty="0">
                <a:solidFill>
                  <a:srgbClr val="231F20"/>
                </a:solidFill>
                <a:latin typeface="Century Gothic"/>
                <a:cs typeface="Century Gothic"/>
              </a:rPr>
              <a:t>The </a:t>
            </a:r>
            <a:r>
              <a:rPr sz="358" spc="-13" dirty="0">
                <a:solidFill>
                  <a:srgbClr val="231F20"/>
                </a:solidFill>
                <a:latin typeface="Century Gothic"/>
                <a:cs typeface="Century Gothic"/>
              </a:rPr>
              <a:t>disease </a:t>
            </a:r>
            <a:r>
              <a:rPr sz="358" spc="5" dirty="0">
                <a:solidFill>
                  <a:srgbClr val="231F20"/>
                </a:solidFill>
                <a:latin typeface="Century Gothic"/>
                <a:cs typeface="Century Gothic"/>
              </a:rPr>
              <a:t>or  </a:t>
            </a:r>
            <a:r>
              <a:rPr sz="358" spc="-15" dirty="0">
                <a:solidFill>
                  <a:srgbClr val="231F20"/>
                </a:solidFill>
                <a:latin typeface="Century Gothic"/>
                <a:cs typeface="Century Gothic"/>
              </a:rPr>
              <a:t>condition was </a:t>
            </a:r>
            <a:r>
              <a:rPr sz="358" spc="-11" dirty="0">
                <a:solidFill>
                  <a:srgbClr val="231F20"/>
                </a:solidFill>
                <a:latin typeface="Century Gothic"/>
                <a:cs typeface="Century Gothic"/>
              </a:rPr>
              <a:t>not </a:t>
            </a:r>
            <a:r>
              <a:rPr sz="358" spc="-13" dirty="0">
                <a:solidFill>
                  <a:srgbClr val="231F20"/>
                </a:solidFill>
                <a:latin typeface="Century Gothic"/>
                <a:cs typeface="Century Gothic"/>
              </a:rPr>
              <a:t>reportable </a:t>
            </a:r>
            <a:r>
              <a:rPr sz="358" spc="-23" dirty="0">
                <a:solidFill>
                  <a:srgbClr val="231F20"/>
                </a:solidFill>
                <a:latin typeface="Century Gothic"/>
                <a:cs typeface="Century Gothic"/>
              </a:rPr>
              <a:t>by </a:t>
            </a:r>
            <a:r>
              <a:rPr sz="358" spc="-26" dirty="0">
                <a:solidFill>
                  <a:srgbClr val="231F20"/>
                </a:solidFill>
                <a:latin typeface="Century Gothic"/>
                <a:cs typeface="Century Gothic"/>
              </a:rPr>
              <a:t>law,  </a:t>
            </a:r>
            <a:r>
              <a:rPr sz="358" spc="-8" dirty="0">
                <a:solidFill>
                  <a:srgbClr val="231F20"/>
                </a:solidFill>
                <a:latin typeface="Century Gothic"/>
                <a:cs typeface="Century Gothic"/>
              </a:rPr>
              <a:t>statute, </a:t>
            </a:r>
            <a:r>
              <a:rPr sz="358" spc="5" dirty="0">
                <a:solidFill>
                  <a:srgbClr val="231F20"/>
                </a:solidFill>
                <a:latin typeface="Century Gothic"/>
                <a:cs typeface="Century Gothic"/>
              </a:rPr>
              <a:t>or </a:t>
            </a:r>
            <a:r>
              <a:rPr sz="358" spc="-13" dirty="0">
                <a:solidFill>
                  <a:srgbClr val="231F20"/>
                </a:solidFill>
                <a:latin typeface="Century Gothic"/>
                <a:cs typeface="Century Gothic"/>
              </a:rPr>
              <a:t>regulation </a:t>
            </a:r>
            <a:r>
              <a:rPr sz="358" dirty="0">
                <a:solidFill>
                  <a:srgbClr val="231F20"/>
                </a:solidFill>
                <a:latin typeface="Century Gothic"/>
                <a:cs typeface="Century Gothic"/>
              </a:rPr>
              <a:t>in </a:t>
            </a:r>
            <a:r>
              <a:rPr sz="358" spc="-13" dirty="0">
                <a:solidFill>
                  <a:srgbClr val="231F20"/>
                </a:solidFill>
                <a:latin typeface="Century Gothic"/>
                <a:cs typeface="Century Gothic"/>
              </a:rPr>
              <a:t>the</a:t>
            </a:r>
            <a:r>
              <a:rPr sz="358" spc="-54" dirty="0">
                <a:solidFill>
                  <a:srgbClr val="231F20"/>
                </a:solidFill>
                <a:latin typeface="Century Gothic"/>
                <a:cs typeface="Century Gothic"/>
              </a:rPr>
              <a:t> </a:t>
            </a:r>
            <a:r>
              <a:rPr sz="358" spc="-8" dirty="0">
                <a:solidFill>
                  <a:srgbClr val="231F20"/>
                </a:solidFill>
                <a:latin typeface="Century Gothic"/>
                <a:cs typeface="Century Gothic"/>
              </a:rPr>
              <a:t>reporting  </a:t>
            </a:r>
            <a:r>
              <a:rPr sz="358" spc="-2" dirty="0">
                <a:solidFill>
                  <a:srgbClr val="231F20"/>
                </a:solidFill>
                <a:latin typeface="Century Gothic"/>
                <a:cs typeface="Century Gothic"/>
              </a:rPr>
              <a:t>jurisdiction.</a:t>
            </a:r>
            <a:endParaRPr sz="358" dirty="0">
              <a:solidFill>
                <a:srgbClr val="000000"/>
              </a:solidFill>
              <a:latin typeface="Century Gothic"/>
              <a:cs typeface="Century Gothic"/>
            </a:endParaRPr>
          </a:p>
          <a:p>
            <a:pPr marL="6494" defTabSz="685800"/>
            <a:r>
              <a:rPr sz="358" dirty="0">
                <a:solidFill>
                  <a:srgbClr val="231F20"/>
                </a:solidFill>
                <a:latin typeface="Century Gothic"/>
                <a:cs typeface="Century Gothic"/>
              </a:rPr>
              <a:t>U: </a:t>
            </a:r>
            <a:r>
              <a:rPr sz="358" spc="-20" dirty="0">
                <a:solidFill>
                  <a:srgbClr val="231F20"/>
                </a:solidFill>
                <a:latin typeface="Century Gothic"/>
                <a:cs typeface="Century Gothic"/>
              </a:rPr>
              <a:t>Unavailable. </a:t>
            </a:r>
            <a:r>
              <a:rPr sz="358" dirty="0">
                <a:solidFill>
                  <a:srgbClr val="231F20"/>
                </a:solidFill>
                <a:latin typeface="Century Gothic"/>
                <a:cs typeface="Century Gothic"/>
              </a:rPr>
              <a:t>The </a:t>
            </a:r>
            <a:r>
              <a:rPr sz="358" spc="-33" dirty="0">
                <a:solidFill>
                  <a:srgbClr val="231F20"/>
                </a:solidFill>
                <a:latin typeface="Century Gothic"/>
                <a:cs typeface="Century Gothic"/>
              </a:rPr>
              <a:t>data </a:t>
            </a:r>
            <a:r>
              <a:rPr sz="358" spc="-20" dirty="0">
                <a:solidFill>
                  <a:srgbClr val="231F20"/>
                </a:solidFill>
                <a:latin typeface="Century Gothic"/>
                <a:cs typeface="Century Gothic"/>
              </a:rPr>
              <a:t>were</a:t>
            </a:r>
            <a:r>
              <a:rPr sz="358" spc="-13" dirty="0">
                <a:solidFill>
                  <a:srgbClr val="231F20"/>
                </a:solidFill>
                <a:latin typeface="Century Gothic"/>
                <a:cs typeface="Century Gothic"/>
              </a:rPr>
              <a:t> </a:t>
            </a:r>
            <a:r>
              <a:rPr sz="358" spc="-23" dirty="0">
                <a:solidFill>
                  <a:srgbClr val="231F20"/>
                </a:solidFill>
                <a:latin typeface="Century Gothic"/>
                <a:cs typeface="Century Gothic"/>
              </a:rPr>
              <a:t>unavailable.</a:t>
            </a:r>
            <a:endParaRPr sz="358" dirty="0">
              <a:solidFill>
                <a:srgbClr val="000000"/>
              </a:solidFill>
              <a:latin typeface="Century Gothic"/>
              <a:cs typeface="Century Gothic"/>
            </a:endParaRPr>
          </a:p>
        </p:txBody>
      </p:sp>
      <p:graphicFrame>
        <p:nvGraphicFramePr>
          <p:cNvPr id="17" name="object 4">
            <a:extLst>
              <a:ext uri="{FF2B5EF4-FFF2-40B4-BE49-F238E27FC236}">
                <a16:creationId xmlns:a16="http://schemas.microsoft.com/office/drawing/2014/main" id="{3C824928-7287-464A-8BD8-180A447ADED0}"/>
              </a:ext>
            </a:extLst>
          </p:cNvPr>
          <p:cNvGraphicFramePr>
            <a:graphicFrameLocks noGrp="1"/>
          </p:cNvGraphicFramePr>
          <p:nvPr/>
        </p:nvGraphicFramePr>
        <p:xfrm>
          <a:off x="6376797" y="1493605"/>
          <a:ext cx="3151153" cy="4022623"/>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1545023">
                  <a:extLst>
                    <a:ext uri="{9D8B030D-6E8A-4147-A177-3AD203B41FA5}">
                      <a16:colId xmlns:a16="http://schemas.microsoft.com/office/drawing/2014/main" val="20000"/>
                    </a:ext>
                  </a:extLst>
                </a:gridCol>
                <a:gridCol w="1606130">
                  <a:extLst>
                    <a:ext uri="{9D8B030D-6E8A-4147-A177-3AD203B41FA5}">
                      <a16:colId xmlns:a16="http://schemas.microsoft.com/office/drawing/2014/main" val="20001"/>
                    </a:ext>
                  </a:extLst>
                </a:gridCol>
              </a:tblGrid>
              <a:tr h="148464">
                <a:tc>
                  <a:txBody>
                    <a:bodyPr/>
                    <a:lstStyle/>
                    <a:p>
                      <a:pPr marL="57150">
                        <a:lnSpc>
                          <a:spcPct val="100000"/>
                        </a:lnSpc>
                        <a:spcBef>
                          <a:spcPts val="150"/>
                        </a:spcBef>
                      </a:pPr>
                      <a:r>
                        <a:rPr sz="900" b="1" spc="10" dirty="0">
                          <a:solidFill>
                            <a:srgbClr val="FFFFFF"/>
                          </a:solidFill>
                          <a:latin typeface="Bw Glenn Sans ExtraBold"/>
                          <a:cs typeface="Bw Glenn Sans ExtraBold"/>
                        </a:rPr>
                        <a:t>State or</a:t>
                      </a:r>
                      <a:r>
                        <a:rPr sz="900" b="1" spc="40" dirty="0">
                          <a:solidFill>
                            <a:srgbClr val="FFFFFF"/>
                          </a:solidFill>
                          <a:latin typeface="Bw Glenn Sans ExtraBold"/>
                          <a:cs typeface="Bw Glenn Sans ExtraBold"/>
                        </a:rPr>
                        <a:t> </a:t>
                      </a:r>
                      <a:r>
                        <a:rPr sz="900" b="1" spc="15" dirty="0">
                          <a:solidFill>
                            <a:srgbClr val="FFFFFF"/>
                          </a:solidFill>
                          <a:latin typeface="Bw Glenn Sans ExtraBold"/>
                          <a:cs typeface="Bw Glenn Sans ExtraBold"/>
                        </a:rPr>
                        <a:t>Jurisdiction</a:t>
                      </a:r>
                      <a:endParaRPr sz="900" dirty="0">
                        <a:latin typeface="Bw Glenn Sans ExtraBold"/>
                        <a:cs typeface="Bw Glenn Sans ExtraBold"/>
                      </a:endParaRPr>
                    </a:p>
                  </a:txBody>
                  <a:tcPr marL="0" marR="0" marT="9742" marB="0">
                    <a:lnR w="12700">
                      <a:solidFill>
                        <a:srgbClr val="FFFFFF"/>
                      </a:solidFill>
                      <a:prstDash val="solid"/>
                    </a:lnR>
                    <a:solidFill>
                      <a:srgbClr val="005E6D"/>
                    </a:solidFill>
                  </a:tcPr>
                </a:tc>
                <a:tc>
                  <a:txBody>
                    <a:bodyPr/>
                    <a:lstStyle/>
                    <a:p>
                      <a:pPr marL="6350" algn="ctr">
                        <a:lnSpc>
                          <a:spcPct val="100000"/>
                        </a:lnSpc>
                        <a:spcBef>
                          <a:spcPts val="150"/>
                        </a:spcBef>
                      </a:pPr>
                      <a:r>
                        <a:rPr sz="900" b="1" spc="15" dirty="0">
                          <a:solidFill>
                            <a:srgbClr val="FFFFFF"/>
                          </a:solidFill>
                          <a:latin typeface="Bw Glenn Sans ExtraBold"/>
                          <a:cs typeface="Bw Glenn Sans ExtraBold"/>
                        </a:rPr>
                        <a:t>Perinatal Hepatitis</a:t>
                      </a:r>
                      <a:r>
                        <a:rPr sz="900" b="1" spc="45" dirty="0">
                          <a:solidFill>
                            <a:srgbClr val="FFFFFF"/>
                          </a:solidFill>
                          <a:latin typeface="Bw Glenn Sans ExtraBold"/>
                          <a:cs typeface="Bw Glenn Sans ExtraBold"/>
                        </a:rPr>
                        <a:t> </a:t>
                      </a:r>
                      <a:r>
                        <a:rPr sz="900" b="1" dirty="0">
                          <a:solidFill>
                            <a:srgbClr val="FFFFFF"/>
                          </a:solidFill>
                          <a:latin typeface="Bw Glenn Sans ExtraBold"/>
                          <a:cs typeface="Bw Glenn Sans ExtraBold"/>
                        </a:rPr>
                        <a:t>C</a:t>
                      </a:r>
                      <a:endParaRPr sz="900" dirty="0">
                        <a:latin typeface="Bw Glenn Sans ExtraBold"/>
                        <a:cs typeface="Bw Glenn Sans ExtraBold"/>
                      </a:endParaRPr>
                    </a:p>
                  </a:txBody>
                  <a:tcPr marL="0" marR="0" marT="9742" marB="0">
                    <a:lnL w="12700">
                      <a:solidFill>
                        <a:srgbClr val="FFFFFF"/>
                      </a:solidFill>
                      <a:prstDash val="solid"/>
                    </a:lnL>
                    <a:solidFill>
                      <a:srgbClr val="005E6D"/>
                    </a:solidFill>
                  </a:tcPr>
                </a:tc>
                <a:extLst>
                  <a:ext uri="{0D108BD9-81ED-4DB2-BD59-A6C34878D82A}">
                    <a16:rowId xmlns:a16="http://schemas.microsoft.com/office/drawing/2014/main" val="10000"/>
                  </a:ext>
                </a:extLst>
              </a:tr>
              <a:tr h="148791">
                <a:tc>
                  <a:txBody>
                    <a:bodyPr/>
                    <a:lstStyle/>
                    <a:p>
                      <a:pPr marL="57150">
                        <a:lnSpc>
                          <a:spcPct val="100000"/>
                        </a:lnSpc>
                        <a:spcBef>
                          <a:spcPts val="155"/>
                        </a:spcBef>
                      </a:pPr>
                      <a:r>
                        <a:rPr sz="900" b="1" spc="15" dirty="0">
                          <a:solidFill>
                            <a:srgbClr val="231F20"/>
                          </a:solidFill>
                          <a:latin typeface="Bw Glenn Sans Medium"/>
                          <a:cs typeface="Bw Glenn Sans Medium"/>
                        </a:rPr>
                        <a:t>Montana</a:t>
                      </a:r>
                      <a:endParaRPr sz="900" dirty="0">
                        <a:latin typeface="Bw Glenn Sans Medium"/>
                        <a:cs typeface="Bw Glenn Sans Medium"/>
                      </a:endParaRPr>
                    </a:p>
                  </a:txBody>
                  <a:tcPr marL="0" marR="0" marT="10067" marB="0">
                    <a:solidFill>
                      <a:srgbClr val="FFFFFF"/>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27"/>
                  </a:ext>
                </a:extLst>
              </a:tr>
              <a:tr h="148791">
                <a:tc>
                  <a:txBody>
                    <a:bodyPr/>
                    <a:lstStyle/>
                    <a:p>
                      <a:pPr marL="57150">
                        <a:lnSpc>
                          <a:spcPct val="100000"/>
                        </a:lnSpc>
                        <a:spcBef>
                          <a:spcPts val="155"/>
                        </a:spcBef>
                      </a:pPr>
                      <a:r>
                        <a:rPr sz="900" b="1" spc="15" dirty="0">
                          <a:solidFill>
                            <a:srgbClr val="231F20"/>
                          </a:solidFill>
                          <a:latin typeface="Bw Glenn Sans Medium"/>
                          <a:cs typeface="Bw Glenn Sans Medium"/>
                        </a:rPr>
                        <a:t>Nebraska</a:t>
                      </a:r>
                      <a:endParaRPr sz="900" dirty="0">
                        <a:latin typeface="Bw Glenn Sans Medium"/>
                        <a:cs typeface="Bw Glenn Sans Medium"/>
                      </a:endParaRPr>
                    </a:p>
                  </a:txBody>
                  <a:tcPr marL="0" marR="0" marT="10067" marB="0">
                    <a:lnR w="12700" cap="flat" cmpd="sng" algn="ctr">
                      <a:solidFill>
                        <a:srgbClr val="FFFFFF"/>
                      </a:solidFill>
                      <a:prstDash val="solid"/>
                      <a:round/>
                      <a:headEnd type="none" w="med" len="med"/>
                      <a:tailEnd type="none" w="med" len="med"/>
                    </a:lnR>
                    <a:solidFill>
                      <a:srgbClr val="E5EEF0"/>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lnL w="12700" cap="flat" cmpd="sng" algn="ctr">
                      <a:solidFill>
                        <a:srgbClr val="FFFFFF"/>
                      </a:solidFill>
                      <a:prstDash val="solid"/>
                      <a:round/>
                      <a:headEnd type="none" w="med" len="med"/>
                      <a:tailEnd type="none" w="med" len="med"/>
                    </a:lnL>
                    <a:solidFill>
                      <a:srgbClr val="E5EEF0"/>
                    </a:solidFill>
                  </a:tcPr>
                </a:tc>
                <a:extLst>
                  <a:ext uri="{0D108BD9-81ED-4DB2-BD59-A6C34878D82A}">
                    <a16:rowId xmlns:a16="http://schemas.microsoft.com/office/drawing/2014/main" val="10028"/>
                  </a:ext>
                </a:extLst>
              </a:tr>
              <a:tr h="148791">
                <a:tc>
                  <a:txBody>
                    <a:bodyPr/>
                    <a:lstStyle/>
                    <a:p>
                      <a:pPr marL="57150">
                        <a:lnSpc>
                          <a:spcPct val="100000"/>
                        </a:lnSpc>
                        <a:spcBef>
                          <a:spcPts val="155"/>
                        </a:spcBef>
                      </a:pPr>
                      <a:r>
                        <a:rPr sz="900" b="1" spc="10" dirty="0">
                          <a:solidFill>
                            <a:srgbClr val="231F20"/>
                          </a:solidFill>
                          <a:latin typeface="Bw Glenn Sans Medium"/>
                          <a:cs typeface="Bw Glenn Sans Medium"/>
                        </a:rPr>
                        <a:t>Nevada</a:t>
                      </a:r>
                      <a:endParaRPr sz="900" dirty="0">
                        <a:latin typeface="Bw Glenn Sans Medium"/>
                        <a:cs typeface="Bw Glenn Sans Medium"/>
                      </a:endParaRPr>
                    </a:p>
                  </a:txBody>
                  <a:tcPr marL="0" marR="0" marT="10067" marB="0">
                    <a:solidFill>
                      <a:srgbClr val="FFFFFF"/>
                    </a:solidFill>
                  </a:tcPr>
                </a:tc>
                <a:tc>
                  <a:txBody>
                    <a:bodyPr/>
                    <a:lstStyle/>
                    <a:p>
                      <a:pPr marL="5715" algn="ctr">
                        <a:lnSpc>
                          <a:spcPct val="100000"/>
                        </a:lnSpc>
                        <a:spcBef>
                          <a:spcPts val="155"/>
                        </a:spcBef>
                      </a:pPr>
                      <a:r>
                        <a:rPr sz="900" b="1" dirty="0">
                          <a:solidFill>
                            <a:srgbClr val="231F20"/>
                          </a:solidFill>
                          <a:latin typeface="Bw Glenn Sans Medium"/>
                          <a:cs typeface="Bw Glenn Sans Medium"/>
                        </a:rPr>
                        <a:t>1</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29"/>
                  </a:ext>
                </a:extLst>
              </a:tr>
              <a:tr h="148791">
                <a:tc>
                  <a:txBody>
                    <a:bodyPr/>
                    <a:lstStyle/>
                    <a:p>
                      <a:pPr marL="57150">
                        <a:lnSpc>
                          <a:spcPct val="100000"/>
                        </a:lnSpc>
                        <a:spcBef>
                          <a:spcPts val="155"/>
                        </a:spcBef>
                      </a:pPr>
                      <a:r>
                        <a:rPr sz="900" b="1" spc="5" dirty="0">
                          <a:solidFill>
                            <a:srgbClr val="231F20"/>
                          </a:solidFill>
                          <a:latin typeface="Bw Glenn Sans Medium"/>
                          <a:cs typeface="Bw Glenn Sans Medium"/>
                        </a:rPr>
                        <a:t>New</a:t>
                      </a:r>
                      <a:r>
                        <a:rPr sz="900" b="1" spc="20" dirty="0">
                          <a:solidFill>
                            <a:srgbClr val="231F20"/>
                          </a:solidFill>
                          <a:latin typeface="Bw Glenn Sans Medium"/>
                          <a:cs typeface="Bw Glenn Sans Medium"/>
                        </a:rPr>
                        <a:t> </a:t>
                      </a:r>
                      <a:r>
                        <a:rPr sz="900" b="1" spc="10" dirty="0">
                          <a:solidFill>
                            <a:srgbClr val="231F20"/>
                          </a:solidFill>
                          <a:latin typeface="Bw Glenn Sans Medium"/>
                          <a:cs typeface="Bw Glenn Sans Medium"/>
                        </a:rPr>
                        <a:t>Hampshire</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30"/>
                  </a:ext>
                </a:extLst>
              </a:tr>
              <a:tr h="148791">
                <a:tc>
                  <a:txBody>
                    <a:bodyPr/>
                    <a:lstStyle/>
                    <a:p>
                      <a:pPr marL="57150">
                        <a:lnSpc>
                          <a:spcPct val="100000"/>
                        </a:lnSpc>
                        <a:spcBef>
                          <a:spcPts val="155"/>
                        </a:spcBef>
                      </a:pPr>
                      <a:r>
                        <a:rPr sz="900" b="1" spc="5" dirty="0">
                          <a:solidFill>
                            <a:srgbClr val="231F20"/>
                          </a:solidFill>
                          <a:latin typeface="Bw Glenn Sans Medium"/>
                          <a:cs typeface="Bw Glenn Sans Medium"/>
                        </a:rPr>
                        <a:t>New</a:t>
                      </a:r>
                      <a:r>
                        <a:rPr sz="900" b="1" spc="20" dirty="0">
                          <a:solidFill>
                            <a:srgbClr val="231F20"/>
                          </a:solidFill>
                          <a:latin typeface="Bw Glenn Sans Medium"/>
                          <a:cs typeface="Bw Glenn Sans Medium"/>
                        </a:rPr>
                        <a:t> </a:t>
                      </a:r>
                      <a:r>
                        <a:rPr sz="900" b="1" spc="10" dirty="0">
                          <a:solidFill>
                            <a:srgbClr val="231F20"/>
                          </a:solidFill>
                          <a:latin typeface="Bw Glenn Sans Medium"/>
                          <a:cs typeface="Bw Glenn Sans Medium"/>
                        </a:rPr>
                        <a:t>Jersey</a:t>
                      </a:r>
                      <a:endParaRPr sz="900" dirty="0">
                        <a:latin typeface="Bw Glenn Sans Medium"/>
                        <a:cs typeface="Bw Glenn Sans Medium"/>
                      </a:endParaRPr>
                    </a:p>
                  </a:txBody>
                  <a:tcPr marL="0" marR="0" marT="10067" marB="0">
                    <a:solidFill>
                      <a:srgbClr val="FFFFFF"/>
                    </a:solidFill>
                  </a:tcPr>
                </a:tc>
                <a:tc>
                  <a:txBody>
                    <a:bodyPr/>
                    <a:lstStyle/>
                    <a:p>
                      <a:pPr marL="8255" algn="ctr">
                        <a:lnSpc>
                          <a:spcPct val="100000"/>
                        </a:lnSpc>
                        <a:spcBef>
                          <a:spcPts val="155"/>
                        </a:spcBef>
                      </a:pPr>
                      <a:r>
                        <a:rPr sz="900" b="1" spc="20" dirty="0">
                          <a:solidFill>
                            <a:srgbClr val="231F20"/>
                          </a:solidFill>
                          <a:latin typeface="Bw Glenn Sans Medium"/>
                          <a:cs typeface="Bw Glenn Sans Medium"/>
                        </a:rPr>
                        <a:t>11</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31"/>
                  </a:ext>
                </a:extLst>
              </a:tr>
              <a:tr h="148791">
                <a:tc>
                  <a:txBody>
                    <a:bodyPr/>
                    <a:lstStyle/>
                    <a:p>
                      <a:pPr marL="57150">
                        <a:lnSpc>
                          <a:spcPct val="100000"/>
                        </a:lnSpc>
                        <a:spcBef>
                          <a:spcPts val="155"/>
                        </a:spcBef>
                      </a:pPr>
                      <a:r>
                        <a:rPr sz="900" b="1" spc="5" dirty="0">
                          <a:solidFill>
                            <a:srgbClr val="231F20"/>
                          </a:solidFill>
                          <a:latin typeface="Bw Glenn Sans Medium"/>
                          <a:cs typeface="Bw Glenn Sans Medium"/>
                        </a:rPr>
                        <a:t>New</a:t>
                      </a:r>
                      <a:r>
                        <a:rPr sz="900" b="1" spc="20" dirty="0">
                          <a:solidFill>
                            <a:srgbClr val="231F20"/>
                          </a:solidFill>
                          <a:latin typeface="Bw Glenn Sans Medium"/>
                          <a:cs typeface="Bw Glenn Sans Medium"/>
                        </a:rPr>
                        <a:t> </a:t>
                      </a:r>
                      <a:r>
                        <a:rPr sz="900" b="1" spc="10" dirty="0">
                          <a:solidFill>
                            <a:srgbClr val="231F20"/>
                          </a:solidFill>
                          <a:latin typeface="Bw Glenn Sans Medium"/>
                          <a:cs typeface="Bw Glenn Sans Medium"/>
                        </a:rPr>
                        <a:t>Mexico</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32"/>
                  </a:ext>
                </a:extLst>
              </a:tr>
              <a:tr h="148791">
                <a:tc>
                  <a:txBody>
                    <a:bodyPr/>
                    <a:lstStyle/>
                    <a:p>
                      <a:pPr marL="57150">
                        <a:lnSpc>
                          <a:spcPct val="100000"/>
                        </a:lnSpc>
                        <a:spcBef>
                          <a:spcPts val="155"/>
                        </a:spcBef>
                      </a:pPr>
                      <a:r>
                        <a:rPr sz="900" b="1" spc="5" dirty="0">
                          <a:solidFill>
                            <a:srgbClr val="231F20"/>
                          </a:solidFill>
                          <a:latin typeface="Bw Glenn Sans Medium"/>
                          <a:cs typeface="Bw Glenn Sans Medium"/>
                        </a:rPr>
                        <a:t>New</a:t>
                      </a:r>
                      <a:r>
                        <a:rPr sz="900" b="1" spc="-5" dirty="0">
                          <a:solidFill>
                            <a:srgbClr val="231F20"/>
                          </a:solidFill>
                          <a:latin typeface="Bw Glenn Sans Medium"/>
                          <a:cs typeface="Bw Glenn Sans Medium"/>
                        </a:rPr>
                        <a:t> </a:t>
                      </a:r>
                      <a:r>
                        <a:rPr sz="900" b="1" dirty="0">
                          <a:solidFill>
                            <a:srgbClr val="231F20"/>
                          </a:solidFill>
                          <a:latin typeface="Bw Glenn Sans Medium"/>
                          <a:cs typeface="Bw Glenn Sans Medium"/>
                        </a:rPr>
                        <a:t>York</a:t>
                      </a:r>
                      <a:endParaRPr sz="900" dirty="0">
                        <a:latin typeface="Bw Glenn Sans Medium"/>
                        <a:cs typeface="Bw Glenn Sans Medium"/>
                      </a:endParaRPr>
                    </a:p>
                  </a:txBody>
                  <a:tcPr marL="0" marR="0" marT="10067" marB="0">
                    <a:solidFill>
                      <a:srgbClr val="FFFFFF"/>
                    </a:solidFill>
                  </a:tcPr>
                </a:tc>
                <a:tc>
                  <a:txBody>
                    <a:bodyPr/>
                    <a:lstStyle/>
                    <a:p>
                      <a:pPr marL="5715" algn="ctr">
                        <a:lnSpc>
                          <a:spcPct val="100000"/>
                        </a:lnSpc>
                        <a:spcBef>
                          <a:spcPts val="155"/>
                        </a:spcBef>
                      </a:pPr>
                      <a:r>
                        <a:rPr sz="900" b="1" dirty="0">
                          <a:solidFill>
                            <a:srgbClr val="231F20"/>
                          </a:solidFill>
                          <a:latin typeface="Bw Glenn Sans Medium"/>
                          <a:cs typeface="Bw Glenn Sans Medium"/>
                        </a:rPr>
                        <a:t>1</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33"/>
                  </a:ext>
                </a:extLst>
              </a:tr>
              <a:tr h="148791">
                <a:tc>
                  <a:txBody>
                    <a:bodyPr/>
                    <a:lstStyle/>
                    <a:p>
                      <a:pPr marL="57150">
                        <a:lnSpc>
                          <a:spcPct val="100000"/>
                        </a:lnSpc>
                        <a:spcBef>
                          <a:spcPts val="155"/>
                        </a:spcBef>
                      </a:pPr>
                      <a:r>
                        <a:rPr sz="900" b="1" spc="15" dirty="0">
                          <a:solidFill>
                            <a:srgbClr val="231F20"/>
                          </a:solidFill>
                          <a:latin typeface="Bw Glenn Sans Medium"/>
                          <a:cs typeface="Bw Glenn Sans Medium"/>
                        </a:rPr>
                        <a:t>North</a:t>
                      </a:r>
                      <a:r>
                        <a:rPr sz="900" b="1" spc="35" dirty="0">
                          <a:solidFill>
                            <a:srgbClr val="231F20"/>
                          </a:solidFill>
                          <a:latin typeface="Bw Glenn Sans Medium"/>
                          <a:cs typeface="Bw Glenn Sans Medium"/>
                        </a:rPr>
                        <a:t> </a:t>
                      </a:r>
                      <a:r>
                        <a:rPr sz="900" b="1" spc="15" dirty="0">
                          <a:solidFill>
                            <a:srgbClr val="231F20"/>
                          </a:solidFill>
                          <a:latin typeface="Bw Glenn Sans Medium"/>
                          <a:cs typeface="Bw Glenn Sans Medium"/>
                        </a:rPr>
                        <a:t>Carolina</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34"/>
                  </a:ext>
                </a:extLst>
              </a:tr>
              <a:tr h="148791">
                <a:tc>
                  <a:txBody>
                    <a:bodyPr/>
                    <a:lstStyle/>
                    <a:p>
                      <a:pPr marL="57150">
                        <a:lnSpc>
                          <a:spcPct val="100000"/>
                        </a:lnSpc>
                        <a:spcBef>
                          <a:spcPts val="155"/>
                        </a:spcBef>
                      </a:pPr>
                      <a:r>
                        <a:rPr sz="900" b="1" spc="15" dirty="0">
                          <a:solidFill>
                            <a:srgbClr val="231F20"/>
                          </a:solidFill>
                          <a:latin typeface="Bw Glenn Sans Medium"/>
                          <a:cs typeface="Bw Glenn Sans Medium"/>
                        </a:rPr>
                        <a:t>North</a:t>
                      </a:r>
                      <a:r>
                        <a:rPr sz="900" b="1" spc="35" dirty="0">
                          <a:solidFill>
                            <a:srgbClr val="231F20"/>
                          </a:solidFill>
                          <a:latin typeface="Bw Glenn Sans Medium"/>
                          <a:cs typeface="Bw Glenn Sans Medium"/>
                        </a:rPr>
                        <a:t> </a:t>
                      </a:r>
                      <a:r>
                        <a:rPr sz="900" b="1" spc="10" dirty="0">
                          <a:solidFill>
                            <a:srgbClr val="231F20"/>
                          </a:solidFill>
                          <a:latin typeface="Bw Glenn Sans Medium"/>
                          <a:cs typeface="Bw Glenn Sans Medium"/>
                        </a:rPr>
                        <a:t>Dakota</a:t>
                      </a:r>
                      <a:endParaRPr sz="900" dirty="0">
                        <a:latin typeface="Bw Glenn Sans Medium"/>
                        <a:cs typeface="Bw Glenn Sans Medium"/>
                      </a:endParaRPr>
                    </a:p>
                  </a:txBody>
                  <a:tcPr marL="0" marR="0" marT="10067" marB="0">
                    <a:solidFill>
                      <a:srgbClr val="FFFFFF"/>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35"/>
                  </a:ext>
                </a:extLst>
              </a:tr>
              <a:tr h="149120">
                <a:tc>
                  <a:txBody>
                    <a:bodyPr/>
                    <a:lstStyle/>
                    <a:p>
                      <a:pPr marL="57150">
                        <a:lnSpc>
                          <a:spcPct val="100000"/>
                        </a:lnSpc>
                        <a:spcBef>
                          <a:spcPts val="160"/>
                        </a:spcBef>
                      </a:pPr>
                      <a:r>
                        <a:rPr sz="900" b="1" spc="20" dirty="0">
                          <a:solidFill>
                            <a:srgbClr val="231F20"/>
                          </a:solidFill>
                          <a:latin typeface="Bw Glenn Sans Medium"/>
                          <a:cs typeface="Bw Glenn Sans Medium"/>
                        </a:rPr>
                        <a:t>Ohio</a:t>
                      </a:r>
                      <a:endParaRPr sz="900" dirty="0">
                        <a:latin typeface="Bw Glenn Sans Medium"/>
                        <a:cs typeface="Bw Glenn Sans Medium"/>
                      </a:endParaRPr>
                    </a:p>
                  </a:txBody>
                  <a:tcPr marL="0" marR="0" marT="10391" marB="0">
                    <a:lnR w="12700">
                      <a:solidFill>
                        <a:srgbClr val="FFFFFF"/>
                      </a:solidFill>
                      <a:prstDash val="solid"/>
                    </a:lnR>
                    <a:solidFill>
                      <a:srgbClr val="E5EEF0"/>
                    </a:solidFill>
                  </a:tcPr>
                </a:tc>
                <a:tc>
                  <a:txBody>
                    <a:bodyPr/>
                    <a:lstStyle/>
                    <a:p>
                      <a:pPr marL="8255" algn="ctr">
                        <a:lnSpc>
                          <a:spcPct val="100000"/>
                        </a:lnSpc>
                        <a:spcBef>
                          <a:spcPts val="160"/>
                        </a:spcBef>
                      </a:pPr>
                      <a:r>
                        <a:rPr sz="900" b="1" spc="20" dirty="0">
                          <a:solidFill>
                            <a:srgbClr val="231F20"/>
                          </a:solidFill>
                          <a:latin typeface="Bw Glenn Sans Medium"/>
                          <a:cs typeface="Bw Glenn Sans Medium"/>
                        </a:rPr>
                        <a:t>41</a:t>
                      </a:r>
                      <a:endParaRPr sz="900" dirty="0">
                        <a:latin typeface="Bw Glenn Sans Medium"/>
                        <a:cs typeface="Bw Glenn Sans Medium"/>
                      </a:endParaRPr>
                    </a:p>
                  </a:txBody>
                  <a:tcPr marL="0" marR="0" marT="10391" marB="0">
                    <a:lnL w="12700">
                      <a:solidFill>
                        <a:srgbClr val="FFFFFF"/>
                      </a:solidFill>
                      <a:prstDash val="solid"/>
                    </a:lnL>
                    <a:solidFill>
                      <a:srgbClr val="E5EEF0"/>
                    </a:solidFill>
                  </a:tcPr>
                </a:tc>
                <a:extLst>
                  <a:ext uri="{0D108BD9-81ED-4DB2-BD59-A6C34878D82A}">
                    <a16:rowId xmlns:a16="http://schemas.microsoft.com/office/drawing/2014/main" val="10036"/>
                  </a:ext>
                </a:extLst>
              </a:tr>
              <a:tr h="149120">
                <a:tc>
                  <a:txBody>
                    <a:bodyPr/>
                    <a:lstStyle/>
                    <a:p>
                      <a:pPr marL="57150">
                        <a:lnSpc>
                          <a:spcPct val="100000"/>
                        </a:lnSpc>
                        <a:spcBef>
                          <a:spcPts val="160"/>
                        </a:spcBef>
                      </a:pPr>
                      <a:r>
                        <a:rPr sz="900" b="1" spc="20" dirty="0">
                          <a:solidFill>
                            <a:srgbClr val="231F20"/>
                          </a:solidFill>
                          <a:latin typeface="Bw Glenn Sans Medium"/>
                          <a:cs typeface="Bw Glenn Sans Medium"/>
                        </a:rPr>
                        <a:t>Oklahoma</a:t>
                      </a:r>
                      <a:endParaRPr sz="900" dirty="0">
                        <a:latin typeface="Bw Glenn Sans Medium"/>
                        <a:cs typeface="Bw Glenn Sans Medium"/>
                      </a:endParaRPr>
                    </a:p>
                  </a:txBody>
                  <a:tcPr marL="0" marR="0" marT="10391" marB="0">
                    <a:solidFill>
                      <a:srgbClr val="FFFFFF"/>
                    </a:solidFill>
                  </a:tcPr>
                </a:tc>
                <a:tc>
                  <a:txBody>
                    <a:bodyPr/>
                    <a:lstStyle/>
                    <a:p>
                      <a:pPr marL="6350" algn="ctr">
                        <a:lnSpc>
                          <a:spcPct val="100000"/>
                        </a:lnSpc>
                        <a:spcBef>
                          <a:spcPts val="160"/>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391" marB="0">
                    <a:solidFill>
                      <a:srgbClr val="FFFFFF"/>
                    </a:solidFill>
                  </a:tcPr>
                </a:tc>
                <a:extLst>
                  <a:ext uri="{0D108BD9-81ED-4DB2-BD59-A6C34878D82A}">
                    <a16:rowId xmlns:a16="http://schemas.microsoft.com/office/drawing/2014/main" val="10037"/>
                  </a:ext>
                </a:extLst>
              </a:tr>
              <a:tr h="149120">
                <a:tc>
                  <a:txBody>
                    <a:bodyPr/>
                    <a:lstStyle/>
                    <a:p>
                      <a:pPr marL="57150">
                        <a:lnSpc>
                          <a:spcPct val="100000"/>
                        </a:lnSpc>
                        <a:spcBef>
                          <a:spcPts val="160"/>
                        </a:spcBef>
                      </a:pPr>
                      <a:r>
                        <a:rPr sz="900" b="1" spc="10" dirty="0">
                          <a:solidFill>
                            <a:srgbClr val="231F20"/>
                          </a:solidFill>
                          <a:latin typeface="Bw Glenn Sans Medium"/>
                          <a:cs typeface="Bw Glenn Sans Medium"/>
                        </a:rPr>
                        <a:t>Oregon</a:t>
                      </a:r>
                      <a:endParaRPr sz="900" dirty="0">
                        <a:latin typeface="Bw Glenn Sans Medium"/>
                        <a:cs typeface="Bw Glenn Sans Medium"/>
                      </a:endParaRPr>
                    </a:p>
                  </a:txBody>
                  <a:tcPr marL="0" marR="0" marT="10391" marB="0">
                    <a:lnR w="12700">
                      <a:solidFill>
                        <a:srgbClr val="FFFFFF"/>
                      </a:solidFill>
                      <a:prstDash val="solid"/>
                    </a:lnR>
                    <a:solidFill>
                      <a:srgbClr val="E5EEF0"/>
                    </a:solidFill>
                  </a:tcPr>
                </a:tc>
                <a:tc>
                  <a:txBody>
                    <a:bodyPr/>
                    <a:lstStyle/>
                    <a:p>
                      <a:pPr marL="6350" algn="ctr">
                        <a:lnSpc>
                          <a:spcPct val="100000"/>
                        </a:lnSpc>
                        <a:spcBef>
                          <a:spcPts val="160"/>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391" marB="0">
                    <a:lnL w="12700">
                      <a:solidFill>
                        <a:srgbClr val="FFFFFF"/>
                      </a:solidFill>
                      <a:prstDash val="solid"/>
                    </a:lnL>
                    <a:solidFill>
                      <a:srgbClr val="E5EEF0"/>
                    </a:solidFill>
                  </a:tcPr>
                </a:tc>
                <a:extLst>
                  <a:ext uri="{0D108BD9-81ED-4DB2-BD59-A6C34878D82A}">
                    <a16:rowId xmlns:a16="http://schemas.microsoft.com/office/drawing/2014/main" val="10038"/>
                  </a:ext>
                </a:extLst>
              </a:tr>
              <a:tr h="149120">
                <a:tc>
                  <a:txBody>
                    <a:bodyPr/>
                    <a:lstStyle/>
                    <a:p>
                      <a:pPr marL="57150">
                        <a:lnSpc>
                          <a:spcPct val="100000"/>
                        </a:lnSpc>
                        <a:spcBef>
                          <a:spcPts val="160"/>
                        </a:spcBef>
                      </a:pPr>
                      <a:r>
                        <a:rPr sz="900" b="1" spc="15" dirty="0">
                          <a:solidFill>
                            <a:srgbClr val="231F20"/>
                          </a:solidFill>
                          <a:latin typeface="Bw Glenn Sans Medium"/>
                          <a:cs typeface="Bw Glenn Sans Medium"/>
                        </a:rPr>
                        <a:t>Pennsylvania</a:t>
                      </a:r>
                      <a:endParaRPr sz="900" dirty="0">
                        <a:latin typeface="Bw Glenn Sans Medium"/>
                        <a:cs typeface="Bw Glenn Sans Medium"/>
                      </a:endParaRPr>
                    </a:p>
                  </a:txBody>
                  <a:tcPr marL="0" marR="0" marT="10391" marB="0">
                    <a:solidFill>
                      <a:srgbClr val="FFFFFF"/>
                    </a:solidFill>
                  </a:tcPr>
                </a:tc>
                <a:tc>
                  <a:txBody>
                    <a:bodyPr/>
                    <a:lstStyle/>
                    <a:p>
                      <a:pPr marL="8255" algn="ctr">
                        <a:lnSpc>
                          <a:spcPct val="100000"/>
                        </a:lnSpc>
                        <a:spcBef>
                          <a:spcPts val="160"/>
                        </a:spcBef>
                      </a:pPr>
                      <a:r>
                        <a:rPr sz="900" b="1" spc="20" dirty="0">
                          <a:solidFill>
                            <a:srgbClr val="231F20"/>
                          </a:solidFill>
                          <a:latin typeface="Bw Glenn Sans Medium"/>
                          <a:cs typeface="Bw Glenn Sans Medium"/>
                        </a:rPr>
                        <a:t>20</a:t>
                      </a:r>
                      <a:endParaRPr sz="900" dirty="0">
                        <a:latin typeface="Bw Glenn Sans Medium"/>
                        <a:cs typeface="Bw Glenn Sans Medium"/>
                      </a:endParaRPr>
                    </a:p>
                  </a:txBody>
                  <a:tcPr marL="0" marR="0" marT="10391" marB="0">
                    <a:solidFill>
                      <a:srgbClr val="FFFFFF"/>
                    </a:solidFill>
                  </a:tcPr>
                </a:tc>
                <a:extLst>
                  <a:ext uri="{0D108BD9-81ED-4DB2-BD59-A6C34878D82A}">
                    <a16:rowId xmlns:a16="http://schemas.microsoft.com/office/drawing/2014/main" val="10039"/>
                  </a:ext>
                </a:extLst>
              </a:tr>
              <a:tr h="149120">
                <a:tc>
                  <a:txBody>
                    <a:bodyPr/>
                    <a:lstStyle/>
                    <a:p>
                      <a:pPr marL="57150">
                        <a:lnSpc>
                          <a:spcPct val="100000"/>
                        </a:lnSpc>
                        <a:spcBef>
                          <a:spcPts val="160"/>
                        </a:spcBef>
                      </a:pPr>
                      <a:r>
                        <a:rPr sz="900" b="1" spc="15" dirty="0">
                          <a:solidFill>
                            <a:srgbClr val="231F20"/>
                          </a:solidFill>
                          <a:latin typeface="Bw Glenn Sans Medium"/>
                          <a:cs typeface="Bw Glenn Sans Medium"/>
                        </a:rPr>
                        <a:t>Rhode</a:t>
                      </a:r>
                      <a:r>
                        <a:rPr sz="900" b="1" spc="35" dirty="0">
                          <a:solidFill>
                            <a:srgbClr val="231F20"/>
                          </a:solidFill>
                          <a:latin typeface="Bw Glenn Sans Medium"/>
                          <a:cs typeface="Bw Glenn Sans Medium"/>
                        </a:rPr>
                        <a:t> </a:t>
                      </a:r>
                      <a:r>
                        <a:rPr sz="900" b="1" spc="15" dirty="0">
                          <a:solidFill>
                            <a:srgbClr val="231F20"/>
                          </a:solidFill>
                          <a:latin typeface="Bw Glenn Sans Medium"/>
                          <a:cs typeface="Bw Glenn Sans Medium"/>
                        </a:rPr>
                        <a:t>Island</a:t>
                      </a:r>
                      <a:endParaRPr sz="900" dirty="0">
                        <a:latin typeface="Bw Glenn Sans Medium"/>
                        <a:cs typeface="Bw Glenn Sans Medium"/>
                      </a:endParaRPr>
                    </a:p>
                  </a:txBody>
                  <a:tcPr marL="0" marR="0" marT="10391" marB="0">
                    <a:lnR w="12700">
                      <a:solidFill>
                        <a:srgbClr val="FFFFFF"/>
                      </a:solidFill>
                      <a:prstDash val="solid"/>
                    </a:lnR>
                    <a:solidFill>
                      <a:srgbClr val="E5EEF0"/>
                    </a:solidFill>
                  </a:tcPr>
                </a:tc>
                <a:tc>
                  <a:txBody>
                    <a:bodyPr/>
                    <a:lstStyle/>
                    <a:p>
                      <a:pPr marL="5715" algn="ctr">
                        <a:lnSpc>
                          <a:spcPct val="100000"/>
                        </a:lnSpc>
                        <a:spcBef>
                          <a:spcPts val="160"/>
                        </a:spcBef>
                      </a:pPr>
                      <a:r>
                        <a:rPr sz="900" b="1" dirty="0">
                          <a:solidFill>
                            <a:srgbClr val="231F20"/>
                          </a:solidFill>
                          <a:latin typeface="Bw Glenn Sans Medium"/>
                          <a:cs typeface="Bw Glenn Sans Medium"/>
                        </a:rPr>
                        <a:t>U</a:t>
                      </a:r>
                      <a:endParaRPr sz="900" dirty="0">
                        <a:latin typeface="Bw Glenn Sans Medium"/>
                        <a:cs typeface="Bw Glenn Sans Medium"/>
                      </a:endParaRPr>
                    </a:p>
                  </a:txBody>
                  <a:tcPr marL="0" marR="0" marT="10391" marB="0">
                    <a:lnL w="12700">
                      <a:solidFill>
                        <a:srgbClr val="FFFFFF"/>
                      </a:solidFill>
                      <a:prstDash val="solid"/>
                    </a:lnL>
                    <a:solidFill>
                      <a:srgbClr val="E5EEF0"/>
                    </a:solidFill>
                  </a:tcPr>
                </a:tc>
                <a:extLst>
                  <a:ext uri="{0D108BD9-81ED-4DB2-BD59-A6C34878D82A}">
                    <a16:rowId xmlns:a16="http://schemas.microsoft.com/office/drawing/2014/main" val="10040"/>
                  </a:ext>
                </a:extLst>
              </a:tr>
              <a:tr h="149120">
                <a:tc>
                  <a:txBody>
                    <a:bodyPr/>
                    <a:lstStyle/>
                    <a:p>
                      <a:pPr marL="57150">
                        <a:lnSpc>
                          <a:spcPct val="100000"/>
                        </a:lnSpc>
                        <a:spcBef>
                          <a:spcPts val="160"/>
                        </a:spcBef>
                      </a:pPr>
                      <a:r>
                        <a:rPr sz="900" b="1" spc="15" dirty="0">
                          <a:solidFill>
                            <a:srgbClr val="231F20"/>
                          </a:solidFill>
                          <a:latin typeface="Bw Glenn Sans Medium"/>
                          <a:cs typeface="Bw Glenn Sans Medium"/>
                        </a:rPr>
                        <a:t>South</a:t>
                      </a:r>
                      <a:r>
                        <a:rPr sz="900" b="1" spc="35" dirty="0">
                          <a:solidFill>
                            <a:srgbClr val="231F20"/>
                          </a:solidFill>
                          <a:latin typeface="Bw Glenn Sans Medium"/>
                          <a:cs typeface="Bw Glenn Sans Medium"/>
                        </a:rPr>
                        <a:t> </a:t>
                      </a:r>
                      <a:r>
                        <a:rPr sz="900" b="1" spc="15" dirty="0">
                          <a:solidFill>
                            <a:srgbClr val="231F20"/>
                          </a:solidFill>
                          <a:latin typeface="Bw Glenn Sans Medium"/>
                          <a:cs typeface="Bw Glenn Sans Medium"/>
                        </a:rPr>
                        <a:t>Carolina</a:t>
                      </a:r>
                      <a:endParaRPr sz="900" dirty="0">
                        <a:latin typeface="Bw Glenn Sans Medium"/>
                        <a:cs typeface="Bw Glenn Sans Medium"/>
                      </a:endParaRPr>
                    </a:p>
                  </a:txBody>
                  <a:tcPr marL="0" marR="0" marT="10391" marB="0">
                    <a:solidFill>
                      <a:srgbClr val="FFFFFF"/>
                    </a:solidFill>
                  </a:tcPr>
                </a:tc>
                <a:tc>
                  <a:txBody>
                    <a:bodyPr/>
                    <a:lstStyle/>
                    <a:p>
                      <a:pPr marL="5715" algn="ctr">
                        <a:lnSpc>
                          <a:spcPct val="100000"/>
                        </a:lnSpc>
                        <a:spcBef>
                          <a:spcPts val="160"/>
                        </a:spcBef>
                      </a:pPr>
                      <a:r>
                        <a:rPr sz="900" b="1" dirty="0">
                          <a:solidFill>
                            <a:srgbClr val="231F20"/>
                          </a:solidFill>
                          <a:latin typeface="Bw Glenn Sans Medium"/>
                          <a:cs typeface="Bw Glenn Sans Medium"/>
                        </a:rPr>
                        <a:t>2</a:t>
                      </a:r>
                      <a:endParaRPr sz="900" dirty="0">
                        <a:latin typeface="Bw Glenn Sans Medium"/>
                        <a:cs typeface="Bw Glenn Sans Medium"/>
                      </a:endParaRPr>
                    </a:p>
                  </a:txBody>
                  <a:tcPr marL="0" marR="0" marT="10391" marB="0">
                    <a:solidFill>
                      <a:srgbClr val="FFFFFF"/>
                    </a:solidFill>
                  </a:tcPr>
                </a:tc>
                <a:extLst>
                  <a:ext uri="{0D108BD9-81ED-4DB2-BD59-A6C34878D82A}">
                    <a16:rowId xmlns:a16="http://schemas.microsoft.com/office/drawing/2014/main" val="10041"/>
                  </a:ext>
                </a:extLst>
              </a:tr>
              <a:tr h="149120">
                <a:tc>
                  <a:txBody>
                    <a:bodyPr/>
                    <a:lstStyle/>
                    <a:p>
                      <a:pPr marL="57150">
                        <a:lnSpc>
                          <a:spcPct val="100000"/>
                        </a:lnSpc>
                        <a:spcBef>
                          <a:spcPts val="160"/>
                        </a:spcBef>
                      </a:pPr>
                      <a:r>
                        <a:rPr sz="900" b="1" spc="15" dirty="0">
                          <a:solidFill>
                            <a:srgbClr val="231F20"/>
                          </a:solidFill>
                          <a:latin typeface="Bw Glenn Sans Medium"/>
                          <a:cs typeface="Bw Glenn Sans Medium"/>
                        </a:rPr>
                        <a:t>South</a:t>
                      </a:r>
                      <a:r>
                        <a:rPr sz="900" b="1" spc="35" dirty="0">
                          <a:solidFill>
                            <a:srgbClr val="231F20"/>
                          </a:solidFill>
                          <a:latin typeface="Bw Glenn Sans Medium"/>
                          <a:cs typeface="Bw Glenn Sans Medium"/>
                        </a:rPr>
                        <a:t> </a:t>
                      </a:r>
                      <a:r>
                        <a:rPr sz="900" b="1" spc="10" dirty="0">
                          <a:solidFill>
                            <a:srgbClr val="231F20"/>
                          </a:solidFill>
                          <a:latin typeface="Bw Glenn Sans Medium"/>
                          <a:cs typeface="Bw Glenn Sans Medium"/>
                        </a:rPr>
                        <a:t>Dakota</a:t>
                      </a:r>
                      <a:endParaRPr sz="900" dirty="0">
                        <a:latin typeface="Bw Glenn Sans Medium"/>
                        <a:cs typeface="Bw Glenn Sans Medium"/>
                      </a:endParaRPr>
                    </a:p>
                  </a:txBody>
                  <a:tcPr marL="0" marR="0" marT="10391" marB="0">
                    <a:lnR w="12700">
                      <a:solidFill>
                        <a:srgbClr val="FFFFFF"/>
                      </a:solidFill>
                      <a:prstDash val="solid"/>
                    </a:lnR>
                    <a:solidFill>
                      <a:srgbClr val="E5EEF0"/>
                    </a:solidFill>
                  </a:tcPr>
                </a:tc>
                <a:tc>
                  <a:txBody>
                    <a:bodyPr/>
                    <a:lstStyle/>
                    <a:p>
                      <a:pPr marL="5715" algn="ctr">
                        <a:lnSpc>
                          <a:spcPct val="100000"/>
                        </a:lnSpc>
                        <a:spcBef>
                          <a:spcPts val="160"/>
                        </a:spcBef>
                      </a:pPr>
                      <a:r>
                        <a:rPr sz="900" b="1" dirty="0">
                          <a:solidFill>
                            <a:srgbClr val="231F20"/>
                          </a:solidFill>
                          <a:latin typeface="Bw Glenn Sans Medium"/>
                          <a:cs typeface="Bw Glenn Sans Medium"/>
                        </a:rPr>
                        <a:t>2</a:t>
                      </a:r>
                      <a:endParaRPr sz="900" dirty="0">
                        <a:latin typeface="Bw Glenn Sans Medium"/>
                        <a:cs typeface="Bw Glenn Sans Medium"/>
                      </a:endParaRPr>
                    </a:p>
                  </a:txBody>
                  <a:tcPr marL="0" marR="0" marT="10391" marB="0">
                    <a:lnL w="12700">
                      <a:solidFill>
                        <a:srgbClr val="FFFFFF"/>
                      </a:solidFill>
                      <a:prstDash val="solid"/>
                    </a:lnL>
                    <a:solidFill>
                      <a:srgbClr val="E5EEF0"/>
                    </a:solidFill>
                  </a:tcPr>
                </a:tc>
                <a:extLst>
                  <a:ext uri="{0D108BD9-81ED-4DB2-BD59-A6C34878D82A}">
                    <a16:rowId xmlns:a16="http://schemas.microsoft.com/office/drawing/2014/main" val="10042"/>
                  </a:ext>
                </a:extLst>
              </a:tr>
              <a:tr h="149120">
                <a:tc>
                  <a:txBody>
                    <a:bodyPr/>
                    <a:lstStyle/>
                    <a:p>
                      <a:pPr marL="57150">
                        <a:lnSpc>
                          <a:spcPct val="100000"/>
                        </a:lnSpc>
                        <a:spcBef>
                          <a:spcPts val="160"/>
                        </a:spcBef>
                      </a:pPr>
                      <a:r>
                        <a:rPr sz="900" b="1" spc="10" dirty="0">
                          <a:solidFill>
                            <a:srgbClr val="231F20"/>
                          </a:solidFill>
                          <a:latin typeface="Bw Glenn Sans Medium"/>
                          <a:cs typeface="Bw Glenn Sans Medium"/>
                        </a:rPr>
                        <a:t>Tennessee</a:t>
                      </a:r>
                      <a:endParaRPr sz="900" dirty="0">
                        <a:latin typeface="Bw Glenn Sans Medium"/>
                        <a:cs typeface="Bw Glenn Sans Medium"/>
                      </a:endParaRPr>
                    </a:p>
                  </a:txBody>
                  <a:tcPr marL="0" marR="0" marT="10391" marB="0">
                    <a:solidFill>
                      <a:srgbClr val="FFFFFF"/>
                    </a:solidFill>
                  </a:tcPr>
                </a:tc>
                <a:tc>
                  <a:txBody>
                    <a:bodyPr/>
                    <a:lstStyle/>
                    <a:p>
                      <a:pPr marL="8255" algn="ctr">
                        <a:lnSpc>
                          <a:spcPct val="100000"/>
                        </a:lnSpc>
                        <a:spcBef>
                          <a:spcPts val="160"/>
                        </a:spcBef>
                      </a:pPr>
                      <a:r>
                        <a:rPr sz="900" b="1" spc="20" dirty="0">
                          <a:solidFill>
                            <a:srgbClr val="231F20"/>
                          </a:solidFill>
                          <a:latin typeface="Bw Glenn Sans Medium"/>
                          <a:cs typeface="Bw Glenn Sans Medium"/>
                        </a:rPr>
                        <a:t>16</a:t>
                      </a:r>
                      <a:endParaRPr sz="900" dirty="0">
                        <a:latin typeface="Bw Glenn Sans Medium"/>
                        <a:cs typeface="Bw Glenn Sans Medium"/>
                      </a:endParaRPr>
                    </a:p>
                  </a:txBody>
                  <a:tcPr marL="0" marR="0" marT="10391" marB="0">
                    <a:solidFill>
                      <a:srgbClr val="FFFFFF"/>
                    </a:solidFill>
                  </a:tcPr>
                </a:tc>
                <a:extLst>
                  <a:ext uri="{0D108BD9-81ED-4DB2-BD59-A6C34878D82A}">
                    <a16:rowId xmlns:a16="http://schemas.microsoft.com/office/drawing/2014/main" val="10043"/>
                  </a:ext>
                </a:extLst>
              </a:tr>
              <a:tr h="149120">
                <a:tc>
                  <a:txBody>
                    <a:bodyPr/>
                    <a:lstStyle/>
                    <a:p>
                      <a:pPr marL="57150">
                        <a:lnSpc>
                          <a:spcPct val="100000"/>
                        </a:lnSpc>
                        <a:spcBef>
                          <a:spcPts val="160"/>
                        </a:spcBef>
                      </a:pPr>
                      <a:r>
                        <a:rPr sz="900" b="1" spc="-5" dirty="0">
                          <a:solidFill>
                            <a:srgbClr val="231F20"/>
                          </a:solidFill>
                          <a:latin typeface="Bw Glenn Sans Medium"/>
                          <a:cs typeface="Bw Glenn Sans Medium"/>
                        </a:rPr>
                        <a:t>Texas</a:t>
                      </a:r>
                      <a:endParaRPr sz="900" dirty="0">
                        <a:latin typeface="Bw Glenn Sans Medium"/>
                        <a:cs typeface="Bw Glenn Sans Medium"/>
                      </a:endParaRPr>
                    </a:p>
                  </a:txBody>
                  <a:tcPr marL="0" marR="0" marT="10391" marB="0">
                    <a:lnR w="12700">
                      <a:solidFill>
                        <a:srgbClr val="FFFFFF"/>
                      </a:solidFill>
                      <a:prstDash val="solid"/>
                    </a:lnR>
                    <a:solidFill>
                      <a:srgbClr val="E5EEF0"/>
                    </a:solidFill>
                  </a:tcPr>
                </a:tc>
                <a:tc>
                  <a:txBody>
                    <a:bodyPr/>
                    <a:lstStyle/>
                    <a:p>
                      <a:pPr marL="5715" algn="ctr">
                        <a:lnSpc>
                          <a:spcPct val="100000"/>
                        </a:lnSpc>
                        <a:spcBef>
                          <a:spcPts val="160"/>
                        </a:spcBef>
                      </a:pPr>
                      <a:r>
                        <a:rPr sz="900" b="1" dirty="0">
                          <a:solidFill>
                            <a:srgbClr val="231F20"/>
                          </a:solidFill>
                          <a:latin typeface="Bw Glenn Sans Medium"/>
                          <a:cs typeface="Bw Glenn Sans Medium"/>
                        </a:rPr>
                        <a:t>N</a:t>
                      </a:r>
                      <a:endParaRPr sz="900" dirty="0">
                        <a:latin typeface="Bw Glenn Sans Medium"/>
                        <a:cs typeface="Bw Glenn Sans Medium"/>
                      </a:endParaRPr>
                    </a:p>
                  </a:txBody>
                  <a:tcPr marL="0" marR="0" marT="10391" marB="0">
                    <a:lnL w="12700">
                      <a:solidFill>
                        <a:srgbClr val="FFFFFF"/>
                      </a:solidFill>
                      <a:prstDash val="solid"/>
                    </a:lnL>
                    <a:solidFill>
                      <a:srgbClr val="E5EEF0"/>
                    </a:solidFill>
                  </a:tcPr>
                </a:tc>
                <a:extLst>
                  <a:ext uri="{0D108BD9-81ED-4DB2-BD59-A6C34878D82A}">
                    <a16:rowId xmlns:a16="http://schemas.microsoft.com/office/drawing/2014/main" val="10044"/>
                  </a:ext>
                </a:extLst>
              </a:tr>
              <a:tr h="149120">
                <a:tc>
                  <a:txBody>
                    <a:bodyPr/>
                    <a:lstStyle/>
                    <a:p>
                      <a:pPr marL="57150">
                        <a:lnSpc>
                          <a:spcPct val="100000"/>
                        </a:lnSpc>
                        <a:spcBef>
                          <a:spcPts val="160"/>
                        </a:spcBef>
                      </a:pPr>
                      <a:r>
                        <a:rPr sz="900" b="1" spc="20" dirty="0">
                          <a:solidFill>
                            <a:srgbClr val="231F20"/>
                          </a:solidFill>
                          <a:latin typeface="Bw Glenn Sans Medium"/>
                          <a:cs typeface="Bw Glenn Sans Medium"/>
                        </a:rPr>
                        <a:t>Utah</a:t>
                      </a:r>
                      <a:endParaRPr sz="900" dirty="0">
                        <a:latin typeface="Bw Glenn Sans Medium"/>
                        <a:cs typeface="Bw Glenn Sans Medium"/>
                      </a:endParaRPr>
                    </a:p>
                  </a:txBody>
                  <a:tcPr marL="0" marR="0" marT="10391" marB="0">
                    <a:solidFill>
                      <a:srgbClr val="FFFFFF"/>
                    </a:solidFill>
                  </a:tcPr>
                </a:tc>
                <a:tc>
                  <a:txBody>
                    <a:bodyPr/>
                    <a:lstStyle/>
                    <a:p>
                      <a:pPr marL="5715" algn="ctr">
                        <a:lnSpc>
                          <a:spcPct val="100000"/>
                        </a:lnSpc>
                        <a:spcBef>
                          <a:spcPts val="160"/>
                        </a:spcBef>
                      </a:pPr>
                      <a:r>
                        <a:rPr sz="900" b="1" dirty="0">
                          <a:solidFill>
                            <a:srgbClr val="231F20"/>
                          </a:solidFill>
                          <a:latin typeface="Bw Glenn Sans Medium"/>
                          <a:cs typeface="Bw Glenn Sans Medium"/>
                        </a:rPr>
                        <a:t>2</a:t>
                      </a:r>
                      <a:endParaRPr sz="900" dirty="0">
                        <a:latin typeface="Bw Glenn Sans Medium"/>
                        <a:cs typeface="Bw Glenn Sans Medium"/>
                      </a:endParaRPr>
                    </a:p>
                  </a:txBody>
                  <a:tcPr marL="0" marR="0" marT="10391" marB="0">
                    <a:solidFill>
                      <a:srgbClr val="FFFFFF"/>
                    </a:solidFill>
                  </a:tcPr>
                </a:tc>
                <a:extLst>
                  <a:ext uri="{0D108BD9-81ED-4DB2-BD59-A6C34878D82A}">
                    <a16:rowId xmlns:a16="http://schemas.microsoft.com/office/drawing/2014/main" val="10045"/>
                  </a:ext>
                </a:extLst>
              </a:tr>
              <a:tr h="149120">
                <a:tc>
                  <a:txBody>
                    <a:bodyPr/>
                    <a:lstStyle/>
                    <a:p>
                      <a:pPr marL="57150">
                        <a:lnSpc>
                          <a:spcPct val="100000"/>
                        </a:lnSpc>
                        <a:spcBef>
                          <a:spcPts val="160"/>
                        </a:spcBef>
                      </a:pPr>
                      <a:r>
                        <a:rPr sz="900" b="1" spc="5" dirty="0">
                          <a:solidFill>
                            <a:srgbClr val="231F20"/>
                          </a:solidFill>
                          <a:latin typeface="Bw Glenn Sans Medium"/>
                          <a:cs typeface="Bw Glenn Sans Medium"/>
                        </a:rPr>
                        <a:t>Vermont</a:t>
                      </a:r>
                      <a:endParaRPr sz="900" dirty="0">
                        <a:latin typeface="Bw Glenn Sans Medium"/>
                        <a:cs typeface="Bw Glenn Sans Medium"/>
                      </a:endParaRPr>
                    </a:p>
                  </a:txBody>
                  <a:tcPr marL="0" marR="0" marT="10391" marB="0">
                    <a:lnR w="12700">
                      <a:solidFill>
                        <a:srgbClr val="FFFFFF"/>
                      </a:solidFill>
                      <a:prstDash val="solid"/>
                    </a:lnR>
                    <a:solidFill>
                      <a:srgbClr val="E5EEF0"/>
                    </a:solidFill>
                  </a:tcPr>
                </a:tc>
                <a:tc>
                  <a:txBody>
                    <a:bodyPr/>
                    <a:lstStyle/>
                    <a:p>
                      <a:pPr marL="6350" algn="ctr">
                        <a:lnSpc>
                          <a:spcPct val="100000"/>
                        </a:lnSpc>
                        <a:spcBef>
                          <a:spcPts val="160"/>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391" marB="0">
                    <a:lnL w="12700">
                      <a:solidFill>
                        <a:srgbClr val="FFFFFF"/>
                      </a:solidFill>
                      <a:prstDash val="solid"/>
                    </a:lnL>
                    <a:solidFill>
                      <a:srgbClr val="E5EEF0"/>
                    </a:solidFill>
                  </a:tcPr>
                </a:tc>
                <a:extLst>
                  <a:ext uri="{0D108BD9-81ED-4DB2-BD59-A6C34878D82A}">
                    <a16:rowId xmlns:a16="http://schemas.microsoft.com/office/drawing/2014/main" val="10046"/>
                  </a:ext>
                </a:extLst>
              </a:tr>
              <a:tr h="149120">
                <a:tc>
                  <a:txBody>
                    <a:bodyPr/>
                    <a:lstStyle/>
                    <a:p>
                      <a:pPr marL="57150">
                        <a:lnSpc>
                          <a:spcPct val="100000"/>
                        </a:lnSpc>
                        <a:spcBef>
                          <a:spcPts val="160"/>
                        </a:spcBef>
                      </a:pPr>
                      <a:r>
                        <a:rPr sz="900" b="1" spc="15" dirty="0">
                          <a:solidFill>
                            <a:srgbClr val="231F20"/>
                          </a:solidFill>
                          <a:latin typeface="Bw Glenn Sans Medium"/>
                          <a:cs typeface="Bw Glenn Sans Medium"/>
                        </a:rPr>
                        <a:t>Virginia</a:t>
                      </a:r>
                      <a:endParaRPr sz="900" dirty="0">
                        <a:latin typeface="Bw Glenn Sans Medium"/>
                        <a:cs typeface="Bw Glenn Sans Medium"/>
                      </a:endParaRPr>
                    </a:p>
                  </a:txBody>
                  <a:tcPr marL="0" marR="0" marT="10391" marB="0">
                    <a:solidFill>
                      <a:srgbClr val="FFFFFF"/>
                    </a:solidFill>
                  </a:tcPr>
                </a:tc>
                <a:tc>
                  <a:txBody>
                    <a:bodyPr/>
                    <a:lstStyle/>
                    <a:p>
                      <a:pPr marL="8255" algn="ctr">
                        <a:lnSpc>
                          <a:spcPct val="100000"/>
                        </a:lnSpc>
                        <a:spcBef>
                          <a:spcPts val="160"/>
                        </a:spcBef>
                      </a:pPr>
                      <a:r>
                        <a:rPr sz="900" b="1" spc="20" dirty="0">
                          <a:solidFill>
                            <a:srgbClr val="231F20"/>
                          </a:solidFill>
                          <a:latin typeface="Bw Glenn Sans Medium"/>
                          <a:cs typeface="Bw Glenn Sans Medium"/>
                        </a:rPr>
                        <a:t>12</a:t>
                      </a:r>
                      <a:endParaRPr sz="900" dirty="0">
                        <a:latin typeface="Bw Glenn Sans Medium"/>
                        <a:cs typeface="Bw Glenn Sans Medium"/>
                      </a:endParaRPr>
                    </a:p>
                  </a:txBody>
                  <a:tcPr marL="0" marR="0" marT="10391" marB="0">
                    <a:solidFill>
                      <a:srgbClr val="FFFFFF"/>
                    </a:solidFill>
                  </a:tcPr>
                </a:tc>
                <a:extLst>
                  <a:ext uri="{0D108BD9-81ED-4DB2-BD59-A6C34878D82A}">
                    <a16:rowId xmlns:a16="http://schemas.microsoft.com/office/drawing/2014/main" val="10047"/>
                  </a:ext>
                </a:extLst>
              </a:tr>
              <a:tr h="149120">
                <a:tc>
                  <a:txBody>
                    <a:bodyPr/>
                    <a:lstStyle/>
                    <a:p>
                      <a:pPr marL="57150">
                        <a:lnSpc>
                          <a:spcPct val="100000"/>
                        </a:lnSpc>
                        <a:spcBef>
                          <a:spcPts val="160"/>
                        </a:spcBef>
                      </a:pPr>
                      <a:r>
                        <a:rPr sz="900" b="1" spc="15" dirty="0">
                          <a:solidFill>
                            <a:srgbClr val="231F20"/>
                          </a:solidFill>
                          <a:latin typeface="Bw Glenn Sans Medium"/>
                          <a:cs typeface="Bw Glenn Sans Medium"/>
                        </a:rPr>
                        <a:t>Washington</a:t>
                      </a:r>
                      <a:endParaRPr sz="900" dirty="0">
                        <a:latin typeface="Bw Glenn Sans Medium"/>
                        <a:cs typeface="Bw Glenn Sans Medium"/>
                      </a:endParaRPr>
                    </a:p>
                  </a:txBody>
                  <a:tcPr marL="0" marR="0" marT="10391" marB="0">
                    <a:lnR w="12700">
                      <a:solidFill>
                        <a:srgbClr val="FFFFFF"/>
                      </a:solidFill>
                      <a:prstDash val="solid"/>
                    </a:lnR>
                    <a:solidFill>
                      <a:srgbClr val="E5EEF0"/>
                    </a:solidFill>
                  </a:tcPr>
                </a:tc>
                <a:tc>
                  <a:txBody>
                    <a:bodyPr/>
                    <a:lstStyle/>
                    <a:p>
                      <a:pPr marL="5715" algn="ctr">
                        <a:lnSpc>
                          <a:spcPct val="100000"/>
                        </a:lnSpc>
                        <a:spcBef>
                          <a:spcPts val="160"/>
                        </a:spcBef>
                      </a:pPr>
                      <a:r>
                        <a:rPr sz="900" b="1" dirty="0">
                          <a:solidFill>
                            <a:srgbClr val="231F20"/>
                          </a:solidFill>
                          <a:latin typeface="Bw Glenn Sans Medium"/>
                          <a:cs typeface="Bw Glenn Sans Medium"/>
                        </a:rPr>
                        <a:t>3</a:t>
                      </a:r>
                      <a:endParaRPr sz="900" dirty="0">
                        <a:latin typeface="Bw Glenn Sans Medium"/>
                        <a:cs typeface="Bw Glenn Sans Medium"/>
                      </a:endParaRPr>
                    </a:p>
                  </a:txBody>
                  <a:tcPr marL="0" marR="0" marT="10391" marB="0">
                    <a:lnL w="12700">
                      <a:solidFill>
                        <a:srgbClr val="FFFFFF"/>
                      </a:solidFill>
                      <a:prstDash val="solid"/>
                    </a:lnL>
                    <a:solidFill>
                      <a:srgbClr val="E5EEF0"/>
                    </a:solidFill>
                  </a:tcPr>
                </a:tc>
                <a:extLst>
                  <a:ext uri="{0D108BD9-81ED-4DB2-BD59-A6C34878D82A}">
                    <a16:rowId xmlns:a16="http://schemas.microsoft.com/office/drawing/2014/main" val="10048"/>
                  </a:ext>
                </a:extLst>
              </a:tr>
              <a:tr h="149120">
                <a:tc>
                  <a:txBody>
                    <a:bodyPr/>
                    <a:lstStyle/>
                    <a:p>
                      <a:pPr marL="57150">
                        <a:lnSpc>
                          <a:spcPct val="100000"/>
                        </a:lnSpc>
                        <a:spcBef>
                          <a:spcPts val="160"/>
                        </a:spcBef>
                      </a:pPr>
                      <a:r>
                        <a:rPr sz="900" b="1" spc="5" dirty="0">
                          <a:solidFill>
                            <a:srgbClr val="231F20"/>
                          </a:solidFill>
                          <a:latin typeface="Bw Glenn Sans Medium"/>
                          <a:cs typeface="Bw Glenn Sans Medium"/>
                        </a:rPr>
                        <a:t>West</a:t>
                      </a:r>
                      <a:r>
                        <a:rPr sz="900" b="1" spc="10" dirty="0">
                          <a:solidFill>
                            <a:srgbClr val="231F20"/>
                          </a:solidFill>
                          <a:latin typeface="Bw Glenn Sans Medium"/>
                          <a:cs typeface="Bw Glenn Sans Medium"/>
                        </a:rPr>
                        <a:t> </a:t>
                      </a:r>
                      <a:r>
                        <a:rPr sz="900" b="1" spc="15" dirty="0">
                          <a:solidFill>
                            <a:srgbClr val="231F20"/>
                          </a:solidFill>
                          <a:latin typeface="Bw Glenn Sans Medium"/>
                          <a:cs typeface="Bw Glenn Sans Medium"/>
                        </a:rPr>
                        <a:t>Virginia</a:t>
                      </a:r>
                      <a:endParaRPr sz="900" dirty="0">
                        <a:latin typeface="Bw Glenn Sans Medium"/>
                        <a:cs typeface="Bw Glenn Sans Medium"/>
                      </a:endParaRPr>
                    </a:p>
                  </a:txBody>
                  <a:tcPr marL="0" marR="0" marT="10391" marB="0">
                    <a:solidFill>
                      <a:srgbClr val="FFFFFF"/>
                    </a:solidFill>
                  </a:tcPr>
                </a:tc>
                <a:tc>
                  <a:txBody>
                    <a:bodyPr/>
                    <a:lstStyle/>
                    <a:p>
                      <a:pPr marL="6350" algn="ctr">
                        <a:lnSpc>
                          <a:spcPct val="100000"/>
                        </a:lnSpc>
                        <a:spcBef>
                          <a:spcPts val="160"/>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391" marB="0">
                    <a:solidFill>
                      <a:srgbClr val="FFFFFF"/>
                    </a:solidFill>
                  </a:tcPr>
                </a:tc>
                <a:extLst>
                  <a:ext uri="{0D108BD9-81ED-4DB2-BD59-A6C34878D82A}">
                    <a16:rowId xmlns:a16="http://schemas.microsoft.com/office/drawing/2014/main" val="10049"/>
                  </a:ext>
                </a:extLst>
              </a:tr>
              <a:tr h="149120">
                <a:tc>
                  <a:txBody>
                    <a:bodyPr/>
                    <a:lstStyle/>
                    <a:p>
                      <a:pPr marL="57150">
                        <a:lnSpc>
                          <a:spcPct val="100000"/>
                        </a:lnSpc>
                        <a:spcBef>
                          <a:spcPts val="160"/>
                        </a:spcBef>
                      </a:pPr>
                      <a:r>
                        <a:rPr sz="900" b="1" spc="15" dirty="0">
                          <a:solidFill>
                            <a:srgbClr val="231F20"/>
                          </a:solidFill>
                          <a:latin typeface="Bw Glenn Sans Medium"/>
                          <a:cs typeface="Bw Glenn Sans Medium"/>
                        </a:rPr>
                        <a:t>Wisconsin</a:t>
                      </a:r>
                      <a:endParaRPr sz="900" dirty="0">
                        <a:latin typeface="Bw Glenn Sans Medium"/>
                        <a:cs typeface="Bw Glenn Sans Medium"/>
                      </a:endParaRPr>
                    </a:p>
                  </a:txBody>
                  <a:tcPr marL="0" marR="0" marT="10391" marB="0">
                    <a:lnR w="12700">
                      <a:solidFill>
                        <a:srgbClr val="FFFFFF"/>
                      </a:solidFill>
                      <a:prstDash val="solid"/>
                    </a:lnR>
                    <a:solidFill>
                      <a:srgbClr val="E5EEF0"/>
                    </a:solidFill>
                  </a:tcPr>
                </a:tc>
                <a:tc>
                  <a:txBody>
                    <a:bodyPr/>
                    <a:lstStyle/>
                    <a:p>
                      <a:pPr marL="6350" algn="ctr">
                        <a:lnSpc>
                          <a:spcPct val="100000"/>
                        </a:lnSpc>
                        <a:spcBef>
                          <a:spcPts val="160"/>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391" marB="0">
                    <a:lnL w="12700">
                      <a:solidFill>
                        <a:srgbClr val="FFFFFF"/>
                      </a:solidFill>
                      <a:prstDash val="solid"/>
                    </a:lnL>
                    <a:solidFill>
                      <a:srgbClr val="E5EEF0"/>
                    </a:solidFill>
                  </a:tcPr>
                </a:tc>
                <a:extLst>
                  <a:ext uri="{0D108BD9-81ED-4DB2-BD59-A6C34878D82A}">
                    <a16:rowId xmlns:a16="http://schemas.microsoft.com/office/drawing/2014/main" val="10050"/>
                  </a:ext>
                </a:extLst>
              </a:tr>
              <a:tr h="147479">
                <a:tc>
                  <a:txBody>
                    <a:bodyPr/>
                    <a:lstStyle/>
                    <a:p>
                      <a:pPr marL="57150">
                        <a:lnSpc>
                          <a:spcPct val="100000"/>
                        </a:lnSpc>
                        <a:spcBef>
                          <a:spcPts val="135"/>
                        </a:spcBef>
                      </a:pPr>
                      <a:r>
                        <a:rPr sz="900" b="1" spc="15" dirty="0">
                          <a:solidFill>
                            <a:srgbClr val="231F20"/>
                          </a:solidFill>
                          <a:latin typeface="Bw Glenn Sans Medium"/>
                          <a:cs typeface="Bw Glenn Sans Medium"/>
                        </a:rPr>
                        <a:t>Wyoming</a:t>
                      </a:r>
                      <a:endParaRPr sz="900" dirty="0">
                        <a:latin typeface="Bw Glenn Sans Medium"/>
                        <a:cs typeface="Bw Glenn Sans Medium"/>
                      </a:endParaRPr>
                    </a:p>
                  </a:txBody>
                  <a:tcPr marL="0" marR="0" marT="8768" marB="0">
                    <a:lnB w="12700">
                      <a:solidFill>
                        <a:srgbClr val="005E6D"/>
                      </a:solidFill>
                      <a:prstDash val="solid"/>
                    </a:lnB>
                    <a:solidFill>
                      <a:srgbClr val="FFFFFF"/>
                    </a:solidFill>
                  </a:tcPr>
                </a:tc>
                <a:tc>
                  <a:txBody>
                    <a:bodyPr/>
                    <a:lstStyle/>
                    <a:p>
                      <a:pPr marL="6350" algn="ctr">
                        <a:lnSpc>
                          <a:spcPct val="100000"/>
                        </a:lnSpc>
                        <a:spcBef>
                          <a:spcPts val="13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8768" marB="0">
                    <a:lnB w="12700">
                      <a:solidFill>
                        <a:srgbClr val="005E6D"/>
                      </a:solidFill>
                      <a:prstDash val="solid"/>
                    </a:lnB>
                    <a:solidFill>
                      <a:srgbClr val="FFFFFF"/>
                    </a:solidFill>
                  </a:tcPr>
                </a:tc>
                <a:extLst>
                  <a:ext uri="{0D108BD9-81ED-4DB2-BD59-A6C34878D82A}">
                    <a16:rowId xmlns:a16="http://schemas.microsoft.com/office/drawing/2014/main" val="10051"/>
                  </a:ext>
                </a:extLst>
              </a:tr>
              <a:tr h="150761">
                <a:tc>
                  <a:txBody>
                    <a:bodyPr/>
                    <a:lstStyle/>
                    <a:p>
                      <a:pPr marL="57150">
                        <a:lnSpc>
                          <a:spcPct val="100000"/>
                        </a:lnSpc>
                        <a:spcBef>
                          <a:spcPts val="185"/>
                        </a:spcBef>
                      </a:pPr>
                      <a:r>
                        <a:rPr sz="900" b="1" dirty="0">
                          <a:solidFill>
                            <a:srgbClr val="231F20"/>
                          </a:solidFill>
                          <a:latin typeface="Bw Glenn Sans ExtraBold"/>
                          <a:cs typeface="Bw Glenn Sans ExtraBold"/>
                        </a:rPr>
                        <a:t>Total</a:t>
                      </a:r>
                      <a:endParaRPr sz="900" dirty="0">
                        <a:latin typeface="Bw Glenn Sans ExtraBold"/>
                        <a:cs typeface="Bw Glenn Sans ExtraBold"/>
                      </a:endParaRPr>
                    </a:p>
                  </a:txBody>
                  <a:tcPr marL="0" marR="0" marT="12014" marB="0">
                    <a:lnR w="12700">
                      <a:solidFill>
                        <a:srgbClr val="FFFFFF"/>
                      </a:solidFill>
                      <a:prstDash val="solid"/>
                    </a:lnR>
                    <a:lnT w="12700">
                      <a:solidFill>
                        <a:srgbClr val="005E6D"/>
                      </a:solidFill>
                      <a:prstDash val="solid"/>
                    </a:lnT>
                    <a:solidFill>
                      <a:srgbClr val="E5EEF0"/>
                    </a:solidFill>
                  </a:tcPr>
                </a:tc>
                <a:tc>
                  <a:txBody>
                    <a:bodyPr/>
                    <a:lstStyle/>
                    <a:p>
                      <a:pPr marL="8255" algn="ctr">
                        <a:lnSpc>
                          <a:spcPct val="100000"/>
                        </a:lnSpc>
                        <a:spcBef>
                          <a:spcPts val="185"/>
                        </a:spcBef>
                      </a:pPr>
                      <a:r>
                        <a:rPr sz="900" b="1" spc="20" dirty="0">
                          <a:solidFill>
                            <a:srgbClr val="231F20"/>
                          </a:solidFill>
                          <a:latin typeface="Bw Glenn Sans ExtraBold"/>
                          <a:cs typeface="Bw Glenn Sans ExtraBold"/>
                        </a:rPr>
                        <a:t>217</a:t>
                      </a:r>
                      <a:endParaRPr sz="900" dirty="0">
                        <a:latin typeface="Bw Glenn Sans ExtraBold"/>
                        <a:cs typeface="Bw Glenn Sans ExtraBold"/>
                      </a:endParaRPr>
                    </a:p>
                  </a:txBody>
                  <a:tcPr marL="0" marR="0" marT="12014" marB="0">
                    <a:lnL w="12700">
                      <a:solidFill>
                        <a:srgbClr val="FFFFFF"/>
                      </a:solidFill>
                      <a:prstDash val="solid"/>
                    </a:lnL>
                    <a:lnT w="12700">
                      <a:solidFill>
                        <a:srgbClr val="005E6D"/>
                      </a:solidFill>
                      <a:prstDash val="solid"/>
                    </a:lnT>
                    <a:solidFill>
                      <a:srgbClr val="E5EEF0"/>
                    </a:solidFill>
                  </a:tcPr>
                </a:tc>
                <a:extLst>
                  <a:ext uri="{0D108BD9-81ED-4DB2-BD59-A6C34878D82A}">
                    <a16:rowId xmlns:a16="http://schemas.microsoft.com/office/drawing/2014/main" val="10052"/>
                  </a:ext>
                </a:extLst>
              </a:tr>
            </a:tbl>
          </a:graphicData>
        </a:graphic>
      </p:graphicFrame>
      <p:grpSp>
        <p:nvGrpSpPr>
          <p:cNvPr id="15" name="Group 14">
            <a:extLst>
              <a:ext uri="{FF2B5EF4-FFF2-40B4-BE49-F238E27FC236}">
                <a16:creationId xmlns:a16="http://schemas.microsoft.com/office/drawing/2014/main" id="{622B0343-418F-6A41-A38E-0EEDD4DC216C}"/>
              </a:ext>
            </a:extLst>
          </p:cNvPr>
          <p:cNvGrpSpPr/>
          <p:nvPr/>
        </p:nvGrpSpPr>
        <p:grpSpPr>
          <a:xfrm>
            <a:off x="9987115" y="1163126"/>
            <a:ext cx="186539" cy="235878"/>
            <a:chOff x="7489392" y="299276"/>
            <a:chExt cx="184440" cy="224715"/>
          </a:xfrm>
        </p:grpSpPr>
        <p:sp>
          <p:nvSpPr>
            <p:cNvPr id="16" name="object 56">
              <a:extLst>
                <a:ext uri="{FF2B5EF4-FFF2-40B4-BE49-F238E27FC236}">
                  <a16:creationId xmlns:a16="http://schemas.microsoft.com/office/drawing/2014/main" id="{11A7E1BD-2C02-6148-A254-8A4E2BFC68AB}"/>
                </a:ext>
              </a:extLst>
            </p:cNvPr>
            <p:cNvSpPr/>
            <p:nvPr/>
          </p:nvSpPr>
          <p:spPr>
            <a:xfrm>
              <a:off x="7604784"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8" name="object 57">
              <a:extLst>
                <a:ext uri="{FF2B5EF4-FFF2-40B4-BE49-F238E27FC236}">
                  <a16:creationId xmlns:a16="http://schemas.microsoft.com/office/drawing/2014/main" id="{9F58F45E-712E-D649-A1C3-8EA1C9B24EDE}"/>
                </a:ext>
              </a:extLst>
            </p:cNvPr>
            <p:cNvSpPr/>
            <p:nvPr/>
          </p:nvSpPr>
          <p:spPr>
            <a:xfrm>
              <a:off x="7582498"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19" name="object 58">
              <a:extLst>
                <a:ext uri="{FF2B5EF4-FFF2-40B4-BE49-F238E27FC236}">
                  <a16:creationId xmlns:a16="http://schemas.microsoft.com/office/drawing/2014/main" id="{944651C0-F09A-4047-AA9D-38B53A0C1625}"/>
                </a:ext>
              </a:extLst>
            </p:cNvPr>
            <p:cNvSpPr/>
            <p:nvPr/>
          </p:nvSpPr>
          <p:spPr>
            <a:xfrm>
              <a:off x="7627070" y="466339"/>
              <a:ext cx="0" cy="37354"/>
            </a:xfrm>
            <a:custGeom>
              <a:avLst/>
              <a:gdLst/>
              <a:ahLst/>
              <a:cxnLst/>
              <a:rect l="l" t="t" r="r" b="b"/>
              <a:pathLst>
                <a:path h="40640">
                  <a:moveTo>
                    <a:pt x="0" y="0"/>
                  </a:moveTo>
                  <a:lnTo>
                    <a:pt x="0" y="40627"/>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1" name="object 59">
              <a:extLst>
                <a:ext uri="{FF2B5EF4-FFF2-40B4-BE49-F238E27FC236}">
                  <a16:creationId xmlns:a16="http://schemas.microsoft.com/office/drawing/2014/main" id="{934E4340-8395-B043-87AB-A4C2B267EDFA}"/>
                </a:ext>
              </a:extLst>
            </p:cNvPr>
            <p:cNvSpPr/>
            <p:nvPr/>
          </p:nvSpPr>
          <p:spPr>
            <a:xfrm>
              <a:off x="7649353" y="436640"/>
              <a:ext cx="0" cy="67121"/>
            </a:xfrm>
            <a:custGeom>
              <a:avLst/>
              <a:gdLst/>
              <a:ahLst/>
              <a:cxnLst/>
              <a:rect l="l" t="t" r="r" b="b"/>
              <a:pathLst>
                <a:path h="73025">
                  <a:moveTo>
                    <a:pt x="0" y="0"/>
                  </a:moveTo>
                  <a:lnTo>
                    <a:pt x="0" y="72936"/>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2" name="object 60">
              <a:extLst>
                <a:ext uri="{FF2B5EF4-FFF2-40B4-BE49-F238E27FC236}">
                  <a16:creationId xmlns:a16="http://schemas.microsoft.com/office/drawing/2014/main" id="{0B3719D3-C073-4643-922E-67F416AD8CB8}"/>
                </a:ext>
              </a:extLst>
            </p:cNvPr>
            <p:cNvSpPr/>
            <p:nvPr/>
          </p:nvSpPr>
          <p:spPr>
            <a:xfrm>
              <a:off x="7489392" y="299276"/>
              <a:ext cx="184436" cy="224709"/>
            </a:xfrm>
            <a:custGeom>
              <a:avLst/>
              <a:gdLst/>
              <a:ahLst/>
              <a:cxnLst/>
              <a:rect l="l" t="t" r="r" b="b"/>
              <a:pathLst>
                <a:path w="200660" h="244475">
                  <a:moveTo>
                    <a:pt x="121945" y="244055"/>
                  </a:moveTo>
                  <a:lnTo>
                    <a:pt x="11785" y="244055"/>
                  </a:lnTo>
                  <a:lnTo>
                    <a:pt x="5257" y="244055"/>
                  </a:lnTo>
                  <a:lnTo>
                    <a:pt x="0" y="238772"/>
                  </a:lnTo>
                  <a:lnTo>
                    <a:pt x="0" y="232244"/>
                  </a:lnTo>
                  <a:lnTo>
                    <a:pt x="0" y="13271"/>
                  </a:lnTo>
                  <a:lnTo>
                    <a:pt x="0" y="5943"/>
                  </a:lnTo>
                  <a:lnTo>
                    <a:pt x="5943" y="0"/>
                  </a:lnTo>
                  <a:lnTo>
                    <a:pt x="13271" y="0"/>
                  </a:lnTo>
                  <a:lnTo>
                    <a:pt x="186943" y="0"/>
                  </a:lnTo>
                  <a:lnTo>
                    <a:pt x="194271" y="0"/>
                  </a:lnTo>
                  <a:lnTo>
                    <a:pt x="200215" y="5943"/>
                  </a:lnTo>
                  <a:lnTo>
                    <a:pt x="200215" y="13271"/>
                  </a:lnTo>
                  <a:lnTo>
                    <a:pt x="200215" y="119748"/>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sp>
          <p:nvSpPr>
            <p:cNvPr id="23" name="object 61">
              <a:extLst>
                <a:ext uri="{FF2B5EF4-FFF2-40B4-BE49-F238E27FC236}">
                  <a16:creationId xmlns:a16="http://schemas.microsoft.com/office/drawing/2014/main" id="{8A239A4E-3B5E-A243-B64B-9E28453DCDC4}"/>
                </a:ext>
              </a:extLst>
            </p:cNvPr>
            <p:cNvSpPr/>
            <p:nvPr/>
          </p:nvSpPr>
          <p:spPr>
            <a:xfrm>
              <a:off x="7504317" y="317248"/>
              <a:ext cx="154515" cy="186435"/>
            </a:xfrm>
            <a:prstGeom prst="rect">
              <a:avLst/>
            </a:prstGeom>
            <a:blipFill>
              <a:blip r:embed="rId4" cstate="print"/>
              <a:stretch>
                <a:fillRect/>
              </a:stretch>
            </a:blipFill>
          </p:spPr>
          <p:txBody>
            <a:bodyPr wrap="square" lIns="0" tIns="0" rIns="0" bIns="0" rtlCol="0"/>
            <a:lstStyle/>
            <a:p>
              <a:pPr defTabSz="685800"/>
              <a:endParaRPr sz="1241" dirty="0">
                <a:solidFill>
                  <a:srgbClr val="000000"/>
                </a:solidFill>
                <a:latin typeface="Gill Sans MT"/>
              </a:endParaRPr>
            </a:p>
          </p:txBody>
        </p:sp>
        <p:sp>
          <p:nvSpPr>
            <p:cNvPr id="24" name="object 62">
              <a:extLst>
                <a:ext uri="{FF2B5EF4-FFF2-40B4-BE49-F238E27FC236}">
                  <a16:creationId xmlns:a16="http://schemas.microsoft.com/office/drawing/2014/main" id="{F250AE83-B6A9-3541-A61C-E982A90971BC}"/>
                </a:ext>
              </a:extLst>
            </p:cNvPr>
            <p:cNvSpPr/>
            <p:nvPr/>
          </p:nvSpPr>
          <p:spPr>
            <a:xfrm>
              <a:off x="7489396" y="299282"/>
              <a:ext cx="184436" cy="224709"/>
            </a:xfrm>
            <a:custGeom>
              <a:avLst/>
              <a:gdLst/>
              <a:ahLst/>
              <a:cxnLst/>
              <a:rect l="l" t="t" r="r" b="b"/>
              <a:pathLst>
                <a:path w="200660" h="244475">
                  <a:moveTo>
                    <a:pt x="78270" y="0"/>
                  </a:moveTo>
                  <a:lnTo>
                    <a:pt x="188429" y="0"/>
                  </a:lnTo>
                  <a:lnTo>
                    <a:pt x="194957" y="0"/>
                  </a:lnTo>
                  <a:lnTo>
                    <a:pt x="200202" y="5283"/>
                  </a:lnTo>
                  <a:lnTo>
                    <a:pt x="200202" y="11811"/>
                  </a:lnTo>
                  <a:lnTo>
                    <a:pt x="200202" y="230784"/>
                  </a:lnTo>
                  <a:lnTo>
                    <a:pt x="200202" y="238112"/>
                  </a:lnTo>
                  <a:lnTo>
                    <a:pt x="194271" y="244043"/>
                  </a:lnTo>
                  <a:lnTo>
                    <a:pt x="186944" y="244043"/>
                  </a:lnTo>
                  <a:lnTo>
                    <a:pt x="13271" y="244043"/>
                  </a:lnTo>
                  <a:lnTo>
                    <a:pt x="5943" y="244043"/>
                  </a:lnTo>
                  <a:lnTo>
                    <a:pt x="0" y="238112"/>
                  </a:lnTo>
                  <a:lnTo>
                    <a:pt x="0" y="230784"/>
                  </a:lnTo>
                  <a:lnTo>
                    <a:pt x="0" y="124307"/>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grpSp>
      <p:sp>
        <p:nvSpPr>
          <p:cNvPr id="25" name="Rectangle 24">
            <a:extLst>
              <a:ext uri="{FF2B5EF4-FFF2-40B4-BE49-F238E27FC236}">
                <a16:creationId xmlns:a16="http://schemas.microsoft.com/office/drawing/2014/main" id="{B5642E7A-E2A5-3E45-A949-6ACD41E26589}"/>
              </a:ext>
            </a:extLst>
          </p:cNvPr>
          <p:cNvSpPr/>
          <p:nvPr/>
        </p:nvSpPr>
        <p:spPr>
          <a:xfrm>
            <a:off x="6904673" y="935722"/>
            <a:ext cx="4572000" cy="246221"/>
          </a:xfrm>
          <a:prstGeom prst="rect">
            <a:avLst/>
          </a:prstGeom>
        </p:spPr>
        <p:txBody>
          <a:bodyPr wrap="square">
            <a:spAutoFit/>
          </a:bodyPr>
          <a:lstStyle/>
          <a:p>
            <a:pPr marL="2675588" defTabSz="685800">
              <a:lnSpc>
                <a:spcPts val="629"/>
              </a:lnSpc>
              <a:spcBef>
                <a:spcPts val="67"/>
              </a:spcBef>
            </a:pPr>
            <a:r>
              <a:rPr lang="en-US" sz="600" b="1" spc="20" dirty="0">
                <a:solidFill>
                  <a:srgbClr val="005E6D"/>
                </a:solidFill>
                <a:latin typeface="Microsoft JhengHei UI"/>
                <a:cs typeface="Microsoft JhengHei UI"/>
              </a:rPr>
              <a:t>2019 </a:t>
            </a:r>
            <a:r>
              <a:rPr lang="en-US" sz="600" b="1" spc="46" dirty="0">
                <a:solidFill>
                  <a:srgbClr val="8C2689"/>
                </a:solidFill>
                <a:latin typeface="Century Gothic"/>
                <a:cs typeface="Century Gothic"/>
              </a:rPr>
              <a:t>VIRAL</a:t>
            </a:r>
            <a:r>
              <a:rPr lang="en-US" sz="600" b="1" spc="18" dirty="0">
                <a:solidFill>
                  <a:srgbClr val="8C2689"/>
                </a:solidFill>
                <a:latin typeface="Century Gothic"/>
                <a:cs typeface="Century Gothic"/>
              </a:rPr>
              <a:t> </a:t>
            </a:r>
            <a:r>
              <a:rPr lang="en-US" sz="600" b="1" spc="67" dirty="0">
                <a:solidFill>
                  <a:srgbClr val="8C2689"/>
                </a:solidFill>
                <a:latin typeface="Century Gothic"/>
                <a:cs typeface="Century Gothic"/>
              </a:rPr>
              <a:t>HEPATITIS</a:t>
            </a:r>
            <a:endParaRPr lang="en-US" sz="600" dirty="0">
              <a:solidFill>
                <a:srgbClr val="000000"/>
              </a:solidFill>
              <a:latin typeface="Century Gothic"/>
              <a:cs typeface="Century Gothic"/>
            </a:endParaRPr>
          </a:p>
          <a:p>
            <a:pPr marL="2675588" defTabSz="685800">
              <a:lnSpc>
                <a:spcPts val="629"/>
              </a:lnSpc>
            </a:pPr>
            <a:r>
              <a:rPr lang="en-US" sz="600" spc="15" dirty="0">
                <a:solidFill>
                  <a:srgbClr val="005E6D"/>
                </a:solidFill>
                <a:latin typeface="Century Gothic"/>
                <a:cs typeface="Century Gothic"/>
              </a:rPr>
              <a:t>SURVEILLANCE</a:t>
            </a:r>
            <a:r>
              <a:rPr lang="en-US" sz="600" spc="36" dirty="0">
                <a:solidFill>
                  <a:srgbClr val="005E6D"/>
                </a:solidFill>
                <a:latin typeface="Century Gothic"/>
                <a:cs typeface="Century Gothic"/>
              </a:rPr>
              <a:t> REPORT</a:t>
            </a:r>
            <a:endParaRPr lang="en-US" sz="600" dirty="0">
              <a:solidFill>
                <a:srgbClr val="000000"/>
              </a:solidFill>
              <a:latin typeface="Century Gothic"/>
              <a:cs typeface="Century Gothic"/>
            </a:endParaRPr>
          </a:p>
        </p:txBody>
      </p:sp>
      <p:sp>
        <p:nvSpPr>
          <p:cNvPr id="26" name="Title 1">
            <a:extLst>
              <a:ext uri="{FF2B5EF4-FFF2-40B4-BE49-F238E27FC236}">
                <a16:creationId xmlns:a16="http://schemas.microsoft.com/office/drawing/2014/main" id="{AC2A8845-A496-6041-B367-3A15B77469F1}"/>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3479011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8725" y="1056769"/>
            <a:ext cx="6389225" cy="393073"/>
          </a:xfrm>
          <a:prstGeom prst="rect">
            <a:avLst/>
          </a:prstGeom>
        </p:spPr>
        <p:txBody>
          <a:bodyPr vert="horz" wrap="square" lIns="0" tIns="6494" rIns="0" bIns="0" rtlCol="0">
            <a:spAutoFit/>
          </a:bodyPr>
          <a:lstStyle/>
          <a:p>
            <a:pPr marL="6494" marR="59746" algn="just" defTabSz="685800">
              <a:lnSpc>
                <a:spcPct val="107200"/>
              </a:lnSpc>
              <a:spcBef>
                <a:spcPts val="51"/>
              </a:spcBef>
            </a:pPr>
            <a:r>
              <a:rPr sz="1200" b="1" spc="-2" dirty="0">
                <a:solidFill>
                  <a:srgbClr val="005E6D"/>
                </a:solidFill>
                <a:latin typeface="Bw Glenn Sans ExtraBold"/>
                <a:cs typeface="Bw Glenn Sans ExtraBold"/>
              </a:rPr>
              <a:t>Table </a:t>
            </a:r>
            <a:r>
              <a:rPr sz="1200" b="1" spc="8" dirty="0">
                <a:solidFill>
                  <a:srgbClr val="005E6D"/>
                </a:solidFill>
                <a:latin typeface="Bw Glenn Sans ExtraBold"/>
                <a:cs typeface="Bw Glenn Sans ExtraBold"/>
              </a:rPr>
              <a:t>3.4. </a:t>
            </a:r>
            <a:r>
              <a:rPr sz="1200" b="1" spc="11" dirty="0">
                <a:solidFill>
                  <a:srgbClr val="8C2689"/>
                </a:solidFill>
                <a:latin typeface="Bw Glenn Sans ExtraBold"/>
                <a:cs typeface="Bw Glenn Sans ExtraBold"/>
              </a:rPr>
              <a:t>Number  </a:t>
            </a:r>
            <a:r>
              <a:rPr sz="1200" b="1" spc="2" dirty="0">
                <a:solidFill>
                  <a:srgbClr val="8C2689"/>
                </a:solidFill>
                <a:latin typeface="Bw Glenn Sans ExtraBold"/>
                <a:cs typeface="Bw Glenn Sans ExtraBold"/>
              </a:rPr>
              <a:t>of </a:t>
            </a:r>
            <a:r>
              <a:rPr sz="1200" b="1" spc="8" dirty="0">
                <a:solidFill>
                  <a:srgbClr val="8C2689"/>
                </a:solidFill>
                <a:latin typeface="Bw Glenn Sans ExtraBold"/>
                <a:cs typeface="Bw Glenn Sans ExtraBold"/>
              </a:rPr>
              <a:t>newly </a:t>
            </a:r>
            <a:r>
              <a:rPr sz="1200" b="1" spc="11" dirty="0">
                <a:solidFill>
                  <a:srgbClr val="8C2689"/>
                </a:solidFill>
                <a:latin typeface="Bw Glenn Sans ExtraBold"/>
                <a:cs typeface="Bw Glenn Sans ExtraBold"/>
              </a:rPr>
              <a:t>reported </a:t>
            </a:r>
            <a:r>
              <a:rPr sz="1200" b="1" spc="8" dirty="0">
                <a:solidFill>
                  <a:srgbClr val="8C2689"/>
                </a:solidFill>
                <a:latin typeface="Bw Glenn Sans ExtraBold"/>
                <a:cs typeface="Bw Glenn Sans ExtraBold"/>
              </a:rPr>
              <a:t>cases*</a:t>
            </a:r>
            <a:r>
              <a:rPr lang="en-US" sz="1200" b="1" spc="8" dirty="0">
                <a:solidFill>
                  <a:srgbClr val="8C2689"/>
                </a:solidFill>
                <a:latin typeface="Bw Glenn Sans ExtraBold"/>
                <a:cs typeface="Bw Glenn Sans ExtraBold"/>
              </a:rPr>
              <a:t> </a:t>
            </a:r>
            <a:r>
              <a:rPr sz="1200" b="1" spc="2" dirty="0">
                <a:solidFill>
                  <a:srgbClr val="8C2689"/>
                </a:solidFill>
                <a:latin typeface="Bw Glenn Sans ExtraBold"/>
                <a:cs typeface="Bw Glenn Sans ExtraBold"/>
              </a:rPr>
              <a:t>of </a:t>
            </a:r>
            <a:r>
              <a:rPr sz="1200" b="1" spc="11" dirty="0">
                <a:solidFill>
                  <a:srgbClr val="8C2689"/>
                </a:solidFill>
                <a:latin typeface="Bw Glenn Sans ExtraBold"/>
                <a:cs typeface="Bw Glenn Sans ExtraBold"/>
              </a:rPr>
              <a:t>perinatal hepatitis </a:t>
            </a:r>
            <a:r>
              <a:rPr sz="1200" b="1" dirty="0">
                <a:solidFill>
                  <a:srgbClr val="8C2689"/>
                </a:solidFill>
                <a:latin typeface="Bw Glenn Sans ExtraBold"/>
                <a:cs typeface="Bw Glenn Sans ExtraBold"/>
              </a:rPr>
              <a:t>C</a:t>
            </a:r>
            <a:r>
              <a:rPr sz="1200" b="1" spc="15" dirty="0">
                <a:solidFill>
                  <a:srgbClr val="8C2689"/>
                </a:solidFill>
                <a:latin typeface="Bw Glenn Sans ExtraBold"/>
                <a:cs typeface="Bw Glenn Sans ExtraBold"/>
              </a:rPr>
              <a:t> </a:t>
            </a:r>
            <a:r>
              <a:rPr sz="1200" b="1" spc="13" dirty="0">
                <a:solidFill>
                  <a:srgbClr val="8C2689"/>
                </a:solidFill>
                <a:latin typeface="Bw Glenn Sans ExtraBold"/>
                <a:cs typeface="Bw Glenn Sans ExtraBold"/>
              </a:rPr>
              <a:t>virus</a:t>
            </a:r>
            <a:r>
              <a:rPr lang="en-US" sz="1200" b="1" spc="13" dirty="0">
                <a:solidFill>
                  <a:srgbClr val="8C2689"/>
                </a:solidFill>
                <a:latin typeface="Bw Glenn Sans ExtraBold"/>
                <a:cs typeface="Bw Glenn Sans ExtraBold"/>
              </a:rPr>
              <a:t> </a:t>
            </a:r>
            <a:r>
              <a:rPr sz="1200" b="1" spc="8" dirty="0">
                <a:solidFill>
                  <a:srgbClr val="8C2689"/>
                </a:solidFill>
                <a:latin typeface="Bw Glenn Sans ExtraBold"/>
                <a:cs typeface="Bw Glenn Sans ExtraBold"/>
              </a:rPr>
              <a:t>infection, </a:t>
            </a:r>
            <a:r>
              <a:rPr sz="1200" b="1" dirty="0">
                <a:solidFill>
                  <a:srgbClr val="8C2689"/>
                </a:solidFill>
                <a:latin typeface="Bw Glenn Sans ExtraBold"/>
                <a:cs typeface="Bw Glenn Sans ExtraBold"/>
              </a:rPr>
              <a:t>by </a:t>
            </a:r>
            <a:r>
              <a:rPr sz="1200" b="1" spc="8" dirty="0">
                <a:solidFill>
                  <a:srgbClr val="8C2689"/>
                </a:solidFill>
                <a:latin typeface="Bw Glenn Sans ExtraBold"/>
                <a:cs typeface="Bw Glenn Sans ExtraBold"/>
              </a:rPr>
              <a:t>state </a:t>
            </a:r>
            <a:r>
              <a:rPr sz="1200" b="1" spc="5" dirty="0">
                <a:solidFill>
                  <a:srgbClr val="8C2689"/>
                </a:solidFill>
                <a:latin typeface="Bw Glenn Sans ExtraBold"/>
                <a:cs typeface="Bw Glenn Sans ExtraBold"/>
              </a:rPr>
              <a:t>or </a:t>
            </a:r>
            <a:r>
              <a:rPr sz="1200" b="1" spc="11" dirty="0">
                <a:solidFill>
                  <a:srgbClr val="8C2689"/>
                </a:solidFill>
                <a:latin typeface="Bw Glenn Sans ExtraBold"/>
                <a:cs typeface="Bw Glenn Sans ExtraBold"/>
              </a:rPr>
              <a:t>jurisdiction</a:t>
            </a:r>
            <a:r>
              <a:rPr sz="1200" b="1" spc="20" dirty="0">
                <a:solidFill>
                  <a:srgbClr val="8C2689"/>
                </a:solidFill>
                <a:latin typeface="Bw Glenn Sans ExtraBold"/>
                <a:cs typeface="Bw Glenn Sans ExtraBold"/>
              </a:rPr>
              <a:t> </a:t>
            </a:r>
            <a:r>
              <a:rPr sz="1200" b="1" dirty="0">
                <a:solidFill>
                  <a:srgbClr val="8C2689"/>
                </a:solidFill>
                <a:latin typeface="Bw Glenn Sans ExtraBold"/>
                <a:cs typeface="Bw Glenn Sans ExtraBold"/>
              </a:rPr>
              <a:t>—</a:t>
            </a:r>
            <a:r>
              <a:rPr lang="en-US" sz="1200" dirty="0">
                <a:solidFill>
                  <a:srgbClr val="000000"/>
                </a:solidFill>
                <a:latin typeface="Bw Glenn Sans ExtraBold"/>
                <a:cs typeface="Bw Glenn Sans ExtraBold"/>
              </a:rPr>
              <a:t> </a:t>
            </a:r>
            <a:r>
              <a:rPr sz="1200" b="1" spc="8" dirty="0">
                <a:solidFill>
                  <a:srgbClr val="8C2689"/>
                </a:solidFill>
                <a:latin typeface="Bw Glenn Sans ExtraBold"/>
                <a:cs typeface="Bw Glenn Sans ExtraBold"/>
              </a:rPr>
              <a:t>United States,</a:t>
            </a:r>
            <a:r>
              <a:rPr sz="1200" b="1" spc="18" dirty="0">
                <a:solidFill>
                  <a:srgbClr val="8C2689"/>
                </a:solidFill>
                <a:latin typeface="Bw Glenn Sans ExtraBold"/>
                <a:cs typeface="Bw Glenn Sans ExtraBold"/>
              </a:rPr>
              <a:t> </a:t>
            </a:r>
            <a:r>
              <a:rPr sz="1200" b="1" spc="13" dirty="0">
                <a:solidFill>
                  <a:srgbClr val="8C2689"/>
                </a:solidFill>
                <a:latin typeface="Bw Glenn Sans ExtraBold"/>
                <a:cs typeface="Bw Glenn Sans ExtraBold"/>
              </a:rPr>
              <a:t>2019</a:t>
            </a:r>
            <a:endParaRPr sz="1200" dirty="0">
              <a:solidFill>
                <a:srgbClr val="000000"/>
              </a:solidFill>
              <a:latin typeface="Bw Glenn Sans ExtraBold"/>
              <a:cs typeface="Bw Glenn Sans ExtraBold"/>
            </a:endParaRPr>
          </a:p>
        </p:txBody>
      </p:sp>
      <p:graphicFrame>
        <p:nvGraphicFramePr>
          <p:cNvPr id="4" name="object 4"/>
          <p:cNvGraphicFramePr>
            <a:graphicFrameLocks noGrp="1"/>
          </p:cNvGraphicFramePr>
          <p:nvPr/>
        </p:nvGraphicFramePr>
        <p:xfrm>
          <a:off x="3138724" y="1500362"/>
          <a:ext cx="3151153" cy="4015874"/>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1545023">
                  <a:extLst>
                    <a:ext uri="{9D8B030D-6E8A-4147-A177-3AD203B41FA5}">
                      <a16:colId xmlns:a16="http://schemas.microsoft.com/office/drawing/2014/main" val="20000"/>
                    </a:ext>
                  </a:extLst>
                </a:gridCol>
                <a:gridCol w="1606130">
                  <a:extLst>
                    <a:ext uri="{9D8B030D-6E8A-4147-A177-3AD203B41FA5}">
                      <a16:colId xmlns:a16="http://schemas.microsoft.com/office/drawing/2014/main" val="20001"/>
                    </a:ext>
                  </a:extLst>
                </a:gridCol>
              </a:tblGrid>
              <a:tr h="148541">
                <a:tc>
                  <a:txBody>
                    <a:bodyPr/>
                    <a:lstStyle/>
                    <a:p>
                      <a:pPr marL="57150">
                        <a:lnSpc>
                          <a:spcPct val="100000"/>
                        </a:lnSpc>
                        <a:spcBef>
                          <a:spcPts val="150"/>
                        </a:spcBef>
                      </a:pPr>
                      <a:r>
                        <a:rPr sz="900" b="1" spc="10" dirty="0">
                          <a:solidFill>
                            <a:srgbClr val="FFFFFF"/>
                          </a:solidFill>
                          <a:latin typeface="Bw Glenn Sans ExtraBold"/>
                          <a:cs typeface="Bw Glenn Sans ExtraBold"/>
                        </a:rPr>
                        <a:t>State or</a:t>
                      </a:r>
                      <a:r>
                        <a:rPr sz="900" b="1" spc="40" dirty="0">
                          <a:solidFill>
                            <a:srgbClr val="FFFFFF"/>
                          </a:solidFill>
                          <a:latin typeface="Bw Glenn Sans ExtraBold"/>
                          <a:cs typeface="Bw Glenn Sans ExtraBold"/>
                        </a:rPr>
                        <a:t> </a:t>
                      </a:r>
                      <a:r>
                        <a:rPr sz="900" b="1" spc="15" dirty="0">
                          <a:solidFill>
                            <a:srgbClr val="FFFFFF"/>
                          </a:solidFill>
                          <a:latin typeface="Bw Glenn Sans ExtraBold"/>
                          <a:cs typeface="Bw Glenn Sans ExtraBold"/>
                        </a:rPr>
                        <a:t>Jurisdiction</a:t>
                      </a:r>
                      <a:endParaRPr sz="900" dirty="0">
                        <a:latin typeface="Bw Glenn Sans ExtraBold"/>
                        <a:cs typeface="Bw Glenn Sans ExtraBold"/>
                      </a:endParaRPr>
                    </a:p>
                  </a:txBody>
                  <a:tcPr marL="0" marR="0" marT="9742" marB="0">
                    <a:lnR w="12700">
                      <a:solidFill>
                        <a:srgbClr val="FFFFFF"/>
                      </a:solidFill>
                      <a:prstDash val="solid"/>
                    </a:lnR>
                    <a:solidFill>
                      <a:srgbClr val="005E6D"/>
                    </a:solidFill>
                  </a:tcPr>
                </a:tc>
                <a:tc>
                  <a:txBody>
                    <a:bodyPr/>
                    <a:lstStyle/>
                    <a:p>
                      <a:pPr marL="6350" algn="ctr">
                        <a:lnSpc>
                          <a:spcPct val="100000"/>
                        </a:lnSpc>
                        <a:spcBef>
                          <a:spcPts val="150"/>
                        </a:spcBef>
                      </a:pPr>
                      <a:r>
                        <a:rPr sz="900" b="1" spc="15" dirty="0">
                          <a:solidFill>
                            <a:srgbClr val="FFFFFF"/>
                          </a:solidFill>
                          <a:latin typeface="Bw Glenn Sans ExtraBold"/>
                          <a:cs typeface="Bw Glenn Sans ExtraBold"/>
                        </a:rPr>
                        <a:t>Perinatal Hepatitis</a:t>
                      </a:r>
                      <a:r>
                        <a:rPr sz="900" b="1" spc="45" dirty="0">
                          <a:solidFill>
                            <a:srgbClr val="FFFFFF"/>
                          </a:solidFill>
                          <a:latin typeface="Bw Glenn Sans ExtraBold"/>
                          <a:cs typeface="Bw Glenn Sans ExtraBold"/>
                        </a:rPr>
                        <a:t> </a:t>
                      </a:r>
                      <a:r>
                        <a:rPr sz="900" b="1" dirty="0">
                          <a:solidFill>
                            <a:srgbClr val="FFFFFF"/>
                          </a:solidFill>
                          <a:latin typeface="Bw Glenn Sans ExtraBold"/>
                          <a:cs typeface="Bw Glenn Sans ExtraBold"/>
                        </a:rPr>
                        <a:t>C</a:t>
                      </a:r>
                      <a:endParaRPr sz="900" dirty="0">
                        <a:latin typeface="Bw Glenn Sans ExtraBold"/>
                        <a:cs typeface="Bw Glenn Sans ExtraBold"/>
                      </a:endParaRPr>
                    </a:p>
                  </a:txBody>
                  <a:tcPr marL="0" marR="0" marT="9742" marB="0">
                    <a:lnL w="12700">
                      <a:solidFill>
                        <a:srgbClr val="FFFFFF"/>
                      </a:solidFill>
                      <a:prstDash val="solid"/>
                    </a:lnL>
                    <a:solidFill>
                      <a:srgbClr val="005E6D"/>
                    </a:solidFill>
                  </a:tcPr>
                </a:tc>
                <a:extLst>
                  <a:ext uri="{0D108BD9-81ED-4DB2-BD59-A6C34878D82A}">
                    <a16:rowId xmlns:a16="http://schemas.microsoft.com/office/drawing/2014/main" val="10000"/>
                  </a:ext>
                </a:extLst>
              </a:tr>
              <a:tr h="146899">
                <a:tc>
                  <a:txBody>
                    <a:bodyPr/>
                    <a:lstStyle/>
                    <a:p>
                      <a:pPr marL="57150">
                        <a:lnSpc>
                          <a:spcPct val="100000"/>
                        </a:lnSpc>
                        <a:spcBef>
                          <a:spcPts val="125"/>
                        </a:spcBef>
                      </a:pPr>
                      <a:r>
                        <a:rPr sz="900" b="1" spc="20" dirty="0">
                          <a:solidFill>
                            <a:srgbClr val="231F20"/>
                          </a:solidFill>
                          <a:latin typeface="Bw Glenn Sans Medium"/>
                          <a:cs typeface="Bw Glenn Sans Medium"/>
                        </a:rPr>
                        <a:t>Alabama</a:t>
                      </a:r>
                      <a:endParaRPr sz="900" dirty="0">
                        <a:latin typeface="Bw Glenn Sans Medium"/>
                        <a:cs typeface="Bw Glenn Sans Medium"/>
                      </a:endParaRPr>
                    </a:p>
                  </a:txBody>
                  <a:tcPr marL="0" marR="0" marT="8118" marB="0">
                    <a:solidFill>
                      <a:srgbClr val="FFFFFF"/>
                    </a:solidFill>
                  </a:tcPr>
                </a:tc>
                <a:tc>
                  <a:txBody>
                    <a:bodyPr/>
                    <a:lstStyle/>
                    <a:p>
                      <a:pPr marL="6350" algn="ctr">
                        <a:lnSpc>
                          <a:spcPct val="100000"/>
                        </a:lnSpc>
                        <a:spcBef>
                          <a:spcPts val="12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8118" marB="0">
                    <a:solidFill>
                      <a:srgbClr val="FFFFFF"/>
                    </a:solidFill>
                  </a:tcPr>
                </a:tc>
                <a:extLst>
                  <a:ext uri="{0D108BD9-81ED-4DB2-BD59-A6C34878D82A}">
                    <a16:rowId xmlns:a16="http://schemas.microsoft.com/office/drawing/2014/main" val="10001"/>
                  </a:ext>
                </a:extLst>
              </a:tr>
              <a:tr h="148541">
                <a:tc>
                  <a:txBody>
                    <a:bodyPr/>
                    <a:lstStyle/>
                    <a:p>
                      <a:pPr marL="57150">
                        <a:lnSpc>
                          <a:spcPct val="100000"/>
                        </a:lnSpc>
                        <a:spcBef>
                          <a:spcPts val="150"/>
                        </a:spcBef>
                      </a:pPr>
                      <a:r>
                        <a:rPr sz="900" b="1" spc="15" dirty="0">
                          <a:solidFill>
                            <a:srgbClr val="231F20"/>
                          </a:solidFill>
                          <a:latin typeface="Bw Glenn Sans Medium"/>
                          <a:cs typeface="Bw Glenn Sans Medium"/>
                        </a:rPr>
                        <a:t>Alaska</a:t>
                      </a:r>
                      <a:endParaRPr sz="900" dirty="0">
                        <a:latin typeface="Bw Glenn Sans Medium"/>
                        <a:cs typeface="Bw Glenn Sans Medium"/>
                      </a:endParaRPr>
                    </a:p>
                  </a:txBody>
                  <a:tcPr marL="0" marR="0" marT="9742" marB="0">
                    <a:lnR w="12700">
                      <a:solidFill>
                        <a:srgbClr val="FFFFFF"/>
                      </a:solidFill>
                      <a:prstDash val="solid"/>
                    </a:lnR>
                    <a:solidFill>
                      <a:srgbClr val="E5EEF0"/>
                    </a:solidFill>
                  </a:tcPr>
                </a:tc>
                <a:tc>
                  <a:txBody>
                    <a:bodyPr/>
                    <a:lstStyle/>
                    <a:p>
                      <a:pPr marL="5715" algn="ctr">
                        <a:lnSpc>
                          <a:spcPct val="100000"/>
                        </a:lnSpc>
                        <a:spcBef>
                          <a:spcPts val="150"/>
                        </a:spcBef>
                      </a:pPr>
                      <a:r>
                        <a:rPr sz="900" b="1" dirty="0">
                          <a:solidFill>
                            <a:srgbClr val="231F20"/>
                          </a:solidFill>
                          <a:latin typeface="Bw Glenn Sans Medium"/>
                          <a:cs typeface="Bw Glenn Sans Medium"/>
                        </a:rPr>
                        <a:t>2</a:t>
                      </a:r>
                      <a:endParaRPr sz="900" dirty="0">
                        <a:latin typeface="Bw Glenn Sans Medium"/>
                        <a:cs typeface="Bw Glenn Sans Medium"/>
                      </a:endParaRPr>
                    </a:p>
                  </a:txBody>
                  <a:tcPr marL="0" marR="0" marT="9742" marB="0">
                    <a:lnL w="12700">
                      <a:solidFill>
                        <a:srgbClr val="FFFFFF"/>
                      </a:solidFill>
                      <a:prstDash val="solid"/>
                    </a:lnL>
                    <a:solidFill>
                      <a:srgbClr val="E5EEF0"/>
                    </a:solidFill>
                  </a:tcPr>
                </a:tc>
                <a:extLst>
                  <a:ext uri="{0D108BD9-81ED-4DB2-BD59-A6C34878D82A}">
                    <a16:rowId xmlns:a16="http://schemas.microsoft.com/office/drawing/2014/main" val="10002"/>
                  </a:ext>
                </a:extLst>
              </a:tr>
              <a:tr h="148541">
                <a:tc>
                  <a:txBody>
                    <a:bodyPr/>
                    <a:lstStyle/>
                    <a:p>
                      <a:pPr marL="57150">
                        <a:lnSpc>
                          <a:spcPct val="100000"/>
                        </a:lnSpc>
                        <a:spcBef>
                          <a:spcPts val="150"/>
                        </a:spcBef>
                      </a:pPr>
                      <a:r>
                        <a:rPr sz="900" b="1" spc="15" dirty="0">
                          <a:solidFill>
                            <a:srgbClr val="231F20"/>
                          </a:solidFill>
                          <a:latin typeface="Bw Glenn Sans Medium"/>
                          <a:cs typeface="Bw Glenn Sans Medium"/>
                        </a:rPr>
                        <a:t>Arizona</a:t>
                      </a:r>
                      <a:endParaRPr sz="900" dirty="0">
                        <a:latin typeface="Bw Glenn Sans Medium"/>
                        <a:cs typeface="Bw Glenn Sans Medium"/>
                      </a:endParaRPr>
                    </a:p>
                  </a:txBody>
                  <a:tcPr marL="0" marR="0" marT="9742" marB="0">
                    <a:solidFill>
                      <a:srgbClr val="FFFFFF"/>
                    </a:solidFill>
                  </a:tcPr>
                </a:tc>
                <a:tc>
                  <a:txBody>
                    <a:bodyPr/>
                    <a:lstStyle/>
                    <a:p>
                      <a:pPr marL="6350" algn="ctr">
                        <a:lnSpc>
                          <a:spcPct val="100000"/>
                        </a:lnSpc>
                        <a:spcBef>
                          <a:spcPts val="150"/>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9742" marB="0">
                    <a:solidFill>
                      <a:srgbClr val="FFFFFF"/>
                    </a:solidFill>
                  </a:tcPr>
                </a:tc>
                <a:extLst>
                  <a:ext uri="{0D108BD9-81ED-4DB2-BD59-A6C34878D82A}">
                    <a16:rowId xmlns:a16="http://schemas.microsoft.com/office/drawing/2014/main" val="10003"/>
                  </a:ext>
                </a:extLst>
              </a:tr>
              <a:tr h="148541">
                <a:tc>
                  <a:txBody>
                    <a:bodyPr/>
                    <a:lstStyle/>
                    <a:p>
                      <a:pPr marL="57150">
                        <a:lnSpc>
                          <a:spcPct val="100000"/>
                        </a:lnSpc>
                        <a:spcBef>
                          <a:spcPts val="150"/>
                        </a:spcBef>
                      </a:pPr>
                      <a:r>
                        <a:rPr sz="900" b="1" spc="15" dirty="0">
                          <a:solidFill>
                            <a:srgbClr val="231F20"/>
                          </a:solidFill>
                          <a:latin typeface="Bw Glenn Sans Medium"/>
                          <a:cs typeface="Bw Glenn Sans Medium"/>
                        </a:rPr>
                        <a:t>Arkansas</a:t>
                      </a:r>
                      <a:endParaRPr sz="900" dirty="0">
                        <a:latin typeface="Bw Glenn Sans Medium"/>
                        <a:cs typeface="Bw Glenn Sans Medium"/>
                      </a:endParaRPr>
                    </a:p>
                  </a:txBody>
                  <a:tcPr marL="0" marR="0" marT="9742" marB="0">
                    <a:lnR w="12700">
                      <a:solidFill>
                        <a:srgbClr val="FFFFFF"/>
                      </a:solidFill>
                      <a:prstDash val="solid"/>
                    </a:lnR>
                    <a:solidFill>
                      <a:srgbClr val="E5EEF0"/>
                    </a:solidFill>
                  </a:tcPr>
                </a:tc>
                <a:tc>
                  <a:txBody>
                    <a:bodyPr/>
                    <a:lstStyle/>
                    <a:p>
                      <a:pPr marL="5715" algn="ctr">
                        <a:lnSpc>
                          <a:spcPct val="100000"/>
                        </a:lnSpc>
                        <a:spcBef>
                          <a:spcPts val="150"/>
                        </a:spcBef>
                      </a:pPr>
                      <a:r>
                        <a:rPr sz="900" b="1" dirty="0">
                          <a:solidFill>
                            <a:srgbClr val="231F20"/>
                          </a:solidFill>
                          <a:latin typeface="Bw Glenn Sans Medium"/>
                          <a:cs typeface="Bw Glenn Sans Medium"/>
                        </a:rPr>
                        <a:t>3</a:t>
                      </a:r>
                      <a:endParaRPr sz="900" dirty="0">
                        <a:latin typeface="Bw Glenn Sans Medium"/>
                        <a:cs typeface="Bw Glenn Sans Medium"/>
                      </a:endParaRPr>
                    </a:p>
                  </a:txBody>
                  <a:tcPr marL="0" marR="0" marT="9742" marB="0">
                    <a:lnL w="12700">
                      <a:solidFill>
                        <a:srgbClr val="FFFFFF"/>
                      </a:solidFill>
                      <a:prstDash val="solid"/>
                    </a:lnL>
                    <a:solidFill>
                      <a:srgbClr val="E5EEF0"/>
                    </a:solidFill>
                  </a:tcPr>
                </a:tc>
                <a:extLst>
                  <a:ext uri="{0D108BD9-81ED-4DB2-BD59-A6C34878D82A}">
                    <a16:rowId xmlns:a16="http://schemas.microsoft.com/office/drawing/2014/main" val="10004"/>
                  </a:ext>
                </a:extLst>
              </a:tr>
              <a:tr h="148541">
                <a:tc>
                  <a:txBody>
                    <a:bodyPr/>
                    <a:lstStyle/>
                    <a:p>
                      <a:pPr marL="57150">
                        <a:lnSpc>
                          <a:spcPct val="100000"/>
                        </a:lnSpc>
                        <a:spcBef>
                          <a:spcPts val="150"/>
                        </a:spcBef>
                      </a:pPr>
                      <a:r>
                        <a:rPr sz="900" b="1" spc="15" dirty="0">
                          <a:solidFill>
                            <a:srgbClr val="231F20"/>
                          </a:solidFill>
                          <a:latin typeface="Bw Glenn Sans Medium"/>
                          <a:cs typeface="Bw Glenn Sans Medium"/>
                        </a:rPr>
                        <a:t>California</a:t>
                      </a:r>
                      <a:endParaRPr sz="900" dirty="0">
                        <a:latin typeface="Bw Glenn Sans Medium"/>
                        <a:cs typeface="Bw Glenn Sans Medium"/>
                      </a:endParaRPr>
                    </a:p>
                  </a:txBody>
                  <a:tcPr marL="0" marR="0" marT="9742" marB="0">
                    <a:solidFill>
                      <a:srgbClr val="FFFFFF"/>
                    </a:solidFill>
                  </a:tcPr>
                </a:tc>
                <a:tc>
                  <a:txBody>
                    <a:bodyPr/>
                    <a:lstStyle/>
                    <a:p>
                      <a:pPr marL="8255" algn="ctr">
                        <a:lnSpc>
                          <a:spcPct val="100000"/>
                        </a:lnSpc>
                        <a:spcBef>
                          <a:spcPts val="150"/>
                        </a:spcBef>
                      </a:pPr>
                      <a:r>
                        <a:rPr sz="900" b="1" spc="20" dirty="0">
                          <a:solidFill>
                            <a:srgbClr val="231F20"/>
                          </a:solidFill>
                          <a:latin typeface="Bw Glenn Sans Medium"/>
                          <a:cs typeface="Bw Glenn Sans Medium"/>
                        </a:rPr>
                        <a:t>15</a:t>
                      </a:r>
                      <a:endParaRPr sz="900" dirty="0">
                        <a:latin typeface="Bw Glenn Sans Medium"/>
                        <a:cs typeface="Bw Glenn Sans Medium"/>
                      </a:endParaRPr>
                    </a:p>
                  </a:txBody>
                  <a:tcPr marL="0" marR="0" marT="9742" marB="0">
                    <a:solidFill>
                      <a:srgbClr val="FFFFFF"/>
                    </a:solidFill>
                  </a:tcPr>
                </a:tc>
                <a:extLst>
                  <a:ext uri="{0D108BD9-81ED-4DB2-BD59-A6C34878D82A}">
                    <a16:rowId xmlns:a16="http://schemas.microsoft.com/office/drawing/2014/main" val="10005"/>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Colorado</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5715" algn="ctr">
                        <a:lnSpc>
                          <a:spcPct val="100000"/>
                        </a:lnSpc>
                        <a:spcBef>
                          <a:spcPts val="155"/>
                        </a:spcBef>
                      </a:pPr>
                      <a:r>
                        <a:rPr sz="900" b="1" dirty="0">
                          <a:solidFill>
                            <a:srgbClr val="231F20"/>
                          </a:solidFill>
                          <a:latin typeface="Bw Glenn Sans Medium"/>
                          <a:cs typeface="Bw Glenn Sans Medium"/>
                        </a:rPr>
                        <a:t>1</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06"/>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Connecticut</a:t>
                      </a:r>
                      <a:endParaRPr sz="900" dirty="0">
                        <a:latin typeface="Bw Glenn Sans Medium"/>
                        <a:cs typeface="Bw Glenn Sans Medium"/>
                      </a:endParaRPr>
                    </a:p>
                  </a:txBody>
                  <a:tcPr marL="0" marR="0" marT="10067" marB="0">
                    <a:solidFill>
                      <a:srgbClr val="FFFFFF"/>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07"/>
                  </a:ext>
                </a:extLst>
              </a:tr>
              <a:tr h="148870">
                <a:tc>
                  <a:txBody>
                    <a:bodyPr/>
                    <a:lstStyle/>
                    <a:p>
                      <a:pPr marL="57150">
                        <a:lnSpc>
                          <a:spcPct val="100000"/>
                        </a:lnSpc>
                        <a:spcBef>
                          <a:spcPts val="155"/>
                        </a:spcBef>
                      </a:pPr>
                      <a:r>
                        <a:rPr sz="900" b="1" spc="10" dirty="0">
                          <a:solidFill>
                            <a:srgbClr val="231F20"/>
                          </a:solidFill>
                          <a:latin typeface="Bw Glenn Sans Medium"/>
                          <a:cs typeface="Bw Glenn Sans Medium"/>
                        </a:rPr>
                        <a:t>Delaware</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5715" algn="ctr">
                        <a:lnSpc>
                          <a:spcPct val="100000"/>
                        </a:lnSpc>
                        <a:spcBef>
                          <a:spcPts val="155"/>
                        </a:spcBef>
                      </a:pPr>
                      <a:r>
                        <a:rPr sz="900" b="1" dirty="0">
                          <a:solidFill>
                            <a:srgbClr val="231F20"/>
                          </a:solidFill>
                          <a:latin typeface="Bw Glenn Sans Medium"/>
                          <a:cs typeface="Bw Glenn Sans Medium"/>
                        </a:rPr>
                        <a:t>U</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08"/>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District </a:t>
                      </a:r>
                      <a:r>
                        <a:rPr sz="900" b="1" spc="5" dirty="0">
                          <a:solidFill>
                            <a:srgbClr val="231F20"/>
                          </a:solidFill>
                          <a:latin typeface="Bw Glenn Sans Medium"/>
                          <a:cs typeface="Bw Glenn Sans Medium"/>
                        </a:rPr>
                        <a:t>of</a:t>
                      </a:r>
                      <a:r>
                        <a:rPr sz="900" b="1" spc="35" dirty="0">
                          <a:solidFill>
                            <a:srgbClr val="231F20"/>
                          </a:solidFill>
                          <a:latin typeface="Bw Glenn Sans Medium"/>
                          <a:cs typeface="Bw Glenn Sans Medium"/>
                        </a:rPr>
                        <a:t> </a:t>
                      </a:r>
                      <a:r>
                        <a:rPr sz="900" b="1" spc="15" dirty="0">
                          <a:solidFill>
                            <a:srgbClr val="231F20"/>
                          </a:solidFill>
                          <a:latin typeface="Bw Glenn Sans Medium"/>
                          <a:cs typeface="Bw Glenn Sans Medium"/>
                        </a:rPr>
                        <a:t>Columbia</a:t>
                      </a:r>
                      <a:endParaRPr sz="900" dirty="0">
                        <a:latin typeface="Bw Glenn Sans Medium"/>
                        <a:cs typeface="Bw Glenn Sans Medium"/>
                      </a:endParaRPr>
                    </a:p>
                  </a:txBody>
                  <a:tcPr marL="0" marR="0" marT="10067" marB="0">
                    <a:solidFill>
                      <a:srgbClr val="FFFFFF"/>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09"/>
                  </a:ext>
                </a:extLst>
              </a:tr>
              <a:tr h="148870">
                <a:tc>
                  <a:txBody>
                    <a:bodyPr/>
                    <a:lstStyle/>
                    <a:p>
                      <a:pPr marL="57150">
                        <a:lnSpc>
                          <a:spcPct val="100000"/>
                        </a:lnSpc>
                        <a:spcBef>
                          <a:spcPts val="155"/>
                        </a:spcBef>
                      </a:pPr>
                      <a:r>
                        <a:rPr sz="900" b="1" spc="20" dirty="0">
                          <a:solidFill>
                            <a:srgbClr val="231F20"/>
                          </a:solidFill>
                          <a:latin typeface="Bw Glenn Sans Medium"/>
                          <a:cs typeface="Bw Glenn Sans Medium"/>
                        </a:rPr>
                        <a:t>Florida</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8255" algn="ctr">
                        <a:lnSpc>
                          <a:spcPct val="100000"/>
                        </a:lnSpc>
                        <a:spcBef>
                          <a:spcPts val="155"/>
                        </a:spcBef>
                      </a:pPr>
                      <a:r>
                        <a:rPr sz="900" b="1" spc="20" dirty="0">
                          <a:solidFill>
                            <a:srgbClr val="231F20"/>
                          </a:solidFill>
                          <a:latin typeface="Bw Glenn Sans Medium"/>
                          <a:cs typeface="Bw Glenn Sans Medium"/>
                        </a:rPr>
                        <a:t>20</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10"/>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Georgia</a:t>
                      </a:r>
                      <a:endParaRPr sz="900" dirty="0">
                        <a:latin typeface="Bw Glenn Sans Medium"/>
                        <a:cs typeface="Bw Glenn Sans Medium"/>
                      </a:endParaRPr>
                    </a:p>
                  </a:txBody>
                  <a:tcPr marL="0" marR="0" marT="10067" marB="0">
                    <a:solidFill>
                      <a:srgbClr val="FFFFFF"/>
                    </a:solidFill>
                  </a:tcPr>
                </a:tc>
                <a:tc>
                  <a:txBody>
                    <a:bodyPr/>
                    <a:lstStyle/>
                    <a:p>
                      <a:pPr marL="5715" algn="ctr">
                        <a:lnSpc>
                          <a:spcPct val="100000"/>
                        </a:lnSpc>
                        <a:spcBef>
                          <a:spcPts val="155"/>
                        </a:spcBef>
                      </a:pPr>
                      <a:r>
                        <a:rPr sz="900" b="1" dirty="0">
                          <a:solidFill>
                            <a:srgbClr val="231F20"/>
                          </a:solidFill>
                          <a:latin typeface="Bw Glenn Sans Medium"/>
                          <a:cs typeface="Bw Glenn Sans Medium"/>
                        </a:rPr>
                        <a:t>5</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11"/>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Hawaii</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12"/>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Idaho</a:t>
                      </a:r>
                      <a:endParaRPr sz="900" dirty="0">
                        <a:latin typeface="Bw Glenn Sans Medium"/>
                        <a:cs typeface="Bw Glenn Sans Medium"/>
                      </a:endParaRPr>
                    </a:p>
                  </a:txBody>
                  <a:tcPr marL="0" marR="0" marT="10067" marB="0">
                    <a:solidFill>
                      <a:srgbClr val="FFFFFF"/>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13"/>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Illinois</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8255" algn="ctr">
                        <a:lnSpc>
                          <a:spcPct val="100000"/>
                        </a:lnSpc>
                        <a:spcBef>
                          <a:spcPts val="155"/>
                        </a:spcBef>
                      </a:pPr>
                      <a:r>
                        <a:rPr sz="900" b="1" spc="20" dirty="0">
                          <a:solidFill>
                            <a:srgbClr val="231F20"/>
                          </a:solidFill>
                          <a:latin typeface="Bw Glenn Sans Medium"/>
                          <a:cs typeface="Bw Glenn Sans Medium"/>
                        </a:rPr>
                        <a:t>10</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14"/>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Indiana</a:t>
                      </a:r>
                      <a:endParaRPr sz="900" dirty="0">
                        <a:latin typeface="Bw Glenn Sans Medium"/>
                        <a:cs typeface="Bw Glenn Sans Medium"/>
                      </a:endParaRPr>
                    </a:p>
                  </a:txBody>
                  <a:tcPr marL="0" marR="0" marT="10067" marB="0">
                    <a:solidFill>
                      <a:srgbClr val="FFFFFF"/>
                    </a:solidFill>
                  </a:tcPr>
                </a:tc>
                <a:tc>
                  <a:txBody>
                    <a:bodyPr/>
                    <a:lstStyle/>
                    <a:p>
                      <a:pPr marL="8255" algn="ctr">
                        <a:lnSpc>
                          <a:spcPct val="100000"/>
                        </a:lnSpc>
                        <a:spcBef>
                          <a:spcPts val="155"/>
                        </a:spcBef>
                      </a:pPr>
                      <a:r>
                        <a:rPr sz="900" b="1" spc="20" dirty="0">
                          <a:solidFill>
                            <a:srgbClr val="231F20"/>
                          </a:solidFill>
                          <a:latin typeface="Bw Glenn Sans Medium"/>
                          <a:cs typeface="Bw Glenn Sans Medium"/>
                        </a:rPr>
                        <a:t>14</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15"/>
                  </a:ext>
                </a:extLst>
              </a:tr>
              <a:tr h="148870">
                <a:tc>
                  <a:txBody>
                    <a:bodyPr/>
                    <a:lstStyle/>
                    <a:p>
                      <a:pPr marL="57150">
                        <a:lnSpc>
                          <a:spcPct val="100000"/>
                        </a:lnSpc>
                        <a:spcBef>
                          <a:spcPts val="155"/>
                        </a:spcBef>
                      </a:pPr>
                      <a:r>
                        <a:rPr sz="900" b="1" spc="5" dirty="0">
                          <a:solidFill>
                            <a:srgbClr val="231F20"/>
                          </a:solidFill>
                          <a:latin typeface="Bw Glenn Sans Medium"/>
                          <a:cs typeface="Bw Glenn Sans Medium"/>
                        </a:rPr>
                        <a:t>Iowa</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16"/>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Kansas</a:t>
                      </a:r>
                      <a:endParaRPr sz="900" dirty="0">
                        <a:latin typeface="Bw Glenn Sans Medium"/>
                        <a:cs typeface="Bw Glenn Sans Medium"/>
                      </a:endParaRPr>
                    </a:p>
                  </a:txBody>
                  <a:tcPr marL="0" marR="0" marT="10067" marB="0">
                    <a:solidFill>
                      <a:srgbClr val="FFFFFF"/>
                    </a:solidFill>
                  </a:tcPr>
                </a:tc>
                <a:tc>
                  <a:txBody>
                    <a:bodyPr/>
                    <a:lstStyle/>
                    <a:p>
                      <a:pPr marL="5715" algn="ctr">
                        <a:lnSpc>
                          <a:spcPct val="100000"/>
                        </a:lnSpc>
                        <a:spcBef>
                          <a:spcPts val="155"/>
                        </a:spcBef>
                      </a:pPr>
                      <a:r>
                        <a:rPr sz="900" b="1" dirty="0">
                          <a:solidFill>
                            <a:srgbClr val="231F20"/>
                          </a:solidFill>
                          <a:latin typeface="Bw Glenn Sans Medium"/>
                          <a:cs typeface="Bw Glenn Sans Medium"/>
                        </a:rPr>
                        <a:t>2</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17"/>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Kentucky</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18"/>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Louisiana</a:t>
                      </a:r>
                      <a:endParaRPr sz="900" dirty="0">
                        <a:latin typeface="Bw Glenn Sans Medium"/>
                        <a:cs typeface="Bw Glenn Sans Medium"/>
                      </a:endParaRPr>
                    </a:p>
                  </a:txBody>
                  <a:tcPr marL="0" marR="0" marT="10067" marB="0">
                    <a:solidFill>
                      <a:srgbClr val="FFFFFF"/>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19"/>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Maine</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5715" algn="ctr">
                        <a:lnSpc>
                          <a:spcPct val="100000"/>
                        </a:lnSpc>
                        <a:spcBef>
                          <a:spcPts val="155"/>
                        </a:spcBef>
                      </a:pPr>
                      <a:r>
                        <a:rPr sz="900" b="1" dirty="0">
                          <a:solidFill>
                            <a:srgbClr val="231F20"/>
                          </a:solidFill>
                          <a:latin typeface="Bw Glenn Sans Medium"/>
                          <a:cs typeface="Bw Glenn Sans Medium"/>
                        </a:rPr>
                        <a:t>4</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20"/>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Maryland</a:t>
                      </a:r>
                      <a:endParaRPr sz="900" dirty="0">
                        <a:latin typeface="Bw Glenn Sans Medium"/>
                        <a:cs typeface="Bw Glenn Sans Medium"/>
                      </a:endParaRPr>
                    </a:p>
                  </a:txBody>
                  <a:tcPr marL="0" marR="0" marT="10067" marB="0">
                    <a:solidFill>
                      <a:srgbClr val="FFFFFF"/>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21"/>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Massachusetts</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8255" algn="ctr">
                        <a:lnSpc>
                          <a:spcPct val="100000"/>
                        </a:lnSpc>
                        <a:spcBef>
                          <a:spcPts val="155"/>
                        </a:spcBef>
                      </a:pPr>
                      <a:r>
                        <a:rPr sz="900" b="1" spc="20" dirty="0">
                          <a:solidFill>
                            <a:srgbClr val="231F20"/>
                          </a:solidFill>
                          <a:latin typeface="Bw Glenn Sans Medium"/>
                          <a:cs typeface="Bw Glenn Sans Medium"/>
                        </a:rPr>
                        <a:t>14</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22"/>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Michigan</a:t>
                      </a:r>
                      <a:endParaRPr sz="900" dirty="0">
                        <a:latin typeface="Bw Glenn Sans Medium"/>
                        <a:cs typeface="Bw Glenn Sans Medium"/>
                      </a:endParaRPr>
                    </a:p>
                  </a:txBody>
                  <a:tcPr marL="0" marR="0" marT="10067" marB="0">
                    <a:solidFill>
                      <a:srgbClr val="FFFFFF"/>
                    </a:solidFill>
                  </a:tcPr>
                </a:tc>
                <a:tc>
                  <a:txBody>
                    <a:bodyPr/>
                    <a:lstStyle/>
                    <a:p>
                      <a:pPr marL="8255" algn="ctr">
                        <a:lnSpc>
                          <a:spcPct val="100000"/>
                        </a:lnSpc>
                        <a:spcBef>
                          <a:spcPts val="155"/>
                        </a:spcBef>
                      </a:pPr>
                      <a:r>
                        <a:rPr sz="900" b="1" spc="20" dirty="0">
                          <a:solidFill>
                            <a:srgbClr val="231F20"/>
                          </a:solidFill>
                          <a:latin typeface="Bw Glenn Sans Medium"/>
                          <a:cs typeface="Bw Glenn Sans Medium"/>
                        </a:rPr>
                        <a:t>11</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23"/>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Minnesota</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5715" algn="ctr">
                        <a:lnSpc>
                          <a:spcPct val="100000"/>
                        </a:lnSpc>
                        <a:spcBef>
                          <a:spcPts val="155"/>
                        </a:spcBef>
                      </a:pPr>
                      <a:r>
                        <a:rPr sz="900" b="1" dirty="0">
                          <a:solidFill>
                            <a:srgbClr val="231F20"/>
                          </a:solidFill>
                          <a:latin typeface="Bw Glenn Sans Medium"/>
                          <a:cs typeface="Bw Glenn Sans Medium"/>
                        </a:rPr>
                        <a:t>5</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24"/>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Mississippi</a:t>
                      </a:r>
                      <a:endParaRPr sz="900" dirty="0">
                        <a:latin typeface="Bw Glenn Sans Medium"/>
                        <a:cs typeface="Bw Glenn Sans Medium"/>
                      </a:endParaRPr>
                    </a:p>
                  </a:txBody>
                  <a:tcPr marL="0" marR="0" marT="10067" marB="0">
                    <a:solidFill>
                      <a:srgbClr val="FFFFFF"/>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25"/>
                  </a:ext>
                </a:extLst>
              </a:tr>
              <a:tr h="148870">
                <a:tc>
                  <a:txBody>
                    <a:bodyPr/>
                    <a:lstStyle/>
                    <a:p>
                      <a:pPr marL="57150">
                        <a:lnSpc>
                          <a:spcPct val="100000"/>
                        </a:lnSpc>
                        <a:spcBef>
                          <a:spcPts val="155"/>
                        </a:spcBef>
                      </a:pPr>
                      <a:r>
                        <a:rPr sz="900" b="1" spc="15" dirty="0">
                          <a:solidFill>
                            <a:srgbClr val="231F20"/>
                          </a:solidFill>
                          <a:latin typeface="Bw Glenn Sans Medium"/>
                          <a:cs typeface="Bw Glenn Sans Medium"/>
                        </a:rPr>
                        <a:t>Missouri</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26"/>
                  </a:ext>
                </a:extLst>
              </a:tr>
            </a:tbl>
          </a:graphicData>
        </a:graphic>
      </p:graphicFrame>
      <p:sp>
        <p:nvSpPr>
          <p:cNvPr id="5" name="object 5"/>
          <p:cNvSpPr txBox="1"/>
          <p:nvPr/>
        </p:nvSpPr>
        <p:spPr>
          <a:xfrm>
            <a:off x="3138724" y="5566862"/>
            <a:ext cx="3151153" cy="356269"/>
          </a:xfrm>
          <a:prstGeom prst="rect">
            <a:avLst/>
          </a:prstGeom>
        </p:spPr>
        <p:txBody>
          <a:bodyPr vert="horz" wrap="square" lIns="0" tIns="6494" rIns="0" bIns="0" rtlCol="0">
            <a:spAutoFit/>
          </a:bodyPr>
          <a:lstStyle/>
          <a:p>
            <a:pPr marL="6494" marR="10715" defTabSz="685800">
              <a:lnSpc>
                <a:spcPct val="107200"/>
              </a:lnSpc>
            </a:pPr>
            <a:r>
              <a:rPr sz="358" spc="-15" dirty="0">
                <a:solidFill>
                  <a:srgbClr val="231F20"/>
                </a:solidFill>
                <a:latin typeface="Century Gothic"/>
                <a:cs typeface="Century Gothic"/>
              </a:rPr>
              <a:t>Source: </a:t>
            </a:r>
            <a:r>
              <a:rPr sz="358" spc="-46" dirty="0">
                <a:solidFill>
                  <a:srgbClr val="231F20"/>
                </a:solidFill>
                <a:latin typeface="Century Gothic"/>
                <a:cs typeface="Century Gothic"/>
              </a:rPr>
              <a:t>CDC, </a:t>
            </a:r>
            <a:r>
              <a:rPr sz="358" spc="-15" dirty="0">
                <a:solidFill>
                  <a:srgbClr val="231F20"/>
                </a:solidFill>
                <a:latin typeface="Century Gothic"/>
                <a:cs typeface="Century Gothic"/>
              </a:rPr>
              <a:t>National </a:t>
            </a:r>
            <a:r>
              <a:rPr sz="358" spc="-11" dirty="0">
                <a:solidFill>
                  <a:srgbClr val="231F20"/>
                </a:solidFill>
                <a:latin typeface="Century Gothic"/>
                <a:cs typeface="Century Gothic"/>
              </a:rPr>
              <a:t>Notifiable </a:t>
            </a:r>
            <a:r>
              <a:rPr sz="358" spc="-8" dirty="0">
                <a:solidFill>
                  <a:srgbClr val="231F20"/>
                </a:solidFill>
                <a:latin typeface="Century Gothic"/>
                <a:cs typeface="Century Gothic"/>
              </a:rPr>
              <a:t>Diseases  </a:t>
            </a:r>
            <a:r>
              <a:rPr sz="358" spc="-13" dirty="0">
                <a:solidFill>
                  <a:srgbClr val="231F20"/>
                </a:solidFill>
                <a:latin typeface="Century Gothic"/>
                <a:cs typeface="Century Gothic"/>
              </a:rPr>
              <a:t>Surveillance </a:t>
            </a:r>
            <a:r>
              <a:rPr sz="358" spc="-2" dirty="0">
                <a:solidFill>
                  <a:srgbClr val="231F20"/>
                </a:solidFill>
                <a:latin typeface="Century Gothic"/>
                <a:cs typeface="Century Gothic"/>
              </a:rPr>
              <a:t>System.</a:t>
            </a:r>
            <a:endParaRPr sz="358" dirty="0">
              <a:solidFill>
                <a:srgbClr val="000000"/>
              </a:solidFill>
              <a:latin typeface="Century Gothic"/>
              <a:cs typeface="Century Gothic"/>
            </a:endParaRPr>
          </a:p>
          <a:p>
            <a:pPr marL="6494" marR="23379" defTabSz="685800">
              <a:lnSpc>
                <a:spcPct val="107200"/>
              </a:lnSpc>
            </a:pPr>
            <a:r>
              <a:rPr sz="358" spc="-18" dirty="0">
                <a:solidFill>
                  <a:srgbClr val="231F20"/>
                </a:solidFill>
                <a:latin typeface="Century Gothic"/>
                <a:cs typeface="Century Gothic"/>
              </a:rPr>
              <a:t>* </a:t>
            </a:r>
            <a:r>
              <a:rPr sz="358" spc="-13" dirty="0">
                <a:solidFill>
                  <a:srgbClr val="231F20"/>
                </a:solidFill>
                <a:latin typeface="Century Gothic"/>
                <a:cs typeface="Century Gothic"/>
              </a:rPr>
              <a:t>Reported </a:t>
            </a:r>
            <a:r>
              <a:rPr sz="358" spc="-18" dirty="0">
                <a:solidFill>
                  <a:srgbClr val="231F20"/>
                </a:solidFill>
                <a:latin typeface="Century Gothic"/>
                <a:cs typeface="Century Gothic"/>
              </a:rPr>
              <a:t>cases </a:t>
            </a:r>
            <a:r>
              <a:rPr sz="358" spc="-11" dirty="0">
                <a:solidFill>
                  <a:srgbClr val="231F20"/>
                </a:solidFill>
                <a:latin typeface="Century Gothic"/>
                <a:cs typeface="Century Gothic"/>
              </a:rPr>
              <a:t>that </a:t>
            </a:r>
            <a:r>
              <a:rPr sz="358" spc="-13" dirty="0">
                <a:solidFill>
                  <a:srgbClr val="231F20"/>
                </a:solidFill>
                <a:latin typeface="Century Gothic"/>
                <a:cs typeface="Century Gothic"/>
              </a:rPr>
              <a:t>met the  </a:t>
            </a:r>
            <a:r>
              <a:rPr sz="358" spc="-11" dirty="0">
                <a:solidFill>
                  <a:srgbClr val="231F20"/>
                </a:solidFill>
                <a:latin typeface="Century Gothic"/>
                <a:cs typeface="Century Gothic"/>
              </a:rPr>
              <a:t>classification </a:t>
            </a:r>
            <a:r>
              <a:rPr sz="358" spc="-5" dirty="0">
                <a:solidFill>
                  <a:srgbClr val="231F20"/>
                </a:solidFill>
                <a:latin typeface="Century Gothic"/>
                <a:cs typeface="Century Gothic"/>
              </a:rPr>
              <a:t>criteria </a:t>
            </a:r>
            <a:r>
              <a:rPr sz="358" spc="5" dirty="0">
                <a:solidFill>
                  <a:srgbClr val="231F20"/>
                </a:solidFill>
                <a:latin typeface="Century Gothic"/>
                <a:cs typeface="Century Gothic"/>
              </a:rPr>
              <a:t>for </a:t>
            </a:r>
            <a:r>
              <a:rPr sz="358" spc="-54" dirty="0">
                <a:solidFill>
                  <a:srgbClr val="231F20"/>
                </a:solidFill>
                <a:latin typeface="Century Gothic"/>
                <a:cs typeface="Century Gothic"/>
              </a:rPr>
              <a:t>a </a:t>
            </a:r>
            <a:r>
              <a:rPr sz="358" spc="-13" dirty="0">
                <a:solidFill>
                  <a:srgbClr val="231F20"/>
                </a:solidFill>
                <a:latin typeface="Century Gothic"/>
                <a:cs typeface="Century Gothic"/>
              </a:rPr>
              <a:t>confirmed  </a:t>
            </a:r>
            <a:r>
              <a:rPr sz="358" spc="-28" dirty="0">
                <a:solidFill>
                  <a:srgbClr val="231F20"/>
                </a:solidFill>
                <a:latin typeface="Century Gothic"/>
                <a:cs typeface="Century Gothic"/>
              </a:rPr>
              <a:t>case. </a:t>
            </a:r>
            <a:r>
              <a:rPr sz="358" spc="11" dirty="0">
                <a:solidFill>
                  <a:srgbClr val="231F20"/>
                </a:solidFill>
                <a:latin typeface="Century Gothic"/>
                <a:cs typeface="Century Gothic"/>
              </a:rPr>
              <a:t>For </a:t>
            </a:r>
            <a:r>
              <a:rPr sz="358" spc="-31" dirty="0">
                <a:solidFill>
                  <a:srgbClr val="231F20"/>
                </a:solidFill>
                <a:latin typeface="Century Gothic"/>
                <a:cs typeface="Century Gothic"/>
              </a:rPr>
              <a:t>case </a:t>
            </a:r>
            <a:r>
              <a:rPr sz="358" spc="-8" dirty="0">
                <a:solidFill>
                  <a:srgbClr val="231F20"/>
                </a:solidFill>
                <a:latin typeface="Century Gothic"/>
                <a:cs typeface="Century Gothic"/>
              </a:rPr>
              <a:t>definition, </a:t>
            </a:r>
            <a:r>
              <a:rPr sz="358" spc="-18" dirty="0">
                <a:solidFill>
                  <a:srgbClr val="231F20"/>
                </a:solidFill>
                <a:latin typeface="Century Gothic"/>
                <a:cs typeface="Century Gothic"/>
              </a:rPr>
              <a:t>see</a:t>
            </a:r>
            <a:r>
              <a:rPr sz="358" spc="-18" dirty="0">
                <a:solidFill>
                  <a:srgbClr val="205E9E"/>
                </a:solidFill>
                <a:latin typeface="Century Gothic"/>
                <a:cs typeface="Century Gothic"/>
              </a:rPr>
              <a:t> </a:t>
            </a:r>
            <a:r>
              <a:rPr sz="358" u="sng" spc="-15" dirty="0">
                <a:solidFill>
                  <a:srgbClr val="205E9E"/>
                </a:solidFill>
                <a:uFill>
                  <a:solidFill>
                    <a:srgbClr val="205E9E"/>
                  </a:solidFill>
                </a:uFill>
                <a:latin typeface="Century Gothic"/>
                <a:cs typeface="Century Gothic"/>
                <a:hlinkClick r:id="rId3"/>
              </a:rPr>
              <a:t>https://ndc</a:t>
            </a:r>
            <a:r>
              <a:rPr sz="358" spc="-15" dirty="0">
                <a:solidFill>
                  <a:srgbClr val="205E9E"/>
                </a:solidFill>
                <a:latin typeface="Century Gothic"/>
                <a:cs typeface="Century Gothic"/>
                <a:hlinkClick r:id="rId3"/>
              </a:rPr>
              <a:t>. </a:t>
            </a:r>
            <a:r>
              <a:rPr sz="358" u="sng" spc="-15" dirty="0">
                <a:solidFill>
                  <a:srgbClr val="205E9E"/>
                </a:solidFill>
                <a:uFill>
                  <a:solidFill>
                    <a:srgbClr val="205E9E"/>
                  </a:solidFill>
                </a:uFill>
                <a:latin typeface="Century Gothic"/>
                <a:cs typeface="Century Gothic"/>
                <a:hlinkClick r:id="rId3"/>
              </a:rPr>
              <a:t> services.cdc.gov/conditions/hepatitis-c-  </a:t>
            </a:r>
            <a:r>
              <a:rPr sz="358" u="sng" spc="-11" dirty="0">
                <a:solidFill>
                  <a:srgbClr val="205E9E"/>
                </a:solidFill>
                <a:uFill>
                  <a:solidFill>
                    <a:srgbClr val="205E9E"/>
                  </a:solidFill>
                </a:uFill>
                <a:latin typeface="Century Gothic"/>
                <a:cs typeface="Century Gothic"/>
                <a:hlinkClick r:id="rId3"/>
              </a:rPr>
              <a:t>perinatal-infection/</a:t>
            </a:r>
            <a:r>
              <a:rPr sz="358" spc="-11" dirty="0">
                <a:solidFill>
                  <a:srgbClr val="231F20"/>
                </a:solidFill>
                <a:latin typeface="Century Gothic"/>
                <a:cs typeface="Century Gothic"/>
              </a:rPr>
              <a:t>.</a:t>
            </a:r>
            <a:endParaRPr sz="358" dirty="0">
              <a:solidFill>
                <a:srgbClr val="000000"/>
              </a:solidFill>
              <a:latin typeface="Century Gothic"/>
              <a:cs typeface="Century Gothic"/>
            </a:endParaRPr>
          </a:p>
          <a:p>
            <a:pPr marL="6494" marR="107803" algn="just" defTabSz="685800">
              <a:lnSpc>
                <a:spcPct val="107200"/>
              </a:lnSpc>
            </a:pPr>
            <a:r>
              <a:rPr sz="358" spc="-26" dirty="0">
                <a:solidFill>
                  <a:srgbClr val="231F20"/>
                </a:solidFill>
                <a:latin typeface="Century Gothic"/>
                <a:cs typeface="Century Gothic"/>
              </a:rPr>
              <a:t>—: </a:t>
            </a:r>
            <a:r>
              <a:rPr sz="358" spc="-18" dirty="0">
                <a:solidFill>
                  <a:srgbClr val="231F20"/>
                </a:solidFill>
                <a:latin typeface="Century Gothic"/>
                <a:cs typeface="Century Gothic"/>
              </a:rPr>
              <a:t>No </a:t>
            </a:r>
            <a:r>
              <a:rPr sz="358" spc="-13" dirty="0">
                <a:solidFill>
                  <a:srgbClr val="231F20"/>
                </a:solidFill>
                <a:latin typeface="Century Gothic"/>
                <a:cs typeface="Century Gothic"/>
              </a:rPr>
              <a:t>reported </a:t>
            </a:r>
            <a:r>
              <a:rPr sz="358" spc="-18" dirty="0">
                <a:solidFill>
                  <a:srgbClr val="231F20"/>
                </a:solidFill>
                <a:latin typeface="Century Gothic"/>
                <a:cs typeface="Century Gothic"/>
              </a:rPr>
              <a:t>cases. </a:t>
            </a:r>
            <a:r>
              <a:rPr sz="358" dirty="0">
                <a:solidFill>
                  <a:srgbClr val="231F20"/>
                </a:solidFill>
                <a:latin typeface="Century Gothic"/>
                <a:cs typeface="Century Gothic"/>
              </a:rPr>
              <a:t>The </a:t>
            </a:r>
            <a:r>
              <a:rPr sz="358" spc="-8" dirty="0">
                <a:solidFill>
                  <a:srgbClr val="231F20"/>
                </a:solidFill>
                <a:latin typeface="Century Gothic"/>
                <a:cs typeface="Century Gothic"/>
              </a:rPr>
              <a:t>reporting</a:t>
            </a:r>
            <a:r>
              <a:rPr lang="en-US" sz="358" spc="-8" dirty="0">
                <a:solidFill>
                  <a:srgbClr val="231F20"/>
                </a:solidFill>
                <a:latin typeface="Century Gothic"/>
                <a:cs typeface="Century Gothic"/>
              </a:rPr>
              <a:t> </a:t>
            </a:r>
            <a:r>
              <a:rPr sz="358" spc="-2" dirty="0">
                <a:solidFill>
                  <a:srgbClr val="231F20"/>
                </a:solidFill>
                <a:latin typeface="Century Gothic"/>
                <a:cs typeface="Century Gothic"/>
              </a:rPr>
              <a:t>jurisdiction </a:t>
            </a:r>
            <a:r>
              <a:rPr sz="358" spc="-15" dirty="0">
                <a:solidFill>
                  <a:srgbClr val="231F20"/>
                </a:solidFill>
                <a:latin typeface="Century Gothic"/>
                <a:cs typeface="Century Gothic"/>
              </a:rPr>
              <a:t>did </a:t>
            </a:r>
            <a:r>
              <a:rPr sz="358" spc="-11" dirty="0">
                <a:solidFill>
                  <a:srgbClr val="231F20"/>
                </a:solidFill>
                <a:latin typeface="Century Gothic"/>
                <a:cs typeface="Century Gothic"/>
              </a:rPr>
              <a:t>not </a:t>
            </a:r>
            <a:r>
              <a:rPr sz="358" dirty="0">
                <a:solidFill>
                  <a:srgbClr val="231F20"/>
                </a:solidFill>
                <a:latin typeface="Century Gothic"/>
                <a:cs typeface="Century Gothic"/>
              </a:rPr>
              <a:t>submit </a:t>
            </a:r>
            <a:r>
              <a:rPr sz="358" spc="-26" dirty="0">
                <a:solidFill>
                  <a:srgbClr val="231F20"/>
                </a:solidFill>
                <a:latin typeface="Century Gothic"/>
                <a:cs typeface="Century Gothic"/>
              </a:rPr>
              <a:t>any </a:t>
            </a:r>
            <a:r>
              <a:rPr sz="358" spc="-18" dirty="0">
                <a:solidFill>
                  <a:srgbClr val="231F20"/>
                </a:solidFill>
                <a:latin typeface="Century Gothic"/>
                <a:cs typeface="Century Gothic"/>
              </a:rPr>
              <a:t>cases  </a:t>
            </a:r>
            <a:r>
              <a:rPr sz="358" spc="-8" dirty="0">
                <a:solidFill>
                  <a:srgbClr val="231F20"/>
                </a:solidFill>
                <a:latin typeface="Century Gothic"/>
                <a:cs typeface="Century Gothic"/>
              </a:rPr>
              <a:t>to</a:t>
            </a:r>
            <a:r>
              <a:rPr sz="358" spc="-13" dirty="0">
                <a:solidFill>
                  <a:srgbClr val="231F20"/>
                </a:solidFill>
                <a:latin typeface="Century Gothic"/>
                <a:cs typeface="Century Gothic"/>
              </a:rPr>
              <a:t> </a:t>
            </a:r>
            <a:r>
              <a:rPr sz="358" spc="-46" dirty="0">
                <a:solidFill>
                  <a:srgbClr val="231F20"/>
                </a:solidFill>
                <a:latin typeface="Century Gothic"/>
                <a:cs typeface="Century Gothic"/>
              </a:rPr>
              <a:t>CDC.</a:t>
            </a:r>
            <a:endParaRPr sz="358" dirty="0">
              <a:solidFill>
                <a:srgbClr val="000000"/>
              </a:solidFill>
              <a:latin typeface="Century Gothic"/>
              <a:cs typeface="Century Gothic"/>
            </a:endParaRPr>
          </a:p>
          <a:p>
            <a:pPr marL="6494" marR="93191" defTabSz="685800">
              <a:lnSpc>
                <a:spcPct val="107200"/>
              </a:lnSpc>
            </a:pPr>
            <a:r>
              <a:rPr sz="358" spc="-13" dirty="0">
                <a:solidFill>
                  <a:srgbClr val="231F20"/>
                </a:solidFill>
                <a:latin typeface="Century Gothic"/>
                <a:cs typeface="Century Gothic"/>
              </a:rPr>
              <a:t>N: </a:t>
            </a:r>
            <a:r>
              <a:rPr sz="358" spc="-11" dirty="0">
                <a:solidFill>
                  <a:srgbClr val="231F20"/>
                </a:solidFill>
                <a:latin typeface="Century Gothic"/>
                <a:cs typeface="Century Gothic"/>
              </a:rPr>
              <a:t>Not </a:t>
            </a:r>
            <a:r>
              <a:rPr sz="358" spc="-15" dirty="0">
                <a:solidFill>
                  <a:srgbClr val="231F20"/>
                </a:solidFill>
                <a:latin typeface="Century Gothic"/>
                <a:cs typeface="Century Gothic"/>
              </a:rPr>
              <a:t>reportable. </a:t>
            </a:r>
            <a:r>
              <a:rPr sz="358" dirty="0">
                <a:solidFill>
                  <a:srgbClr val="231F20"/>
                </a:solidFill>
                <a:latin typeface="Century Gothic"/>
                <a:cs typeface="Century Gothic"/>
              </a:rPr>
              <a:t>The </a:t>
            </a:r>
            <a:r>
              <a:rPr sz="358" spc="-13" dirty="0">
                <a:solidFill>
                  <a:srgbClr val="231F20"/>
                </a:solidFill>
                <a:latin typeface="Century Gothic"/>
                <a:cs typeface="Century Gothic"/>
              </a:rPr>
              <a:t>disease </a:t>
            </a:r>
            <a:r>
              <a:rPr sz="358" spc="5" dirty="0">
                <a:solidFill>
                  <a:srgbClr val="231F20"/>
                </a:solidFill>
                <a:latin typeface="Century Gothic"/>
                <a:cs typeface="Century Gothic"/>
              </a:rPr>
              <a:t>or  </a:t>
            </a:r>
            <a:r>
              <a:rPr sz="358" spc="-15" dirty="0">
                <a:solidFill>
                  <a:srgbClr val="231F20"/>
                </a:solidFill>
                <a:latin typeface="Century Gothic"/>
                <a:cs typeface="Century Gothic"/>
              </a:rPr>
              <a:t>condition was </a:t>
            </a:r>
            <a:r>
              <a:rPr sz="358" spc="-11" dirty="0">
                <a:solidFill>
                  <a:srgbClr val="231F20"/>
                </a:solidFill>
                <a:latin typeface="Century Gothic"/>
                <a:cs typeface="Century Gothic"/>
              </a:rPr>
              <a:t>not </a:t>
            </a:r>
            <a:r>
              <a:rPr sz="358" spc="-13" dirty="0">
                <a:solidFill>
                  <a:srgbClr val="231F20"/>
                </a:solidFill>
                <a:latin typeface="Century Gothic"/>
                <a:cs typeface="Century Gothic"/>
              </a:rPr>
              <a:t>reportable </a:t>
            </a:r>
            <a:r>
              <a:rPr sz="358" spc="-23" dirty="0">
                <a:solidFill>
                  <a:srgbClr val="231F20"/>
                </a:solidFill>
                <a:latin typeface="Century Gothic"/>
                <a:cs typeface="Century Gothic"/>
              </a:rPr>
              <a:t>by </a:t>
            </a:r>
            <a:r>
              <a:rPr sz="358" spc="-26" dirty="0">
                <a:solidFill>
                  <a:srgbClr val="231F20"/>
                </a:solidFill>
                <a:latin typeface="Century Gothic"/>
                <a:cs typeface="Century Gothic"/>
              </a:rPr>
              <a:t>law,  </a:t>
            </a:r>
            <a:r>
              <a:rPr sz="358" spc="-8" dirty="0">
                <a:solidFill>
                  <a:srgbClr val="231F20"/>
                </a:solidFill>
                <a:latin typeface="Century Gothic"/>
                <a:cs typeface="Century Gothic"/>
              </a:rPr>
              <a:t>statute, </a:t>
            </a:r>
            <a:r>
              <a:rPr sz="358" spc="5" dirty="0">
                <a:solidFill>
                  <a:srgbClr val="231F20"/>
                </a:solidFill>
                <a:latin typeface="Century Gothic"/>
                <a:cs typeface="Century Gothic"/>
              </a:rPr>
              <a:t>or </a:t>
            </a:r>
            <a:r>
              <a:rPr sz="358" spc="-13" dirty="0">
                <a:solidFill>
                  <a:srgbClr val="231F20"/>
                </a:solidFill>
                <a:latin typeface="Century Gothic"/>
                <a:cs typeface="Century Gothic"/>
              </a:rPr>
              <a:t>regulation </a:t>
            </a:r>
            <a:r>
              <a:rPr sz="358" dirty="0">
                <a:solidFill>
                  <a:srgbClr val="231F20"/>
                </a:solidFill>
                <a:latin typeface="Century Gothic"/>
                <a:cs typeface="Century Gothic"/>
              </a:rPr>
              <a:t>in </a:t>
            </a:r>
            <a:r>
              <a:rPr sz="358" spc="-13" dirty="0">
                <a:solidFill>
                  <a:srgbClr val="231F20"/>
                </a:solidFill>
                <a:latin typeface="Century Gothic"/>
                <a:cs typeface="Century Gothic"/>
              </a:rPr>
              <a:t>the</a:t>
            </a:r>
            <a:r>
              <a:rPr sz="358" spc="-54" dirty="0">
                <a:solidFill>
                  <a:srgbClr val="231F20"/>
                </a:solidFill>
                <a:latin typeface="Century Gothic"/>
                <a:cs typeface="Century Gothic"/>
              </a:rPr>
              <a:t> </a:t>
            </a:r>
            <a:r>
              <a:rPr sz="358" spc="-8" dirty="0">
                <a:solidFill>
                  <a:srgbClr val="231F20"/>
                </a:solidFill>
                <a:latin typeface="Century Gothic"/>
                <a:cs typeface="Century Gothic"/>
              </a:rPr>
              <a:t>reporting  </a:t>
            </a:r>
            <a:r>
              <a:rPr sz="358" spc="-2" dirty="0">
                <a:solidFill>
                  <a:srgbClr val="231F20"/>
                </a:solidFill>
                <a:latin typeface="Century Gothic"/>
                <a:cs typeface="Century Gothic"/>
              </a:rPr>
              <a:t>jurisdiction.</a:t>
            </a:r>
            <a:endParaRPr sz="358" dirty="0">
              <a:solidFill>
                <a:srgbClr val="000000"/>
              </a:solidFill>
              <a:latin typeface="Century Gothic"/>
              <a:cs typeface="Century Gothic"/>
            </a:endParaRPr>
          </a:p>
          <a:p>
            <a:pPr marL="6494" defTabSz="685800"/>
            <a:r>
              <a:rPr sz="358" dirty="0">
                <a:solidFill>
                  <a:srgbClr val="231F20"/>
                </a:solidFill>
                <a:latin typeface="Century Gothic"/>
                <a:cs typeface="Century Gothic"/>
              </a:rPr>
              <a:t>U: </a:t>
            </a:r>
            <a:r>
              <a:rPr sz="358" spc="-20" dirty="0">
                <a:solidFill>
                  <a:srgbClr val="231F20"/>
                </a:solidFill>
                <a:latin typeface="Century Gothic"/>
                <a:cs typeface="Century Gothic"/>
              </a:rPr>
              <a:t>Unavailable. </a:t>
            </a:r>
            <a:r>
              <a:rPr sz="358" dirty="0">
                <a:solidFill>
                  <a:srgbClr val="231F20"/>
                </a:solidFill>
                <a:latin typeface="Century Gothic"/>
                <a:cs typeface="Century Gothic"/>
              </a:rPr>
              <a:t>The </a:t>
            </a:r>
            <a:r>
              <a:rPr sz="358" spc="-33" dirty="0">
                <a:solidFill>
                  <a:srgbClr val="231F20"/>
                </a:solidFill>
                <a:latin typeface="Century Gothic"/>
                <a:cs typeface="Century Gothic"/>
              </a:rPr>
              <a:t>data </a:t>
            </a:r>
            <a:r>
              <a:rPr sz="358" spc="-20" dirty="0">
                <a:solidFill>
                  <a:srgbClr val="231F20"/>
                </a:solidFill>
                <a:latin typeface="Century Gothic"/>
                <a:cs typeface="Century Gothic"/>
              </a:rPr>
              <a:t>were</a:t>
            </a:r>
            <a:r>
              <a:rPr sz="358" spc="-13" dirty="0">
                <a:solidFill>
                  <a:srgbClr val="231F20"/>
                </a:solidFill>
                <a:latin typeface="Century Gothic"/>
                <a:cs typeface="Century Gothic"/>
              </a:rPr>
              <a:t> </a:t>
            </a:r>
            <a:r>
              <a:rPr sz="358" spc="-23" dirty="0">
                <a:solidFill>
                  <a:srgbClr val="231F20"/>
                </a:solidFill>
                <a:latin typeface="Century Gothic"/>
                <a:cs typeface="Century Gothic"/>
              </a:rPr>
              <a:t>unavailable.</a:t>
            </a:r>
            <a:endParaRPr sz="358" dirty="0">
              <a:solidFill>
                <a:srgbClr val="000000"/>
              </a:solidFill>
              <a:latin typeface="Century Gothic"/>
              <a:cs typeface="Century Gothic"/>
            </a:endParaRPr>
          </a:p>
        </p:txBody>
      </p:sp>
      <p:graphicFrame>
        <p:nvGraphicFramePr>
          <p:cNvPr id="17" name="object 4">
            <a:extLst>
              <a:ext uri="{FF2B5EF4-FFF2-40B4-BE49-F238E27FC236}">
                <a16:creationId xmlns:a16="http://schemas.microsoft.com/office/drawing/2014/main" id="{3C824928-7287-464A-8BD8-180A447ADED0}"/>
              </a:ext>
            </a:extLst>
          </p:cNvPr>
          <p:cNvGraphicFramePr>
            <a:graphicFrameLocks noGrp="1"/>
          </p:cNvGraphicFramePr>
          <p:nvPr/>
        </p:nvGraphicFramePr>
        <p:xfrm>
          <a:off x="6376797" y="1493604"/>
          <a:ext cx="3151153" cy="4018788"/>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1545023">
                  <a:extLst>
                    <a:ext uri="{9D8B030D-6E8A-4147-A177-3AD203B41FA5}">
                      <a16:colId xmlns:a16="http://schemas.microsoft.com/office/drawing/2014/main" val="20000"/>
                    </a:ext>
                  </a:extLst>
                </a:gridCol>
                <a:gridCol w="1606130">
                  <a:extLst>
                    <a:ext uri="{9D8B030D-6E8A-4147-A177-3AD203B41FA5}">
                      <a16:colId xmlns:a16="http://schemas.microsoft.com/office/drawing/2014/main" val="20001"/>
                    </a:ext>
                  </a:extLst>
                </a:gridCol>
              </a:tblGrid>
              <a:tr h="148322">
                <a:tc>
                  <a:txBody>
                    <a:bodyPr/>
                    <a:lstStyle/>
                    <a:p>
                      <a:pPr marL="57150">
                        <a:lnSpc>
                          <a:spcPct val="100000"/>
                        </a:lnSpc>
                        <a:spcBef>
                          <a:spcPts val="150"/>
                        </a:spcBef>
                      </a:pPr>
                      <a:r>
                        <a:rPr sz="900" b="1" spc="10" dirty="0">
                          <a:solidFill>
                            <a:srgbClr val="FFFFFF"/>
                          </a:solidFill>
                          <a:latin typeface="Bw Glenn Sans ExtraBold"/>
                          <a:cs typeface="Bw Glenn Sans ExtraBold"/>
                        </a:rPr>
                        <a:t>State or</a:t>
                      </a:r>
                      <a:r>
                        <a:rPr sz="900" b="1" spc="40" dirty="0">
                          <a:solidFill>
                            <a:srgbClr val="FFFFFF"/>
                          </a:solidFill>
                          <a:latin typeface="Bw Glenn Sans ExtraBold"/>
                          <a:cs typeface="Bw Glenn Sans ExtraBold"/>
                        </a:rPr>
                        <a:t> </a:t>
                      </a:r>
                      <a:r>
                        <a:rPr sz="900" b="1" spc="15" dirty="0">
                          <a:solidFill>
                            <a:srgbClr val="FFFFFF"/>
                          </a:solidFill>
                          <a:latin typeface="Bw Glenn Sans ExtraBold"/>
                          <a:cs typeface="Bw Glenn Sans ExtraBold"/>
                        </a:rPr>
                        <a:t>Jurisdiction</a:t>
                      </a:r>
                      <a:endParaRPr sz="900" dirty="0">
                        <a:latin typeface="Bw Glenn Sans ExtraBold"/>
                        <a:cs typeface="Bw Glenn Sans ExtraBold"/>
                      </a:endParaRPr>
                    </a:p>
                  </a:txBody>
                  <a:tcPr marL="0" marR="0" marT="9742" marB="0">
                    <a:lnR w="12700">
                      <a:solidFill>
                        <a:srgbClr val="FFFFFF"/>
                      </a:solidFill>
                      <a:prstDash val="solid"/>
                    </a:lnR>
                    <a:solidFill>
                      <a:srgbClr val="005E6D"/>
                    </a:solidFill>
                  </a:tcPr>
                </a:tc>
                <a:tc>
                  <a:txBody>
                    <a:bodyPr/>
                    <a:lstStyle/>
                    <a:p>
                      <a:pPr marL="6350" algn="ctr">
                        <a:lnSpc>
                          <a:spcPct val="100000"/>
                        </a:lnSpc>
                        <a:spcBef>
                          <a:spcPts val="150"/>
                        </a:spcBef>
                      </a:pPr>
                      <a:r>
                        <a:rPr sz="900" b="1" spc="15" dirty="0">
                          <a:solidFill>
                            <a:srgbClr val="FFFFFF"/>
                          </a:solidFill>
                          <a:latin typeface="Bw Glenn Sans ExtraBold"/>
                          <a:cs typeface="Bw Glenn Sans ExtraBold"/>
                        </a:rPr>
                        <a:t>Perinatal Hepatitis</a:t>
                      </a:r>
                      <a:r>
                        <a:rPr sz="900" b="1" spc="45" dirty="0">
                          <a:solidFill>
                            <a:srgbClr val="FFFFFF"/>
                          </a:solidFill>
                          <a:latin typeface="Bw Glenn Sans ExtraBold"/>
                          <a:cs typeface="Bw Glenn Sans ExtraBold"/>
                        </a:rPr>
                        <a:t> </a:t>
                      </a:r>
                      <a:r>
                        <a:rPr sz="900" b="1" dirty="0">
                          <a:solidFill>
                            <a:srgbClr val="FFFFFF"/>
                          </a:solidFill>
                          <a:latin typeface="Bw Glenn Sans ExtraBold"/>
                          <a:cs typeface="Bw Glenn Sans ExtraBold"/>
                        </a:rPr>
                        <a:t>C</a:t>
                      </a:r>
                      <a:endParaRPr sz="900" dirty="0">
                        <a:latin typeface="Bw Glenn Sans ExtraBold"/>
                        <a:cs typeface="Bw Glenn Sans ExtraBold"/>
                      </a:endParaRPr>
                    </a:p>
                  </a:txBody>
                  <a:tcPr marL="0" marR="0" marT="9742" marB="0">
                    <a:lnL w="12700">
                      <a:solidFill>
                        <a:srgbClr val="FFFFFF"/>
                      </a:solidFill>
                      <a:prstDash val="solid"/>
                    </a:lnL>
                    <a:solidFill>
                      <a:srgbClr val="005E6D"/>
                    </a:solidFill>
                  </a:tcPr>
                </a:tc>
                <a:extLst>
                  <a:ext uri="{0D108BD9-81ED-4DB2-BD59-A6C34878D82A}">
                    <a16:rowId xmlns:a16="http://schemas.microsoft.com/office/drawing/2014/main" val="10000"/>
                  </a:ext>
                </a:extLst>
              </a:tr>
              <a:tr h="148649">
                <a:tc>
                  <a:txBody>
                    <a:bodyPr/>
                    <a:lstStyle/>
                    <a:p>
                      <a:pPr marL="57150">
                        <a:lnSpc>
                          <a:spcPct val="100000"/>
                        </a:lnSpc>
                        <a:spcBef>
                          <a:spcPts val="155"/>
                        </a:spcBef>
                      </a:pPr>
                      <a:r>
                        <a:rPr sz="900" b="1" spc="15" dirty="0">
                          <a:solidFill>
                            <a:srgbClr val="231F20"/>
                          </a:solidFill>
                          <a:latin typeface="Bw Glenn Sans Medium"/>
                          <a:cs typeface="Bw Glenn Sans Medium"/>
                        </a:rPr>
                        <a:t>Montana</a:t>
                      </a:r>
                      <a:endParaRPr sz="900" dirty="0">
                        <a:latin typeface="Bw Glenn Sans Medium"/>
                        <a:cs typeface="Bw Glenn Sans Medium"/>
                      </a:endParaRPr>
                    </a:p>
                  </a:txBody>
                  <a:tcPr marL="0" marR="0" marT="10067" marB="0">
                    <a:solidFill>
                      <a:srgbClr val="FFFFFF"/>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27"/>
                  </a:ext>
                </a:extLst>
              </a:tr>
              <a:tr h="148649">
                <a:tc>
                  <a:txBody>
                    <a:bodyPr/>
                    <a:lstStyle/>
                    <a:p>
                      <a:pPr marL="57150">
                        <a:lnSpc>
                          <a:spcPct val="100000"/>
                        </a:lnSpc>
                        <a:spcBef>
                          <a:spcPts val="155"/>
                        </a:spcBef>
                      </a:pPr>
                      <a:r>
                        <a:rPr sz="900" b="1" spc="15" dirty="0">
                          <a:solidFill>
                            <a:srgbClr val="231F20"/>
                          </a:solidFill>
                          <a:latin typeface="Bw Glenn Sans Medium"/>
                          <a:cs typeface="Bw Glenn Sans Medium"/>
                        </a:rPr>
                        <a:t>Nebraska</a:t>
                      </a:r>
                      <a:endParaRPr sz="900" dirty="0">
                        <a:latin typeface="Bw Glenn Sans Medium"/>
                        <a:cs typeface="Bw Glenn Sans Medium"/>
                      </a:endParaRPr>
                    </a:p>
                  </a:txBody>
                  <a:tcPr marL="0" marR="0" marT="10067" marB="0">
                    <a:lnR w="12700" cap="flat" cmpd="sng" algn="ctr">
                      <a:solidFill>
                        <a:srgbClr val="FFFFFF"/>
                      </a:solidFill>
                      <a:prstDash val="solid"/>
                      <a:round/>
                      <a:headEnd type="none" w="med" len="med"/>
                      <a:tailEnd type="none" w="med" len="med"/>
                    </a:lnR>
                    <a:solidFill>
                      <a:srgbClr val="E5EEF0"/>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lnL w="12700" cap="flat" cmpd="sng" algn="ctr">
                      <a:solidFill>
                        <a:srgbClr val="FFFFFF"/>
                      </a:solidFill>
                      <a:prstDash val="solid"/>
                      <a:round/>
                      <a:headEnd type="none" w="med" len="med"/>
                      <a:tailEnd type="none" w="med" len="med"/>
                    </a:lnL>
                    <a:solidFill>
                      <a:srgbClr val="E5EEF0"/>
                    </a:solidFill>
                  </a:tcPr>
                </a:tc>
                <a:extLst>
                  <a:ext uri="{0D108BD9-81ED-4DB2-BD59-A6C34878D82A}">
                    <a16:rowId xmlns:a16="http://schemas.microsoft.com/office/drawing/2014/main" val="10028"/>
                  </a:ext>
                </a:extLst>
              </a:tr>
              <a:tr h="148649">
                <a:tc>
                  <a:txBody>
                    <a:bodyPr/>
                    <a:lstStyle/>
                    <a:p>
                      <a:pPr marL="57150">
                        <a:lnSpc>
                          <a:spcPct val="100000"/>
                        </a:lnSpc>
                        <a:spcBef>
                          <a:spcPts val="155"/>
                        </a:spcBef>
                      </a:pPr>
                      <a:r>
                        <a:rPr sz="900" b="1" spc="10" dirty="0">
                          <a:solidFill>
                            <a:srgbClr val="231F20"/>
                          </a:solidFill>
                          <a:latin typeface="Bw Glenn Sans Medium"/>
                          <a:cs typeface="Bw Glenn Sans Medium"/>
                        </a:rPr>
                        <a:t>Nevada</a:t>
                      </a:r>
                      <a:endParaRPr sz="900" dirty="0">
                        <a:latin typeface="Bw Glenn Sans Medium"/>
                        <a:cs typeface="Bw Glenn Sans Medium"/>
                      </a:endParaRPr>
                    </a:p>
                  </a:txBody>
                  <a:tcPr marL="0" marR="0" marT="10067" marB="0">
                    <a:solidFill>
                      <a:srgbClr val="FFFFFF"/>
                    </a:solidFill>
                  </a:tcPr>
                </a:tc>
                <a:tc>
                  <a:txBody>
                    <a:bodyPr/>
                    <a:lstStyle/>
                    <a:p>
                      <a:pPr marL="5715" algn="ctr">
                        <a:lnSpc>
                          <a:spcPct val="100000"/>
                        </a:lnSpc>
                        <a:spcBef>
                          <a:spcPts val="155"/>
                        </a:spcBef>
                      </a:pPr>
                      <a:r>
                        <a:rPr sz="900" b="1" dirty="0">
                          <a:solidFill>
                            <a:srgbClr val="231F20"/>
                          </a:solidFill>
                          <a:latin typeface="Bw Glenn Sans Medium"/>
                          <a:cs typeface="Bw Glenn Sans Medium"/>
                        </a:rPr>
                        <a:t>1</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29"/>
                  </a:ext>
                </a:extLst>
              </a:tr>
              <a:tr h="148649">
                <a:tc>
                  <a:txBody>
                    <a:bodyPr/>
                    <a:lstStyle/>
                    <a:p>
                      <a:pPr marL="57150">
                        <a:lnSpc>
                          <a:spcPct val="100000"/>
                        </a:lnSpc>
                        <a:spcBef>
                          <a:spcPts val="155"/>
                        </a:spcBef>
                      </a:pPr>
                      <a:r>
                        <a:rPr sz="900" b="1" spc="5" dirty="0">
                          <a:solidFill>
                            <a:srgbClr val="231F20"/>
                          </a:solidFill>
                          <a:latin typeface="Bw Glenn Sans Medium"/>
                          <a:cs typeface="Bw Glenn Sans Medium"/>
                        </a:rPr>
                        <a:t>New</a:t>
                      </a:r>
                      <a:r>
                        <a:rPr sz="900" b="1" spc="20" dirty="0">
                          <a:solidFill>
                            <a:srgbClr val="231F20"/>
                          </a:solidFill>
                          <a:latin typeface="Bw Glenn Sans Medium"/>
                          <a:cs typeface="Bw Glenn Sans Medium"/>
                        </a:rPr>
                        <a:t> </a:t>
                      </a:r>
                      <a:r>
                        <a:rPr sz="900" b="1" spc="10" dirty="0">
                          <a:solidFill>
                            <a:srgbClr val="231F20"/>
                          </a:solidFill>
                          <a:latin typeface="Bw Glenn Sans Medium"/>
                          <a:cs typeface="Bw Glenn Sans Medium"/>
                        </a:rPr>
                        <a:t>Hampshire</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30"/>
                  </a:ext>
                </a:extLst>
              </a:tr>
              <a:tr h="148649">
                <a:tc>
                  <a:txBody>
                    <a:bodyPr/>
                    <a:lstStyle/>
                    <a:p>
                      <a:pPr marL="57150">
                        <a:lnSpc>
                          <a:spcPct val="100000"/>
                        </a:lnSpc>
                        <a:spcBef>
                          <a:spcPts val="155"/>
                        </a:spcBef>
                      </a:pPr>
                      <a:r>
                        <a:rPr sz="900" b="1" spc="5" dirty="0">
                          <a:solidFill>
                            <a:srgbClr val="231F20"/>
                          </a:solidFill>
                          <a:latin typeface="Bw Glenn Sans Medium"/>
                          <a:cs typeface="Bw Glenn Sans Medium"/>
                        </a:rPr>
                        <a:t>New</a:t>
                      </a:r>
                      <a:r>
                        <a:rPr sz="900" b="1" spc="20" dirty="0">
                          <a:solidFill>
                            <a:srgbClr val="231F20"/>
                          </a:solidFill>
                          <a:latin typeface="Bw Glenn Sans Medium"/>
                          <a:cs typeface="Bw Glenn Sans Medium"/>
                        </a:rPr>
                        <a:t> </a:t>
                      </a:r>
                      <a:r>
                        <a:rPr sz="900" b="1" spc="10" dirty="0">
                          <a:solidFill>
                            <a:srgbClr val="231F20"/>
                          </a:solidFill>
                          <a:latin typeface="Bw Glenn Sans Medium"/>
                          <a:cs typeface="Bw Glenn Sans Medium"/>
                        </a:rPr>
                        <a:t>Jersey</a:t>
                      </a:r>
                      <a:endParaRPr sz="900" dirty="0">
                        <a:latin typeface="Bw Glenn Sans Medium"/>
                        <a:cs typeface="Bw Glenn Sans Medium"/>
                      </a:endParaRPr>
                    </a:p>
                  </a:txBody>
                  <a:tcPr marL="0" marR="0" marT="10067" marB="0">
                    <a:solidFill>
                      <a:srgbClr val="FFFFFF"/>
                    </a:solidFill>
                  </a:tcPr>
                </a:tc>
                <a:tc>
                  <a:txBody>
                    <a:bodyPr/>
                    <a:lstStyle/>
                    <a:p>
                      <a:pPr marL="8255" algn="ctr">
                        <a:lnSpc>
                          <a:spcPct val="100000"/>
                        </a:lnSpc>
                        <a:spcBef>
                          <a:spcPts val="155"/>
                        </a:spcBef>
                      </a:pPr>
                      <a:r>
                        <a:rPr sz="900" b="1" spc="20" dirty="0">
                          <a:solidFill>
                            <a:srgbClr val="231F20"/>
                          </a:solidFill>
                          <a:latin typeface="Bw Glenn Sans Medium"/>
                          <a:cs typeface="Bw Glenn Sans Medium"/>
                        </a:rPr>
                        <a:t>11</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31"/>
                  </a:ext>
                </a:extLst>
              </a:tr>
              <a:tr h="148649">
                <a:tc>
                  <a:txBody>
                    <a:bodyPr/>
                    <a:lstStyle/>
                    <a:p>
                      <a:pPr marL="57150">
                        <a:lnSpc>
                          <a:spcPct val="100000"/>
                        </a:lnSpc>
                        <a:spcBef>
                          <a:spcPts val="155"/>
                        </a:spcBef>
                      </a:pPr>
                      <a:r>
                        <a:rPr sz="900" b="1" spc="5" dirty="0">
                          <a:solidFill>
                            <a:srgbClr val="231F20"/>
                          </a:solidFill>
                          <a:latin typeface="Bw Glenn Sans Medium"/>
                          <a:cs typeface="Bw Glenn Sans Medium"/>
                        </a:rPr>
                        <a:t>New</a:t>
                      </a:r>
                      <a:r>
                        <a:rPr sz="900" b="1" spc="20" dirty="0">
                          <a:solidFill>
                            <a:srgbClr val="231F20"/>
                          </a:solidFill>
                          <a:latin typeface="Bw Glenn Sans Medium"/>
                          <a:cs typeface="Bw Glenn Sans Medium"/>
                        </a:rPr>
                        <a:t> </a:t>
                      </a:r>
                      <a:r>
                        <a:rPr sz="900" b="1" spc="10" dirty="0">
                          <a:solidFill>
                            <a:srgbClr val="231F20"/>
                          </a:solidFill>
                          <a:latin typeface="Bw Glenn Sans Medium"/>
                          <a:cs typeface="Bw Glenn Sans Medium"/>
                        </a:rPr>
                        <a:t>Mexico</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32"/>
                  </a:ext>
                </a:extLst>
              </a:tr>
              <a:tr h="148649">
                <a:tc>
                  <a:txBody>
                    <a:bodyPr/>
                    <a:lstStyle/>
                    <a:p>
                      <a:pPr marL="57150">
                        <a:lnSpc>
                          <a:spcPct val="100000"/>
                        </a:lnSpc>
                        <a:spcBef>
                          <a:spcPts val="155"/>
                        </a:spcBef>
                      </a:pPr>
                      <a:r>
                        <a:rPr sz="900" b="1" spc="5" dirty="0">
                          <a:solidFill>
                            <a:srgbClr val="231F20"/>
                          </a:solidFill>
                          <a:latin typeface="Bw Glenn Sans Medium"/>
                          <a:cs typeface="Bw Glenn Sans Medium"/>
                        </a:rPr>
                        <a:t>New</a:t>
                      </a:r>
                      <a:r>
                        <a:rPr sz="900" b="1" spc="-5" dirty="0">
                          <a:solidFill>
                            <a:srgbClr val="231F20"/>
                          </a:solidFill>
                          <a:latin typeface="Bw Glenn Sans Medium"/>
                          <a:cs typeface="Bw Glenn Sans Medium"/>
                        </a:rPr>
                        <a:t> </a:t>
                      </a:r>
                      <a:r>
                        <a:rPr sz="900" b="1" dirty="0">
                          <a:solidFill>
                            <a:srgbClr val="231F20"/>
                          </a:solidFill>
                          <a:latin typeface="Bw Glenn Sans Medium"/>
                          <a:cs typeface="Bw Glenn Sans Medium"/>
                        </a:rPr>
                        <a:t>York</a:t>
                      </a:r>
                      <a:endParaRPr sz="900" dirty="0">
                        <a:latin typeface="Bw Glenn Sans Medium"/>
                        <a:cs typeface="Bw Glenn Sans Medium"/>
                      </a:endParaRPr>
                    </a:p>
                  </a:txBody>
                  <a:tcPr marL="0" marR="0" marT="10067" marB="0">
                    <a:solidFill>
                      <a:srgbClr val="FFFFFF"/>
                    </a:solidFill>
                  </a:tcPr>
                </a:tc>
                <a:tc>
                  <a:txBody>
                    <a:bodyPr/>
                    <a:lstStyle/>
                    <a:p>
                      <a:pPr marL="5715" algn="ctr">
                        <a:lnSpc>
                          <a:spcPct val="100000"/>
                        </a:lnSpc>
                        <a:spcBef>
                          <a:spcPts val="155"/>
                        </a:spcBef>
                      </a:pPr>
                      <a:r>
                        <a:rPr sz="900" b="1" dirty="0">
                          <a:solidFill>
                            <a:srgbClr val="231F20"/>
                          </a:solidFill>
                          <a:latin typeface="Bw Glenn Sans Medium"/>
                          <a:cs typeface="Bw Glenn Sans Medium"/>
                        </a:rPr>
                        <a:t>1</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33"/>
                  </a:ext>
                </a:extLst>
              </a:tr>
              <a:tr h="148649">
                <a:tc>
                  <a:txBody>
                    <a:bodyPr/>
                    <a:lstStyle/>
                    <a:p>
                      <a:pPr marL="57150">
                        <a:lnSpc>
                          <a:spcPct val="100000"/>
                        </a:lnSpc>
                        <a:spcBef>
                          <a:spcPts val="155"/>
                        </a:spcBef>
                      </a:pPr>
                      <a:r>
                        <a:rPr sz="900" b="1" spc="15" dirty="0">
                          <a:solidFill>
                            <a:srgbClr val="231F20"/>
                          </a:solidFill>
                          <a:latin typeface="Bw Glenn Sans Medium"/>
                          <a:cs typeface="Bw Glenn Sans Medium"/>
                        </a:rPr>
                        <a:t>North</a:t>
                      </a:r>
                      <a:r>
                        <a:rPr sz="900" b="1" spc="35" dirty="0">
                          <a:solidFill>
                            <a:srgbClr val="231F20"/>
                          </a:solidFill>
                          <a:latin typeface="Bw Glenn Sans Medium"/>
                          <a:cs typeface="Bw Glenn Sans Medium"/>
                        </a:rPr>
                        <a:t> </a:t>
                      </a:r>
                      <a:r>
                        <a:rPr sz="900" b="1" spc="15" dirty="0">
                          <a:solidFill>
                            <a:srgbClr val="231F20"/>
                          </a:solidFill>
                          <a:latin typeface="Bw Glenn Sans Medium"/>
                          <a:cs typeface="Bw Glenn Sans Medium"/>
                        </a:rPr>
                        <a:t>Carolina</a:t>
                      </a:r>
                      <a:endParaRPr sz="900" dirty="0">
                        <a:latin typeface="Bw Glenn Sans Medium"/>
                        <a:cs typeface="Bw Glenn Sans Medium"/>
                      </a:endParaRPr>
                    </a:p>
                  </a:txBody>
                  <a:tcPr marL="0" marR="0" marT="10067" marB="0">
                    <a:lnR w="12700">
                      <a:solidFill>
                        <a:srgbClr val="FFFFFF"/>
                      </a:solidFill>
                      <a:prstDash val="solid"/>
                    </a:lnR>
                    <a:solidFill>
                      <a:srgbClr val="E5EEF0"/>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lnL w="12700">
                      <a:solidFill>
                        <a:srgbClr val="FFFFFF"/>
                      </a:solidFill>
                      <a:prstDash val="solid"/>
                    </a:lnL>
                    <a:solidFill>
                      <a:srgbClr val="E5EEF0"/>
                    </a:solidFill>
                  </a:tcPr>
                </a:tc>
                <a:extLst>
                  <a:ext uri="{0D108BD9-81ED-4DB2-BD59-A6C34878D82A}">
                    <a16:rowId xmlns:a16="http://schemas.microsoft.com/office/drawing/2014/main" val="10034"/>
                  </a:ext>
                </a:extLst>
              </a:tr>
              <a:tr h="148649">
                <a:tc>
                  <a:txBody>
                    <a:bodyPr/>
                    <a:lstStyle/>
                    <a:p>
                      <a:pPr marL="57150">
                        <a:lnSpc>
                          <a:spcPct val="100000"/>
                        </a:lnSpc>
                        <a:spcBef>
                          <a:spcPts val="155"/>
                        </a:spcBef>
                      </a:pPr>
                      <a:r>
                        <a:rPr sz="900" b="1" spc="15" dirty="0">
                          <a:solidFill>
                            <a:srgbClr val="231F20"/>
                          </a:solidFill>
                          <a:latin typeface="Bw Glenn Sans Medium"/>
                          <a:cs typeface="Bw Glenn Sans Medium"/>
                        </a:rPr>
                        <a:t>North</a:t>
                      </a:r>
                      <a:r>
                        <a:rPr sz="900" b="1" spc="35" dirty="0">
                          <a:solidFill>
                            <a:srgbClr val="231F20"/>
                          </a:solidFill>
                          <a:latin typeface="Bw Glenn Sans Medium"/>
                          <a:cs typeface="Bw Glenn Sans Medium"/>
                        </a:rPr>
                        <a:t> </a:t>
                      </a:r>
                      <a:r>
                        <a:rPr sz="900" b="1" spc="10" dirty="0">
                          <a:solidFill>
                            <a:srgbClr val="231F20"/>
                          </a:solidFill>
                          <a:latin typeface="Bw Glenn Sans Medium"/>
                          <a:cs typeface="Bw Glenn Sans Medium"/>
                        </a:rPr>
                        <a:t>Dakota</a:t>
                      </a:r>
                      <a:endParaRPr sz="900" dirty="0">
                        <a:latin typeface="Bw Glenn Sans Medium"/>
                        <a:cs typeface="Bw Glenn Sans Medium"/>
                      </a:endParaRPr>
                    </a:p>
                  </a:txBody>
                  <a:tcPr marL="0" marR="0" marT="10067" marB="0">
                    <a:solidFill>
                      <a:srgbClr val="FFFFFF"/>
                    </a:solidFill>
                  </a:tcPr>
                </a:tc>
                <a:tc>
                  <a:txBody>
                    <a:bodyPr/>
                    <a:lstStyle/>
                    <a:p>
                      <a:pPr marL="6350" algn="ctr">
                        <a:lnSpc>
                          <a:spcPct val="100000"/>
                        </a:lnSpc>
                        <a:spcBef>
                          <a:spcPts val="15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067" marB="0">
                    <a:solidFill>
                      <a:srgbClr val="FFFFFF"/>
                    </a:solidFill>
                  </a:tcPr>
                </a:tc>
                <a:extLst>
                  <a:ext uri="{0D108BD9-81ED-4DB2-BD59-A6C34878D82A}">
                    <a16:rowId xmlns:a16="http://schemas.microsoft.com/office/drawing/2014/main" val="10035"/>
                  </a:ext>
                </a:extLst>
              </a:tr>
              <a:tr h="148978">
                <a:tc>
                  <a:txBody>
                    <a:bodyPr/>
                    <a:lstStyle/>
                    <a:p>
                      <a:pPr marL="57150">
                        <a:lnSpc>
                          <a:spcPct val="100000"/>
                        </a:lnSpc>
                        <a:spcBef>
                          <a:spcPts val="160"/>
                        </a:spcBef>
                      </a:pPr>
                      <a:r>
                        <a:rPr sz="900" b="1" spc="20" dirty="0">
                          <a:solidFill>
                            <a:srgbClr val="231F20"/>
                          </a:solidFill>
                          <a:latin typeface="Bw Glenn Sans Medium"/>
                          <a:cs typeface="Bw Glenn Sans Medium"/>
                        </a:rPr>
                        <a:t>Ohio</a:t>
                      </a:r>
                      <a:endParaRPr sz="900" dirty="0">
                        <a:latin typeface="Bw Glenn Sans Medium"/>
                        <a:cs typeface="Bw Glenn Sans Medium"/>
                      </a:endParaRPr>
                    </a:p>
                  </a:txBody>
                  <a:tcPr marL="0" marR="0" marT="10391" marB="0">
                    <a:lnR w="12700">
                      <a:solidFill>
                        <a:srgbClr val="FFFFFF"/>
                      </a:solidFill>
                      <a:prstDash val="solid"/>
                    </a:lnR>
                    <a:solidFill>
                      <a:srgbClr val="E5EEF0"/>
                    </a:solidFill>
                  </a:tcPr>
                </a:tc>
                <a:tc>
                  <a:txBody>
                    <a:bodyPr/>
                    <a:lstStyle/>
                    <a:p>
                      <a:pPr marL="8255" algn="ctr">
                        <a:lnSpc>
                          <a:spcPct val="100000"/>
                        </a:lnSpc>
                        <a:spcBef>
                          <a:spcPts val="160"/>
                        </a:spcBef>
                      </a:pPr>
                      <a:r>
                        <a:rPr sz="900" b="1" spc="20" dirty="0">
                          <a:solidFill>
                            <a:srgbClr val="231F20"/>
                          </a:solidFill>
                          <a:latin typeface="Bw Glenn Sans Medium"/>
                          <a:cs typeface="Bw Glenn Sans Medium"/>
                        </a:rPr>
                        <a:t>41</a:t>
                      </a:r>
                      <a:endParaRPr sz="900" dirty="0">
                        <a:latin typeface="Bw Glenn Sans Medium"/>
                        <a:cs typeface="Bw Glenn Sans Medium"/>
                      </a:endParaRPr>
                    </a:p>
                  </a:txBody>
                  <a:tcPr marL="0" marR="0" marT="10391" marB="0">
                    <a:lnL w="12700">
                      <a:solidFill>
                        <a:srgbClr val="FFFFFF"/>
                      </a:solidFill>
                      <a:prstDash val="solid"/>
                    </a:lnL>
                    <a:solidFill>
                      <a:srgbClr val="E5EEF0"/>
                    </a:solidFill>
                  </a:tcPr>
                </a:tc>
                <a:extLst>
                  <a:ext uri="{0D108BD9-81ED-4DB2-BD59-A6C34878D82A}">
                    <a16:rowId xmlns:a16="http://schemas.microsoft.com/office/drawing/2014/main" val="10036"/>
                  </a:ext>
                </a:extLst>
              </a:tr>
              <a:tr h="148978">
                <a:tc>
                  <a:txBody>
                    <a:bodyPr/>
                    <a:lstStyle/>
                    <a:p>
                      <a:pPr marL="57150">
                        <a:lnSpc>
                          <a:spcPct val="100000"/>
                        </a:lnSpc>
                        <a:spcBef>
                          <a:spcPts val="160"/>
                        </a:spcBef>
                      </a:pPr>
                      <a:r>
                        <a:rPr sz="900" b="1" spc="20" dirty="0">
                          <a:solidFill>
                            <a:srgbClr val="231F20"/>
                          </a:solidFill>
                          <a:latin typeface="Bw Glenn Sans Medium"/>
                          <a:cs typeface="Bw Glenn Sans Medium"/>
                        </a:rPr>
                        <a:t>Oklahoma</a:t>
                      </a:r>
                      <a:endParaRPr sz="900" dirty="0">
                        <a:latin typeface="Bw Glenn Sans Medium"/>
                        <a:cs typeface="Bw Glenn Sans Medium"/>
                      </a:endParaRPr>
                    </a:p>
                  </a:txBody>
                  <a:tcPr marL="0" marR="0" marT="10391" marB="0">
                    <a:solidFill>
                      <a:srgbClr val="FFFFFF"/>
                    </a:solidFill>
                  </a:tcPr>
                </a:tc>
                <a:tc>
                  <a:txBody>
                    <a:bodyPr/>
                    <a:lstStyle/>
                    <a:p>
                      <a:pPr marL="6350" algn="ctr">
                        <a:lnSpc>
                          <a:spcPct val="100000"/>
                        </a:lnSpc>
                        <a:spcBef>
                          <a:spcPts val="160"/>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391" marB="0">
                    <a:solidFill>
                      <a:srgbClr val="FFFFFF"/>
                    </a:solidFill>
                  </a:tcPr>
                </a:tc>
                <a:extLst>
                  <a:ext uri="{0D108BD9-81ED-4DB2-BD59-A6C34878D82A}">
                    <a16:rowId xmlns:a16="http://schemas.microsoft.com/office/drawing/2014/main" val="10037"/>
                  </a:ext>
                </a:extLst>
              </a:tr>
              <a:tr h="148978">
                <a:tc>
                  <a:txBody>
                    <a:bodyPr/>
                    <a:lstStyle/>
                    <a:p>
                      <a:pPr marL="57150">
                        <a:lnSpc>
                          <a:spcPct val="100000"/>
                        </a:lnSpc>
                        <a:spcBef>
                          <a:spcPts val="160"/>
                        </a:spcBef>
                      </a:pPr>
                      <a:r>
                        <a:rPr sz="900" b="1" spc="10" dirty="0">
                          <a:solidFill>
                            <a:srgbClr val="231F20"/>
                          </a:solidFill>
                          <a:latin typeface="Bw Glenn Sans Medium"/>
                          <a:cs typeface="Bw Glenn Sans Medium"/>
                        </a:rPr>
                        <a:t>Oregon</a:t>
                      </a:r>
                      <a:endParaRPr sz="900" dirty="0">
                        <a:latin typeface="Bw Glenn Sans Medium"/>
                        <a:cs typeface="Bw Glenn Sans Medium"/>
                      </a:endParaRPr>
                    </a:p>
                  </a:txBody>
                  <a:tcPr marL="0" marR="0" marT="10391" marB="0">
                    <a:lnR w="12700">
                      <a:solidFill>
                        <a:srgbClr val="FFFFFF"/>
                      </a:solidFill>
                      <a:prstDash val="solid"/>
                    </a:lnR>
                    <a:solidFill>
                      <a:srgbClr val="E5EEF0"/>
                    </a:solidFill>
                  </a:tcPr>
                </a:tc>
                <a:tc>
                  <a:txBody>
                    <a:bodyPr/>
                    <a:lstStyle/>
                    <a:p>
                      <a:pPr marL="6350" algn="ctr">
                        <a:lnSpc>
                          <a:spcPct val="100000"/>
                        </a:lnSpc>
                        <a:spcBef>
                          <a:spcPts val="160"/>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391" marB="0">
                    <a:lnL w="12700">
                      <a:solidFill>
                        <a:srgbClr val="FFFFFF"/>
                      </a:solidFill>
                      <a:prstDash val="solid"/>
                    </a:lnL>
                    <a:solidFill>
                      <a:srgbClr val="E5EEF0"/>
                    </a:solidFill>
                  </a:tcPr>
                </a:tc>
                <a:extLst>
                  <a:ext uri="{0D108BD9-81ED-4DB2-BD59-A6C34878D82A}">
                    <a16:rowId xmlns:a16="http://schemas.microsoft.com/office/drawing/2014/main" val="10038"/>
                  </a:ext>
                </a:extLst>
              </a:tr>
              <a:tr h="148978">
                <a:tc>
                  <a:txBody>
                    <a:bodyPr/>
                    <a:lstStyle/>
                    <a:p>
                      <a:pPr marL="57150">
                        <a:lnSpc>
                          <a:spcPct val="100000"/>
                        </a:lnSpc>
                        <a:spcBef>
                          <a:spcPts val="160"/>
                        </a:spcBef>
                      </a:pPr>
                      <a:r>
                        <a:rPr sz="900" b="1" spc="15" dirty="0">
                          <a:solidFill>
                            <a:srgbClr val="231F20"/>
                          </a:solidFill>
                          <a:latin typeface="Bw Glenn Sans Medium"/>
                          <a:cs typeface="Bw Glenn Sans Medium"/>
                        </a:rPr>
                        <a:t>Pennsylvania</a:t>
                      </a:r>
                      <a:endParaRPr sz="900" dirty="0">
                        <a:latin typeface="Bw Glenn Sans Medium"/>
                        <a:cs typeface="Bw Glenn Sans Medium"/>
                      </a:endParaRPr>
                    </a:p>
                  </a:txBody>
                  <a:tcPr marL="0" marR="0" marT="10391" marB="0">
                    <a:solidFill>
                      <a:srgbClr val="FFFFFF"/>
                    </a:solidFill>
                  </a:tcPr>
                </a:tc>
                <a:tc>
                  <a:txBody>
                    <a:bodyPr/>
                    <a:lstStyle/>
                    <a:p>
                      <a:pPr marL="8255" algn="ctr">
                        <a:lnSpc>
                          <a:spcPct val="100000"/>
                        </a:lnSpc>
                        <a:spcBef>
                          <a:spcPts val="160"/>
                        </a:spcBef>
                      </a:pPr>
                      <a:r>
                        <a:rPr sz="900" b="1" spc="20" dirty="0">
                          <a:solidFill>
                            <a:srgbClr val="231F20"/>
                          </a:solidFill>
                          <a:latin typeface="Bw Glenn Sans Medium"/>
                          <a:cs typeface="Bw Glenn Sans Medium"/>
                        </a:rPr>
                        <a:t>20</a:t>
                      </a:r>
                      <a:endParaRPr sz="900" dirty="0">
                        <a:latin typeface="Bw Glenn Sans Medium"/>
                        <a:cs typeface="Bw Glenn Sans Medium"/>
                      </a:endParaRPr>
                    </a:p>
                  </a:txBody>
                  <a:tcPr marL="0" marR="0" marT="10391" marB="0">
                    <a:solidFill>
                      <a:srgbClr val="FFFFFF"/>
                    </a:solidFill>
                  </a:tcPr>
                </a:tc>
                <a:extLst>
                  <a:ext uri="{0D108BD9-81ED-4DB2-BD59-A6C34878D82A}">
                    <a16:rowId xmlns:a16="http://schemas.microsoft.com/office/drawing/2014/main" val="10039"/>
                  </a:ext>
                </a:extLst>
              </a:tr>
              <a:tr h="148978">
                <a:tc>
                  <a:txBody>
                    <a:bodyPr/>
                    <a:lstStyle/>
                    <a:p>
                      <a:pPr marL="57150">
                        <a:lnSpc>
                          <a:spcPct val="100000"/>
                        </a:lnSpc>
                        <a:spcBef>
                          <a:spcPts val="160"/>
                        </a:spcBef>
                      </a:pPr>
                      <a:r>
                        <a:rPr sz="900" b="1" spc="15" dirty="0">
                          <a:solidFill>
                            <a:srgbClr val="231F20"/>
                          </a:solidFill>
                          <a:latin typeface="Bw Glenn Sans Medium"/>
                          <a:cs typeface="Bw Glenn Sans Medium"/>
                        </a:rPr>
                        <a:t>Rhode</a:t>
                      </a:r>
                      <a:r>
                        <a:rPr sz="900" b="1" spc="35" dirty="0">
                          <a:solidFill>
                            <a:srgbClr val="231F20"/>
                          </a:solidFill>
                          <a:latin typeface="Bw Glenn Sans Medium"/>
                          <a:cs typeface="Bw Glenn Sans Medium"/>
                        </a:rPr>
                        <a:t> </a:t>
                      </a:r>
                      <a:r>
                        <a:rPr sz="900" b="1" spc="15" dirty="0">
                          <a:solidFill>
                            <a:srgbClr val="231F20"/>
                          </a:solidFill>
                          <a:latin typeface="Bw Glenn Sans Medium"/>
                          <a:cs typeface="Bw Glenn Sans Medium"/>
                        </a:rPr>
                        <a:t>Island</a:t>
                      </a:r>
                      <a:endParaRPr sz="900" dirty="0">
                        <a:latin typeface="Bw Glenn Sans Medium"/>
                        <a:cs typeface="Bw Glenn Sans Medium"/>
                      </a:endParaRPr>
                    </a:p>
                  </a:txBody>
                  <a:tcPr marL="0" marR="0" marT="10391" marB="0">
                    <a:lnR w="12700">
                      <a:solidFill>
                        <a:srgbClr val="FFFFFF"/>
                      </a:solidFill>
                      <a:prstDash val="solid"/>
                    </a:lnR>
                    <a:solidFill>
                      <a:srgbClr val="E5EEF0"/>
                    </a:solidFill>
                  </a:tcPr>
                </a:tc>
                <a:tc>
                  <a:txBody>
                    <a:bodyPr/>
                    <a:lstStyle/>
                    <a:p>
                      <a:pPr marL="5715" algn="ctr">
                        <a:lnSpc>
                          <a:spcPct val="100000"/>
                        </a:lnSpc>
                        <a:spcBef>
                          <a:spcPts val="160"/>
                        </a:spcBef>
                      </a:pPr>
                      <a:r>
                        <a:rPr sz="900" b="1" dirty="0">
                          <a:solidFill>
                            <a:srgbClr val="231F20"/>
                          </a:solidFill>
                          <a:latin typeface="Bw Glenn Sans Medium"/>
                          <a:cs typeface="Bw Glenn Sans Medium"/>
                        </a:rPr>
                        <a:t>U</a:t>
                      </a:r>
                      <a:endParaRPr sz="900" dirty="0">
                        <a:latin typeface="Bw Glenn Sans Medium"/>
                        <a:cs typeface="Bw Glenn Sans Medium"/>
                      </a:endParaRPr>
                    </a:p>
                  </a:txBody>
                  <a:tcPr marL="0" marR="0" marT="10391" marB="0">
                    <a:lnL w="12700">
                      <a:solidFill>
                        <a:srgbClr val="FFFFFF"/>
                      </a:solidFill>
                      <a:prstDash val="solid"/>
                    </a:lnL>
                    <a:solidFill>
                      <a:srgbClr val="E5EEF0"/>
                    </a:solidFill>
                  </a:tcPr>
                </a:tc>
                <a:extLst>
                  <a:ext uri="{0D108BD9-81ED-4DB2-BD59-A6C34878D82A}">
                    <a16:rowId xmlns:a16="http://schemas.microsoft.com/office/drawing/2014/main" val="10040"/>
                  </a:ext>
                </a:extLst>
              </a:tr>
              <a:tr h="148978">
                <a:tc>
                  <a:txBody>
                    <a:bodyPr/>
                    <a:lstStyle/>
                    <a:p>
                      <a:pPr marL="57150">
                        <a:lnSpc>
                          <a:spcPct val="100000"/>
                        </a:lnSpc>
                        <a:spcBef>
                          <a:spcPts val="160"/>
                        </a:spcBef>
                      </a:pPr>
                      <a:r>
                        <a:rPr sz="900" b="1" spc="15" dirty="0">
                          <a:solidFill>
                            <a:srgbClr val="231F20"/>
                          </a:solidFill>
                          <a:latin typeface="Bw Glenn Sans Medium"/>
                          <a:cs typeface="Bw Glenn Sans Medium"/>
                        </a:rPr>
                        <a:t>South</a:t>
                      </a:r>
                      <a:r>
                        <a:rPr sz="900" b="1" spc="35" dirty="0">
                          <a:solidFill>
                            <a:srgbClr val="231F20"/>
                          </a:solidFill>
                          <a:latin typeface="Bw Glenn Sans Medium"/>
                          <a:cs typeface="Bw Glenn Sans Medium"/>
                        </a:rPr>
                        <a:t> </a:t>
                      </a:r>
                      <a:r>
                        <a:rPr sz="900" b="1" spc="15" dirty="0">
                          <a:solidFill>
                            <a:srgbClr val="231F20"/>
                          </a:solidFill>
                          <a:latin typeface="Bw Glenn Sans Medium"/>
                          <a:cs typeface="Bw Glenn Sans Medium"/>
                        </a:rPr>
                        <a:t>Carolina</a:t>
                      </a:r>
                      <a:endParaRPr sz="900" dirty="0">
                        <a:latin typeface="Bw Glenn Sans Medium"/>
                        <a:cs typeface="Bw Glenn Sans Medium"/>
                      </a:endParaRPr>
                    </a:p>
                  </a:txBody>
                  <a:tcPr marL="0" marR="0" marT="10391" marB="0">
                    <a:solidFill>
                      <a:srgbClr val="FFFFFF"/>
                    </a:solidFill>
                  </a:tcPr>
                </a:tc>
                <a:tc>
                  <a:txBody>
                    <a:bodyPr/>
                    <a:lstStyle/>
                    <a:p>
                      <a:pPr marL="5715" algn="ctr">
                        <a:lnSpc>
                          <a:spcPct val="100000"/>
                        </a:lnSpc>
                        <a:spcBef>
                          <a:spcPts val="160"/>
                        </a:spcBef>
                      </a:pPr>
                      <a:r>
                        <a:rPr sz="900" b="1" dirty="0">
                          <a:solidFill>
                            <a:srgbClr val="231F20"/>
                          </a:solidFill>
                          <a:latin typeface="Bw Glenn Sans Medium"/>
                          <a:cs typeface="Bw Glenn Sans Medium"/>
                        </a:rPr>
                        <a:t>2</a:t>
                      </a:r>
                      <a:endParaRPr sz="900" dirty="0">
                        <a:latin typeface="Bw Glenn Sans Medium"/>
                        <a:cs typeface="Bw Glenn Sans Medium"/>
                      </a:endParaRPr>
                    </a:p>
                  </a:txBody>
                  <a:tcPr marL="0" marR="0" marT="10391" marB="0">
                    <a:solidFill>
                      <a:srgbClr val="FFFFFF"/>
                    </a:solidFill>
                  </a:tcPr>
                </a:tc>
                <a:extLst>
                  <a:ext uri="{0D108BD9-81ED-4DB2-BD59-A6C34878D82A}">
                    <a16:rowId xmlns:a16="http://schemas.microsoft.com/office/drawing/2014/main" val="10041"/>
                  </a:ext>
                </a:extLst>
              </a:tr>
              <a:tr h="148978">
                <a:tc>
                  <a:txBody>
                    <a:bodyPr/>
                    <a:lstStyle/>
                    <a:p>
                      <a:pPr marL="57150">
                        <a:lnSpc>
                          <a:spcPct val="100000"/>
                        </a:lnSpc>
                        <a:spcBef>
                          <a:spcPts val="160"/>
                        </a:spcBef>
                      </a:pPr>
                      <a:r>
                        <a:rPr sz="900" b="1" spc="15" dirty="0">
                          <a:solidFill>
                            <a:srgbClr val="231F20"/>
                          </a:solidFill>
                          <a:latin typeface="Bw Glenn Sans Medium"/>
                          <a:cs typeface="Bw Glenn Sans Medium"/>
                        </a:rPr>
                        <a:t>South</a:t>
                      </a:r>
                      <a:r>
                        <a:rPr sz="900" b="1" spc="35" dirty="0">
                          <a:solidFill>
                            <a:srgbClr val="231F20"/>
                          </a:solidFill>
                          <a:latin typeface="Bw Glenn Sans Medium"/>
                          <a:cs typeface="Bw Glenn Sans Medium"/>
                        </a:rPr>
                        <a:t> </a:t>
                      </a:r>
                      <a:r>
                        <a:rPr sz="900" b="1" spc="10" dirty="0">
                          <a:solidFill>
                            <a:srgbClr val="231F20"/>
                          </a:solidFill>
                          <a:latin typeface="Bw Glenn Sans Medium"/>
                          <a:cs typeface="Bw Glenn Sans Medium"/>
                        </a:rPr>
                        <a:t>Dakota</a:t>
                      </a:r>
                      <a:endParaRPr sz="900" dirty="0">
                        <a:latin typeface="Bw Glenn Sans Medium"/>
                        <a:cs typeface="Bw Glenn Sans Medium"/>
                      </a:endParaRPr>
                    </a:p>
                  </a:txBody>
                  <a:tcPr marL="0" marR="0" marT="10391" marB="0">
                    <a:lnR w="12700">
                      <a:solidFill>
                        <a:srgbClr val="FFFFFF"/>
                      </a:solidFill>
                      <a:prstDash val="solid"/>
                    </a:lnR>
                    <a:solidFill>
                      <a:srgbClr val="E5EEF0"/>
                    </a:solidFill>
                  </a:tcPr>
                </a:tc>
                <a:tc>
                  <a:txBody>
                    <a:bodyPr/>
                    <a:lstStyle/>
                    <a:p>
                      <a:pPr marL="5715" algn="ctr">
                        <a:lnSpc>
                          <a:spcPct val="100000"/>
                        </a:lnSpc>
                        <a:spcBef>
                          <a:spcPts val="160"/>
                        </a:spcBef>
                      </a:pPr>
                      <a:r>
                        <a:rPr sz="900" b="1" dirty="0">
                          <a:solidFill>
                            <a:srgbClr val="231F20"/>
                          </a:solidFill>
                          <a:latin typeface="Bw Glenn Sans Medium"/>
                          <a:cs typeface="Bw Glenn Sans Medium"/>
                        </a:rPr>
                        <a:t>2</a:t>
                      </a:r>
                      <a:endParaRPr sz="900" dirty="0">
                        <a:latin typeface="Bw Glenn Sans Medium"/>
                        <a:cs typeface="Bw Glenn Sans Medium"/>
                      </a:endParaRPr>
                    </a:p>
                  </a:txBody>
                  <a:tcPr marL="0" marR="0" marT="10391" marB="0">
                    <a:lnL w="12700">
                      <a:solidFill>
                        <a:srgbClr val="FFFFFF"/>
                      </a:solidFill>
                      <a:prstDash val="solid"/>
                    </a:lnL>
                    <a:solidFill>
                      <a:srgbClr val="E5EEF0"/>
                    </a:solidFill>
                  </a:tcPr>
                </a:tc>
                <a:extLst>
                  <a:ext uri="{0D108BD9-81ED-4DB2-BD59-A6C34878D82A}">
                    <a16:rowId xmlns:a16="http://schemas.microsoft.com/office/drawing/2014/main" val="10042"/>
                  </a:ext>
                </a:extLst>
              </a:tr>
              <a:tr h="148978">
                <a:tc>
                  <a:txBody>
                    <a:bodyPr/>
                    <a:lstStyle/>
                    <a:p>
                      <a:pPr marL="57150">
                        <a:lnSpc>
                          <a:spcPct val="100000"/>
                        </a:lnSpc>
                        <a:spcBef>
                          <a:spcPts val="160"/>
                        </a:spcBef>
                      </a:pPr>
                      <a:r>
                        <a:rPr sz="900" b="1" spc="10" dirty="0">
                          <a:solidFill>
                            <a:srgbClr val="231F20"/>
                          </a:solidFill>
                          <a:latin typeface="Bw Glenn Sans Medium"/>
                          <a:cs typeface="Bw Glenn Sans Medium"/>
                        </a:rPr>
                        <a:t>Tennessee</a:t>
                      </a:r>
                      <a:endParaRPr sz="900" dirty="0">
                        <a:latin typeface="Bw Glenn Sans Medium"/>
                        <a:cs typeface="Bw Glenn Sans Medium"/>
                      </a:endParaRPr>
                    </a:p>
                  </a:txBody>
                  <a:tcPr marL="0" marR="0" marT="10391" marB="0">
                    <a:solidFill>
                      <a:srgbClr val="FFFFFF"/>
                    </a:solidFill>
                  </a:tcPr>
                </a:tc>
                <a:tc>
                  <a:txBody>
                    <a:bodyPr/>
                    <a:lstStyle/>
                    <a:p>
                      <a:pPr marL="8255" algn="ctr">
                        <a:lnSpc>
                          <a:spcPct val="100000"/>
                        </a:lnSpc>
                        <a:spcBef>
                          <a:spcPts val="160"/>
                        </a:spcBef>
                      </a:pPr>
                      <a:r>
                        <a:rPr sz="900" b="1" spc="20" dirty="0">
                          <a:solidFill>
                            <a:srgbClr val="231F20"/>
                          </a:solidFill>
                          <a:latin typeface="Bw Glenn Sans Medium"/>
                          <a:cs typeface="Bw Glenn Sans Medium"/>
                        </a:rPr>
                        <a:t>16</a:t>
                      </a:r>
                      <a:endParaRPr sz="900" dirty="0">
                        <a:latin typeface="Bw Glenn Sans Medium"/>
                        <a:cs typeface="Bw Glenn Sans Medium"/>
                      </a:endParaRPr>
                    </a:p>
                  </a:txBody>
                  <a:tcPr marL="0" marR="0" marT="10391" marB="0">
                    <a:solidFill>
                      <a:srgbClr val="FFFFFF"/>
                    </a:solidFill>
                  </a:tcPr>
                </a:tc>
                <a:extLst>
                  <a:ext uri="{0D108BD9-81ED-4DB2-BD59-A6C34878D82A}">
                    <a16:rowId xmlns:a16="http://schemas.microsoft.com/office/drawing/2014/main" val="10043"/>
                  </a:ext>
                </a:extLst>
              </a:tr>
              <a:tr h="148978">
                <a:tc>
                  <a:txBody>
                    <a:bodyPr/>
                    <a:lstStyle/>
                    <a:p>
                      <a:pPr marL="57150">
                        <a:lnSpc>
                          <a:spcPct val="100000"/>
                        </a:lnSpc>
                        <a:spcBef>
                          <a:spcPts val="160"/>
                        </a:spcBef>
                      </a:pPr>
                      <a:r>
                        <a:rPr sz="900" b="1" spc="-5" dirty="0">
                          <a:solidFill>
                            <a:srgbClr val="231F20"/>
                          </a:solidFill>
                          <a:latin typeface="Bw Glenn Sans Medium"/>
                          <a:cs typeface="Bw Glenn Sans Medium"/>
                        </a:rPr>
                        <a:t>Texas</a:t>
                      </a:r>
                      <a:endParaRPr sz="900" dirty="0">
                        <a:latin typeface="Bw Glenn Sans Medium"/>
                        <a:cs typeface="Bw Glenn Sans Medium"/>
                      </a:endParaRPr>
                    </a:p>
                  </a:txBody>
                  <a:tcPr marL="0" marR="0" marT="10391" marB="0">
                    <a:lnR w="12700">
                      <a:solidFill>
                        <a:srgbClr val="FFFFFF"/>
                      </a:solidFill>
                      <a:prstDash val="solid"/>
                    </a:lnR>
                    <a:solidFill>
                      <a:srgbClr val="E5EEF0"/>
                    </a:solidFill>
                  </a:tcPr>
                </a:tc>
                <a:tc>
                  <a:txBody>
                    <a:bodyPr/>
                    <a:lstStyle/>
                    <a:p>
                      <a:pPr marL="5715" algn="ctr">
                        <a:lnSpc>
                          <a:spcPct val="100000"/>
                        </a:lnSpc>
                        <a:spcBef>
                          <a:spcPts val="160"/>
                        </a:spcBef>
                      </a:pPr>
                      <a:r>
                        <a:rPr sz="900" b="1" dirty="0">
                          <a:solidFill>
                            <a:srgbClr val="231F20"/>
                          </a:solidFill>
                          <a:latin typeface="Bw Glenn Sans Medium"/>
                          <a:cs typeface="Bw Glenn Sans Medium"/>
                        </a:rPr>
                        <a:t>N</a:t>
                      </a:r>
                      <a:endParaRPr sz="900" dirty="0">
                        <a:latin typeface="Bw Glenn Sans Medium"/>
                        <a:cs typeface="Bw Glenn Sans Medium"/>
                      </a:endParaRPr>
                    </a:p>
                  </a:txBody>
                  <a:tcPr marL="0" marR="0" marT="10391" marB="0">
                    <a:lnL w="12700">
                      <a:solidFill>
                        <a:srgbClr val="FFFFFF"/>
                      </a:solidFill>
                      <a:prstDash val="solid"/>
                    </a:lnL>
                    <a:solidFill>
                      <a:srgbClr val="E5EEF0"/>
                    </a:solidFill>
                  </a:tcPr>
                </a:tc>
                <a:extLst>
                  <a:ext uri="{0D108BD9-81ED-4DB2-BD59-A6C34878D82A}">
                    <a16:rowId xmlns:a16="http://schemas.microsoft.com/office/drawing/2014/main" val="10044"/>
                  </a:ext>
                </a:extLst>
              </a:tr>
              <a:tr h="148978">
                <a:tc>
                  <a:txBody>
                    <a:bodyPr/>
                    <a:lstStyle/>
                    <a:p>
                      <a:pPr marL="57150">
                        <a:lnSpc>
                          <a:spcPct val="100000"/>
                        </a:lnSpc>
                        <a:spcBef>
                          <a:spcPts val="160"/>
                        </a:spcBef>
                      </a:pPr>
                      <a:r>
                        <a:rPr sz="900" b="1" spc="20" dirty="0">
                          <a:solidFill>
                            <a:srgbClr val="231F20"/>
                          </a:solidFill>
                          <a:latin typeface="Bw Glenn Sans Medium"/>
                          <a:cs typeface="Bw Glenn Sans Medium"/>
                        </a:rPr>
                        <a:t>Utah</a:t>
                      </a:r>
                      <a:endParaRPr sz="900" dirty="0">
                        <a:latin typeface="Bw Glenn Sans Medium"/>
                        <a:cs typeface="Bw Glenn Sans Medium"/>
                      </a:endParaRPr>
                    </a:p>
                  </a:txBody>
                  <a:tcPr marL="0" marR="0" marT="10391" marB="0">
                    <a:solidFill>
                      <a:srgbClr val="FFFFFF"/>
                    </a:solidFill>
                  </a:tcPr>
                </a:tc>
                <a:tc>
                  <a:txBody>
                    <a:bodyPr/>
                    <a:lstStyle/>
                    <a:p>
                      <a:pPr marL="5715" algn="ctr">
                        <a:lnSpc>
                          <a:spcPct val="100000"/>
                        </a:lnSpc>
                        <a:spcBef>
                          <a:spcPts val="160"/>
                        </a:spcBef>
                      </a:pPr>
                      <a:r>
                        <a:rPr sz="900" b="1" dirty="0">
                          <a:solidFill>
                            <a:srgbClr val="231F20"/>
                          </a:solidFill>
                          <a:latin typeface="Bw Glenn Sans Medium"/>
                          <a:cs typeface="Bw Glenn Sans Medium"/>
                        </a:rPr>
                        <a:t>2</a:t>
                      </a:r>
                      <a:endParaRPr sz="900" dirty="0">
                        <a:latin typeface="Bw Glenn Sans Medium"/>
                        <a:cs typeface="Bw Glenn Sans Medium"/>
                      </a:endParaRPr>
                    </a:p>
                  </a:txBody>
                  <a:tcPr marL="0" marR="0" marT="10391" marB="0">
                    <a:solidFill>
                      <a:srgbClr val="FFFFFF"/>
                    </a:solidFill>
                  </a:tcPr>
                </a:tc>
                <a:extLst>
                  <a:ext uri="{0D108BD9-81ED-4DB2-BD59-A6C34878D82A}">
                    <a16:rowId xmlns:a16="http://schemas.microsoft.com/office/drawing/2014/main" val="10045"/>
                  </a:ext>
                </a:extLst>
              </a:tr>
              <a:tr h="148978">
                <a:tc>
                  <a:txBody>
                    <a:bodyPr/>
                    <a:lstStyle/>
                    <a:p>
                      <a:pPr marL="57150">
                        <a:lnSpc>
                          <a:spcPct val="100000"/>
                        </a:lnSpc>
                        <a:spcBef>
                          <a:spcPts val="160"/>
                        </a:spcBef>
                      </a:pPr>
                      <a:r>
                        <a:rPr sz="900" b="1" spc="5" dirty="0">
                          <a:solidFill>
                            <a:srgbClr val="231F20"/>
                          </a:solidFill>
                          <a:latin typeface="Bw Glenn Sans Medium"/>
                          <a:cs typeface="Bw Glenn Sans Medium"/>
                        </a:rPr>
                        <a:t>Vermont</a:t>
                      </a:r>
                      <a:endParaRPr sz="900" dirty="0">
                        <a:latin typeface="Bw Glenn Sans Medium"/>
                        <a:cs typeface="Bw Glenn Sans Medium"/>
                      </a:endParaRPr>
                    </a:p>
                  </a:txBody>
                  <a:tcPr marL="0" marR="0" marT="10391" marB="0">
                    <a:lnR w="12700">
                      <a:solidFill>
                        <a:srgbClr val="FFFFFF"/>
                      </a:solidFill>
                      <a:prstDash val="solid"/>
                    </a:lnR>
                    <a:solidFill>
                      <a:srgbClr val="E5EEF0"/>
                    </a:solidFill>
                  </a:tcPr>
                </a:tc>
                <a:tc>
                  <a:txBody>
                    <a:bodyPr/>
                    <a:lstStyle/>
                    <a:p>
                      <a:pPr marL="6350" algn="ctr">
                        <a:lnSpc>
                          <a:spcPct val="100000"/>
                        </a:lnSpc>
                        <a:spcBef>
                          <a:spcPts val="160"/>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391" marB="0">
                    <a:lnL w="12700">
                      <a:solidFill>
                        <a:srgbClr val="FFFFFF"/>
                      </a:solidFill>
                      <a:prstDash val="solid"/>
                    </a:lnL>
                    <a:solidFill>
                      <a:srgbClr val="E5EEF0"/>
                    </a:solidFill>
                  </a:tcPr>
                </a:tc>
                <a:extLst>
                  <a:ext uri="{0D108BD9-81ED-4DB2-BD59-A6C34878D82A}">
                    <a16:rowId xmlns:a16="http://schemas.microsoft.com/office/drawing/2014/main" val="10046"/>
                  </a:ext>
                </a:extLst>
              </a:tr>
              <a:tr h="148978">
                <a:tc>
                  <a:txBody>
                    <a:bodyPr/>
                    <a:lstStyle/>
                    <a:p>
                      <a:pPr marL="57150">
                        <a:lnSpc>
                          <a:spcPct val="100000"/>
                        </a:lnSpc>
                        <a:spcBef>
                          <a:spcPts val="160"/>
                        </a:spcBef>
                      </a:pPr>
                      <a:r>
                        <a:rPr sz="900" b="1" spc="15" dirty="0">
                          <a:solidFill>
                            <a:srgbClr val="231F20"/>
                          </a:solidFill>
                          <a:latin typeface="Bw Glenn Sans Medium"/>
                          <a:cs typeface="Bw Glenn Sans Medium"/>
                        </a:rPr>
                        <a:t>Virginia</a:t>
                      </a:r>
                      <a:endParaRPr sz="900" dirty="0">
                        <a:latin typeface="Bw Glenn Sans Medium"/>
                        <a:cs typeface="Bw Glenn Sans Medium"/>
                      </a:endParaRPr>
                    </a:p>
                  </a:txBody>
                  <a:tcPr marL="0" marR="0" marT="10391" marB="0">
                    <a:solidFill>
                      <a:srgbClr val="FFFFFF"/>
                    </a:solidFill>
                  </a:tcPr>
                </a:tc>
                <a:tc>
                  <a:txBody>
                    <a:bodyPr/>
                    <a:lstStyle/>
                    <a:p>
                      <a:pPr marL="8255" algn="ctr">
                        <a:lnSpc>
                          <a:spcPct val="100000"/>
                        </a:lnSpc>
                        <a:spcBef>
                          <a:spcPts val="160"/>
                        </a:spcBef>
                      </a:pPr>
                      <a:r>
                        <a:rPr sz="900" b="1" spc="20" dirty="0">
                          <a:solidFill>
                            <a:srgbClr val="231F20"/>
                          </a:solidFill>
                          <a:latin typeface="Bw Glenn Sans Medium"/>
                          <a:cs typeface="Bw Glenn Sans Medium"/>
                        </a:rPr>
                        <a:t>12</a:t>
                      </a:r>
                      <a:endParaRPr sz="900" dirty="0">
                        <a:latin typeface="Bw Glenn Sans Medium"/>
                        <a:cs typeface="Bw Glenn Sans Medium"/>
                      </a:endParaRPr>
                    </a:p>
                  </a:txBody>
                  <a:tcPr marL="0" marR="0" marT="10391" marB="0">
                    <a:solidFill>
                      <a:srgbClr val="FFFFFF"/>
                    </a:solidFill>
                  </a:tcPr>
                </a:tc>
                <a:extLst>
                  <a:ext uri="{0D108BD9-81ED-4DB2-BD59-A6C34878D82A}">
                    <a16:rowId xmlns:a16="http://schemas.microsoft.com/office/drawing/2014/main" val="10047"/>
                  </a:ext>
                </a:extLst>
              </a:tr>
              <a:tr h="148978">
                <a:tc>
                  <a:txBody>
                    <a:bodyPr/>
                    <a:lstStyle/>
                    <a:p>
                      <a:pPr marL="57150">
                        <a:lnSpc>
                          <a:spcPct val="100000"/>
                        </a:lnSpc>
                        <a:spcBef>
                          <a:spcPts val="160"/>
                        </a:spcBef>
                      </a:pPr>
                      <a:r>
                        <a:rPr sz="900" b="1" spc="15" dirty="0">
                          <a:solidFill>
                            <a:srgbClr val="231F20"/>
                          </a:solidFill>
                          <a:latin typeface="Bw Glenn Sans Medium"/>
                          <a:cs typeface="Bw Glenn Sans Medium"/>
                        </a:rPr>
                        <a:t>Washington</a:t>
                      </a:r>
                      <a:endParaRPr sz="900" dirty="0">
                        <a:latin typeface="Bw Glenn Sans Medium"/>
                        <a:cs typeface="Bw Glenn Sans Medium"/>
                      </a:endParaRPr>
                    </a:p>
                  </a:txBody>
                  <a:tcPr marL="0" marR="0" marT="10391" marB="0">
                    <a:lnR w="12700">
                      <a:solidFill>
                        <a:srgbClr val="FFFFFF"/>
                      </a:solidFill>
                      <a:prstDash val="solid"/>
                    </a:lnR>
                    <a:solidFill>
                      <a:srgbClr val="E5EEF0"/>
                    </a:solidFill>
                  </a:tcPr>
                </a:tc>
                <a:tc>
                  <a:txBody>
                    <a:bodyPr/>
                    <a:lstStyle/>
                    <a:p>
                      <a:pPr marL="5715" algn="ctr">
                        <a:lnSpc>
                          <a:spcPct val="100000"/>
                        </a:lnSpc>
                        <a:spcBef>
                          <a:spcPts val="160"/>
                        </a:spcBef>
                      </a:pPr>
                      <a:r>
                        <a:rPr sz="900" b="1" dirty="0">
                          <a:solidFill>
                            <a:srgbClr val="231F20"/>
                          </a:solidFill>
                          <a:latin typeface="Bw Glenn Sans Medium"/>
                          <a:cs typeface="Bw Glenn Sans Medium"/>
                        </a:rPr>
                        <a:t>3</a:t>
                      </a:r>
                      <a:endParaRPr sz="900" dirty="0">
                        <a:latin typeface="Bw Glenn Sans Medium"/>
                        <a:cs typeface="Bw Glenn Sans Medium"/>
                      </a:endParaRPr>
                    </a:p>
                  </a:txBody>
                  <a:tcPr marL="0" marR="0" marT="10391" marB="0">
                    <a:lnL w="12700">
                      <a:solidFill>
                        <a:srgbClr val="FFFFFF"/>
                      </a:solidFill>
                      <a:prstDash val="solid"/>
                    </a:lnL>
                    <a:solidFill>
                      <a:srgbClr val="E5EEF0"/>
                    </a:solidFill>
                  </a:tcPr>
                </a:tc>
                <a:extLst>
                  <a:ext uri="{0D108BD9-81ED-4DB2-BD59-A6C34878D82A}">
                    <a16:rowId xmlns:a16="http://schemas.microsoft.com/office/drawing/2014/main" val="10048"/>
                  </a:ext>
                </a:extLst>
              </a:tr>
              <a:tr h="148978">
                <a:tc>
                  <a:txBody>
                    <a:bodyPr/>
                    <a:lstStyle/>
                    <a:p>
                      <a:pPr marL="57150">
                        <a:lnSpc>
                          <a:spcPct val="100000"/>
                        </a:lnSpc>
                        <a:spcBef>
                          <a:spcPts val="160"/>
                        </a:spcBef>
                      </a:pPr>
                      <a:r>
                        <a:rPr sz="900" b="1" spc="5" dirty="0">
                          <a:solidFill>
                            <a:srgbClr val="231F20"/>
                          </a:solidFill>
                          <a:latin typeface="Bw Glenn Sans Medium"/>
                          <a:cs typeface="Bw Glenn Sans Medium"/>
                        </a:rPr>
                        <a:t>West</a:t>
                      </a:r>
                      <a:r>
                        <a:rPr sz="900" b="1" spc="10" dirty="0">
                          <a:solidFill>
                            <a:srgbClr val="231F20"/>
                          </a:solidFill>
                          <a:latin typeface="Bw Glenn Sans Medium"/>
                          <a:cs typeface="Bw Glenn Sans Medium"/>
                        </a:rPr>
                        <a:t> </a:t>
                      </a:r>
                      <a:r>
                        <a:rPr sz="900" b="1" spc="15" dirty="0">
                          <a:solidFill>
                            <a:srgbClr val="231F20"/>
                          </a:solidFill>
                          <a:latin typeface="Bw Glenn Sans Medium"/>
                          <a:cs typeface="Bw Glenn Sans Medium"/>
                        </a:rPr>
                        <a:t>Virginia</a:t>
                      </a:r>
                      <a:endParaRPr sz="900" dirty="0">
                        <a:latin typeface="Bw Glenn Sans Medium"/>
                        <a:cs typeface="Bw Glenn Sans Medium"/>
                      </a:endParaRPr>
                    </a:p>
                  </a:txBody>
                  <a:tcPr marL="0" marR="0" marT="10391" marB="0">
                    <a:solidFill>
                      <a:srgbClr val="FFFFFF"/>
                    </a:solidFill>
                  </a:tcPr>
                </a:tc>
                <a:tc>
                  <a:txBody>
                    <a:bodyPr/>
                    <a:lstStyle/>
                    <a:p>
                      <a:pPr marL="6350" algn="ctr">
                        <a:lnSpc>
                          <a:spcPct val="100000"/>
                        </a:lnSpc>
                        <a:spcBef>
                          <a:spcPts val="160"/>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391" marB="0">
                    <a:solidFill>
                      <a:srgbClr val="FFFFFF"/>
                    </a:solidFill>
                  </a:tcPr>
                </a:tc>
                <a:extLst>
                  <a:ext uri="{0D108BD9-81ED-4DB2-BD59-A6C34878D82A}">
                    <a16:rowId xmlns:a16="http://schemas.microsoft.com/office/drawing/2014/main" val="10049"/>
                  </a:ext>
                </a:extLst>
              </a:tr>
              <a:tr h="148978">
                <a:tc>
                  <a:txBody>
                    <a:bodyPr/>
                    <a:lstStyle/>
                    <a:p>
                      <a:pPr marL="57150">
                        <a:lnSpc>
                          <a:spcPct val="100000"/>
                        </a:lnSpc>
                        <a:spcBef>
                          <a:spcPts val="160"/>
                        </a:spcBef>
                      </a:pPr>
                      <a:r>
                        <a:rPr sz="900" b="1" spc="15" dirty="0">
                          <a:solidFill>
                            <a:srgbClr val="231F20"/>
                          </a:solidFill>
                          <a:latin typeface="Bw Glenn Sans Medium"/>
                          <a:cs typeface="Bw Glenn Sans Medium"/>
                        </a:rPr>
                        <a:t>Wisconsin</a:t>
                      </a:r>
                      <a:endParaRPr sz="900" dirty="0">
                        <a:latin typeface="Bw Glenn Sans Medium"/>
                        <a:cs typeface="Bw Glenn Sans Medium"/>
                      </a:endParaRPr>
                    </a:p>
                  </a:txBody>
                  <a:tcPr marL="0" marR="0" marT="10391" marB="0">
                    <a:lnR w="12700">
                      <a:solidFill>
                        <a:srgbClr val="FFFFFF"/>
                      </a:solidFill>
                      <a:prstDash val="solid"/>
                    </a:lnR>
                    <a:solidFill>
                      <a:srgbClr val="E5EEF0"/>
                    </a:solidFill>
                  </a:tcPr>
                </a:tc>
                <a:tc>
                  <a:txBody>
                    <a:bodyPr/>
                    <a:lstStyle/>
                    <a:p>
                      <a:pPr marL="6350" algn="ctr">
                        <a:lnSpc>
                          <a:spcPct val="100000"/>
                        </a:lnSpc>
                        <a:spcBef>
                          <a:spcPts val="160"/>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10391" marB="0">
                    <a:lnL w="12700">
                      <a:solidFill>
                        <a:srgbClr val="FFFFFF"/>
                      </a:solidFill>
                      <a:prstDash val="solid"/>
                    </a:lnL>
                    <a:solidFill>
                      <a:srgbClr val="E5EEF0"/>
                    </a:solidFill>
                  </a:tcPr>
                </a:tc>
                <a:extLst>
                  <a:ext uri="{0D108BD9-81ED-4DB2-BD59-A6C34878D82A}">
                    <a16:rowId xmlns:a16="http://schemas.microsoft.com/office/drawing/2014/main" val="10050"/>
                  </a:ext>
                </a:extLst>
              </a:tr>
              <a:tr h="147338">
                <a:tc>
                  <a:txBody>
                    <a:bodyPr/>
                    <a:lstStyle/>
                    <a:p>
                      <a:pPr marL="57150">
                        <a:lnSpc>
                          <a:spcPct val="100000"/>
                        </a:lnSpc>
                        <a:spcBef>
                          <a:spcPts val="135"/>
                        </a:spcBef>
                      </a:pPr>
                      <a:r>
                        <a:rPr sz="900" b="1" spc="15" dirty="0">
                          <a:solidFill>
                            <a:srgbClr val="231F20"/>
                          </a:solidFill>
                          <a:latin typeface="Bw Glenn Sans Medium"/>
                          <a:cs typeface="Bw Glenn Sans Medium"/>
                        </a:rPr>
                        <a:t>Wyoming</a:t>
                      </a:r>
                      <a:endParaRPr sz="900" dirty="0">
                        <a:latin typeface="Bw Glenn Sans Medium"/>
                        <a:cs typeface="Bw Glenn Sans Medium"/>
                      </a:endParaRPr>
                    </a:p>
                  </a:txBody>
                  <a:tcPr marL="0" marR="0" marT="8768" marB="0">
                    <a:lnB w="12700">
                      <a:solidFill>
                        <a:srgbClr val="005E6D"/>
                      </a:solidFill>
                      <a:prstDash val="solid"/>
                    </a:lnB>
                    <a:solidFill>
                      <a:srgbClr val="FFFFFF"/>
                    </a:solidFill>
                  </a:tcPr>
                </a:tc>
                <a:tc>
                  <a:txBody>
                    <a:bodyPr/>
                    <a:lstStyle/>
                    <a:p>
                      <a:pPr marL="6350" algn="ctr">
                        <a:lnSpc>
                          <a:spcPct val="100000"/>
                        </a:lnSpc>
                        <a:spcBef>
                          <a:spcPts val="135"/>
                        </a:spcBef>
                      </a:pPr>
                      <a:r>
                        <a:rPr sz="900" b="1" dirty="0">
                          <a:solidFill>
                            <a:srgbClr val="231F20"/>
                          </a:solidFill>
                          <a:latin typeface="Bw Glenn Sans Medium"/>
                          <a:cs typeface="Bw Glenn Sans Medium"/>
                        </a:rPr>
                        <a:t>—</a:t>
                      </a:r>
                      <a:endParaRPr sz="900" dirty="0">
                        <a:latin typeface="Bw Glenn Sans Medium"/>
                        <a:cs typeface="Bw Glenn Sans Medium"/>
                      </a:endParaRPr>
                    </a:p>
                  </a:txBody>
                  <a:tcPr marL="0" marR="0" marT="8768" marB="0">
                    <a:lnB w="12700">
                      <a:solidFill>
                        <a:srgbClr val="005E6D"/>
                      </a:solidFill>
                      <a:prstDash val="solid"/>
                    </a:lnB>
                    <a:solidFill>
                      <a:srgbClr val="FFFFFF"/>
                    </a:solidFill>
                  </a:tcPr>
                </a:tc>
                <a:extLst>
                  <a:ext uri="{0D108BD9-81ED-4DB2-BD59-A6C34878D82A}">
                    <a16:rowId xmlns:a16="http://schemas.microsoft.com/office/drawing/2014/main" val="10051"/>
                  </a:ext>
                </a:extLst>
              </a:tr>
              <a:tr h="150617">
                <a:tc>
                  <a:txBody>
                    <a:bodyPr/>
                    <a:lstStyle/>
                    <a:p>
                      <a:pPr marL="57150">
                        <a:lnSpc>
                          <a:spcPct val="100000"/>
                        </a:lnSpc>
                        <a:spcBef>
                          <a:spcPts val="185"/>
                        </a:spcBef>
                      </a:pPr>
                      <a:r>
                        <a:rPr sz="900" b="1" dirty="0">
                          <a:solidFill>
                            <a:srgbClr val="231F20"/>
                          </a:solidFill>
                          <a:latin typeface="Bw Glenn Sans ExtraBold"/>
                          <a:cs typeface="Bw Glenn Sans ExtraBold"/>
                        </a:rPr>
                        <a:t>Total</a:t>
                      </a:r>
                      <a:endParaRPr sz="900" dirty="0">
                        <a:latin typeface="Bw Glenn Sans ExtraBold"/>
                        <a:cs typeface="Bw Glenn Sans ExtraBold"/>
                      </a:endParaRPr>
                    </a:p>
                  </a:txBody>
                  <a:tcPr marL="0" marR="0" marT="12014" marB="0">
                    <a:lnR w="12700">
                      <a:solidFill>
                        <a:srgbClr val="FFFFFF"/>
                      </a:solidFill>
                      <a:prstDash val="solid"/>
                    </a:lnR>
                    <a:lnT w="12700">
                      <a:solidFill>
                        <a:srgbClr val="005E6D"/>
                      </a:solidFill>
                      <a:prstDash val="solid"/>
                    </a:lnT>
                    <a:solidFill>
                      <a:srgbClr val="E5EEF0"/>
                    </a:solidFill>
                  </a:tcPr>
                </a:tc>
                <a:tc>
                  <a:txBody>
                    <a:bodyPr/>
                    <a:lstStyle/>
                    <a:p>
                      <a:pPr marL="8255" algn="ctr">
                        <a:lnSpc>
                          <a:spcPct val="100000"/>
                        </a:lnSpc>
                        <a:spcBef>
                          <a:spcPts val="185"/>
                        </a:spcBef>
                      </a:pPr>
                      <a:r>
                        <a:rPr sz="900" b="1" spc="20" dirty="0">
                          <a:solidFill>
                            <a:srgbClr val="231F20"/>
                          </a:solidFill>
                          <a:latin typeface="Bw Glenn Sans ExtraBold"/>
                          <a:cs typeface="Bw Glenn Sans ExtraBold"/>
                        </a:rPr>
                        <a:t>217</a:t>
                      </a:r>
                      <a:endParaRPr sz="900" dirty="0">
                        <a:latin typeface="Bw Glenn Sans ExtraBold"/>
                        <a:cs typeface="Bw Glenn Sans ExtraBold"/>
                      </a:endParaRPr>
                    </a:p>
                  </a:txBody>
                  <a:tcPr marL="0" marR="0" marT="12014" marB="0">
                    <a:lnL w="12700">
                      <a:solidFill>
                        <a:srgbClr val="FFFFFF"/>
                      </a:solidFill>
                      <a:prstDash val="solid"/>
                    </a:lnL>
                    <a:lnT w="12700">
                      <a:solidFill>
                        <a:srgbClr val="005E6D"/>
                      </a:solidFill>
                      <a:prstDash val="solid"/>
                    </a:lnT>
                    <a:solidFill>
                      <a:srgbClr val="E5EEF0"/>
                    </a:solidFill>
                  </a:tcPr>
                </a:tc>
                <a:extLst>
                  <a:ext uri="{0D108BD9-81ED-4DB2-BD59-A6C34878D82A}">
                    <a16:rowId xmlns:a16="http://schemas.microsoft.com/office/drawing/2014/main" val="10052"/>
                  </a:ext>
                </a:extLst>
              </a:tr>
            </a:tbl>
          </a:graphicData>
        </a:graphic>
      </p:graphicFrame>
      <p:sp>
        <p:nvSpPr>
          <p:cNvPr id="19" name="Rectangle 18">
            <a:extLst>
              <a:ext uri="{FF2B5EF4-FFF2-40B4-BE49-F238E27FC236}">
                <a16:creationId xmlns:a16="http://schemas.microsoft.com/office/drawing/2014/main" id="{9D0F32D2-F23D-634E-A2B8-6CCE081CDFF3}"/>
              </a:ext>
            </a:extLst>
          </p:cNvPr>
          <p:cNvSpPr/>
          <p:nvPr/>
        </p:nvSpPr>
        <p:spPr>
          <a:xfrm>
            <a:off x="6376797" y="4919965"/>
            <a:ext cx="3151153" cy="156258"/>
          </a:xfrm>
          <a:prstGeom prst="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grpSp>
        <p:nvGrpSpPr>
          <p:cNvPr id="16" name="Group 15">
            <a:extLst>
              <a:ext uri="{FF2B5EF4-FFF2-40B4-BE49-F238E27FC236}">
                <a16:creationId xmlns:a16="http://schemas.microsoft.com/office/drawing/2014/main" id="{03C25FDF-E1C3-9847-986B-36979AE44F4D}"/>
              </a:ext>
            </a:extLst>
          </p:cNvPr>
          <p:cNvGrpSpPr/>
          <p:nvPr/>
        </p:nvGrpSpPr>
        <p:grpSpPr>
          <a:xfrm>
            <a:off x="9987115" y="1163126"/>
            <a:ext cx="186539" cy="235878"/>
            <a:chOff x="7489392" y="299276"/>
            <a:chExt cx="184440" cy="224715"/>
          </a:xfrm>
        </p:grpSpPr>
        <p:sp>
          <p:nvSpPr>
            <p:cNvPr id="18" name="object 56">
              <a:extLst>
                <a:ext uri="{FF2B5EF4-FFF2-40B4-BE49-F238E27FC236}">
                  <a16:creationId xmlns:a16="http://schemas.microsoft.com/office/drawing/2014/main" id="{F2A411F4-AC8C-0445-8734-77750E6CEA6F}"/>
                </a:ext>
              </a:extLst>
            </p:cNvPr>
            <p:cNvSpPr/>
            <p:nvPr/>
          </p:nvSpPr>
          <p:spPr>
            <a:xfrm>
              <a:off x="7604784"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0" name="object 57">
              <a:extLst>
                <a:ext uri="{FF2B5EF4-FFF2-40B4-BE49-F238E27FC236}">
                  <a16:creationId xmlns:a16="http://schemas.microsoft.com/office/drawing/2014/main" id="{10E70CA2-A176-AC4A-B285-3A9BAA8CDEC6}"/>
                </a:ext>
              </a:extLst>
            </p:cNvPr>
            <p:cNvSpPr/>
            <p:nvPr/>
          </p:nvSpPr>
          <p:spPr>
            <a:xfrm>
              <a:off x="7582498" y="456280"/>
              <a:ext cx="0" cy="47859"/>
            </a:xfrm>
            <a:custGeom>
              <a:avLst/>
              <a:gdLst/>
              <a:ahLst/>
              <a:cxnLst/>
              <a:rect l="l" t="t" r="r" b="b"/>
              <a:pathLst>
                <a:path h="52070">
                  <a:moveTo>
                    <a:pt x="0" y="0"/>
                  </a:moveTo>
                  <a:lnTo>
                    <a:pt x="0" y="51561"/>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1" name="object 58">
              <a:extLst>
                <a:ext uri="{FF2B5EF4-FFF2-40B4-BE49-F238E27FC236}">
                  <a16:creationId xmlns:a16="http://schemas.microsoft.com/office/drawing/2014/main" id="{1E618552-E291-AD45-9761-7252D708ED9A}"/>
                </a:ext>
              </a:extLst>
            </p:cNvPr>
            <p:cNvSpPr/>
            <p:nvPr/>
          </p:nvSpPr>
          <p:spPr>
            <a:xfrm>
              <a:off x="7627070" y="466339"/>
              <a:ext cx="0" cy="37354"/>
            </a:xfrm>
            <a:custGeom>
              <a:avLst/>
              <a:gdLst/>
              <a:ahLst/>
              <a:cxnLst/>
              <a:rect l="l" t="t" r="r" b="b"/>
              <a:pathLst>
                <a:path h="40640">
                  <a:moveTo>
                    <a:pt x="0" y="0"/>
                  </a:moveTo>
                  <a:lnTo>
                    <a:pt x="0" y="40627"/>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2" name="object 59">
              <a:extLst>
                <a:ext uri="{FF2B5EF4-FFF2-40B4-BE49-F238E27FC236}">
                  <a16:creationId xmlns:a16="http://schemas.microsoft.com/office/drawing/2014/main" id="{31FEC203-BA22-1642-BD17-B15B14E71B63}"/>
                </a:ext>
              </a:extLst>
            </p:cNvPr>
            <p:cNvSpPr/>
            <p:nvPr/>
          </p:nvSpPr>
          <p:spPr>
            <a:xfrm>
              <a:off x="7649353" y="436640"/>
              <a:ext cx="0" cy="67121"/>
            </a:xfrm>
            <a:custGeom>
              <a:avLst/>
              <a:gdLst/>
              <a:ahLst/>
              <a:cxnLst/>
              <a:rect l="l" t="t" r="r" b="b"/>
              <a:pathLst>
                <a:path h="73025">
                  <a:moveTo>
                    <a:pt x="0" y="0"/>
                  </a:moveTo>
                  <a:lnTo>
                    <a:pt x="0" y="72936"/>
                  </a:lnTo>
                </a:path>
              </a:pathLst>
            </a:custGeom>
            <a:ln w="10960">
              <a:solidFill>
                <a:srgbClr val="8B2589"/>
              </a:solidFill>
            </a:ln>
          </p:spPr>
          <p:txBody>
            <a:bodyPr wrap="square" lIns="0" tIns="0" rIns="0" bIns="0" rtlCol="0"/>
            <a:lstStyle/>
            <a:p>
              <a:pPr defTabSz="685800"/>
              <a:endParaRPr sz="1241" dirty="0">
                <a:solidFill>
                  <a:srgbClr val="000000"/>
                </a:solidFill>
                <a:latin typeface="Gill Sans MT"/>
              </a:endParaRPr>
            </a:p>
          </p:txBody>
        </p:sp>
        <p:sp>
          <p:nvSpPr>
            <p:cNvPr id="23" name="object 60">
              <a:extLst>
                <a:ext uri="{FF2B5EF4-FFF2-40B4-BE49-F238E27FC236}">
                  <a16:creationId xmlns:a16="http://schemas.microsoft.com/office/drawing/2014/main" id="{5F9C0452-9153-0F48-9523-237CFE80430E}"/>
                </a:ext>
              </a:extLst>
            </p:cNvPr>
            <p:cNvSpPr/>
            <p:nvPr/>
          </p:nvSpPr>
          <p:spPr>
            <a:xfrm>
              <a:off x="7489392" y="299276"/>
              <a:ext cx="184436" cy="224709"/>
            </a:xfrm>
            <a:custGeom>
              <a:avLst/>
              <a:gdLst/>
              <a:ahLst/>
              <a:cxnLst/>
              <a:rect l="l" t="t" r="r" b="b"/>
              <a:pathLst>
                <a:path w="200660" h="244475">
                  <a:moveTo>
                    <a:pt x="121945" y="244055"/>
                  </a:moveTo>
                  <a:lnTo>
                    <a:pt x="11785" y="244055"/>
                  </a:lnTo>
                  <a:lnTo>
                    <a:pt x="5257" y="244055"/>
                  </a:lnTo>
                  <a:lnTo>
                    <a:pt x="0" y="238772"/>
                  </a:lnTo>
                  <a:lnTo>
                    <a:pt x="0" y="232244"/>
                  </a:lnTo>
                  <a:lnTo>
                    <a:pt x="0" y="13271"/>
                  </a:lnTo>
                  <a:lnTo>
                    <a:pt x="0" y="5943"/>
                  </a:lnTo>
                  <a:lnTo>
                    <a:pt x="5943" y="0"/>
                  </a:lnTo>
                  <a:lnTo>
                    <a:pt x="13271" y="0"/>
                  </a:lnTo>
                  <a:lnTo>
                    <a:pt x="186943" y="0"/>
                  </a:lnTo>
                  <a:lnTo>
                    <a:pt x="194271" y="0"/>
                  </a:lnTo>
                  <a:lnTo>
                    <a:pt x="200215" y="5943"/>
                  </a:lnTo>
                  <a:lnTo>
                    <a:pt x="200215" y="13271"/>
                  </a:lnTo>
                  <a:lnTo>
                    <a:pt x="200215" y="119748"/>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sp>
          <p:nvSpPr>
            <p:cNvPr id="24" name="object 61">
              <a:extLst>
                <a:ext uri="{FF2B5EF4-FFF2-40B4-BE49-F238E27FC236}">
                  <a16:creationId xmlns:a16="http://schemas.microsoft.com/office/drawing/2014/main" id="{63331CF7-4167-0D44-9645-660CA6D5FEA9}"/>
                </a:ext>
              </a:extLst>
            </p:cNvPr>
            <p:cNvSpPr/>
            <p:nvPr/>
          </p:nvSpPr>
          <p:spPr>
            <a:xfrm>
              <a:off x="7504317" y="317248"/>
              <a:ext cx="154515" cy="186435"/>
            </a:xfrm>
            <a:prstGeom prst="rect">
              <a:avLst/>
            </a:prstGeom>
            <a:blipFill>
              <a:blip r:embed="rId4" cstate="print"/>
              <a:stretch>
                <a:fillRect/>
              </a:stretch>
            </a:blipFill>
          </p:spPr>
          <p:txBody>
            <a:bodyPr wrap="square" lIns="0" tIns="0" rIns="0" bIns="0" rtlCol="0"/>
            <a:lstStyle/>
            <a:p>
              <a:pPr defTabSz="685800"/>
              <a:endParaRPr sz="1241" dirty="0">
                <a:solidFill>
                  <a:srgbClr val="000000"/>
                </a:solidFill>
                <a:latin typeface="Gill Sans MT"/>
              </a:endParaRPr>
            </a:p>
          </p:txBody>
        </p:sp>
        <p:sp>
          <p:nvSpPr>
            <p:cNvPr id="25" name="object 62">
              <a:extLst>
                <a:ext uri="{FF2B5EF4-FFF2-40B4-BE49-F238E27FC236}">
                  <a16:creationId xmlns:a16="http://schemas.microsoft.com/office/drawing/2014/main" id="{7DAD8EF5-DCC3-6B40-8AA0-2446A9F06A61}"/>
                </a:ext>
              </a:extLst>
            </p:cNvPr>
            <p:cNvSpPr/>
            <p:nvPr/>
          </p:nvSpPr>
          <p:spPr>
            <a:xfrm>
              <a:off x="7489396" y="299282"/>
              <a:ext cx="184436" cy="224709"/>
            </a:xfrm>
            <a:custGeom>
              <a:avLst/>
              <a:gdLst/>
              <a:ahLst/>
              <a:cxnLst/>
              <a:rect l="l" t="t" r="r" b="b"/>
              <a:pathLst>
                <a:path w="200660" h="244475">
                  <a:moveTo>
                    <a:pt x="78270" y="0"/>
                  </a:moveTo>
                  <a:lnTo>
                    <a:pt x="188429" y="0"/>
                  </a:lnTo>
                  <a:lnTo>
                    <a:pt x="194957" y="0"/>
                  </a:lnTo>
                  <a:lnTo>
                    <a:pt x="200202" y="5283"/>
                  </a:lnTo>
                  <a:lnTo>
                    <a:pt x="200202" y="11811"/>
                  </a:lnTo>
                  <a:lnTo>
                    <a:pt x="200202" y="230784"/>
                  </a:lnTo>
                  <a:lnTo>
                    <a:pt x="200202" y="238112"/>
                  </a:lnTo>
                  <a:lnTo>
                    <a:pt x="194271" y="244043"/>
                  </a:lnTo>
                  <a:lnTo>
                    <a:pt x="186944" y="244043"/>
                  </a:lnTo>
                  <a:lnTo>
                    <a:pt x="13271" y="244043"/>
                  </a:lnTo>
                  <a:lnTo>
                    <a:pt x="5943" y="244043"/>
                  </a:lnTo>
                  <a:lnTo>
                    <a:pt x="0" y="238112"/>
                  </a:lnTo>
                  <a:lnTo>
                    <a:pt x="0" y="230784"/>
                  </a:lnTo>
                  <a:lnTo>
                    <a:pt x="0" y="124307"/>
                  </a:lnTo>
                </a:path>
              </a:pathLst>
            </a:custGeom>
            <a:ln w="10960">
              <a:solidFill>
                <a:srgbClr val="005E6D"/>
              </a:solidFill>
            </a:ln>
          </p:spPr>
          <p:txBody>
            <a:bodyPr wrap="square" lIns="0" tIns="0" rIns="0" bIns="0" rtlCol="0"/>
            <a:lstStyle/>
            <a:p>
              <a:pPr defTabSz="685800"/>
              <a:endParaRPr sz="1241" dirty="0">
                <a:solidFill>
                  <a:srgbClr val="000000"/>
                </a:solidFill>
                <a:latin typeface="Gill Sans MT"/>
              </a:endParaRPr>
            </a:p>
          </p:txBody>
        </p:sp>
      </p:grpSp>
      <p:sp>
        <p:nvSpPr>
          <p:cNvPr id="26" name="Rectangle 25">
            <a:extLst>
              <a:ext uri="{FF2B5EF4-FFF2-40B4-BE49-F238E27FC236}">
                <a16:creationId xmlns:a16="http://schemas.microsoft.com/office/drawing/2014/main" id="{898D6C89-D9C1-504C-A059-A1C37E7493EC}"/>
              </a:ext>
            </a:extLst>
          </p:cNvPr>
          <p:cNvSpPr/>
          <p:nvPr/>
        </p:nvSpPr>
        <p:spPr>
          <a:xfrm>
            <a:off x="6904673" y="935722"/>
            <a:ext cx="4572000" cy="246221"/>
          </a:xfrm>
          <a:prstGeom prst="rect">
            <a:avLst/>
          </a:prstGeom>
        </p:spPr>
        <p:txBody>
          <a:bodyPr wrap="square">
            <a:spAutoFit/>
          </a:bodyPr>
          <a:lstStyle/>
          <a:p>
            <a:pPr marL="2675588" defTabSz="685800">
              <a:lnSpc>
                <a:spcPts val="629"/>
              </a:lnSpc>
              <a:spcBef>
                <a:spcPts val="67"/>
              </a:spcBef>
            </a:pPr>
            <a:r>
              <a:rPr lang="en-US" sz="600" b="1" spc="20" dirty="0">
                <a:solidFill>
                  <a:srgbClr val="005E6D"/>
                </a:solidFill>
                <a:latin typeface="Microsoft JhengHei UI"/>
                <a:cs typeface="Microsoft JhengHei UI"/>
              </a:rPr>
              <a:t>2019 </a:t>
            </a:r>
            <a:r>
              <a:rPr lang="en-US" sz="600" b="1" spc="46" dirty="0">
                <a:solidFill>
                  <a:srgbClr val="8C2689"/>
                </a:solidFill>
                <a:latin typeface="Century Gothic"/>
                <a:cs typeface="Century Gothic"/>
              </a:rPr>
              <a:t>VIRAL</a:t>
            </a:r>
            <a:r>
              <a:rPr lang="en-US" sz="600" b="1" spc="18" dirty="0">
                <a:solidFill>
                  <a:srgbClr val="8C2689"/>
                </a:solidFill>
                <a:latin typeface="Century Gothic"/>
                <a:cs typeface="Century Gothic"/>
              </a:rPr>
              <a:t> </a:t>
            </a:r>
            <a:r>
              <a:rPr lang="en-US" sz="600" b="1" spc="67" dirty="0">
                <a:solidFill>
                  <a:srgbClr val="8C2689"/>
                </a:solidFill>
                <a:latin typeface="Century Gothic"/>
                <a:cs typeface="Century Gothic"/>
              </a:rPr>
              <a:t>HEPATITIS</a:t>
            </a:r>
            <a:endParaRPr lang="en-US" sz="600" dirty="0">
              <a:solidFill>
                <a:srgbClr val="000000"/>
              </a:solidFill>
              <a:latin typeface="Century Gothic"/>
              <a:cs typeface="Century Gothic"/>
            </a:endParaRPr>
          </a:p>
          <a:p>
            <a:pPr marL="2675588" defTabSz="685800">
              <a:lnSpc>
                <a:spcPts val="629"/>
              </a:lnSpc>
            </a:pPr>
            <a:r>
              <a:rPr lang="en-US" sz="600" spc="15" dirty="0">
                <a:solidFill>
                  <a:srgbClr val="005E6D"/>
                </a:solidFill>
                <a:latin typeface="Century Gothic"/>
                <a:cs typeface="Century Gothic"/>
              </a:rPr>
              <a:t>SURVEILLANCE</a:t>
            </a:r>
            <a:r>
              <a:rPr lang="en-US" sz="600" spc="36" dirty="0">
                <a:solidFill>
                  <a:srgbClr val="005E6D"/>
                </a:solidFill>
                <a:latin typeface="Century Gothic"/>
                <a:cs typeface="Century Gothic"/>
              </a:rPr>
              <a:t> REPORT</a:t>
            </a:r>
            <a:endParaRPr lang="en-US" sz="600" dirty="0">
              <a:solidFill>
                <a:srgbClr val="000000"/>
              </a:solidFill>
              <a:latin typeface="Century Gothic"/>
              <a:cs typeface="Century Gothic"/>
            </a:endParaRPr>
          </a:p>
        </p:txBody>
      </p:sp>
      <p:sp>
        <p:nvSpPr>
          <p:cNvPr id="27" name="Title 1">
            <a:extLst>
              <a:ext uri="{FF2B5EF4-FFF2-40B4-BE49-F238E27FC236}">
                <a16:creationId xmlns:a16="http://schemas.microsoft.com/office/drawing/2014/main" id="{9BCA40A2-DDE1-0E4C-9D7C-BA62EFD90B68}"/>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950" b="1" dirty="0">
                <a:solidFill>
                  <a:srgbClr val="412F24"/>
                </a:solidFill>
                <a:latin typeface="Posterama" panose="020B0504020200020000" pitchFamily="34" charset="0"/>
                <a:cs typeface="Posterama" panose="020B0504020200020000" pitchFamily="34" charset="0"/>
              </a:rPr>
              <a:t>Trends in HCV Epidemiology</a:t>
            </a:r>
            <a:endParaRPr lang="en-US" sz="1950" b="1" cap="all" spc="225" dirty="0">
              <a:solidFill>
                <a:srgbClr val="412F24"/>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16205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56460" y="1029839"/>
            <a:ext cx="8682941" cy="730629"/>
          </a:xfrm>
          <a:solidFill>
            <a:srgbClr val="00B050">
              <a:alpha val="80000"/>
            </a:srgbClr>
          </a:solidFill>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Trends in HCV epidemiology</a:t>
            </a:r>
          </a:p>
        </p:txBody>
      </p:sp>
      <p:sp>
        <p:nvSpPr>
          <p:cNvPr id="7" name="Rectangle 6">
            <a:extLst>
              <a:ext uri="{FF2B5EF4-FFF2-40B4-BE49-F238E27FC236}">
                <a16:creationId xmlns:a16="http://schemas.microsoft.com/office/drawing/2014/main" id="{70639C88-CF02-074B-B4B4-ECC99F7D4D5E}"/>
              </a:ext>
            </a:extLst>
          </p:cNvPr>
          <p:cNvSpPr/>
          <p:nvPr/>
        </p:nvSpPr>
        <p:spPr>
          <a:xfrm>
            <a:off x="1918437" y="2192625"/>
            <a:ext cx="8382171" cy="2862322"/>
          </a:xfrm>
          <a:prstGeom prst="rect">
            <a:avLst/>
          </a:prstGeom>
        </p:spPr>
        <p:txBody>
          <a:bodyPr wrap="square">
            <a:spAutoFit/>
          </a:bodyPr>
          <a:lstStyle/>
          <a:p>
            <a:pPr marL="214313" indent="-214313" defTabSz="685800">
              <a:buFont typeface="Arial" panose="020B0604020202020204" pitchFamily="34" charset="0"/>
              <a:buChar char="•"/>
            </a:pPr>
            <a:r>
              <a:rPr lang="en-US" dirty="0">
                <a:solidFill>
                  <a:srgbClr val="000000"/>
                </a:solidFill>
                <a:latin typeface="Posterama" panose="020B0504020200020000" pitchFamily="34" charset="0"/>
                <a:cs typeface="Posterama" panose="020B0504020200020000" pitchFamily="34" charset="0"/>
              </a:rPr>
              <a:t>Perinatal Hep C infection became reportable in the state of WV mid year in 2022</a:t>
            </a:r>
          </a:p>
          <a:p>
            <a:pPr marL="214313" indent="-214313" defTabSz="685800">
              <a:buFont typeface="Arial" panose="020B0604020202020204" pitchFamily="34" charset="0"/>
              <a:buChar char="•"/>
            </a:pPr>
            <a:endParaRPr lang="en-US"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dirty="0">
                <a:solidFill>
                  <a:srgbClr val="000000"/>
                </a:solidFill>
                <a:latin typeface="Posterama" panose="020B0504020200020000" pitchFamily="34" charset="0"/>
                <a:cs typeface="Posterama" panose="020B0504020200020000" pitchFamily="34" charset="0"/>
              </a:rPr>
              <a:t>Unofficial data: in 2021 there were 13 infants identified with perinatal HCV infection.</a:t>
            </a:r>
          </a:p>
          <a:p>
            <a:pPr marL="214313" indent="-214313" defTabSz="685800">
              <a:buFont typeface="Arial" panose="020B0604020202020204" pitchFamily="34" charset="0"/>
              <a:buChar char="•"/>
            </a:pPr>
            <a:endParaRPr lang="en-US"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dirty="0">
                <a:solidFill>
                  <a:srgbClr val="000000"/>
                </a:solidFill>
                <a:latin typeface="Posterama" panose="020B0504020200020000" pitchFamily="34" charset="0"/>
                <a:cs typeface="Posterama" panose="020B0504020200020000" pitchFamily="34" charset="0"/>
              </a:rPr>
              <a:t>Official Data for 2022:  11 confirmed cases of perinatal Hep C were reported.</a:t>
            </a:r>
          </a:p>
          <a:p>
            <a:pPr marL="214313" indent="-214313" defTabSz="685800">
              <a:buFont typeface="Arial" panose="020B0604020202020204" pitchFamily="34" charset="0"/>
              <a:buChar char="•"/>
            </a:pPr>
            <a:endParaRPr lang="en-US"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dirty="0">
              <a:solidFill>
                <a:srgbClr val="000000"/>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2325849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56460" y="1029839"/>
            <a:ext cx="8682941" cy="730629"/>
          </a:xfrm>
          <a:solidFill>
            <a:srgbClr val="00B050">
              <a:alpha val="80000"/>
            </a:srgbClr>
          </a:solidFill>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Trends in HCV epidemiology</a:t>
            </a:r>
          </a:p>
        </p:txBody>
      </p:sp>
      <p:sp>
        <p:nvSpPr>
          <p:cNvPr id="7" name="Rectangle 6">
            <a:extLst>
              <a:ext uri="{FF2B5EF4-FFF2-40B4-BE49-F238E27FC236}">
                <a16:creationId xmlns:a16="http://schemas.microsoft.com/office/drawing/2014/main" id="{70639C88-CF02-074B-B4B4-ECC99F7D4D5E}"/>
              </a:ext>
            </a:extLst>
          </p:cNvPr>
          <p:cNvSpPr/>
          <p:nvPr/>
        </p:nvSpPr>
        <p:spPr>
          <a:xfrm>
            <a:off x="1918437" y="2192625"/>
            <a:ext cx="8382171" cy="3508653"/>
          </a:xfrm>
          <a:prstGeom prst="rect">
            <a:avLst/>
          </a:prstGeom>
        </p:spPr>
        <p:txBody>
          <a:bodyPr wrap="square">
            <a:spAutoFit/>
          </a:bodyPr>
          <a:lstStyle/>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Acute hepatitis C cases reported in the United States increased every year during 2012–2019 </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During 2019, a total of 4,136 acute cases were reported, corresponding to 57,500 estimated infections after adjusting for case underascertainment and underreporting</a:t>
            </a:r>
          </a:p>
          <a:p>
            <a:pPr marL="214313" indent="-214313" defTabSz="685800">
              <a:buFont typeface="Arial" panose="020B0604020202020204" pitchFamily="34" charset="0"/>
              <a:buChar char="•"/>
            </a:pPr>
            <a:endParaRPr lang="en-US" sz="750" dirty="0">
              <a:solidFill>
                <a:srgbClr val="FFFFFF">
                  <a:lumMod val="75000"/>
                </a:srgbClr>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Perinatal exposure to hepatitis C virus (HCV) is increasingly common in the United States due to the ongoing opioid epidemic</a:t>
            </a:r>
          </a:p>
          <a:p>
            <a:pPr marL="214313" indent="-214313" defTabSz="685800">
              <a:buFont typeface="Arial" panose="020B0604020202020204" pitchFamily="34" charset="0"/>
              <a:buChar char="•"/>
            </a:pPr>
            <a:endParaRPr lang="en-US" sz="750" dirty="0">
              <a:solidFill>
                <a:srgbClr val="FFFFFF">
                  <a:lumMod val="75000"/>
                </a:srgbClr>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FFFFFF">
                    <a:lumMod val="75000"/>
                  </a:srgbClr>
                </a:solidFill>
                <a:latin typeface="Posterama" panose="020B0504020200020000" pitchFamily="34" charset="0"/>
                <a:cs typeface="Posterama" panose="020B0504020200020000" pitchFamily="34" charset="0"/>
              </a:rPr>
              <a:t>Children born to viremic mothers face an approximate 5-7% risk of acquiring HCV infection</a:t>
            </a:r>
          </a:p>
          <a:p>
            <a:pPr marL="214313" indent="-214313" defTabSz="685800">
              <a:buFont typeface="Arial" panose="020B0604020202020204" pitchFamily="34" charset="0"/>
              <a:buChar char="•"/>
            </a:pPr>
            <a:endParaRPr lang="en-US" sz="750" dirty="0">
              <a:solidFill>
                <a:srgbClr val="FFFFFF">
                  <a:lumMod val="75000"/>
                </a:srgbClr>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Although liver disease due to HCV progresses more slowly in children than adults, perinatally infected children face substantial risk for late complications with up to one-third developing cirrhosis by their mid-thirties</a:t>
            </a:r>
          </a:p>
          <a:p>
            <a:pPr marL="214313" indent="-214313" defTabSz="685800">
              <a:buFont typeface="Arial" panose="020B0604020202020204" pitchFamily="34" charset="0"/>
              <a:buChar char="•"/>
            </a:pPr>
            <a:endParaRPr lang="en-US" sz="13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350" dirty="0">
              <a:solidFill>
                <a:srgbClr val="000000"/>
              </a:solidFill>
              <a:latin typeface="Posterama" panose="020B0504020200020000" pitchFamily="34" charset="0"/>
              <a:cs typeface="Posterama" panose="020B0504020200020000" pitchFamily="34" charset="0"/>
            </a:endParaRPr>
          </a:p>
        </p:txBody>
      </p:sp>
      <p:sp>
        <p:nvSpPr>
          <p:cNvPr id="4" name="Rectangle 3">
            <a:extLst>
              <a:ext uri="{FF2B5EF4-FFF2-40B4-BE49-F238E27FC236}">
                <a16:creationId xmlns:a16="http://schemas.microsoft.com/office/drawing/2014/main" id="{810907F6-7D25-724E-AA76-F0E0157BF8F7}"/>
              </a:ext>
            </a:extLst>
          </p:cNvPr>
          <p:cNvSpPr/>
          <p:nvPr/>
        </p:nvSpPr>
        <p:spPr>
          <a:xfrm>
            <a:off x="2533269" y="5798728"/>
            <a:ext cx="7125462" cy="184666"/>
          </a:xfrm>
          <a:prstGeom prst="rect">
            <a:avLst/>
          </a:prstGeom>
        </p:spPr>
        <p:txBody>
          <a:bodyPr wrap="square">
            <a:spAutoFit/>
          </a:bodyPr>
          <a:lstStyle/>
          <a:p>
            <a:pPr defTabSz="685800"/>
            <a:r>
              <a:rPr lang="en-US" sz="600" dirty="0">
                <a:solidFill>
                  <a:srgbClr val="FFFFFF">
                    <a:lumMod val="75000"/>
                  </a:srgbClr>
                </a:solidFill>
                <a:latin typeface="Posterama" panose="020B0504020200020000" pitchFamily="34" charset="0"/>
                <a:cs typeface="Posterama" panose="020B0504020200020000" pitchFamily="34" charset="0"/>
              </a:rPr>
              <a:t>Reference: Centers for Disease Control &amp; Prevention (CDC). Hepatitis C Questions and Answers for Health Professionals. Accessed online at </a:t>
            </a:r>
            <a:r>
              <a:rPr lang="en-US" sz="600" dirty="0">
                <a:solidFill>
                  <a:srgbClr val="FFFFFF">
                    <a:lumMod val="75000"/>
                  </a:srgbClr>
                </a:solidFill>
                <a:latin typeface="Posterama" panose="020B0504020200020000" pitchFamily="34" charset="0"/>
                <a:cs typeface="Posterama" panose="020B0504020200020000" pitchFamily="34" charset="0"/>
                <a:hlinkClick r:id="rId2">
                  <a:extLst>
                    <a:ext uri="{A12FA001-AC4F-418D-AE19-62706E023703}">
                      <ahyp:hlinkClr xmlns:ahyp="http://schemas.microsoft.com/office/drawing/2018/hyperlinkcolor" val="tx"/>
                    </a:ext>
                  </a:extLst>
                </a:hlinkClick>
              </a:rPr>
              <a:t>https://www.cdc.gov/hepatitis/hcv/hcvfaq.htm#section</a:t>
            </a:r>
            <a:r>
              <a:rPr lang="en-US" sz="600" dirty="0">
                <a:solidFill>
                  <a:srgbClr val="FFFFFF">
                    <a:lumMod val="75000"/>
                  </a:srgbClr>
                </a:solidFill>
                <a:latin typeface="Posterama" panose="020B0504020200020000" pitchFamily="34" charset="0"/>
                <a:cs typeface="Posterama" panose="020B0504020200020000" pitchFamily="34" charset="0"/>
              </a:rPr>
              <a:t>.</a:t>
            </a:r>
          </a:p>
        </p:txBody>
      </p:sp>
    </p:spTree>
    <p:extLst>
      <p:ext uri="{BB962C8B-B14F-4D97-AF65-F5344CB8AC3E}">
        <p14:creationId xmlns:p14="http://schemas.microsoft.com/office/powerpoint/2010/main" val="3740009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21AD18-4318-8F44-BFDA-A2D9F8E8352F}"/>
              </a:ext>
            </a:extLst>
          </p:cNvPr>
          <p:cNvSpPr/>
          <p:nvPr/>
        </p:nvSpPr>
        <p:spPr>
          <a:xfrm>
            <a:off x="7417594" y="857250"/>
            <a:ext cx="3250406" cy="514350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2" name="Title 1">
            <a:extLst>
              <a:ext uri="{FF2B5EF4-FFF2-40B4-BE49-F238E27FC236}">
                <a16:creationId xmlns:a16="http://schemas.microsoft.com/office/drawing/2014/main" id="{29ED3FB1-287C-2D46-8780-DD8025EC78C0}"/>
              </a:ext>
            </a:extLst>
          </p:cNvPr>
          <p:cNvSpPr>
            <a:spLocks noGrp="1"/>
          </p:cNvSpPr>
          <p:nvPr>
            <p:ph type="title"/>
          </p:nvPr>
        </p:nvSpPr>
        <p:spPr>
          <a:xfrm>
            <a:off x="1927623" y="960325"/>
            <a:ext cx="7115175" cy="1028700"/>
          </a:xfrm>
        </p:spPr>
        <p:txBody>
          <a:bodyPr/>
          <a:lstStyle/>
          <a:p>
            <a:r>
              <a:rPr lang="en-US" b="1" dirty="0">
                <a:latin typeface="Posterama" panose="020B0504020200020000" pitchFamily="34" charset="0"/>
                <a:cs typeface="Posterama" panose="020B0504020200020000" pitchFamily="34" charset="0"/>
              </a:rPr>
              <a:t>Content overview</a:t>
            </a:r>
          </a:p>
        </p:txBody>
      </p:sp>
      <p:graphicFrame>
        <p:nvGraphicFramePr>
          <p:cNvPr id="8" name="Content Placeholder 2">
            <a:extLst>
              <a:ext uri="{FF2B5EF4-FFF2-40B4-BE49-F238E27FC236}">
                <a16:creationId xmlns:a16="http://schemas.microsoft.com/office/drawing/2014/main" id="{7F01EFF6-9C67-356A-8D23-73A68960F099}"/>
              </a:ext>
            </a:extLst>
          </p:cNvPr>
          <p:cNvGraphicFramePr>
            <a:graphicFrameLocks noGrp="1"/>
          </p:cNvGraphicFramePr>
          <p:nvPr>
            <p:ph idx="1"/>
          </p:nvPr>
        </p:nvGraphicFramePr>
        <p:xfrm>
          <a:off x="2259806" y="2348254"/>
          <a:ext cx="7115175" cy="3277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8984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Brief Clinical review</a:t>
            </a:r>
          </a:p>
        </p:txBody>
      </p:sp>
      <p:sp>
        <p:nvSpPr>
          <p:cNvPr id="3" name="TextBox 2">
            <a:extLst>
              <a:ext uri="{FF2B5EF4-FFF2-40B4-BE49-F238E27FC236}">
                <a16:creationId xmlns:a16="http://schemas.microsoft.com/office/drawing/2014/main" id="{BEF95F52-5741-2C42-B823-D20822A3B602}"/>
              </a:ext>
            </a:extLst>
          </p:cNvPr>
          <p:cNvSpPr txBox="1"/>
          <p:nvPr/>
        </p:nvSpPr>
        <p:spPr>
          <a:xfrm>
            <a:off x="1854526" y="2066739"/>
            <a:ext cx="8228953" cy="323165"/>
          </a:xfrm>
          <a:prstGeom prst="rect">
            <a:avLst/>
          </a:prstGeom>
          <a:noFill/>
        </p:spPr>
        <p:txBody>
          <a:bodyPr wrap="square" rtlCol="0">
            <a:spAutoFit/>
          </a:bodyPr>
          <a:lstStyle/>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Most common route of pediatric HCV infection is vertical transmission</a:t>
            </a:r>
          </a:p>
        </p:txBody>
      </p:sp>
    </p:spTree>
    <p:extLst>
      <p:ext uri="{BB962C8B-B14F-4D97-AF65-F5344CB8AC3E}">
        <p14:creationId xmlns:p14="http://schemas.microsoft.com/office/powerpoint/2010/main" val="2441413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Brief Clinical review</a:t>
            </a:r>
          </a:p>
        </p:txBody>
      </p:sp>
      <p:sp>
        <p:nvSpPr>
          <p:cNvPr id="3" name="TextBox 2">
            <a:extLst>
              <a:ext uri="{FF2B5EF4-FFF2-40B4-BE49-F238E27FC236}">
                <a16:creationId xmlns:a16="http://schemas.microsoft.com/office/drawing/2014/main" id="{BEF95F52-5741-2C42-B823-D20822A3B602}"/>
              </a:ext>
            </a:extLst>
          </p:cNvPr>
          <p:cNvSpPr txBox="1"/>
          <p:nvPr/>
        </p:nvSpPr>
        <p:spPr>
          <a:xfrm>
            <a:off x="1854526" y="2066739"/>
            <a:ext cx="8228953" cy="2054409"/>
          </a:xfrm>
          <a:prstGeom prst="rect">
            <a:avLst/>
          </a:prstGeom>
          <a:noFill/>
        </p:spPr>
        <p:txBody>
          <a:bodyPr wrap="square" rtlCol="0">
            <a:spAutoFit/>
          </a:bodyPr>
          <a:lstStyle/>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Most common route of pediatric HCV infection is vertical transmission</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Risk factors for increased transmission:</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Elevated maternal viral load prior to delivery (&gt;600,000 IU/mL; ~log 5.8)</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Prolonged rupture of membranes (ROM), generally considered ≥6 hours</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Fetal scalp electrode</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Maternal co-infection with HIV</a:t>
            </a:r>
          </a:p>
        </p:txBody>
      </p:sp>
      <p:sp>
        <p:nvSpPr>
          <p:cNvPr id="5" name="Rectangle 4">
            <a:extLst>
              <a:ext uri="{FF2B5EF4-FFF2-40B4-BE49-F238E27FC236}">
                <a16:creationId xmlns:a16="http://schemas.microsoft.com/office/drawing/2014/main" id="{0184B2D0-708B-D94E-8A39-59AD9DA19C23}"/>
              </a:ext>
            </a:extLst>
          </p:cNvPr>
          <p:cNvSpPr/>
          <p:nvPr/>
        </p:nvSpPr>
        <p:spPr>
          <a:xfrm>
            <a:off x="2842078" y="5387103"/>
            <a:ext cx="5923971" cy="577081"/>
          </a:xfrm>
          <a:prstGeom prst="rect">
            <a:avLst/>
          </a:prstGeom>
        </p:spPr>
        <p:txBody>
          <a:bodyPr wrap="square">
            <a:spAutoFit/>
          </a:bodyPr>
          <a:lstStyle/>
          <a:p>
            <a:pPr defTabSz="685800"/>
            <a:r>
              <a:rPr lang="en-US" sz="525" dirty="0">
                <a:solidFill>
                  <a:srgbClr val="FFFFFF">
                    <a:lumMod val="75000"/>
                  </a:srgbClr>
                </a:solidFill>
                <a:latin typeface="Posterama" panose="020B0504020200020000" pitchFamily="34" charset="0"/>
                <a:cs typeface="Posterama" panose="020B0504020200020000" pitchFamily="34" charset="0"/>
              </a:rPr>
              <a:t>References:</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Indolfi G, Resti M. Perinatal Transmission of Hepatitis C. </a:t>
            </a:r>
            <a:r>
              <a:rPr lang="en-US" sz="525" i="1" dirty="0">
                <a:solidFill>
                  <a:srgbClr val="FFFFFF">
                    <a:lumMod val="75000"/>
                  </a:srgbClr>
                </a:solidFill>
                <a:latin typeface="Posterama" panose="020B0504020200020000" pitchFamily="34" charset="0"/>
                <a:cs typeface="Posterama" panose="020B0504020200020000" pitchFamily="34" charset="0"/>
              </a:rPr>
              <a:t>Journal of Medical Virology</a:t>
            </a:r>
            <a:r>
              <a:rPr lang="en-US" sz="525" dirty="0">
                <a:solidFill>
                  <a:srgbClr val="FFFFFF">
                    <a:lumMod val="75000"/>
                  </a:srgbClr>
                </a:solidFill>
                <a:latin typeface="Posterama" panose="020B0504020200020000" pitchFamily="34" charset="0"/>
                <a:cs typeface="Posterama" panose="020B0504020200020000" pitchFamily="34" charset="0"/>
              </a:rPr>
              <a:t>, 2009; 81(5):836-843.</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Mack CL, et al. NASPGHAN Practice Guidelines: Diagnosis and management of hepatitis C infection in infants, children, and adolescents</a:t>
            </a:r>
            <a:r>
              <a:rPr lang="en-US" sz="525" i="1" dirty="0">
                <a:solidFill>
                  <a:srgbClr val="FFFFFF">
                    <a:lumMod val="75000"/>
                  </a:srgbClr>
                </a:solidFill>
                <a:latin typeface="Posterama" panose="020B0504020200020000" pitchFamily="34" charset="0"/>
                <a:cs typeface="Posterama" panose="020B0504020200020000" pitchFamily="34" charset="0"/>
              </a:rPr>
              <a:t>. J Pediatr Gastroenterol Nutr.</a:t>
            </a:r>
            <a:r>
              <a:rPr lang="en-US" sz="525" dirty="0">
                <a:solidFill>
                  <a:srgbClr val="FFFFFF">
                    <a:lumMod val="75000"/>
                  </a:srgbClr>
                </a:solidFill>
                <a:latin typeface="Posterama" panose="020B0504020200020000" pitchFamily="34" charset="0"/>
                <a:cs typeface="Posterama" panose="020B0504020200020000" pitchFamily="34" charset="0"/>
              </a:rPr>
              <a:t> 2012 Jun;54(6):838-55. </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Roberts EA, Yeung L. Maternal –Infant Transmission of HCV infection. </a:t>
            </a:r>
            <a:r>
              <a:rPr lang="en-US" sz="525" i="1" dirty="0">
                <a:solidFill>
                  <a:srgbClr val="FFFFFF">
                    <a:lumMod val="75000"/>
                  </a:srgbClr>
                </a:solidFill>
                <a:latin typeface="Posterama" panose="020B0504020200020000" pitchFamily="34" charset="0"/>
                <a:cs typeface="Posterama" panose="020B0504020200020000" pitchFamily="34" charset="0"/>
              </a:rPr>
              <a:t>Hepatology</a:t>
            </a:r>
            <a:r>
              <a:rPr lang="en-US" sz="525" dirty="0">
                <a:solidFill>
                  <a:srgbClr val="FFFFFF">
                    <a:lumMod val="75000"/>
                  </a:srgbClr>
                </a:solidFill>
                <a:latin typeface="Posterama" panose="020B0504020200020000" pitchFamily="34" charset="0"/>
                <a:cs typeface="Posterama" panose="020B0504020200020000" pitchFamily="34" charset="0"/>
              </a:rPr>
              <a:t>, 2002;36(5 Supplement 1): S106-113. </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Slowik M, Jhaveri R. Hepatitis B and Hepatitis C viruses in Infants and Young Children. </a:t>
            </a:r>
            <a:r>
              <a:rPr lang="en-US" sz="525" i="1" dirty="0">
                <a:solidFill>
                  <a:srgbClr val="FFFFFF">
                    <a:lumMod val="75000"/>
                  </a:srgbClr>
                </a:solidFill>
                <a:latin typeface="Posterama" panose="020B0504020200020000" pitchFamily="34" charset="0"/>
                <a:cs typeface="Posterama" panose="020B0504020200020000" pitchFamily="34" charset="0"/>
              </a:rPr>
              <a:t>Seminar in Pediatric Infectious Disease</a:t>
            </a:r>
            <a:r>
              <a:rPr lang="en-US" sz="525" dirty="0">
                <a:solidFill>
                  <a:srgbClr val="FFFFFF">
                    <a:lumMod val="75000"/>
                  </a:srgbClr>
                </a:solidFill>
                <a:latin typeface="Posterama" panose="020B0504020200020000" pitchFamily="34" charset="0"/>
                <a:cs typeface="Posterama" panose="020B0504020200020000" pitchFamily="34" charset="0"/>
              </a:rPr>
              <a:t>, 2005;16:296-305. </a:t>
            </a:r>
          </a:p>
        </p:txBody>
      </p:sp>
    </p:spTree>
    <p:extLst>
      <p:ext uri="{BB962C8B-B14F-4D97-AF65-F5344CB8AC3E}">
        <p14:creationId xmlns:p14="http://schemas.microsoft.com/office/powerpoint/2010/main" val="3200317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Brief Clinical review</a:t>
            </a:r>
          </a:p>
        </p:txBody>
      </p:sp>
      <p:sp>
        <p:nvSpPr>
          <p:cNvPr id="3" name="TextBox 2">
            <a:extLst>
              <a:ext uri="{FF2B5EF4-FFF2-40B4-BE49-F238E27FC236}">
                <a16:creationId xmlns:a16="http://schemas.microsoft.com/office/drawing/2014/main" id="{BEF95F52-5741-2C42-B823-D20822A3B602}"/>
              </a:ext>
            </a:extLst>
          </p:cNvPr>
          <p:cNvSpPr txBox="1"/>
          <p:nvPr/>
        </p:nvSpPr>
        <p:spPr>
          <a:xfrm>
            <a:off x="1854526" y="2066739"/>
            <a:ext cx="8228953" cy="2400657"/>
          </a:xfrm>
          <a:prstGeom prst="rect">
            <a:avLst/>
          </a:prstGeom>
          <a:noFill/>
        </p:spPr>
        <p:txBody>
          <a:bodyPr wrap="square" rtlCol="0">
            <a:spAutoFit/>
          </a:bodyPr>
          <a:lstStyle/>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Most common route of pediatric HCV infection is vertical transmission</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Risk factors for increased transmission:</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Elevated maternal viral load prior to delivery (&gt;600,000 IU/mL; ~log 5.8)</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Prolonged rupture of membranes (ROM), generally considered ≥6 hours</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Fetal scalp electrode</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Maternal co-infection with HIV</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Transmission rates are similar for vaginal and cesarean deliveries</a:t>
            </a:r>
          </a:p>
        </p:txBody>
      </p:sp>
      <p:sp>
        <p:nvSpPr>
          <p:cNvPr id="5" name="Rectangle 4">
            <a:extLst>
              <a:ext uri="{FF2B5EF4-FFF2-40B4-BE49-F238E27FC236}">
                <a16:creationId xmlns:a16="http://schemas.microsoft.com/office/drawing/2014/main" id="{7582ECAE-EB51-DF4E-ABF1-C3337FC9AA8C}"/>
              </a:ext>
            </a:extLst>
          </p:cNvPr>
          <p:cNvSpPr/>
          <p:nvPr/>
        </p:nvSpPr>
        <p:spPr>
          <a:xfrm>
            <a:off x="2842078" y="5387103"/>
            <a:ext cx="5923971" cy="577081"/>
          </a:xfrm>
          <a:prstGeom prst="rect">
            <a:avLst/>
          </a:prstGeom>
        </p:spPr>
        <p:txBody>
          <a:bodyPr wrap="square">
            <a:spAutoFit/>
          </a:bodyPr>
          <a:lstStyle/>
          <a:p>
            <a:pPr defTabSz="685800"/>
            <a:r>
              <a:rPr lang="en-US" sz="525" dirty="0">
                <a:solidFill>
                  <a:srgbClr val="FFFFFF">
                    <a:lumMod val="75000"/>
                  </a:srgbClr>
                </a:solidFill>
                <a:latin typeface="Posterama" panose="020B0504020200020000" pitchFamily="34" charset="0"/>
                <a:cs typeface="Posterama" panose="020B0504020200020000" pitchFamily="34" charset="0"/>
              </a:rPr>
              <a:t>References:</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Indolfi G, Resti M. Perinatal Transmission of Hepatitis C. </a:t>
            </a:r>
            <a:r>
              <a:rPr lang="en-US" sz="525" i="1" dirty="0">
                <a:solidFill>
                  <a:srgbClr val="FFFFFF">
                    <a:lumMod val="75000"/>
                  </a:srgbClr>
                </a:solidFill>
                <a:latin typeface="Posterama" panose="020B0504020200020000" pitchFamily="34" charset="0"/>
                <a:cs typeface="Posterama" panose="020B0504020200020000" pitchFamily="34" charset="0"/>
              </a:rPr>
              <a:t>Journal of Medical Virology</a:t>
            </a:r>
            <a:r>
              <a:rPr lang="en-US" sz="525" dirty="0">
                <a:solidFill>
                  <a:srgbClr val="FFFFFF">
                    <a:lumMod val="75000"/>
                  </a:srgbClr>
                </a:solidFill>
                <a:latin typeface="Posterama" panose="020B0504020200020000" pitchFamily="34" charset="0"/>
                <a:cs typeface="Posterama" panose="020B0504020200020000" pitchFamily="34" charset="0"/>
              </a:rPr>
              <a:t>, 2009; 81(5):836-843.</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Mack CL, et al. NASPGHAN Practice Guidelines: Diagnosis and management of hepatitis C infection in infants, children, and adolescents</a:t>
            </a:r>
            <a:r>
              <a:rPr lang="en-US" sz="525" i="1" dirty="0">
                <a:solidFill>
                  <a:srgbClr val="FFFFFF">
                    <a:lumMod val="75000"/>
                  </a:srgbClr>
                </a:solidFill>
                <a:latin typeface="Posterama" panose="020B0504020200020000" pitchFamily="34" charset="0"/>
                <a:cs typeface="Posterama" panose="020B0504020200020000" pitchFamily="34" charset="0"/>
              </a:rPr>
              <a:t>. J Pediatr Gastroenterol Nutr.</a:t>
            </a:r>
            <a:r>
              <a:rPr lang="en-US" sz="525" dirty="0">
                <a:solidFill>
                  <a:srgbClr val="FFFFFF">
                    <a:lumMod val="75000"/>
                  </a:srgbClr>
                </a:solidFill>
                <a:latin typeface="Posterama" panose="020B0504020200020000" pitchFamily="34" charset="0"/>
                <a:cs typeface="Posterama" panose="020B0504020200020000" pitchFamily="34" charset="0"/>
              </a:rPr>
              <a:t> 2012 Jun;54(6):838-55. </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Roberts EA, Yeung L. Maternal –Infant Transmission of HCV infection. </a:t>
            </a:r>
            <a:r>
              <a:rPr lang="en-US" sz="525" i="1" dirty="0">
                <a:solidFill>
                  <a:srgbClr val="FFFFFF">
                    <a:lumMod val="75000"/>
                  </a:srgbClr>
                </a:solidFill>
                <a:latin typeface="Posterama" panose="020B0504020200020000" pitchFamily="34" charset="0"/>
                <a:cs typeface="Posterama" panose="020B0504020200020000" pitchFamily="34" charset="0"/>
              </a:rPr>
              <a:t>Hepatology</a:t>
            </a:r>
            <a:r>
              <a:rPr lang="en-US" sz="525" dirty="0">
                <a:solidFill>
                  <a:srgbClr val="FFFFFF">
                    <a:lumMod val="75000"/>
                  </a:srgbClr>
                </a:solidFill>
                <a:latin typeface="Posterama" panose="020B0504020200020000" pitchFamily="34" charset="0"/>
                <a:cs typeface="Posterama" panose="020B0504020200020000" pitchFamily="34" charset="0"/>
              </a:rPr>
              <a:t>, 2002;36(5 Supplement 1): S106-113. </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Slowik M, Jhaveri R. Hepatitis B and Hepatitis C viruses in Infants and Young Children. </a:t>
            </a:r>
            <a:r>
              <a:rPr lang="en-US" sz="525" i="1" dirty="0">
                <a:solidFill>
                  <a:srgbClr val="FFFFFF">
                    <a:lumMod val="75000"/>
                  </a:srgbClr>
                </a:solidFill>
                <a:latin typeface="Posterama" panose="020B0504020200020000" pitchFamily="34" charset="0"/>
                <a:cs typeface="Posterama" panose="020B0504020200020000" pitchFamily="34" charset="0"/>
              </a:rPr>
              <a:t>Seminar in Pediatric Infectious Disease</a:t>
            </a:r>
            <a:r>
              <a:rPr lang="en-US" sz="525" dirty="0">
                <a:solidFill>
                  <a:srgbClr val="FFFFFF">
                    <a:lumMod val="75000"/>
                  </a:srgbClr>
                </a:solidFill>
                <a:latin typeface="Posterama" panose="020B0504020200020000" pitchFamily="34" charset="0"/>
                <a:cs typeface="Posterama" panose="020B0504020200020000" pitchFamily="34" charset="0"/>
              </a:rPr>
              <a:t>, 2005;16:296-305. </a:t>
            </a:r>
          </a:p>
        </p:txBody>
      </p:sp>
    </p:spTree>
    <p:extLst>
      <p:ext uri="{BB962C8B-B14F-4D97-AF65-F5344CB8AC3E}">
        <p14:creationId xmlns:p14="http://schemas.microsoft.com/office/powerpoint/2010/main" val="3654125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E433CB3-EAB2-4842-A1DD-7BC051B55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ill Sans MT"/>
            </a:endParaRPr>
          </a:p>
        </p:txBody>
      </p:sp>
      <p:pic>
        <p:nvPicPr>
          <p:cNvPr id="5" name="Picture 4" descr="A baby holding hands the hands of a teddy bear">
            <a:extLst>
              <a:ext uri="{FF2B5EF4-FFF2-40B4-BE49-F238E27FC236}">
                <a16:creationId xmlns:a16="http://schemas.microsoft.com/office/drawing/2014/main" id="{E8A457B2-F885-E8D8-3936-38B515CD9EBD}"/>
              </a:ext>
            </a:extLst>
          </p:cNvPr>
          <p:cNvPicPr>
            <a:picLocks noChangeAspect="1"/>
          </p:cNvPicPr>
          <p:nvPr/>
        </p:nvPicPr>
        <p:blipFill rotWithShape="1">
          <a:blip r:embed="rId2"/>
          <a:srcRect t="2541" b="13189"/>
          <a:stretch/>
        </p:blipFill>
        <p:spPr>
          <a:xfrm>
            <a:off x="1524001" y="857258"/>
            <a:ext cx="9144000" cy="5143493"/>
          </a:xfrm>
          <a:prstGeom prst="rect">
            <a:avLst/>
          </a:prstGeom>
        </p:spPr>
      </p:pic>
      <p:sp>
        <p:nvSpPr>
          <p:cNvPr id="11" name="Rectangle 10">
            <a:extLst>
              <a:ext uri="{FF2B5EF4-FFF2-40B4-BE49-F238E27FC236}">
                <a16:creationId xmlns:a16="http://schemas.microsoft.com/office/drawing/2014/main" id="{ADB75148-2791-4D20-8938-D7554D86B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547509"/>
            <a:ext cx="9144000" cy="1453243"/>
          </a:xfrm>
          <a:prstGeom prst="rect">
            <a:avLst/>
          </a:prstGeom>
          <a:gradFill>
            <a:gsLst>
              <a:gs pos="47000">
                <a:srgbClr val="000000">
                  <a:alpha val="18000"/>
                </a:srgbClr>
              </a:gs>
              <a:gs pos="0">
                <a:schemeClr val="tx1">
                  <a:alpha val="0"/>
                </a:schemeClr>
              </a:gs>
              <a:gs pos="100000">
                <a:srgbClr val="000000">
                  <a:alpha val="3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ill Sans MT"/>
            </a:endParaRPr>
          </a:p>
        </p:txBody>
      </p:sp>
      <p:sp>
        <p:nvSpPr>
          <p:cNvPr id="4" name="Title 1">
            <a:extLst>
              <a:ext uri="{FF2B5EF4-FFF2-40B4-BE49-F238E27FC236}">
                <a16:creationId xmlns:a16="http://schemas.microsoft.com/office/drawing/2014/main" id="{50C8B400-A81D-D7FE-6A2A-3D4267AF45FE}"/>
              </a:ext>
            </a:extLst>
          </p:cNvPr>
          <p:cNvSpPr txBox="1">
            <a:spLocks/>
          </p:cNvSpPr>
          <p:nvPr/>
        </p:nvSpPr>
        <p:spPr>
          <a:xfrm>
            <a:off x="1807403" y="2697125"/>
            <a:ext cx="8577197" cy="1952267"/>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3600" kern="1200" cap="all" spc="300" baseline="0">
                <a:solidFill>
                  <a:schemeClr val="tx2"/>
                </a:solidFill>
                <a:latin typeface="+mj-lt"/>
                <a:ea typeface="+mj-ea"/>
                <a:cs typeface="+mj-cs"/>
              </a:defRPr>
            </a:lvl1pPr>
          </a:lstStyle>
          <a:p>
            <a:pPr defTabSz="685800"/>
            <a:r>
              <a:rPr lang="en-US" sz="3300" b="1" spc="225" dirty="0">
                <a:ln>
                  <a:solidFill>
                    <a:srgbClr val="00D661"/>
                  </a:solidFill>
                </a:ln>
                <a:solidFill>
                  <a:srgbClr val="000000"/>
                </a:solidFill>
                <a:latin typeface="Posterama" panose="020B0504020200020000" pitchFamily="34" charset="0"/>
                <a:cs typeface="Posterama" panose="020B0504020200020000" pitchFamily="34" charset="0"/>
              </a:rPr>
              <a:t>Perinatal Hepatitis C Exposure</a:t>
            </a:r>
            <a:br>
              <a:rPr lang="en-US" sz="3300" spc="225" dirty="0">
                <a:ln>
                  <a:solidFill>
                    <a:srgbClr val="000000"/>
                  </a:solidFill>
                </a:ln>
                <a:solidFill>
                  <a:srgbClr val="00D661"/>
                </a:solidFill>
                <a:latin typeface="Posterama" panose="020B0504020200020000" pitchFamily="34" charset="0"/>
                <a:cs typeface="Posterama" panose="020B0504020200020000" pitchFamily="34" charset="0"/>
              </a:rPr>
            </a:br>
            <a:r>
              <a:rPr lang="en-US" sz="2400" b="1" spc="225" dirty="0">
                <a:ln>
                  <a:solidFill>
                    <a:srgbClr val="000000"/>
                  </a:solidFill>
                </a:ln>
                <a:solidFill>
                  <a:srgbClr val="00D661"/>
                </a:solidFill>
                <a:latin typeface="Posterama" panose="020B0504020200020000" pitchFamily="34" charset="0"/>
                <a:cs typeface="Posterama" panose="020B0504020200020000" pitchFamily="34" charset="0"/>
              </a:rPr>
              <a:t>A multidisciplinary approach to management in the mountain state</a:t>
            </a:r>
            <a:br>
              <a:rPr lang="en-US" sz="2400" spc="225" dirty="0">
                <a:ln>
                  <a:solidFill>
                    <a:srgbClr val="000000"/>
                  </a:solidFill>
                </a:ln>
                <a:solidFill>
                  <a:srgbClr val="00D661"/>
                </a:solidFill>
                <a:latin typeface="Posterama" panose="020B0504020200020000" pitchFamily="34" charset="0"/>
                <a:cs typeface="Posterama" panose="020B0504020200020000" pitchFamily="34" charset="0"/>
              </a:rPr>
            </a:br>
            <a:br>
              <a:rPr lang="en-US" sz="2400" spc="225" dirty="0">
                <a:ln>
                  <a:solidFill>
                    <a:srgbClr val="000000"/>
                  </a:solidFill>
                </a:ln>
                <a:solidFill>
                  <a:srgbClr val="00D661"/>
                </a:solidFill>
                <a:latin typeface="Posterama" panose="020B0504020200020000" pitchFamily="34" charset="0"/>
                <a:cs typeface="Posterama" panose="020B0504020200020000" pitchFamily="34" charset="0"/>
              </a:rPr>
            </a:br>
            <a:r>
              <a:rPr lang="en-US" sz="1800" spc="225" dirty="0">
                <a:ln>
                  <a:solidFill>
                    <a:srgbClr val="000000"/>
                  </a:solidFill>
                </a:ln>
                <a:solidFill>
                  <a:srgbClr val="000000"/>
                </a:solidFill>
                <a:latin typeface="Posterama" panose="020B0504020200020000" pitchFamily="34" charset="0"/>
                <a:cs typeface="Posterama" panose="020B0504020200020000" pitchFamily="34" charset="0"/>
              </a:rPr>
              <a:t>West Virginia Perinatal Summit</a:t>
            </a:r>
          </a:p>
          <a:p>
            <a:pPr defTabSz="685800"/>
            <a:r>
              <a:rPr lang="en-US" sz="1800" spc="225" dirty="0">
                <a:ln>
                  <a:solidFill>
                    <a:srgbClr val="000000"/>
                  </a:solidFill>
                </a:ln>
                <a:solidFill>
                  <a:srgbClr val="000000"/>
                </a:solidFill>
                <a:latin typeface="Posterama" panose="020B0504020200020000" pitchFamily="34" charset="0"/>
                <a:cs typeface="Posterama" panose="020B0504020200020000" pitchFamily="34" charset="0"/>
              </a:rPr>
              <a:t>September 2023</a:t>
            </a:r>
            <a:endParaRPr lang="en-US" spc="225" dirty="0">
              <a:ln>
                <a:solidFill>
                  <a:srgbClr val="000000"/>
                </a:solidFill>
              </a:ln>
              <a:solidFill>
                <a:srgbClr val="000000"/>
              </a:solidFill>
              <a:latin typeface="Posterama" panose="020B0504020200020000" pitchFamily="34" charset="0"/>
              <a:cs typeface="Posterama" panose="020B0504020200020000" pitchFamily="34" charset="0"/>
            </a:endParaRPr>
          </a:p>
        </p:txBody>
      </p:sp>
      <p:pic>
        <p:nvPicPr>
          <p:cNvPr id="6" name="Picture 5" descr="Text&#10;&#10;Description automatically generated">
            <a:extLst>
              <a:ext uri="{FF2B5EF4-FFF2-40B4-BE49-F238E27FC236}">
                <a16:creationId xmlns:a16="http://schemas.microsoft.com/office/drawing/2014/main" id="{63C47448-21A3-BB22-2E78-0711859A5271}"/>
              </a:ext>
            </a:extLst>
          </p:cNvPr>
          <p:cNvPicPr>
            <a:picLocks noChangeAspect="1"/>
          </p:cNvPicPr>
          <p:nvPr/>
        </p:nvPicPr>
        <p:blipFill>
          <a:blip r:embed="rId3"/>
          <a:stretch>
            <a:fillRect/>
          </a:stretch>
        </p:blipFill>
        <p:spPr>
          <a:xfrm>
            <a:off x="9363361" y="1027805"/>
            <a:ext cx="1126670" cy="526860"/>
          </a:xfrm>
          <a:prstGeom prst="rect">
            <a:avLst/>
          </a:prstGeom>
        </p:spPr>
      </p:pic>
    </p:spTree>
    <p:extLst>
      <p:ext uri="{BB962C8B-B14F-4D97-AF65-F5344CB8AC3E}">
        <p14:creationId xmlns:p14="http://schemas.microsoft.com/office/powerpoint/2010/main" val="1420622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Brief Clinical review</a:t>
            </a:r>
          </a:p>
        </p:txBody>
      </p:sp>
      <p:sp>
        <p:nvSpPr>
          <p:cNvPr id="3" name="TextBox 2">
            <a:extLst>
              <a:ext uri="{FF2B5EF4-FFF2-40B4-BE49-F238E27FC236}">
                <a16:creationId xmlns:a16="http://schemas.microsoft.com/office/drawing/2014/main" id="{BEF95F52-5741-2C42-B823-D20822A3B602}"/>
              </a:ext>
            </a:extLst>
          </p:cNvPr>
          <p:cNvSpPr txBox="1"/>
          <p:nvPr/>
        </p:nvSpPr>
        <p:spPr>
          <a:xfrm>
            <a:off x="1854526" y="2066737"/>
            <a:ext cx="8228953" cy="2746906"/>
          </a:xfrm>
          <a:prstGeom prst="rect">
            <a:avLst/>
          </a:prstGeom>
          <a:noFill/>
        </p:spPr>
        <p:txBody>
          <a:bodyPr wrap="square" rtlCol="0">
            <a:spAutoFit/>
          </a:bodyPr>
          <a:lstStyle/>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Most common route of pediatric HCV infection is vertical transmission.</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Risk factors for increased transmission:</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Elevated maternal viral load prior to delivery (&gt;600,000 IU/mL; ~log 5.8)</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Prolonged rupture of membranes (ROM), generally considered ≥6 hours</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Fetal scalp electrode</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Maternal co-infection with HIV</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Transmission rates are similar for vaginal and cesarean deliveries</a:t>
            </a:r>
          </a:p>
          <a:p>
            <a:pPr marL="257175" indent="-257175"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Breastfeeding is generally safe &amp; not a common mode of HCV transmission</a:t>
            </a:r>
          </a:p>
        </p:txBody>
      </p:sp>
      <p:sp>
        <p:nvSpPr>
          <p:cNvPr id="5" name="Rectangle 4">
            <a:extLst>
              <a:ext uri="{FF2B5EF4-FFF2-40B4-BE49-F238E27FC236}">
                <a16:creationId xmlns:a16="http://schemas.microsoft.com/office/drawing/2014/main" id="{E8D9561A-AD39-3840-BA4E-D3E42A309472}"/>
              </a:ext>
            </a:extLst>
          </p:cNvPr>
          <p:cNvSpPr/>
          <p:nvPr/>
        </p:nvSpPr>
        <p:spPr>
          <a:xfrm>
            <a:off x="2842078" y="5387103"/>
            <a:ext cx="5923971" cy="577081"/>
          </a:xfrm>
          <a:prstGeom prst="rect">
            <a:avLst/>
          </a:prstGeom>
        </p:spPr>
        <p:txBody>
          <a:bodyPr wrap="square">
            <a:spAutoFit/>
          </a:bodyPr>
          <a:lstStyle/>
          <a:p>
            <a:pPr defTabSz="685800"/>
            <a:r>
              <a:rPr lang="en-US" sz="525" dirty="0">
                <a:solidFill>
                  <a:srgbClr val="FFFFFF">
                    <a:lumMod val="75000"/>
                  </a:srgbClr>
                </a:solidFill>
                <a:latin typeface="Posterama" panose="020B0504020200020000" pitchFamily="34" charset="0"/>
                <a:cs typeface="Posterama" panose="020B0504020200020000" pitchFamily="34" charset="0"/>
              </a:rPr>
              <a:t>References:</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Indolfi G, Resti M. Perinatal Transmission of Hepatitis C. </a:t>
            </a:r>
            <a:r>
              <a:rPr lang="en-US" sz="525" i="1" dirty="0">
                <a:solidFill>
                  <a:srgbClr val="FFFFFF">
                    <a:lumMod val="75000"/>
                  </a:srgbClr>
                </a:solidFill>
                <a:latin typeface="Posterama" panose="020B0504020200020000" pitchFamily="34" charset="0"/>
                <a:cs typeface="Posterama" panose="020B0504020200020000" pitchFamily="34" charset="0"/>
              </a:rPr>
              <a:t>Journal of Medical Virology</a:t>
            </a:r>
            <a:r>
              <a:rPr lang="en-US" sz="525" dirty="0">
                <a:solidFill>
                  <a:srgbClr val="FFFFFF">
                    <a:lumMod val="75000"/>
                  </a:srgbClr>
                </a:solidFill>
                <a:latin typeface="Posterama" panose="020B0504020200020000" pitchFamily="34" charset="0"/>
                <a:cs typeface="Posterama" panose="020B0504020200020000" pitchFamily="34" charset="0"/>
              </a:rPr>
              <a:t>, 2009; 81(5):836-843.</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Mack CL, et al. NASPGHAN Practice Guidelines: Diagnosis and management of hepatitis C infection in infants, children, and adolescents</a:t>
            </a:r>
            <a:r>
              <a:rPr lang="en-US" sz="525" i="1" dirty="0">
                <a:solidFill>
                  <a:srgbClr val="FFFFFF">
                    <a:lumMod val="75000"/>
                  </a:srgbClr>
                </a:solidFill>
                <a:latin typeface="Posterama" panose="020B0504020200020000" pitchFamily="34" charset="0"/>
                <a:cs typeface="Posterama" panose="020B0504020200020000" pitchFamily="34" charset="0"/>
              </a:rPr>
              <a:t>. J Pediatr Gastroenterol Nutr.</a:t>
            </a:r>
            <a:r>
              <a:rPr lang="en-US" sz="525" dirty="0">
                <a:solidFill>
                  <a:srgbClr val="FFFFFF">
                    <a:lumMod val="75000"/>
                  </a:srgbClr>
                </a:solidFill>
                <a:latin typeface="Posterama" panose="020B0504020200020000" pitchFamily="34" charset="0"/>
                <a:cs typeface="Posterama" panose="020B0504020200020000" pitchFamily="34" charset="0"/>
              </a:rPr>
              <a:t> 2012 Jun;54(6):838-55. </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Roberts EA, Yeung L. Maternal –Infant Transmission of HCV infection. </a:t>
            </a:r>
            <a:r>
              <a:rPr lang="en-US" sz="525" i="1" dirty="0">
                <a:solidFill>
                  <a:srgbClr val="FFFFFF">
                    <a:lumMod val="75000"/>
                  </a:srgbClr>
                </a:solidFill>
                <a:latin typeface="Posterama" panose="020B0504020200020000" pitchFamily="34" charset="0"/>
                <a:cs typeface="Posterama" panose="020B0504020200020000" pitchFamily="34" charset="0"/>
              </a:rPr>
              <a:t>Hepatology</a:t>
            </a:r>
            <a:r>
              <a:rPr lang="en-US" sz="525" dirty="0">
                <a:solidFill>
                  <a:srgbClr val="FFFFFF">
                    <a:lumMod val="75000"/>
                  </a:srgbClr>
                </a:solidFill>
                <a:latin typeface="Posterama" panose="020B0504020200020000" pitchFamily="34" charset="0"/>
                <a:cs typeface="Posterama" panose="020B0504020200020000" pitchFamily="34" charset="0"/>
              </a:rPr>
              <a:t>, 2002;36(5 Supplement 1): S106-113. </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Slowik M, Jhaveri R. Hepatitis B and Hepatitis C viruses in Infants and Young Children. </a:t>
            </a:r>
            <a:r>
              <a:rPr lang="en-US" sz="525" i="1" dirty="0">
                <a:solidFill>
                  <a:srgbClr val="FFFFFF">
                    <a:lumMod val="75000"/>
                  </a:srgbClr>
                </a:solidFill>
                <a:latin typeface="Posterama" panose="020B0504020200020000" pitchFamily="34" charset="0"/>
                <a:cs typeface="Posterama" panose="020B0504020200020000" pitchFamily="34" charset="0"/>
              </a:rPr>
              <a:t>Seminar in Pediatric Infectious Disease</a:t>
            </a:r>
            <a:r>
              <a:rPr lang="en-US" sz="525" dirty="0">
                <a:solidFill>
                  <a:srgbClr val="FFFFFF">
                    <a:lumMod val="75000"/>
                  </a:srgbClr>
                </a:solidFill>
                <a:latin typeface="Posterama" panose="020B0504020200020000" pitchFamily="34" charset="0"/>
                <a:cs typeface="Posterama" panose="020B0504020200020000" pitchFamily="34" charset="0"/>
              </a:rPr>
              <a:t>, 2005;16:296-305. </a:t>
            </a:r>
          </a:p>
        </p:txBody>
      </p:sp>
    </p:spTree>
    <p:extLst>
      <p:ext uri="{BB962C8B-B14F-4D97-AF65-F5344CB8AC3E}">
        <p14:creationId xmlns:p14="http://schemas.microsoft.com/office/powerpoint/2010/main" val="1644857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Brief Clinical review</a:t>
            </a:r>
          </a:p>
        </p:txBody>
      </p:sp>
      <p:sp>
        <p:nvSpPr>
          <p:cNvPr id="3" name="TextBox 2">
            <a:extLst>
              <a:ext uri="{FF2B5EF4-FFF2-40B4-BE49-F238E27FC236}">
                <a16:creationId xmlns:a16="http://schemas.microsoft.com/office/drawing/2014/main" id="{BEF95F52-5741-2C42-B823-D20822A3B602}"/>
              </a:ext>
            </a:extLst>
          </p:cNvPr>
          <p:cNvSpPr txBox="1"/>
          <p:nvPr/>
        </p:nvSpPr>
        <p:spPr>
          <a:xfrm>
            <a:off x="1854526" y="2066737"/>
            <a:ext cx="8228953" cy="3093154"/>
          </a:xfrm>
          <a:prstGeom prst="rect">
            <a:avLst/>
          </a:prstGeom>
          <a:noFill/>
        </p:spPr>
        <p:txBody>
          <a:bodyPr wrap="square" rtlCol="0">
            <a:spAutoFit/>
          </a:bodyPr>
          <a:lstStyle/>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Most common route of pediatric HCV infection is vertical transmission.</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Risk factors for increased transmission:</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Elevated maternal viral load prior to delivery (&gt;600,000 IU/mL; ~log 5.8)</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Prolonged rupture of membranes (ROM), generally considered ≥6 hours</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Fetal scalp electrode</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Maternal co-infection with HIV</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Transmission rates are similar for vaginal and cesarean deliveries</a:t>
            </a:r>
          </a:p>
          <a:p>
            <a:pPr marL="257175" indent="-257175"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Breastfeeding is generally safe &amp; not a common mode of HCV transmission</a:t>
            </a:r>
          </a:p>
          <a:p>
            <a:pPr marL="257175" indent="-257175"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Postnatal HCV infection is possible, but not the focus of today’s presentation</a:t>
            </a:r>
          </a:p>
        </p:txBody>
      </p:sp>
      <p:sp>
        <p:nvSpPr>
          <p:cNvPr id="4" name="Rectangle 3">
            <a:extLst>
              <a:ext uri="{FF2B5EF4-FFF2-40B4-BE49-F238E27FC236}">
                <a16:creationId xmlns:a16="http://schemas.microsoft.com/office/drawing/2014/main" id="{6353AC64-B8A9-3047-A487-A52B238B0CE5}"/>
              </a:ext>
            </a:extLst>
          </p:cNvPr>
          <p:cNvSpPr/>
          <p:nvPr/>
        </p:nvSpPr>
        <p:spPr>
          <a:xfrm>
            <a:off x="2842078" y="5387103"/>
            <a:ext cx="5923971" cy="577081"/>
          </a:xfrm>
          <a:prstGeom prst="rect">
            <a:avLst/>
          </a:prstGeom>
        </p:spPr>
        <p:txBody>
          <a:bodyPr wrap="square">
            <a:spAutoFit/>
          </a:bodyPr>
          <a:lstStyle/>
          <a:p>
            <a:pPr defTabSz="685800"/>
            <a:r>
              <a:rPr lang="en-US" sz="525" dirty="0">
                <a:solidFill>
                  <a:srgbClr val="FFFFFF">
                    <a:lumMod val="75000"/>
                  </a:srgbClr>
                </a:solidFill>
                <a:latin typeface="Posterama" panose="020B0504020200020000" pitchFamily="34" charset="0"/>
                <a:cs typeface="Posterama" panose="020B0504020200020000" pitchFamily="34" charset="0"/>
              </a:rPr>
              <a:t>References:</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Indolfi G, Resti M. Perinatal Transmission of Hepatitis C. </a:t>
            </a:r>
            <a:r>
              <a:rPr lang="en-US" sz="525" i="1" dirty="0">
                <a:solidFill>
                  <a:srgbClr val="FFFFFF">
                    <a:lumMod val="75000"/>
                  </a:srgbClr>
                </a:solidFill>
                <a:latin typeface="Posterama" panose="020B0504020200020000" pitchFamily="34" charset="0"/>
                <a:cs typeface="Posterama" panose="020B0504020200020000" pitchFamily="34" charset="0"/>
              </a:rPr>
              <a:t>Journal of Medical Virology</a:t>
            </a:r>
            <a:r>
              <a:rPr lang="en-US" sz="525" dirty="0">
                <a:solidFill>
                  <a:srgbClr val="FFFFFF">
                    <a:lumMod val="75000"/>
                  </a:srgbClr>
                </a:solidFill>
                <a:latin typeface="Posterama" panose="020B0504020200020000" pitchFamily="34" charset="0"/>
                <a:cs typeface="Posterama" panose="020B0504020200020000" pitchFamily="34" charset="0"/>
              </a:rPr>
              <a:t>, 2009; 81(5):836-843.</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Mack CL, et al. NASPGHAN Practice Guidelines: Diagnosis and management of hepatitis C infection in infants, children, and adolescents</a:t>
            </a:r>
            <a:r>
              <a:rPr lang="en-US" sz="525" i="1" dirty="0">
                <a:solidFill>
                  <a:srgbClr val="FFFFFF">
                    <a:lumMod val="75000"/>
                  </a:srgbClr>
                </a:solidFill>
                <a:latin typeface="Posterama" panose="020B0504020200020000" pitchFamily="34" charset="0"/>
                <a:cs typeface="Posterama" panose="020B0504020200020000" pitchFamily="34" charset="0"/>
              </a:rPr>
              <a:t>. J Pediatr Gastroenterol Nutr.</a:t>
            </a:r>
            <a:r>
              <a:rPr lang="en-US" sz="525" dirty="0">
                <a:solidFill>
                  <a:srgbClr val="FFFFFF">
                    <a:lumMod val="75000"/>
                  </a:srgbClr>
                </a:solidFill>
                <a:latin typeface="Posterama" panose="020B0504020200020000" pitchFamily="34" charset="0"/>
                <a:cs typeface="Posterama" panose="020B0504020200020000" pitchFamily="34" charset="0"/>
              </a:rPr>
              <a:t> 2012 Jun;54(6):838-55. </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Roberts EA, Yeung L. Maternal –Infant Transmission of HCV infection. </a:t>
            </a:r>
            <a:r>
              <a:rPr lang="en-US" sz="525" i="1" dirty="0">
                <a:solidFill>
                  <a:srgbClr val="FFFFFF">
                    <a:lumMod val="75000"/>
                  </a:srgbClr>
                </a:solidFill>
                <a:latin typeface="Posterama" panose="020B0504020200020000" pitchFamily="34" charset="0"/>
                <a:cs typeface="Posterama" panose="020B0504020200020000" pitchFamily="34" charset="0"/>
              </a:rPr>
              <a:t>Hepatology</a:t>
            </a:r>
            <a:r>
              <a:rPr lang="en-US" sz="525" dirty="0">
                <a:solidFill>
                  <a:srgbClr val="FFFFFF">
                    <a:lumMod val="75000"/>
                  </a:srgbClr>
                </a:solidFill>
                <a:latin typeface="Posterama" panose="020B0504020200020000" pitchFamily="34" charset="0"/>
                <a:cs typeface="Posterama" panose="020B0504020200020000" pitchFamily="34" charset="0"/>
              </a:rPr>
              <a:t>, 2002;36(5 Supplement 1): S106-113. </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Slowik M, Jhaveri R. Hepatitis B and Hepatitis C viruses in Infants and Young Children. </a:t>
            </a:r>
            <a:r>
              <a:rPr lang="en-US" sz="525" i="1" dirty="0">
                <a:solidFill>
                  <a:srgbClr val="FFFFFF">
                    <a:lumMod val="75000"/>
                  </a:srgbClr>
                </a:solidFill>
                <a:latin typeface="Posterama" panose="020B0504020200020000" pitchFamily="34" charset="0"/>
                <a:cs typeface="Posterama" panose="020B0504020200020000" pitchFamily="34" charset="0"/>
              </a:rPr>
              <a:t>Seminar in Pediatric Infectious Disease</a:t>
            </a:r>
            <a:r>
              <a:rPr lang="en-US" sz="525" dirty="0">
                <a:solidFill>
                  <a:srgbClr val="FFFFFF">
                    <a:lumMod val="75000"/>
                  </a:srgbClr>
                </a:solidFill>
                <a:latin typeface="Posterama" panose="020B0504020200020000" pitchFamily="34" charset="0"/>
                <a:cs typeface="Posterama" panose="020B0504020200020000" pitchFamily="34" charset="0"/>
              </a:rPr>
              <a:t>, 2005;16:296-305. </a:t>
            </a:r>
          </a:p>
        </p:txBody>
      </p:sp>
    </p:spTree>
    <p:extLst>
      <p:ext uri="{BB962C8B-B14F-4D97-AF65-F5344CB8AC3E}">
        <p14:creationId xmlns:p14="http://schemas.microsoft.com/office/powerpoint/2010/main" val="602610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Brief Clinical review</a:t>
            </a:r>
          </a:p>
        </p:txBody>
      </p:sp>
      <p:sp>
        <p:nvSpPr>
          <p:cNvPr id="4" name="Down Arrow 3">
            <a:extLst>
              <a:ext uri="{FF2B5EF4-FFF2-40B4-BE49-F238E27FC236}">
                <a16:creationId xmlns:a16="http://schemas.microsoft.com/office/drawing/2014/main" id="{1B8706CF-7F59-D44A-ADDC-4EA1B992FDD8}"/>
              </a:ext>
            </a:extLst>
          </p:cNvPr>
          <p:cNvSpPr/>
          <p:nvPr/>
        </p:nvSpPr>
        <p:spPr>
          <a:xfrm rot="1363229">
            <a:off x="4855683" y="2482161"/>
            <a:ext cx="256124" cy="941040"/>
          </a:xfrm>
          <a:prstGeom prst="downArrow">
            <a:avLst>
              <a:gd name="adj1" fmla="val 44302"/>
              <a:gd name="adj2" fmla="val 50000"/>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5" name="Rectangle 4">
            <a:extLst>
              <a:ext uri="{FF2B5EF4-FFF2-40B4-BE49-F238E27FC236}">
                <a16:creationId xmlns:a16="http://schemas.microsoft.com/office/drawing/2014/main" id="{91493450-9C41-F34D-9723-EA3B5A431189}"/>
              </a:ext>
            </a:extLst>
          </p:cNvPr>
          <p:cNvSpPr/>
          <p:nvPr/>
        </p:nvSpPr>
        <p:spPr>
          <a:xfrm>
            <a:off x="4423674" y="2032925"/>
            <a:ext cx="3029457" cy="415498"/>
          </a:xfrm>
          <a:prstGeom prst="rect">
            <a:avLst/>
          </a:prstGeom>
        </p:spPr>
        <p:txBody>
          <a:bodyPr wrap="square">
            <a:spAutoFit/>
          </a:bodyPr>
          <a:lstStyle/>
          <a:p>
            <a:pPr algn="ctr" defTabSz="685800"/>
            <a:r>
              <a:rPr lang="en-US" sz="2100" b="1" dirty="0">
                <a:solidFill>
                  <a:srgbClr val="000000"/>
                </a:solidFill>
                <a:latin typeface="Posterama" panose="020B0504020200020000" pitchFamily="34" charset="0"/>
                <a:cs typeface="Posterama" panose="020B0504020200020000" pitchFamily="34" charset="0"/>
              </a:rPr>
              <a:t>Perinatal exposure</a:t>
            </a:r>
          </a:p>
        </p:txBody>
      </p:sp>
      <p:sp>
        <p:nvSpPr>
          <p:cNvPr id="8" name="Rectangle 7">
            <a:extLst>
              <a:ext uri="{FF2B5EF4-FFF2-40B4-BE49-F238E27FC236}">
                <a16:creationId xmlns:a16="http://schemas.microsoft.com/office/drawing/2014/main" id="{ABD442C4-EDF6-8541-92E2-8B0150BF11AE}"/>
              </a:ext>
            </a:extLst>
          </p:cNvPr>
          <p:cNvSpPr/>
          <p:nvPr/>
        </p:nvSpPr>
        <p:spPr>
          <a:xfrm>
            <a:off x="3427119" y="3390775"/>
            <a:ext cx="2533678" cy="738664"/>
          </a:xfrm>
          <a:prstGeom prst="rect">
            <a:avLst/>
          </a:prstGeom>
        </p:spPr>
        <p:txBody>
          <a:bodyPr wrap="square">
            <a:spAutoFit/>
          </a:bodyPr>
          <a:lstStyle/>
          <a:p>
            <a:pPr defTabSz="685800"/>
            <a:r>
              <a:rPr lang="en-US" sz="2100" b="1" dirty="0">
                <a:solidFill>
                  <a:srgbClr val="000000"/>
                </a:solidFill>
                <a:latin typeface="Posterama" panose="020B0504020200020000" pitchFamily="34" charset="0"/>
                <a:cs typeface="Posterama" panose="020B0504020200020000" pitchFamily="34" charset="0"/>
              </a:rPr>
              <a:t>Perinatal infection</a:t>
            </a:r>
          </a:p>
        </p:txBody>
      </p:sp>
      <p:sp>
        <p:nvSpPr>
          <p:cNvPr id="11" name="Down Arrow 10">
            <a:extLst>
              <a:ext uri="{FF2B5EF4-FFF2-40B4-BE49-F238E27FC236}">
                <a16:creationId xmlns:a16="http://schemas.microsoft.com/office/drawing/2014/main" id="{59228D6E-0931-5440-9DD9-617D6DAA6434}"/>
              </a:ext>
            </a:extLst>
          </p:cNvPr>
          <p:cNvSpPr/>
          <p:nvPr/>
        </p:nvSpPr>
        <p:spPr>
          <a:xfrm rot="20179183">
            <a:off x="6686058" y="2483294"/>
            <a:ext cx="256124" cy="941040"/>
          </a:xfrm>
          <a:prstGeom prst="downArrow">
            <a:avLst>
              <a:gd name="adj1" fmla="val 44302"/>
              <a:gd name="adj2" fmla="val 50000"/>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12" name="Rectangle 11">
            <a:extLst>
              <a:ext uri="{FF2B5EF4-FFF2-40B4-BE49-F238E27FC236}">
                <a16:creationId xmlns:a16="http://schemas.microsoft.com/office/drawing/2014/main" id="{AF94A63E-825C-3A47-AAEB-AFFA323FB32A}"/>
              </a:ext>
            </a:extLst>
          </p:cNvPr>
          <p:cNvSpPr/>
          <p:nvPr/>
        </p:nvSpPr>
        <p:spPr>
          <a:xfrm>
            <a:off x="6096001" y="3394599"/>
            <a:ext cx="3029457" cy="415498"/>
          </a:xfrm>
          <a:prstGeom prst="rect">
            <a:avLst/>
          </a:prstGeom>
        </p:spPr>
        <p:txBody>
          <a:bodyPr wrap="square">
            <a:spAutoFit/>
          </a:bodyPr>
          <a:lstStyle/>
          <a:p>
            <a:pPr defTabSz="685800"/>
            <a:r>
              <a:rPr lang="en-US" sz="2100" b="1" dirty="0">
                <a:solidFill>
                  <a:srgbClr val="000000"/>
                </a:solidFill>
                <a:latin typeface="Posterama" panose="020B0504020200020000" pitchFamily="34" charset="0"/>
                <a:cs typeface="Posterama" panose="020B0504020200020000" pitchFamily="34" charset="0"/>
              </a:rPr>
              <a:t>No perinatal infection</a:t>
            </a:r>
          </a:p>
        </p:txBody>
      </p:sp>
      <p:sp>
        <p:nvSpPr>
          <p:cNvPr id="13" name="Rectangle 12">
            <a:extLst>
              <a:ext uri="{FF2B5EF4-FFF2-40B4-BE49-F238E27FC236}">
                <a16:creationId xmlns:a16="http://schemas.microsoft.com/office/drawing/2014/main" id="{37FB6DA7-4C83-FA47-AF8A-26C04448BCB8}"/>
              </a:ext>
            </a:extLst>
          </p:cNvPr>
          <p:cNvSpPr/>
          <p:nvPr/>
        </p:nvSpPr>
        <p:spPr>
          <a:xfrm>
            <a:off x="4273824" y="2737393"/>
            <a:ext cx="701240" cy="323165"/>
          </a:xfrm>
          <a:prstGeom prst="rect">
            <a:avLst/>
          </a:prstGeom>
        </p:spPr>
        <p:txBody>
          <a:bodyPr wrap="square">
            <a:spAutoFit/>
          </a:bodyPr>
          <a:lstStyle/>
          <a:p>
            <a:pPr defTabSz="685800"/>
            <a:r>
              <a:rPr lang="en-US" sz="1500" b="1" dirty="0">
                <a:solidFill>
                  <a:srgbClr val="FF0000"/>
                </a:solidFill>
                <a:latin typeface="Posterama" panose="020B0504020200020000" pitchFamily="34" charset="0"/>
                <a:cs typeface="Posterama" panose="020B0504020200020000" pitchFamily="34" charset="0"/>
              </a:rPr>
              <a:t>5-7%</a:t>
            </a:r>
          </a:p>
        </p:txBody>
      </p:sp>
      <p:sp>
        <p:nvSpPr>
          <p:cNvPr id="14" name="Rectangle 13">
            <a:extLst>
              <a:ext uri="{FF2B5EF4-FFF2-40B4-BE49-F238E27FC236}">
                <a16:creationId xmlns:a16="http://schemas.microsoft.com/office/drawing/2014/main" id="{C16A390E-B5BD-5848-B6B9-03CA3C1EA543}"/>
              </a:ext>
            </a:extLst>
          </p:cNvPr>
          <p:cNvSpPr/>
          <p:nvPr/>
        </p:nvSpPr>
        <p:spPr>
          <a:xfrm>
            <a:off x="6984357" y="2737393"/>
            <a:ext cx="937550" cy="323165"/>
          </a:xfrm>
          <a:prstGeom prst="rect">
            <a:avLst/>
          </a:prstGeom>
        </p:spPr>
        <p:txBody>
          <a:bodyPr wrap="square">
            <a:spAutoFit/>
          </a:bodyPr>
          <a:lstStyle/>
          <a:p>
            <a:pPr defTabSz="685800"/>
            <a:r>
              <a:rPr lang="en-US" sz="1500" b="1" dirty="0">
                <a:solidFill>
                  <a:srgbClr val="00B050"/>
                </a:solidFill>
                <a:latin typeface="Posterama" panose="020B0504020200020000" pitchFamily="34" charset="0"/>
                <a:cs typeface="Posterama" panose="020B0504020200020000" pitchFamily="34" charset="0"/>
              </a:rPr>
              <a:t>83-85%</a:t>
            </a:r>
          </a:p>
        </p:txBody>
      </p:sp>
      <p:sp>
        <p:nvSpPr>
          <p:cNvPr id="15" name="Down Arrow 14">
            <a:extLst>
              <a:ext uri="{FF2B5EF4-FFF2-40B4-BE49-F238E27FC236}">
                <a16:creationId xmlns:a16="http://schemas.microsoft.com/office/drawing/2014/main" id="{BF9CC718-372A-E141-9849-A566BD63F7C7}"/>
              </a:ext>
            </a:extLst>
          </p:cNvPr>
          <p:cNvSpPr/>
          <p:nvPr/>
        </p:nvSpPr>
        <p:spPr>
          <a:xfrm rot="1363229">
            <a:off x="3741259" y="3883637"/>
            <a:ext cx="256124" cy="941040"/>
          </a:xfrm>
          <a:prstGeom prst="downArrow">
            <a:avLst>
              <a:gd name="adj1" fmla="val 44302"/>
              <a:gd name="adj2" fmla="val 50000"/>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17" name="Down Arrow 16">
            <a:extLst>
              <a:ext uri="{FF2B5EF4-FFF2-40B4-BE49-F238E27FC236}">
                <a16:creationId xmlns:a16="http://schemas.microsoft.com/office/drawing/2014/main" id="{38BD4D68-5BED-D14D-B085-DA92DFFA3CE3}"/>
              </a:ext>
            </a:extLst>
          </p:cNvPr>
          <p:cNvSpPr/>
          <p:nvPr/>
        </p:nvSpPr>
        <p:spPr>
          <a:xfrm rot="20179183">
            <a:off x="5292136" y="3884771"/>
            <a:ext cx="256124" cy="941040"/>
          </a:xfrm>
          <a:prstGeom prst="downArrow">
            <a:avLst>
              <a:gd name="adj1" fmla="val 44302"/>
              <a:gd name="adj2" fmla="val 50000"/>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18" name="Rectangle 17">
            <a:extLst>
              <a:ext uri="{FF2B5EF4-FFF2-40B4-BE49-F238E27FC236}">
                <a16:creationId xmlns:a16="http://schemas.microsoft.com/office/drawing/2014/main" id="{9734E8EF-A4A1-4348-A422-C06A9B46BDD3}"/>
              </a:ext>
            </a:extLst>
          </p:cNvPr>
          <p:cNvSpPr/>
          <p:nvPr/>
        </p:nvSpPr>
        <p:spPr>
          <a:xfrm>
            <a:off x="3226382" y="4113862"/>
            <a:ext cx="599712" cy="323165"/>
          </a:xfrm>
          <a:prstGeom prst="rect">
            <a:avLst/>
          </a:prstGeom>
        </p:spPr>
        <p:txBody>
          <a:bodyPr wrap="square">
            <a:spAutoFit/>
          </a:bodyPr>
          <a:lstStyle/>
          <a:p>
            <a:pPr defTabSz="685800"/>
            <a:r>
              <a:rPr lang="en-US" sz="1500" b="1" dirty="0">
                <a:solidFill>
                  <a:srgbClr val="FF0000"/>
                </a:solidFill>
                <a:latin typeface="Posterama" panose="020B0504020200020000" pitchFamily="34" charset="0"/>
                <a:cs typeface="Posterama" panose="020B0504020200020000" pitchFamily="34" charset="0"/>
              </a:rPr>
              <a:t>75%</a:t>
            </a:r>
          </a:p>
        </p:txBody>
      </p:sp>
      <p:sp>
        <p:nvSpPr>
          <p:cNvPr id="19" name="Rectangle 18">
            <a:extLst>
              <a:ext uri="{FF2B5EF4-FFF2-40B4-BE49-F238E27FC236}">
                <a16:creationId xmlns:a16="http://schemas.microsoft.com/office/drawing/2014/main" id="{C07C373C-7608-894A-8021-3649FD5E09DD}"/>
              </a:ext>
            </a:extLst>
          </p:cNvPr>
          <p:cNvSpPr/>
          <p:nvPr/>
        </p:nvSpPr>
        <p:spPr>
          <a:xfrm>
            <a:off x="5496288" y="4113862"/>
            <a:ext cx="599712" cy="323165"/>
          </a:xfrm>
          <a:prstGeom prst="rect">
            <a:avLst/>
          </a:prstGeom>
        </p:spPr>
        <p:txBody>
          <a:bodyPr wrap="square">
            <a:spAutoFit/>
          </a:bodyPr>
          <a:lstStyle/>
          <a:p>
            <a:pPr defTabSz="685800"/>
            <a:r>
              <a:rPr lang="en-US" sz="1500" b="1" dirty="0">
                <a:solidFill>
                  <a:srgbClr val="00B050"/>
                </a:solidFill>
                <a:latin typeface="Posterama" panose="020B0504020200020000" pitchFamily="34" charset="0"/>
                <a:cs typeface="Posterama" panose="020B0504020200020000" pitchFamily="34" charset="0"/>
              </a:rPr>
              <a:t>25%</a:t>
            </a:r>
          </a:p>
        </p:txBody>
      </p:sp>
      <p:sp>
        <p:nvSpPr>
          <p:cNvPr id="20" name="Rectangle 19">
            <a:extLst>
              <a:ext uri="{FF2B5EF4-FFF2-40B4-BE49-F238E27FC236}">
                <a16:creationId xmlns:a16="http://schemas.microsoft.com/office/drawing/2014/main" id="{9AB5277F-E77B-D446-8EB2-20166D5DE14A}"/>
              </a:ext>
            </a:extLst>
          </p:cNvPr>
          <p:cNvSpPr/>
          <p:nvPr/>
        </p:nvSpPr>
        <p:spPr>
          <a:xfrm>
            <a:off x="4683889" y="4833812"/>
            <a:ext cx="3159710" cy="738664"/>
          </a:xfrm>
          <a:prstGeom prst="rect">
            <a:avLst/>
          </a:prstGeom>
        </p:spPr>
        <p:txBody>
          <a:bodyPr wrap="square">
            <a:spAutoFit/>
          </a:bodyPr>
          <a:lstStyle/>
          <a:p>
            <a:pPr defTabSz="685800"/>
            <a:r>
              <a:rPr lang="en-US" sz="2100" b="1" dirty="0">
                <a:solidFill>
                  <a:srgbClr val="000000"/>
                </a:solidFill>
                <a:latin typeface="Posterama" panose="020B0504020200020000" pitchFamily="34" charset="0"/>
                <a:cs typeface="Posterama" panose="020B0504020200020000" pitchFamily="34" charset="0"/>
              </a:rPr>
              <a:t>Spontaneous clearance</a:t>
            </a:r>
          </a:p>
        </p:txBody>
      </p:sp>
      <p:sp>
        <p:nvSpPr>
          <p:cNvPr id="21" name="Rectangle 20">
            <a:extLst>
              <a:ext uri="{FF2B5EF4-FFF2-40B4-BE49-F238E27FC236}">
                <a16:creationId xmlns:a16="http://schemas.microsoft.com/office/drawing/2014/main" id="{80449BD4-2F4A-FA40-A2F4-7B0ED89BDAD6}"/>
              </a:ext>
            </a:extLst>
          </p:cNvPr>
          <p:cNvSpPr/>
          <p:nvPr/>
        </p:nvSpPr>
        <p:spPr>
          <a:xfrm>
            <a:off x="2062066" y="4833812"/>
            <a:ext cx="2400925" cy="738664"/>
          </a:xfrm>
          <a:prstGeom prst="rect">
            <a:avLst/>
          </a:prstGeom>
        </p:spPr>
        <p:txBody>
          <a:bodyPr wrap="square">
            <a:spAutoFit/>
          </a:bodyPr>
          <a:lstStyle/>
          <a:p>
            <a:pPr defTabSz="685800"/>
            <a:r>
              <a:rPr lang="en-US" sz="2100" b="1" dirty="0">
                <a:solidFill>
                  <a:srgbClr val="000000"/>
                </a:solidFill>
                <a:latin typeface="Posterama" panose="020B0504020200020000" pitchFamily="34" charset="0"/>
                <a:cs typeface="Posterama" panose="020B0504020200020000" pitchFamily="34" charset="0"/>
              </a:rPr>
              <a:t>Chronic infection</a:t>
            </a:r>
          </a:p>
        </p:txBody>
      </p:sp>
    </p:spTree>
    <p:extLst>
      <p:ext uri="{BB962C8B-B14F-4D97-AF65-F5344CB8AC3E}">
        <p14:creationId xmlns:p14="http://schemas.microsoft.com/office/powerpoint/2010/main" val="3972119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Brief Clinical review</a:t>
            </a:r>
          </a:p>
        </p:txBody>
      </p:sp>
      <p:sp>
        <p:nvSpPr>
          <p:cNvPr id="4" name="Down Arrow 3">
            <a:extLst>
              <a:ext uri="{FF2B5EF4-FFF2-40B4-BE49-F238E27FC236}">
                <a16:creationId xmlns:a16="http://schemas.microsoft.com/office/drawing/2014/main" id="{1B8706CF-7F59-D44A-ADDC-4EA1B992FDD8}"/>
              </a:ext>
            </a:extLst>
          </p:cNvPr>
          <p:cNvSpPr/>
          <p:nvPr/>
        </p:nvSpPr>
        <p:spPr>
          <a:xfrm rot="1363229">
            <a:off x="4855683" y="2482161"/>
            <a:ext cx="256124" cy="941040"/>
          </a:xfrm>
          <a:prstGeom prst="downArrow">
            <a:avLst>
              <a:gd name="adj1" fmla="val 44302"/>
              <a:gd name="adj2" fmla="val 50000"/>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5" name="Rectangle 4">
            <a:extLst>
              <a:ext uri="{FF2B5EF4-FFF2-40B4-BE49-F238E27FC236}">
                <a16:creationId xmlns:a16="http://schemas.microsoft.com/office/drawing/2014/main" id="{91493450-9C41-F34D-9723-EA3B5A431189}"/>
              </a:ext>
            </a:extLst>
          </p:cNvPr>
          <p:cNvSpPr/>
          <p:nvPr/>
        </p:nvSpPr>
        <p:spPr>
          <a:xfrm>
            <a:off x="4423674" y="2032925"/>
            <a:ext cx="3029457" cy="415498"/>
          </a:xfrm>
          <a:prstGeom prst="rect">
            <a:avLst/>
          </a:prstGeom>
        </p:spPr>
        <p:txBody>
          <a:bodyPr wrap="square">
            <a:spAutoFit/>
          </a:bodyPr>
          <a:lstStyle/>
          <a:p>
            <a:pPr algn="ctr" defTabSz="685800"/>
            <a:r>
              <a:rPr lang="en-US" sz="2100" b="1" dirty="0">
                <a:solidFill>
                  <a:srgbClr val="000000"/>
                </a:solidFill>
                <a:latin typeface="Posterama" panose="020B0504020200020000" pitchFamily="34" charset="0"/>
                <a:cs typeface="Posterama" panose="020B0504020200020000" pitchFamily="34" charset="0"/>
              </a:rPr>
              <a:t>Perinatal exposure</a:t>
            </a:r>
          </a:p>
        </p:txBody>
      </p:sp>
      <p:sp>
        <p:nvSpPr>
          <p:cNvPr id="8" name="Rectangle 7">
            <a:extLst>
              <a:ext uri="{FF2B5EF4-FFF2-40B4-BE49-F238E27FC236}">
                <a16:creationId xmlns:a16="http://schemas.microsoft.com/office/drawing/2014/main" id="{ABD442C4-EDF6-8541-92E2-8B0150BF11AE}"/>
              </a:ext>
            </a:extLst>
          </p:cNvPr>
          <p:cNvSpPr/>
          <p:nvPr/>
        </p:nvSpPr>
        <p:spPr>
          <a:xfrm>
            <a:off x="3427119" y="3390775"/>
            <a:ext cx="2533678" cy="738664"/>
          </a:xfrm>
          <a:prstGeom prst="rect">
            <a:avLst/>
          </a:prstGeom>
        </p:spPr>
        <p:txBody>
          <a:bodyPr wrap="square">
            <a:spAutoFit/>
          </a:bodyPr>
          <a:lstStyle/>
          <a:p>
            <a:pPr defTabSz="685800"/>
            <a:r>
              <a:rPr lang="en-US" sz="2100" b="1" dirty="0">
                <a:solidFill>
                  <a:srgbClr val="000000"/>
                </a:solidFill>
                <a:latin typeface="Posterama" panose="020B0504020200020000" pitchFamily="34" charset="0"/>
                <a:cs typeface="Posterama" panose="020B0504020200020000" pitchFamily="34" charset="0"/>
              </a:rPr>
              <a:t>Perinatal infection</a:t>
            </a:r>
          </a:p>
        </p:txBody>
      </p:sp>
      <p:sp>
        <p:nvSpPr>
          <p:cNvPr id="11" name="Down Arrow 10">
            <a:extLst>
              <a:ext uri="{FF2B5EF4-FFF2-40B4-BE49-F238E27FC236}">
                <a16:creationId xmlns:a16="http://schemas.microsoft.com/office/drawing/2014/main" id="{59228D6E-0931-5440-9DD9-617D6DAA6434}"/>
              </a:ext>
            </a:extLst>
          </p:cNvPr>
          <p:cNvSpPr/>
          <p:nvPr/>
        </p:nvSpPr>
        <p:spPr>
          <a:xfrm rot="20179183">
            <a:off x="6686058" y="2483294"/>
            <a:ext cx="256124" cy="941040"/>
          </a:xfrm>
          <a:prstGeom prst="downArrow">
            <a:avLst>
              <a:gd name="adj1" fmla="val 44302"/>
              <a:gd name="adj2" fmla="val 50000"/>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12" name="Rectangle 11">
            <a:extLst>
              <a:ext uri="{FF2B5EF4-FFF2-40B4-BE49-F238E27FC236}">
                <a16:creationId xmlns:a16="http://schemas.microsoft.com/office/drawing/2014/main" id="{AF94A63E-825C-3A47-AAEB-AFFA323FB32A}"/>
              </a:ext>
            </a:extLst>
          </p:cNvPr>
          <p:cNvSpPr/>
          <p:nvPr/>
        </p:nvSpPr>
        <p:spPr>
          <a:xfrm>
            <a:off x="6096001" y="3394599"/>
            <a:ext cx="3029457" cy="415498"/>
          </a:xfrm>
          <a:prstGeom prst="rect">
            <a:avLst/>
          </a:prstGeom>
        </p:spPr>
        <p:txBody>
          <a:bodyPr wrap="square">
            <a:spAutoFit/>
          </a:bodyPr>
          <a:lstStyle/>
          <a:p>
            <a:pPr defTabSz="685800"/>
            <a:r>
              <a:rPr lang="en-US" sz="2100" b="1" dirty="0">
                <a:solidFill>
                  <a:srgbClr val="000000"/>
                </a:solidFill>
                <a:latin typeface="Posterama" panose="020B0504020200020000" pitchFamily="34" charset="0"/>
                <a:cs typeface="Posterama" panose="020B0504020200020000" pitchFamily="34" charset="0"/>
              </a:rPr>
              <a:t>No perinatal infection</a:t>
            </a:r>
          </a:p>
        </p:txBody>
      </p:sp>
      <p:sp>
        <p:nvSpPr>
          <p:cNvPr id="13" name="Rectangle 12">
            <a:extLst>
              <a:ext uri="{FF2B5EF4-FFF2-40B4-BE49-F238E27FC236}">
                <a16:creationId xmlns:a16="http://schemas.microsoft.com/office/drawing/2014/main" id="{37FB6DA7-4C83-FA47-AF8A-26C04448BCB8}"/>
              </a:ext>
            </a:extLst>
          </p:cNvPr>
          <p:cNvSpPr/>
          <p:nvPr/>
        </p:nvSpPr>
        <p:spPr>
          <a:xfrm>
            <a:off x="4273824" y="2737393"/>
            <a:ext cx="701240" cy="323165"/>
          </a:xfrm>
          <a:prstGeom prst="rect">
            <a:avLst/>
          </a:prstGeom>
        </p:spPr>
        <p:txBody>
          <a:bodyPr wrap="square">
            <a:spAutoFit/>
          </a:bodyPr>
          <a:lstStyle/>
          <a:p>
            <a:pPr defTabSz="685800"/>
            <a:r>
              <a:rPr lang="en-US" sz="1500" b="1" dirty="0">
                <a:solidFill>
                  <a:srgbClr val="FF0000"/>
                </a:solidFill>
                <a:latin typeface="Posterama" panose="020B0504020200020000" pitchFamily="34" charset="0"/>
                <a:cs typeface="Posterama" panose="020B0504020200020000" pitchFamily="34" charset="0"/>
              </a:rPr>
              <a:t>5-7%</a:t>
            </a:r>
          </a:p>
        </p:txBody>
      </p:sp>
      <p:sp>
        <p:nvSpPr>
          <p:cNvPr id="14" name="Rectangle 13">
            <a:extLst>
              <a:ext uri="{FF2B5EF4-FFF2-40B4-BE49-F238E27FC236}">
                <a16:creationId xmlns:a16="http://schemas.microsoft.com/office/drawing/2014/main" id="{C16A390E-B5BD-5848-B6B9-03CA3C1EA543}"/>
              </a:ext>
            </a:extLst>
          </p:cNvPr>
          <p:cNvSpPr/>
          <p:nvPr/>
        </p:nvSpPr>
        <p:spPr>
          <a:xfrm>
            <a:off x="6984357" y="2737393"/>
            <a:ext cx="937550" cy="323165"/>
          </a:xfrm>
          <a:prstGeom prst="rect">
            <a:avLst/>
          </a:prstGeom>
        </p:spPr>
        <p:txBody>
          <a:bodyPr wrap="square">
            <a:spAutoFit/>
          </a:bodyPr>
          <a:lstStyle/>
          <a:p>
            <a:pPr defTabSz="685800"/>
            <a:r>
              <a:rPr lang="en-US" sz="1500" b="1" dirty="0">
                <a:solidFill>
                  <a:srgbClr val="00B050"/>
                </a:solidFill>
                <a:latin typeface="Posterama" panose="020B0504020200020000" pitchFamily="34" charset="0"/>
                <a:cs typeface="Posterama" panose="020B0504020200020000" pitchFamily="34" charset="0"/>
              </a:rPr>
              <a:t>83-85%</a:t>
            </a:r>
          </a:p>
        </p:txBody>
      </p:sp>
      <p:sp>
        <p:nvSpPr>
          <p:cNvPr id="15" name="Down Arrow 14">
            <a:extLst>
              <a:ext uri="{FF2B5EF4-FFF2-40B4-BE49-F238E27FC236}">
                <a16:creationId xmlns:a16="http://schemas.microsoft.com/office/drawing/2014/main" id="{BF9CC718-372A-E141-9849-A566BD63F7C7}"/>
              </a:ext>
            </a:extLst>
          </p:cNvPr>
          <p:cNvSpPr/>
          <p:nvPr/>
        </p:nvSpPr>
        <p:spPr>
          <a:xfrm rot="1363229">
            <a:off x="3741259" y="3883637"/>
            <a:ext cx="256124" cy="941040"/>
          </a:xfrm>
          <a:prstGeom prst="downArrow">
            <a:avLst>
              <a:gd name="adj1" fmla="val 44302"/>
              <a:gd name="adj2" fmla="val 50000"/>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17" name="Down Arrow 16">
            <a:extLst>
              <a:ext uri="{FF2B5EF4-FFF2-40B4-BE49-F238E27FC236}">
                <a16:creationId xmlns:a16="http://schemas.microsoft.com/office/drawing/2014/main" id="{38BD4D68-5BED-D14D-B085-DA92DFFA3CE3}"/>
              </a:ext>
            </a:extLst>
          </p:cNvPr>
          <p:cNvSpPr/>
          <p:nvPr/>
        </p:nvSpPr>
        <p:spPr>
          <a:xfrm rot="20179183">
            <a:off x="5292136" y="3884771"/>
            <a:ext cx="256124" cy="941040"/>
          </a:xfrm>
          <a:prstGeom prst="downArrow">
            <a:avLst>
              <a:gd name="adj1" fmla="val 44302"/>
              <a:gd name="adj2" fmla="val 50000"/>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18" name="Rectangle 17">
            <a:extLst>
              <a:ext uri="{FF2B5EF4-FFF2-40B4-BE49-F238E27FC236}">
                <a16:creationId xmlns:a16="http://schemas.microsoft.com/office/drawing/2014/main" id="{9734E8EF-A4A1-4348-A422-C06A9B46BDD3}"/>
              </a:ext>
            </a:extLst>
          </p:cNvPr>
          <p:cNvSpPr/>
          <p:nvPr/>
        </p:nvSpPr>
        <p:spPr>
          <a:xfrm>
            <a:off x="3226382" y="4113862"/>
            <a:ext cx="599712" cy="323165"/>
          </a:xfrm>
          <a:prstGeom prst="rect">
            <a:avLst/>
          </a:prstGeom>
        </p:spPr>
        <p:txBody>
          <a:bodyPr wrap="square">
            <a:spAutoFit/>
          </a:bodyPr>
          <a:lstStyle/>
          <a:p>
            <a:pPr defTabSz="685800"/>
            <a:r>
              <a:rPr lang="en-US" sz="1500" b="1" dirty="0">
                <a:solidFill>
                  <a:srgbClr val="FF0000"/>
                </a:solidFill>
                <a:latin typeface="Posterama" panose="020B0504020200020000" pitchFamily="34" charset="0"/>
                <a:cs typeface="Posterama" panose="020B0504020200020000" pitchFamily="34" charset="0"/>
              </a:rPr>
              <a:t>75%</a:t>
            </a:r>
          </a:p>
        </p:txBody>
      </p:sp>
      <p:sp>
        <p:nvSpPr>
          <p:cNvPr id="19" name="Rectangle 18">
            <a:extLst>
              <a:ext uri="{FF2B5EF4-FFF2-40B4-BE49-F238E27FC236}">
                <a16:creationId xmlns:a16="http://schemas.microsoft.com/office/drawing/2014/main" id="{C07C373C-7608-894A-8021-3649FD5E09DD}"/>
              </a:ext>
            </a:extLst>
          </p:cNvPr>
          <p:cNvSpPr/>
          <p:nvPr/>
        </p:nvSpPr>
        <p:spPr>
          <a:xfrm>
            <a:off x="5496288" y="4113862"/>
            <a:ext cx="599712" cy="323165"/>
          </a:xfrm>
          <a:prstGeom prst="rect">
            <a:avLst/>
          </a:prstGeom>
        </p:spPr>
        <p:txBody>
          <a:bodyPr wrap="square">
            <a:spAutoFit/>
          </a:bodyPr>
          <a:lstStyle/>
          <a:p>
            <a:pPr defTabSz="685800"/>
            <a:r>
              <a:rPr lang="en-US" sz="1500" b="1" dirty="0">
                <a:solidFill>
                  <a:srgbClr val="00B050"/>
                </a:solidFill>
                <a:latin typeface="Posterama" panose="020B0504020200020000" pitchFamily="34" charset="0"/>
                <a:cs typeface="Posterama" panose="020B0504020200020000" pitchFamily="34" charset="0"/>
              </a:rPr>
              <a:t>25%</a:t>
            </a:r>
          </a:p>
        </p:txBody>
      </p:sp>
      <p:sp>
        <p:nvSpPr>
          <p:cNvPr id="20" name="Rectangle 19">
            <a:extLst>
              <a:ext uri="{FF2B5EF4-FFF2-40B4-BE49-F238E27FC236}">
                <a16:creationId xmlns:a16="http://schemas.microsoft.com/office/drawing/2014/main" id="{9AB5277F-E77B-D446-8EB2-20166D5DE14A}"/>
              </a:ext>
            </a:extLst>
          </p:cNvPr>
          <p:cNvSpPr/>
          <p:nvPr/>
        </p:nvSpPr>
        <p:spPr>
          <a:xfrm>
            <a:off x="4683889" y="4833812"/>
            <a:ext cx="3159710" cy="738664"/>
          </a:xfrm>
          <a:prstGeom prst="rect">
            <a:avLst/>
          </a:prstGeom>
        </p:spPr>
        <p:txBody>
          <a:bodyPr wrap="square">
            <a:spAutoFit/>
          </a:bodyPr>
          <a:lstStyle/>
          <a:p>
            <a:pPr defTabSz="685800"/>
            <a:r>
              <a:rPr lang="en-US" sz="2100" b="1" dirty="0">
                <a:solidFill>
                  <a:srgbClr val="000000"/>
                </a:solidFill>
                <a:latin typeface="Posterama" panose="020B0504020200020000" pitchFamily="34" charset="0"/>
                <a:cs typeface="Posterama" panose="020B0504020200020000" pitchFamily="34" charset="0"/>
              </a:rPr>
              <a:t>Spontaneous clearance</a:t>
            </a:r>
          </a:p>
        </p:txBody>
      </p:sp>
      <p:sp>
        <p:nvSpPr>
          <p:cNvPr id="21" name="Rectangle 20">
            <a:extLst>
              <a:ext uri="{FF2B5EF4-FFF2-40B4-BE49-F238E27FC236}">
                <a16:creationId xmlns:a16="http://schemas.microsoft.com/office/drawing/2014/main" id="{80449BD4-2F4A-FA40-A2F4-7B0ED89BDAD6}"/>
              </a:ext>
            </a:extLst>
          </p:cNvPr>
          <p:cNvSpPr/>
          <p:nvPr/>
        </p:nvSpPr>
        <p:spPr>
          <a:xfrm>
            <a:off x="2062066" y="4833812"/>
            <a:ext cx="2400925" cy="738664"/>
          </a:xfrm>
          <a:prstGeom prst="rect">
            <a:avLst/>
          </a:prstGeom>
        </p:spPr>
        <p:txBody>
          <a:bodyPr wrap="square">
            <a:spAutoFit/>
          </a:bodyPr>
          <a:lstStyle/>
          <a:p>
            <a:pPr defTabSz="685800"/>
            <a:r>
              <a:rPr lang="en-US" sz="2100" b="1" dirty="0">
                <a:solidFill>
                  <a:srgbClr val="FF0000"/>
                </a:solidFill>
                <a:latin typeface="Posterama" panose="020B0504020200020000" pitchFamily="34" charset="0"/>
                <a:cs typeface="Posterama" panose="020B0504020200020000" pitchFamily="34" charset="0"/>
              </a:rPr>
              <a:t>Chronic infection</a:t>
            </a:r>
          </a:p>
        </p:txBody>
      </p:sp>
    </p:spTree>
    <p:extLst>
      <p:ext uri="{BB962C8B-B14F-4D97-AF65-F5344CB8AC3E}">
        <p14:creationId xmlns:p14="http://schemas.microsoft.com/office/powerpoint/2010/main" val="563404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Brief Clinical review</a:t>
            </a:r>
          </a:p>
        </p:txBody>
      </p:sp>
      <p:sp>
        <p:nvSpPr>
          <p:cNvPr id="7" name="Rectangle 6">
            <a:extLst>
              <a:ext uri="{FF2B5EF4-FFF2-40B4-BE49-F238E27FC236}">
                <a16:creationId xmlns:a16="http://schemas.microsoft.com/office/drawing/2014/main" id="{E98C3B27-0673-2542-BDBE-BCDB45D34A28}"/>
              </a:ext>
            </a:extLst>
          </p:cNvPr>
          <p:cNvSpPr/>
          <p:nvPr/>
        </p:nvSpPr>
        <p:spPr>
          <a:xfrm>
            <a:off x="2021710" y="1956765"/>
            <a:ext cx="7775294" cy="2746906"/>
          </a:xfrm>
          <a:prstGeom prst="rect">
            <a:avLst/>
          </a:prstGeom>
        </p:spPr>
        <p:txBody>
          <a:bodyPr wrap="square">
            <a:spAutoFit/>
          </a:bodyPr>
          <a:lstStyle/>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HCV incubation period: 2 weeks to 6 months</a:t>
            </a:r>
          </a:p>
          <a:p>
            <a:pPr defTabSz="685800"/>
            <a:endParaRPr lang="en-US" sz="7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If infected, usually asymptomatic (80%) in childhood</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If symptomatic (20%):</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5% develop significant liver disease in childhood</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10% hepatomegaly</a:t>
            </a:r>
          </a:p>
          <a:p>
            <a:pPr marL="557213" lvl="1" indent="-214313"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40-50% mildly elevated transaminases</a:t>
            </a:r>
          </a:p>
          <a:p>
            <a:pPr marL="557213" lvl="1" indent="-214313"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5-10% subclinical thyroid disease, but rare for other extrahepatic manifestations</a:t>
            </a:r>
          </a:p>
          <a:p>
            <a:pPr marL="557213" lvl="1"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15% of infected children develop nonspecific symptoms</a:t>
            </a:r>
          </a:p>
        </p:txBody>
      </p:sp>
      <p:sp>
        <p:nvSpPr>
          <p:cNvPr id="9" name="Rectangle 8">
            <a:extLst>
              <a:ext uri="{FF2B5EF4-FFF2-40B4-BE49-F238E27FC236}">
                <a16:creationId xmlns:a16="http://schemas.microsoft.com/office/drawing/2014/main" id="{70CFB097-EE13-8140-BB88-51C049649996}"/>
              </a:ext>
            </a:extLst>
          </p:cNvPr>
          <p:cNvSpPr/>
          <p:nvPr/>
        </p:nvSpPr>
        <p:spPr>
          <a:xfrm>
            <a:off x="2539664" y="4710460"/>
            <a:ext cx="2410428" cy="1246495"/>
          </a:xfrm>
          <a:prstGeom prst="rect">
            <a:avLst/>
          </a:prstGeom>
        </p:spPr>
        <p:txBody>
          <a:bodyPr wrap="square">
            <a:spAutoFit/>
          </a:bodyPr>
          <a:lstStyle/>
          <a:p>
            <a:pPr marL="900113" lvl="2" indent="-214313" defTabSz="685800">
              <a:buFont typeface="Wingdings" pitchFamily="2" charset="2"/>
              <a:buChar char="v"/>
            </a:pPr>
            <a:r>
              <a:rPr lang="en-US" sz="1500" dirty="0">
                <a:solidFill>
                  <a:srgbClr val="000000"/>
                </a:solidFill>
                <a:latin typeface="Posterama" panose="020B0504020200020000" pitchFamily="34" charset="0"/>
                <a:cs typeface="Posterama" panose="020B0504020200020000" pitchFamily="34" charset="0"/>
              </a:rPr>
              <a:t>Fever</a:t>
            </a:r>
          </a:p>
          <a:p>
            <a:pPr marL="900113" lvl="2" indent="-214313" defTabSz="685800">
              <a:buFont typeface="Wingdings" pitchFamily="2" charset="2"/>
              <a:buChar char="v"/>
            </a:pPr>
            <a:r>
              <a:rPr lang="en-US" sz="1500" dirty="0">
                <a:solidFill>
                  <a:srgbClr val="000000"/>
                </a:solidFill>
                <a:latin typeface="Posterama" panose="020B0504020200020000" pitchFamily="34" charset="0"/>
                <a:cs typeface="Posterama" panose="020B0504020200020000" pitchFamily="34" charset="0"/>
              </a:rPr>
              <a:t>Lethargy</a:t>
            </a:r>
          </a:p>
          <a:p>
            <a:pPr marL="900113" lvl="2" indent="-214313" defTabSz="685800">
              <a:buFont typeface="Wingdings" pitchFamily="2" charset="2"/>
              <a:buChar char="v"/>
            </a:pPr>
            <a:r>
              <a:rPr lang="en-US" sz="1500" dirty="0">
                <a:solidFill>
                  <a:srgbClr val="000000"/>
                </a:solidFill>
                <a:latin typeface="Posterama" panose="020B0504020200020000" pitchFamily="34" charset="0"/>
                <a:cs typeface="Posterama" panose="020B0504020200020000" pitchFamily="34" charset="0"/>
              </a:rPr>
              <a:t>Anorexia</a:t>
            </a:r>
          </a:p>
          <a:p>
            <a:pPr marL="900113" lvl="2" indent="-214313" defTabSz="685800">
              <a:buFont typeface="Wingdings" pitchFamily="2" charset="2"/>
              <a:buChar char="v"/>
            </a:pPr>
            <a:r>
              <a:rPr lang="en-US" sz="1500" dirty="0">
                <a:solidFill>
                  <a:srgbClr val="000000"/>
                </a:solidFill>
                <a:latin typeface="Posterama" panose="020B0504020200020000" pitchFamily="34" charset="0"/>
                <a:cs typeface="Posterama" panose="020B0504020200020000" pitchFamily="34" charset="0"/>
              </a:rPr>
              <a:t>Abdominal pain</a:t>
            </a:r>
          </a:p>
        </p:txBody>
      </p:sp>
      <p:sp>
        <p:nvSpPr>
          <p:cNvPr id="10" name="Rectangle 9">
            <a:extLst>
              <a:ext uri="{FF2B5EF4-FFF2-40B4-BE49-F238E27FC236}">
                <a16:creationId xmlns:a16="http://schemas.microsoft.com/office/drawing/2014/main" id="{81498A8C-272B-0C43-8E47-9363C782C382}"/>
              </a:ext>
            </a:extLst>
          </p:cNvPr>
          <p:cNvSpPr/>
          <p:nvPr/>
        </p:nvSpPr>
        <p:spPr>
          <a:xfrm>
            <a:off x="4592737" y="4710459"/>
            <a:ext cx="2633240" cy="1015663"/>
          </a:xfrm>
          <a:prstGeom prst="rect">
            <a:avLst/>
          </a:prstGeom>
        </p:spPr>
        <p:txBody>
          <a:bodyPr wrap="square">
            <a:spAutoFit/>
          </a:bodyPr>
          <a:lstStyle/>
          <a:p>
            <a:pPr marL="900113" lvl="2" indent="-214313" defTabSz="685800">
              <a:buFont typeface="Wingdings" pitchFamily="2" charset="2"/>
              <a:buChar char="v"/>
            </a:pPr>
            <a:r>
              <a:rPr lang="en-US" sz="1500" dirty="0">
                <a:solidFill>
                  <a:srgbClr val="000000"/>
                </a:solidFill>
                <a:latin typeface="Posterama" panose="020B0504020200020000" pitchFamily="34" charset="0"/>
                <a:cs typeface="Posterama" panose="020B0504020200020000" pitchFamily="34" charset="0"/>
              </a:rPr>
              <a:t>Nausea/vomiting</a:t>
            </a:r>
          </a:p>
          <a:p>
            <a:pPr marL="900113" lvl="2" indent="-214313" defTabSz="685800">
              <a:buFont typeface="Wingdings" pitchFamily="2" charset="2"/>
              <a:buChar char="v"/>
            </a:pPr>
            <a:r>
              <a:rPr lang="en-US" sz="1500" dirty="0">
                <a:solidFill>
                  <a:srgbClr val="000000"/>
                </a:solidFill>
                <a:latin typeface="Posterama" panose="020B0504020200020000" pitchFamily="34" charset="0"/>
                <a:cs typeface="Posterama" panose="020B0504020200020000" pitchFamily="34" charset="0"/>
              </a:rPr>
              <a:t>Diarrhea</a:t>
            </a:r>
          </a:p>
          <a:p>
            <a:pPr marL="900113" lvl="2" indent="-214313" defTabSz="685800">
              <a:buFont typeface="Wingdings" pitchFamily="2" charset="2"/>
              <a:buChar char="v"/>
            </a:pPr>
            <a:r>
              <a:rPr lang="en-US" sz="1500" dirty="0">
                <a:solidFill>
                  <a:srgbClr val="000000"/>
                </a:solidFill>
                <a:latin typeface="Posterama" panose="020B0504020200020000" pitchFamily="34" charset="0"/>
                <a:cs typeface="Posterama" panose="020B0504020200020000" pitchFamily="34" charset="0"/>
              </a:rPr>
              <a:t>Jaundice</a:t>
            </a:r>
          </a:p>
          <a:p>
            <a:pPr marL="900113" lvl="2" indent="-214313" defTabSz="685800">
              <a:buFont typeface="Wingdings" pitchFamily="2" charset="2"/>
              <a:buChar char="v"/>
            </a:pPr>
            <a:r>
              <a:rPr lang="en-US" sz="1500" dirty="0">
                <a:solidFill>
                  <a:srgbClr val="000000"/>
                </a:solidFill>
                <a:latin typeface="Posterama" panose="020B0504020200020000" pitchFamily="34" charset="0"/>
                <a:cs typeface="Posterama" panose="020B0504020200020000" pitchFamily="34" charset="0"/>
              </a:rPr>
              <a:t>Polyarthralgia</a:t>
            </a:r>
          </a:p>
        </p:txBody>
      </p:sp>
    </p:spTree>
    <p:extLst>
      <p:ext uri="{BB962C8B-B14F-4D97-AF65-F5344CB8AC3E}">
        <p14:creationId xmlns:p14="http://schemas.microsoft.com/office/powerpoint/2010/main" val="2636758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Brief Clinical review</a:t>
            </a:r>
          </a:p>
        </p:txBody>
      </p:sp>
      <p:sp>
        <p:nvSpPr>
          <p:cNvPr id="7" name="Rectangle 6">
            <a:extLst>
              <a:ext uri="{FF2B5EF4-FFF2-40B4-BE49-F238E27FC236}">
                <a16:creationId xmlns:a16="http://schemas.microsoft.com/office/drawing/2014/main" id="{E98C3B27-0673-2542-BDBE-BCDB45D34A28}"/>
              </a:ext>
            </a:extLst>
          </p:cNvPr>
          <p:cNvSpPr/>
          <p:nvPr/>
        </p:nvSpPr>
        <p:spPr>
          <a:xfrm>
            <a:off x="2021710" y="1956767"/>
            <a:ext cx="7775294" cy="3439403"/>
          </a:xfrm>
          <a:prstGeom prst="rect">
            <a:avLst/>
          </a:prstGeom>
        </p:spPr>
        <p:txBody>
          <a:bodyPr wrap="square">
            <a:spAutoFit/>
          </a:bodyPr>
          <a:lstStyle/>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Child growth is generally not affected</a:t>
            </a:r>
          </a:p>
          <a:p>
            <a:pPr marL="257175" indent="-257175"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Progression to severe chronic liver disease and/or hepatocellular carcinoma (HCC) usually 20-30 years after infection</a:t>
            </a:r>
          </a:p>
          <a:p>
            <a:pPr marL="257175"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Other conditions (obesity, childhood cancer, alcohol, IV drug use, immunosuppression, iron overload, liver transplant) can increase the risk of severe disease</a:t>
            </a:r>
          </a:p>
          <a:p>
            <a:pPr marL="600075" lvl="1" indent="-257175"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Liver pathology</a:t>
            </a:r>
          </a:p>
          <a:p>
            <a:pPr marL="257175" indent="-257175"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Majority have minimal to no fibrosis on biopsy</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Bridging fibrosis (4-44%)</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~2% with cirrhosis (0-8%)</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Mild inflammation (3-35%)</a:t>
            </a:r>
          </a:p>
        </p:txBody>
      </p:sp>
      <p:sp>
        <p:nvSpPr>
          <p:cNvPr id="5" name="Rectangle 4">
            <a:extLst>
              <a:ext uri="{FF2B5EF4-FFF2-40B4-BE49-F238E27FC236}">
                <a16:creationId xmlns:a16="http://schemas.microsoft.com/office/drawing/2014/main" id="{18BC5C94-E4DD-8B4F-AF25-5E73C097FAB3}"/>
              </a:ext>
            </a:extLst>
          </p:cNvPr>
          <p:cNvSpPr/>
          <p:nvPr/>
        </p:nvSpPr>
        <p:spPr>
          <a:xfrm>
            <a:off x="2947373" y="5401030"/>
            <a:ext cx="5923971" cy="577081"/>
          </a:xfrm>
          <a:prstGeom prst="rect">
            <a:avLst/>
          </a:prstGeom>
        </p:spPr>
        <p:txBody>
          <a:bodyPr wrap="square">
            <a:spAutoFit/>
          </a:bodyPr>
          <a:lstStyle/>
          <a:p>
            <a:pPr defTabSz="685800"/>
            <a:r>
              <a:rPr lang="en-US" sz="525" dirty="0">
                <a:solidFill>
                  <a:srgbClr val="FFFFFF">
                    <a:lumMod val="75000"/>
                  </a:srgbClr>
                </a:solidFill>
                <a:latin typeface="Posterama" panose="020B0504020200020000" pitchFamily="34" charset="0"/>
                <a:cs typeface="Posterama" panose="020B0504020200020000" pitchFamily="34" charset="0"/>
              </a:rPr>
              <a:t>References:</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Indolfi G, Resti M. Perinatal Transmission of Hepatitis C. </a:t>
            </a:r>
            <a:r>
              <a:rPr lang="en-US" sz="525" i="1" dirty="0">
                <a:solidFill>
                  <a:srgbClr val="FFFFFF">
                    <a:lumMod val="75000"/>
                  </a:srgbClr>
                </a:solidFill>
                <a:latin typeface="Posterama" panose="020B0504020200020000" pitchFamily="34" charset="0"/>
                <a:cs typeface="Posterama" panose="020B0504020200020000" pitchFamily="34" charset="0"/>
              </a:rPr>
              <a:t>Journal of Medical Virology</a:t>
            </a:r>
            <a:r>
              <a:rPr lang="en-US" sz="525" dirty="0">
                <a:solidFill>
                  <a:srgbClr val="FFFFFF">
                    <a:lumMod val="75000"/>
                  </a:srgbClr>
                </a:solidFill>
                <a:latin typeface="Posterama" panose="020B0504020200020000" pitchFamily="34" charset="0"/>
                <a:cs typeface="Posterama" panose="020B0504020200020000" pitchFamily="34" charset="0"/>
              </a:rPr>
              <a:t>, 2009; 81(5):836-843.</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Mack CL, et al. NASPGHAN Practice Guidelines: Diagnosis and management of hepatitis C infection in infants, children, and adolescents</a:t>
            </a:r>
            <a:r>
              <a:rPr lang="en-US" sz="525" i="1" dirty="0">
                <a:solidFill>
                  <a:srgbClr val="FFFFFF">
                    <a:lumMod val="75000"/>
                  </a:srgbClr>
                </a:solidFill>
                <a:latin typeface="Posterama" panose="020B0504020200020000" pitchFamily="34" charset="0"/>
                <a:cs typeface="Posterama" panose="020B0504020200020000" pitchFamily="34" charset="0"/>
              </a:rPr>
              <a:t>. J Pediatr Gastroenterol Nutr.</a:t>
            </a:r>
            <a:r>
              <a:rPr lang="en-US" sz="525" dirty="0">
                <a:solidFill>
                  <a:srgbClr val="FFFFFF">
                    <a:lumMod val="75000"/>
                  </a:srgbClr>
                </a:solidFill>
                <a:latin typeface="Posterama" panose="020B0504020200020000" pitchFamily="34" charset="0"/>
                <a:cs typeface="Posterama" panose="020B0504020200020000" pitchFamily="34" charset="0"/>
              </a:rPr>
              <a:t> 2012 Jun;54(6):838-55. </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Roberts EA, Yeung L. Maternal –Infant Transmission of HCV infection. </a:t>
            </a:r>
            <a:r>
              <a:rPr lang="en-US" sz="525" i="1" dirty="0">
                <a:solidFill>
                  <a:srgbClr val="FFFFFF">
                    <a:lumMod val="75000"/>
                  </a:srgbClr>
                </a:solidFill>
                <a:latin typeface="Posterama" panose="020B0504020200020000" pitchFamily="34" charset="0"/>
                <a:cs typeface="Posterama" panose="020B0504020200020000" pitchFamily="34" charset="0"/>
              </a:rPr>
              <a:t>Hepatology</a:t>
            </a:r>
            <a:r>
              <a:rPr lang="en-US" sz="525" dirty="0">
                <a:solidFill>
                  <a:srgbClr val="FFFFFF">
                    <a:lumMod val="75000"/>
                  </a:srgbClr>
                </a:solidFill>
                <a:latin typeface="Posterama" panose="020B0504020200020000" pitchFamily="34" charset="0"/>
                <a:cs typeface="Posterama" panose="020B0504020200020000" pitchFamily="34" charset="0"/>
              </a:rPr>
              <a:t>, 2002;36(5 Supplement 1): S106-113. </a:t>
            </a:r>
          </a:p>
          <a:p>
            <a:pPr defTabSz="685800"/>
            <a:r>
              <a:rPr lang="en-US" sz="525" dirty="0">
                <a:solidFill>
                  <a:srgbClr val="FFFFFF">
                    <a:lumMod val="75000"/>
                  </a:srgbClr>
                </a:solidFill>
                <a:latin typeface="Posterama" panose="020B0504020200020000" pitchFamily="34" charset="0"/>
                <a:cs typeface="Posterama" panose="020B0504020200020000" pitchFamily="34" charset="0"/>
              </a:rPr>
              <a:t>Slowik M, Jhaveri R. Hepatitis B and Hepatitis C viruses in Infants and Young Children. </a:t>
            </a:r>
            <a:r>
              <a:rPr lang="en-US" sz="525" i="1" dirty="0">
                <a:solidFill>
                  <a:srgbClr val="FFFFFF">
                    <a:lumMod val="75000"/>
                  </a:srgbClr>
                </a:solidFill>
                <a:latin typeface="Posterama" panose="020B0504020200020000" pitchFamily="34" charset="0"/>
                <a:cs typeface="Posterama" panose="020B0504020200020000" pitchFamily="34" charset="0"/>
              </a:rPr>
              <a:t>Seminar in Pediatric Infectious Disease</a:t>
            </a:r>
            <a:r>
              <a:rPr lang="en-US" sz="525" dirty="0">
                <a:solidFill>
                  <a:srgbClr val="FFFFFF">
                    <a:lumMod val="75000"/>
                  </a:srgbClr>
                </a:solidFill>
                <a:latin typeface="Posterama" panose="020B0504020200020000" pitchFamily="34" charset="0"/>
                <a:cs typeface="Posterama" panose="020B0504020200020000" pitchFamily="34" charset="0"/>
              </a:rPr>
              <a:t>, 2005;16:296-305. </a:t>
            </a:r>
          </a:p>
        </p:txBody>
      </p:sp>
    </p:spTree>
    <p:extLst>
      <p:ext uri="{BB962C8B-B14F-4D97-AF65-F5344CB8AC3E}">
        <p14:creationId xmlns:p14="http://schemas.microsoft.com/office/powerpoint/2010/main" val="1433330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8E0A26-2B46-7749-BA5C-0069D27406C0}"/>
              </a:ext>
            </a:extLst>
          </p:cNvPr>
          <p:cNvSpPr/>
          <p:nvPr/>
        </p:nvSpPr>
        <p:spPr>
          <a:xfrm>
            <a:off x="6282743" y="3028711"/>
            <a:ext cx="217739" cy="1511040"/>
          </a:xfrm>
          <a:prstGeom prst="rect">
            <a:avLst/>
          </a:prstGeom>
          <a:solidFill>
            <a:srgbClr val="00B05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Brief microbiological review</a:t>
            </a:r>
          </a:p>
        </p:txBody>
      </p:sp>
      <p:sp>
        <p:nvSpPr>
          <p:cNvPr id="5" name="TextBox 4">
            <a:extLst>
              <a:ext uri="{FF2B5EF4-FFF2-40B4-BE49-F238E27FC236}">
                <a16:creationId xmlns:a16="http://schemas.microsoft.com/office/drawing/2014/main" id="{DA6A4D95-F639-E94A-9DD6-A76BBC6BC2C3}"/>
              </a:ext>
            </a:extLst>
          </p:cNvPr>
          <p:cNvSpPr txBox="1"/>
          <p:nvPr/>
        </p:nvSpPr>
        <p:spPr>
          <a:xfrm>
            <a:off x="6282742" y="3064075"/>
            <a:ext cx="4157377" cy="1477328"/>
          </a:xfrm>
          <a:prstGeom prst="rect">
            <a:avLst/>
          </a:prstGeom>
          <a:noFill/>
        </p:spPr>
        <p:txBody>
          <a:bodyPr wrap="square" rtlCol="0">
            <a:spAutoFit/>
          </a:bodyPr>
          <a:lstStyle/>
          <a:p>
            <a:pPr marL="214313" indent="-214313" defTabSz="685800">
              <a:buFont typeface="Arial" panose="020B0604020202020204" pitchFamily="34" charset="0"/>
              <a:buChar char="•"/>
            </a:pPr>
            <a:r>
              <a:rPr lang="en-US" dirty="0">
                <a:solidFill>
                  <a:srgbClr val="000000"/>
                </a:solidFill>
                <a:latin typeface="Posterama" panose="020B0504020200020000" pitchFamily="34" charset="0"/>
                <a:cs typeface="Posterama" panose="020B0504020200020000" pitchFamily="34" charset="0"/>
              </a:rPr>
              <a:t>Structure influences infectivity</a:t>
            </a:r>
          </a:p>
          <a:p>
            <a:pPr marL="214313" indent="-214313" defTabSz="685800">
              <a:buFont typeface="Arial" panose="020B0604020202020204" pitchFamily="34" charset="0"/>
              <a:buChar char="•"/>
            </a:pPr>
            <a:endParaRPr lang="en-US"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dirty="0">
                <a:solidFill>
                  <a:srgbClr val="000000"/>
                </a:solidFill>
                <a:latin typeface="Posterama" panose="020B0504020200020000" pitchFamily="34" charset="0"/>
                <a:cs typeface="Posterama" panose="020B0504020200020000" pitchFamily="34" charset="0"/>
              </a:rPr>
              <a:t>Structure influences testing</a:t>
            </a:r>
          </a:p>
          <a:p>
            <a:pPr marL="214313" indent="-214313" defTabSz="685800">
              <a:buFont typeface="Arial" panose="020B0604020202020204" pitchFamily="34" charset="0"/>
              <a:buChar char="•"/>
            </a:pPr>
            <a:endParaRPr lang="en-US"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dirty="0">
                <a:solidFill>
                  <a:srgbClr val="000000"/>
                </a:solidFill>
                <a:latin typeface="Posterama" panose="020B0504020200020000" pitchFamily="34" charset="0"/>
                <a:cs typeface="Posterama" panose="020B0504020200020000" pitchFamily="34" charset="0"/>
              </a:rPr>
              <a:t>Structure influences management</a:t>
            </a:r>
          </a:p>
        </p:txBody>
      </p:sp>
      <p:pic>
        <p:nvPicPr>
          <p:cNvPr id="7" name="Picture 6">
            <a:extLst>
              <a:ext uri="{FF2B5EF4-FFF2-40B4-BE49-F238E27FC236}">
                <a16:creationId xmlns:a16="http://schemas.microsoft.com/office/drawing/2014/main" id="{0420F84B-386D-DE46-B64F-7A5287E134C6}"/>
              </a:ext>
            </a:extLst>
          </p:cNvPr>
          <p:cNvPicPr>
            <a:picLocks noChangeAspect="1"/>
          </p:cNvPicPr>
          <p:nvPr/>
        </p:nvPicPr>
        <p:blipFill>
          <a:blip r:embed="rId3"/>
          <a:stretch>
            <a:fillRect/>
          </a:stretch>
        </p:blipFill>
        <p:spPr>
          <a:xfrm>
            <a:off x="1987340" y="1952257"/>
            <a:ext cx="4108661" cy="3340976"/>
          </a:xfrm>
          <a:prstGeom prst="rect">
            <a:avLst/>
          </a:prstGeom>
          <a:solidFill>
            <a:schemeClr val="accent1"/>
          </a:solidFill>
        </p:spPr>
      </p:pic>
      <p:sp>
        <p:nvSpPr>
          <p:cNvPr id="9" name="Rectangle 8">
            <a:extLst>
              <a:ext uri="{FF2B5EF4-FFF2-40B4-BE49-F238E27FC236}">
                <a16:creationId xmlns:a16="http://schemas.microsoft.com/office/drawing/2014/main" id="{C016566D-0E89-6249-A391-65C85C11727A}"/>
              </a:ext>
            </a:extLst>
          </p:cNvPr>
          <p:cNvSpPr/>
          <p:nvPr/>
        </p:nvSpPr>
        <p:spPr>
          <a:xfrm>
            <a:off x="1987340" y="5258161"/>
            <a:ext cx="2730235" cy="184666"/>
          </a:xfrm>
          <a:prstGeom prst="rect">
            <a:avLst/>
          </a:prstGeom>
        </p:spPr>
        <p:txBody>
          <a:bodyPr wrap="none">
            <a:spAutoFit/>
          </a:bodyPr>
          <a:lstStyle/>
          <a:p>
            <a:pPr defTabSz="685800"/>
            <a:r>
              <a:rPr lang="en-US" sz="600" dirty="0">
                <a:solidFill>
                  <a:srgbClr val="000000"/>
                </a:solidFill>
                <a:latin typeface="Posterama" panose="020B0504020200020000" pitchFamily="34" charset="0"/>
                <a:cs typeface="Posterama" panose="020B0504020200020000" pitchFamily="34" charset="0"/>
              </a:rPr>
              <a:t>Image reference: https://www.lecturio.com/concepts/hepatitis-c-virus/.</a:t>
            </a:r>
          </a:p>
        </p:txBody>
      </p:sp>
      <p:sp>
        <p:nvSpPr>
          <p:cNvPr id="12" name="Title 1">
            <a:extLst>
              <a:ext uri="{FF2B5EF4-FFF2-40B4-BE49-F238E27FC236}">
                <a16:creationId xmlns:a16="http://schemas.microsoft.com/office/drawing/2014/main" id="{57AC454C-664A-E54A-90F1-83D74541890B}"/>
              </a:ext>
            </a:extLst>
          </p:cNvPr>
          <p:cNvSpPr txBox="1">
            <a:spLocks/>
          </p:cNvSpPr>
          <p:nvPr/>
        </p:nvSpPr>
        <p:spPr>
          <a:xfrm>
            <a:off x="1987340" y="5381009"/>
            <a:ext cx="4108661" cy="293616"/>
          </a:xfrm>
          <a:prstGeom prst="rect">
            <a:avLst/>
          </a:prstGeom>
          <a:solidFill>
            <a:srgbClr val="00B050">
              <a:alpha val="80000"/>
            </a:srgbClr>
          </a:solidFill>
          <a:ln>
            <a:noFill/>
          </a:ln>
        </p:spPr>
        <p:txBody>
          <a:bodyPr vert="horz" lIns="68580" tIns="34290" rIns="68580" bIns="34290" rtlCol="0" anchor="ctr" anchorCtr="0">
            <a:normAutofit/>
          </a:bodyPr>
          <a:lstStyle>
            <a:lvl1pPr algn="ctr" defTabSz="914400" rtl="0" eaLnBrk="1" latinLnBrk="0" hangingPunct="1">
              <a:lnSpc>
                <a:spcPct val="90000"/>
              </a:lnSpc>
              <a:spcBef>
                <a:spcPct val="0"/>
              </a:spcBef>
              <a:buNone/>
              <a:defRPr sz="3600" kern="1200" cap="all" spc="300" baseline="0">
                <a:solidFill>
                  <a:schemeClr val="tx2"/>
                </a:solidFill>
                <a:latin typeface="+mj-lt"/>
                <a:ea typeface="+mj-ea"/>
                <a:cs typeface="+mj-cs"/>
              </a:defRPr>
            </a:lvl1pPr>
          </a:lstStyle>
          <a:p>
            <a:pPr defTabSz="685800"/>
            <a:r>
              <a:rPr lang="en-US" sz="1050" b="1" spc="225" dirty="0">
                <a:solidFill>
                  <a:srgbClr val="412F24"/>
                </a:solidFill>
                <a:latin typeface="Posterama" panose="020B0504020200020000" pitchFamily="34" charset="0"/>
                <a:cs typeface="Posterama" panose="020B0504020200020000" pitchFamily="34" charset="0"/>
              </a:rPr>
              <a:t>Hepatitis C Virus</a:t>
            </a:r>
          </a:p>
        </p:txBody>
      </p:sp>
    </p:spTree>
    <p:extLst>
      <p:ext uri="{BB962C8B-B14F-4D97-AF65-F5344CB8AC3E}">
        <p14:creationId xmlns:p14="http://schemas.microsoft.com/office/powerpoint/2010/main" val="610537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21AD18-4318-8F44-BFDA-A2D9F8E8352F}"/>
              </a:ext>
            </a:extLst>
          </p:cNvPr>
          <p:cNvSpPr/>
          <p:nvPr/>
        </p:nvSpPr>
        <p:spPr>
          <a:xfrm>
            <a:off x="7417594" y="857250"/>
            <a:ext cx="3250406" cy="514350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2" name="Title 1">
            <a:extLst>
              <a:ext uri="{FF2B5EF4-FFF2-40B4-BE49-F238E27FC236}">
                <a16:creationId xmlns:a16="http://schemas.microsoft.com/office/drawing/2014/main" id="{29ED3FB1-287C-2D46-8780-DD8025EC78C0}"/>
              </a:ext>
            </a:extLst>
          </p:cNvPr>
          <p:cNvSpPr>
            <a:spLocks noGrp="1"/>
          </p:cNvSpPr>
          <p:nvPr>
            <p:ph type="title"/>
          </p:nvPr>
        </p:nvSpPr>
        <p:spPr>
          <a:xfrm>
            <a:off x="1927623" y="960325"/>
            <a:ext cx="7115175" cy="1028700"/>
          </a:xfrm>
        </p:spPr>
        <p:txBody>
          <a:bodyPr/>
          <a:lstStyle/>
          <a:p>
            <a:r>
              <a:rPr lang="en-US" b="1" dirty="0">
                <a:latin typeface="Posterama" panose="020B0504020200020000" pitchFamily="34" charset="0"/>
                <a:cs typeface="Posterama" panose="020B0504020200020000" pitchFamily="34" charset="0"/>
              </a:rPr>
              <a:t>Content overview</a:t>
            </a:r>
          </a:p>
        </p:txBody>
      </p:sp>
      <p:graphicFrame>
        <p:nvGraphicFramePr>
          <p:cNvPr id="8" name="Content Placeholder 2">
            <a:extLst>
              <a:ext uri="{FF2B5EF4-FFF2-40B4-BE49-F238E27FC236}">
                <a16:creationId xmlns:a16="http://schemas.microsoft.com/office/drawing/2014/main" id="{7F01EFF6-9C67-356A-8D23-73A68960F099}"/>
              </a:ext>
            </a:extLst>
          </p:cNvPr>
          <p:cNvGraphicFramePr>
            <a:graphicFrameLocks noGrp="1"/>
          </p:cNvGraphicFramePr>
          <p:nvPr>
            <p:ph idx="1"/>
          </p:nvPr>
        </p:nvGraphicFramePr>
        <p:xfrm>
          <a:off x="2259806" y="2348254"/>
          <a:ext cx="7115175" cy="3277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22685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250" b="1" dirty="0">
                <a:latin typeface="Posterama" panose="020B0504020200020000" pitchFamily="34" charset="0"/>
                <a:cs typeface="Posterama" panose="020B0504020200020000" pitchFamily="34" charset="0"/>
              </a:rPr>
              <a:t>HCV screening recommendations</a:t>
            </a:r>
          </a:p>
        </p:txBody>
      </p:sp>
      <p:sp>
        <p:nvSpPr>
          <p:cNvPr id="11" name="Rectangle 10">
            <a:extLst>
              <a:ext uri="{FF2B5EF4-FFF2-40B4-BE49-F238E27FC236}">
                <a16:creationId xmlns:a16="http://schemas.microsoft.com/office/drawing/2014/main" id="{9B0500E9-035F-564D-BC8F-8D562D8920BB}"/>
              </a:ext>
            </a:extLst>
          </p:cNvPr>
          <p:cNvSpPr/>
          <p:nvPr/>
        </p:nvSpPr>
        <p:spPr>
          <a:xfrm>
            <a:off x="4457162" y="5732903"/>
            <a:ext cx="3342582" cy="230832"/>
          </a:xfrm>
          <a:prstGeom prst="rect">
            <a:avLst/>
          </a:prstGeom>
          <a:solidFill>
            <a:srgbClr val="00B050">
              <a:alpha val="80000"/>
            </a:srgbClr>
          </a:solidFill>
        </p:spPr>
        <p:txBody>
          <a:bodyPr wrap="none">
            <a:spAutoFit/>
          </a:bodyPr>
          <a:lstStyle/>
          <a:p>
            <a:pPr defTabSz="685800"/>
            <a:r>
              <a:rPr lang="en-US" sz="900" b="1" dirty="0">
                <a:solidFill>
                  <a:srgbClr val="000000"/>
                </a:solidFill>
                <a:latin typeface="Posterama" panose="020B0504020200020000" pitchFamily="34" charset="0"/>
                <a:cs typeface="Posterama" panose="020B0504020200020000" pitchFamily="34" charset="0"/>
              </a:rPr>
              <a:t>Updated CDC, WHO, IDSA, AASLD &amp; USPSTF  Guidelines</a:t>
            </a:r>
          </a:p>
        </p:txBody>
      </p:sp>
      <p:sp>
        <p:nvSpPr>
          <p:cNvPr id="4" name="Rounded Rectangle 3">
            <a:extLst>
              <a:ext uri="{FF2B5EF4-FFF2-40B4-BE49-F238E27FC236}">
                <a16:creationId xmlns:a16="http://schemas.microsoft.com/office/drawing/2014/main" id="{6304A431-7FD0-5447-A1FC-FB9A780D15DD}"/>
              </a:ext>
            </a:extLst>
          </p:cNvPr>
          <p:cNvSpPr/>
          <p:nvPr/>
        </p:nvSpPr>
        <p:spPr>
          <a:xfrm>
            <a:off x="2431543" y="2028134"/>
            <a:ext cx="1609344"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All adults aged 18 years and older </a:t>
            </a:r>
          </a:p>
          <a:p>
            <a:pPr algn="ctr" defTabSz="685800"/>
            <a:r>
              <a:rPr lang="en-US" sz="1050" dirty="0">
                <a:solidFill>
                  <a:srgbClr val="000000"/>
                </a:solidFill>
                <a:latin typeface="Posterama" panose="020B0504020200020000" pitchFamily="34" charset="0"/>
                <a:cs typeface="Posterama" panose="020B0504020200020000" pitchFamily="34" charset="0"/>
              </a:rPr>
              <a:t>(one-time vs. annual)</a:t>
            </a:r>
          </a:p>
        </p:txBody>
      </p:sp>
      <p:sp>
        <p:nvSpPr>
          <p:cNvPr id="19" name="Rounded Rectangle 18">
            <a:extLst>
              <a:ext uri="{FF2B5EF4-FFF2-40B4-BE49-F238E27FC236}">
                <a16:creationId xmlns:a16="http://schemas.microsoft.com/office/drawing/2014/main" id="{4004849A-ABF6-3C49-B6EC-ADDC1423EEC3}"/>
              </a:ext>
            </a:extLst>
          </p:cNvPr>
          <p:cNvSpPr/>
          <p:nvPr/>
        </p:nvSpPr>
        <p:spPr>
          <a:xfrm>
            <a:off x="4267202" y="2028134"/>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Persons &lt; 18 years with high-risk activities </a:t>
            </a:r>
          </a:p>
          <a:p>
            <a:pPr algn="ctr" defTabSz="685800"/>
            <a:r>
              <a:rPr lang="en-US" sz="1050" dirty="0">
                <a:solidFill>
                  <a:srgbClr val="000000"/>
                </a:solidFill>
                <a:latin typeface="Posterama" panose="020B0504020200020000" pitchFamily="34" charset="0"/>
                <a:cs typeface="Posterama" panose="020B0504020200020000" pitchFamily="34" charset="0"/>
              </a:rPr>
              <a:t>(one-time vs. annual)</a:t>
            </a:r>
          </a:p>
        </p:txBody>
      </p:sp>
      <p:sp>
        <p:nvSpPr>
          <p:cNvPr id="20" name="Rounded Rectangle 19">
            <a:extLst>
              <a:ext uri="{FF2B5EF4-FFF2-40B4-BE49-F238E27FC236}">
                <a16:creationId xmlns:a16="http://schemas.microsoft.com/office/drawing/2014/main" id="{604569DF-1F52-FA48-B438-F79169291BBF}"/>
              </a:ext>
            </a:extLst>
          </p:cNvPr>
          <p:cNvSpPr/>
          <p:nvPr/>
        </p:nvSpPr>
        <p:spPr>
          <a:xfrm>
            <a:off x="6096001" y="2028134"/>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People with a history of IVDA or sharing drug preparation equipment (annual)</a:t>
            </a:r>
          </a:p>
        </p:txBody>
      </p:sp>
      <p:sp>
        <p:nvSpPr>
          <p:cNvPr id="21" name="Rounded Rectangle 20">
            <a:extLst>
              <a:ext uri="{FF2B5EF4-FFF2-40B4-BE49-F238E27FC236}">
                <a16:creationId xmlns:a16="http://schemas.microsoft.com/office/drawing/2014/main" id="{55B312BA-F75B-EF44-A871-ECDCA325BF94}"/>
              </a:ext>
            </a:extLst>
          </p:cNvPr>
          <p:cNvSpPr/>
          <p:nvPr/>
        </p:nvSpPr>
        <p:spPr>
          <a:xfrm>
            <a:off x="7924799" y="2038229"/>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People with HIV or MSM population on PrEP (annual)</a:t>
            </a:r>
          </a:p>
        </p:txBody>
      </p:sp>
      <p:sp>
        <p:nvSpPr>
          <p:cNvPr id="30" name="Rounded Rectangle 29">
            <a:extLst>
              <a:ext uri="{FF2B5EF4-FFF2-40B4-BE49-F238E27FC236}">
                <a16:creationId xmlns:a16="http://schemas.microsoft.com/office/drawing/2014/main" id="{28202693-8C30-574F-809D-6F28DFE59BB1}"/>
              </a:ext>
            </a:extLst>
          </p:cNvPr>
          <p:cNvSpPr/>
          <p:nvPr/>
        </p:nvSpPr>
        <p:spPr>
          <a:xfrm>
            <a:off x="4267201" y="3232856"/>
            <a:ext cx="1609344"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People who have ever received hemodialysis</a:t>
            </a:r>
          </a:p>
        </p:txBody>
      </p:sp>
      <p:sp>
        <p:nvSpPr>
          <p:cNvPr id="31" name="Rounded Rectangle 30">
            <a:extLst>
              <a:ext uri="{FF2B5EF4-FFF2-40B4-BE49-F238E27FC236}">
                <a16:creationId xmlns:a16="http://schemas.microsoft.com/office/drawing/2014/main" id="{25FAD25E-3F2C-5E43-8CB7-86A0AEFD4463}"/>
              </a:ext>
            </a:extLst>
          </p:cNvPr>
          <p:cNvSpPr/>
          <p:nvPr/>
        </p:nvSpPr>
        <p:spPr>
          <a:xfrm>
            <a:off x="2431544" y="3228216"/>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People with persistently abnormal ALT levels</a:t>
            </a:r>
          </a:p>
        </p:txBody>
      </p:sp>
      <p:sp>
        <p:nvSpPr>
          <p:cNvPr id="32" name="Rounded Rectangle 31">
            <a:extLst>
              <a:ext uri="{FF2B5EF4-FFF2-40B4-BE49-F238E27FC236}">
                <a16:creationId xmlns:a16="http://schemas.microsoft.com/office/drawing/2014/main" id="{74C0D59A-DADB-4F4A-B38C-A4BEF172C34C}"/>
              </a:ext>
            </a:extLst>
          </p:cNvPr>
          <p:cNvSpPr/>
          <p:nvPr/>
        </p:nvSpPr>
        <p:spPr>
          <a:xfrm>
            <a:off x="6102860" y="3232856"/>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People who received clotting factor concentrates produced before 1987 </a:t>
            </a:r>
          </a:p>
        </p:txBody>
      </p:sp>
      <p:sp>
        <p:nvSpPr>
          <p:cNvPr id="33" name="Rounded Rectangle 32">
            <a:extLst>
              <a:ext uri="{FF2B5EF4-FFF2-40B4-BE49-F238E27FC236}">
                <a16:creationId xmlns:a16="http://schemas.microsoft.com/office/drawing/2014/main" id="{5F89D244-F9A7-D746-A429-ED957DB51AE9}"/>
              </a:ext>
            </a:extLst>
          </p:cNvPr>
          <p:cNvSpPr/>
          <p:nvPr/>
        </p:nvSpPr>
        <p:spPr>
          <a:xfrm>
            <a:off x="7938517" y="3233264"/>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People who received a blood transfusion before July 1992</a:t>
            </a:r>
            <a:endParaRPr lang="en-US" sz="1050" dirty="0">
              <a:solidFill>
                <a:srgbClr val="000000"/>
              </a:solidFill>
              <a:latin typeface="Gill Sans MT"/>
            </a:endParaRPr>
          </a:p>
        </p:txBody>
      </p:sp>
      <p:sp>
        <p:nvSpPr>
          <p:cNvPr id="34" name="Rounded Rectangle 33">
            <a:extLst>
              <a:ext uri="{FF2B5EF4-FFF2-40B4-BE49-F238E27FC236}">
                <a16:creationId xmlns:a16="http://schemas.microsoft.com/office/drawing/2014/main" id="{159C77E1-FB5B-124F-861C-A3361361E027}"/>
              </a:ext>
            </a:extLst>
          </p:cNvPr>
          <p:cNvSpPr/>
          <p:nvPr/>
        </p:nvSpPr>
        <p:spPr>
          <a:xfrm>
            <a:off x="2431543" y="4428298"/>
            <a:ext cx="1609344"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People who have received an organ transplantation before July 1992</a:t>
            </a:r>
            <a:endParaRPr lang="en-US" sz="1050" dirty="0">
              <a:solidFill>
                <a:srgbClr val="000000"/>
              </a:solidFill>
              <a:latin typeface="Gill Sans MT"/>
            </a:endParaRPr>
          </a:p>
        </p:txBody>
      </p:sp>
      <p:sp>
        <p:nvSpPr>
          <p:cNvPr id="35" name="Rounded Rectangle 34">
            <a:extLst>
              <a:ext uri="{FF2B5EF4-FFF2-40B4-BE49-F238E27FC236}">
                <a16:creationId xmlns:a16="http://schemas.microsoft.com/office/drawing/2014/main" id="{B2C29E49-5319-E547-A128-D1D18D158F5D}"/>
              </a:ext>
            </a:extLst>
          </p:cNvPr>
          <p:cNvSpPr/>
          <p:nvPr/>
        </p:nvSpPr>
        <p:spPr>
          <a:xfrm>
            <a:off x="4267202" y="4437577"/>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Healthcare &amp; public health personnel after non-accidental exposures</a:t>
            </a:r>
          </a:p>
        </p:txBody>
      </p:sp>
      <p:sp>
        <p:nvSpPr>
          <p:cNvPr id="36" name="Rounded Rectangle 35">
            <a:extLst>
              <a:ext uri="{FF2B5EF4-FFF2-40B4-BE49-F238E27FC236}">
                <a16:creationId xmlns:a16="http://schemas.microsoft.com/office/drawing/2014/main" id="{0274C0FE-8969-AD4A-9332-0E005555B98F}"/>
              </a:ext>
            </a:extLst>
          </p:cNvPr>
          <p:cNvSpPr/>
          <p:nvPr/>
        </p:nvSpPr>
        <p:spPr>
          <a:xfrm>
            <a:off x="6096002" y="4437577"/>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All pregnant women during each pregnancy</a:t>
            </a:r>
          </a:p>
        </p:txBody>
      </p:sp>
      <p:sp>
        <p:nvSpPr>
          <p:cNvPr id="37" name="Rounded Rectangle 36">
            <a:extLst>
              <a:ext uri="{FF2B5EF4-FFF2-40B4-BE49-F238E27FC236}">
                <a16:creationId xmlns:a16="http://schemas.microsoft.com/office/drawing/2014/main" id="{AF4595F7-DC45-2D44-B894-0B762EF7DE9E}"/>
              </a:ext>
            </a:extLst>
          </p:cNvPr>
          <p:cNvSpPr/>
          <p:nvPr/>
        </p:nvSpPr>
        <p:spPr>
          <a:xfrm>
            <a:off x="7924799" y="4428298"/>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Children born to mothers with HCV infection</a:t>
            </a:r>
          </a:p>
        </p:txBody>
      </p:sp>
    </p:spTree>
    <p:extLst>
      <p:ext uri="{BB962C8B-B14F-4D97-AF65-F5344CB8AC3E}">
        <p14:creationId xmlns:p14="http://schemas.microsoft.com/office/powerpoint/2010/main" val="2360451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250" b="1" dirty="0">
                <a:latin typeface="Posterama" panose="020B0504020200020000" pitchFamily="34" charset="0"/>
                <a:cs typeface="Posterama" panose="020B0504020200020000" pitchFamily="34" charset="0"/>
              </a:rPr>
              <a:t>HCV screening recommendations</a:t>
            </a:r>
          </a:p>
        </p:txBody>
      </p:sp>
      <p:sp>
        <p:nvSpPr>
          <p:cNvPr id="11" name="Rectangle 10">
            <a:extLst>
              <a:ext uri="{FF2B5EF4-FFF2-40B4-BE49-F238E27FC236}">
                <a16:creationId xmlns:a16="http://schemas.microsoft.com/office/drawing/2014/main" id="{9B0500E9-035F-564D-BC8F-8D562D8920BB}"/>
              </a:ext>
            </a:extLst>
          </p:cNvPr>
          <p:cNvSpPr/>
          <p:nvPr/>
        </p:nvSpPr>
        <p:spPr>
          <a:xfrm>
            <a:off x="4457162" y="5732903"/>
            <a:ext cx="3342582" cy="230832"/>
          </a:xfrm>
          <a:prstGeom prst="rect">
            <a:avLst/>
          </a:prstGeom>
          <a:solidFill>
            <a:srgbClr val="00B050">
              <a:alpha val="80000"/>
            </a:srgbClr>
          </a:solidFill>
        </p:spPr>
        <p:txBody>
          <a:bodyPr wrap="none">
            <a:spAutoFit/>
          </a:bodyPr>
          <a:lstStyle/>
          <a:p>
            <a:pPr defTabSz="685800"/>
            <a:r>
              <a:rPr lang="en-US" sz="900" b="1" dirty="0">
                <a:solidFill>
                  <a:srgbClr val="000000"/>
                </a:solidFill>
                <a:latin typeface="Posterama" panose="020B0504020200020000" pitchFamily="34" charset="0"/>
                <a:cs typeface="Posterama" panose="020B0504020200020000" pitchFamily="34" charset="0"/>
              </a:rPr>
              <a:t>Updated CDC, WHO, IDSA, AASLD &amp; USPSTF  Guidelines</a:t>
            </a:r>
          </a:p>
        </p:txBody>
      </p:sp>
      <p:sp>
        <p:nvSpPr>
          <p:cNvPr id="4" name="Rounded Rectangle 3">
            <a:extLst>
              <a:ext uri="{FF2B5EF4-FFF2-40B4-BE49-F238E27FC236}">
                <a16:creationId xmlns:a16="http://schemas.microsoft.com/office/drawing/2014/main" id="{6304A431-7FD0-5447-A1FC-FB9A780D15DD}"/>
              </a:ext>
            </a:extLst>
          </p:cNvPr>
          <p:cNvSpPr/>
          <p:nvPr/>
        </p:nvSpPr>
        <p:spPr>
          <a:xfrm>
            <a:off x="2431543" y="2028134"/>
            <a:ext cx="1609344"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All adults aged 18 years and older </a:t>
            </a:r>
          </a:p>
          <a:p>
            <a:pPr algn="ctr" defTabSz="685800"/>
            <a:r>
              <a:rPr lang="en-US" sz="1050" dirty="0">
                <a:solidFill>
                  <a:srgbClr val="000000"/>
                </a:solidFill>
                <a:latin typeface="Posterama" panose="020B0504020200020000" pitchFamily="34" charset="0"/>
                <a:cs typeface="Posterama" panose="020B0504020200020000" pitchFamily="34" charset="0"/>
              </a:rPr>
              <a:t>(one-time vs. annual)</a:t>
            </a:r>
          </a:p>
        </p:txBody>
      </p:sp>
      <p:sp>
        <p:nvSpPr>
          <p:cNvPr id="19" name="Rounded Rectangle 18">
            <a:extLst>
              <a:ext uri="{FF2B5EF4-FFF2-40B4-BE49-F238E27FC236}">
                <a16:creationId xmlns:a16="http://schemas.microsoft.com/office/drawing/2014/main" id="{4004849A-ABF6-3C49-B6EC-ADDC1423EEC3}"/>
              </a:ext>
            </a:extLst>
          </p:cNvPr>
          <p:cNvSpPr/>
          <p:nvPr/>
        </p:nvSpPr>
        <p:spPr>
          <a:xfrm>
            <a:off x="4267202" y="2028134"/>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Persons &lt; 18 years with high-risk activities </a:t>
            </a:r>
          </a:p>
          <a:p>
            <a:pPr algn="ctr" defTabSz="685800"/>
            <a:r>
              <a:rPr lang="en-US" sz="1050" dirty="0">
                <a:solidFill>
                  <a:srgbClr val="000000"/>
                </a:solidFill>
                <a:latin typeface="Posterama" panose="020B0504020200020000" pitchFamily="34" charset="0"/>
                <a:cs typeface="Posterama" panose="020B0504020200020000" pitchFamily="34" charset="0"/>
              </a:rPr>
              <a:t>(one-time vs. annual)</a:t>
            </a:r>
          </a:p>
        </p:txBody>
      </p:sp>
      <p:sp>
        <p:nvSpPr>
          <p:cNvPr id="20" name="Rounded Rectangle 19">
            <a:extLst>
              <a:ext uri="{FF2B5EF4-FFF2-40B4-BE49-F238E27FC236}">
                <a16:creationId xmlns:a16="http://schemas.microsoft.com/office/drawing/2014/main" id="{604569DF-1F52-FA48-B438-F79169291BBF}"/>
              </a:ext>
            </a:extLst>
          </p:cNvPr>
          <p:cNvSpPr/>
          <p:nvPr/>
        </p:nvSpPr>
        <p:spPr>
          <a:xfrm>
            <a:off x="6096001" y="2028134"/>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People with a history of IVDA or sharing drug preparation equipment (annual)</a:t>
            </a:r>
          </a:p>
        </p:txBody>
      </p:sp>
      <p:sp>
        <p:nvSpPr>
          <p:cNvPr id="21" name="Rounded Rectangle 20">
            <a:extLst>
              <a:ext uri="{FF2B5EF4-FFF2-40B4-BE49-F238E27FC236}">
                <a16:creationId xmlns:a16="http://schemas.microsoft.com/office/drawing/2014/main" id="{55B312BA-F75B-EF44-A871-ECDCA325BF94}"/>
              </a:ext>
            </a:extLst>
          </p:cNvPr>
          <p:cNvSpPr/>
          <p:nvPr/>
        </p:nvSpPr>
        <p:spPr>
          <a:xfrm>
            <a:off x="7924799" y="2038229"/>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People with HIV or MSM population on PrEP (annual)</a:t>
            </a:r>
          </a:p>
        </p:txBody>
      </p:sp>
      <p:sp>
        <p:nvSpPr>
          <p:cNvPr id="30" name="Rounded Rectangle 29">
            <a:extLst>
              <a:ext uri="{FF2B5EF4-FFF2-40B4-BE49-F238E27FC236}">
                <a16:creationId xmlns:a16="http://schemas.microsoft.com/office/drawing/2014/main" id="{28202693-8C30-574F-809D-6F28DFE59BB1}"/>
              </a:ext>
            </a:extLst>
          </p:cNvPr>
          <p:cNvSpPr/>
          <p:nvPr/>
        </p:nvSpPr>
        <p:spPr>
          <a:xfrm>
            <a:off x="4267201" y="3232856"/>
            <a:ext cx="1609344"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People who have ever received hemodialysis</a:t>
            </a:r>
          </a:p>
        </p:txBody>
      </p:sp>
      <p:sp>
        <p:nvSpPr>
          <p:cNvPr id="31" name="Rounded Rectangle 30">
            <a:extLst>
              <a:ext uri="{FF2B5EF4-FFF2-40B4-BE49-F238E27FC236}">
                <a16:creationId xmlns:a16="http://schemas.microsoft.com/office/drawing/2014/main" id="{25FAD25E-3F2C-5E43-8CB7-86A0AEFD4463}"/>
              </a:ext>
            </a:extLst>
          </p:cNvPr>
          <p:cNvSpPr/>
          <p:nvPr/>
        </p:nvSpPr>
        <p:spPr>
          <a:xfrm>
            <a:off x="2431544" y="3228216"/>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People with persistently abnormal ALT levels</a:t>
            </a:r>
          </a:p>
        </p:txBody>
      </p:sp>
      <p:sp>
        <p:nvSpPr>
          <p:cNvPr id="32" name="Rounded Rectangle 31">
            <a:extLst>
              <a:ext uri="{FF2B5EF4-FFF2-40B4-BE49-F238E27FC236}">
                <a16:creationId xmlns:a16="http://schemas.microsoft.com/office/drawing/2014/main" id="{74C0D59A-DADB-4F4A-B38C-A4BEF172C34C}"/>
              </a:ext>
            </a:extLst>
          </p:cNvPr>
          <p:cNvSpPr/>
          <p:nvPr/>
        </p:nvSpPr>
        <p:spPr>
          <a:xfrm>
            <a:off x="6102860" y="3232856"/>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People who received clotting factor concentrates produced before 1987 </a:t>
            </a:r>
          </a:p>
        </p:txBody>
      </p:sp>
      <p:sp>
        <p:nvSpPr>
          <p:cNvPr id="33" name="Rounded Rectangle 32">
            <a:extLst>
              <a:ext uri="{FF2B5EF4-FFF2-40B4-BE49-F238E27FC236}">
                <a16:creationId xmlns:a16="http://schemas.microsoft.com/office/drawing/2014/main" id="{5F89D244-F9A7-D746-A429-ED957DB51AE9}"/>
              </a:ext>
            </a:extLst>
          </p:cNvPr>
          <p:cNvSpPr/>
          <p:nvPr/>
        </p:nvSpPr>
        <p:spPr>
          <a:xfrm>
            <a:off x="7938517" y="3233264"/>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People who received a blood transfusion before July 1992</a:t>
            </a:r>
            <a:endParaRPr lang="en-US" sz="1050" dirty="0">
              <a:solidFill>
                <a:srgbClr val="000000"/>
              </a:solidFill>
              <a:latin typeface="Gill Sans MT"/>
            </a:endParaRPr>
          </a:p>
        </p:txBody>
      </p:sp>
      <p:sp>
        <p:nvSpPr>
          <p:cNvPr id="34" name="Rounded Rectangle 33">
            <a:extLst>
              <a:ext uri="{FF2B5EF4-FFF2-40B4-BE49-F238E27FC236}">
                <a16:creationId xmlns:a16="http://schemas.microsoft.com/office/drawing/2014/main" id="{159C77E1-FB5B-124F-861C-A3361361E027}"/>
              </a:ext>
            </a:extLst>
          </p:cNvPr>
          <p:cNvSpPr/>
          <p:nvPr/>
        </p:nvSpPr>
        <p:spPr>
          <a:xfrm>
            <a:off x="2431543" y="4428298"/>
            <a:ext cx="1609344"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People who have received an organ transplantation before July 1992</a:t>
            </a:r>
            <a:endParaRPr lang="en-US" sz="1050" dirty="0">
              <a:solidFill>
                <a:srgbClr val="000000"/>
              </a:solidFill>
              <a:latin typeface="Gill Sans MT"/>
            </a:endParaRPr>
          </a:p>
        </p:txBody>
      </p:sp>
      <p:sp>
        <p:nvSpPr>
          <p:cNvPr id="35" name="Rounded Rectangle 34">
            <a:extLst>
              <a:ext uri="{FF2B5EF4-FFF2-40B4-BE49-F238E27FC236}">
                <a16:creationId xmlns:a16="http://schemas.microsoft.com/office/drawing/2014/main" id="{B2C29E49-5319-E547-A128-D1D18D158F5D}"/>
              </a:ext>
            </a:extLst>
          </p:cNvPr>
          <p:cNvSpPr/>
          <p:nvPr/>
        </p:nvSpPr>
        <p:spPr>
          <a:xfrm>
            <a:off x="4267202" y="4437577"/>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Healthcare &amp; public health personnel after non-accidental exposures</a:t>
            </a:r>
          </a:p>
        </p:txBody>
      </p:sp>
      <p:sp>
        <p:nvSpPr>
          <p:cNvPr id="36" name="Rounded Rectangle 35">
            <a:extLst>
              <a:ext uri="{FF2B5EF4-FFF2-40B4-BE49-F238E27FC236}">
                <a16:creationId xmlns:a16="http://schemas.microsoft.com/office/drawing/2014/main" id="{0274C0FE-8969-AD4A-9332-0E005555B98F}"/>
              </a:ext>
            </a:extLst>
          </p:cNvPr>
          <p:cNvSpPr/>
          <p:nvPr/>
        </p:nvSpPr>
        <p:spPr>
          <a:xfrm>
            <a:off x="6096002" y="4437577"/>
            <a:ext cx="1609343" cy="1037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dirty="0">
                <a:solidFill>
                  <a:srgbClr val="000000"/>
                </a:solidFill>
                <a:latin typeface="Posterama" panose="020B0504020200020000" pitchFamily="34" charset="0"/>
                <a:cs typeface="Posterama" panose="020B0504020200020000" pitchFamily="34" charset="0"/>
              </a:rPr>
              <a:t>All pregnant women during each pregnancy</a:t>
            </a:r>
          </a:p>
        </p:txBody>
      </p:sp>
      <p:sp>
        <p:nvSpPr>
          <p:cNvPr id="37" name="Rounded Rectangle 36">
            <a:extLst>
              <a:ext uri="{FF2B5EF4-FFF2-40B4-BE49-F238E27FC236}">
                <a16:creationId xmlns:a16="http://schemas.microsoft.com/office/drawing/2014/main" id="{AF4595F7-DC45-2D44-B894-0B762EF7DE9E}"/>
              </a:ext>
            </a:extLst>
          </p:cNvPr>
          <p:cNvSpPr/>
          <p:nvPr/>
        </p:nvSpPr>
        <p:spPr>
          <a:xfrm>
            <a:off x="7924799" y="4428298"/>
            <a:ext cx="1609343" cy="1037429"/>
          </a:xfrm>
          <a:prstGeom prst="roundRect">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1050" b="1" dirty="0">
                <a:solidFill>
                  <a:srgbClr val="000000"/>
                </a:solidFill>
                <a:latin typeface="Posterama" panose="020B0504020200020000" pitchFamily="34" charset="0"/>
                <a:cs typeface="Posterama" panose="020B0504020200020000" pitchFamily="34" charset="0"/>
              </a:rPr>
              <a:t>Children born to mothers with HCV infection</a:t>
            </a:r>
          </a:p>
        </p:txBody>
      </p:sp>
    </p:spTree>
    <p:extLst>
      <p:ext uri="{BB962C8B-B14F-4D97-AF65-F5344CB8AC3E}">
        <p14:creationId xmlns:p14="http://schemas.microsoft.com/office/powerpoint/2010/main" val="1532984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2495837" y="857251"/>
            <a:ext cx="4679982" cy="730629"/>
          </a:xfrm>
        </p:spPr>
        <p:txBody>
          <a:bodyPr vert="horz" lIns="68580" tIns="34290" rIns="68580" bIns="34290" rtlCol="0" anchor="b">
            <a:normAutofit/>
          </a:bodyPr>
          <a:lstStyle/>
          <a:p>
            <a:r>
              <a:rPr lang="en-US" sz="2400" b="1" dirty="0">
                <a:latin typeface="Posterama" panose="020B0504020200020000" pitchFamily="34" charset="0"/>
                <a:cs typeface="Posterama" panose="020B0504020200020000" pitchFamily="34" charset="0"/>
              </a:rPr>
              <a:t>Presenters</a:t>
            </a:r>
          </a:p>
        </p:txBody>
      </p:sp>
      <p:pic>
        <p:nvPicPr>
          <p:cNvPr id="9" name="Content Placeholder 8" descr="A person wearing glasses and a white coat&#10;&#10;Description automatically generated with low confidence">
            <a:extLst>
              <a:ext uri="{FF2B5EF4-FFF2-40B4-BE49-F238E27FC236}">
                <a16:creationId xmlns:a16="http://schemas.microsoft.com/office/drawing/2014/main" id="{FE90D8B6-F466-0E4D-B5E2-AB6FB1A45621}"/>
              </a:ext>
            </a:extLst>
          </p:cNvPr>
          <p:cNvPicPr>
            <a:picLocks noGrp="1" noChangeAspect="1"/>
          </p:cNvPicPr>
          <p:nvPr>
            <p:ph sz="half" idx="1"/>
          </p:nvPr>
        </p:nvPicPr>
        <p:blipFill rotWithShape="1">
          <a:blip r:embed="rId2"/>
          <a:srcRect r="-3" b="12747"/>
          <a:stretch/>
        </p:blipFill>
        <p:spPr>
          <a:xfrm>
            <a:off x="8153401" y="857258"/>
            <a:ext cx="2514600" cy="2571743"/>
          </a:xfrm>
          <a:prstGeom prst="rect">
            <a:avLst/>
          </a:prstGeom>
        </p:spPr>
      </p:pic>
      <p:pic>
        <p:nvPicPr>
          <p:cNvPr id="6" name="Content Placeholder 5" descr="A person wearing glasses&#10;&#10;Description automatically generated with low confidence">
            <a:extLst>
              <a:ext uri="{FF2B5EF4-FFF2-40B4-BE49-F238E27FC236}">
                <a16:creationId xmlns:a16="http://schemas.microsoft.com/office/drawing/2014/main" id="{ECC13394-E3E5-4A40-8351-CD2D951ED870}"/>
              </a:ext>
            </a:extLst>
          </p:cNvPr>
          <p:cNvPicPr>
            <a:picLocks noChangeAspect="1"/>
          </p:cNvPicPr>
          <p:nvPr/>
        </p:nvPicPr>
        <p:blipFill rotWithShape="1">
          <a:blip r:embed="rId3"/>
          <a:srcRect b="8163"/>
          <a:stretch/>
        </p:blipFill>
        <p:spPr>
          <a:xfrm>
            <a:off x="8153400" y="3429000"/>
            <a:ext cx="2514600" cy="2571750"/>
          </a:xfrm>
          <a:prstGeom prst="rect">
            <a:avLst/>
          </a:prstGeom>
        </p:spPr>
      </p:pic>
      <p:sp>
        <p:nvSpPr>
          <p:cNvPr id="3" name="Rectangle 2">
            <a:extLst>
              <a:ext uri="{FF2B5EF4-FFF2-40B4-BE49-F238E27FC236}">
                <a16:creationId xmlns:a16="http://schemas.microsoft.com/office/drawing/2014/main" id="{92DCDD46-3AD3-3347-A07A-D8232F491E00}"/>
              </a:ext>
            </a:extLst>
          </p:cNvPr>
          <p:cNvSpPr/>
          <p:nvPr/>
        </p:nvSpPr>
        <p:spPr>
          <a:xfrm>
            <a:off x="1866902" y="1702252"/>
            <a:ext cx="5861447" cy="1628775"/>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FFFFFF"/>
                </a:solidFill>
                <a:latin typeface="Gill Sans MT"/>
              </a:rPr>
              <a:t>Jacob T. Kilgore, MD, MPH, FAAP</a:t>
            </a:r>
          </a:p>
          <a:p>
            <a:pPr algn="ctr" defTabSz="685800"/>
            <a:r>
              <a:rPr lang="en-US" sz="1350" dirty="0">
                <a:solidFill>
                  <a:srgbClr val="FFFFFF"/>
                </a:solidFill>
                <a:latin typeface="Gill Sans MT"/>
              </a:rPr>
              <a:t>Assistant Professor, Dept. of Pediatrics, Division of Pediatric Infectious Diseases </a:t>
            </a:r>
          </a:p>
          <a:p>
            <a:pPr algn="ctr" defTabSz="685800"/>
            <a:endParaRPr lang="en-US" sz="600" b="1" dirty="0">
              <a:solidFill>
                <a:srgbClr val="FFFFFF"/>
              </a:solidFill>
              <a:latin typeface="Gill Sans MT"/>
            </a:endParaRPr>
          </a:p>
          <a:p>
            <a:pPr algn="ctr" defTabSz="685800"/>
            <a:r>
              <a:rPr lang="en-US" sz="1350" i="1" dirty="0">
                <a:solidFill>
                  <a:srgbClr val="FFFFFF"/>
                </a:solidFill>
                <a:latin typeface="Gill Sans MT"/>
              </a:rPr>
              <a:t>Medical School</a:t>
            </a:r>
            <a:r>
              <a:rPr lang="en-US" sz="1350" dirty="0">
                <a:solidFill>
                  <a:srgbClr val="FFFFFF"/>
                </a:solidFill>
                <a:latin typeface="Gill Sans MT"/>
              </a:rPr>
              <a:t>: Marshall University JCESOM (M.D)</a:t>
            </a:r>
          </a:p>
          <a:p>
            <a:pPr algn="ctr" defTabSz="685800"/>
            <a:r>
              <a:rPr lang="en-US" sz="1350" i="1" dirty="0">
                <a:solidFill>
                  <a:srgbClr val="FFFFFF"/>
                </a:solidFill>
                <a:latin typeface="Gill Sans MT"/>
              </a:rPr>
              <a:t>Residency</a:t>
            </a:r>
            <a:r>
              <a:rPr lang="en-US" sz="1350" dirty="0">
                <a:solidFill>
                  <a:srgbClr val="FFFFFF"/>
                </a:solidFill>
                <a:latin typeface="Gill Sans MT"/>
              </a:rPr>
              <a:t>: Marshall University JCESOM (Med-Peds)</a:t>
            </a:r>
          </a:p>
          <a:p>
            <a:pPr algn="ctr" defTabSz="685800"/>
            <a:r>
              <a:rPr lang="en-US" sz="1350" i="1" dirty="0">
                <a:solidFill>
                  <a:srgbClr val="FFFFFF"/>
                </a:solidFill>
                <a:latin typeface="Gill Sans MT"/>
              </a:rPr>
              <a:t>Fellowship</a:t>
            </a:r>
            <a:r>
              <a:rPr lang="en-US" sz="1350" dirty="0">
                <a:solidFill>
                  <a:srgbClr val="FFFFFF"/>
                </a:solidFill>
                <a:latin typeface="Gill Sans MT"/>
              </a:rPr>
              <a:t>: Duke University SOM (Peds ID)</a:t>
            </a:r>
          </a:p>
          <a:p>
            <a:pPr algn="ctr" defTabSz="685800"/>
            <a:r>
              <a:rPr lang="en-US" sz="1350" i="1" dirty="0">
                <a:solidFill>
                  <a:srgbClr val="FFFFFF"/>
                </a:solidFill>
                <a:latin typeface="Gill Sans MT"/>
              </a:rPr>
              <a:t>MPH</a:t>
            </a:r>
            <a:r>
              <a:rPr lang="en-US" sz="1350" dirty="0">
                <a:solidFill>
                  <a:srgbClr val="FFFFFF"/>
                </a:solidFill>
                <a:latin typeface="Gill Sans MT"/>
              </a:rPr>
              <a:t>: University of North Carolina (Epidemiology)</a:t>
            </a:r>
          </a:p>
        </p:txBody>
      </p:sp>
      <p:sp>
        <p:nvSpPr>
          <p:cNvPr id="11" name="Rectangle 10">
            <a:extLst>
              <a:ext uri="{FF2B5EF4-FFF2-40B4-BE49-F238E27FC236}">
                <a16:creationId xmlns:a16="http://schemas.microsoft.com/office/drawing/2014/main" id="{E6A1E94A-C12E-DA44-A01E-F26E5019A7C3}"/>
              </a:ext>
            </a:extLst>
          </p:cNvPr>
          <p:cNvSpPr/>
          <p:nvPr/>
        </p:nvSpPr>
        <p:spPr>
          <a:xfrm>
            <a:off x="1866902" y="4146441"/>
            <a:ext cx="5861447" cy="1628775"/>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FFFFFF"/>
                </a:solidFill>
                <a:latin typeface="Gill Sans MT"/>
              </a:rPr>
              <a:t>Mariana M. Lanata, MD, FAAP</a:t>
            </a:r>
          </a:p>
          <a:p>
            <a:pPr algn="ctr" defTabSz="685800"/>
            <a:r>
              <a:rPr lang="en-US" sz="1350" dirty="0">
                <a:solidFill>
                  <a:srgbClr val="FFFFFF"/>
                </a:solidFill>
                <a:latin typeface="Gill Sans MT"/>
              </a:rPr>
              <a:t>Assistant Professor, Dept. of Pediatrics, Division of Pediatric Infectious Diseases </a:t>
            </a:r>
          </a:p>
          <a:p>
            <a:pPr algn="ctr" defTabSz="685800"/>
            <a:r>
              <a:rPr lang="en-US" sz="1350" dirty="0">
                <a:solidFill>
                  <a:srgbClr val="FFFFFF"/>
                </a:solidFill>
                <a:latin typeface="Gill Sans MT"/>
              </a:rPr>
              <a:t>Director of Pediatric Antimicrobial Stewardship &amp; Infection Control</a:t>
            </a:r>
          </a:p>
          <a:p>
            <a:pPr algn="ctr" defTabSz="685800"/>
            <a:endParaRPr lang="en-US" sz="600" b="1" dirty="0">
              <a:solidFill>
                <a:srgbClr val="FFFFFF"/>
              </a:solidFill>
              <a:latin typeface="Gill Sans MT"/>
            </a:endParaRPr>
          </a:p>
          <a:p>
            <a:pPr algn="ctr" defTabSz="685800"/>
            <a:endParaRPr lang="en-US" sz="600" b="1" dirty="0">
              <a:solidFill>
                <a:srgbClr val="FFFFFF"/>
              </a:solidFill>
              <a:latin typeface="Gill Sans MT"/>
            </a:endParaRPr>
          </a:p>
          <a:p>
            <a:pPr algn="ctr" defTabSz="685800"/>
            <a:r>
              <a:rPr lang="en-US" sz="1350" i="1" dirty="0">
                <a:solidFill>
                  <a:srgbClr val="FFFFFF"/>
                </a:solidFill>
                <a:latin typeface="Gill Sans MT"/>
              </a:rPr>
              <a:t>Medical School</a:t>
            </a:r>
            <a:r>
              <a:rPr lang="en-US" sz="1350" dirty="0">
                <a:solidFill>
                  <a:srgbClr val="FFFFFF"/>
                </a:solidFill>
                <a:latin typeface="Gill Sans MT"/>
              </a:rPr>
              <a:t>: Universidad Peruana Cayetano Heredia (M.D.)</a:t>
            </a:r>
          </a:p>
          <a:p>
            <a:pPr algn="ctr" defTabSz="685800"/>
            <a:r>
              <a:rPr lang="en-US" sz="1350" i="1" dirty="0">
                <a:solidFill>
                  <a:srgbClr val="FFFFFF"/>
                </a:solidFill>
                <a:latin typeface="Gill Sans MT"/>
              </a:rPr>
              <a:t>Residency</a:t>
            </a:r>
            <a:r>
              <a:rPr lang="en-US" sz="1350" dirty="0">
                <a:solidFill>
                  <a:srgbClr val="FFFFFF"/>
                </a:solidFill>
                <a:latin typeface="Gill Sans MT"/>
              </a:rPr>
              <a:t>: Miami (Nicklaus) Children’s (Peds)</a:t>
            </a:r>
          </a:p>
          <a:p>
            <a:pPr algn="ctr" defTabSz="685800"/>
            <a:r>
              <a:rPr lang="en-US" sz="1350" i="1" dirty="0">
                <a:solidFill>
                  <a:srgbClr val="FFFFFF"/>
                </a:solidFill>
                <a:latin typeface="Gill Sans MT"/>
              </a:rPr>
              <a:t>Fellowship</a:t>
            </a:r>
            <a:r>
              <a:rPr lang="en-US" sz="1350" dirty="0">
                <a:solidFill>
                  <a:srgbClr val="FFFFFF"/>
                </a:solidFill>
                <a:latin typeface="Gill Sans MT"/>
              </a:rPr>
              <a:t>: Nationwide Children’s Hospital (Peds ID)</a:t>
            </a:r>
          </a:p>
        </p:txBody>
      </p:sp>
      <p:pic>
        <p:nvPicPr>
          <p:cNvPr id="12" name="Picture 11" descr="Text&#10;&#10;Description automatically generated">
            <a:extLst>
              <a:ext uri="{FF2B5EF4-FFF2-40B4-BE49-F238E27FC236}">
                <a16:creationId xmlns:a16="http://schemas.microsoft.com/office/drawing/2014/main" id="{7ED0FC21-E974-3447-9531-9F0199FDFA7A}"/>
              </a:ext>
            </a:extLst>
          </p:cNvPr>
          <p:cNvPicPr>
            <a:picLocks noChangeAspect="1"/>
          </p:cNvPicPr>
          <p:nvPr/>
        </p:nvPicPr>
        <p:blipFill>
          <a:blip r:embed="rId4"/>
          <a:stretch>
            <a:fillRect/>
          </a:stretch>
        </p:blipFill>
        <p:spPr>
          <a:xfrm>
            <a:off x="4797624" y="3475903"/>
            <a:ext cx="1126670" cy="526860"/>
          </a:xfrm>
          <a:prstGeom prst="rect">
            <a:avLst/>
          </a:prstGeom>
        </p:spPr>
      </p:pic>
      <p:pic>
        <p:nvPicPr>
          <p:cNvPr id="8" name="Picture 2" descr="Marshall School of Medicine (@MUSOMWV) | ٹوئٹر">
            <a:extLst>
              <a:ext uri="{FF2B5EF4-FFF2-40B4-BE49-F238E27FC236}">
                <a16:creationId xmlns:a16="http://schemas.microsoft.com/office/drawing/2014/main" id="{1FA76A16-9D39-4E6D-B33F-13E8D8E6E0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1856" y="3442414"/>
            <a:ext cx="761966" cy="58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2275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250" b="1" dirty="0">
                <a:latin typeface="Posterama" panose="020B0504020200020000" pitchFamily="34" charset="0"/>
                <a:cs typeface="Posterama" panose="020B0504020200020000" pitchFamily="34" charset="0"/>
              </a:rPr>
              <a:t>HCV screening recommendations</a:t>
            </a:r>
          </a:p>
        </p:txBody>
      </p:sp>
      <p:sp>
        <p:nvSpPr>
          <p:cNvPr id="7" name="Rectangle 6">
            <a:extLst>
              <a:ext uri="{FF2B5EF4-FFF2-40B4-BE49-F238E27FC236}">
                <a16:creationId xmlns:a16="http://schemas.microsoft.com/office/drawing/2014/main" id="{E98C3B27-0673-2542-BDBE-BCDB45D34A28}"/>
              </a:ext>
            </a:extLst>
          </p:cNvPr>
          <p:cNvSpPr/>
          <p:nvPr/>
        </p:nvSpPr>
        <p:spPr>
          <a:xfrm>
            <a:off x="2021711" y="2016773"/>
            <a:ext cx="7775294" cy="3670236"/>
          </a:xfrm>
          <a:prstGeom prst="rect">
            <a:avLst/>
          </a:prstGeom>
        </p:spPr>
        <p:txBody>
          <a:bodyPr wrap="square">
            <a:spAutoFit/>
          </a:bodyPr>
          <a:lstStyle/>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Screening tests for antibody to HCV (anti-HCV)</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Enzyme immunoassay (EIA)</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Enhanced chemiluminescence immunoassay (CLIA)</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Chemiluminescence microparticle immunoassay (CMIA)</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Microparticle immunoassay (MEIA)</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Electrochemiluminescence immunoassay (ECLIA)</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Immunochromatographic assay (rapid test)</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Nucleic acid tests to detect presence HCV RNA</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Qualitative</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Quantitative</a:t>
            </a:r>
          </a:p>
          <a:p>
            <a:pPr marL="342900" lvl="1" defTabSz="685800"/>
            <a:endParaRPr lang="en-US" sz="1500" dirty="0">
              <a:solidFill>
                <a:srgbClr val="000000"/>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189395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 calcmode="lin" valueType="num">
                                      <p:cBhvr additive="base">
                                        <p:cTn id="1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anim calcmode="lin" valueType="num">
                                      <p:cBhvr additive="base">
                                        <p:cTn id="2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anim calcmode="lin" valueType="num">
                                      <p:cBhvr additive="base">
                                        <p:cTn id="2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anim calcmode="lin" valueType="num">
                                      <p:cBhvr additive="base">
                                        <p:cTn id="31"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14" end="14"/>
                                            </p:txEl>
                                          </p:spTgt>
                                        </p:tgtEl>
                                        <p:attrNameLst>
                                          <p:attrName>style.visibility</p:attrName>
                                        </p:attrNameLst>
                                      </p:cBhvr>
                                      <p:to>
                                        <p:strVal val="visible"/>
                                      </p:to>
                                    </p:set>
                                    <p:anim calcmode="lin" valueType="num">
                                      <p:cBhvr additive="base">
                                        <p:cTn id="37"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xEl>
                                              <p:pRg st="16" end="16"/>
                                            </p:txEl>
                                          </p:spTgt>
                                        </p:tgtEl>
                                        <p:attrNameLst>
                                          <p:attrName>style.visibility</p:attrName>
                                        </p:attrNameLst>
                                      </p:cBhvr>
                                      <p:to>
                                        <p:strVal val="visible"/>
                                      </p:to>
                                    </p:set>
                                    <p:anim calcmode="lin" valueType="num">
                                      <p:cBhvr additive="base">
                                        <p:cTn id="41" dur="500" fill="hold"/>
                                        <p:tgtEl>
                                          <p:spTgt spid="7">
                                            <p:txEl>
                                              <p:pRg st="16" end="1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16" end="1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xEl>
                                              <p:pRg st="18" end="18"/>
                                            </p:txEl>
                                          </p:spTgt>
                                        </p:tgtEl>
                                        <p:attrNameLst>
                                          <p:attrName>style.visibility</p:attrName>
                                        </p:attrNameLst>
                                      </p:cBhvr>
                                      <p:to>
                                        <p:strVal val="visible"/>
                                      </p:to>
                                    </p:set>
                                    <p:anim calcmode="lin" valueType="num">
                                      <p:cBhvr additive="base">
                                        <p:cTn id="45" dur="500" fill="hold"/>
                                        <p:tgtEl>
                                          <p:spTgt spid="7">
                                            <p:txEl>
                                              <p:pRg st="18" end="1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250" b="1" dirty="0">
                <a:latin typeface="Posterama" panose="020B0504020200020000" pitchFamily="34" charset="0"/>
                <a:cs typeface="Posterama" panose="020B0504020200020000" pitchFamily="34" charset="0"/>
              </a:rPr>
              <a:t>HCV screening recommendations</a:t>
            </a:r>
          </a:p>
        </p:txBody>
      </p:sp>
      <p:sp>
        <p:nvSpPr>
          <p:cNvPr id="7" name="Rectangle 6">
            <a:extLst>
              <a:ext uri="{FF2B5EF4-FFF2-40B4-BE49-F238E27FC236}">
                <a16:creationId xmlns:a16="http://schemas.microsoft.com/office/drawing/2014/main" id="{E98C3B27-0673-2542-BDBE-BCDB45D34A28}"/>
              </a:ext>
            </a:extLst>
          </p:cNvPr>
          <p:cNvSpPr/>
          <p:nvPr/>
        </p:nvSpPr>
        <p:spPr>
          <a:xfrm>
            <a:off x="2021711" y="2016773"/>
            <a:ext cx="7775294" cy="3670236"/>
          </a:xfrm>
          <a:prstGeom prst="rect">
            <a:avLst/>
          </a:prstGeom>
        </p:spPr>
        <p:txBody>
          <a:bodyPr wrap="square">
            <a:spAutoFit/>
          </a:bodyPr>
          <a:lstStyle/>
          <a:p>
            <a:pPr marL="214313" indent="-214313" defTabSz="685800">
              <a:buFont typeface="Arial" panose="020B0604020202020204" pitchFamily="34" charset="0"/>
              <a:buChar char="•"/>
            </a:pPr>
            <a:r>
              <a:rPr lang="en-US" sz="1500" b="1" dirty="0">
                <a:solidFill>
                  <a:srgbClr val="00B050"/>
                </a:solidFill>
                <a:latin typeface="Posterama" panose="020B0504020200020000" pitchFamily="34" charset="0"/>
                <a:cs typeface="Posterama" panose="020B0504020200020000" pitchFamily="34" charset="0"/>
              </a:rPr>
              <a:t>Screening tests for antibody to HCV (anti-HCV)</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Enzyme immunoassay (EIA)</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Enhanced chemiluminescence immunoassay (CLIA)</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Chemiluminescence microparticle immunoassay (CMIA)</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Microparticle immunoassay (MEIA)</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Electrochemiluminescence immunoassay (ECLIA)</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Immunochromatographic assay (rapid test)</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b="1" dirty="0">
                <a:solidFill>
                  <a:srgbClr val="00B050"/>
                </a:solidFill>
                <a:latin typeface="Posterama" panose="020B0504020200020000" pitchFamily="34" charset="0"/>
                <a:cs typeface="Posterama" panose="020B0504020200020000" pitchFamily="34" charset="0"/>
              </a:rPr>
              <a:t>Nucleic acid tests to detect presence HCV RNA</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Qualitative</a:t>
            </a:r>
          </a:p>
          <a:p>
            <a:pPr marL="600075" lvl="1" indent="-257175"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Quantitative</a:t>
            </a:r>
          </a:p>
          <a:p>
            <a:pPr marL="342900" lvl="1" defTabSz="685800"/>
            <a:endParaRPr lang="en-US" sz="1500" dirty="0">
              <a:solidFill>
                <a:srgbClr val="000000"/>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3503356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250" b="1" dirty="0">
                <a:latin typeface="Posterama" panose="020B0504020200020000" pitchFamily="34" charset="0"/>
                <a:cs typeface="Posterama" panose="020B0504020200020000" pitchFamily="34" charset="0"/>
              </a:rPr>
              <a:t>HCV screening recommendations</a:t>
            </a:r>
          </a:p>
        </p:txBody>
      </p:sp>
      <p:sp>
        <p:nvSpPr>
          <p:cNvPr id="7" name="Rectangle 6">
            <a:extLst>
              <a:ext uri="{FF2B5EF4-FFF2-40B4-BE49-F238E27FC236}">
                <a16:creationId xmlns:a16="http://schemas.microsoft.com/office/drawing/2014/main" id="{E98C3B27-0673-2542-BDBE-BCDB45D34A28}"/>
              </a:ext>
            </a:extLst>
          </p:cNvPr>
          <p:cNvSpPr/>
          <p:nvPr/>
        </p:nvSpPr>
        <p:spPr>
          <a:xfrm>
            <a:off x="2021711" y="2016774"/>
            <a:ext cx="8317106" cy="1361911"/>
          </a:xfrm>
          <a:prstGeom prst="rect">
            <a:avLst/>
          </a:prstGeom>
        </p:spPr>
        <p:txBody>
          <a:bodyPr wrap="square">
            <a:spAutoFit/>
          </a:bodyPr>
          <a:lstStyle/>
          <a:p>
            <a:pPr marL="214313" indent="-214313" defTabSz="685800">
              <a:buFont typeface="Arial" panose="020B0604020202020204" pitchFamily="34" charset="0"/>
              <a:buChar char="•"/>
            </a:pPr>
            <a:r>
              <a:rPr lang="en-US" sz="1500" b="1" i="1" dirty="0">
                <a:solidFill>
                  <a:srgbClr val="000000"/>
                </a:solidFill>
                <a:latin typeface="Posterama" panose="020B0504020200020000" pitchFamily="34" charset="0"/>
                <a:cs typeface="Posterama" panose="020B0504020200020000" pitchFamily="34" charset="0"/>
              </a:rPr>
              <a:t>How soon after exposure to HCV can HCV antibodies be detected?</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Anti-HCV seroconversion occurs an average of 8–11 weeks after exposure with ranges of 2 weeks to 6 months, with cases of delayed seroconversion more commonly having association with an immunosuppressed clinical status (e.g., HIV infection)</a:t>
            </a:r>
          </a:p>
        </p:txBody>
      </p:sp>
    </p:spTree>
    <p:extLst>
      <p:ext uri="{BB962C8B-B14F-4D97-AF65-F5344CB8AC3E}">
        <p14:creationId xmlns:p14="http://schemas.microsoft.com/office/powerpoint/2010/main" val="7315618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250" b="1" dirty="0">
                <a:latin typeface="Posterama" panose="020B0504020200020000" pitchFamily="34" charset="0"/>
                <a:cs typeface="Posterama" panose="020B0504020200020000" pitchFamily="34" charset="0"/>
              </a:rPr>
              <a:t>HCV screening recommendations</a:t>
            </a:r>
          </a:p>
        </p:txBody>
      </p:sp>
      <p:sp>
        <p:nvSpPr>
          <p:cNvPr id="7" name="Rectangle 6">
            <a:extLst>
              <a:ext uri="{FF2B5EF4-FFF2-40B4-BE49-F238E27FC236}">
                <a16:creationId xmlns:a16="http://schemas.microsoft.com/office/drawing/2014/main" id="{E98C3B27-0673-2542-BDBE-BCDB45D34A28}"/>
              </a:ext>
            </a:extLst>
          </p:cNvPr>
          <p:cNvSpPr/>
          <p:nvPr/>
        </p:nvSpPr>
        <p:spPr>
          <a:xfrm>
            <a:off x="2021712" y="2016774"/>
            <a:ext cx="8387545" cy="2285241"/>
          </a:xfrm>
          <a:prstGeom prst="rect">
            <a:avLst/>
          </a:prstGeom>
        </p:spPr>
        <p:txBody>
          <a:bodyPr wrap="square">
            <a:spAutoFit/>
          </a:bodyPr>
          <a:lstStyle/>
          <a:p>
            <a:pPr marL="214313" indent="-214313" defTabSz="685800">
              <a:buFont typeface="Arial" panose="020B0604020202020204" pitchFamily="34" charset="0"/>
              <a:buChar char="•"/>
            </a:pPr>
            <a:r>
              <a:rPr lang="en-US" sz="1500" b="1" i="1" dirty="0">
                <a:solidFill>
                  <a:srgbClr val="000000"/>
                </a:solidFill>
                <a:latin typeface="Posterama" panose="020B0504020200020000" pitchFamily="34" charset="0"/>
                <a:cs typeface="Posterama" panose="020B0504020200020000" pitchFamily="34" charset="0"/>
              </a:rPr>
              <a:t>How soon after exposure to HCV can HCV antibodies be detected?</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Anti-HCV seroconversion occurs an average of 8–11 weeks after exposure with ranges of 2 weeks to 6 months, with cases of delayed seroconversion more commonly having association with an immunosuppressed clinical status (e.g., HIV infection)</a:t>
            </a:r>
            <a:br>
              <a:rPr lang="en-US" sz="1500" dirty="0">
                <a:solidFill>
                  <a:srgbClr val="000000"/>
                </a:solidFill>
                <a:latin typeface="Posterama" panose="020B0504020200020000" pitchFamily="34" charset="0"/>
                <a:cs typeface="Posterama" panose="020B0504020200020000" pitchFamily="34" charset="0"/>
              </a:rPr>
            </a:br>
            <a:endParaRPr lang="en-US" sz="150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b="1" i="1" dirty="0">
                <a:solidFill>
                  <a:srgbClr val="000000"/>
                </a:solidFill>
                <a:latin typeface="Posterama" panose="020B0504020200020000" pitchFamily="34" charset="0"/>
                <a:cs typeface="Posterama" panose="020B0504020200020000" pitchFamily="34" charset="0"/>
              </a:rPr>
              <a:t>How soon after exposure to HCV can HCV RNA be detected?</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People with recently acquired acute infection typically have detectable HCV RNA levels as early as 1–2 weeks after exposure to the virus</a:t>
            </a:r>
          </a:p>
        </p:txBody>
      </p:sp>
    </p:spTree>
    <p:extLst>
      <p:ext uri="{BB962C8B-B14F-4D97-AF65-F5344CB8AC3E}">
        <p14:creationId xmlns:p14="http://schemas.microsoft.com/office/powerpoint/2010/main" val="10708720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250" b="1" dirty="0">
                <a:latin typeface="Posterama" panose="020B0504020200020000" pitchFamily="34" charset="0"/>
                <a:cs typeface="Posterama" panose="020B0504020200020000" pitchFamily="34" charset="0"/>
              </a:rPr>
              <a:t>HCV screening recommendations</a:t>
            </a:r>
          </a:p>
        </p:txBody>
      </p:sp>
      <p:sp>
        <p:nvSpPr>
          <p:cNvPr id="7" name="Rectangle 6">
            <a:extLst>
              <a:ext uri="{FF2B5EF4-FFF2-40B4-BE49-F238E27FC236}">
                <a16:creationId xmlns:a16="http://schemas.microsoft.com/office/drawing/2014/main" id="{E98C3B27-0673-2542-BDBE-BCDB45D34A28}"/>
              </a:ext>
            </a:extLst>
          </p:cNvPr>
          <p:cNvSpPr/>
          <p:nvPr/>
        </p:nvSpPr>
        <p:spPr>
          <a:xfrm>
            <a:off x="2021712" y="2016773"/>
            <a:ext cx="8387545" cy="3785652"/>
          </a:xfrm>
          <a:prstGeom prst="rect">
            <a:avLst/>
          </a:prstGeom>
        </p:spPr>
        <p:txBody>
          <a:bodyPr wrap="square">
            <a:spAutoFit/>
          </a:bodyPr>
          <a:lstStyle/>
          <a:p>
            <a:pPr marL="214313" indent="-214313" defTabSz="685800">
              <a:buFont typeface="Arial" panose="020B0604020202020204" pitchFamily="34" charset="0"/>
              <a:buChar char="•"/>
            </a:pPr>
            <a:r>
              <a:rPr lang="en-US" sz="1500" b="1" i="1" dirty="0">
                <a:solidFill>
                  <a:srgbClr val="000000"/>
                </a:solidFill>
                <a:latin typeface="Posterama" panose="020B0504020200020000" pitchFamily="34" charset="0"/>
                <a:cs typeface="Posterama" panose="020B0504020200020000" pitchFamily="34" charset="0"/>
              </a:rPr>
              <a:t>How soon after exposure to HCV can HCV antibodies be detected?</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Anti-HCV seroconversion occurs an average of 8–11 weeks after exposure with ranges of 2 weeks to 6 months, with cases of delayed seroconversion more commonly having association with an immunosuppressed clinical status (e.g., HIV infection)</a:t>
            </a:r>
            <a:br>
              <a:rPr lang="en-US" sz="1500" dirty="0">
                <a:solidFill>
                  <a:srgbClr val="000000"/>
                </a:solidFill>
                <a:latin typeface="Posterama" panose="020B0504020200020000" pitchFamily="34" charset="0"/>
                <a:cs typeface="Posterama" panose="020B0504020200020000" pitchFamily="34" charset="0"/>
              </a:rPr>
            </a:br>
            <a:endParaRPr lang="en-US" sz="150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Courier New" panose="02070309020205020404" pitchFamily="49" charset="0"/>
              <a:buChar char="o"/>
            </a:pPr>
            <a:endParaRPr lang="en-US" sz="75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b="1" i="1" dirty="0">
                <a:solidFill>
                  <a:srgbClr val="000000"/>
                </a:solidFill>
                <a:latin typeface="Posterama" panose="020B0504020200020000" pitchFamily="34" charset="0"/>
                <a:cs typeface="Posterama" panose="020B0504020200020000" pitchFamily="34" charset="0"/>
              </a:rPr>
              <a:t>How soon after exposure to HCV can HCV RNA be detected?</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People with recently acquired acute infection typically have detectable HCV RNA levels as early as 1–2 weeks after exposure to the virus</a:t>
            </a:r>
            <a:br>
              <a:rPr lang="en-US" sz="1500" dirty="0">
                <a:solidFill>
                  <a:srgbClr val="000000"/>
                </a:solidFill>
                <a:latin typeface="Posterama" panose="020B0504020200020000" pitchFamily="34" charset="0"/>
                <a:cs typeface="Posterama" panose="020B0504020200020000" pitchFamily="34" charset="0"/>
              </a:rPr>
            </a:br>
            <a:endParaRPr lang="en-US" sz="150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Courier New" panose="02070309020205020404" pitchFamily="49" charset="0"/>
              <a:buChar char="o"/>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b="1" i="1" dirty="0">
                <a:solidFill>
                  <a:srgbClr val="000000"/>
                </a:solidFill>
                <a:latin typeface="Posterama" panose="020B0504020200020000" pitchFamily="34" charset="0"/>
                <a:cs typeface="Posterama" panose="020B0504020200020000" pitchFamily="34" charset="0"/>
              </a:rPr>
              <a:t>How long can maternal HCV antibodies be detected in children?</a:t>
            </a:r>
          </a:p>
          <a:p>
            <a:pPr marL="214313" indent="-214313" defTabSz="685800">
              <a:buFont typeface="Arial" panose="020B0604020202020204" pitchFamily="34" charset="0"/>
              <a:buChar char="•"/>
            </a:pPr>
            <a:endParaRPr lang="en-US" sz="75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Most children would have cleared maternal antibodies by 18 months of age</a:t>
            </a:r>
          </a:p>
          <a:p>
            <a:pPr marL="557213" lvl="1" indent="-214313" defTabSz="685800">
              <a:buFont typeface="Courier New" panose="02070309020205020404" pitchFamily="49" charset="0"/>
              <a:buChar char="o"/>
            </a:pPr>
            <a:r>
              <a:rPr lang="en-US" sz="1500" dirty="0">
                <a:solidFill>
                  <a:srgbClr val="000000"/>
                </a:solidFill>
                <a:latin typeface="Posterama" panose="020B0504020200020000" pitchFamily="34" charset="0"/>
                <a:cs typeface="Posterama" panose="020B0504020200020000" pitchFamily="34" charset="0"/>
              </a:rPr>
              <a:t>Small percentage may still be positive – should be negative by 24 months of age</a:t>
            </a:r>
          </a:p>
          <a:p>
            <a:pPr marL="342900" lvl="1" defTabSz="685800"/>
            <a:endParaRPr lang="en-US" sz="1500" dirty="0">
              <a:solidFill>
                <a:srgbClr val="000000"/>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28605884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B8371-BF67-4255-A8F7-5BD7ED994623}"/>
              </a:ext>
            </a:extLst>
          </p:cNvPr>
          <p:cNvSpPr/>
          <p:nvPr/>
        </p:nvSpPr>
        <p:spPr>
          <a:xfrm>
            <a:off x="2021712" y="2016774"/>
            <a:ext cx="8307961" cy="1246495"/>
          </a:xfrm>
          <a:prstGeom prst="rect">
            <a:avLst/>
          </a:prstGeom>
        </p:spPr>
        <p:txBody>
          <a:bodyPr wrap="square">
            <a:spAutoFit/>
          </a:bodyPr>
          <a:lstStyle/>
          <a:p>
            <a:pPr defTabSz="685800"/>
            <a:r>
              <a:rPr lang="en-US" sz="1500" b="1" dirty="0">
                <a:solidFill>
                  <a:srgbClr val="000000"/>
                </a:solidFill>
                <a:latin typeface="Posterama" panose="020B0504020200020000" pitchFamily="34" charset="0"/>
                <a:cs typeface="Posterama" panose="020B0504020200020000" pitchFamily="34" charset="0"/>
              </a:rPr>
              <a:t>How do we test exposed neonates?</a:t>
            </a:r>
          </a:p>
          <a:p>
            <a:pPr defTabSz="685800"/>
            <a:endParaRPr lang="en-US" sz="1500" dirty="0">
              <a:solidFill>
                <a:srgbClr val="000000"/>
              </a:solidFill>
              <a:latin typeface="Posterama" panose="020B0504020200020000" pitchFamily="34" charset="0"/>
              <a:cs typeface="Posterama" panose="020B0504020200020000" pitchFamily="34" charset="0"/>
            </a:endParaRPr>
          </a:p>
          <a:p>
            <a:pPr defTabSz="685800"/>
            <a:r>
              <a:rPr lang="en-US" sz="1500" dirty="0">
                <a:solidFill>
                  <a:srgbClr val="000000"/>
                </a:solidFill>
                <a:latin typeface="Posterama" panose="020B0504020200020000" pitchFamily="34" charset="0"/>
                <a:cs typeface="Posterama" panose="020B0504020200020000" pitchFamily="34" charset="0"/>
              </a:rPr>
              <a:t>Standard of Care:</a:t>
            </a:r>
            <a:br>
              <a:rPr lang="en-US" sz="1500" dirty="0">
                <a:solidFill>
                  <a:srgbClr val="000000"/>
                </a:solidFill>
                <a:latin typeface="Posterama" panose="020B0504020200020000" pitchFamily="34" charset="0"/>
                <a:cs typeface="Posterama" panose="020B0504020200020000" pitchFamily="34" charset="0"/>
              </a:rPr>
            </a:b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Hepatitis C antibodies done at 18 months of age.</a:t>
            </a:r>
          </a:p>
        </p:txBody>
      </p:sp>
      <p:sp>
        <p:nvSpPr>
          <p:cNvPr id="9" name="Title 1">
            <a:extLst>
              <a:ext uri="{FF2B5EF4-FFF2-40B4-BE49-F238E27FC236}">
                <a16:creationId xmlns:a16="http://schemas.microsoft.com/office/drawing/2014/main" id="{E73E55DD-5A74-8D47-A8D2-BB9A52551CFF}"/>
              </a:ext>
            </a:extLst>
          </p:cNvPr>
          <p:cNvSpPr txBox="1">
            <a:spLocks/>
          </p:cNvSpPr>
          <p:nvPr/>
        </p:nvSpPr>
        <p:spPr>
          <a:xfrm>
            <a:off x="1716380" y="992845"/>
            <a:ext cx="8768668" cy="730629"/>
          </a:xfrm>
          <a:prstGeom prst="rect">
            <a:avLst/>
          </a:prstGeom>
          <a:solidFill>
            <a:srgbClr val="00B050">
              <a:alpha val="80000"/>
            </a:srgbClr>
          </a:solidFill>
          <a:ln>
            <a:noFill/>
          </a:ln>
        </p:spPr>
        <p:txBody>
          <a:bodyPr vert="horz" lIns="68580" tIns="34290" rIns="68580" bIns="34290" rtlCol="0" anchor="b">
            <a:normAutofit/>
          </a:bodyPr>
          <a:lstStyle>
            <a:lvl1pPr algn="ctr" defTabSz="914400" rtl="0" eaLnBrk="1" latinLnBrk="0" hangingPunct="1">
              <a:lnSpc>
                <a:spcPct val="90000"/>
              </a:lnSpc>
              <a:spcBef>
                <a:spcPct val="0"/>
              </a:spcBef>
              <a:buNone/>
              <a:defRPr sz="3600" kern="1200" cap="all" spc="300" baseline="0">
                <a:solidFill>
                  <a:schemeClr val="tx2"/>
                </a:solidFill>
                <a:latin typeface="+mj-lt"/>
                <a:ea typeface="+mj-ea"/>
                <a:cs typeface="+mj-cs"/>
              </a:defRPr>
            </a:lvl1pPr>
          </a:lstStyle>
          <a:p>
            <a:pPr algn="l" defTabSz="685800"/>
            <a:r>
              <a:rPr lang="en-US" sz="2250" b="1" spc="225" dirty="0">
                <a:solidFill>
                  <a:srgbClr val="412F24"/>
                </a:solidFill>
                <a:latin typeface="Posterama" panose="020B0504020200020000" pitchFamily="34" charset="0"/>
                <a:cs typeface="Posterama" panose="020B0504020200020000" pitchFamily="34" charset="0"/>
              </a:rPr>
              <a:t>HCV screening recommendations</a:t>
            </a:r>
          </a:p>
        </p:txBody>
      </p:sp>
      <p:pic>
        <p:nvPicPr>
          <p:cNvPr id="1026" name="Picture 2" descr="Amazon.com: The Daily Question : Alexa Sk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4408" y="2888916"/>
            <a:ext cx="2034644" cy="2034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9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heel(1)">
                                      <p:cBhvr>
                                        <p:cTn id="13" dur="2000"/>
                                        <p:tgtEl>
                                          <p:spTgt spid="1026"/>
                                        </p:tgtEl>
                                      </p:cBhvr>
                                    </p:animEffect>
                                  </p:childTnLst>
                                </p:cTn>
                              </p:par>
                              <p:par>
                                <p:cTn id="14" presetID="2" presetClass="entr" presetSubtype="4"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 calcmode="lin" valueType="num">
                                      <p:cBhvr additive="base">
                                        <p:cTn id="1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250" b="1" dirty="0">
                <a:latin typeface="Posterama" panose="020B0504020200020000" pitchFamily="34" charset="0"/>
                <a:cs typeface="Posterama" panose="020B0504020200020000" pitchFamily="34" charset="0"/>
              </a:rPr>
              <a:t>Red Book Recommendations</a:t>
            </a:r>
          </a:p>
        </p:txBody>
      </p:sp>
      <p:sp>
        <p:nvSpPr>
          <p:cNvPr id="7" name="Rectangle 6">
            <a:extLst>
              <a:ext uri="{FF2B5EF4-FFF2-40B4-BE49-F238E27FC236}">
                <a16:creationId xmlns:a16="http://schemas.microsoft.com/office/drawing/2014/main" id="{4FAB8371-BF67-4255-A8F7-5BD7ED994623}"/>
              </a:ext>
            </a:extLst>
          </p:cNvPr>
          <p:cNvSpPr/>
          <p:nvPr/>
        </p:nvSpPr>
        <p:spPr>
          <a:xfrm>
            <a:off x="2021712" y="2016772"/>
            <a:ext cx="8307961" cy="3093154"/>
          </a:xfrm>
          <a:prstGeom prst="rect">
            <a:avLst/>
          </a:prstGeom>
        </p:spPr>
        <p:txBody>
          <a:bodyPr wrap="square">
            <a:spAutoFit/>
          </a:bodyPr>
          <a:lstStyle/>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Serology at 18 months of age</a:t>
            </a: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Liver enzyme testing can be performed at approximately 6-month intervals to detect the rare perinatally HCV-infected infant who has significant liver injury before 18 months of age. </a:t>
            </a: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r>
              <a:rPr lang="en-US" sz="1500" b="1" i="1" dirty="0">
                <a:solidFill>
                  <a:srgbClr val="000000"/>
                </a:solidFill>
                <a:latin typeface="Posterama" panose="020B0504020200020000" pitchFamily="34" charset="0"/>
                <a:cs typeface="Posterama" panose="020B0504020200020000" pitchFamily="34" charset="0"/>
              </a:rPr>
              <a:t>Can</a:t>
            </a:r>
            <a:r>
              <a:rPr lang="en-US" sz="1500" dirty="0">
                <a:solidFill>
                  <a:srgbClr val="000000"/>
                </a:solidFill>
                <a:latin typeface="Posterama" panose="020B0504020200020000" pitchFamily="34" charset="0"/>
                <a:cs typeface="Posterama" panose="020B0504020200020000" pitchFamily="34" charset="0"/>
              </a:rPr>
              <a:t> Do NAAT for HCV RNA between 2-6 months of age when:</a:t>
            </a:r>
          </a:p>
          <a:p>
            <a:pPr marL="557213" lvl="1"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There is concern about follow-up </a:t>
            </a:r>
          </a:p>
          <a:p>
            <a:pPr marL="557213" lvl="1"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Family is not willing to wait </a:t>
            </a:r>
          </a:p>
          <a:p>
            <a:pPr marL="557213" lvl="1"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If antiviral therapy becomes available to younger infants, </a:t>
            </a:r>
          </a:p>
          <a:p>
            <a:pPr marL="600075" lvl="1" indent="-257175" defTabSz="685800">
              <a:buFontTx/>
              <a:buChar char="-"/>
            </a:pP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Tx/>
              <a:buChar char="-"/>
            </a:pPr>
            <a:r>
              <a:rPr lang="en-US" sz="1500" dirty="0">
                <a:solidFill>
                  <a:srgbClr val="000000"/>
                </a:solidFill>
                <a:latin typeface="Posterama" panose="020B0504020200020000" pitchFamily="34" charset="0"/>
                <a:cs typeface="Posterama" panose="020B0504020200020000" pitchFamily="34" charset="0"/>
              </a:rPr>
              <a:t>Regardless of NAAT test result, serologic testing also should be performed at 18 months of age for more definitive diagnosis.</a:t>
            </a:r>
          </a:p>
        </p:txBody>
      </p:sp>
    </p:spTree>
    <p:extLst>
      <p:ext uri="{BB962C8B-B14F-4D97-AF65-F5344CB8AC3E}">
        <p14:creationId xmlns:p14="http://schemas.microsoft.com/office/powerpoint/2010/main" val="12422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 calcmode="lin" valueType="num">
                                      <p:cBhvr additive="base">
                                        <p:cTn id="2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additive="base">
                                        <p:cTn id="2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 calcmode="lin" valueType="num">
                                      <p:cBhvr additive="base">
                                        <p:cTn id="3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anim calcmode="lin" valueType="num">
                                      <p:cBhvr additive="base">
                                        <p:cTn id="37"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9" presetClass="emph" presetSubtype="0" fill="hold" nodeType="clickEffect">
                                  <p:stCondLst>
                                    <p:cond delay="0"/>
                                  </p:stCondLst>
                                  <p:childTnLst>
                                    <p:animClr clrSpc="rgb" dir="cw">
                                      <p:cBhvr override="childStyle">
                                        <p:cTn id="42" dur="500" fill="hold"/>
                                        <p:tgtEl>
                                          <p:spTgt spid="7">
                                            <p:txEl>
                                              <p:pRg st="5" end="5"/>
                                            </p:txEl>
                                          </p:spTgt>
                                        </p:tgtEl>
                                        <p:attrNameLst>
                                          <p:attrName>style.color</p:attrName>
                                        </p:attrNameLst>
                                      </p:cBhvr>
                                      <p:to>
                                        <a:srgbClr val="F12C17"/>
                                      </p:to>
                                    </p:animClr>
                                    <p:animClr clrSpc="rgb" dir="cw">
                                      <p:cBhvr>
                                        <p:cTn id="43" dur="500" fill="hold"/>
                                        <p:tgtEl>
                                          <p:spTgt spid="7">
                                            <p:txEl>
                                              <p:pRg st="5" end="5"/>
                                            </p:txEl>
                                          </p:spTgt>
                                        </p:tgtEl>
                                        <p:attrNameLst>
                                          <p:attrName>fillcolor</p:attrName>
                                        </p:attrNameLst>
                                      </p:cBhvr>
                                      <p:to>
                                        <a:srgbClr val="F12C17"/>
                                      </p:to>
                                    </p:animClr>
                                    <p:set>
                                      <p:cBhvr>
                                        <p:cTn id="44" dur="500" fill="hold"/>
                                        <p:tgtEl>
                                          <p:spTgt spid="7">
                                            <p:txEl>
                                              <p:pRg st="5" end="5"/>
                                            </p:txEl>
                                          </p:spTgt>
                                        </p:tgtEl>
                                        <p:attrNameLst>
                                          <p:attrName>fill.type</p:attrName>
                                        </p:attrNameLst>
                                      </p:cBhvr>
                                      <p:to>
                                        <p:strVal val="solid"/>
                                      </p:to>
                                    </p:set>
                                    <p:set>
                                      <p:cBhvr>
                                        <p:cTn id="45" dur="500" fill="hold"/>
                                        <p:tgtEl>
                                          <p:spTgt spid="7">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250" b="1" dirty="0">
                <a:latin typeface="Posterama" panose="020B0504020200020000" pitchFamily="34" charset="0"/>
                <a:cs typeface="Posterama" panose="020B0504020200020000" pitchFamily="34" charset="0"/>
              </a:rPr>
              <a:t>Debate about screening recommendations</a:t>
            </a:r>
          </a:p>
        </p:txBody>
      </p:sp>
      <p:pic>
        <p:nvPicPr>
          <p:cNvPr id="3074" name="Picture 2" descr="72 Drawing Of The Tug Of War Illustrations &amp; Clip Art - iStock"/>
          <p:cNvPicPr>
            <a:picLocks noChangeAspect="1" noChangeArrowheads="1"/>
          </p:cNvPicPr>
          <p:nvPr/>
        </p:nvPicPr>
        <p:blipFill rotWithShape="1">
          <a:blip r:embed="rId3">
            <a:extLst>
              <a:ext uri="{28A0092B-C50C-407E-A947-70E740481C1C}">
                <a14:useLocalDpi xmlns:a14="http://schemas.microsoft.com/office/drawing/2010/main" val="0"/>
              </a:ext>
            </a:extLst>
          </a:blip>
          <a:srcRect t="24504" b="22863"/>
          <a:stretch/>
        </p:blipFill>
        <p:spPr bwMode="auto">
          <a:xfrm>
            <a:off x="1724310" y="1833507"/>
            <a:ext cx="8768668" cy="116182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724312" y="2995333"/>
            <a:ext cx="3946763" cy="2840019"/>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500" b="1" u="sng" dirty="0">
                <a:solidFill>
                  <a:srgbClr val="000000"/>
                </a:solidFill>
                <a:latin typeface="Posterama" panose="020B0504020200020000"/>
              </a:rPr>
              <a:t>Team Serology at 18 months</a:t>
            </a:r>
            <a:br>
              <a:rPr lang="en-US" sz="1500" b="1" u="sng" dirty="0">
                <a:solidFill>
                  <a:srgbClr val="000000"/>
                </a:solidFill>
                <a:latin typeface="Posterama" panose="020B0504020200020000"/>
              </a:rPr>
            </a:br>
            <a:endParaRPr lang="en-US" sz="1500" b="1" u="sng" dirty="0">
              <a:solidFill>
                <a:srgbClr val="000000"/>
              </a:solidFill>
              <a:latin typeface="Posterama" panose="020B0504020200020000"/>
            </a:endParaRPr>
          </a:p>
          <a:p>
            <a:pPr marL="214313" indent="-214313" algn="ctr" defTabSz="685800">
              <a:buFont typeface="Arial" panose="020B0604020202020204" pitchFamily="34" charset="0"/>
              <a:buChar char="•"/>
            </a:pPr>
            <a:r>
              <a:rPr lang="en-US" sz="1350" dirty="0">
                <a:solidFill>
                  <a:srgbClr val="000000"/>
                </a:solidFill>
                <a:latin typeface="Posterama" panose="020B0504020200020000"/>
              </a:rPr>
              <a:t>Early testing does not exclude repeat testing at 18 months</a:t>
            </a:r>
            <a:br>
              <a:rPr lang="en-US" sz="1350" dirty="0">
                <a:solidFill>
                  <a:srgbClr val="000000"/>
                </a:solidFill>
                <a:latin typeface="Posterama" panose="020B0504020200020000"/>
              </a:rPr>
            </a:br>
            <a:endParaRPr lang="en-US" sz="1350" dirty="0">
              <a:solidFill>
                <a:srgbClr val="000000"/>
              </a:solidFill>
              <a:latin typeface="Posterama" panose="020B0504020200020000"/>
            </a:endParaRPr>
          </a:p>
          <a:p>
            <a:pPr marL="214313" indent="-214313" algn="ctr" defTabSz="685800">
              <a:buFont typeface="Arial" panose="020B0604020202020204" pitchFamily="34" charset="0"/>
              <a:buChar char="•"/>
            </a:pPr>
            <a:r>
              <a:rPr lang="en-US" sz="1350" dirty="0">
                <a:solidFill>
                  <a:srgbClr val="000000"/>
                </a:solidFill>
                <a:latin typeface="Posterama" panose="020B0504020200020000"/>
              </a:rPr>
              <a:t>HCV RNA PCR is more expensive</a:t>
            </a:r>
            <a:br>
              <a:rPr lang="en-US" sz="1350" dirty="0">
                <a:solidFill>
                  <a:srgbClr val="000000"/>
                </a:solidFill>
                <a:latin typeface="Posterama" panose="020B0504020200020000"/>
              </a:rPr>
            </a:br>
            <a:endParaRPr lang="en-US" sz="1350" dirty="0">
              <a:solidFill>
                <a:srgbClr val="000000"/>
              </a:solidFill>
              <a:latin typeface="Posterama" panose="020B0504020200020000"/>
            </a:endParaRPr>
          </a:p>
          <a:p>
            <a:pPr marL="214313" indent="-214313" algn="ctr" defTabSz="685800">
              <a:buFont typeface="Arial" panose="020B0604020202020204" pitchFamily="34" charset="0"/>
              <a:buChar char="•"/>
            </a:pPr>
            <a:r>
              <a:rPr lang="en-US" sz="1350" dirty="0">
                <a:solidFill>
                  <a:srgbClr val="000000"/>
                </a:solidFill>
                <a:latin typeface="Posterama" panose="020B0504020200020000"/>
              </a:rPr>
              <a:t>No intervention/treatment available prior age 3</a:t>
            </a:r>
          </a:p>
        </p:txBody>
      </p:sp>
      <p:sp>
        <p:nvSpPr>
          <p:cNvPr id="8" name="Rounded Rectangle 7"/>
          <p:cNvSpPr/>
          <p:nvPr/>
        </p:nvSpPr>
        <p:spPr>
          <a:xfrm>
            <a:off x="6546216" y="2995333"/>
            <a:ext cx="3946763" cy="2840019"/>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u="sng" dirty="0">
                <a:solidFill>
                  <a:srgbClr val="000000"/>
                </a:solidFill>
                <a:latin typeface="Posterama" panose="020B0504020200020000"/>
              </a:rPr>
              <a:t>Team HCV RNA PCR 2-6 months of age</a:t>
            </a:r>
          </a:p>
          <a:p>
            <a:pPr algn="ctr" defTabSz="685800"/>
            <a:endParaRPr lang="en-US" sz="1350" b="1" dirty="0">
              <a:solidFill>
                <a:srgbClr val="000000"/>
              </a:solidFill>
              <a:latin typeface="Posterama" panose="020B0504020200020000"/>
            </a:endParaRPr>
          </a:p>
          <a:p>
            <a:pPr marL="214313" indent="-214313" algn="ctr" defTabSz="685800">
              <a:buFont typeface="Arial" panose="020B0604020202020204" pitchFamily="34" charset="0"/>
              <a:buChar char="•"/>
            </a:pPr>
            <a:r>
              <a:rPr lang="en-US" sz="1350" dirty="0">
                <a:solidFill>
                  <a:srgbClr val="000000"/>
                </a:solidFill>
                <a:latin typeface="Posterama" panose="020B0504020200020000"/>
              </a:rPr>
              <a:t>Highly sensitive and specific</a:t>
            </a:r>
          </a:p>
          <a:p>
            <a:pPr marL="214313" indent="-214313" algn="ctr" defTabSz="685800">
              <a:buFont typeface="Arial" panose="020B0604020202020204" pitchFamily="34" charset="0"/>
              <a:buChar char="•"/>
            </a:pPr>
            <a:endParaRPr lang="en-US" sz="1350" dirty="0">
              <a:solidFill>
                <a:srgbClr val="000000"/>
              </a:solidFill>
              <a:latin typeface="Posterama" panose="020B0504020200020000"/>
            </a:endParaRPr>
          </a:p>
          <a:p>
            <a:pPr marL="214313" indent="-214313" algn="ctr" defTabSz="685800">
              <a:buFont typeface="Arial" panose="020B0604020202020204" pitchFamily="34" charset="0"/>
              <a:buChar char="•"/>
            </a:pPr>
            <a:r>
              <a:rPr lang="en-US" sz="1350" dirty="0">
                <a:solidFill>
                  <a:srgbClr val="000000"/>
                </a:solidFill>
                <a:latin typeface="Posterama" panose="020B0504020200020000"/>
              </a:rPr>
              <a:t>Early capture of infected individuals before lost to follow up</a:t>
            </a:r>
          </a:p>
        </p:txBody>
      </p:sp>
    </p:spTree>
    <p:extLst>
      <p:ext uri="{BB962C8B-B14F-4D97-AF65-F5344CB8AC3E}">
        <p14:creationId xmlns:p14="http://schemas.microsoft.com/office/powerpoint/2010/main" val="328699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21AD18-4318-8F44-BFDA-A2D9F8E8352F}"/>
              </a:ext>
            </a:extLst>
          </p:cNvPr>
          <p:cNvSpPr/>
          <p:nvPr/>
        </p:nvSpPr>
        <p:spPr>
          <a:xfrm>
            <a:off x="7417594" y="857250"/>
            <a:ext cx="3250406" cy="514350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2" name="Title 1">
            <a:extLst>
              <a:ext uri="{FF2B5EF4-FFF2-40B4-BE49-F238E27FC236}">
                <a16:creationId xmlns:a16="http://schemas.microsoft.com/office/drawing/2014/main" id="{29ED3FB1-287C-2D46-8780-DD8025EC78C0}"/>
              </a:ext>
            </a:extLst>
          </p:cNvPr>
          <p:cNvSpPr>
            <a:spLocks noGrp="1"/>
          </p:cNvSpPr>
          <p:nvPr>
            <p:ph type="title"/>
          </p:nvPr>
        </p:nvSpPr>
        <p:spPr>
          <a:xfrm>
            <a:off x="1927623" y="960325"/>
            <a:ext cx="7115175" cy="1028700"/>
          </a:xfrm>
        </p:spPr>
        <p:txBody>
          <a:bodyPr/>
          <a:lstStyle/>
          <a:p>
            <a:r>
              <a:rPr lang="en-US" b="1" dirty="0">
                <a:latin typeface="Posterama" panose="020B0504020200020000" pitchFamily="34" charset="0"/>
                <a:cs typeface="Posterama" panose="020B0504020200020000" pitchFamily="34" charset="0"/>
              </a:rPr>
              <a:t>Content overview</a:t>
            </a:r>
          </a:p>
        </p:txBody>
      </p:sp>
      <p:graphicFrame>
        <p:nvGraphicFramePr>
          <p:cNvPr id="8" name="Content Placeholder 2">
            <a:extLst>
              <a:ext uri="{FF2B5EF4-FFF2-40B4-BE49-F238E27FC236}">
                <a16:creationId xmlns:a16="http://schemas.microsoft.com/office/drawing/2014/main" id="{7F01EFF6-9C67-356A-8D23-73A68960F099}"/>
              </a:ext>
            </a:extLst>
          </p:cNvPr>
          <p:cNvGraphicFramePr>
            <a:graphicFrameLocks noGrp="1"/>
          </p:cNvGraphicFramePr>
          <p:nvPr>
            <p:ph idx="1"/>
          </p:nvPr>
        </p:nvGraphicFramePr>
        <p:xfrm>
          <a:off x="2259806" y="2348254"/>
          <a:ext cx="7115175" cy="3277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50036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ED958-B94E-3242-BE90-FD6D981F9870}"/>
              </a:ext>
            </a:extLst>
          </p:cNvPr>
          <p:cNvPicPr>
            <a:picLocks noChangeAspect="1"/>
          </p:cNvPicPr>
          <p:nvPr/>
        </p:nvPicPr>
        <p:blipFill>
          <a:blip r:embed="rId3"/>
          <a:stretch>
            <a:fillRect/>
          </a:stretch>
        </p:blipFill>
        <p:spPr>
          <a:xfrm>
            <a:off x="2559238" y="1954531"/>
            <a:ext cx="7945640" cy="2741001"/>
          </a:xfrm>
          <a:prstGeom prst="rect">
            <a:avLst/>
          </a:prstGeom>
          <a:ln w="3175">
            <a:solidFill>
              <a:schemeClr val="tx1"/>
            </a:solidFill>
          </a:ln>
        </p:spPr>
      </p:pic>
      <p:sp>
        <p:nvSpPr>
          <p:cNvPr id="8" name="Title 1">
            <a:extLst>
              <a:ext uri="{FF2B5EF4-FFF2-40B4-BE49-F238E27FC236}">
                <a16:creationId xmlns:a16="http://schemas.microsoft.com/office/drawing/2014/main" id="{3DA51AC6-6226-8447-9BE7-341A146BB529}"/>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800" b="1" dirty="0">
                <a:solidFill>
                  <a:srgbClr val="412F24"/>
                </a:solidFill>
                <a:latin typeface="Posterama" panose="020B0504020200020000" pitchFamily="34" charset="0"/>
                <a:cs typeface="Posterama" panose="020B0504020200020000" pitchFamily="34" charset="0"/>
              </a:rPr>
              <a:t>Our Approach to Perinatal HCV Exposure</a:t>
            </a:r>
            <a:endParaRPr lang="en-US" sz="1800" b="1" cap="all" spc="225" dirty="0">
              <a:solidFill>
                <a:srgbClr val="412F24"/>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1206758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56460" y="1029839"/>
            <a:ext cx="8682941" cy="730629"/>
          </a:xfrm>
          <a:solidFill>
            <a:srgbClr val="00B050">
              <a:alpha val="80000"/>
            </a:srgbClr>
          </a:solidFill>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Disclosures</a:t>
            </a:r>
          </a:p>
        </p:txBody>
      </p:sp>
      <p:sp>
        <p:nvSpPr>
          <p:cNvPr id="7" name="Rectangle 6">
            <a:extLst>
              <a:ext uri="{FF2B5EF4-FFF2-40B4-BE49-F238E27FC236}">
                <a16:creationId xmlns:a16="http://schemas.microsoft.com/office/drawing/2014/main" id="{70639C88-CF02-074B-B4B4-ECC99F7D4D5E}"/>
              </a:ext>
            </a:extLst>
          </p:cNvPr>
          <p:cNvSpPr/>
          <p:nvPr/>
        </p:nvSpPr>
        <p:spPr>
          <a:xfrm>
            <a:off x="1918437" y="2192626"/>
            <a:ext cx="8382171" cy="323165"/>
          </a:xfrm>
          <a:prstGeom prst="rect">
            <a:avLst/>
          </a:prstGeom>
        </p:spPr>
        <p:txBody>
          <a:bodyPr wrap="square">
            <a:spAutoFit/>
          </a:bodyPr>
          <a:lstStyle/>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Neither speaker has any significant disclosures related to today’s presentation </a:t>
            </a:r>
          </a:p>
        </p:txBody>
      </p:sp>
    </p:spTree>
    <p:extLst>
      <p:ext uri="{BB962C8B-B14F-4D97-AF65-F5344CB8AC3E}">
        <p14:creationId xmlns:p14="http://schemas.microsoft.com/office/powerpoint/2010/main" val="2321669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DA51AC6-6226-8447-9BE7-341A146BB529}"/>
              </a:ext>
            </a:extLst>
          </p:cNvPr>
          <p:cNvSpPr txBox="1">
            <a:spLocks/>
          </p:cNvSpPr>
          <p:nvPr/>
        </p:nvSpPr>
        <p:spPr>
          <a:xfrm rot="16200000">
            <a:off x="-636497" y="3017748"/>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800" b="1" dirty="0">
                <a:solidFill>
                  <a:srgbClr val="412F24"/>
                </a:solidFill>
                <a:latin typeface="Posterama" panose="020B0504020200020000" pitchFamily="34" charset="0"/>
                <a:cs typeface="Posterama" panose="020B0504020200020000" pitchFamily="34" charset="0"/>
              </a:rPr>
              <a:t>Our Approach to Perinatal HCV Exposure</a:t>
            </a:r>
            <a:endParaRPr lang="en-US" sz="1800" b="1" cap="all" spc="225" dirty="0">
              <a:solidFill>
                <a:srgbClr val="412F24"/>
              </a:solidFill>
              <a:latin typeface="Posterama" panose="020B0504020200020000" pitchFamily="34" charset="0"/>
              <a:cs typeface="Posterama" panose="020B0504020200020000" pitchFamily="34" charset="0"/>
            </a:endParaRPr>
          </a:p>
        </p:txBody>
      </p:sp>
      <p:pic>
        <p:nvPicPr>
          <p:cNvPr id="5" name="Picture 4">
            <a:extLst>
              <a:ext uri="{FF2B5EF4-FFF2-40B4-BE49-F238E27FC236}">
                <a16:creationId xmlns:a16="http://schemas.microsoft.com/office/drawing/2014/main" id="{68FDEF11-4304-D34D-82BE-5BDDBC8B0D98}"/>
              </a:ext>
            </a:extLst>
          </p:cNvPr>
          <p:cNvPicPr>
            <a:picLocks noChangeAspect="1"/>
          </p:cNvPicPr>
          <p:nvPr/>
        </p:nvPicPr>
        <p:blipFill>
          <a:blip r:embed="rId3"/>
          <a:stretch>
            <a:fillRect/>
          </a:stretch>
        </p:blipFill>
        <p:spPr>
          <a:xfrm>
            <a:off x="3154020" y="1046448"/>
            <a:ext cx="6125033" cy="4210960"/>
          </a:xfrm>
          <a:prstGeom prst="rect">
            <a:avLst/>
          </a:prstGeom>
        </p:spPr>
      </p:pic>
      <p:pic>
        <p:nvPicPr>
          <p:cNvPr id="7" name="Picture 6">
            <a:extLst>
              <a:ext uri="{FF2B5EF4-FFF2-40B4-BE49-F238E27FC236}">
                <a16:creationId xmlns:a16="http://schemas.microsoft.com/office/drawing/2014/main" id="{E6E9B712-0A10-054D-8120-A2D1DA259754}"/>
              </a:ext>
            </a:extLst>
          </p:cNvPr>
          <p:cNvPicPr>
            <a:picLocks noChangeAspect="1"/>
          </p:cNvPicPr>
          <p:nvPr/>
        </p:nvPicPr>
        <p:blipFill>
          <a:blip r:embed="rId4"/>
          <a:stretch>
            <a:fillRect/>
          </a:stretch>
        </p:blipFill>
        <p:spPr>
          <a:xfrm>
            <a:off x="3154021" y="5333450"/>
            <a:ext cx="5932069" cy="497881"/>
          </a:xfrm>
          <a:prstGeom prst="rect">
            <a:avLst/>
          </a:prstGeom>
        </p:spPr>
      </p:pic>
      <p:grpSp>
        <p:nvGrpSpPr>
          <p:cNvPr id="3" name="Group 2"/>
          <p:cNvGrpSpPr/>
          <p:nvPr/>
        </p:nvGrpSpPr>
        <p:grpSpPr>
          <a:xfrm>
            <a:off x="3671523" y="1259499"/>
            <a:ext cx="6392007" cy="1088048"/>
            <a:chOff x="2863362" y="536331"/>
            <a:chExt cx="8522676" cy="1450731"/>
          </a:xfrm>
        </p:grpSpPr>
        <p:sp>
          <p:nvSpPr>
            <p:cNvPr id="2" name="Rounded Rectangle 1"/>
            <p:cNvSpPr/>
            <p:nvPr/>
          </p:nvSpPr>
          <p:spPr>
            <a:xfrm>
              <a:off x="6268915" y="536331"/>
              <a:ext cx="5117123" cy="12573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9" name="Rounded Rectangle 8"/>
            <p:cNvSpPr/>
            <p:nvPr/>
          </p:nvSpPr>
          <p:spPr>
            <a:xfrm>
              <a:off x="2863362" y="1049215"/>
              <a:ext cx="3766038" cy="9378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grpSp>
      <p:sp>
        <p:nvSpPr>
          <p:cNvPr id="10" name="Rounded Rectangle 9"/>
          <p:cNvSpPr/>
          <p:nvPr/>
        </p:nvSpPr>
        <p:spPr>
          <a:xfrm>
            <a:off x="3154020" y="2310907"/>
            <a:ext cx="3895946" cy="6343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11" name="Rounded Rectangle 10"/>
          <p:cNvSpPr/>
          <p:nvPr/>
        </p:nvSpPr>
        <p:spPr>
          <a:xfrm>
            <a:off x="7049966" y="2310907"/>
            <a:ext cx="2611316" cy="106583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grpSp>
        <p:nvGrpSpPr>
          <p:cNvPr id="4" name="Group 3"/>
          <p:cNvGrpSpPr/>
          <p:nvPr/>
        </p:nvGrpSpPr>
        <p:grpSpPr>
          <a:xfrm>
            <a:off x="2646264" y="2945261"/>
            <a:ext cx="2867246" cy="1631136"/>
            <a:chOff x="1496351" y="2784014"/>
            <a:chExt cx="3822995" cy="2174848"/>
          </a:xfrm>
        </p:grpSpPr>
        <p:sp>
          <p:nvSpPr>
            <p:cNvPr id="12" name="Rounded Rectangle 11"/>
            <p:cNvSpPr/>
            <p:nvPr/>
          </p:nvSpPr>
          <p:spPr>
            <a:xfrm>
              <a:off x="1496351" y="2784014"/>
              <a:ext cx="3822995" cy="8458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13" name="Rounded Rectangle 12"/>
            <p:cNvSpPr/>
            <p:nvPr/>
          </p:nvSpPr>
          <p:spPr>
            <a:xfrm>
              <a:off x="1695541" y="3616017"/>
              <a:ext cx="2410467" cy="134284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grpSp>
      <p:sp>
        <p:nvSpPr>
          <p:cNvPr id="15" name="Rounded Rectangle 14"/>
          <p:cNvSpPr/>
          <p:nvPr/>
        </p:nvSpPr>
        <p:spPr>
          <a:xfrm>
            <a:off x="5662902" y="2898519"/>
            <a:ext cx="1387064" cy="49153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17" name="Rounded Rectangle 16"/>
          <p:cNvSpPr/>
          <p:nvPr/>
        </p:nvSpPr>
        <p:spPr>
          <a:xfrm>
            <a:off x="6304625" y="3327463"/>
            <a:ext cx="2643326" cy="192994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grpSp>
        <p:nvGrpSpPr>
          <p:cNvPr id="20" name="Group 19"/>
          <p:cNvGrpSpPr/>
          <p:nvPr/>
        </p:nvGrpSpPr>
        <p:grpSpPr>
          <a:xfrm>
            <a:off x="4814396" y="3376738"/>
            <a:ext cx="1681655" cy="1833929"/>
            <a:chOff x="4387193" y="3227241"/>
            <a:chExt cx="2115188" cy="2577313"/>
          </a:xfrm>
        </p:grpSpPr>
        <p:sp>
          <p:nvSpPr>
            <p:cNvPr id="14" name="Rounded Rectangle 13"/>
            <p:cNvSpPr/>
            <p:nvPr/>
          </p:nvSpPr>
          <p:spPr>
            <a:xfrm>
              <a:off x="4387193" y="4201198"/>
              <a:ext cx="1986974" cy="160335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19" name="Rounded Rectangle 18"/>
            <p:cNvSpPr/>
            <p:nvPr/>
          </p:nvSpPr>
          <p:spPr>
            <a:xfrm>
              <a:off x="4825359" y="3227241"/>
              <a:ext cx="1677022" cy="119953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grpSp>
      <p:sp>
        <p:nvSpPr>
          <p:cNvPr id="21" name="TextBox 20"/>
          <p:cNvSpPr txBox="1"/>
          <p:nvPr/>
        </p:nvSpPr>
        <p:spPr>
          <a:xfrm>
            <a:off x="7896821" y="5802247"/>
            <a:ext cx="1249060" cy="213585"/>
          </a:xfrm>
          <a:prstGeom prst="rect">
            <a:avLst/>
          </a:prstGeom>
          <a:noFill/>
        </p:spPr>
        <p:txBody>
          <a:bodyPr wrap="none" rtlCol="0">
            <a:spAutoFit/>
          </a:bodyPr>
          <a:lstStyle/>
          <a:p>
            <a:pPr defTabSz="685800"/>
            <a:r>
              <a:rPr lang="en-US" sz="788" dirty="0">
                <a:solidFill>
                  <a:srgbClr val="000000"/>
                </a:solidFill>
                <a:latin typeface="Gill Sans MT"/>
              </a:rPr>
              <a:t>Gowda et al CID 2021:73</a:t>
            </a:r>
          </a:p>
        </p:txBody>
      </p:sp>
    </p:spTree>
    <p:extLst>
      <p:ext uri="{BB962C8B-B14F-4D97-AF65-F5344CB8AC3E}">
        <p14:creationId xmlns:p14="http://schemas.microsoft.com/office/powerpoint/2010/main" val="167947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694DC5-A415-40FD-9866-B0D3BDE8A62B}"/>
              </a:ext>
            </a:extLst>
          </p:cNvPr>
          <p:cNvSpPr txBox="1">
            <a:spLocks/>
          </p:cNvSpPr>
          <p:nvPr/>
        </p:nvSpPr>
        <p:spPr>
          <a:xfrm rot="16200000">
            <a:off x="-636498" y="3017749"/>
            <a:ext cx="5143502" cy="822506"/>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1800" b="1" dirty="0">
                <a:solidFill>
                  <a:srgbClr val="412F24"/>
                </a:solidFill>
                <a:latin typeface="Posterama" panose="020B0504020200020000" pitchFamily="34" charset="0"/>
                <a:cs typeface="Posterama" panose="020B0504020200020000" pitchFamily="34" charset="0"/>
              </a:rPr>
              <a:t>Our Approach to Perinatal HCV Exposure</a:t>
            </a:r>
            <a:endParaRPr lang="en-US" sz="1800" b="1" cap="all" spc="225" dirty="0">
              <a:solidFill>
                <a:srgbClr val="412F24"/>
              </a:solidFill>
              <a:latin typeface="Posterama" panose="020B0504020200020000" pitchFamily="34" charset="0"/>
              <a:cs typeface="Posterama" panose="020B0504020200020000" pitchFamily="34" charset="0"/>
            </a:endParaRPr>
          </a:p>
        </p:txBody>
      </p:sp>
      <p:pic>
        <p:nvPicPr>
          <p:cNvPr id="5" name="Picture 4"/>
          <p:cNvPicPr>
            <a:picLocks noChangeAspect="1"/>
          </p:cNvPicPr>
          <p:nvPr/>
        </p:nvPicPr>
        <p:blipFill>
          <a:blip r:embed="rId3"/>
          <a:stretch>
            <a:fillRect/>
          </a:stretch>
        </p:blipFill>
        <p:spPr>
          <a:xfrm>
            <a:off x="3899229" y="986615"/>
            <a:ext cx="4556013" cy="4873694"/>
          </a:xfrm>
          <a:prstGeom prst="rect">
            <a:avLst/>
          </a:prstGeom>
        </p:spPr>
      </p:pic>
      <p:sp>
        <p:nvSpPr>
          <p:cNvPr id="2" name="Rounded Rectangle 1"/>
          <p:cNvSpPr/>
          <p:nvPr/>
        </p:nvSpPr>
        <p:spPr>
          <a:xfrm>
            <a:off x="4006645" y="3007866"/>
            <a:ext cx="4341181" cy="21306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8" name="Rounded Rectangle 7"/>
          <p:cNvSpPr/>
          <p:nvPr/>
        </p:nvSpPr>
        <p:spPr>
          <a:xfrm>
            <a:off x="4006645" y="3588244"/>
            <a:ext cx="4341181" cy="21306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9" name="Rounded Rectangle 8"/>
          <p:cNvSpPr/>
          <p:nvPr/>
        </p:nvSpPr>
        <p:spPr>
          <a:xfrm>
            <a:off x="4006645" y="3215938"/>
            <a:ext cx="4341181" cy="21306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10" name="Rounded Rectangle 9"/>
          <p:cNvSpPr/>
          <p:nvPr/>
        </p:nvSpPr>
        <p:spPr>
          <a:xfrm>
            <a:off x="4006644" y="3801308"/>
            <a:ext cx="4341181" cy="21306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11" name="TextBox 10"/>
          <p:cNvSpPr txBox="1"/>
          <p:nvPr/>
        </p:nvSpPr>
        <p:spPr>
          <a:xfrm>
            <a:off x="7896821" y="5802247"/>
            <a:ext cx="1249060" cy="213585"/>
          </a:xfrm>
          <a:prstGeom prst="rect">
            <a:avLst/>
          </a:prstGeom>
          <a:noFill/>
        </p:spPr>
        <p:txBody>
          <a:bodyPr wrap="none" rtlCol="0">
            <a:spAutoFit/>
          </a:bodyPr>
          <a:lstStyle/>
          <a:p>
            <a:pPr defTabSz="685800"/>
            <a:r>
              <a:rPr lang="en-US" sz="788" dirty="0">
                <a:solidFill>
                  <a:srgbClr val="000000"/>
                </a:solidFill>
                <a:latin typeface="Gill Sans MT"/>
              </a:rPr>
              <a:t>Gowda et al CID 2021:73</a:t>
            </a:r>
          </a:p>
        </p:txBody>
      </p:sp>
    </p:spTree>
    <p:extLst>
      <p:ext uri="{BB962C8B-B14F-4D97-AF65-F5344CB8AC3E}">
        <p14:creationId xmlns:p14="http://schemas.microsoft.com/office/powerpoint/2010/main" val="201852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10" presetClass="exit" presetSubtype="0" fill="hold" grpId="1"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P spid="8" grpId="1" animBg="1"/>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0E568-6F2B-4DD7-899A-BA337D27DA6E}"/>
              </a:ext>
            </a:extLst>
          </p:cNvPr>
          <p:cNvSpPr/>
          <p:nvPr/>
        </p:nvSpPr>
        <p:spPr>
          <a:xfrm>
            <a:off x="2021711" y="2016774"/>
            <a:ext cx="7775294" cy="323165"/>
          </a:xfrm>
          <a:prstGeom prst="rect">
            <a:avLst/>
          </a:prstGeom>
        </p:spPr>
        <p:txBody>
          <a:bodyPr wrap="square">
            <a:spAutoFit/>
          </a:bodyPr>
          <a:lstStyle/>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5" name="Title 1">
            <a:extLst>
              <a:ext uri="{FF2B5EF4-FFF2-40B4-BE49-F238E27FC236}">
                <a16:creationId xmlns:a16="http://schemas.microsoft.com/office/drawing/2014/main" id="{3DA51AC6-6226-8447-9BE7-341A146BB529}"/>
              </a:ext>
            </a:extLst>
          </p:cNvPr>
          <p:cNvSpPr txBox="1">
            <a:spLocks/>
          </p:cNvSpPr>
          <p:nvPr/>
        </p:nvSpPr>
        <p:spPr>
          <a:xfrm>
            <a:off x="1724310" y="984377"/>
            <a:ext cx="8768668" cy="730629"/>
          </a:xfrm>
          <a:prstGeom prst="rect">
            <a:avLst/>
          </a:prstGeom>
          <a:solidFill>
            <a:srgbClr val="00B050">
              <a:alpha val="80000"/>
            </a:srgbClr>
          </a:solidFill>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defTabSz="685800"/>
            <a:r>
              <a:rPr lang="en-US" sz="2400" b="1" dirty="0">
                <a:solidFill>
                  <a:srgbClr val="412F24"/>
                </a:solidFill>
                <a:latin typeface="Posterama" panose="020B0504020200020000" pitchFamily="34" charset="0"/>
                <a:cs typeface="Posterama" panose="020B0504020200020000" pitchFamily="34" charset="0"/>
              </a:rPr>
              <a:t>OUR APPROACH TO PERINATAL HCV EXPOSURE</a:t>
            </a:r>
            <a:endParaRPr lang="en-US" sz="2400" b="1" cap="all" spc="225" dirty="0">
              <a:solidFill>
                <a:srgbClr val="412F24"/>
              </a:solidFill>
              <a:latin typeface="Posterama" panose="020B0504020200020000" pitchFamily="34" charset="0"/>
              <a:cs typeface="Posterama" panose="020B0504020200020000" pitchFamily="34" charset="0"/>
            </a:endParaRPr>
          </a:p>
        </p:txBody>
      </p:sp>
      <p:sp>
        <p:nvSpPr>
          <p:cNvPr id="7" name="Rectangle 6">
            <a:extLst>
              <a:ext uri="{FF2B5EF4-FFF2-40B4-BE49-F238E27FC236}">
                <a16:creationId xmlns:a16="http://schemas.microsoft.com/office/drawing/2014/main" id="{4FAB8371-BF67-4255-A8F7-5BD7ED994623}"/>
              </a:ext>
            </a:extLst>
          </p:cNvPr>
          <p:cNvSpPr/>
          <p:nvPr/>
        </p:nvSpPr>
        <p:spPr>
          <a:xfrm>
            <a:off x="2021712" y="2016774"/>
            <a:ext cx="8307961" cy="1015663"/>
          </a:xfrm>
          <a:prstGeom prst="rect">
            <a:avLst/>
          </a:prstGeom>
        </p:spPr>
        <p:txBody>
          <a:bodyPr wrap="square">
            <a:spAutoFit/>
          </a:bodyPr>
          <a:lstStyle/>
          <a:p>
            <a:pPr marL="214313"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Why is this study so important?  Why do we think it is important to implement HVC PCR testing in all perinatally exposed babies?</a:t>
            </a: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8" name="Rounded Rectangle 7"/>
          <p:cNvSpPr/>
          <p:nvPr/>
        </p:nvSpPr>
        <p:spPr>
          <a:xfrm>
            <a:off x="3468066" y="2937593"/>
            <a:ext cx="1846374" cy="506027"/>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a:solidFill>
                  <a:srgbClr val="000000"/>
                </a:solidFill>
                <a:latin typeface="Gill Sans MT"/>
              </a:rPr>
              <a:t>770</a:t>
            </a:r>
            <a:r>
              <a:rPr lang="en-US" sz="1350" dirty="0">
                <a:solidFill>
                  <a:srgbClr val="000000"/>
                </a:solidFill>
                <a:latin typeface="Gill Sans MT"/>
              </a:rPr>
              <a:t> babies tested by PCR</a:t>
            </a:r>
          </a:p>
        </p:txBody>
      </p:sp>
      <p:sp>
        <p:nvSpPr>
          <p:cNvPr id="9" name="Rounded Rectangle 8"/>
          <p:cNvSpPr/>
          <p:nvPr/>
        </p:nvSpPr>
        <p:spPr>
          <a:xfrm>
            <a:off x="3468067" y="4386530"/>
            <a:ext cx="1846375" cy="506027"/>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a:solidFill>
                  <a:srgbClr val="000000"/>
                </a:solidFill>
                <a:latin typeface="Gill Sans MT"/>
              </a:rPr>
              <a:t>253</a:t>
            </a:r>
            <a:r>
              <a:rPr lang="en-US" sz="1350" dirty="0">
                <a:solidFill>
                  <a:srgbClr val="000000"/>
                </a:solidFill>
                <a:latin typeface="Gill Sans MT"/>
              </a:rPr>
              <a:t> babies tested </a:t>
            </a:r>
            <a:r>
              <a:rPr lang="en-US" sz="1350" dirty="0">
                <a:solidFill>
                  <a:srgbClr val="000000"/>
                </a:solidFill>
                <a:latin typeface="Posterama" panose="020B0504020200020000" pitchFamily="34" charset="0"/>
                <a:cs typeface="Posterama" panose="020B0504020200020000" pitchFamily="34" charset="0"/>
              </a:rPr>
              <a:t>for Anti-HCV</a:t>
            </a:r>
            <a:endParaRPr lang="en-US" sz="1350" dirty="0">
              <a:solidFill>
                <a:srgbClr val="000000"/>
              </a:solidFill>
              <a:latin typeface="Gill Sans MT"/>
            </a:endParaRPr>
          </a:p>
        </p:txBody>
      </p:sp>
      <p:cxnSp>
        <p:nvCxnSpPr>
          <p:cNvPr id="11" name="Straight Arrow Connector 10"/>
          <p:cNvCxnSpPr>
            <a:stCxn id="8" idx="2"/>
            <a:endCxn id="9" idx="0"/>
          </p:cNvCxnSpPr>
          <p:nvPr/>
        </p:nvCxnSpPr>
        <p:spPr>
          <a:xfrm>
            <a:off x="4391253" y="3443619"/>
            <a:ext cx="0" cy="94291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6578111" y="3529845"/>
            <a:ext cx="1681529" cy="770458"/>
          </a:xfrm>
          <a:prstGeom prst="roundRect">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a:solidFill>
                  <a:srgbClr val="000000"/>
                </a:solidFill>
                <a:latin typeface="Gill Sans MT"/>
              </a:rPr>
              <a:t>517</a:t>
            </a:r>
            <a:r>
              <a:rPr lang="en-US" sz="1350" dirty="0">
                <a:solidFill>
                  <a:srgbClr val="000000"/>
                </a:solidFill>
                <a:latin typeface="Gill Sans MT"/>
              </a:rPr>
              <a:t> patients lost to follow up</a:t>
            </a:r>
          </a:p>
        </p:txBody>
      </p:sp>
      <p:sp>
        <p:nvSpPr>
          <p:cNvPr id="16" name="Right Arrow 15"/>
          <p:cNvSpPr/>
          <p:nvPr/>
        </p:nvSpPr>
        <p:spPr>
          <a:xfrm>
            <a:off x="4391254" y="3897929"/>
            <a:ext cx="2186857" cy="342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Tree>
    <p:extLst>
      <p:ext uri="{BB962C8B-B14F-4D97-AF65-F5344CB8AC3E}">
        <p14:creationId xmlns:p14="http://schemas.microsoft.com/office/powerpoint/2010/main" val="71635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80">
                                          <p:stCondLst>
                                            <p:cond delay="0"/>
                                          </p:stCondLst>
                                        </p:cTn>
                                        <p:tgtEl>
                                          <p:spTgt spid="16"/>
                                        </p:tgtEl>
                                      </p:cBhvr>
                                    </p:animEffect>
                                    <p:anim calcmode="lin" valueType="num">
                                      <p:cBhvr>
                                        <p:cTn id="4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5" dur="26">
                                          <p:stCondLst>
                                            <p:cond delay="650"/>
                                          </p:stCondLst>
                                        </p:cTn>
                                        <p:tgtEl>
                                          <p:spTgt spid="16"/>
                                        </p:tgtEl>
                                      </p:cBhvr>
                                      <p:to x="100000" y="60000"/>
                                    </p:animScale>
                                    <p:animScale>
                                      <p:cBhvr>
                                        <p:cTn id="46" dur="166" decel="50000">
                                          <p:stCondLst>
                                            <p:cond delay="676"/>
                                          </p:stCondLst>
                                        </p:cTn>
                                        <p:tgtEl>
                                          <p:spTgt spid="16"/>
                                        </p:tgtEl>
                                      </p:cBhvr>
                                      <p:to x="100000" y="100000"/>
                                    </p:animScale>
                                    <p:animScale>
                                      <p:cBhvr>
                                        <p:cTn id="47" dur="26">
                                          <p:stCondLst>
                                            <p:cond delay="1312"/>
                                          </p:stCondLst>
                                        </p:cTn>
                                        <p:tgtEl>
                                          <p:spTgt spid="16"/>
                                        </p:tgtEl>
                                      </p:cBhvr>
                                      <p:to x="100000" y="80000"/>
                                    </p:animScale>
                                    <p:animScale>
                                      <p:cBhvr>
                                        <p:cTn id="48" dur="166" decel="50000">
                                          <p:stCondLst>
                                            <p:cond delay="1338"/>
                                          </p:stCondLst>
                                        </p:cTn>
                                        <p:tgtEl>
                                          <p:spTgt spid="16"/>
                                        </p:tgtEl>
                                      </p:cBhvr>
                                      <p:to x="100000" y="100000"/>
                                    </p:animScale>
                                    <p:animScale>
                                      <p:cBhvr>
                                        <p:cTn id="49" dur="26">
                                          <p:stCondLst>
                                            <p:cond delay="1642"/>
                                          </p:stCondLst>
                                        </p:cTn>
                                        <p:tgtEl>
                                          <p:spTgt spid="16"/>
                                        </p:tgtEl>
                                      </p:cBhvr>
                                      <p:to x="100000" y="90000"/>
                                    </p:animScale>
                                    <p:animScale>
                                      <p:cBhvr>
                                        <p:cTn id="50" dur="166" decel="50000">
                                          <p:stCondLst>
                                            <p:cond delay="1668"/>
                                          </p:stCondLst>
                                        </p:cTn>
                                        <p:tgtEl>
                                          <p:spTgt spid="16"/>
                                        </p:tgtEl>
                                      </p:cBhvr>
                                      <p:to x="100000" y="100000"/>
                                    </p:animScale>
                                    <p:animScale>
                                      <p:cBhvr>
                                        <p:cTn id="51" dur="26">
                                          <p:stCondLst>
                                            <p:cond delay="1808"/>
                                          </p:stCondLst>
                                        </p:cTn>
                                        <p:tgtEl>
                                          <p:spTgt spid="16"/>
                                        </p:tgtEl>
                                      </p:cBhvr>
                                      <p:to x="100000" y="95000"/>
                                    </p:animScale>
                                    <p:animScale>
                                      <p:cBhvr>
                                        <p:cTn id="5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250" b="1" dirty="0">
                <a:latin typeface="Posterama" panose="020B0504020200020000" pitchFamily="34" charset="0"/>
                <a:cs typeface="Posterama" panose="020B0504020200020000" pitchFamily="34" charset="0"/>
              </a:rPr>
              <a:t>Debate about screening recommendations</a:t>
            </a:r>
          </a:p>
        </p:txBody>
      </p:sp>
      <p:pic>
        <p:nvPicPr>
          <p:cNvPr id="3074" name="Picture 2" descr="72 Drawing Of The Tug Of War Illustrations &amp; Clip Art - iStock"/>
          <p:cNvPicPr>
            <a:picLocks noChangeAspect="1" noChangeArrowheads="1"/>
          </p:cNvPicPr>
          <p:nvPr/>
        </p:nvPicPr>
        <p:blipFill rotWithShape="1">
          <a:blip r:embed="rId3">
            <a:extLst>
              <a:ext uri="{28A0092B-C50C-407E-A947-70E740481C1C}">
                <a14:useLocalDpi xmlns:a14="http://schemas.microsoft.com/office/drawing/2010/main" val="0"/>
              </a:ext>
            </a:extLst>
          </a:blip>
          <a:srcRect t="24504" b="22863"/>
          <a:stretch/>
        </p:blipFill>
        <p:spPr bwMode="auto">
          <a:xfrm>
            <a:off x="1724310" y="2132031"/>
            <a:ext cx="8768668" cy="116182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4135263" y="3616587"/>
            <a:ext cx="3946763" cy="1411943"/>
          </a:xfrm>
          <a:prstGeom prst="roundRect">
            <a:avLst/>
          </a:prstGeom>
          <a:solidFill>
            <a:srgbClr val="00B050">
              <a:alpha val="32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srgbClr val="000000"/>
                </a:solidFill>
                <a:latin typeface="Posterama" panose="020B0504020200020000"/>
              </a:rPr>
              <a:t>Team HCV RNA PCR</a:t>
            </a:r>
          </a:p>
        </p:txBody>
      </p:sp>
    </p:spTree>
    <p:extLst>
      <p:ext uri="{BB962C8B-B14F-4D97-AF65-F5344CB8AC3E}">
        <p14:creationId xmlns:p14="http://schemas.microsoft.com/office/powerpoint/2010/main" val="325764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0E568-6F2B-4DD7-899A-BA337D27DA6E}"/>
              </a:ext>
            </a:extLst>
          </p:cNvPr>
          <p:cNvSpPr/>
          <p:nvPr/>
        </p:nvSpPr>
        <p:spPr>
          <a:xfrm>
            <a:off x="2021711" y="2016774"/>
            <a:ext cx="7775294" cy="323165"/>
          </a:xfrm>
          <a:prstGeom prst="rect">
            <a:avLst/>
          </a:prstGeom>
        </p:spPr>
        <p:txBody>
          <a:bodyPr wrap="square">
            <a:spAutoFit/>
          </a:bodyPr>
          <a:lstStyle/>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7" name="Rectangle 6">
            <a:extLst>
              <a:ext uri="{FF2B5EF4-FFF2-40B4-BE49-F238E27FC236}">
                <a16:creationId xmlns:a16="http://schemas.microsoft.com/office/drawing/2014/main" id="{4FAB8371-BF67-4255-A8F7-5BD7ED994623}"/>
              </a:ext>
            </a:extLst>
          </p:cNvPr>
          <p:cNvSpPr/>
          <p:nvPr/>
        </p:nvSpPr>
        <p:spPr>
          <a:xfrm>
            <a:off x="2021712" y="2016772"/>
            <a:ext cx="8307961" cy="553998"/>
          </a:xfrm>
          <a:prstGeom prst="rect">
            <a:avLst/>
          </a:prstGeom>
        </p:spPr>
        <p:txBody>
          <a:bodyPr wrap="square">
            <a:spAutoFit/>
          </a:bodyPr>
          <a:lstStyle/>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13" name="Rounded Rectangle 12"/>
          <p:cNvSpPr/>
          <p:nvPr/>
        </p:nvSpPr>
        <p:spPr>
          <a:xfrm>
            <a:off x="4008392" y="2092895"/>
            <a:ext cx="3909480" cy="506027"/>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srgbClr val="000000"/>
                </a:solidFill>
                <a:latin typeface="Gill Sans MT"/>
              </a:rPr>
              <a:t>All newborns with perinatal Hepatitis C exposure get ID referral and follow up</a:t>
            </a:r>
          </a:p>
        </p:txBody>
      </p:sp>
      <p:sp>
        <p:nvSpPr>
          <p:cNvPr id="14" name="Rounded Rectangle 13"/>
          <p:cNvSpPr/>
          <p:nvPr/>
        </p:nvSpPr>
        <p:spPr>
          <a:xfrm>
            <a:off x="4008392" y="3039955"/>
            <a:ext cx="3909480" cy="782324"/>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srgbClr val="000000"/>
                </a:solidFill>
                <a:latin typeface="Gill Sans MT"/>
              </a:rPr>
              <a:t>Initial Visit at 2 months</a:t>
            </a:r>
            <a:br>
              <a:rPr lang="en-US" sz="1350" dirty="0">
                <a:solidFill>
                  <a:srgbClr val="000000"/>
                </a:solidFill>
                <a:latin typeface="Gill Sans MT"/>
              </a:rPr>
            </a:br>
            <a:r>
              <a:rPr lang="en-US" sz="1350" dirty="0">
                <a:solidFill>
                  <a:srgbClr val="000000"/>
                </a:solidFill>
                <a:latin typeface="Gill Sans MT"/>
              </a:rPr>
              <a:t>Hepatitis C Quantitative PCR</a:t>
            </a:r>
          </a:p>
          <a:p>
            <a:pPr algn="ctr" defTabSz="685800"/>
            <a:r>
              <a:rPr lang="en-US" sz="1350" dirty="0">
                <a:solidFill>
                  <a:srgbClr val="000000"/>
                </a:solidFill>
                <a:latin typeface="Gill Sans MT"/>
              </a:rPr>
              <a:t>Appropriate counseling given</a:t>
            </a:r>
          </a:p>
        </p:txBody>
      </p:sp>
      <p:sp>
        <p:nvSpPr>
          <p:cNvPr id="15" name="Rounded Rectangle 14"/>
          <p:cNvSpPr/>
          <p:nvPr/>
        </p:nvSpPr>
        <p:spPr>
          <a:xfrm>
            <a:off x="3090529" y="4263313"/>
            <a:ext cx="2243472" cy="764384"/>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u="sng" dirty="0">
                <a:solidFill>
                  <a:srgbClr val="000000"/>
                </a:solidFill>
                <a:latin typeface="Gill Sans MT"/>
              </a:rPr>
              <a:t>Negative</a:t>
            </a:r>
          </a:p>
          <a:p>
            <a:pPr algn="ctr" defTabSz="685800"/>
            <a:r>
              <a:rPr lang="en-US" sz="1350" dirty="0">
                <a:solidFill>
                  <a:srgbClr val="000000"/>
                </a:solidFill>
                <a:latin typeface="Gill Sans MT"/>
              </a:rPr>
              <a:t>Follow up at 18-24 months of age for Hep C Serology</a:t>
            </a:r>
          </a:p>
        </p:txBody>
      </p:sp>
      <p:sp>
        <p:nvSpPr>
          <p:cNvPr id="17" name="Rounded Rectangle 16"/>
          <p:cNvSpPr/>
          <p:nvPr/>
        </p:nvSpPr>
        <p:spPr>
          <a:xfrm>
            <a:off x="6564556" y="4263313"/>
            <a:ext cx="2243472" cy="764384"/>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u="sng" dirty="0">
                <a:solidFill>
                  <a:srgbClr val="000000"/>
                </a:solidFill>
                <a:latin typeface="Gill Sans MT"/>
              </a:rPr>
              <a:t>Positive</a:t>
            </a:r>
          </a:p>
          <a:p>
            <a:pPr algn="ctr" defTabSz="685800"/>
            <a:r>
              <a:rPr lang="en-US" sz="1350" dirty="0">
                <a:solidFill>
                  <a:srgbClr val="000000"/>
                </a:solidFill>
                <a:latin typeface="Gill Sans MT"/>
              </a:rPr>
              <a:t>Additional testing and follow up</a:t>
            </a:r>
          </a:p>
        </p:txBody>
      </p:sp>
      <p:cxnSp>
        <p:nvCxnSpPr>
          <p:cNvPr id="10" name="Straight Arrow Connector 9"/>
          <p:cNvCxnSpPr>
            <a:stCxn id="13" idx="2"/>
            <a:endCxn id="14" idx="0"/>
          </p:cNvCxnSpPr>
          <p:nvPr/>
        </p:nvCxnSpPr>
        <p:spPr>
          <a:xfrm>
            <a:off x="5963132" y="2598921"/>
            <a:ext cx="0" cy="441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5" idx="0"/>
          </p:cNvCxnSpPr>
          <p:nvPr/>
        </p:nvCxnSpPr>
        <p:spPr>
          <a:xfrm flipH="1">
            <a:off x="4212266" y="3822279"/>
            <a:ext cx="969335" cy="441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7" idx="0"/>
          </p:cNvCxnSpPr>
          <p:nvPr/>
        </p:nvCxnSpPr>
        <p:spPr>
          <a:xfrm>
            <a:off x="6844146" y="3822279"/>
            <a:ext cx="842147" cy="441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EBBF56-9D84-01FD-3F5B-43C5C5111D89}"/>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100" b="1" dirty="0">
                <a:latin typeface="Posterama" panose="020B0504020200020000" pitchFamily="34" charset="0"/>
                <a:cs typeface="Posterama" panose="020B0504020200020000" pitchFamily="34" charset="0"/>
              </a:rPr>
              <a:t>Our approach to perinatal hep C Exposure</a:t>
            </a:r>
          </a:p>
        </p:txBody>
      </p:sp>
    </p:spTree>
    <p:extLst>
      <p:ext uri="{BB962C8B-B14F-4D97-AF65-F5344CB8AC3E}">
        <p14:creationId xmlns:p14="http://schemas.microsoft.com/office/powerpoint/2010/main" val="236590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0E568-6F2B-4DD7-899A-BA337D27DA6E}"/>
              </a:ext>
            </a:extLst>
          </p:cNvPr>
          <p:cNvSpPr/>
          <p:nvPr/>
        </p:nvSpPr>
        <p:spPr>
          <a:xfrm>
            <a:off x="2021711" y="2016774"/>
            <a:ext cx="7775294" cy="3323987"/>
          </a:xfrm>
          <a:prstGeom prst="rect">
            <a:avLst/>
          </a:prstGeom>
        </p:spPr>
        <p:txBody>
          <a:bodyPr wrap="square">
            <a:spAutoFit/>
          </a:bodyPr>
          <a:lstStyle/>
          <a:p>
            <a:pPr defTabSz="685800"/>
            <a:r>
              <a:rPr lang="en-US" sz="1500" b="1" dirty="0">
                <a:solidFill>
                  <a:srgbClr val="000000"/>
                </a:solidFill>
                <a:latin typeface="Posterama" panose="020B0504020200020000" pitchFamily="34" charset="0"/>
                <a:cs typeface="Posterama" panose="020B0504020200020000" pitchFamily="34" charset="0"/>
              </a:rPr>
              <a:t>Follow up for babies with positive Hepatitis C PCR</a:t>
            </a: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defTabSz="685800"/>
            <a:r>
              <a:rPr lang="en-US" sz="1500" u="sng" dirty="0">
                <a:solidFill>
                  <a:srgbClr val="000000"/>
                </a:solidFill>
                <a:latin typeface="Posterama" panose="020B0504020200020000" pitchFamily="34" charset="0"/>
                <a:cs typeface="Posterama" panose="020B0504020200020000" pitchFamily="34" charset="0"/>
              </a:rPr>
              <a:t>Initial Visit after positive test:</a:t>
            </a:r>
            <a:br>
              <a:rPr lang="en-US" sz="1500" dirty="0">
                <a:solidFill>
                  <a:srgbClr val="000000"/>
                </a:solidFill>
                <a:latin typeface="Posterama" panose="020B0504020200020000" pitchFamily="34" charset="0"/>
                <a:cs typeface="Posterama" panose="020B0504020200020000" pitchFamily="34" charset="0"/>
              </a:rPr>
            </a:br>
            <a:endParaRPr lang="en-US" sz="150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Other labs:  </a:t>
            </a:r>
          </a:p>
          <a:p>
            <a:pPr marL="900113" lvl="2"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HCV genotype</a:t>
            </a:r>
          </a:p>
          <a:p>
            <a:pPr marL="900113" lvl="2"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LFTs</a:t>
            </a:r>
          </a:p>
          <a:p>
            <a:pPr marL="900113" lvl="2"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CBC with differential (mainly to look at platelets)</a:t>
            </a:r>
          </a:p>
          <a:p>
            <a:pPr marL="900113" lvl="2"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HIV 4</a:t>
            </a:r>
            <a:r>
              <a:rPr lang="en-US" sz="1500" baseline="30000" dirty="0">
                <a:solidFill>
                  <a:srgbClr val="000000"/>
                </a:solidFill>
                <a:latin typeface="Posterama" panose="020B0504020200020000" pitchFamily="34" charset="0"/>
                <a:cs typeface="Posterama" panose="020B0504020200020000" pitchFamily="34" charset="0"/>
              </a:rPr>
              <a:t>th</a:t>
            </a:r>
            <a:r>
              <a:rPr lang="en-US" sz="1500" dirty="0">
                <a:solidFill>
                  <a:srgbClr val="000000"/>
                </a:solidFill>
                <a:latin typeface="Posterama" panose="020B0504020200020000" pitchFamily="34" charset="0"/>
                <a:cs typeface="Posterama" panose="020B0504020200020000" pitchFamily="34" charset="0"/>
              </a:rPr>
              <a:t> gen screen</a:t>
            </a:r>
            <a:br>
              <a:rPr lang="en-US" sz="1500" dirty="0">
                <a:solidFill>
                  <a:srgbClr val="000000"/>
                </a:solidFill>
                <a:latin typeface="Posterama" panose="020B0504020200020000" pitchFamily="34" charset="0"/>
                <a:cs typeface="Posterama" panose="020B0504020200020000" pitchFamily="34" charset="0"/>
              </a:rPr>
            </a:br>
            <a:endParaRPr lang="en-US" sz="150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Further counseling in natural history</a:t>
            </a:r>
            <a:br>
              <a:rPr lang="en-US" sz="1500" dirty="0">
                <a:solidFill>
                  <a:srgbClr val="000000"/>
                </a:solidFill>
                <a:latin typeface="Posterama" panose="020B0504020200020000" pitchFamily="34" charset="0"/>
                <a:cs typeface="Posterama" panose="020B0504020200020000" pitchFamily="34" charset="0"/>
              </a:rPr>
            </a:br>
            <a:endParaRPr lang="en-US" sz="150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Transmission and Prevention </a:t>
            </a:r>
          </a:p>
          <a:p>
            <a:pPr marL="557213" lvl="1"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7" name="Rectangle 6">
            <a:extLst>
              <a:ext uri="{FF2B5EF4-FFF2-40B4-BE49-F238E27FC236}">
                <a16:creationId xmlns:a16="http://schemas.microsoft.com/office/drawing/2014/main" id="{4FAB8371-BF67-4255-A8F7-5BD7ED994623}"/>
              </a:ext>
            </a:extLst>
          </p:cNvPr>
          <p:cNvSpPr/>
          <p:nvPr/>
        </p:nvSpPr>
        <p:spPr>
          <a:xfrm>
            <a:off x="2021712" y="2016772"/>
            <a:ext cx="8307961" cy="553998"/>
          </a:xfrm>
          <a:prstGeom prst="rect">
            <a:avLst/>
          </a:prstGeom>
        </p:spPr>
        <p:txBody>
          <a:bodyPr wrap="square">
            <a:spAutoFit/>
          </a:bodyPr>
          <a:lstStyle/>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2" name="Title 1">
            <a:extLst>
              <a:ext uri="{FF2B5EF4-FFF2-40B4-BE49-F238E27FC236}">
                <a16:creationId xmlns:a16="http://schemas.microsoft.com/office/drawing/2014/main" id="{BC2193CA-FE04-961D-0CE2-CCA73BD14EF5}"/>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100" b="1" dirty="0">
                <a:latin typeface="Posterama" panose="020B0504020200020000" pitchFamily="34" charset="0"/>
                <a:cs typeface="Posterama" panose="020B0504020200020000" pitchFamily="34" charset="0"/>
              </a:rPr>
              <a:t>Our approach to perinatal hep C Exposure</a:t>
            </a:r>
          </a:p>
        </p:txBody>
      </p:sp>
    </p:spTree>
    <p:extLst>
      <p:ext uri="{BB962C8B-B14F-4D97-AF65-F5344CB8AC3E}">
        <p14:creationId xmlns:p14="http://schemas.microsoft.com/office/powerpoint/2010/main" val="14237227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0E568-6F2B-4DD7-899A-BA337D27DA6E}"/>
              </a:ext>
            </a:extLst>
          </p:cNvPr>
          <p:cNvSpPr/>
          <p:nvPr/>
        </p:nvSpPr>
        <p:spPr>
          <a:xfrm>
            <a:off x="2021711" y="2016772"/>
            <a:ext cx="7775294" cy="2631490"/>
          </a:xfrm>
          <a:prstGeom prst="rect">
            <a:avLst/>
          </a:prstGeom>
        </p:spPr>
        <p:txBody>
          <a:bodyPr wrap="square">
            <a:spAutoFit/>
          </a:bodyPr>
          <a:lstStyle/>
          <a:p>
            <a:pPr defTabSz="685800"/>
            <a:r>
              <a:rPr lang="en-US" sz="1500" u="sng" dirty="0">
                <a:solidFill>
                  <a:srgbClr val="000000"/>
                </a:solidFill>
                <a:latin typeface="Posterama" panose="020B0504020200020000" pitchFamily="34" charset="0"/>
                <a:cs typeface="Posterama" panose="020B0504020200020000" pitchFamily="34" charset="0"/>
              </a:rPr>
              <a:t>Initial Visit after positive test:</a:t>
            </a:r>
            <a:br>
              <a:rPr lang="en-US" sz="1500" dirty="0">
                <a:solidFill>
                  <a:srgbClr val="000000"/>
                </a:solidFill>
                <a:latin typeface="Posterama" panose="020B0504020200020000" pitchFamily="34" charset="0"/>
                <a:cs typeface="Posterama" panose="020B0504020200020000" pitchFamily="34" charset="0"/>
              </a:rPr>
            </a:br>
            <a:endParaRPr lang="en-US" sz="150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Transmission and Prevention </a:t>
            </a:r>
          </a:p>
          <a:p>
            <a:pPr marL="900113" lvl="2"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Universal precautions at school and at home</a:t>
            </a:r>
          </a:p>
          <a:p>
            <a:pPr marL="900113" lvl="2"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Avoid sharing toothbrushes, razors, nail clippers etc.</a:t>
            </a:r>
          </a:p>
          <a:p>
            <a:pPr marL="900113" lvl="2"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Use gloves and dilute bleach to clean up blood</a:t>
            </a:r>
          </a:p>
          <a:p>
            <a:pPr marL="342900" lvl="1" defTabSz="685800"/>
            <a:endParaRPr lang="en-US" sz="150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Good time to address possibility of treatment with positive parent</a:t>
            </a:r>
          </a:p>
          <a:p>
            <a:pPr marL="557213" lvl="1"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557213" lvl="1" indent="-214313"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Encourage appropriate vaccination including Hepatitis A and B</a:t>
            </a:r>
          </a:p>
          <a:p>
            <a:pPr marL="557213" lvl="1"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2" name="Title 1">
            <a:extLst>
              <a:ext uri="{FF2B5EF4-FFF2-40B4-BE49-F238E27FC236}">
                <a16:creationId xmlns:a16="http://schemas.microsoft.com/office/drawing/2014/main" id="{15416C59-6444-D621-F1B8-668E71A26333}"/>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100" b="1" dirty="0">
                <a:latin typeface="Posterama" panose="020B0504020200020000" pitchFamily="34" charset="0"/>
                <a:cs typeface="Posterama" panose="020B0504020200020000" pitchFamily="34" charset="0"/>
              </a:rPr>
              <a:t>Our approach to perinatal hep C Exposure</a:t>
            </a:r>
          </a:p>
        </p:txBody>
      </p:sp>
    </p:spTree>
    <p:extLst>
      <p:ext uri="{BB962C8B-B14F-4D97-AF65-F5344CB8AC3E}">
        <p14:creationId xmlns:p14="http://schemas.microsoft.com/office/powerpoint/2010/main" val="33834077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0E568-6F2B-4DD7-899A-BA337D27DA6E}"/>
              </a:ext>
            </a:extLst>
          </p:cNvPr>
          <p:cNvSpPr/>
          <p:nvPr/>
        </p:nvSpPr>
        <p:spPr>
          <a:xfrm>
            <a:off x="2021711" y="2016774"/>
            <a:ext cx="7775294" cy="323165"/>
          </a:xfrm>
          <a:prstGeom prst="rect">
            <a:avLst/>
          </a:prstGeom>
        </p:spPr>
        <p:txBody>
          <a:bodyPr wrap="square">
            <a:spAutoFit/>
          </a:bodyPr>
          <a:lstStyle/>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7" name="Rectangle 6">
            <a:extLst>
              <a:ext uri="{FF2B5EF4-FFF2-40B4-BE49-F238E27FC236}">
                <a16:creationId xmlns:a16="http://schemas.microsoft.com/office/drawing/2014/main" id="{4FAB8371-BF67-4255-A8F7-5BD7ED994623}"/>
              </a:ext>
            </a:extLst>
          </p:cNvPr>
          <p:cNvSpPr/>
          <p:nvPr/>
        </p:nvSpPr>
        <p:spPr>
          <a:xfrm>
            <a:off x="2021712" y="2016772"/>
            <a:ext cx="8307961" cy="2631490"/>
          </a:xfrm>
          <a:prstGeom prst="rect">
            <a:avLst/>
          </a:prstGeom>
        </p:spPr>
        <p:txBody>
          <a:bodyPr wrap="square">
            <a:spAutoFit/>
          </a:bodyPr>
          <a:lstStyle/>
          <a:p>
            <a:pPr defTabSz="685800"/>
            <a:r>
              <a:rPr lang="en-US" sz="1500" u="sng" dirty="0">
                <a:solidFill>
                  <a:srgbClr val="000000"/>
                </a:solidFill>
                <a:latin typeface="Posterama" panose="020B0504020200020000" pitchFamily="34" charset="0"/>
                <a:cs typeface="Posterama" panose="020B0504020200020000" pitchFamily="34" charset="0"/>
              </a:rPr>
              <a:t>Follow up visit at 18 months:</a:t>
            </a:r>
          </a:p>
          <a:p>
            <a:pPr defTabSz="685800"/>
            <a:endParaRPr lang="en-US" sz="150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Labs: </a:t>
            </a: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Quantitative HCV RNA PCR</a:t>
            </a: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HCV Serology </a:t>
            </a: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CBC</a:t>
            </a: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LFTs</a:t>
            </a: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HBsAb</a:t>
            </a: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HBsAg</a:t>
            </a: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HBcAb</a:t>
            </a:r>
          </a:p>
          <a:p>
            <a:pPr marL="257175"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2" name="Title 1">
            <a:extLst>
              <a:ext uri="{FF2B5EF4-FFF2-40B4-BE49-F238E27FC236}">
                <a16:creationId xmlns:a16="http://schemas.microsoft.com/office/drawing/2014/main" id="{523B159F-8E4F-73E2-8986-F6BE88FC2552}"/>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100" b="1" dirty="0">
                <a:latin typeface="Posterama" panose="020B0504020200020000" pitchFamily="34" charset="0"/>
                <a:cs typeface="Posterama" panose="020B0504020200020000" pitchFamily="34" charset="0"/>
              </a:rPr>
              <a:t>Our approach to perinatal hep C Exposure</a:t>
            </a:r>
          </a:p>
        </p:txBody>
      </p:sp>
    </p:spTree>
    <p:extLst>
      <p:ext uri="{BB962C8B-B14F-4D97-AF65-F5344CB8AC3E}">
        <p14:creationId xmlns:p14="http://schemas.microsoft.com/office/powerpoint/2010/main" val="411576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0E568-6F2B-4DD7-899A-BA337D27DA6E}"/>
              </a:ext>
            </a:extLst>
          </p:cNvPr>
          <p:cNvSpPr/>
          <p:nvPr/>
        </p:nvSpPr>
        <p:spPr>
          <a:xfrm>
            <a:off x="2021711" y="2016774"/>
            <a:ext cx="7775294" cy="323165"/>
          </a:xfrm>
          <a:prstGeom prst="rect">
            <a:avLst/>
          </a:prstGeom>
        </p:spPr>
        <p:txBody>
          <a:bodyPr wrap="square">
            <a:spAutoFit/>
          </a:bodyPr>
          <a:lstStyle/>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7" name="Rectangle 6">
            <a:extLst>
              <a:ext uri="{FF2B5EF4-FFF2-40B4-BE49-F238E27FC236}">
                <a16:creationId xmlns:a16="http://schemas.microsoft.com/office/drawing/2014/main" id="{4FAB8371-BF67-4255-A8F7-5BD7ED994623}"/>
              </a:ext>
            </a:extLst>
          </p:cNvPr>
          <p:cNvSpPr/>
          <p:nvPr/>
        </p:nvSpPr>
        <p:spPr>
          <a:xfrm>
            <a:off x="2021712" y="2016772"/>
            <a:ext cx="8307961" cy="553998"/>
          </a:xfrm>
          <a:prstGeom prst="rect">
            <a:avLst/>
          </a:prstGeom>
        </p:spPr>
        <p:txBody>
          <a:bodyPr wrap="square">
            <a:spAutoFit/>
          </a:bodyPr>
          <a:lstStyle/>
          <a:p>
            <a:pPr marL="257175"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8" name="Rectangle 7">
            <a:extLst>
              <a:ext uri="{FF2B5EF4-FFF2-40B4-BE49-F238E27FC236}">
                <a16:creationId xmlns:a16="http://schemas.microsoft.com/office/drawing/2014/main" id="{4FAB8371-BF67-4255-A8F7-5BD7ED994623}"/>
              </a:ext>
            </a:extLst>
          </p:cNvPr>
          <p:cNvSpPr/>
          <p:nvPr/>
        </p:nvSpPr>
        <p:spPr>
          <a:xfrm>
            <a:off x="2021712" y="2016773"/>
            <a:ext cx="8307961" cy="4016484"/>
          </a:xfrm>
          <a:prstGeom prst="rect">
            <a:avLst/>
          </a:prstGeom>
        </p:spPr>
        <p:txBody>
          <a:bodyPr wrap="square">
            <a:spAutoFit/>
          </a:bodyPr>
          <a:lstStyle/>
          <a:p>
            <a:pPr defTabSz="685800"/>
            <a:r>
              <a:rPr lang="en-US" sz="1500" u="sng" dirty="0">
                <a:solidFill>
                  <a:srgbClr val="000000"/>
                </a:solidFill>
                <a:latin typeface="Posterama" panose="020B0504020200020000" pitchFamily="34" charset="0"/>
                <a:cs typeface="Posterama" panose="020B0504020200020000" pitchFamily="34" charset="0"/>
              </a:rPr>
              <a:t>3 year follow up:</a:t>
            </a:r>
            <a:br>
              <a:rPr lang="en-US" sz="1500" dirty="0">
                <a:solidFill>
                  <a:srgbClr val="000000"/>
                </a:solidFill>
                <a:latin typeface="Posterama" panose="020B0504020200020000" pitchFamily="34" charset="0"/>
                <a:cs typeface="Posterama" panose="020B0504020200020000" pitchFamily="34" charset="0"/>
              </a:rPr>
            </a:b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 Labs:</a:t>
            </a:r>
          </a:p>
          <a:p>
            <a:pPr marL="942975" lvl="2"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HCV RNA PCR</a:t>
            </a:r>
          </a:p>
          <a:p>
            <a:pPr marL="942975" lvl="2"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CBC</a:t>
            </a:r>
          </a:p>
          <a:p>
            <a:pPr marL="942975" lvl="2"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LFTs</a:t>
            </a:r>
          </a:p>
          <a:p>
            <a:pPr marL="942975" lvl="2"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Chem7</a:t>
            </a:r>
          </a:p>
          <a:p>
            <a:pPr marL="942975" lvl="2"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PT/PTT</a:t>
            </a:r>
          </a:p>
          <a:p>
            <a:pPr marL="600075" lvl="1"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If PCR is still positive or lab abnormalities </a:t>
            </a:r>
            <a:r>
              <a:rPr lang="en-US" sz="1500" dirty="0">
                <a:solidFill>
                  <a:srgbClr val="000000"/>
                </a:solidFill>
                <a:latin typeface="Posterama" panose="020B0504020200020000" pitchFamily="34" charset="0"/>
                <a:cs typeface="Posterama" panose="020B0504020200020000" pitchFamily="34" charset="0"/>
                <a:sym typeface="Wingdings" panose="05000000000000000000" pitchFamily="2" charset="2"/>
              </a:rPr>
              <a:t> Liver ultrasound with acoustic radiation force impulse (to evaluate for liver fibrosis/staging)</a:t>
            </a:r>
          </a:p>
          <a:p>
            <a:pPr marL="600075" lvl="1"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sym typeface="Wingdings" panose="05000000000000000000" pitchFamily="2" charset="2"/>
            </a:endParaRP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sym typeface="Wingdings" panose="05000000000000000000" pitchFamily="2" charset="2"/>
              </a:rPr>
              <a:t>Assess readiness for treatment</a:t>
            </a:r>
          </a:p>
          <a:p>
            <a:pPr marL="600075" lvl="1"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942975" lvl="2"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2" name="Title 1">
            <a:extLst>
              <a:ext uri="{FF2B5EF4-FFF2-40B4-BE49-F238E27FC236}">
                <a16:creationId xmlns:a16="http://schemas.microsoft.com/office/drawing/2014/main" id="{530E1132-E762-317E-86D6-676E2C3FC91C}"/>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100" b="1" dirty="0">
                <a:latin typeface="Posterama" panose="020B0504020200020000" pitchFamily="34" charset="0"/>
                <a:cs typeface="Posterama" panose="020B0504020200020000" pitchFamily="34" charset="0"/>
              </a:rPr>
              <a:t>Our approach to perinatal hep C Exposure</a:t>
            </a:r>
          </a:p>
        </p:txBody>
      </p:sp>
    </p:spTree>
    <p:extLst>
      <p:ext uri="{BB962C8B-B14F-4D97-AF65-F5344CB8AC3E}">
        <p14:creationId xmlns:p14="http://schemas.microsoft.com/office/powerpoint/2010/main" val="34890555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0E568-6F2B-4DD7-899A-BA337D27DA6E}"/>
              </a:ext>
            </a:extLst>
          </p:cNvPr>
          <p:cNvSpPr/>
          <p:nvPr/>
        </p:nvSpPr>
        <p:spPr>
          <a:xfrm>
            <a:off x="2021711" y="2016774"/>
            <a:ext cx="7775294" cy="323165"/>
          </a:xfrm>
          <a:prstGeom prst="rect">
            <a:avLst/>
          </a:prstGeom>
        </p:spPr>
        <p:txBody>
          <a:bodyPr wrap="square">
            <a:spAutoFit/>
          </a:bodyPr>
          <a:lstStyle/>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7" name="Rectangle 6">
            <a:extLst>
              <a:ext uri="{FF2B5EF4-FFF2-40B4-BE49-F238E27FC236}">
                <a16:creationId xmlns:a16="http://schemas.microsoft.com/office/drawing/2014/main" id="{4FAB8371-BF67-4255-A8F7-5BD7ED994623}"/>
              </a:ext>
            </a:extLst>
          </p:cNvPr>
          <p:cNvSpPr/>
          <p:nvPr/>
        </p:nvSpPr>
        <p:spPr>
          <a:xfrm>
            <a:off x="2021712" y="2016772"/>
            <a:ext cx="8307961" cy="553998"/>
          </a:xfrm>
          <a:prstGeom prst="rect">
            <a:avLst/>
          </a:prstGeom>
        </p:spPr>
        <p:txBody>
          <a:bodyPr wrap="square">
            <a:spAutoFit/>
          </a:bodyPr>
          <a:lstStyle/>
          <a:p>
            <a:pPr marL="257175"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9" name="Rectangle 8">
            <a:extLst>
              <a:ext uri="{FF2B5EF4-FFF2-40B4-BE49-F238E27FC236}">
                <a16:creationId xmlns:a16="http://schemas.microsoft.com/office/drawing/2014/main" id="{4FAB8371-BF67-4255-A8F7-5BD7ED994623}"/>
              </a:ext>
            </a:extLst>
          </p:cNvPr>
          <p:cNvSpPr/>
          <p:nvPr/>
        </p:nvSpPr>
        <p:spPr>
          <a:xfrm>
            <a:off x="2021712" y="2016774"/>
            <a:ext cx="8307961" cy="3554819"/>
          </a:xfrm>
          <a:prstGeom prst="rect">
            <a:avLst/>
          </a:prstGeom>
        </p:spPr>
        <p:txBody>
          <a:bodyPr wrap="square">
            <a:spAutoFit/>
          </a:bodyPr>
          <a:lstStyle/>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Treatment is recommended for </a:t>
            </a:r>
            <a:r>
              <a:rPr lang="en-US" sz="1500" b="1" dirty="0">
                <a:solidFill>
                  <a:srgbClr val="00B050"/>
                </a:solidFill>
                <a:latin typeface="Posterama" panose="020B0504020200020000" pitchFamily="34" charset="0"/>
                <a:cs typeface="Posterama" panose="020B0504020200020000" pitchFamily="34" charset="0"/>
              </a:rPr>
              <a:t>all</a:t>
            </a:r>
            <a:r>
              <a:rPr lang="en-US" sz="1500" dirty="0">
                <a:solidFill>
                  <a:srgbClr val="000000"/>
                </a:solidFill>
                <a:latin typeface="Posterama" panose="020B0504020200020000" pitchFamily="34" charset="0"/>
                <a:cs typeface="Posterama" panose="020B0504020200020000" pitchFamily="34" charset="0"/>
              </a:rPr>
              <a:t> children and adolescents with HCV infection aged ≥3 years</a:t>
            </a:r>
          </a:p>
          <a:p>
            <a:pPr marL="257175"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sz="1500" b="1" dirty="0">
                <a:solidFill>
                  <a:srgbClr val="00B050"/>
                </a:solidFill>
                <a:latin typeface="Posterama" panose="020B0504020200020000" pitchFamily="34" charset="0"/>
                <a:cs typeface="Posterama" panose="020B0504020200020000" pitchFamily="34" charset="0"/>
              </a:rPr>
              <a:t>Regardless</a:t>
            </a:r>
            <a:r>
              <a:rPr lang="en-US" sz="1500" dirty="0">
                <a:solidFill>
                  <a:srgbClr val="000000"/>
                </a:solidFill>
                <a:latin typeface="Posterama" panose="020B0504020200020000" pitchFamily="34" charset="0"/>
                <a:cs typeface="Posterama" panose="020B0504020200020000" pitchFamily="34" charset="0"/>
              </a:rPr>
              <a:t> of disease severity.</a:t>
            </a:r>
          </a:p>
          <a:p>
            <a:pPr defTabSz="685800"/>
            <a:endParaRPr lang="en-US" sz="1500" b="1" dirty="0">
              <a:solidFill>
                <a:srgbClr val="000000"/>
              </a:solidFill>
              <a:latin typeface="Posterama" panose="020B0504020200020000" pitchFamily="34" charset="0"/>
              <a:cs typeface="Posterama" panose="020B0504020200020000" pitchFamily="34" charset="0"/>
            </a:endParaRPr>
          </a:p>
          <a:p>
            <a:pPr defTabSz="685800"/>
            <a:r>
              <a:rPr lang="en-US" sz="1500" b="1" dirty="0">
                <a:solidFill>
                  <a:srgbClr val="000000"/>
                </a:solidFill>
                <a:latin typeface="Posterama" panose="020B0504020200020000" pitchFamily="34" charset="0"/>
                <a:cs typeface="Posterama" panose="020B0504020200020000" pitchFamily="34" charset="0"/>
              </a:rPr>
              <a:t>Current available treatment options:</a:t>
            </a:r>
            <a:br>
              <a:rPr lang="en-US" sz="1500" dirty="0">
                <a:solidFill>
                  <a:srgbClr val="000000"/>
                </a:solidFill>
                <a:latin typeface="Posterama" panose="020B0504020200020000" pitchFamily="34" charset="0"/>
                <a:cs typeface="Posterama" panose="020B0504020200020000" pitchFamily="34" charset="0"/>
              </a:rPr>
            </a:b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Ledipasvir/sofosbuvir (Harvoni)</a:t>
            </a:r>
          </a:p>
          <a:p>
            <a:pPr marL="942975" lvl="2"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Sofosbuvir/velpatasvir (Epclusa) </a:t>
            </a:r>
          </a:p>
          <a:p>
            <a:pPr marL="942975" lvl="2"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942975" lvl="2"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2" name="TextBox 1"/>
          <p:cNvSpPr txBox="1"/>
          <p:nvPr/>
        </p:nvSpPr>
        <p:spPr>
          <a:xfrm>
            <a:off x="7350698" y="5723751"/>
            <a:ext cx="3358612" cy="253916"/>
          </a:xfrm>
          <a:prstGeom prst="rect">
            <a:avLst/>
          </a:prstGeom>
          <a:noFill/>
        </p:spPr>
        <p:txBody>
          <a:bodyPr wrap="none" rtlCol="0">
            <a:spAutoFit/>
          </a:bodyPr>
          <a:lstStyle/>
          <a:p>
            <a:pPr defTabSz="685800"/>
            <a:r>
              <a:rPr lang="en-US" sz="1050" dirty="0">
                <a:solidFill>
                  <a:srgbClr val="000000"/>
                </a:solidFill>
                <a:latin typeface="Gill Sans MT"/>
              </a:rPr>
              <a:t>https://www.hcvguidelines.org/unique-populations/children</a:t>
            </a:r>
          </a:p>
        </p:txBody>
      </p:sp>
      <p:sp>
        <p:nvSpPr>
          <p:cNvPr id="3" name="Title 1">
            <a:extLst>
              <a:ext uri="{FF2B5EF4-FFF2-40B4-BE49-F238E27FC236}">
                <a16:creationId xmlns:a16="http://schemas.microsoft.com/office/drawing/2014/main" id="{30340FAD-3A9E-A3AC-5B4F-31A5AB0A7994}"/>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100" b="1" dirty="0">
                <a:latin typeface="Posterama" panose="020B0504020200020000" pitchFamily="34" charset="0"/>
                <a:cs typeface="Posterama" panose="020B0504020200020000" pitchFamily="34" charset="0"/>
              </a:rPr>
              <a:t>Our approach to perinatal hep C Exposure</a:t>
            </a:r>
          </a:p>
        </p:txBody>
      </p:sp>
    </p:spTree>
    <p:extLst>
      <p:ext uri="{BB962C8B-B14F-4D97-AF65-F5344CB8AC3E}">
        <p14:creationId xmlns:p14="http://schemas.microsoft.com/office/powerpoint/2010/main" val="1645529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56460" y="1029839"/>
            <a:ext cx="8682941" cy="730629"/>
          </a:xfrm>
          <a:solidFill>
            <a:srgbClr val="00B050">
              <a:alpha val="80000"/>
            </a:srgbClr>
          </a:solidFill>
        </p:spPr>
        <p:txBody>
          <a:bodyPr vert="horz" lIns="68580" tIns="34290" rIns="68580" bIns="34290" rtlCol="0" anchor="b">
            <a:normAutofit/>
          </a:bodyPr>
          <a:lstStyle/>
          <a:p>
            <a:pPr algn="l"/>
            <a:r>
              <a:rPr lang="en-US" sz="2400" b="1" dirty="0">
                <a:latin typeface="Posterama" panose="020B0504020200020000" pitchFamily="34" charset="0"/>
                <a:cs typeface="Posterama" panose="020B0504020200020000" pitchFamily="34" charset="0"/>
              </a:rPr>
              <a:t>Objectives</a:t>
            </a:r>
          </a:p>
        </p:txBody>
      </p:sp>
      <p:sp>
        <p:nvSpPr>
          <p:cNvPr id="7" name="Rectangle 6">
            <a:extLst>
              <a:ext uri="{FF2B5EF4-FFF2-40B4-BE49-F238E27FC236}">
                <a16:creationId xmlns:a16="http://schemas.microsoft.com/office/drawing/2014/main" id="{70639C88-CF02-074B-B4B4-ECC99F7D4D5E}"/>
              </a:ext>
            </a:extLst>
          </p:cNvPr>
          <p:cNvSpPr/>
          <p:nvPr/>
        </p:nvSpPr>
        <p:spPr>
          <a:xfrm>
            <a:off x="1918437" y="2192624"/>
            <a:ext cx="8382171" cy="2492990"/>
          </a:xfrm>
          <a:prstGeom prst="rect">
            <a:avLst/>
          </a:prstGeom>
        </p:spPr>
        <p:txBody>
          <a:bodyPr wrap="square">
            <a:spAutoFit/>
          </a:bodyPr>
          <a:lstStyle/>
          <a:p>
            <a:pPr marL="257175" indent="-257175" defTabSz="685800">
              <a:buFont typeface="Arial" panose="020B0604020202020204" pitchFamily="34" charset="0"/>
              <a:buChar char="•"/>
            </a:pPr>
            <a:r>
              <a:rPr lang="en-US" dirty="0">
                <a:solidFill>
                  <a:srgbClr val="000000"/>
                </a:solidFill>
                <a:latin typeface="Posterama" panose="020B0504020200020000" pitchFamily="34" charset="0"/>
                <a:cs typeface="Posterama" panose="020B0504020200020000" pitchFamily="34" charset="0"/>
              </a:rPr>
              <a:t>Review of West Virginia, Kentucky &amp; Ohio incidence &amp; prevalence data associated with perinatal hepatitis C exposure &amp; hepatitis C infection in children &amp; adults.</a:t>
            </a:r>
          </a:p>
          <a:p>
            <a:pPr marL="257175" indent="-257175" defTabSz="685800">
              <a:buFont typeface="Arial" panose="020B0604020202020204" pitchFamily="34" charset="0"/>
              <a:buChar char="•"/>
            </a:pPr>
            <a:endParaRPr lang="en-US" sz="60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dirty="0">
                <a:solidFill>
                  <a:srgbClr val="000000"/>
                </a:solidFill>
                <a:latin typeface="Posterama" panose="020B0504020200020000" pitchFamily="34" charset="0"/>
                <a:cs typeface="Posterama" panose="020B0504020200020000" pitchFamily="34" charset="0"/>
              </a:rPr>
              <a:t>Overview of updated management recommendations for perinatal hepatitis C exposure &amp; hepatitis C infections in children.</a:t>
            </a:r>
          </a:p>
          <a:p>
            <a:pPr marL="257175" indent="-257175" defTabSz="685800">
              <a:buFont typeface="Arial" panose="020B0604020202020204" pitchFamily="34" charset="0"/>
              <a:buChar char="•"/>
            </a:pPr>
            <a:endParaRPr lang="en-US" sz="60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dirty="0">
                <a:solidFill>
                  <a:srgbClr val="000000"/>
                </a:solidFill>
                <a:latin typeface="Posterama" panose="020B0504020200020000" pitchFamily="34" charset="0"/>
                <a:cs typeface="Posterama" panose="020B0504020200020000" pitchFamily="34" charset="0"/>
              </a:rPr>
              <a:t>Discussion of a multidisciplinary care model for the management of perinatal hepatitis C exposure &amp; pediatric hepatitis C infections in a high-prevalence area.</a:t>
            </a:r>
          </a:p>
        </p:txBody>
      </p:sp>
    </p:spTree>
    <p:extLst>
      <p:ext uri="{BB962C8B-B14F-4D97-AF65-F5344CB8AC3E}">
        <p14:creationId xmlns:p14="http://schemas.microsoft.com/office/powerpoint/2010/main" val="39710154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0E568-6F2B-4DD7-899A-BA337D27DA6E}"/>
              </a:ext>
            </a:extLst>
          </p:cNvPr>
          <p:cNvSpPr/>
          <p:nvPr/>
        </p:nvSpPr>
        <p:spPr>
          <a:xfrm>
            <a:off x="2021711" y="2016774"/>
            <a:ext cx="7775294" cy="323165"/>
          </a:xfrm>
          <a:prstGeom prst="rect">
            <a:avLst/>
          </a:prstGeom>
        </p:spPr>
        <p:txBody>
          <a:bodyPr wrap="square">
            <a:spAutoFit/>
          </a:bodyPr>
          <a:lstStyle/>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7" name="Rectangle 6">
            <a:extLst>
              <a:ext uri="{FF2B5EF4-FFF2-40B4-BE49-F238E27FC236}">
                <a16:creationId xmlns:a16="http://schemas.microsoft.com/office/drawing/2014/main" id="{4FAB8371-BF67-4255-A8F7-5BD7ED994623}"/>
              </a:ext>
            </a:extLst>
          </p:cNvPr>
          <p:cNvSpPr/>
          <p:nvPr/>
        </p:nvSpPr>
        <p:spPr>
          <a:xfrm>
            <a:off x="2021712" y="2016772"/>
            <a:ext cx="8307961" cy="553998"/>
          </a:xfrm>
          <a:prstGeom prst="rect">
            <a:avLst/>
          </a:prstGeom>
        </p:spPr>
        <p:txBody>
          <a:bodyPr wrap="square">
            <a:spAutoFit/>
          </a:bodyPr>
          <a:lstStyle/>
          <a:p>
            <a:pPr marL="257175"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6" name="Rectangle 5">
            <a:extLst>
              <a:ext uri="{FF2B5EF4-FFF2-40B4-BE49-F238E27FC236}">
                <a16:creationId xmlns:a16="http://schemas.microsoft.com/office/drawing/2014/main" id="{4FAB8371-BF67-4255-A8F7-5BD7ED994623}"/>
              </a:ext>
            </a:extLst>
          </p:cNvPr>
          <p:cNvSpPr/>
          <p:nvPr/>
        </p:nvSpPr>
        <p:spPr>
          <a:xfrm>
            <a:off x="2021712" y="2016773"/>
            <a:ext cx="8307961" cy="3785652"/>
          </a:xfrm>
          <a:prstGeom prst="rect">
            <a:avLst/>
          </a:prstGeom>
        </p:spPr>
        <p:txBody>
          <a:bodyPr wrap="square">
            <a:spAutoFit/>
          </a:bodyPr>
          <a:lstStyle/>
          <a:p>
            <a:pPr defTabSz="685800"/>
            <a:r>
              <a:rPr lang="en-US" sz="1500" b="1" dirty="0">
                <a:solidFill>
                  <a:srgbClr val="000000"/>
                </a:solidFill>
                <a:latin typeface="Posterama" panose="020B0504020200020000" pitchFamily="34" charset="0"/>
                <a:cs typeface="Posterama" panose="020B0504020200020000" pitchFamily="34" charset="0"/>
              </a:rPr>
              <a:t>Precautions:</a:t>
            </a:r>
            <a:br>
              <a:rPr lang="en-US" sz="1500" dirty="0">
                <a:solidFill>
                  <a:srgbClr val="000000"/>
                </a:solidFill>
                <a:latin typeface="Posterama" panose="020B0504020200020000" pitchFamily="34" charset="0"/>
                <a:cs typeface="Posterama" panose="020B0504020200020000" pitchFamily="34" charset="0"/>
              </a:rPr>
            </a:b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Parents should be informed that hepatitis C is not transmitted by casual contact and, as such, children with HCV infection do not pose a risk to other children and can participate in school, sports, and athletic activities, and engage in all other regular childhood activities without restrictions.</a:t>
            </a:r>
          </a:p>
          <a:p>
            <a:pPr marL="600075" lvl="1"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Educate families and children about the risk and routes of HCV transmission, and the techniques for avoiding blood exposure, such as avoiding the sharing of toothbrushes, razors and nail clippers.</a:t>
            </a:r>
          </a:p>
          <a:p>
            <a:pPr marL="600075" lvl="1"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Household surfaces and implements contaminated with visible blood from an HCV-infected person should be cleaned using a dilution of 1 part household bleach to 9 parts water. Gloves should be worn when cleaning up blood spills.</a:t>
            </a:r>
          </a:p>
          <a:p>
            <a:pPr marL="600075" lvl="1"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2" name="Title 1">
            <a:extLst>
              <a:ext uri="{FF2B5EF4-FFF2-40B4-BE49-F238E27FC236}">
                <a16:creationId xmlns:a16="http://schemas.microsoft.com/office/drawing/2014/main" id="{A6DE1F5D-D778-0CEF-20F4-11DDCA274A20}"/>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100" b="1" dirty="0">
                <a:latin typeface="Posterama" panose="020B0504020200020000" pitchFamily="34" charset="0"/>
                <a:cs typeface="Posterama" panose="020B0504020200020000" pitchFamily="34" charset="0"/>
              </a:rPr>
              <a:t>Our approach to perinatal hep C Exposure</a:t>
            </a:r>
          </a:p>
        </p:txBody>
      </p:sp>
    </p:spTree>
    <p:extLst>
      <p:ext uri="{BB962C8B-B14F-4D97-AF65-F5344CB8AC3E}">
        <p14:creationId xmlns:p14="http://schemas.microsoft.com/office/powerpoint/2010/main" val="173289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 calcmode="lin" valueType="num">
                                      <p:cBhvr additive="base">
                                        <p:cTn id="1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0E568-6F2B-4DD7-899A-BA337D27DA6E}"/>
              </a:ext>
            </a:extLst>
          </p:cNvPr>
          <p:cNvSpPr/>
          <p:nvPr/>
        </p:nvSpPr>
        <p:spPr>
          <a:xfrm>
            <a:off x="2021711" y="2016774"/>
            <a:ext cx="7775294" cy="323165"/>
          </a:xfrm>
          <a:prstGeom prst="rect">
            <a:avLst/>
          </a:prstGeom>
        </p:spPr>
        <p:txBody>
          <a:bodyPr wrap="square">
            <a:spAutoFit/>
          </a:bodyPr>
          <a:lstStyle/>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7" name="Rectangle 6">
            <a:extLst>
              <a:ext uri="{FF2B5EF4-FFF2-40B4-BE49-F238E27FC236}">
                <a16:creationId xmlns:a16="http://schemas.microsoft.com/office/drawing/2014/main" id="{4FAB8371-BF67-4255-A8F7-5BD7ED994623}"/>
              </a:ext>
            </a:extLst>
          </p:cNvPr>
          <p:cNvSpPr/>
          <p:nvPr/>
        </p:nvSpPr>
        <p:spPr>
          <a:xfrm>
            <a:off x="2021712" y="2016772"/>
            <a:ext cx="8307961" cy="553998"/>
          </a:xfrm>
          <a:prstGeom prst="rect">
            <a:avLst/>
          </a:prstGeom>
        </p:spPr>
        <p:txBody>
          <a:bodyPr wrap="square">
            <a:spAutoFit/>
          </a:bodyPr>
          <a:lstStyle/>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13" name="Rounded Rectangle 12"/>
          <p:cNvSpPr/>
          <p:nvPr/>
        </p:nvSpPr>
        <p:spPr>
          <a:xfrm>
            <a:off x="4008392" y="2092895"/>
            <a:ext cx="3909480" cy="506027"/>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srgbClr val="000000"/>
                </a:solidFill>
                <a:latin typeface="Gill Sans MT"/>
              </a:rPr>
              <a:t>All newborns with perinatal Hepatitis C exposure get ID referral and follow up</a:t>
            </a:r>
          </a:p>
        </p:txBody>
      </p:sp>
      <p:sp>
        <p:nvSpPr>
          <p:cNvPr id="14" name="Rounded Rectangle 13"/>
          <p:cNvSpPr/>
          <p:nvPr/>
        </p:nvSpPr>
        <p:spPr>
          <a:xfrm>
            <a:off x="4008392" y="3039955"/>
            <a:ext cx="3909480" cy="782324"/>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srgbClr val="000000"/>
                </a:solidFill>
                <a:latin typeface="Gill Sans MT"/>
              </a:rPr>
              <a:t>Initial Visit at 2 months</a:t>
            </a:r>
            <a:br>
              <a:rPr lang="en-US" sz="1350" dirty="0">
                <a:solidFill>
                  <a:srgbClr val="000000"/>
                </a:solidFill>
                <a:latin typeface="Gill Sans MT"/>
              </a:rPr>
            </a:br>
            <a:r>
              <a:rPr lang="en-US" sz="1350" dirty="0">
                <a:solidFill>
                  <a:srgbClr val="000000"/>
                </a:solidFill>
                <a:latin typeface="Gill Sans MT"/>
              </a:rPr>
              <a:t>Hepatitis C Quantitative PCR</a:t>
            </a:r>
          </a:p>
          <a:p>
            <a:pPr algn="ctr" defTabSz="685800"/>
            <a:r>
              <a:rPr lang="en-US" sz="1350" dirty="0">
                <a:solidFill>
                  <a:srgbClr val="000000"/>
                </a:solidFill>
                <a:latin typeface="Gill Sans MT"/>
              </a:rPr>
              <a:t>Appropriate counseling given</a:t>
            </a:r>
          </a:p>
        </p:txBody>
      </p:sp>
      <p:sp>
        <p:nvSpPr>
          <p:cNvPr id="15" name="Rounded Rectangle 14"/>
          <p:cNvSpPr/>
          <p:nvPr/>
        </p:nvSpPr>
        <p:spPr>
          <a:xfrm>
            <a:off x="3090529" y="4263313"/>
            <a:ext cx="2243472" cy="764384"/>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u="sng" dirty="0">
                <a:solidFill>
                  <a:srgbClr val="000000"/>
                </a:solidFill>
                <a:latin typeface="Gill Sans MT"/>
              </a:rPr>
              <a:t>Negative</a:t>
            </a:r>
          </a:p>
          <a:p>
            <a:pPr algn="ctr" defTabSz="685800"/>
            <a:r>
              <a:rPr lang="en-US" sz="1350" dirty="0">
                <a:solidFill>
                  <a:srgbClr val="000000"/>
                </a:solidFill>
                <a:latin typeface="Gill Sans MT"/>
              </a:rPr>
              <a:t>Follow up at 18-24 months of age for Hep C Serology</a:t>
            </a:r>
          </a:p>
        </p:txBody>
      </p:sp>
      <p:sp>
        <p:nvSpPr>
          <p:cNvPr id="17" name="Rounded Rectangle 16"/>
          <p:cNvSpPr/>
          <p:nvPr/>
        </p:nvSpPr>
        <p:spPr>
          <a:xfrm>
            <a:off x="6564556" y="4263313"/>
            <a:ext cx="2243472" cy="764384"/>
          </a:xfrm>
          <a:prstGeom prst="roundRect">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u="sng" dirty="0">
                <a:solidFill>
                  <a:srgbClr val="000000"/>
                </a:solidFill>
                <a:latin typeface="Gill Sans MT"/>
              </a:rPr>
              <a:t>Positive</a:t>
            </a:r>
          </a:p>
          <a:p>
            <a:pPr algn="ctr" defTabSz="685800"/>
            <a:r>
              <a:rPr lang="en-US" sz="1350" dirty="0">
                <a:solidFill>
                  <a:srgbClr val="000000"/>
                </a:solidFill>
                <a:latin typeface="Gill Sans MT"/>
              </a:rPr>
              <a:t>Additional testing and follow up</a:t>
            </a:r>
          </a:p>
        </p:txBody>
      </p:sp>
      <p:cxnSp>
        <p:nvCxnSpPr>
          <p:cNvPr id="10" name="Straight Arrow Connector 9"/>
          <p:cNvCxnSpPr>
            <a:stCxn id="13" idx="2"/>
            <a:endCxn id="14" idx="0"/>
          </p:cNvCxnSpPr>
          <p:nvPr/>
        </p:nvCxnSpPr>
        <p:spPr>
          <a:xfrm>
            <a:off x="5963132" y="2598921"/>
            <a:ext cx="0" cy="441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5" idx="0"/>
          </p:cNvCxnSpPr>
          <p:nvPr/>
        </p:nvCxnSpPr>
        <p:spPr>
          <a:xfrm flipH="1">
            <a:off x="4212266" y="3822279"/>
            <a:ext cx="969335" cy="441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7" idx="0"/>
          </p:cNvCxnSpPr>
          <p:nvPr/>
        </p:nvCxnSpPr>
        <p:spPr>
          <a:xfrm>
            <a:off x="6844146" y="3822279"/>
            <a:ext cx="842147" cy="441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93DB-04B9-A4E5-0F6A-B399938AF090}"/>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100" b="1" dirty="0">
                <a:latin typeface="Posterama" panose="020B0504020200020000" pitchFamily="34" charset="0"/>
                <a:cs typeface="Posterama" panose="020B0504020200020000" pitchFamily="34" charset="0"/>
              </a:rPr>
              <a:t>Our approach to perinatal hep C Exposure</a:t>
            </a:r>
          </a:p>
        </p:txBody>
      </p:sp>
    </p:spTree>
    <p:extLst>
      <p:ext uri="{BB962C8B-B14F-4D97-AF65-F5344CB8AC3E}">
        <p14:creationId xmlns:p14="http://schemas.microsoft.com/office/powerpoint/2010/main" val="156436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5"/>
                                        </p:tgtEl>
                                        <p:attrNameLst>
                                          <p:attrName>style.color</p:attrName>
                                        </p:attrNameLst>
                                      </p:cBhvr>
                                      <p:by>
                                        <p:hsl h="0" s="12549" l="25098"/>
                                      </p:by>
                                    </p:animClr>
                                    <p:animClr clrSpc="hsl" dir="cw">
                                      <p:cBhvr>
                                        <p:cTn id="7" dur="500" fill="hold"/>
                                        <p:tgtEl>
                                          <p:spTgt spid="15"/>
                                        </p:tgtEl>
                                        <p:attrNameLst>
                                          <p:attrName>fillcolor</p:attrName>
                                        </p:attrNameLst>
                                      </p:cBhvr>
                                      <p:by>
                                        <p:hsl h="0" s="12549" l="25098"/>
                                      </p:by>
                                    </p:animClr>
                                    <p:animClr clrSpc="hsl" dir="cw">
                                      <p:cBhvr>
                                        <p:cTn id="8" dur="500" fill="hold"/>
                                        <p:tgtEl>
                                          <p:spTgt spid="15"/>
                                        </p:tgtEl>
                                        <p:attrNameLst>
                                          <p:attrName>stroke.color</p:attrName>
                                        </p:attrNameLst>
                                      </p:cBhvr>
                                      <p:by>
                                        <p:hsl h="0" s="12549" l="25098"/>
                                      </p:by>
                                    </p:animClr>
                                    <p:set>
                                      <p:cBhvr>
                                        <p:cTn id="9"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0E568-6F2B-4DD7-899A-BA337D27DA6E}"/>
              </a:ext>
            </a:extLst>
          </p:cNvPr>
          <p:cNvSpPr/>
          <p:nvPr/>
        </p:nvSpPr>
        <p:spPr>
          <a:xfrm>
            <a:off x="2021711" y="2016774"/>
            <a:ext cx="7775294" cy="323165"/>
          </a:xfrm>
          <a:prstGeom prst="rect">
            <a:avLst/>
          </a:prstGeom>
        </p:spPr>
        <p:txBody>
          <a:bodyPr wrap="square">
            <a:spAutoFit/>
          </a:bodyPr>
          <a:lstStyle/>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7" name="Rectangle 6">
            <a:extLst>
              <a:ext uri="{FF2B5EF4-FFF2-40B4-BE49-F238E27FC236}">
                <a16:creationId xmlns:a16="http://schemas.microsoft.com/office/drawing/2014/main" id="{4FAB8371-BF67-4255-A8F7-5BD7ED994623}"/>
              </a:ext>
            </a:extLst>
          </p:cNvPr>
          <p:cNvSpPr/>
          <p:nvPr/>
        </p:nvSpPr>
        <p:spPr>
          <a:xfrm>
            <a:off x="2021712" y="2016772"/>
            <a:ext cx="8307961" cy="553998"/>
          </a:xfrm>
          <a:prstGeom prst="rect">
            <a:avLst/>
          </a:prstGeom>
        </p:spPr>
        <p:txBody>
          <a:bodyPr wrap="square">
            <a:spAutoFit/>
          </a:bodyPr>
          <a:lstStyle/>
          <a:p>
            <a:pPr marL="257175"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6" name="Rectangle 5">
            <a:extLst>
              <a:ext uri="{FF2B5EF4-FFF2-40B4-BE49-F238E27FC236}">
                <a16:creationId xmlns:a16="http://schemas.microsoft.com/office/drawing/2014/main" id="{4FAB8371-BF67-4255-A8F7-5BD7ED994623}"/>
              </a:ext>
            </a:extLst>
          </p:cNvPr>
          <p:cNvSpPr/>
          <p:nvPr/>
        </p:nvSpPr>
        <p:spPr>
          <a:xfrm>
            <a:off x="2021712" y="2016772"/>
            <a:ext cx="8307961" cy="2862322"/>
          </a:xfrm>
          <a:prstGeom prst="rect">
            <a:avLst/>
          </a:prstGeom>
        </p:spPr>
        <p:txBody>
          <a:bodyPr wrap="square">
            <a:spAutoFit/>
          </a:bodyPr>
          <a:lstStyle/>
          <a:p>
            <a:pPr defTabSz="685800"/>
            <a:r>
              <a:rPr lang="en-US" sz="1500" b="1" dirty="0">
                <a:solidFill>
                  <a:srgbClr val="000000"/>
                </a:solidFill>
                <a:latin typeface="Posterama" panose="020B0504020200020000" pitchFamily="34" charset="0"/>
                <a:cs typeface="Posterama" panose="020B0504020200020000" pitchFamily="34" charset="0"/>
              </a:rPr>
              <a:t>Follow up at 18-24 months of age with prev. negative PCR:</a:t>
            </a:r>
            <a:br>
              <a:rPr lang="en-US" sz="1500" dirty="0">
                <a:solidFill>
                  <a:srgbClr val="000000"/>
                </a:solidFill>
                <a:latin typeface="Posterama" panose="020B0504020200020000" pitchFamily="34" charset="0"/>
                <a:cs typeface="Posterama" panose="020B0504020200020000" pitchFamily="34" charset="0"/>
              </a:rPr>
            </a:b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Obtain HCV antibodies</a:t>
            </a:r>
          </a:p>
          <a:p>
            <a:pPr marL="600075" lvl="1"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If negative: no further workup needed patient is not infected</a:t>
            </a:r>
          </a:p>
          <a:p>
            <a:pPr marL="600075" lvl="1"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If positive: obtain HCV RNA PCR – if negative – consider repeating HCV antibodies &gt;24 months of age</a:t>
            </a:r>
          </a:p>
          <a:p>
            <a:pPr marL="600075" lvl="1"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If HCV RNA positive – follow up as infected</a:t>
            </a:r>
          </a:p>
          <a:p>
            <a:pPr marL="600075" lvl="1"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
        <p:nvSpPr>
          <p:cNvPr id="2" name="Title 1">
            <a:extLst>
              <a:ext uri="{FF2B5EF4-FFF2-40B4-BE49-F238E27FC236}">
                <a16:creationId xmlns:a16="http://schemas.microsoft.com/office/drawing/2014/main" id="{195DC6B8-D9BA-86C9-B339-DC6D84F9317B}"/>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100" b="1" dirty="0">
                <a:latin typeface="Posterama" panose="020B0504020200020000" pitchFamily="34" charset="0"/>
                <a:cs typeface="Posterama" panose="020B0504020200020000" pitchFamily="34" charset="0"/>
              </a:rPr>
              <a:t>Our approach to perinatal hep C Exposure</a:t>
            </a:r>
          </a:p>
        </p:txBody>
      </p:sp>
    </p:spTree>
    <p:extLst>
      <p:ext uri="{BB962C8B-B14F-4D97-AF65-F5344CB8AC3E}">
        <p14:creationId xmlns:p14="http://schemas.microsoft.com/office/powerpoint/2010/main" val="81790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 calcmode="lin" valueType="num">
                                      <p:cBhvr additive="base">
                                        <p:cTn id="1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 calcmode="lin" valueType="num">
                                      <p:cBhvr additive="base">
                                        <p:cTn id="2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21AD18-4318-8F44-BFDA-A2D9F8E8352F}"/>
              </a:ext>
            </a:extLst>
          </p:cNvPr>
          <p:cNvSpPr/>
          <p:nvPr/>
        </p:nvSpPr>
        <p:spPr>
          <a:xfrm>
            <a:off x="7417594" y="857250"/>
            <a:ext cx="3250406" cy="514350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2" name="Title 1">
            <a:extLst>
              <a:ext uri="{FF2B5EF4-FFF2-40B4-BE49-F238E27FC236}">
                <a16:creationId xmlns:a16="http://schemas.microsoft.com/office/drawing/2014/main" id="{29ED3FB1-287C-2D46-8780-DD8025EC78C0}"/>
              </a:ext>
            </a:extLst>
          </p:cNvPr>
          <p:cNvSpPr>
            <a:spLocks noGrp="1"/>
          </p:cNvSpPr>
          <p:nvPr>
            <p:ph type="title"/>
          </p:nvPr>
        </p:nvSpPr>
        <p:spPr>
          <a:xfrm>
            <a:off x="1927623" y="960325"/>
            <a:ext cx="7115175" cy="1028700"/>
          </a:xfrm>
        </p:spPr>
        <p:txBody>
          <a:bodyPr/>
          <a:lstStyle/>
          <a:p>
            <a:r>
              <a:rPr lang="en-US" b="1" dirty="0">
                <a:latin typeface="Posterama" panose="020B0504020200020000" pitchFamily="34" charset="0"/>
                <a:cs typeface="Posterama" panose="020B0504020200020000" pitchFamily="34" charset="0"/>
              </a:rPr>
              <a:t>Content overview</a:t>
            </a:r>
          </a:p>
        </p:txBody>
      </p:sp>
      <p:graphicFrame>
        <p:nvGraphicFramePr>
          <p:cNvPr id="8" name="Content Placeholder 2">
            <a:extLst>
              <a:ext uri="{FF2B5EF4-FFF2-40B4-BE49-F238E27FC236}">
                <a16:creationId xmlns:a16="http://schemas.microsoft.com/office/drawing/2014/main" id="{7F01EFF6-9C67-356A-8D23-73A68960F099}"/>
              </a:ext>
            </a:extLst>
          </p:cNvPr>
          <p:cNvGraphicFramePr>
            <a:graphicFrameLocks noGrp="1"/>
          </p:cNvGraphicFramePr>
          <p:nvPr>
            <p:ph idx="1"/>
          </p:nvPr>
        </p:nvGraphicFramePr>
        <p:xfrm>
          <a:off x="2259806" y="2348254"/>
          <a:ext cx="7115175" cy="3277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78274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250" b="1" dirty="0">
                <a:latin typeface="Posterama" panose="020B0504020200020000" pitchFamily="34" charset="0"/>
                <a:cs typeface="Posterama" panose="020B0504020200020000" pitchFamily="34" charset="0"/>
              </a:rPr>
              <a:t>FUTURE CONSIDERATIONS</a:t>
            </a:r>
          </a:p>
        </p:txBody>
      </p:sp>
      <p:sp>
        <p:nvSpPr>
          <p:cNvPr id="5" name="Rectangle 4">
            <a:extLst>
              <a:ext uri="{FF2B5EF4-FFF2-40B4-BE49-F238E27FC236}">
                <a16:creationId xmlns:a16="http://schemas.microsoft.com/office/drawing/2014/main" id="{4FAB8371-BF67-4255-A8F7-5BD7ED994623}"/>
              </a:ext>
            </a:extLst>
          </p:cNvPr>
          <p:cNvSpPr/>
          <p:nvPr/>
        </p:nvSpPr>
        <p:spPr>
          <a:xfrm>
            <a:off x="2021712" y="2016773"/>
            <a:ext cx="8307961" cy="2631490"/>
          </a:xfrm>
          <a:prstGeom prst="rect">
            <a:avLst/>
          </a:prstGeom>
        </p:spPr>
        <p:txBody>
          <a:bodyPr wrap="square">
            <a:spAutoFit/>
          </a:bodyPr>
          <a:lstStyle/>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Our proposed model is not perfect.  Despite earlier follow up, we still have a big percentage of no shows.</a:t>
            </a:r>
          </a:p>
          <a:p>
            <a:pPr marL="257175"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Many social challenges and barriers for care in this population.</a:t>
            </a:r>
          </a:p>
          <a:p>
            <a:pPr marL="257175"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sz="1500" b="1" dirty="0">
                <a:solidFill>
                  <a:srgbClr val="00B050"/>
                </a:solidFill>
                <a:latin typeface="Posterama" panose="020B0504020200020000" pitchFamily="34" charset="0"/>
                <a:cs typeface="Posterama" panose="020B0504020200020000" pitchFamily="34" charset="0"/>
              </a:rPr>
              <a:t>Every initiative / effort helps.</a:t>
            </a:r>
          </a:p>
          <a:p>
            <a:pPr marL="257175"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sz="1500" dirty="0">
                <a:solidFill>
                  <a:srgbClr val="000000"/>
                </a:solidFill>
                <a:highlight>
                  <a:srgbClr val="00D661"/>
                </a:highlight>
                <a:latin typeface="Posterama" panose="020B0504020200020000" pitchFamily="34" charset="0"/>
                <a:cs typeface="Posterama" panose="020B0504020200020000" pitchFamily="34" charset="0"/>
              </a:rPr>
              <a:t>Ultimate goal: Statewide Database</a:t>
            </a:r>
          </a:p>
          <a:p>
            <a:pPr marL="942975" lvl="2"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pic>
        <p:nvPicPr>
          <p:cNvPr id="3" name="Picture 2"/>
          <p:cNvPicPr>
            <a:picLocks noChangeAspect="1"/>
          </p:cNvPicPr>
          <p:nvPr/>
        </p:nvPicPr>
        <p:blipFill>
          <a:blip r:embed="rId3"/>
          <a:stretch>
            <a:fillRect/>
          </a:stretch>
        </p:blipFill>
        <p:spPr>
          <a:xfrm>
            <a:off x="6609666" y="3296421"/>
            <a:ext cx="2671723" cy="2358718"/>
          </a:xfrm>
          <a:prstGeom prst="rect">
            <a:avLst/>
          </a:prstGeom>
        </p:spPr>
      </p:pic>
    </p:spTree>
    <p:extLst>
      <p:ext uri="{BB962C8B-B14F-4D97-AF65-F5344CB8AC3E}">
        <p14:creationId xmlns:p14="http://schemas.microsoft.com/office/powerpoint/2010/main" val="231139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250" b="1" dirty="0">
                <a:latin typeface="Posterama" panose="020B0504020200020000" pitchFamily="34" charset="0"/>
                <a:cs typeface="Posterama" panose="020B0504020200020000" pitchFamily="34" charset="0"/>
              </a:rPr>
              <a:t>Takeaway points</a:t>
            </a:r>
          </a:p>
        </p:txBody>
      </p:sp>
      <p:sp>
        <p:nvSpPr>
          <p:cNvPr id="5" name="Rectangle 4">
            <a:extLst>
              <a:ext uri="{FF2B5EF4-FFF2-40B4-BE49-F238E27FC236}">
                <a16:creationId xmlns:a16="http://schemas.microsoft.com/office/drawing/2014/main" id="{4FAB8371-BF67-4255-A8F7-5BD7ED994623}"/>
              </a:ext>
            </a:extLst>
          </p:cNvPr>
          <p:cNvSpPr/>
          <p:nvPr/>
        </p:nvSpPr>
        <p:spPr>
          <a:xfrm>
            <a:off x="2021712" y="2016773"/>
            <a:ext cx="8307961" cy="3093154"/>
          </a:xfrm>
          <a:prstGeom prst="rect">
            <a:avLst/>
          </a:prstGeom>
        </p:spPr>
        <p:txBody>
          <a:bodyPr wrap="square">
            <a:spAutoFit/>
          </a:bodyPr>
          <a:lstStyle/>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WV has the highest percentage of pregnant women with Hepatitis C infection</a:t>
            </a:r>
          </a:p>
          <a:p>
            <a:pPr marL="257175"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Risk of transmission to baby is low, yet high risk for chronic infection and liver failure in those infected</a:t>
            </a:r>
          </a:p>
          <a:p>
            <a:pPr marL="257175"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Many exposed children are lost to follow up and may very likely be unaware of their perinatal Hep C exposure</a:t>
            </a:r>
          </a:p>
          <a:p>
            <a:pPr marL="257175"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57175" indent="-257175" defTabSz="685800">
              <a:buFont typeface="Arial" panose="020B0604020202020204" pitchFamily="34" charset="0"/>
              <a:buChar char="•"/>
            </a:pPr>
            <a:r>
              <a:rPr lang="en-US" sz="1500" dirty="0">
                <a:solidFill>
                  <a:srgbClr val="000000"/>
                </a:solidFill>
                <a:latin typeface="Posterama" panose="020B0504020200020000" pitchFamily="34" charset="0"/>
                <a:cs typeface="Posterama" panose="020B0504020200020000" pitchFamily="34" charset="0"/>
              </a:rPr>
              <a:t>Earlier HCV PCR is a useful tool for early capture and assessment perinatally exposed babies to HCV</a:t>
            </a:r>
          </a:p>
          <a:p>
            <a:pPr marL="942975" lvl="2"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600075" lvl="1" indent="-257175"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a:p>
            <a:pPr marL="214313" indent="-214313" defTabSz="685800">
              <a:buFont typeface="Arial" panose="020B0604020202020204" pitchFamily="34" charset="0"/>
              <a:buChar char="•"/>
            </a:pPr>
            <a:endParaRPr lang="en-US" sz="1500" dirty="0">
              <a:solidFill>
                <a:srgbClr val="000000"/>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275269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2495837" y="857251"/>
            <a:ext cx="4679982" cy="730629"/>
          </a:xfrm>
        </p:spPr>
        <p:txBody>
          <a:bodyPr vert="horz" lIns="68580" tIns="34290" rIns="68580" bIns="34290" rtlCol="0" anchor="b">
            <a:normAutofit/>
          </a:bodyPr>
          <a:lstStyle/>
          <a:p>
            <a:r>
              <a:rPr lang="en-US" sz="2400" b="1" dirty="0">
                <a:latin typeface="Posterama" panose="020B0504020200020000" pitchFamily="34" charset="0"/>
                <a:cs typeface="Posterama" panose="020B0504020200020000" pitchFamily="34" charset="0"/>
              </a:rPr>
              <a:t>Thank you</a:t>
            </a:r>
          </a:p>
        </p:txBody>
      </p:sp>
      <p:pic>
        <p:nvPicPr>
          <p:cNvPr id="9" name="Content Placeholder 8" descr="A person wearing glasses and a white coat&#10;&#10;Description automatically generated with low confidence">
            <a:extLst>
              <a:ext uri="{FF2B5EF4-FFF2-40B4-BE49-F238E27FC236}">
                <a16:creationId xmlns:a16="http://schemas.microsoft.com/office/drawing/2014/main" id="{FE90D8B6-F466-0E4D-B5E2-AB6FB1A45621}"/>
              </a:ext>
            </a:extLst>
          </p:cNvPr>
          <p:cNvPicPr>
            <a:picLocks noGrp="1" noChangeAspect="1"/>
          </p:cNvPicPr>
          <p:nvPr>
            <p:ph sz="half" idx="1"/>
          </p:nvPr>
        </p:nvPicPr>
        <p:blipFill rotWithShape="1">
          <a:blip r:embed="rId2"/>
          <a:srcRect r="-3" b="12747"/>
          <a:stretch/>
        </p:blipFill>
        <p:spPr>
          <a:xfrm>
            <a:off x="8153401" y="857258"/>
            <a:ext cx="2514600" cy="2571743"/>
          </a:xfrm>
          <a:prstGeom prst="rect">
            <a:avLst/>
          </a:prstGeom>
        </p:spPr>
      </p:pic>
      <p:pic>
        <p:nvPicPr>
          <p:cNvPr id="6" name="Content Placeholder 5" descr="A person wearing glasses&#10;&#10;Description automatically generated with low confidence">
            <a:extLst>
              <a:ext uri="{FF2B5EF4-FFF2-40B4-BE49-F238E27FC236}">
                <a16:creationId xmlns:a16="http://schemas.microsoft.com/office/drawing/2014/main" id="{ECC13394-E3E5-4A40-8351-CD2D951ED870}"/>
              </a:ext>
            </a:extLst>
          </p:cNvPr>
          <p:cNvPicPr>
            <a:picLocks noChangeAspect="1"/>
          </p:cNvPicPr>
          <p:nvPr/>
        </p:nvPicPr>
        <p:blipFill rotWithShape="1">
          <a:blip r:embed="rId3"/>
          <a:srcRect b="8163"/>
          <a:stretch/>
        </p:blipFill>
        <p:spPr>
          <a:xfrm>
            <a:off x="8153400" y="3429000"/>
            <a:ext cx="2514600" cy="2571750"/>
          </a:xfrm>
          <a:prstGeom prst="rect">
            <a:avLst/>
          </a:prstGeom>
        </p:spPr>
      </p:pic>
      <p:sp>
        <p:nvSpPr>
          <p:cNvPr id="3" name="Rectangle 2">
            <a:extLst>
              <a:ext uri="{FF2B5EF4-FFF2-40B4-BE49-F238E27FC236}">
                <a16:creationId xmlns:a16="http://schemas.microsoft.com/office/drawing/2014/main" id="{92DCDD46-3AD3-3347-A07A-D8232F491E00}"/>
              </a:ext>
            </a:extLst>
          </p:cNvPr>
          <p:cNvSpPr/>
          <p:nvPr/>
        </p:nvSpPr>
        <p:spPr>
          <a:xfrm>
            <a:off x="1866902" y="1702252"/>
            <a:ext cx="5861447" cy="1628775"/>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FFFFFF"/>
                </a:solidFill>
                <a:latin typeface="Gill Sans MT"/>
              </a:rPr>
              <a:t>Jacob T. Kilgore, MD, MPH, FAAP</a:t>
            </a:r>
          </a:p>
          <a:p>
            <a:pPr algn="ctr" defTabSz="685800"/>
            <a:br>
              <a:rPr lang="en-US" sz="1050" dirty="0">
                <a:solidFill>
                  <a:srgbClr val="FFFFFF"/>
                </a:solidFill>
                <a:latin typeface="Gill Sans MT"/>
              </a:rPr>
            </a:br>
            <a:r>
              <a:rPr lang="en-US" b="1" dirty="0">
                <a:solidFill>
                  <a:srgbClr val="FFFFFF"/>
                </a:solidFill>
                <a:latin typeface="Gill Sans MT"/>
              </a:rPr>
              <a:t>kilgore14@marshall.edu </a:t>
            </a:r>
          </a:p>
          <a:p>
            <a:pPr algn="ctr" defTabSz="685800"/>
            <a:endParaRPr lang="en-US" sz="600" b="1" dirty="0">
              <a:solidFill>
                <a:srgbClr val="FFFFFF"/>
              </a:solidFill>
              <a:latin typeface="Gill Sans MT"/>
            </a:endParaRPr>
          </a:p>
        </p:txBody>
      </p:sp>
      <p:sp>
        <p:nvSpPr>
          <p:cNvPr id="11" name="Rectangle 10">
            <a:extLst>
              <a:ext uri="{FF2B5EF4-FFF2-40B4-BE49-F238E27FC236}">
                <a16:creationId xmlns:a16="http://schemas.microsoft.com/office/drawing/2014/main" id="{E6A1E94A-C12E-DA44-A01E-F26E5019A7C3}"/>
              </a:ext>
            </a:extLst>
          </p:cNvPr>
          <p:cNvSpPr/>
          <p:nvPr/>
        </p:nvSpPr>
        <p:spPr>
          <a:xfrm>
            <a:off x="1866902" y="4146441"/>
            <a:ext cx="5861447" cy="1628775"/>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FFFFFF"/>
                </a:solidFill>
                <a:latin typeface="Gill Sans MT"/>
              </a:rPr>
              <a:t>Mariana M. Lanata, MD, FAAP</a:t>
            </a:r>
          </a:p>
          <a:p>
            <a:pPr algn="ctr" defTabSz="685800"/>
            <a:endParaRPr lang="en-US" sz="1500" b="1" dirty="0">
              <a:solidFill>
                <a:srgbClr val="FFFFFF"/>
              </a:solidFill>
              <a:latin typeface="Gill Sans MT"/>
            </a:endParaRPr>
          </a:p>
          <a:p>
            <a:pPr algn="ctr" defTabSz="685800"/>
            <a:r>
              <a:rPr lang="en-US" b="1" dirty="0">
                <a:solidFill>
                  <a:srgbClr val="FFFFFF"/>
                </a:solidFill>
                <a:latin typeface="Gill Sans MT"/>
              </a:rPr>
              <a:t>lanatapiazzo@marshall.edu</a:t>
            </a:r>
          </a:p>
        </p:txBody>
      </p:sp>
      <p:pic>
        <p:nvPicPr>
          <p:cNvPr id="12" name="Picture 11" descr="Text&#10;&#10;Description automatically generated">
            <a:extLst>
              <a:ext uri="{FF2B5EF4-FFF2-40B4-BE49-F238E27FC236}">
                <a16:creationId xmlns:a16="http://schemas.microsoft.com/office/drawing/2014/main" id="{7ED0FC21-E974-3447-9531-9F0199FDFA7A}"/>
              </a:ext>
            </a:extLst>
          </p:cNvPr>
          <p:cNvPicPr>
            <a:picLocks noChangeAspect="1"/>
          </p:cNvPicPr>
          <p:nvPr/>
        </p:nvPicPr>
        <p:blipFill>
          <a:blip r:embed="rId4"/>
          <a:stretch>
            <a:fillRect/>
          </a:stretch>
        </p:blipFill>
        <p:spPr>
          <a:xfrm>
            <a:off x="4797624" y="3475903"/>
            <a:ext cx="1126670" cy="526860"/>
          </a:xfrm>
          <a:prstGeom prst="rect">
            <a:avLst/>
          </a:prstGeom>
        </p:spPr>
      </p:pic>
      <p:pic>
        <p:nvPicPr>
          <p:cNvPr id="8" name="Picture 2" descr="Marshall School of Medicine (@MUSOMWV) | ٹوئٹر">
            <a:extLst>
              <a:ext uri="{FF2B5EF4-FFF2-40B4-BE49-F238E27FC236}">
                <a16:creationId xmlns:a16="http://schemas.microsoft.com/office/drawing/2014/main" id="{1FA76A16-9D39-4E6D-B33F-13E8D8E6E0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1856" y="3442414"/>
            <a:ext cx="761966" cy="58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6309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5DD-5A74-8D47-A8D2-BB9A52551CFF}"/>
              </a:ext>
            </a:extLst>
          </p:cNvPr>
          <p:cNvSpPr>
            <a:spLocks noGrp="1"/>
          </p:cNvSpPr>
          <p:nvPr>
            <p:ph type="title"/>
          </p:nvPr>
        </p:nvSpPr>
        <p:spPr>
          <a:xfrm>
            <a:off x="1724311" y="997692"/>
            <a:ext cx="8768668" cy="730629"/>
          </a:xfrm>
          <a:solidFill>
            <a:srgbClr val="00B050">
              <a:alpha val="80000"/>
            </a:srgbClr>
          </a:solidFill>
          <a:ln>
            <a:noFill/>
          </a:ln>
        </p:spPr>
        <p:txBody>
          <a:bodyPr vert="horz" lIns="68580" tIns="34290" rIns="68580" bIns="34290" rtlCol="0" anchor="b">
            <a:normAutofit/>
          </a:bodyPr>
          <a:lstStyle/>
          <a:p>
            <a:pPr algn="l"/>
            <a:r>
              <a:rPr lang="en-US" sz="2250" b="1" dirty="0">
                <a:latin typeface="Posterama" panose="020B0504020200020000" pitchFamily="34" charset="0"/>
                <a:cs typeface="Posterama" panose="020B0504020200020000" pitchFamily="34" charset="0"/>
              </a:rPr>
              <a:t>References</a:t>
            </a:r>
          </a:p>
        </p:txBody>
      </p:sp>
      <p:pic>
        <p:nvPicPr>
          <p:cNvPr id="6" name="Picture 5" descr="Text&#10;&#10;Description automatically generated">
            <a:extLst>
              <a:ext uri="{FF2B5EF4-FFF2-40B4-BE49-F238E27FC236}">
                <a16:creationId xmlns:a16="http://schemas.microsoft.com/office/drawing/2014/main" id="{AB9A0D4B-EEBA-E842-81B5-D9CB96AB92E0}"/>
              </a:ext>
            </a:extLst>
          </p:cNvPr>
          <p:cNvPicPr>
            <a:picLocks noChangeAspect="1"/>
          </p:cNvPicPr>
          <p:nvPr/>
        </p:nvPicPr>
        <p:blipFill>
          <a:blip r:embed="rId3"/>
          <a:stretch>
            <a:fillRect/>
          </a:stretch>
        </p:blipFill>
        <p:spPr>
          <a:xfrm>
            <a:off x="9279052" y="5333449"/>
            <a:ext cx="1126670" cy="526860"/>
          </a:xfrm>
          <a:prstGeom prst="rect">
            <a:avLst/>
          </a:prstGeom>
        </p:spPr>
      </p:pic>
      <p:sp>
        <p:nvSpPr>
          <p:cNvPr id="3" name="Rectangle 2">
            <a:extLst>
              <a:ext uri="{FF2B5EF4-FFF2-40B4-BE49-F238E27FC236}">
                <a16:creationId xmlns:a16="http://schemas.microsoft.com/office/drawing/2014/main" id="{BFF053F7-3A8E-1E4E-8486-5932548C987C}"/>
              </a:ext>
            </a:extLst>
          </p:cNvPr>
          <p:cNvSpPr/>
          <p:nvPr/>
        </p:nvSpPr>
        <p:spPr>
          <a:xfrm>
            <a:off x="1946754" y="1946334"/>
            <a:ext cx="8332941" cy="3323987"/>
          </a:xfrm>
          <a:prstGeom prst="rect">
            <a:avLst/>
          </a:prstGeom>
        </p:spPr>
        <p:txBody>
          <a:bodyPr wrap="square">
            <a:spAutoFit/>
          </a:bodyPr>
          <a:lstStyle/>
          <a:p>
            <a:pPr marL="257175" indent="-257175" defTabSz="685800">
              <a:buFontTx/>
              <a:buAutoNum type="arabicPeriod"/>
            </a:pPr>
            <a:r>
              <a:rPr lang="en-US" sz="1050" dirty="0">
                <a:solidFill>
                  <a:srgbClr val="000000"/>
                </a:solidFill>
                <a:latin typeface="Posterama" panose="020B0504020200020000" pitchFamily="34" charset="0"/>
                <a:cs typeface="Posterama" panose="020B0504020200020000" pitchFamily="34" charset="0"/>
              </a:rPr>
              <a:t>Centers for Disease Control &amp; Prevention (CDC). Hepatitis C Questions and Answers for Health Professionals. 2022, accessed online at </a:t>
            </a:r>
            <a:r>
              <a:rPr lang="en-US" sz="1050" dirty="0">
                <a:solidFill>
                  <a:srgbClr val="000000"/>
                </a:solidFill>
                <a:latin typeface="Posterama" panose="020B0504020200020000" pitchFamily="34" charset="0"/>
                <a:cs typeface="Posterama" panose="020B0504020200020000" pitchFamily="34" charset="0"/>
                <a:hlinkClick r:id="rId4"/>
              </a:rPr>
              <a:t>https://www.cdc.gov/hepatitis/hcv/hcvfaq.htm#section</a:t>
            </a:r>
            <a:r>
              <a:rPr lang="en-US" sz="1050" dirty="0">
                <a:solidFill>
                  <a:srgbClr val="000000"/>
                </a:solidFill>
                <a:latin typeface="Posterama" panose="020B0504020200020000" pitchFamily="34" charset="0"/>
                <a:cs typeface="Posterama" panose="020B0504020200020000" pitchFamily="34" charset="0"/>
              </a:rPr>
              <a:t>.</a:t>
            </a:r>
          </a:p>
          <a:p>
            <a:pPr marL="257175" indent="-257175" defTabSz="685800">
              <a:buFontTx/>
              <a:buAutoNum type="arabicPeriod"/>
            </a:pPr>
            <a:r>
              <a:rPr lang="en-US" sz="1050" dirty="0">
                <a:solidFill>
                  <a:srgbClr val="000000"/>
                </a:solidFill>
                <a:latin typeface="Posterama" panose="020B0504020200020000" pitchFamily="34" charset="0"/>
                <a:cs typeface="Posterama" panose="020B0504020200020000" pitchFamily="34" charset="0"/>
              </a:rPr>
              <a:t>Indolfi G, Resti M. “Perinatal Transmission of Hepatitis C.” </a:t>
            </a:r>
            <a:r>
              <a:rPr lang="en-US" sz="1050" i="1" dirty="0">
                <a:solidFill>
                  <a:srgbClr val="000000"/>
                </a:solidFill>
                <a:latin typeface="Posterama" panose="020B0504020200020000" pitchFamily="34" charset="0"/>
                <a:cs typeface="Posterama" panose="020B0504020200020000" pitchFamily="34" charset="0"/>
              </a:rPr>
              <a:t>Journal of Medical Virology</a:t>
            </a:r>
            <a:r>
              <a:rPr lang="en-US" sz="1050" dirty="0">
                <a:solidFill>
                  <a:srgbClr val="000000"/>
                </a:solidFill>
                <a:latin typeface="Posterama" panose="020B0504020200020000" pitchFamily="34" charset="0"/>
                <a:cs typeface="Posterama" panose="020B0504020200020000" pitchFamily="34" charset="0"/>
              </a:rPr>
              <a:t>, 2009; 81(5):836-843.</a:t>
            </a:r>
          </a:p>
          <a:p>
            <a:pPr marL="257175" indent="-257175" defTabSz="685800">
              <a:buFontTx/>
              <a:buAutoNum type="arabicPeriod"/>
            </a:pPr>
            <a:r>
              <a:rPr lang="en-US" sz="1050" dirty="0">
                <a:solidFill>
                  <a:srgbClr val="000000"/>
                </a:solidFill>
                <a:latin typeface="Posterama" panose="020B0504020200020000" pitchFamily="34" charset="0"/>
                <a:cs typeface="Posterama" panose="020B0504020200020000" pitchFamily="34" charset="0"/>
              </a:rPr>
              <a:t>Mack CL, Gonzalez-Peralta RP, Gupta N, Leung D, Narkewicz MR, et al. NASPGHAN Practice Guidelines: Diagnosis and management of hepatitis C infection in infants, children, and adolescents. </a:t>
            </a:r>
            <a:r>
              <a:rPr lang="en-US" sz="1050" i="1" dirty="0">
                <a:solidFill>
                  <a:srgbClr val="000000"/>
                </a:solidFill>
                <a:latin typeface="Posterama" panose="020B0504020200020000" pitchFamily="34" charset="0"/>
                <a:cs typeface="Posterama" panose="020B0504020200020000" pitchFamily="34" charset="0"/>
              </a:rPr>
              <a:t>J Pediatr Gastroenterol Nutr</a:t>
            </a:r>
            <a:r>
              <a:rPr lang="en-US" sz="1050" dirty="0">
                <a:solidFill>
                  <a:srgbClr val="000000"/>
                </a:solidFill>
                <a:latin typeface="Posterama" panose="020B0504020200020000" pitchFamily="34" charset="0"/>
                <a:cs typeface="Posterama" panose="020B0504020200020000" pitchFamily="34" charset="0"/>
              </a:rPr>
              <a:t>. 2012 Jun;54(6):838-55. PubMed PMID: 22487950. </a:t>
            </a:r>
          </a:p>
          <a:p>
            <a:pPr marL="257175" indent="-257175" defTabSz="685800">
              <a:buFontTx/>
              <a:buAutoNum type="arabicPeriod"/>
            </a:pPr>
            <a:r>
              <a:rPr lang="en-US" sz="1050" dirty="0">
                <a:solidFill>
                  <a:srgbClr val="000000"/>
                </a:solidFill>
                <a:latin typeface="Posterama" panose="020B0504020200020000" pitchFamily="34" charset="0"/>
                <a:cs typeface="Posterama" panose="020B0504020200020000" pitchFamily="34" charset="0"/>
              </a:rPr>
              <a:t>Roberts EA, Yeung L. Maternal –Infant Transmission of HCV infection. Hepatology, 2002;36(5 Supplement 1): S106-113. </a:t>
            </a:r>
          </a:p>
          <a:p>
            <a:pPr marL="257175" indent="-257175" defTabSz="685800">
              <a:buFontTx/>
              <a:buAutoNum type="arabicPeriod"/>
            </a:pPr>
            <a:r>
              <a:rPr lang="en-US" sz="1050" dirty="0">
                <a:solidFill>
                  <a:srgbClr val="000000"/>
                </a:solidFill>
                <a:latin typeface="Posterama" panose="020B0504020200020000" pitchFamily="34" charset="0"/>
                <a:cs typeface="Posterama" panose="020B0504020200020000" pitchFamily="34" charset="0"/>
              </a:rPr>
              <a:t>Slowik M, Jhaveri R. Hepatitis B and Hepatitis C viruses in Infants and Young Children. Seminar in Pediatric Infectious Disease, 2005;16:296-305. </a:t>
            </a:r>
          </a:p>
          <a:p>
            <a:pPr marL="257175" indent="-257175" defTabSz="685800">
              <a:buFontTx/>
              <a:buAutoNum type="arabicPeriod"/>
            </a:pPr>
            <a:r>
              <a:rPr lang="en-US" sz="1050" dirty="0">
                <a:solidFill>
                  <a:srgbClr val="000000"/>
                </a:solidFill>
                <a:latin typeface="Posterama" panose="020B0504020200020000" pitchFamily="34" charset="0"/>
                <a:cs typeface="Posterama" panose="020B0504020200020000" pitchFamily="34" charset="0"/>
              </a:rPr>
              <a:t>Schillie S, Wester C, Osborne M, Wesolowski L, Ryerson AB. CDC Recommendations for Hepatitis C Screening Among Adults — United States, 2020. MMWR Recomm Rep 2020;69(No. RR-2):1–17. DOI: </a:t>
            </a:r>
            <a:r>
              <a:rPr lang="en-US" sz="1050" u="sng" dirty="0">
                <a:solidFill>
                  <a:srgbClr val="000000"/>
                </a:solidFill>
                <a:latin typeface="Posterama" panose="020B0504020200020000" pitchFamily="34" charset="0"/>
                <a:cs typeface="Posterama" panose="020B0504020200020000" pitchFamily="34" charset="0"/>
                <a:hlinkClick r:id="rId5"/>
              </a:rPr>
              <a:t>http://dx.doi.org/10.15585/mmwr.rr6902a1</a:t>
            </a:r>
            <a:r>
              <a:rPr lang="en-US" sz="1050" dirty="0">
                <a:solidFill>
                  <a:srgbClr val="000000"/>
                </a:solidFill>
                <a:latin typeface="Posterama" panose="020B0504020200020000" pitchFamily="34" charset="0"/>
                <a:cs typeface="Posterama" panose="020B0504020200020000" pitchFamily="34" charset="0"/>
                <a:hlinkClick r:id="rId5"/>
              </a:rPr>
              <a:t>external icon</a:t>
            </a:r>
            <a:r>
              <a:rPr lang="en-US" sz="1050" dirty="0">
                <a:solidFill>
                  <a:srgbClr val="000000"/>
                </a:solidFill>
                <a:latin typeface="Posterama" panose="020B0504020200020000" pitchFamily="34" charset="0"/>
                <a:cs typeface="Posterama" panose="020B0504020200020000" pitchFamily="34" charset="0"/>
              </a:rPr>
              <a:t>.</a:t>
            </a:r>
          </a:p>
          <a:p>
            <a:pPr marL="257175" indent="-257175" defTabSz="685800">
              <a:buFontTx/>
              <a:buAutoNum type="arabicPeriod"/>
            </a:pPr>
            <a:r>
              <a:rPr lang="en-US" sz="1050" dirty="0">
                <a:solidFill>
                  <a:srgbClr val="000000"/>
                </a:solidFill>
                <a:latin typeface="Posterama" panose="020B0504020200020000" pitchFamily="34" charset="0"/>
                <a:cs typeface="Posterama" panose="020B0504020200020000" pitchFamily="34" charset="0"/>
              </a:rPr>
              <a:t>United States Preventative Services Task Force (USPSTF). “Hepatitis C Virus Infection in Adolescents and Adults: Screening.”  2022, accessed online at </a:t>
            </a:r>
            <a:r>
              <a:rPr lang="en-US" sz="1050" dirty="0">
                <a:solidFill>
                  <a:srgbClr val="000000"/>
                </a:solidFill>
                <a:latin typeface="Posterama" panose="020B0504020200020000" pitchFamily="34" charset="0"/>
                <a:cs typeface="Posterama" panose="020B0504020200020000" pitchFamily="34" charset="0"/>
                <a:hlinkClick r:id="rId6"/>
              </a:rPr>
              <a:t>https://www.uspreventiveservicestaskforce.org/uspstf/recommendation/hepatitis-c-screening</a:t>
            </a:r>
            <a:r>
              <a:rPr lang="en-US" sz="1050" dirty="0">
                <a:solidFill>
                  <a:srgbClr val="000000"/>
                </a:solidFill>
                <a:latin typeface="Posterama" panose="020B0504020200020000" pitchFamily="34" charset="0"/>
                <a:cs typeface="Posterama" panose="020B0504020200020000" pitchFamily="34" charset="0"/>
              </a:rPr>
              <a:t>. </a:t>
            </a:r>
          </a:p>
          <a:p>
            <a:pPr marL="257175" indent="-257175" defTabSz="685800">
              <a:buFontTx/>
              <a:buAutoNum type="arabicPeriod"/>
            </a:pPr>
            <a:r>
              <a:rPr lang="en-US" sz="1050" dirty="0">
                <a:solidFill>
                  <a:srgbClr val="000000"/>
                </a:solidFill>
                <a:latin typeface="Posterama" panose="020B0504020200020000" pitchFamily="34" charset="0"/>
                <a:cs typeface="Posterama" panose="020B0504020200020000" pitchFamily="34" charset="0"/>
              </a:rPr>
              <a:t>World Health Organization (WHO). ”Hepatitis C.” 2016, accessed online at </a:t>
            </a:r>
            <a:r>
              <a:rPr lang="en-US" sz="1050" dirty="0">
                <a:solidFill>
                  <a:srgbClr val="000000"/>
                </a:solidFill>
                <a:latin typeface="Posterama" panose="020B0504020200020000" pitchFamily="34" charset="0"/>
                <a:cs typeface="Posterama" panose="020B0504020200020000" pitchFamily="34" charset="0"/>
                <a:hlinkClick r:id="rId7"/>
              </a:rPr>
              <a:t>https://www.who.int/news-room/fact-sheets/detail/hepatitis-c</a:t>
            </a:r>
            <a:r>
              <a:rPr lang="en-US" sz="1050" dirty="0">
                <a:solidFill>
                  <a:srgbClr val="000000"/>
                </a:solidFill>
                <a:latin typeface="Posterama" panose="020B0504020200020000" pitchFamily="34" charset="0"/>
                <a:cs typeface="Posterama" panose="020B0504020200020000" pitchFamily="34" charset="0"/>
              </a:rPr>
              <a:t>. </a:t>
            </a:r>
          </a:p>
          <a:p>
            <a:pPr marL="257175" indent="-257175" defTabSz="685800">
              <a:buFontTx/>
              <a:buAutoNum type="arabicPeriod"/>
            </a:pPr>
            <a:r>
              <a:rPr lang="en-US" sz="1050" dirty="0">
                <a:solidFill>
                  <a:srgbClr val="000000"/>
                </a:solidFill>
                <a:latin typeface="Posterama" panose="020B0504020200020000" pitchFamily="34" charset="0"/>
                <a:cs typeface="Posterama" panose="020B0504020200020000" pitchFamily="34" charset="0"/>
              </a:rPr>
              <a:t>American Association for the Study of Liver Diseases (AASLD) &amp; Infectious Diseases Society of American (IDSA). “CV Guidance: Recommendations for Testing, Managing, and Treating Hepatitis C.” 2022, accessed online at </a:t>
            </a:r>
            <a:r>
              <a:rPr lang="en-US" sz="1050" dirty="0">
                <a:solidFill>
                  <a:srgbClr val="000000"/>
                </a:solidFill>
                <a:latin typeface="Posterama" panose="020B0504020200020000" pitchFamily="34" charset="0"/>
                <a:cs typeface="Posterama" panose="020B0504020200020000" pitchFamily="34" charset="0"/>
                <a:hlinkClick r:id="rId8"/>
              </a:rPr>
              <a:t>https://www.hcvguidelines.org</a:t>
            </a:r>
            <a:r>
              <a:rPr lang="en-US" sz="1050" dirty="0">
                <a:solidFill>
                  <a:srgbClr val="000000"/>
                </a:solidFill>
                <a:latin typeface="Posterama" panose="020B0504020200020000" pitchFamily="34" charset="0"/>
                <a:cs typeface="Posterama" panose="020B0504020200020000" pitchFamily="34" charset="0"/>
              </a:rPr>
              <a:t>. </a:t>
            </a:r>
          </a:p>
          <a:p>
            <a:pPr marL="257175" indent="-257175" defTabSz="685800">
              <a:buFontTx/>
              <a:buAutoNum type="arabicPeriod"/>
            </a:pPr>
            <a:r>
              <a:rPr lang="en-US" sz="1050" dirty="0">
                <a:solidFill>
                  <a:srgbClr val="000000"/>
                </a:solidFill>
                <a:latin typeface="Posterama" panose="020B0504020200020000" pitchFamily="34" charset="0"/>
                <a:cs typeface="Posterama" panose="020B0504020200020000" pitchFamily="34" charset="0"/>
              </a:rPr>
              <a:t>Kimberlin DW, Barnett ED, Lynfield R, Sawyer MH. American Academy of Pediatrics Redbook 2021-2024: Report of the Committee on Infectious Diseases. “Hepatitis C.” Accessed online at </a:t>
            </a:r>
            <a:r>
              <a:rPr lang="en-US" sz="1050" dirty="0">
                <a:solidFill>
                  <a:srgbClr val="000000"/>
                </a:solidFill>
                <a:latin typeface="Posterama" panose="020B0504020200020000" pitchFamily="34" charset="0"/>
                <a:cs typeface="Posterama" panose="020B0504020200020000" pitchFamily="34" charset="0"/>
                <a:hlinkClick r:id="rId9"/>
              </a:rPr>
              <a:t>https://publications.aap.org/redbook/book/347/chapter/5752660/Hepatitis-C?searchresult=1</a:t>
            </a:r>
            <a:r>
              <a:rPr lang="en-US" sz="1050" dirty="0">
                <a:solidFill>
                  <a:srgbClr val="000000"/>
                </a:solidFill>
                <a:latin typeface="Posterama" panose="020B0504020200020000" pitchFamily="34" charset="0"/>
                <a:cs typeface="Posterama" panose="020B0504020200020000" pitchFamily="34" charset="0"/>
              </a:rPr>
              <a:t>.</a:t>
            </a:r>
          </a:p>
        </p:txBody>
      </p:sp>
      <p:pic>
        <p:nvPicPr>
          <p:cNvPr id="5" name="Picture 2" descr="Marshall School of Medicine (@MUSOMWV) | ٹوئٹر">
            <a:extLst>
              <a:ext uri="{FF2B5EF4-FFF2-40B4-BE49-F238E27FC236}">
                <a16:creationId xmlns:a16="http://schemas.microsoft.com/office/drawing/2014/main" id="{1FA76A16-9D39-4E6D-B33F-13E8D8E6E0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7453" y="5333450"/>
            <a:ext cx="761966" cy="58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440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21AD18-4318-8F44-BFDA-A2D9F8E8352F}"/>
              </a:ext>
            </a:extLst>
          </p:cNvPr>
          <p:cNvSpPr/>
          <p:nvPr/>
        </p:nvSpPr>
        <p:spPr>
          <a:xfrm>
            <a:off x="7417594" y="857250"/>
            <a:ext cx="3250406" cy="514350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2" name="Title 1">
            <a:extLst>
              <a:ext uri="{FF2B5EF4-FFF2-40B4-BE49-F238E27FC236}">
                <a16:creationId xmlns:a16="http://schemas.microsoft.com/office/drawing/2014/main" id="{29ED3FB1-287C-2D46-8780-DD8025EC78C0}"/>
              </a:ext>
            </a:extLst>
          </p:cNvPr>
          <p:cNvSpPr>
            <a:spLocks noGrp="1"/>
          </p:cNvSpPr>
          <p:nvPr>
            <p:ph type="title"/>
          </p:nvPr>
        </p:nvSpPr>
        <p:spPr>
          <a:xfrm>
            <a:off x="1927623" y="960325"/>
            <a:ext cx="7115175" cy="1028700"/>
          </a:xfrm>
        </p:spPr>
        <p:txBody>
          <a:bodyPr/>
          <a:lstStyle/>
          <a:p>
            <a:r>
              <a:rPr lang="en-US" b="1" dirty="0">
                <a:latin typeface="Posterama" panose="020B0504020200020000" pitchFamily="34" charset="0"/>
                <a:cs typeface="Posterama" panose="020B0504020200020000" pitchFamily="34" charset="0"/>
              </a:rPr>
              <a:t>Content overview</a:t>
            </a:r>
          </a:p>
        </p:txBody>
      </p:sp>
      <p:graphicFrame>
        <p:nvGraphicFramePr>
          <p:cNvPr id="8" name="Content Placeholder 2">
            <a:extLst>
              <a:ext uri="{FF2B5EF4-FFF2-40B4-BE49-F238E27FC236}">
                <a16:creationId xmlns:a16="http://schemas.microsoft.com/office/drawing/2014/main" id="{7F01EFF6-9C67-356A-8D23-73A68960F099}"/>
              </a:ext>
            </a:extLst>
          </p:cNvPr>
          <p:cNvGraphicFramePr>
            <a:graphicFrameLocks noGrp="1"/>
          </p:cNvGraphicFramePr>
          <p:nvPr>
            <p:ph idx="1"/>
          </p:nvPr>
        </p:nvGraphicFramePr>
        <p:xfrm>
          <a:off x="2259806" y="2348254"/>
          <a:ext cx="7115175" cy="3277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407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21AD18-4318-8F44-BFDA-A2D9F8E8352F}"/>
              </a:ext>
            </a:extLst>
          </p:cNvPr>
          <p:cNvSpPr/>
          <p:nvPr/>
        </p:nvSpPr>
        <p:spPr>
          <a:xfrm>
            <a:off x="7417594" y="857250"/>
            <a:ext cx="3250406" cy="514350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Gill Sans MT"/>
            </a:endParaRPr>
          </a:p>
        </p:txBody>
      </p:sp>
      <p:sp>
        <p:nvSpPr>
          <p:cNvPr id="2" name="Title 1">
            <a:extLst>
              <a:ext uri="{FF2B5EF4-FFF2-40B4-BE49-F238E27FC236}">
                <a16:creationId xmlns:a16="http://schemas.microsoft.com/office/drawing/2014/main" id="{29ED3FB1-287C-2D46-8780-DD8025EC78C0}"/>
              </a:ext>
            </a:extLst>
          </p:cNvPr>
          <p:cNvSpPr>
            <a:spLocks noGrp="1"/>
          </p:cNvSpPr>
          <p:nvPr>
            <p:ph type="title"/>
          </p:nvPr>
        </p:nvSpPr>
        <p:spPr>
          <a:xfrm>
            <a:off x="1927623" y="960325"/>
            <a:ext cx="7115175" cy="1028700"/>
          </a:xfrm>
        </p:spPr>
        <p:txBody>
          <a:bodyPr/>
          <a:lstStyle/>
          <a:p>
            <a:r>
              <a:rPr lang="en-US" b="1" dirty="0">
                <a:latin typeface="Posterama" panose="020B0504020200020000" pitchFamily="34" charset="0"/>
                <a:cs typeface="Posterama" panose="020B0504020200020000" pitchFamily="34" charset="0"/>
              </a:rPr>
              <a:t>Content overview</a:t>
            </a:r>
          </a:p>
        </p:txBody>
      </p:sp>
      <p:graphicFrame>
        <p:nvGraphicFramePr>
          <p:cNvPr id="8" name="Content Placeholder 2">
            <a:extLst>
              <a:ext uri="{FF2B5EF4-FFF2-40B4-BE49-F238E27FC236}">
                <a16:creationId xmlns:a16="http://schemas.microsoft.com/office/drawing/2014/main" id="{7F01EFF6-9C67-356A-8D23-73A68960F099}"/>
              </a:ext>
            </a:extLst>
          </p:cNvPr>
          <p:cNvGraphicFramePr>
            <a:graphicFrameLocks noGrp="1"/>
          </p:cNvGraphicFramePr>
          <p:nvPr>
            <p:ph idx="1"/>
          </p:nvPr>
        </p:nvGraphicFramePr>
        <p:xfrm>
          <a:off x="2259806" y="2348254"/>
          <a:ext cx="7115175" cy="3277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1403372"/>
      </p:ext>
    </p:extLst>
  </p:cSld>
  <p:clrMapOvr>
    <a:masterClrMapping/>
  </p:clrMapOvr>
</p:sld>
</file>

<file path=ppt/theme/theme1.xml><?xml version="1.0" encoding="utf-8"?>
<a:theme xmlns:a="http://schemas.openxmlformats.org/drawingml/2006/main" name="ClassicFrameVTI">
  <a:themeElements>
    <a:clrScheme name="AnalogousFromLightSeedRightStep">
      <a:dk1>
        <a:srgbClr val="000000"/>
      </a:dk1>
      <a:lt1>
        <a:srgbClr val="FFFFFF"/>
      </a:lt1>
      <a:dk2>
        <a:srgbClr val="412F24"/>
      </a:dk2>
      <a:lt2>
        <a:srgbClr val="E8E4E2"/>
      </a:lt2>
      <a:accent1>
        <a:srgbClr val="63ABC9"/>
      </a:accent1>
      <a:accent2>
        <a:srgbClr val="6D88CC"/>
      </a:accent2>
      <a:accent3>
        <a:srgbClr val="9187D5"/>
      </a:accent3>
      <a:accent4>
        <a:srgbClr val="A16DCC"/>
      </a:accent4>
      <a:accent5>
        <a:srgbClr val="D287D5"/>
      </a:accent5>
      <a:accent6>
        <a:srgbClr val="CC6DA8"/>
      </a:accent6>
      <a:hlink>
        <a:srgbClr val="A97660"/>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Template1">
  <a:themeElements>
    <a:clrScheme name="Custom 1">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EE6D49"/>
      </a:hlink>
      <a:folHlink>
        <a:srgbClr val="B26B02"/>
      </a:folHlink>
    </a:clrScheme>
    <a:fontScheme name="Custom 2">
      <a:majorFont>
        <a:latin typeface="Calibri"/>
        <a:ea typeface=""/>
        <a:cs typeface=""/>
      </a:majorFont>
      <a:minorFont>
        <a:latin typeface="Calibri"/>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HHR_PPT_Template_0114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lassicFrameVTI">
  <a:themeElements>
    <a:clrScheme name="AnalogousFromLightSeedRightStep">
      <a:dk1>
        <a:srgbClr val="000000"/>
      </a:dk1>
      <a:lt1>
        <a:srgbClr val="FFFFFF"/>
      </a:lt1>
      <a:dk2>
        <a:srgbClr val="412F24"/>
      </a:dk2>
      <a:lt2>
        <a:srgbClr val="E8E4E2"/>
      </a:lt2>
      <a:accent1>
        <a:srgbClr val="63ABC9"/>
      </a:accent1>
      <a:accent2>
        <a:srgbClr val="6D88CC"/>
      </a:accent2>
      <a:accent3>
        <a:srgbClr val="9187D5"/>
      </a:accent3>
      <a:accent4>
        <a:srgbClr val="A16DCC"/>
      </a:accent4>
      <a:accent5>
        <a:srgbClr val="D287D5"/>
      </a:accent5>
      <a:accent6>
        <a:srgbClr val="CC6DA8"/>
      </a:accent6>
      <a:hlink>
        <a:srgbClr val="A97660"/>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10138</TotalTime>
  <Words>8324</Words>
  <Application>Microsoft Office PowerPoint</Application>
  <PresentationFormat>Widescreen</PresentationFormat>
  <Paragraphs>1652</Paragraphs>
  <Slides>77</Slides>
  <Notes>49</Notes>
  <HiddenSlides>0</HiddenSlides>
  <MMClips>0</MMClips>
  <ScaleCrop>false</ScaleCrop>
  <HeadingPairs>
    <vt:vector size="4" baseType="variant">
      <vt:variant>
        <vt:lpstr>Theme</vt:lpstr>
      </vt:variant>
      <vt:variant>
        <vt:i4>4</vt:i4>
      </vt:variant>
      <vt:variant>
        <vt:lpstr>Slide Titles</vt:lpstr>
      </vt:variant>
      <vt:variant>
        <vt:i4>77</vt:i4>
      </vt:variant>
    </vt:vector>
  </HeadingPairs>
  <TitlesOfParts>
    <vt:vector size="81" baseType="lpstr">
      <vt:lpstr>ClassicFrameVTI</vt:lpstr>
      <vt:lpstr>Template1</vt:lpstr>
      <vt:lpstr>DHHR_PPT_Template_011414</vt:lpstr>
      <vt:lpstr>1_ClassicFrameVTI</vt:lpstr>
      <vt:lpstr>PowerPoint Presentation</vt:lpstr>
      <vt:lpstr>Jacob Kilgore, MD, MPH, FAAP Mariana Lanata Piazzon, MD FAAP</vt:lpstr>
      <vt:lpstr>Infections Present</vt:lpstr>
      <vt:lpstr>PowerPoint Presentation</vt:lpstr>
      <vt:lpstr>Presenters</vt:lpstr>
      <vt:lpstr>Disclosures</vt:lpstr>
      <vt:lpstr>Objectives</vt:lpstr>
      <vt:lpstr>Content overview</vt:lpstr>
      <vt:lpstr>Content overview</vt:lpstr>
      <vt:lpstr>Trends in HCV epidemiology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Trends in HCV epidemiology</vt:lpstr>
      <vt:lpstr>PowerPoint Presentation</vt:lpstr>
      <vt:lpstr>PowerPoint Presentation</vt:lpstr>
      <vt:lpstr>Trends in HCV epidemiology</vt:lpstr>
      <vt:lpstr>PowerPoint Presentation</vt:lpstr>
      <vt:lpstr>PowerPoint Presentation</vt:lpstr>
      <vt:lpstr>PowerPoint Presentation</vt:lpstr>
      <vt:lpstr>PowerPoint Presentation</vt:lpstr>
      <vt:lpstr>PowerPoint Presentation</vt:lpstr>
      <vt:lpstr>PowerPoint Presentation</vt:lpstr>
      <vt:lpstr>Trends in HCV epidemiology</vt:lpstr>
      <vt:lpstr>PowerPoint Presentation</vt:lpstr>
      <vt:lpstr>PowerPoint Presentation</vt:lpstr>
      <vt:lpstr>PowerPoint Presentation</vt:lpstr>
      <vt:lpstr>PowerPoint Presentation</vt:lpstr>
      <vt:lpstr>PowerPoint Presentation</vt:lpstr>
      <vt:lpstr>Trends in HCV epidemiology</vt:lpstr>
      <vt:lpstr>Trends in HCV epidemiology</vt:lpstr>
      <vt:lpstr>Content overview</vt:lpstr>
      <vt:lpstr>Brief Clinical review</vt:lpstr>
      <vt:lpstr>Brief Clinical review</vt:lpstr>
      <vt:lpstr>Brief Clinical review</vt:lpstr>
      <vt:lpstr>Brief Clinical review</vt:lpstr>
      <vt:lpstr>Brief Clinical review</vt:lpstr>
      <vt:lpstr>Brief Clinical review</vt:lpstr>
      <vt:lpstr>Brief Clinical review</vt:lpstr>
      <vt:lpstr>Brief Clinical review</vt:lpstr>
      <vt:lpstr>Brief Clinical review</vt:lpstr>
      <vt:lpstr>Brief microbiological review</vt:lpstr>
      <vt:lpstr>Content overview</vt:lpstr>
      <vt:lpstr>HCV screening recommendations</vt:lpstr>
      <vt:lpstr>HCV screening recommendations</vt:lpstr>
      <vt:lpstr>HCV screening recommendations</vt:lpstr>
      <vt:lpstr>HCV screening recommendations</vt:lpstr>
      <vt:lpstr>HCV screening recommendations</vt:lpstr>
      <vt:lpstr>HCV screening recommendations</vt:lpstr>
      <vt:lpstr>HCV screening recommendations</vt:lpstr>
      <vt:lpstr>PowerPoint Presentation</vt:lpstr>
      <vt:lpstr>Red Book Recommendations</vt:lpstr>
      <vt:lpstr>Debate about screening recommendations</vt:lpstr>
      <vt:lpstr>Content overview</vt:lpstr>
      <vt:lpstr>PowerPoint Presentation</vt:lpstr>
      <vt:lpstr>PowerPoint Presentation</vt:lpstr>
      <vt:lpstr>PowerPoint Presentation</vt:lpstr>
      <vt:lpstr>PowerPoint Presentation</vt:lpstr>
      <vt:lpstr>Debate about screening recommendations</vt:lpstr>
      <vt:lpstr>Our approach to perinatal hep C Exposure</vt:lpstr>
      <vt:lpstr>Our approach to perinatal hep C Exposure</vt:lpstr>
      <vt:lpstr>Our approach to perinatal hep C Exposure</vt:lpstr>
      <vt:lpstr>Our approach to perinatal hep C Exposure</vt:lpstr>
      <vt:lpstr>Our approach to perinatal hep C Exposure</vt:lpstr>
      <vt:lpstr>Our approach to perinatal hep C Exposure</vt:lpstr>
      <vt:lpstr>Our approach to perinatal hep C Exposure</vt:lpstr>
      <vt:lpstr>Our approach to perinatal hep C Exposure</vt:lpstr>
      <vt:lpstr>Our approach to perinatal hep C Exposure</vt:lpstr>
      <vt:lpstr>Content overview</vt:lpstr>
      <vt:lpstr>FUTURE CONSIDERATIONS</vt:lpstr>
      <vt:lpstr>Takeaway points</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Hepatitis C West Virginia’s Epidemic  within the pandemic</dc:title>
  <dc:creator>Kilgore, Jacob</dc:creator>
  <cp:lastModifiedBy>Kitty P</cp:lastModifiedBy>
  <cp:revision>89</cp:revision>
  <dcterms:created xsi:type="dcterms:W3CDTF">2022-03-24T14:12:11Z</dcterms:created>
  <dcterms:modified xsi:type="dcterms:W3CDTF">2023-09-25T19:06:19Z</dcterms:modified>
</cp:coreProperties>
</file>