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Lst>
  <p:notesMasterIdLst>
    <p:notesMasterId r:id="rId65"/>
  </p:notesMasterIdLst>
  <p:handoutMasterIdLst>
    <p:handoutMasterId r:id="rId66"/>
  </p:handoutMasterIdLst>
  <p:sldIdLst>
    <p:sldId id="1357" r:id="rId2"/>
    <p:sldId id="1365" r:id="rId3"/>
    <p:sldId id="271" r:id="rId4"/>
    <p:sldId id="261" r:id="rId5"/>
    <p:sldId id="1373" r:id="rId6"/>
    <p:sldId id="1364" r:id="rId7"/>
    <p:sldId id="1377" r:id="rId8"/>
    <p:sldId id="1366" r:id="rId9"/>
    <p:sldId id="1367" r:id="rId10"/>
    <p:sldId id="1378" r:id="rId11"/>
    <p:sldId id="1379" r:id="rId12"/>
    <p:sldId id="1380" r:id="rId13"/>
    <p:sldId id="1381" r:id="rId14"/>
    <p:sldId id="1382" r:id="rId15"/>
    <p:sldId id="1360" r:id="rId16"/>
    <p:sldId id="1383" r:id="rId17"/>
    <p:sldId id="1384" r:id="rId18"/>
    <p:sldId id="1385" r:id="rId19"/>
    <p:sldId id="1395" r:id="rId20"/>
    <p:sldId id="1396" r:id="rId21"/>
    <p:sldId id="1397" r:id="rId22"/>
    <p:sldId id="1398" r:id="rId23"/>
    <p:sldId id="1386" r:id="rId24"/>
    <p:sldId id="1387" r:id="rId25"/>
    <p:sldId id="1389" r:id="rId26"/>
    <p:sldId id="1390" r:id="rId27"/>
    <p:sldId id="1392" r:id="rId28"/>
    <p:sldId id="1393" r:id="rId29"/>
    <p:sldId id="1394" r:id="rId30"/>
    <p:sldId id="1399" r:id="rId31"/>
    <p:sldId id="1400" r:id="rId32"/>
    <p:sldId id="1401" r:id="rId33"/>
    <p:sldId id="2851" r:id="rId34"/>
    <p:sldId id="1402" r:id="rId35"/>
    <p:sldId id="1403" r:id="rId36"/>
    <p:sldId id="1404" r:id="rId37"/>
    <p:sldId id="1405" r:id="rId38"/>
    <p:sldId id="1407" r:id="rId39"/>
    <p:sldId id="1408" r:id="rId40"/>
    <p:sldId id="1409" r:id="rId41"/>
    <p:sldId id="1411" r:id="rId42"/>
    <p:sldId id="1413" r:id="rId43"/>
    <p:sldId id="1414" r:id="rId44"/>
    <p:sldId id="1420" r:id="rId45"/>
    <p:sldId id="1415" r:id="rId46"/>
    <p:sldId id="1417" r:id="rId47"/>
    <p:sldId id="1418" r:id="rId48"/>
    <p:sldId id="1424" r:id="rId49"/>
    <p:sldId id="1427" r:id="rId50"/>
    <p:sldId id="1428" r:id="rId51"/>
    <p:sldId id="1431" r:id="rId52"/>
    <p:sldId id="1432" r:id="rId53"/>
    <p:sldId id="2850" r:id="rId54"/>
    <p:sldId id="1358" r:id="rId55"/>
    <p:sldId id="330" r:id="rId56"/>
    <p:sldId id="331" r:id="rId57"/>
    <p:sldId id="334" r:id="rId58"/>
    <p:sldId id="335" r:id="rId59"/>
    <p:sldId id="336" r:id="rId60"/>
    <p:sldId id="337" r:id="rId61"/>
    <p:sldId id="338" r:id="rId62"/>
    <p:sldId id="339" r:id="rId63"/>
    <p:sldId id="340"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53A3"/>
    <a:srgbClr val="008784"/>
    <a:srgbClr val="73C8A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314" autoAdjust="0"/>
    <p:restoredTop sz="92485"/>
  </p:normalViewPr>
  <p:slideViewPr>
    <p:cSldViewPr snapToGrid="0">
      <p:cViewPr>
        <p:scale>
          <a:sx n="100" d="100"/>
          <a:sy n="100" d="100"/>
        </p:scale>
        <p:origin x="728" y="-48"/>
      </p:cViewPr>
      <p:guideLst/>
    </p:cSldViewPr>
  </p:slideViewPr>
  <p:notesTextViewPr>
    <p:cViewPr>
      <p:scale>
        <a:sx n="95" d="100"/>
        <a:sy n="95" d="100"/>
      </p:scale>
      <p:origin x="0" y="0"/>
    </p:cViewPr>
  </p:notesTextViewPr>
  <p:sorterViewPr>
    <p:cViewPr varScale="1">
      <p:scale>
        <a:sx n="1" d="1"/>
        <a:sy n="1" d="1"/>
      </p:scale>
      <p:origin x="0" y="0"/>
    </p:cViewPr>
  </p:sorterViewPr>
  <p:notesViewPr>
    <p:cSldViewPr snapToGrid="0">
      <p:cViewPr varScale="1">
        <p:scale>
          <a:sx n="94" d="100"/>
          <a:sy n="94" d="100"/>
        </p:scale>
        <p:origin x="4080" y="101"/>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0D0B78-6CAB-4C6D-80AB-124CFD2C98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54AAC11-1136-491E-9093-BAD12CDDF2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FED23A-7E77-4AB9-BEF1-60AFF54A6510}" type="datetimeFigureOut">
              <a:rPr lang="en-US" smtClean="0"/>
              <a:t>9/25/2023</a:t>
            </a:fld>
            <a:endParaRPr lang="en-US"/>
          </a:p>
        </p:txBody>
      </p:sp>
      <p:sp>
        <p:nvSpPr>
          <p:cNvPr id="4" name="Footer Placeholder 3">
            <a:extLst>
              <a:ext uri="{FF2B5EF4-FFF2-40B4-BE49-F238E27FC236}">
                <a16:creationId xmlns:a16="http://schemas.microsoft.com/office/drawing/2014/main" id="{DAC4D9B4-A22B-4C06-B9E9-3DE5030C1F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C7F435D-3111-43DB-887E-317357C7D8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89C13F-E6D2-4F9D-8231-7DE4E75988BC}" type="slidenum">
              <a:rPr lang="en-US" smtClean="0"/>
              <a:t>‹#›</a:t>
            </a:fld>
            <a:endParaRPr lang="en-US"/>
          </a:p>
        </p:txBody>
      </p:sp>
    </p:spTree>
    <p:extLst>
      <p:ext uri="{BB962C8B-B14F-4D97-AF65-F5344CB8AC3E}">
        <p14:creationId xmlns:p14="http://schemas.microsoft.com/office/powerpoint/2010/main" val="2743330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E8FC49-E8CA-F140-A96E-17AF9BF5A737}" type="datetimeFigureOut">
              <a:rPr lang="en-US" smtClean="0"/>
              <a:t>9/25/2023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C64EAC-C771-BD4D-99B1-93113B8B6987}" type="slidenum">
              <a:rPr lang="en-US" smtClean="0"/>
              <a:t>‹#›</a:t>
            </a:fld>
            <a:endParaRPr lang="en-US"/>
          </a:p>
        </p:txBody>
      </p:sp>
    </p:spTree>
    <p:extLst>
      <p:ext uri="{BB962C8B-B14F-4D97-AF65-F5344CB8AC3E}">
        <p14:creationId xmlns:p14="http://schemas.microsoft.com/office/powerpoint/2010/main" val="2701280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al.com/" TargetMode="External"/><Relationship Id="rId7" Type="http://schemas.openxmlformats.org/officeDocument/2006/relationships/hyperlink" Target="https://www.guttmacher.org/state-policy/explore/substance-use-during-pregnancy"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supreme.justia.com/cases/federal/us/370/660/" TargetMode="External"/><Relationship Id="rId5" Type="http://schemas.openxmlformats.org/officeDocument/2006/relationships/hyperlink" Target="https://www.readfrontier.org/stories/she-was-charged-with-manslaughter-after-a-miscarriage-cases-like-hers-are-becoming-more-common-in-oklahoma/" TargetMode="External"/><Relationship Id="rId4" Type="http://schemas.openxmlformats.org/officeDocument/2006/relationships/hyperlink" Target="https://www.themarshallproject.org/2022/09/01/how-we-tracked-prosecutions-for-pregnancy-loss"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prisonpolicy.org/staff.html#herring" TargetMode="External"/><Relationship Id="rId7" Type="http://schemas.openxmlformats.org/officeDocument/2006/relationships/hyperlink" Target="https://www.prisonpolicy.org/blog/2017/06/28/drugs/"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www.prisonpolicy.org/reports/pie2019women.html" TargetMode="External"/><Relationship Id="rId5" Type="http://schemas.openxmlformats.org/officeDocument/2006/relationships/hyperlink" Target="https://www.vera.org/downloads/publications/overlooked-women-and-jails-report-updated.pdf" TargetMode="External"/><Relationship Id="rId4" Type="http://schemas.openxmlformats.org/officeDocument/2006/relationships/hyperlink" Target="https://crime-data-explorer.fr.cloud.gov/explorer/national/united-states/arrest"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pixabay.com/illustrations/laptop-computer-screen-blank-3164876/"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reproductivehealth/maternal-mortality/pregnancy-mortality-surveillance-system.htm?utm_medium=email&amp;utm_source=transactio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08C64EAC-C771-BD4D-99B1-93113B8B6987}" type="slidenum">
              <a:rPr lang="en-US" smtClean="0"/>
              <a:t>1</a:t>
            </a:fld>
            <a:endParaRPr lang="en-US"/>
          </a:p>
        </p:txBody>
      </p:sp>
    </p:spTree>
    <p:extLst>
      <p:ext uri="{BB962C8B-B14F-4D97-AF65-F5344CB8AC3E}">
        <p14:creationId xmlns:p14="http://schemas.microsoft.com/office/powerpoint/2010/main" val="366704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rtl="0">
              <a:lnSpc>
                <a:spcPct val="100000"/>
              </a:lnSpc>
              <a:spcBef>
                <a:spcPts val="0"/>
              </a:spcBef>
              <a:spcAft>
                <a:spcPts val="0"/>
              </a:spcAft>
              <a:buSzPts val="1400"/>
              <a:buNone/>
            </a:pPr>
            <a:endParaRPr lang="en-US" dirty="0">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en-US" dirty="0">
                <a:latin typeface="Calibri"/>
                <a:ea typeface="Calibri"/>
                <a:cs typeface="Calibri"/>
                <a:sym typeface="Calibri"/>
              </a:rPr>
              <a:t>Some specific examples of tactics associated with SUC include:</a:t>
            </a:r>
            <a:endParaRPr lang="en-US" dirty="0"/>
          </a:p>
          <a:p>
            <a:pPr marL="171450" lvl="0" indent="-171450" algn="l" rtl="0">
              <a:lnSpc>
                <a:spcPct val="100000"/>
              </a:lnSpc>
              <a:spcBef>
                <a:spcPts val="0"/>
              </a:spcBef>
              <a:spcAft>
                <a:spcPts val="0"/>
              </a:spcAft>
              <a:buSzPts val="1400"/>
              <a:buFont typeface="Arial"/>
              <a:buChar char="•"/>
            </a:pPr>
            <a:r>
              <a:rPr lang="en-US" b="1" dirty="0">
                <a:latin typeface="Calibri"/>
                <a:ea typeface="Calibri"/>
                <a:cs typeface="Calibri"/>
                <a:sym typeface="Calibri"/>
              </a:rPr>
              <a:t>Introducing, pressuring, coercing, or forcing survivors into using substances, </a:t>
            </a:r>
            <a:r>
              <a:rPr lang="en-US" dirty="0">
                <a:latin typeface="Calibri"/>
                <a:ea typeface="Calibri"/>
                <a:cs typeface="Calibri"/>
                <a:sym typeface="Calibri"/>
              </a:rPr>
              <a:t>including new or more addictive ones; </a:t>
            </a:r>
            <a:endParaRPr lang="en-US" dirty="0"/>
          </a:p>
          <a:p>
            <a:pPr marL="171450" lvl="0" indent="-171450" algn="l" rtl="0">
              <a:lnSpc>
                <a:spcPct val="100000"/>
              </a:lnSpc>
              <a:spcBef>
                <a:spcPts val="0"/>
              </a:spcBef>
              <a:spcAft>
                <a:spcPts val="0"/>
              </a:spcAft>
              <a:buSzPts val="1400"/>
              <a:buFont typeface="Arial"/>
              <a:buChar char="•"/>
            </a:pPr>
            <a:r>
              <a:rPr lang="en-US" b="1" dirty="0">
                <a:latin typeface="Calibri"/>
                <a:ea typeface="Calibri"/>
                <a:cs typeface="Calibri"/>
                <a:sym typeface="Calibri"/>
              </a:rPr>
              <a:t>Controlling survivors’ access to substances as a way to maintain power and control </a:t>
            </a:r>
            <a:r>
              <a:rPr lang="en-US" dirty="0">
                <a:latin typeface="Calibri"/>
                <a:ea typeface="Calibri"/>
                <a:cs typeface="Calibri"/>
                <a:sym typeface="Calibri"/>
              </a:rPr>
              <a:t>within the relationship; </a:t>
            </a:r>
            <a:endParaRPr lang="en-US" dirty="0"/>
          </a:p>
          <a:p>
            <a:pPr marL="171450" lvl="0" indent="-171450" algn="l" rtl="0">
              <a:lnSpc>
                <a:spcPct val="100000"/>
              </a:lnSpc>
              <a:spcBef>
                <a:spcPts val="0"/>
              </a:spcBef>
              <a:spcAft>
                <a:spcPts val="0"/>
              </a:spcAft>
              <a:buSzPts val="1400"/>
              <a:buFont typeface="Arial"/>
              <a:buChar char="•"/>
            </a:pPr>
            <a:r>
              <a:rPr lang="en-US" b="1" dirty="0"/>
              <a:t>Coercion into using so would “calm down</a:t>
            </a:r>
            <a:r>
              <a:rPr lang="en-US" dirty="0"/>
              <a:t>” instead of being angry about being beaten (VT)</a:t>
            </a:r>
            <a:br>
              <a:rPr lang="en-US" dirty="0"/>
            </a:br>
            <a:endParaRPr lang="en-US" dirty="0"/>
          </a:p>
          <a:p>
            <a:pPr marL="457200" marR="0" lvl="0" indent="-228600" algn="l" rtl="0">
              <a:lnSpc>
                <a:spcPct val="100000"/>
              </a:lnSpc>
              <a:spcBef>
                <a:spcPts val="360"/>
              </a:spcBef>
              <a:spcAft>
                <a:spcPts val="0"/>
              </a:spcAft>
              <a:buClr>
                <a:srgbClr val="000000"/>
              </a:buClr>
              <a:buSzPts val="1400"/>
              <a:buFont typeface="Arial"/>
              <a:buNone/>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C64EAC-C771-BD4D-99B1-93113B8B69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7357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0" algn="l" rtl="0">
              <a:lnSpc>
                <a:spcPct val="100000"/>
              </a:lnSpc>
              <a:spcBef>
                <a:spcPts val="611"/>
              </a:spcBef>
              <a:spcAft>
                <a:spcPts val="0"/>
              </a:spcAft>
              <a:buSzPts val="1400"/>
              <a:buNone/>
            </a:pPr>
            <a:r>
              <a:rPr lang="en-US" sz="1200" b="1" dirty="0">
                <a:latin typeface="Calibri"/>
                <a:ea typeface="Calibri"/>
                <a:cs typeface="Calibri"/>
                <a:sym typeface="Calibri"/>
              </a:rPr>
              <a:t>Substance Facilitated Sexual Coercion</a:t>
            </a:r>
            <a:endParaRPr lang="en-US" dirty="0"/>
          </a:p>
          <a:p>
            <a:pPr marL="815302" lvl="0" indent="-465886" algn="l" rtl="0">
              <a:lnSpc>
                <a:spcPct val="100000"/>
              </a:lnSpc>
              <a:spcBef>
                <a:spcPts val="1222"/>
              </a:spcBef>
              <a:spcAft>
                <a:spcPts val="0"/>
              </a:spcAft>
              <a:buSzPts val="1400"/>
              <a:buFont typeface="Noto Sans Symbols"/>
              <a:buChar char="▪"/>
            </a:pPr>
            <a:r>
              <a:rPr lang="en-US" sz="1200" dirty="0">
                <a:latin typeface="Calibri"/>
                <a:ea typeface="Calibri"/>
                <a:cs typeface="Calibri"/>
                <a:sym typeface="Calibri"/>
              </a:rPr>
              <a:t>Pressure to use connected to coerced sex</a:t>
            </a:r>
            <a:endParaRPr lang="en-US" dirty="0"/>
          </a:p>
          <a:p>
            <a:pPr marL="815302" lvl="0" indent="-465886" algn="l" rtl="0">
              <a:lnSpc>
                <a:spcPct val="100000"/>
              </a:lnSpc>
              <a:spcBef>
                <a:spcPts val="1222"/>
              </a:spcBef>
              <a:spcAft>
                <a:spcPts val="0"/>
              </a:spcAft>
              <a:buSzPts val="1400"/>
              <a:buFont typeface="Noto Sans Symbols"/>
              <a:buChar char="▪"/>
            </a:pPr>
            <a:r>
              <a:rPr lang="en-US" sz="1200" dirty="0">
                <a:latin typeface="Calibri"/>
                <a:ea typeface="Calibri"/>
                <a:cs typeface="Calibri"/>
                <a:sym typeface="Calibri"/>
              </a:rPr>
              <a:t>Using a partner’s substance use to justify sexually abusive or violent behavior </a:t>
            </a:r>
            <a:endParaRPr lang="en-US" dirty="0"/>
          </a:p>
          <a:p>
            <a:pPr marL="815302" lvl="0" indent="-465886" algn="l" rtl="0">
              <a:lnSpc>
                <a:spcPct val="100000"/>
              </a:lnSpc>
              <a:spcBef>
                <a:spcPts val="1222"/>
              </a:spcBef>
              <a:spcAft>
                <a:spcPts val="0"/>
              </a:spcAft>
              <a:buSzPts val="1400"/>
              <a:buFont typeface="Noto Sans Symbols"/>
              <a:buChar char="▪"/>
            </a:pPr>
            <a:r>
              <a:rPr lang="en-US" sz="1200" dirty="0">
                <a:solidFill>
                  <a:srgbClr val="000000"/>
                </a:solidFill>
                <a:latin typeface="Calibri"/>
                <a:ea typeface="Calibri"/>
                <a:cs typeface="Calibri"/>
                <a:sym typeface="Calibri"/>
              </a:rPr>
              <a:t>Coercion into exchanging sex of drugs or money; coercion into trafficking</a:t>
            </a:r>
            <a:endParaRPr lang="en-US" dirty="0"/>
          </a:p>
          <a:p>
            <a:pPr marL="457200" lvl="0" indent="0" algn="l" rtl="0">
              <a:lnSpc>
                <a:spcPct val="100000"/>
              </a:lnSpc>
              <a:spcBef>
                <a:spcPts val="1222"/>
              </a:spcBef>
              <a:spcAft>
                <a:spcPts val="0"/>
              </a:spcAft>
              <a:buSzPts val="1400"/>
              <a:buNone/>
            </a:pPr>
            <a:r>
              <a:rPr lang="en-US" sz="1200" b="1" dirty="0">
                <a:latin typeface="Calibri"/>
                <a:ea typeface="Calibri"/>
                <a:cs typeface="Calibri"/>
                <a:sym typeface="Calibri"/>
              </a:rPr>
              <a:t>Deliberate Incapacitation</a:t>
            </a:r>
            <a:endParaRPr lang="en-US" dirty="0"/>
          </a:p>
          <a:p>
            <a:pPr marL="815302" lvl="0" indent="-465886" algn="l" rtl="0">
              <a:lnSpc>
                <a:spcPct val="100000"/>
              </a:lnSpc>
              <a:spcBef>
                <a:spcPts val="1222"/>
              </a:spcBef>
              <a:spcAft>
                <a:spcPts val="0"/>
              </a:spcAft>
              <a:buSzPts val="1400"/>
              <a:buFont typeface="Noto Sans Symbols"/>
              <a:buChar char="▪"/>
            </a:pPr>
            <a:r>
              <a:rPr lang="en-US" sz="1200" dirty="0">
                <a:latin typeface="Calibri"/>
                <a:ea typeface="Calibri"/>
                <a:cs typeface="Calibri"/>
                <a:sym typeface="Calibri"/>
              </a:rPr>
              <a:t>Sexual violence when passed out</a:t>
            </a:r>
          </a:p>
          <a:p>
            <a:pPr marL="0" marR="0" lvl="0" indent="0" algn="l" rtl="0">
              <a:lnSpc>
                <a:spcPct val="100000"/>
              </a:lnSpc>
              <a:spcBef>
                <a:spcPts val="611"/>
              </a:spcBef>
              <a:spcAft>
                <a:spcPts val="0"/>
              </a:spcAft>
              <a:buClr>
                <a:srgbClr val="000000"/>
              </a:buClr>
              <a:buSzPts val="1200"/>
              <a:buFont typeface="Arial"/>
              <a:buNone/>
            </a:pPr>
            <a:endParaRPr lang="en-US" b="1"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b="1" dirty="0">
                <a:latin typeface="Calibri"/>
                <a:ea typeface="Calibri"/>
                <a:cs typeface="Calibri"/>
                <a:sym typeface="Calibri"/>
              </a:rPr>
              <a:t>Leveraging stigma associated with substance use to isolate survivors from social networks and supports; and to manipulate and mobilize systems </a:t>
            </a:r>
            <a:r>
              <a:rPr lang="en-US" dirty="0">
                <a:latin typeface="Calibri"/>
                <a:ea typeface="Calibri"/>
                <a:cs typeface="Calibri"/>
                <a:sym typeface="Calibri"/>
              </a:rPr>
              <a:t>(e.g., child welfare, criminal justice) </a:t>
            </a:r>
            <a:r>
              <a:rPr lang="en-US" b="1" dirty="0">
                <a:latin typeface="Calibri"/>
                <a:ea typeface="Calibri"/>
                <a:cs typeface="Calibri"/>
                <a:sym typeface="Calibri"/>
              </a:rPr>
              <a:t>against them.</a:t>
            </a:r>
            <a:endParaRPr lang="en-US" dirty="0">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8C64EAC-C771-BD4D-99B1-93113B8B6987}" type="slidenum">
              <a:rPr lang="en-US" smtClean="0"/>
              <a:t>17</a:t>
            </a:fld>
            <a:endParaRPr lang="en-US"/>
          </a:p>
        </p:txBody>
      </p:sp>
    </p:spTree>
    <p:extLst>
      <p:ext uri="{BB962C8B-B14F-4D97-AF65-F5344CB8AC3E}">
        <p14:creationId xmlns:p14="http://schemas.microsoft.com/office/powerpoint/2010/main" val="4243659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28600" algn="l" rtl="0">
              <a:lnSpc>
                <a:spcPct val="100000"/>
              </a:lnSpc>
              <a:spcBef>
                <a:spcPts val="360"/>
              </a:spcBef>
              <a:spcAft>
                <a:spcPts val="0"/>
              </a:spcAft>
              <a:buSzPts val="1400"/>
              <a:buNone/>
            </a:pPr>
            <a:r>
              <a:rPr lang="en-US" dirty="0">
                <a:latin typeface="Calibri"/>
                <a:ea typeface="Calibri"/>
                <a:cs typeface="Calibri"/>
                <a:sym typeface="Calibri"/>
              </a:rPr>
              <a:t>Study of 352 women in community corrections: if reported IPV (61%) more likely drug overdose (Gilbert, 2019)</a:t>
            </a:r>
            <a:endParaRPr lang="en-US" dirty="0"/>
          </a:p>
          <a:p>
            <a:pPr marL="457200" lvl="0" indent="-228600" algn="l" rtl="0">
              <a:lnSpc>
                <a:spcPct val="100000"/>
              </a:lnSpc>
              <a:spcBef>
                <a:spcPts val="360"/>
              </a:spcBef>
              <a:spcAft>
                <a:spcPts val="0"/>
              </a:spcAft>
              <a:buSzPts val="1400"/>
              <a:buNone/>
            </a:pPr>
            <a:endParaRPr lang="en-US" dirty="0">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8C64EAC-C771-BD4D-99B1-93113B8B6987}" type="slidenum">
              <a:rPr lang="en-US" smtClean="0"/>
              <a:t>20</a:t>
            </a:fld>
            <a:endParaRPr lang="en-US"/>
          </a:p>
        </p:txBody>
      </p:sp>
    </p:spTree>
    <p:extLst>
      <p:ext uri="{BB962C8B-B14F-4D97-AF65-F5344CB8AC3E}">
        <p14:creationId xmlns:p14="http://schemas.microsoft.com/office/powerpoint/2010/main" val="118710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28600" algn="l" rtl="0">
              <a:lnSpc>
                <a:spcPct val="100000"/>
              </a:lnSpc>
              <a:spcBef>
                <a:spcPts val="360"/>
              </a:spcBef>
              <a:spcAft>
                <a:spcPts val="0"/>
              </a:spcAft>
              <a:buSzPts val="1400"/>
              <a:buNone/>
            </a:pPr>
            <a:r>
              <a:rPr lang="en-US" dirty="0">
                <a:latin typeface="Calibri"/>
                <a:ea typeface="Calibri"/>
                <a:cs typeface="Calibri"/>
                <a:sym typeface="Calibri"/>
              </a:rPr>
              <a:t>Study of 352 women in community corrections: if reported IPV (61%) more likely drug overdose (Gilbert, 2019)</a:t>
            </a:r>
            <a:endParaRPr lang="en-US" dirty="0"/>
          </a:p>
          <a:p>
            <a:pPr marL="457200" lvl="0" indent="-228600" algn="l" rtl="0">
              <a:lnSpc>
                <a:spcPct val="100000"/>
              </a:lnSpc>
              <a:spcBef>
                <a:spcPts val="360"/>
              </a:spcBef>
              <a:spcAft>
                <a:spcPts val="0"/>
              </a:spcAft>
              <a:buSzPts val="1400"/>
              <a:buNone/>
            </a:pPr>
            <a:endParaRPr lang="en-US" dirty="0">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lang="en-US" dirty="0"/>
          </a:p>
          <a:p>
            <a:endParaRPr lang="en-US" dirty="0"/>
          </a:p>
          <a:p>
            <a:pPr marL="0" lvl="0" indent="0" algn="l" rtl="0">
              <a:lnSpc>
                <a:spcPct val="100000"/>
              </a:lnSpc>
              <a:spcBef>
                <a:spcPts val="600"/>
              </a:spcBef>
              <a:spcAft>
                <a:spcPts val="0"/>
              </a:spcAft>
              <a:buSzPts val="1400"/>
              <a:buNone/>
            </a:pPr>
            <a:r>
              <a:rPr lang="en-US" b="1" dirty="0">
                <a:latin typeface="Calibri"/>
                <a:ea typeface="Calibri"/>
                <a:cs typeface="Calibri"/>
                <a:sym typeface="Calibri"/>
              </a:rPr>
              <a:t>Forcing, pressuring, or coercing survivors into engaging in illegal or unwanted activities to obtain substances or money </a:t>
            </a:r>
            <a:r>
              <a:rPr lang="en-US" dirty="0">
                <a:latin typeface="Calibri"/>
                <a:ea typeface="Calibri"/>
                <a:cs typeface="Calibri"/>
                <a:sym typeface="Calibri"/>
              </a:rPr>
              <a:t>for substances- this marks an under-explored trajectory into </a:t>
            </a:r>
            <a:r>
              <a:rPr lang="en-US" b="1" dirty="0">
                <a:latin typeface="Calibri"/>
                <a:ea typeface="Calibri"/>
                <a:cs typeface="Calibri"/>
                <a:sym typeface="Calibri"/>
              </a:rPr>
              <a:t>human trafficking</a:t>
            </a:r>
            <a:r>
              <a:rPr lang="en-US" dirty="0">
                <a:latin typeface="Calibri"/>
                <a:ea typeface="Calibri"/>
                <a:cs typeface="Calibri"/>
                <a:sym typeface="Calibri"/>
              </a:rPr>
              <a:t>;</a:t>
            </a:r>
            <a:endParaRPr lang="en-US" dirty="0"/>
          </a:p>
          <a:p>
            <a:pPr marL="0" lvl="0" indent="0" algn="l" rtl="0">
              <a:lnSpc>
                <a:spcPct val="100000"/>
              </a:lnSpc>
              <a:spcBef>
                <a:spcPts val="1200"/>
              </a:spcBef>
              <a:spcAft>
                <a:spcPts val="0"/>
              </a:spcAft>
              <a:buSzPts val="1400"/>
              <a:buNone/>
            </a:pPr>
            <a:endParaRPr lang="en-US" b="1" dirty="0">
              <a:latin typeface="Calibri"/>
              <a:ea typeface="Calibri"/>
              <a:cs typeface="Calibri"/>
              <a:sym typeface="Calibri"/>
            </a:endParaRPr>
          </a:p>
          <a:p>
            <a:pPr marL="0" lvl="0" indent="0" algn="l" rtl="0">
              <a:lnSpc>
                <a:spcPct val="100000"/>
              </a:lnSpc>
              <a:spcBef>
                <a:spcPts val="1200"/>
              </a:spcBef>
              <a:spcAft>
                <a:spcPts val="0"/>
              </a:spcAft>
              <a:buSzPts val="1400"/>
              <a:buNone/>
            </a:pPr>
            <a:r>
              <a:rPr lang="en-US" b="1" dirty="0">
                <a:latin typeface="Calibri"/>
                <a:ea typeface="Calibri"/>
                <a:cs typeface="Calibri"/>
                <a:sym typeface="Calibri"/>
              </a:rPr>
              <a:t>Relationship Entrapment</a:t>
            </a:r>
            <a:endParaRPr lang="en-US" dirty="0"/>
          </a:p>
          <a:p>
            <a:pPr marL="0" lvl="0" indent="0" algn="l" rtl="0">
              <a:lnSpc>
                <a:spcPct val="100000"/>
              </a:lnSpc>
              <a:spcBef>
                <a:spcPts val="1200"/>
              </a:spcBef>
              <a:spcAft>
                <a:spcPts val="600"/>
              </a:spcAft>
              <a:buSzPts val="1400"/>
              <a:buNone/>
            </a:pPr>
            <a:r>
              <a:rPr lang="en-US" dirty="0">
                <a:latin typeface="Calibri"/>
                <a:ea typeface="Calibri"/>
                <a:cs typeface="Calibri"/>
                <a:sym typeface="Calibri"/>
              </a:rPr>
              <a:t>Exploiting partner for financial or personal (including addiction-related) gain</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8C64EAC-C771-BD4D-99B1-93113B8B6987}" type="slidenum">
              <a:rPr lang="en-US" smtClean="0"/>
              <a:t>21</a:t>
            </a:fld>
            <a:endParaRPr lang="en-US"/>
          </a:p>
        </p:txBody>
      </p:sp>
    </p:spTree>
    <p:extLst>
      <p:ext uri="{BB962C8B-B14F-4D97-AF65-F5344CB8AC3E}">
        <p14:creationId xmlns:p14="http://schemas.microsoft.com/office/powerpoint/2010/main" val="666804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rtl="0">
              <a:lnSpc>
                <a:spcPct val="100000"/>
              </a:lnSpc>
              <a:spcBef>
                <a:spcPts val="0"/>
              </a:spcBef>
              <a:spcAft>
                <a:spcPts val="0"/>
              </a:spcAft>
              <a:buSzPts val="1400"/>
              <a:buNone/>
            </a:pPr>
            <a:endParaRPr lang="en-US" dirty="0"/>
          </a:p>
          <a:p>
            <a:endParaRPr lang="en-US" dirty="0"/>
          </a:p>
          <a:p>
            <a:pPr marL="285750" lvl="0" indent="-285750" algn="l" rtl="0">
              <a:lnSpc>
                <a:spcPct val="100000"/>
              </a:lnSpc>
              <a:spcBef>
                <a:spcPts val="600"/>
              </a:spcBef>
              <a:spcAft>
                <a:spcPts val="0"/>
              </a:spcAft>
              <a:buSzPts val="1400"/>
              <a:buFont typeface="Noto Sans Symbols"/>
              <a:buChar char="⮚"/>
            </a:pPr>
            <a:r>
              <a:rPr lang="en-US" sz="1200" b="1" dirty="0">
                <a:latin typeface="Calibri"/>
                <a:ea typeface="Calibri"/>
                <a:cs typeface="Calibri"/>
                <a:sym typeface="Calibri"/>
              </a:rPr>
              <a:t>Most well aware that threats related to loss of custody and child removal are such a prominent form of abuse, even more so in the context of mental health and substance use coercion</a:t>
            </a:r>
            <a:endParaRPr lang="en-US" sz="1200" b="1" dirty="0">
              <a:solidFill>
                <a:srgbClr val="333333"/>
              </a:solidFill>
              <a:latin typeface="Calibri"/>
              <a:ea typeface="Calibri"/>
              <a:cs typeface="Calibri"/>
              <a:sym typeface="Calibri"/>
            </a:endParaRPr>
          </a:p>
          <a:p>
            <a:pPr marL="285750" lvl="0" indent="-285750" algn="l" rtl="0">
              <a:lnSpc>
                <a:spcPct val="100000"/>
              </a:lnSpc>
              <a:spcBef>
                <a:spcPts val="1200"/>
              </a:spcBef>
              <a:spcAft>
                <a:spcPts val="0"/>
              </a:spcAft>
              <a:buSzPts val="1400"/>
              <a:buFont typeface="Noto Sans Symbols"/>
              <a:buChar char="⮚"/>
            </a:pPr>
            <a:r>
              <a:rPr lang="en-US" sz="1200" dirty="0">
                <a:solidFill>
                  <a:srgbClr val="333333"/>
                </a:solidFill>
                <a:latin typeface="Calibri"/>
                <a:ea typeface="Calibri"/>
                <a:cs typeface="Calibri"/>
                <a:sym typeface="Calibri"/>
              </a:rPr>
              <a:t>We know that people who perpetrate IPV often </a:t>
            </a:r>
            <a:r>
              <a:rPr lang="en-US" sz="1200" b="1" dirty="0">
                <a:solidFill>
                  <a:srgbClr val="333333"/>
                </a:solidFill>
                <a:latin typeface="Calibri"/>
                <a:ea typeface="Calibri"/>
                <a:cs typeface="Calibri"/>
                <a:sym typeface="Calibri"/>
              </a:rPr>
              <a:t>actively try to undermine their partners’ relationships with their children</a:t>
            </a:r>
            <a:r>
              <a:rPr lang="en-US" sz="1200" dirty="0">
                <a:solidFill>
                  <a:srgbClr val="333333"/>
                </a:solidFill>
                <a:latin typeface="Calibri"/>
                <a:ea typeface="Calibri"/>
                <a:cs typeface="Calibri"/>
                <a:sym typeface="Calibri"/>
              </a:rPr>
              <a:t>, creating risks for a child’s development and their physical and mental health. </a:t>
            </a:r>
            <a:endParaRPr lang="en-US" dirty="0"/>
          </a:p>
          <a:p>
            <a:pPr marL="285750" lvl="0" indent="-285750" algn="l" rtl="0">
              <a:lnSpc>
                <a:spcPct val="100000"/>
              </a:lnSpc>
              <a:spcBef>
                <a:spcPts val="1200"/>
              </a:spcBef>
              <a:spcAft>
                <a:spcPts val="0"/>
              </a:spcAft>
              <a:buSzPts val="1400"/>
              <a:buFont typeface="Noto Sans Symbols"/>
              <a:buChar char="⮚"/>
            </a:pPr>
            <a:r>
              <a:rPr lang="en-US" sz="1200" dirty="0">
                <a:solidFill>
                  <a:srgbClr val="333333"/>
                </a:solidFill>
                <a:latin typeface="Calibri"/>
                <a:ea typeface="Calibri"/>
                <a:cs typeface="Calibri"/>
                <a:sym typeface="Calibri"/>
              </a:rPr>
              <a:t>While exposure to IPV can impact children’s physical, psychological, and emotional well-being, research consistently shows that </a:t>
            </a:r>
            <a:r>
              <a:rPr lang="en-US" sz="1200" b="1" dirty="0">
                <a:solidFill>
                  <a:srgbClr val="333333"/>
                </a:solidFill>
                <a:latin typeface="Calibri"/>
                <a:ea typeface="Calibri"/>
                <a:cs typeface="Calibri"/>
                <a:sym typeface="Calibri"/>
              </a:rPr>
              <a:t>attachment to the non-abusive primary caregiver is what is most protective</a:t>
            </a:r>
            <a:r>
              <a:rPr lang="en-US" sz="1200" dirty="0">
                <a:solidFill>
                  <a:srgbClr val="333333"/>
                </a:solidFill>
                <a:latin typeface="Calibri"/>
                <a:ea typeface="Calibri"/>
                <a:cs typeface="Calibri"/>
                <a:sym typeface="Calibri"/>
              </a:rPr>
              <a:t> of children’s resilience and development. </a:t>
            </a:r>
            <a:endParaRPr lang="en-US" dirty="0"/>
          </a:p>
          <a:p>
            <a:pPr marL="285750" lvl="0" indent="-285750" algn="l" rtl="0">
              <a:lnSpc>
                <a:spcPct val="100000"/>
              </a:lnSpc>
              <a:spcBef>
                <a:spcPts val="1200"/>
              </a:spcBef>
              <a:spcAft>
                <a:spcPts val="0"/>
              </a:spcAft>
              <a:buSzPts val="1400"/>
              <a:buFont typeface="Noto Sans Symbols"/>
              <a:buChar char="⮚"/>
            </a:pPr>
            <a:r>
              <a:rPr lang="en-US" sz="1200" dirty="0">
                <a:solidFill>
                  <a:srgbClr val="333333"/>
                </a:solidFill>
                <a:latin typeface="Calibri"/>
                <a:ea typeface="Calibri"/>
                <a:cs typeface="Calibri"/>
                <a:sym typeface="Calibri"/>
              </a:rPr>
              <a:t>Research has also shown that </a:t>
            </a:r>
            <a:r>
              <a:rPr lang="en-US" sz="1200" b="1" dirty="0">
                <a:solidFill>
                  <a:srgbClr val="333333"/>
                </a:solidFill>
                <a:latin typeface="Calibri"/>
                <a:ea typeface="Calibri"/>
                <a:cs typeface="Calibri"/>
                <a:sym typeface="Calibri"/>
              </a:rPr>
              <a:t>prevention and early intervention efforts are effective in reducing child abuse and IPV. </a:t>
            </a:r>
            <a:endParaRPr lang="en-US" dirty="0"/>
          </a:p>
          <a:p>
            <a:pPr marL="285750" lvl="0" indent="-285750" algn="l" rtl="0">
              <a:lnSpc>
                <a:spcPct val="100000"/>
              </a:lnSpc>
              <a:spcBef>
                <a:spcPts val="1200"/>
              </a:spcBef>
              <a:spcAft>
                <a:spcPts val="0"/>
              </a:spcAft>
              <a:buSzPts val="1400"/>
              <a:buFont typeface="Noto Sans Symbols"/>
              <a:buChar char="⮚"/>
            </a:pPr>
            <a:r>
              <a:rPr lang="en-US" sz="1200" b="1" dirty="0">
                <a:solidFill>
                  <a:srgbClr val="333333"/>
                </a:solidFill>
                <a:latin typeface="Calibri"/>
                <a:ea typeface="Calibri"/>
                <a:cs typeface="Calibri"/>
                <a:sym typeface="Calibri"/>
              </a:rPr>
              <a:t>Understanding the dynamics of IPV – including abusive behavior targeted at a partner’s substance use, mental health, or parenting </a:t>
            </a:r>
            <a:r>
              <a:rPr lang="en-US" sz="1200" dirty="0">
                <a:solidFill>
                  <a:srgbClr val="333333"/>
                </a:solidFill>
                <a:latin typeface="Calibri"/>
                <a:ea typeface="Calibri"/>
                <a:cs typeface="Calibri"/>
                <a:sym typeface="Calibri"/>
              </a:rPr>
              <a:t>– is critical to supporting children and families- particularly in the face of abusive behavior targeted at a partner’s substance use, mental health or parenting.</a:t>
            </a:r>
            <a:endParaRPr lang="en-US" sz="1200" dirty="0">
              <a:latin typeface="Calibri"/>
              <a:ea typeface="Calibri"/>
              <a:cs typeface="Calibri"/>
              <a:sym typeface="Calibri"/>
            </a:endParaRPr>
          </a:p>
          <a:p>
            <a:pPr marL="457200" marR="0" lvl="0" indent="-228600" algn="l" rtl="0">
              <a:lnSpc>
                <a:spcPct val="100000"/>
              </a:lnSpc>
              <a:spcBef>
                <a:spcPts val="600"/>
              </a:spcBef>
              <a:spcAft>
                <a:spcPts val="0"/>
              </a:spcAft>
              <a:buSzPts val="1400"/>
              <a:buNone/>
            </a:pPr>
            <a:r>
              <a:rPr lang="en-US" sz="1200" b="1" dirty="0">
                <a:latin typeface="Calibri"/>
                <a:ea typeface="Calibri"/>
                <a:cs typeface="Calibri"/>
                <a:sym typeface="Calibri"/>
              </a:rPr>
              <a:t>Particular relevance for Family Court</a:t>
            </a:r>
            <a:r>
              <a:rPr lang="en-US" sz="1200" dirty="0">
                <a:latin typeface="Calibri"/>
                <a:ea typeface="Calibri"/>
                <a:cs typeface="Calibri"/>
                <a:sym typeface="Calibri"/>
              </a:rPr>
              <a:t> and </a:t>
            </a:r>
            <a:r>
              <a:rPr lang="en-US" sz="1200" b="1" dirty="0">
                <a:latin typeface="Calibri"/>
                <a:ea typeface="Calibri"/>
                <a:cs typeface="Calibri"/>
                <a:sym typeface="Calibri"/>
              </a:rPr>
              <a:t>re: policies related to SU and pregnancy/SU and parenting</a:t>
            </a:r>
            <a:endParaRPr lang="en-US" dirty="0"/>
          </a:p>
          <a:p>
            <a:pPr marL="171450" lvl="0" indent="-171450" algn="l" rtl="0">
              <a:lnSpc>
                <a:spcPct val="100000"/>
              </a:lnSpc>
              <a:spcBef>
                <a:spcPts val="0"/>
              </a:spcBef>
              <a:spcAft>
                <a:spcPts val="0"/>
              </a:spcAft>
              <a:buSzPts val="1400"/>
              <a:buFont typeface="Arial"/>
              <a:buChar char="•"/>
            </a:pPr>
            <a:r>
              <a:rPr lang="en-US" sz="1200" b="0" i="0" u="none" strike="noStrike" cap="none" dirty="0">
                <a:solidFill>
                  <a:schemeClr val="dk1"/>
                </a:solidFill>
                <a:latin typeface="Calibri"/>
                <a:ea typeface="Calibri"/>
                <a:cs typeface="Calibri"/>
                <a:sym typeface="Calibri"/>
              </a:rPr>
              <a:t>25 states and the District of Columbia consider substance use during pregnancy to be child abuse under civil child-welfare statutes, and 3 consider it grounds for civil commitment.</a:t>
            </a:r>
            <a:endParaRPr lang="en-US" dirty="0"/>
          </a:p>
          <a:p>
            <a:pPr marL="171450" lvl="0" indent="-171450" algn="l" rtl="0">
              <a:lnSpc>
                <a:spcPct val="100000"/>
              </a:lnSpc>
              <a:spcBef>
                <a:spcPts val="0"/>
              </a:spcBef>
              <a:spcAft>
                <a:spcPts val="0"/>
              </a:spcAft>
              <a:buSzPts val="1400"/>
              <a:buFont typeface="Arial"/>
              <a:buChar char="•"/>
            </a:pPr>
            <a:r>
              <a:rPr lang="en-US" sz="1200" b="0" i="0" u="none" strike="noStrike" cap="none" dirty="0">
                <a:solidFill>
                  <a:schemeClr val="dk1"/>
                </a:solidFill>
                <a:latin typeface="Calibri"/>
                <a:ea typeface="Calibri"/>
                <a:cs typeface="Calibri"/>
                <a:sym typeface="Calibri"/>
              </a:rPr>
              <a:t>26 states and the District of Columbia require health care professionals to </a:t>
            </a:r>
            <a:r>
              <a:rPr lang="en-US" sz="1200" b="1" i="0" u="none" strike="noStrike" cap="none" dirty="0">
                <a:solidFill>
                  <a:schemeClr val="dk1"/>
                </a:solidFill>
                <a:latin typeface="Calibri"/>
                <a:ea typeface="Calibri"/>
                <a:cs typeface="Calibri"/>
                <a:sym typeface="Calibri"/>
              </a:rPr>
              <a:t>report suspected</a:t>
            </a:r>
            <a:r>
              <a:rPr lang="en-US" sz="1200" b="0" i="0" u="none" strike="noStrike" cap="none" dirty="0">
                <a:solidFill>
                  <a:schemeClr val="dk1"/>
                </a:solidFill>
                <a:latin typeface="Calibri"/>
                <a:ea typeface="Calibri"/>
                <a:cs typeface="Calibri"/>
                <a:sym typeface="Calibri"/>
              </a:rPr>
              <a:t> prenatal drug use, and </a:t>
            </a:r>
            <a:r>
              <a:rPr lang="en-US" sz="1200" b="1" i="0" u="none" strike="noStrike" cap="none" dirty="0">
                <a:solidFill>
                  <a:schemeClr val="dk1"/>
                </a:solidFill>
                <a:latin typeface="Calibri"/>
                <a:ea typeface="Calibri"/>
                <a:cs typeface="Calibri"/>
                <a:sym typeface="Calibri"/>
              </a:rPr>
              <a:t>8 states require them to test for prenatal drug exposure if they suspect drug use. </a:t>
            </a:r>
            <a:r>
              <a:rPr lang="en-US" sz="1200" dirty="0">
                <a:latin typeface="Calibri"/>
                <a:ea typeface="Calibri"/>
                <a:cs typeface="Calibri"/>
                <a:sym typeface="Calibri"/>
              </a:rPr>
              <a:t>including MAT, yet research has shown that best outcomes for both mothers and children are maintaining the child-parent bond</a:t>
            </a:r>
            <a:endParaRPr lang="en-US" dirty="0"/>
          </a:p>
          <a:p>
            <a:pPr marL="171450" lvl="0" indent="-171450" algn="l" rtl="0">
              <a:lnSpc>
                <a:spcPct val="100000"/>
              </a:lnSpc>
              <a:spcBef>
                <a:spcPts val="0"/>
              </a:spcBef>
              <a:spcAft>
                <a:spcPts val="0"/>
              </a:spcAft>
              <a:buSzPts val="1400"/>
              <a:buFont typeface="Arial"/>
              <a:buChar char="•"/>
            </a:pPr>
            <a:r>
              <a:rPr lang="en-US" sz="1200" dirty="0">
                <a:latin typeface="Calibri"/>
                <a:ea typeface="Calibri"/>
                <a:cs typeface="Calibri"/>
                <a:sym typeface="Calibri"/>
              </a:rPr>
              <a:t>NY State – not consider child abuse and DOES NOT require reporting</a:t>
            </a:r>
            <a:endParaRPr lang="en-US" dirty="0"/>
          </a:p>
          <a:p>
            <a:pPr marL="171450" lvl="0" indent="-171450" algn="l" rtl="0">
              <a:lnSpc>
                <a:spcPct val="100000"/>
              </a:lnSpc>
              <a:spcBef>
                <a:spcPts val="0"/>
              </a:spcBef>
              <a:spcAft>
                <a:spcPts val="0"/>
              </a:spcAft>
              <a:buSzPts val="1400"/>
              <a:buFont typeface="Arial"/>
              <a:buChar char="•"/>
            </a:pPr>
            <a:r>
              <a:rPr lang="en-US" sz="1200" dirty="0">
                <a:latin typeface="Calibri"/>
                <a:ea typeface="Calibri"/>
                <a:cs typeface="Calibri"/>
                <a:sym typeface="Calibri"/>
              </a:rPr>
              <a:t>Does have targeted programming but doesn’t prioritize access for PPP or</a:t>
            </a:r>
            <a:endParaRPr lang="en-US" dirty="0"/>
          </a:p>
          <a:p>
            <a:pPr marL="457200" marR="0" lvl="0" indent="-228600" algn="l" rtl="0">
              <a:lnSpc>
                <a:spcPct val="100000"/>
              </a:lnSpc>
              <a:spcBef>
                <a:spcPts val="0"/>
              </a:spcBef>
              <a:spcAft>
                <a:spcPts val="0"/>
              </a:spcAft>
              <a:buSzPts val="1400"/>
              <a:buNone/>
            </a:pPr>
            <a:r>
              <a:rPr lang="en-US" sz="1200" b="1" dirty="0">
                <a:latin typeface="Calibri"/>
                <a:ea typeface="Calibri"/>
                <a:cs typeface="Calibri"/>
                <a:sym typeface="Calibri"/>
              </a:rPr>
              <a:t>Also has implications for “test and report” policies re: testing for substances during pregnancy and post-partum without informed consent,</a:t>
            </a:r>
            <a:r>
              <a:rPr lang="en-US" sz="1200" dirty="0">
                <a:latin typeface="Calibri"/>
                <a:ea typeface="Calibri"/>
                <a:cs typeface="Calibri"/>
                <a:sym typeface="Calibri"/>
              </a:rPr>
              <a:t> </a:t>
            </a:r>
            <a:r>
              <a:rPr lang="en-US" sz="1200" b="1" dirty="0">
                <a:latin typeface="Calibri"/>
                <a:ea typeface="Calibri"/>
                <a:cs typeface="Calibri"/>
                <a:sym typeface="Calibri"/>
              </a:rPr>
              <a:t>leading to removal unrelated to evidence of abuse and neglect</a:t>
            </a:r>
            <a:r>
              <a:rPr lang="en-US" sz="1200" dirty="0">
                <a:latin typeface="Calibri"/>
                <a:ea typeface="Calibri"/>
                <a:cs typeface="Calibri"/>
                <a:sym typeface="Calibri"/>
              </a:rPr>
              <a:t> – and too often </a:t>
            </a:r>
            <a:r>
              <a:rPr lang="en-US" sz="1200" b="1" dirty="0">
                <a:latin typeface="Calibri"/>
                <a:ea typeface="Calibri"/>
                <a:cs typeface="Calibri"/>
                <a:sym typeface="Calibri"/>
              </a:rPr>
              <a:t>applied in discriminatory ways </a:t>
            </a:r>
            <a:r>
              <a:rPr lang="en-US" sz="1200" dirty="0">
                <a:latin typeface="Calibri"/>
                <a:ea typeface="Calibri"/>
                <a:cs typeface="Calibri"/>
                <a:sym typeface="Calibri"/>
              </a:rPr>
              <a:t>(testing and removal rates much higher in BIPOC communities. </a:t>
            </a:r>
            <a:endParaRPr lang="en-US" dirty="0"/>
          </a:p>
          <a:p>
            <a:pPr marL="457200" marR="0" lvl="0" indent="-228600" algn="l" rtl="0">
              <a:lnSpc>
                <a:spcPct val="100000"/>
              </a:lnSpc>
              <a:spcBef>
                <a:spcPts val="0"/>
              </a:spcBef>
              <a:spcAft>
                <a:spcPts val="0"/>
              </a:spcAft>
              <a:buSzPts val="1400"/>
              <a:buNone/>
            </a:pPr>
            <a:r>
              <a:rPr lang="en-US" sz="1200" b="1" dirty="0">
                <a:latin typeface="Calibri"/>
                <a:ea typeface="Calibri"/>
                <a:cs typeface="Calibri"/>
                <a:sym typeface="Calibri"/>
              </a:rPr>
              <a:t>Amplified in context of SU coercion, where </a:t>
            </a:r>
            <a:r>
              <a:rPr lang="en-US" sz="1200" dirty="0">
                <a:latin typeface="Calibri"/>
                <a:ea typeface="Calibri"/>
                <a:cs typeface="Calibri"/>
                <a:sym typeface="Calibri"/>
              </a:rPr>
              <a:t>this can include coercing a partner to use and then reporting them to CPS or using their SU against them in custody battles or as a way to discredit them with their children. </a:t>
            </a:r>
            <a:endParaRPr lang="en-US" dirty="0"/>
          </a:p>
          <a:p>
            <a:endParaRPr lang="en-US" dirty="0"/>
          </a:p>
        </p:txBody>
      </p:sp>
      <p:sp>
        <p:nvSpPr>
          <p:cNvPr id="4" name="Slide Number Placeholder 3"/>
          <p:cNvSpPr>
            <a:spLocks noGrp="1"/>
          </p:cNvSpPr>
          <p:nvPr>
            <p:ph type="sldNum" sz="quarter" idx="5"/>
          </p:nvPr>
        </p:nvSpPr>
        <p:spPr/>
        <p:txBody>
          <a:bodyPr/>
          <a:lstStyle/>
          <a:p>
            <a:fld id="{08C64EAC-C771-BD4D-99B1-93113B8B6987}" type="slidenum">
              <a:rPr lang="en-US" smtClean="0"/>
              <a:t>23</a:t>
            </a:fld>
            <a:endParaRPr lang="en-US"/>
          </a:p>
        </p:txBody>
      </p:sp>
    </p:spTree>
    <p:extLst>
      <p:ext uri="{BB962C8B-B14F-4D97-AF65-F5344CB8AC3E}">
        <p14:creationId xmlns:p14="http://schemas.microsoft.com/office/powerpoint/2010/main" val="744972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cs typeface="Calibri" panose="020F0502020204030204" pitchFamily="34" charset="0"/>
              </a:rPr>
              <a:t>Particular relevance for Family Court</a:t>
            </a:r>
            <a:r>
              <a:rPr lang="en-US" sz="1200" dirty="0">
                <a:latin typeface="Calibri" panose="020F0502020204030204" pitchFamily="34" charset="0"/>
                <a:cs typeface="Calibri" panose="020F0502020204030204" pitchFamily="34" charset="0"/>
              </a:rPr>
              <a:t> and </a:t>
            </a:r>
            <a:r>
              <a:rPr lang="en-US" sz="1200" b="1" dirty="0">
                <a:latin typeface="Calibri" panose="020F0502020204030204" pitchFamily="34" charset="0"/>
                <a:cs typeface="Calibri" panose="020F0502020204030204" pitchFamily="34" charset="0"/>
              </a:rPr>
              <a:t>re: policies related to SU and pregnancy/SU and parenting</a:t>
            </a:r>
          </a:p>
          <a:p>
            <a:pPr marL="171450" lvl="0" indent="-171450">
              <a:buFont typeface="Arial" panose="020B0604020202020204" pitchFamily="34" charset="0"/>
              <a:buChar char="•"/>
            </a:pPr>
            <a:r>
              <a:rPr lang="en-US" sz="1200" b="1" i="0" u="none" strike="noStrike" cap="none" dirty="0">
                <a:solidFill>
                  <a:schemeClr val="dk1"/>
                </a:solidFill>
                <a:effectLst/>
                <a:latin typeface="Calibri" panose="020F0502020204030204" pitchFamily="34" charset="0"/>
                <a:cs typeface="Calibri" panose="020F0502020204030204" pitchFamily="34" charset="0"/>
                <a:sym typeface="Arial"/>
              </a:rPr>
              <a:t>25 </a:t>
            </a:r>
            <a:r>
              <a:rPr lang="en-US" sz="1200" b="0" i="0" u="none" strike="noStrike" cap="none" dirty="0">
                <a:solidFill>
                  <a:schemeClr val="dk1"/>
                </a:solidFill>
                <a:effectLst/>
                <a:latin typeface="Calibri" panose="020F0502020204030204" pitchFamily="34" charset="0"/>
                <a:cs typeface="Calibri" panose="020F0502020204030204" pitchFamily="34" charset="0"/>
                <a:sym typeface="Arial"/>
              </a:rPr>
              <a:t>states and the District of Columbia consider substance use during pregnancy to be child abuse under civil child-welfare statutes, and 3 consider it grounds for civil commitment.</a:t>
            </a:r>
          </a:p>
          <a:p>
            <a:pPr marL="171450" indent="-171450">
              <a:buFont typeface="Arial" panose="020B0604020202020204" pitchFamily="34" charset="0"/>
              <a:buChar char="•"/>
            </a:pPr>
            <a:r>
              <a:rPr lang="en-US" sz="1200" b="1" i="0" u="none" strike="noStrike" cap="none" dirty="0">
                <a:solidFill>
                  <a:schemeClr val="dk1"/>
                </a:solidFill>
                <a:effectLst/>
                <a:latin typeface="Calibri" panose="020F0502020204030204" pitchFamily="34" charset="0"/>
                <a:cs typeface="Calibri" panose="020F0502020204030204" pitchFamily="34" charset="0"/>
                <a:sym typeface="Arial"/>
              </a:rPr>
              <a:t>26</a:t>
            </a:r>
            <a:r>
              <a:rPr lang="en-US" sz="1200" b="0" i="0" u="none" strike="noStrike" cap="none" dirty="0">
                <a:solidFill>
                  <a:schemeClr val="dk1"/>
                </a:solidFill>
                <a:effectLst/>
                <a:latin typeface="Calibri" panose="020F0502020204030204" pitchFamily="34" charset="0"/>
                <a:cs typeface="Calibri" panose="020F0502020204030204" pitchFamily="34" charset="0"/>
                <a:sym typeface="Arial"/>
              </a:rPr>
              <a:t> states and the District of Columbia require health care professionals to </a:t>
            </a:r>
            <a:r>
              <a:rPr lang="en-US" sz="1200" b="1" i="0" u="none" strike="noStrike" cap="none" dirty="0">
                <a:solidFill>
                  <a:schemeClr val="dk1"/>
                </a:solidFill>
                <a:effectLst/>
                <a:latin typeface="Calibri" panose="020F0502020204030204" pitchFamily="34" charset="0"/>
                <a:cs typeface="Calibri" panose="020F0502020204030204" pitchFamily="34" charset="0"/>
                <a:sym typeface="Arial"/>
              </a:rPr>
              <a:t>report suspected</a:t>
            </a:r>
            <a:r>
              <a:rPr lang="en-US" sz="1200" b="0" i="0" u="none" strike="noStrike" cap="none" dirty="0">
                <a:solidFill>
                  <a:schemeClr val="dk1"/>
                </a:solidFill>
                <a:effectLst/>
                <a:latin typeface="Calibri" panose="020F0502020204030204" pitchFamily="34" charset="0"/>
                <a:cs typeface="Calibri" panose="020F0502020204030204" pitchFamily="34" charset="0"/>
                <a:sym typeface="Arial"/>
              </a:rPr>
              <a:t> prenatal drug use, and </a:t>
            </a:r>
            <a:r>
              <a:rPr lang="en-US" sz="1200" b="1" i="0" u="none" strike="noStrike" cap="none" dirty="0">
                <a:solidFill>
                  <a:schemeClr val="dk1"/>
                </a:solidFill>
                <a:effectLst/>
                <a:latin typeface="Calibri" panose="020F0502020204030204" pitchFamily="34" charset="0"/>
                <a:cs typeface="Calibri" panose="020F0502020204030204" pitchFamily="34" charset="0"/>
                <a:sym typeface="Arial"/>
              </a:rPr>
              <a:t>8 states require them to test for prenatal drug exposure if they suspect drug use. </a:t>
            </a:r>
            <a:r>
              <a:rPr lang="en-US" sz="1200" dirty="0">
                <a:latin typeface="Calibri" panose="020F0502020204030204" pitchFamily="34" charset="0"/>
                <a:cs typeface="Calibri" panose="020F0502020204030204" pitchFamily="34" charset="0"/>
              </a:rPr>
              <a:t>including MAT, yet research has shown that best outcomes for both mothers and children are maintaining the child-parent bond</a:t>
            </a:r>
          </a:p>
          <a:p>
            <a:endParaRPr lang="en-US" sz="1200" b="1" dirty="0">
              <a:latin typeface="Calibri" panose="020F0502020204030204" pitchFamily="34" charset="0"/>
              <a:cs typeface="Calibri" panose="020F0502020204030204" pitchFamily="34" charset="0"/>
            </a:endParaRPr>
          </a:p>
          <a:p>
            <a:r>
              <a:rPr lang="en-US" sz="1200" b="1" dirty="0">
                <a:latin typeface="Calibri" panose="020F0502020204030204" pitchFamily="34" charset="0"/>
                <a:cs typeface="Calibri" panose="020F0502020204030204" pitchFamily="34" charset="0"/>
              </a:rPr>
              <a:t>Also has implications for “test and report” policies re: testing for substances during pregnancy and post-partum without informed consent,</a:t>
            </a:r>
            <a:r>
              <a:rPr lang="en-US" sz="1200" dirty="0">
                <a:latin typeface="Calibri" panose="020F0502020204030204" pitchFamily="34" charset="0"/>
                <a:cs typeface="Calibri" panose="020F0502020204030204" pitchFamily="34" charset="0"/>
              </a:rPr>
              <a:t> </a:t>
            </a:r>
            <a:r>
              <a:rPr lang="en-US" sz="1200" b="1" dirty="0">
                <a:latin typeface="Calibri" panose="020F0502020204030204" pitchFamily="34" charset="0"/>
                <a:cs typeface="Calibri" panose="020F0502020204030204" pitchFamily="34" charset="0"/>
              </a:rPr>
              <a:t>leading to removal unrelated to evidence of abuse and neglect</a:t>
            </a:r>
            <a:r>
              <a:rPr lang="en-US" sz="1200" dirty="0">
                <a:latin typeface="Calibri" panose="020F0502020204030204" pitchFamily="34" charset="0"/>
                <a:cs typeface="Calibri" panose="020F0502020204030204" pitchFamily="34" charset="0"/>
              </a:rPr>
              <a:t> – and too often </a:t>
            </a:r>
            <a:r>
              <a:rPr lang="en-US" sz="1200" b="1" dirty="0">
                <a:latin typeface="Calibri" panose="020F0502020204030204" pitchFamily="34" charset="0"/>
                <a:cs typeface="Calibri" panose="020F0502020204030204" pitchFamily="34" charset="0"/>
              </a:rPr>
              <a:t>applied in discriminatory ways </a:t>
            </a:r>
            <a:r>
              <a:rPr lang="en-US" sz="1200" dirty="0">
                <a:latin typeface="Calibri" panose="020F0502020204030204" pitchFamily="34" charset="0"/>
                <a:cs typeface="Calibri" panose="020F0502020204030204" pitchFamily="34" charset="0"/>
              </a:rPr>
              <a:t>(testing and removal rates much higher in BIPOC communities. </a:t>
            </a:r>
          </a:p>
          <a:p>
            <a:r>
              <a:rPr lang="en-US" sz="1200" b="1" dirty="0">
                <a:latin typeface="Calibri" panose="020F0502020204030204" pitchFamily="34" charset="0"/>
                <a:cs typeface="Calibri" panose="020F0502020204030204" pitchFamily="34" charset="0"/>
              </a:rPr>
              <a:t>Recent data from UPMC found higher rates of drug testing for Black vs. White women but higher rates of SU among W vs.  Black women</a:t>
            </a:r>
          </a:p>
          <a:p>
            <a:r>
              <a:rPr lang="en-US" sz="1200" b="1" dirty="0">
                <a:latin typeface="Calibri" panose="020F0502020204030204" pitchFamily="34" charset="0"/>
                <a:cs typeface="Calibri" panose="020F0502020204030204" pitchFamily="34" charset="0"/>
              </a:rPr>
              <a:t>Amplified in context of SU coercion, where </a:t>
            </a:r>
            <a:r>
              <a:rPr lang="en-US" sz="1200" dirty="0">
                <a:latin typeface="Calibri" panose="020F0502020204030204" pitchFamily="34" charset="0"/>
                <a:cs typeface="Calibri" panose="020F0502020204030204" pitchFamily="34" charset="0"/>
              </a:rPr>
              <a:t>this can include coercing a partner to use and then reporting them to CPS or using their SU against them in custody battles or as a way to discredit them with their children. </a:t>
            </a:r>
          </a:p>
          <a:p>
            <a:endParaRPr lang="en-US" sz="1200" b="0" i="0" u="none" strike="noStrike" cap="none" dirty="0">
              <a:solidFill>
                <a:schemeClr val="dk1"/>
              </a:solidFill>
              <a:effectLst/>
              <a:latin typeface="Calibri" panose="020F0502020204030204" pitchFamily="34" charset="0"/>
              <a:cs typeface="Calibri" panose="020F0502020204030204" pitchFamily="34" charset="0"/>
              <a:sym typeface="Arial"/>
            </a:endParaRPr>
          </a:p>
          <a:p>
            <a:endParaRPr lang="en-US" sz="1200" dirty="0">
              <a:latin typeface="Calibri" panose="020F0502020204030204" pitchFamily="34" charset="0"/>
              <a:cs typeface="Calibri" panose="020F0502020204030204" pitchFamily="34" charset="0"/>
            </a:endParaRPr>
          </a:p>
          <a:p>
            <a:pPr marL="0" marR="0">
              <a:lnSpc>
                <a:spcPts val="1525"/>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Dozens of women who used drugs while pregnant have faced criminal charges. Experts expect even more cases now that Roe has been overturned.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Meron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Menghistab</a:t>
            </a:r>
            <a:r>
              <a:rPr lang="en-US" sz="1800" dirty="0">
                <a:effectLst/>
                <a:latin typeface="Calibri" panose="020F0502020204030204" pitchFamily="34" charset="0"/>
                <a:ea typeface="Times New Roman" panose="02020603050405020304" pitchFamily="18" charset="0"/>
                <a:cs typeface="Calibri" panose="020F0502020204030204" pitchFamily="34" charset="0"/>
              </a:rPr>
              <a:t> for The Marshall Project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Some were already mothers, excited about having another baby. Others were upset or frightened to find themselves pregnant. All tested positive for drugs. And when these women lost their pregnancies, each ended up in jail.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More than 50 women have been prosecuted for child neglect or manslaughter in the United States since 1999 because they tested positive for drug use after a miscarriage or stillbirth, according to an investigation by The Marshall Project, The Frontier and </a:t>
            </a:r>
            <a:r>
              <a:rPr lang="en-US" sz="180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AL.com</a:t>
            </a:r>
            <a:r>
              <a:rPr lang="en-US" sz="1800" dirty="0">
                <a:effectLst/>
                <a:latin typeface="Calibri" panose="020F0502020204030204" pitchFamily="34" charset="0"/>
                <a:ea typeface="Times New Roman" panose="02020603050405020304" pitchFamily="18" charset="0"/>
                <a:cs typeface="Calibri" panose="020F0502020204030204" pitchFamily="34" charset="0"/>
              </a:rPr>
              <a:t> that was co-edited and published in partnership with The Washington Post.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medical community calls this legal approach harmful and counterproductive. But it’s a strategy many legal experts say is likely to become more common now that </a:t>
            </a:r>
            <a:r>
              <a:rPr lang="en-US" sz="1800" i="1" dirty="0">
                <a:effectLst/>
                <a:latin typeface="Calibri" panose="020F0502020204030204" pitchFamily="34" charset="0"/>
                <a:ea typeface="Times New Roman" panose="02020603050405020304" pitchFamily="18" charset="0"/>
                <a:cs typeface="Calibri" panose="020F0502020204030204" pitchFamily="34" charset="0"/>
              </a:rPr>
              <a:t>Roe v. Wade</a:t>
            </a:r>
            <a:r>
              <a:rPr lang="en-US" sz="1800" dirty="0">
                <a:effectLst/>
                <a:latin typeface="Calibri" panose="020F0502020204030204" pitchFamily="34" charset="0"/>
                <a:ea typeface="Times New Roman" panose="02020603050405020304" pitchFamily="18" charset="0"/>
                <a:cs typeface="Calibri" panose="020F0502020204030204" pitchFamily="34" charset="0"/>
              </a:rPr>
              <a:t> has been overturned, making it easier for states to pass laws that give fetuses and embryos the same rights as children or their mothers.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en-US" sz="1800" dirty="0">
                <a:solidFill>
                  <a:srgbClr val="416ED2"/>
                </a:solidFill>
                <a:effectLst/>
                <a:latin typeface="Calibri" panose="020F0502020204030204" pitchFamily="34" charset="0"/>
                <a:ea typeface="Times New Roman" panose="02020603050405020304" pitchFamily="18" charset="0"/>
                <a:cs typeface="Calibri" panose="020F0502020204030204" pitchFamily="34" charset="0"/>
                <a:hlinkClick r:id="rId4"/>
              </a:rPr>
              <a:t>An analysis</a:t>
            </a:r>
            <a:r>
              <a:rPr lang="en-US" sz="1800" dirty="0">
                <a:effectLst/>
                <a:latin typeface="Calibri" panose="020F0502020204030204" pitchFamily="34" charset="0"/>
                <a:ea typeface="Times New Roman" panose="02020603050405020304" pitchFamily="18" charset="0"/>
                <a:cs typeface="Calibri" panose="020F0502020204030204" pitchFamily="34" charset="0"/>
              </a:rPr>
              <a:t> of court records and medical examiner data over the last 23 years found at least 20 felony cases in Alabama, 14 in South Carolina and 10 in Oklahoma, as well as nine in other states where prosecutors have embraced some form of “fetal personhood” in bringing criminal charges after miscarriage or stillbirth. Many of the prosecutions resulted in lengthy prison sentences and life-altering consequences for mostly poor women who were struggling with addiction.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In 20 additional cases, women in Alabama, Oklahoma and South Carolina were prosecuted after positive drug tests because their babies died shortly after birth.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Seven of the Oklahoma stillbirth and miscarriage cases were </a:t>
            </a:r>
            <a:r>
              <a:rPr lang="en-US" sz="1800" dirty="0">
                <a:solidFill>
                  <a:srgbClr val="416ED2"/>
                </a:solidFill>
                <a:effectLst/>
                <a:latin typeface="Calibri" panose="020F0502020204030204" pitchFamily="34" charset="0"/>
                <a:ea typeface="Times New Roman" panose="02020603050405020304" pitchFamily="18" charset="0"/>
                <a:cs typeface="Calibri" panose="020F0502020204030204" pitchFamily="34" charset="0"/>
                <a:hlinkClick r:id="rId5"/>
              </a:rPr>
              <a:t>filed in the last two years</a:t>
            </a:r>
            <a:r>
              <a:rPr lang="en-US" sz="1800" dirty="0">
                <a:effectLst/>
                <a:latin typeface="Calibri" panose="020F0502020204030204" pitchFamily="34" charset="0"/>
                <a:ea typeface="Times New Roman" panose="02020603050405020304" pitchFamily="18" charset="0"/>
                <a:cs typeface="Calibri" panose="020F0502020204030204" pitchFamily="34" charset="0"/>
              </a:rPr>
              <a:t>. In many instances, the fetuses were not developed enough to be viable outside the womb. Sentences have ranged from probation to 20 years in prison. Women sent to prison after pregnancy loss are among the few Americans serving time for drug consumption; most laws criminalize drug possession and sales, </a:t>
            </a:r>
            <a:r>
              <a:rPr lang="en-US" sz="1800" dirty="0">
                <a:solidFill>
                  <a:srgbClr val="416ED2"/>
                </a:solidFill>
                <a:effectLst/>
                <a:latin typeface="Calibri" panose="020F0502020204030204" pitchFamily="34" charset="0"/>
                <a:ea typeface="Times New Roman" panose="02020603050405020304" pitchFamily="18" charset="0"/>
                <a:cs typeface="Calibri" panose="020F0502020204030204" pitchFamily="34" charset="0"/>
                <a:hlinkClick r:id="rId6"/>
              </a:rPr>
              <a:t>not use</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212121"/>
                </a:solidFill>
                <a:effectLst/>
                <a:latin typeface="Segoe UI" panose="020B0502040204020203"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mj-lt"/>
              <a:buAutoNum type="alphaUcPeriod"/>
            </a:pPr>
            <a:r>
              <a:rPr lang="en-US" sz="1800" dirty="0">
                <a:solidFill>
                  <a:srgbClr val="555555"/>
                </a:solidFill>
                <a:effectLst/>
                <a:latin typeface="Arial" panose="020B0604020202020204" pitchFamily="34" charset="0"/>
                <a:ea typeface="Times New Roman" panose="02020603050405020304" pitchFamily="18" charset="0"/>
              </a:rPr>
              <a:t>25 states and the District of Columbia consider substance use during pregnancy to be child abuse under civil child-welfare statutes, and 5 consider it grounds for civil commitment.</a:t>
            </a:r>
            <a:endParaRPr lang="en-US" sz="1800" dirty="0">
              <a:solidFill>
                <a:srgbClr val="555555"/>
              </a:solidFill>
              <a:effectLst/>
              <a:latin typeface="Times New Roman" panose="02020603050405020304" pitchFamily="18" charset="0"/>
              <a:ea typeface="Times New Roman" panose="02020603050405020304" pitchFamily="18" charset="0"/>
            </a:endParaRPr>
          </a:p>
          <a:p>
            <a:pPr marL="342900" marR="0" lvl="0" indent="-342900">
              <a:spcBef>
                <a:spcPts val="900"/>
              </a:spcBef>
              <a:spcAft>
                <a:spcPts val="0"/>
              </a:spcAft>
              <a:buSzPts val="1000"/>
              <a:buFont typeface="+mj-lt"/>
              <a:buAutoNum type="alphaUcPeriod"/>
            </a:pPr>
            <a:r>
              <a:rPr lang="en-US" sz="1800" dirty="0">
                <a:solidFill>
                  <a:srgbClr val="555555"/>
                </a:solidFill>
                <a:effectLst/>
                <a:latin typeface="Arial" panose="020B0604020202020204" pitchFamily="34" charset="0"/>
                <a:ea typeface="Times New Roman" panose="02020603050405020304" pitchFamily="18" charset="0"/>
              </a:rPr>
              <a:t>26 states and the District of Columbia require health care professionals to report suspected prenatal drug use, and 8 states require them to test for prenatal drug exposure if they suspect drug use.</a:t>
            </a:r>
            <a:endParaRPr lang="en-US" sz="1800" dirty="0">
              <a:solidFill>
                <a:srgbClr val="555555"/>
              </a:solidFill>
              <a:effectLst/>
              <a:latin typeface="Times New Roman" panose="02020603050405020304" pitchFamily="18" charset="0"/>
              <a:ea typeface="Times New Roman" panose="02020603050405020304" pitchFamily="18" charset="0"/>
            </a:endParaRPr>
          </a:p>
          <a:p>
            <a:pPr marL="342900" marR="0" lvl="0" indent="-342900">
              <a:spcBef>
                <a:spcPts val="900"/>
              </a:spcBef>
              <a:spcAft>
                <a:spcPts val="0"/>
              </a:spcAft>
              <a:buSzPts val="1000"/>
              <a:buFont typeface="+mj-lt"/>
              <a:buAutoNum type="alphaUcPeriod"/>
            </a:pPr>
            <a:r>
              <a:rPr lang="en-US" sz="1800" dirty="0">
                <a:solidFill>
                  <a:srgbClr val="555555"/>
                </a:solidFill>
                <a:effectLst/>
                <a:latin typeface="Arial" panose="020B0604020202020204" pitchFamily="34" charset="0"/>
                <a:ea typeface="Times New Roman" panose="02020603050405020304" pitchFamily="18" charset="0"/>
              </a:rPr>
              <a:t>19 states have either created or funded drug treatment programs specifically targeted to those who are pregnant, and 16 states and the District of Columbia provide pregnant people with priority access to state-funded drug treatment programs.</a:t>
            </a:r>
            <a:endParaRPr lang="en-US" sz="1800" dirty="0">
              <a:solidFill>
                <a:srgbClr val="555555"/>
              </a:solidFill>
              <a:effectLst/>
              <a:latin typeface="Times New Roman" panose="02020603050405020304" pitchFamily="18" charset="0"/>
              <a:ea typeface="Times New Roman" panose="02020603050405020304" pitchFamily="18" charset="0"/>
            </a:endParaRPr>
          </a:p>
          <a:p>
            <a:pPr marL="342900" marR="0" lvl="0" indent="-342900">
              <a:spcBef>
                <a:spcPts val="900"/>
              </a:spcBef>
              <a:spcAft>
                <a:spcPts val="0"/>
              </a:spcAft>
              <a:buSzPts val="1000"/>
              <a:buFont typeface="+mj-lt"/>
              <a:buAutoNum type="alphaUcPeriod"/>
            </a:pPr>
            <a:r>
              <a:rPr lang="en-US" sz="1800" dirty="0">
                <a:solidFill>
                  <a:srgbClr val="555555"/>
                </a:solidFill>
                <a:effectLst/>
                <a:latin typeface="Arial" panose="020B0604020202020204" pitchFamily="34" charset="0"/>
                <a:ea typeface="Times New Roman" panose="02020603050405020304" pitchFamily="18" charset="0"/>
              </a:rPr>
              <a:t>9 states prohibit publicly funded drug treatment programs from discriminating against pregnant people.</a:t>
            </a:r>
            <a:endParaRPr lang="en-US" sz="1800" dirty="0">
              <a:solidFill>
                <a:srgbClr val="555555"/>
              </a:solidFill>
              <a:effectLst/>
              <a:latin typeface="Times New Roman" panose="02020603050405020304" pitchFamily="18" charset="0"/>
              <a:ea typeface="Times New Roman" panose="02020603050405020304" pitchFamily="18" charset="0"/>
            </a:endParaRPr>
          </a:p>
          <a:p>
            <a:pPr marL="342900" marR="0" lvl="0" indent="-342900">
              <a:spcBef>
                <a:spcPts val="900"/>
              </a:spcBef>
              <a:spcAft>
                <a:spcPts val="0"/>
              </a:spcAft>
              <a:buSzPts val="1000"/>
              <a:buFont typeface="+mj-lt"/>
              <a:buAutoNum type="alphaUcPeriod"/>
            </a:pPr>
            <a:r>
              <a:rPr lang="en-US" sz="1800" dirty="0">
                <a:solidFill>
                  <a:srgbClr val="555555"/>
                </a:solidFill>
                <a:effectLst/>
                <a:latin typeface="Arial" panose="020B0604020202020204" pitchFamily="34" charset="0"/>
                <a:ea typeface="Times New Roman" panose="02020603050405020304" pitchFamily="18" charset="0"/>
              </a:rPr>
              <a:t>A and C</a:t>
            </a:r>
            <a:endParaRPr lang="en-US" sz="1800" dirty="0">
              <a:solidFill>
                <a:srgbClr val="555555"/>
              </a:solidFill>
              <a:effectLst/>
              <a:latin typeface="Times New Roman" panose="02020603050405020304" pitchFamily="18" charset="0"/>
              <a:ea typeface="Times New Roman" panose="02020603050405020304" pitchFamily="18" charset="0"/>
            </a:endParaRPr>
          </a:p>
          <a:p>
            <a:pPr marL="342900" marR="0" lvl="0" indent="-342900">
              <a:spcBef>
                <a:spcPts val="900"/>
              </a:spcBef>
              <a:spcAft>
                <a:spcPts val="0"/>
              </a:spcAft>
              <a:buSzPts val="1000"/>
              <a:buFont typeface="+mj-lt"/>
              <a:buAutoNum type="alphaUcPeriod"/>
            </a:pPr>
            <a:r>
              <a:rPr lang="en-US" sz="1800" dirty="0">
                <a:solidFill>
                  <a:srgbClr val="555555"/>
                </a:solidFill>
                <a:effectLst/>
                <a:latin typeface="Arial" panose="020B0604020202020204" pitchFamily="34" charset="0"/>
                <a:ea typeface="Times New Roman" panose="02020603050405020304" pitchFamily="18" charset="0"/>
              </a:rPr>
              <a:t>B and D</a:t>
            </a:r>
            <a:endParaRPr lang="en-US" sz="1800" dirty="0">
              <a:solidFill>
                <a:srgbClr val="555555"/>
              </a:solidFill>
              <a:effectLst/>
              <a:latin typeface="Times New Roman" panose="02020603050405020304" pitchFamily="18" charset="0"/>
              <a:ea typeface="Times New Roman" panose="02020603050405020304" pitchFamily="18" charset="0"/>
            </a:endParaRPr>
          </a:p>
          <a:p>
            <a:pPr marL="342900" marR="0" lvl="0" indent="-342900">
              <a:spcBef>
                <a:spcPts val="900"/>
              </a:spcBef>
              <a:spcAft>
                <a:spcPts val="0"/>
              </a:spcAft>
              <a:buSzPts val="1000"/>
              <a:buFont typeface="+mj-lt"/>
              <a:buAutoNum type="alphaUcPeriod"/>
            </a:pPr>
            <a:r>
              <a:rPr lang="en-US" sz="1800" b="1" dirty="0">
                <a:solidFill>
                  <a:srgbClr val="555555"/>
                </a:solidFill>
                <a:effectLst/>
                <a:latin typeface="Arial" panose="020B0604020202020204" pitchFamily="34" charset="0"/>
                <a:ea typeface="Times New Roman" panose="02020603050405020304" pitchFamily="18" charset="0"/>
              </a:rPr>
              <a:t>All of the above</a:t>
            </a:r>
            <a:endParaRPr lang="en-US" sz="1800" dirty="0">
              <a:solidFill>
                <a:srgbClr val="555555"/>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12121"/>
                </a:solidFill>
                <a:effectLst/>
                <a:latin typeface="Segoe UI" panose="020B0502040204020203"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555555"/>
                </a:solidFill>
                <a:effectLst/>
                <a:latin typeface="Arial" panose="020B0604020202020204" pitchFamily="34" charset="0"/>
                <a:ea typeface="Times New Roman" panose="02020603050405020304" pitchFamily="18" charset="0"/>
              </a:rPr>
              <a:t>Since the late 1980s, policymakers have debated the question of how society should deal with the problem of substance use during pregnancy. Prosecutors have attempted to rely on a host of criminal laws already on the books to attack prenatal substance use. The Supreme Courts in Alabama and South Carolina have upheld convictions ruling that an individual’s substance use in pregnancy constitutes criminal child abuse. Meanwhile, several states have expanded their civil child-welfare requirements to include prenatal substance use, so that prenatal drug exposure can provide grounds for terminating parental rights because of child abuse or neglect. Further, some states, under the rubric of protecting the fetus, authorize civil commitment (such as forced admission to an inpatient treatment program) of pregnant people who use drugs; these policies sometimes also apply to alcohol use or other behaviors. A number of states require health care professionals to report or test for prenatal drug exposure, which can be used as evidence in child-welfare proceedings. And in order to receive federal child abuse prevention funds, states must require health care providers to notify child protective services when the provider cares for an infant affected by illegal substance use. Finally, a number of states have placed a priority on making drug treatment more readily available to pregnant individuals, which is bolstered by federal funds that require prioritized access to treatment programs for anyone who is pregnant.</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555555"/>
                </a:solidFill>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555555"/>
                </a:solidFill>
                <a:effectLst/>
                <a:latin typeface="Arial" panose="020B0604020202020204" pitchFamily="34" charset="0"/>
                <a:ea typeface="Times New Roman" panose="02020603050405020304" pitchFamily="18" charset="0"/>
              </a:rPr>
              <a:t>Guttmacher Institute. </a:t>
            </a:r>
            <a:r>
              <a:rPr lang="en-US" sz="1800" i="1" dirty="0">
                <a:solidFill>
                  <a:srgbClr val="555555"/>
                </a:solidFill>
                <a:effectLst/>
                <a:latin typeface="Arial" panose="020B0604020202020204" pitchFamily="34" charset="0"/>
                <a:ea typeface="Times New Roman" panose="02020603050405020304" pitchFamily="18" charset="0"/>
              </a:rPr>
              <a:t>Substance Use During Pregnancy: State Laws</a:t>
            </a:r>
            <a:r>
              <a:rPr lang="en-US" sz="1800" dirty="0">
                <a:solidFill>
                  <a:srgbClr val="555555"/>
                </a:solidFill>
                <a:effectLst/>
                <a:latin typeface="Arial" panose="020B0604020202020204" pitchFamily="34" charset="0"/>
                <a:ea typeface="Times New Roman" panose="02020603050405020304" pitchFamily="18" charset="0"/>
              </a:rPr>
              <a:t>. 8.31.23.</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u="sng" dirty="0">
                <a:solidFill>
                  <a:srgbClr val="0000FF"/>
                </a:solidFill>
                <a:effectLst/>
                <a:latin typeface="Segoe UI" panose="020B0502040204020203" pitchFamily="34" charset="0"/>
                <a:ea typeface="Times New Roman" panose="02020603050405020304" pitchFamily="18" charset="0"/>
                <a:hlinkClick r:id="rId7"/>
              </a:rPr>
              <a:t>https://www.guttmacher.org/state-policy/explore/substance-use-during-pregnancy</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12121"/>
                </a:solidFill>
                <a:effectLst/>
                <a:latin typeface="Segoe UI" panose="020B0502040204020203"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12121"/>
                </a:solidFill>
                <a:effectLst/>
                <a:latin typeface="Segoe UI" panose="020B0502040204020203"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08C64EAC-C771-BD4D-99B1-93113B8B6987}" type="slidenum">
              <a:rPr lang="en-US" smtClean="0"/>
              <a:t>24</a:t>
            </a:fld>
            <a:endParaRPr lang="en-US"/>
          </a:p>
        </p:txBody>
      </p:sp>
    </p:spTree>
    <p:extLst>
      <p:ext uri="{BB962C8B-B14F-4D97-AF65-F5344CB8AC3E}">
        <p14:creationId xmlns:p14="http://schemas.microsoft.com/office/powerpoint/2010/main" val="1916101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Since you asked: What role does drug enforcement play in the rising incarceration of women? </a:t>
            </a:r>
          </a:p>
          <a:p>
            <a:r>
              <a:rPr lang="en-US" b="1" i="1" dirty="0">
                <a:latin typeface="Calibri" panose="020F0502020204030204" pitchFamily="34" charset="0"/>
                <a:cs typeface="Calibri" panose="020F0502020204030204" pitchFamily="34" charset="0"/>
              </a:rPr>
              <a:t>Women are being jailed at higher rates than ever. </a:t>
            </a:r>
            <a:r>
              <a:rPr lang="en-US" i="1" dirty="0">
                <a:latin typeface="Calibri" panose="020F0502020204030204" pitchFamily="34" charset="0"/>
                <a:cs typeface="Calibri" panose="020F0502020204030204" pitchFamily="34" charset="0"/>
              </a:rPr>
              <a:t>We explore whether drug arrests and substance abuse could be having an impact.</a:t>
            </a:r>
          </a:p>
          <a:p>
            <a:r>
              <a:rPr lang="en-US" dirty="0">
                <a:latin typeface="Calibri" panose="020F0502020204030204" pitchFamily="34" charset="0"/>
                <a:cs typeface="Calibri" panose="020F0502020204030204" pitchFamily="34" charset="0"/>
              </a:rPr>
              <a:t>by </a:t>
            </a:r>
            <a:r>
              <a:rPr lang="en-US" dirty="0">
                <a:latin typeface="Calibri" panose="020F0502020204030204" pitchFamily="34" charset="0"/>
                <a:cs typeface="Calibri" panose="020F0502020204030204" pitchFamily="34" charset="0"/>
                <a:hlinkClick r:id="rId3" tooltip="Visit Tiana Herring’s website"/>
              </a:rPr>
              <a:t>Tiana Herring</a:t>
            </a:r>
            <a:r>
              <a:rPr lang="en-US" dirty="0">
                <a:latin typeface="Calibri" panose="020F0502020204030204" pitchFamily="34" charset="0"/>
                <a:cs typeface="Calibri" panose="020F0502020204030204" pitchFamily="34" charset="0"/>
              </a:rPr>
              <a:t>, November 10, 2020</a:t>
            </a:r>
          </a:p>
          <a:p>
            <a:endParaRPr lang="en-US"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Increased drug arrests for women</a:t>
            </a:r>
          </a:p>
          <a:p>
            <a:r>
              <a:rPr lang="en-US" dirty="0">
                <a:latin typeface="Calibri" panose="020F0502020204030204" pitchFamily="34" charset="0"/>
                <a:cs typeface="Calibri" panose="020F0502020204030204" pitchFamily="34" charset="0"/>
              </a:rPr>
              <a:t>Over the </a:t>
            </a:r>
            <a:r>
              <a:rPr lang="en-US" b="1" dirty="0">
                <a:latin typeface="Calibri" panose="020F0502020204030204" pitchFamily="34" charset="0"/>
                <a:cs typeface="Calibri" panose="020F0502020204030204" pitchFamily="34" charset="0"/>
              </a:rPr>
              <a:t>past 35 years</a:t>
            </a:r>
            <a:r>
              <a:rPr lang="en-US"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total </a:t>
            </a:r>
            <a:r>
              <a:rPr lang="en-US" b="1" dirty="0">
                <a:latin typeface="Calibri" panose="020F0502020204030204" pitchFamily="34" charset="0"/>
                <a:cs typeface="Calibri" panose="020F0502020204030204" pitchFamily="34" charset="0"/>
                <a:hlinkClick r:id="rId4"/>
              </a:rPr>
              <a:t>arrests</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have </a:t>
            </a:r>
            <a:r>
              <a:rPr lang="en-US" b="1" dirty="0">
                <a:latin typeface="Calibri" panose="020F0502020204030204" pitchFamily="34" charset="0"/>
                <a:cs typeface="Calibri" panose="020F0502020204030204" pitchFamily="34" charset="0"/>
              </a:rPr>
              <a:t>risen 25% for women, </a:t>
            </a:r>
            <a:r>
              <a:rPr lang="en-US" dirty="0">
                <a:latin typeface="Calibri" panose="020F0502020204030204" pitchFamily="34" charset="0"/>
                <a:cs typeface="Calibri" panose="020F0502020204030204" pitchFamily="34" charset="0"/>
              </a:rPr>
              <a:t>while </a:t>
            </a:r>
            <a:r>
              <a:rPr lang="en-US" b="1" dirty="0">
                <a:latin typeface="Calibri" panose="020F0502020204030204" pitchFamily="34" charset="0"/>
                <a:cs typeface="Calibri" panose="020F0502020204030204" pitchFamily="34" charset="0"/>
              </a:rPr>
              <a:t>decreasing 33% for men</a:t>
            </a:r>
            <a:r>
              <a:rPr lang="en-US" dirty="0">
                <a:latin typeface="Calibri" panose="020F0502020204030204" pitchFamily="34" charset="0"/>
                <a:cs typeface="Calibri" panose="020F0502020204030204" pitchFamily="34" charset="0"/>
              </a:rPr>
              <a:t>. The </a:t>
            </a:r>
            <a:r>
              <a:rPr lang="en-US" b="1" dirty="0">
                <a:latin typeface="Calibri" panose="020F0502020204030204" pitchFamily="34" charset="0"/>
                <a:cs typeface="Calibri" panose="020F0502020204030204" pitchFamily="34" charset="0"/>
              </a:rPr>
              <a:t>increase among women is largely driven by dru</a:t>
            </a:r>
            <a:r>
              <a:rPr lang="en-US" dirty="0">
                <a:latin typeface="Calibri" panose="020F0502020204030204" pitchFamily="34" charset="0"/>
                <a:cs typeface="Calibri" panose="020F0502020204030204" pitchFamily="34" charset="0"/>
              </a:rPr>
              <a:t>gs: During that period, drug related arrests </a:t>
            </a:r>
            <a:r>
              <a:rPr lang="en-US" b="1" dirty="0">
                <a:latin typeface="Calibri" panose="020F0502020204030204" pitchFamily="34" charset="0"/>
                <a:cs typeface="Calibri" panose="020F0502020204030204" pitchFamily="34" charset="0"/>
              </a:rPr>
              <a:t>increased nearly 216% for women</a:t>
            </a:r>
            <a:r>
              <a:rPr lang="en-US"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compared to 48% for men</a:t>
            </a:r>
            <a:r>
              <a:rPr lang="en-US" dirty="0">
                <a:latin typeface="Calibri" panose="020F0502020204030204" pitchFamily="34" charset="0"/>
                <a:cs typeface="Calibri" panose="020F0502020204030204" pitchFamily="34" charset="0"/>
              </a:rPr>
              <a:t>.</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Changes in policing in the 1990s contributed to this rise. </a:t>
            </a:r>
            <a:r>
              <a:rPr lang="en-US" b="1" dirty="0">
                <a:latin typeface="Calibri" panose="020F0502020204030204" pitchFamily="34" charset="0"/>
                <a:cs typeface="Calibri" panose="020F0502020204030204" pitchFamily="34" charset="0"/>
              </a:rPr>
              <a:t>The shift toward “broken windows” policing — or arresting people for minor offenses to supposedly prevent major crime — </a:t>
            </a:r>
            <a:r>
              <a:rPr lang="en-US" dirty="0">
                <a:latin typeface="Calibri" panose="020F0502020204030204" pitchFamily="34" charset="0"/>
                <a:cs typeface="Calibri" panose="020F0502020204030204" pitchFamily="34" charset="0"/>
              </a:rPr>
              <a:t>resulted in </a:t>
            </a:r>
            <a:r>
              <a:rPr lang="en-US" b="1" dirty="0">
                <a:latin typeface="Calibri" panose="020F0502020204030204" pitchFamily="34" charset="0"/>
                <a:cs typeface="Calibri" panose="020F0502020204030204" pitchFamily="34" charset="0"/>
                <a:hlinkClick r:id="rId5"/>
              </a:rPr>
              <a:t>increased arrests</a:t>
            </a:r>
            <a:r>
              <a:rPr lang="en-US" b="1" dirty="0">
                <a:latin typeface="Calibri" panose="020F0502020204030204" pitchFamily="34" charset="0"/>
                <a:cs typeface="Calibri" panose="020F0502020204030204" pitchFamily="34" charset="0"/>
              </a:rPr>
              <a:t> for both men and women</a:t>
            </a:r>
            <a:r>
              <a:rPr lang="en-US" dirty="0">
                <a:latin typeface="Calibri" panose="020F0502020204030204" pitchFamily="34" charset="0"/>
                <a:cs typeface="Calibri" panose="020F0502020204030204" pitchFamily="34" charset="0"/>
              </a:rPr>
              <a:t>. But these policies </a:t>
            </a:r>
            <a:r>
              <a:rPr lang="en-US" b="1" dirty="0">
                <a:latin typeface="Calibri" panose="020F0502020204030204" pitchFamily="34" charset="0"/>
                <a:cs typeface="Calibri" panose="020F0502020204030204" pitchFamily="34" charset="0"/>
              </a:rPr>
              <a:t>particularly affected women</a:t>
            </a:r>
            <a:r>
              <a:rPr lang="en-US" dirty="0">
                <a:latin typeface="Calibri" panose="020F0502020204030204" pitchFamily="34" charset="0"/>
                <a:cs typeface="Calibri" panose="020F0502020204030204" pitchFamily="34" charset="0"/>
              </a:rPr>
              <a:t>, who are </a:t>
            </a:r>
            <a:r>
              <a:rPr lang="en-US" b="1" dirty="0">
                <a:latin typeface="Calibri" panose="020F0502020204030204" pitchFamily="34" charset="0"/>
                <a:cs typeface="Calibri" panose="020F0502020204030204" pitchFamily="34" charset="0"/>
              </a:rPr>
              <a:t>more likely to be involved in relatively minor drug crimes like simple possession than higher-level drug offenses</a:t>
            </a:r>
            <a:r>
              <a:rPr lang="en-US" dirty="0">
                <a:latin typeface="Calibri" panose="020F0502020204030204" pitchFamily="34" charset="0"/>
                <a:cs typeface="Calibri" panose="020F0502020204030204" pitchFamily="34" charset="0"/>
              </a:rPr>
              <a:t>.</a:t>
            </a:r>
          </a:p>
          <a:p>
            <a:endParaRPr lang="en-US"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More than a quarter of </a:t>
            </a:r>
            <a:r>
              <a:rPr lang="en-US" b="1" dirty="0">
                <a:latin typeface="Calibri" panose="020F0502020204030204" pitchFamily="34" charset="0"/>
                <a:cs typeface="Calibri" panose="020F0502020204030204" pitchFamily="34" charset="0"/>
                <a:hlinkClick r:id="rId6"/>
              </a:rPr>
              <a:t>women in jail</a:t>
            </a:r>
            <a:r>
              <a:rPr lang="en-US" b="1" dirty="0">
                <a:latin typeface="Calibri" panose="020F0502020204030204" pitchFamily="34" charset="0"/>
                <a:cs typeface="Calibri" panose="020F0502020204030204" pitchFamily="34" charset="0"/>
              </a:rPr>
              <a:t> are held for drug crimes</a:t>
            </a:r>
            <a:r>
              <a:rPr lang="en-US" dirty="0">
                <a:latin typeface="Calibri" panose="020F0502020204030204" pitchFamily="34" charset="0"/>
                <a:cs typeface="Calibri" panose="020F0502020204030204" pitchFamily="34" charset="0"/>
              </a:rPr>
              <a:t>, which holds true for </a:t>
            </a:r>
            <a:r>
              <a:rPr lang="en-US" b="1" dirty="0">
                <a:latin typeface="Calibri" panose="020F0502020204030204" pitchFamily="34" charset="0"/>
                <a:cs typeface="Calibri" panose="020F0502020204030204" pitchFamily="34" charset="0"/>
              </a:rPr>
              <a:t>both convicted and un-convicted </a:t>
            </a:r>
            <a:r>
              <a:rPr lang="en-US" dirty="0">
                <a:latin typeface="Calibri" panose="020F0502020204030204" pitchFamily="34" charset="0"/>
                <a:cs typeface="Calibri" panose="020F0502020204030204" pitchFamily="34" charset="0"/>
              </a:rPr>
              <a:t>women. (Another </a:t>
            </a:r>
            <a:r>
              <a:rPr lang="en-US" b="1" dirty="0">
                <a:latin typeface="Calibri" panose="020F0502020204030204" pitchFamily="34" charset="0"/>
                <a:cs typeface="Calibri" panose="020F0502020204030204" pitchFamily="34" charset="0"/>
              </a:rPr>
              <a:t>32 percent are held for property offenses, which are often </a:t>
            </a:r>
            <a:r>
              <a:rPr lang="en-US" b="1" dirty="0">
                <a:latin typeface="Calibri" panose="020F0502020204030204" pitchFamily="34" charset="0"/>
                <a:cs typeface="Calibri" panose="020F0502020204030204" pitchFamily="34" charset="0"/>
                <a:hlinkClick r:id="rId7"/>
              </a:rPr>
              <a:t>linked</a:t>
            </a:r>
            <a:r>
              <a:rPr lang="en-US" b="1" dirty="0">
                <a:latin typeface="Calibri" panose="020F0502020204030204" pitchFamily="34" charset="0"/>
                <a:cs typeface="Calibri" panose="020F0502020204030204" pitchFamily="34" charset="0"/>
              </a:rPr>
              <a:t> to drug dependence and abuse</a:t>
            </a:r>
            <a:r>
              <a:rPr lang="en-US" dirty="0">
                <a:latin typeface="Calibri" panose="020F0502020204030204" pitchFamily="34" charset="0"/>
                <a:cs typeface="Calibri" panose="020F0502020204030204" pitchFamily="34" charset="0"/>
              </a:rPr>
              <a:t>.) In </a:t>
            </a:r>
            <a:r>
              <a:rPr lang="en-US" b="1" dirty="0">
                <a:latin typeface="Calibri" panose="020F0502020204030204" pitchFamily="34" charset="0"/>
                <a:cs typeface="Calibri" panose="020F0502020204030204" pitchFamily="34" charset="0"/>
              </a:rPr>
              <a:t>state prisons as well, the share of women incarcerated for drug and property crimes is greater than for their male counterparts.</a:t>
            </a:r>
          </a:p>
          <a:p>
            <a:endParaRPr lang="en-US" b="1" dirty="0">
              <a:latin typeface="Calibri" panose="020F0502020204030204" pitchFamily="34" charset="0"/>
              <a:cs typeface="Calibri" panose="020F0502020204030204" pitchFamily="34" charset="0"/>
            </a:endParaRPr>
          </a:p>
          <a:p>
            <a:r>
              <a:rPr lang="en-US" sz="1400" b="1" dirty="0">
                <a:latin typeface="Calibri" panose="020F0502020204030204" pitchFamily="34" charset="0"/>
                <a:cs typeface="Calibri" panose="020F0502020204030204" pitchFamily="34" charset="0"/>
              </a:rPr>
              <a:t>2019 Data</a:t>
            </a:r>
          </a:p>
          <a:p>
            <a:pPr marL="285750" indent="-285750">
              <a:buFont typeface="Arial" panose="020B0604020202020204" pitchFamily="34" charset="0"/>
              <a:buChar char="•"/>
            </a:pPr>
            <a:r>
              <a:rPr lang="en-US" sz="1400" b="1" dirty="0">
                <a:latin typeface="Calibri" panose="020F0502020204030204" pitchFamily="34" charset="0"/>
                <a:cs typeface="Calibri" panose="020F0502020204030204" pitchFamily="34" charset="0"/>
              </a:rPr>
              <a:t>At fiscal year-end 2019, about 59% (6,500) of all females sentenced to federal prison were serving time for drug offenses, compared to 45% (66,700) of all males.</a:t>
            </a:r>
          </a:p>
          <a:p>
            <a:pPr marL="285750" indent="-285750">
              <a:buFont typeface="Arial" panose="020B0604020202020204" pitchFamily="34" charset="0"/>
              <a:buChar char="•"/>
            </a:pPr>
            <a:r>
              <a:rPr lang="en-US" sz="1400" b="1" dirty="0">
                <a:latin typeface="Calibri" panose="020F0502020204030204" pitchFamily="34" charset="0"/>
                <a:cs typeface="Calibri" panose="020F0502020204030204" pitchFamily="34" charset="0"/>
              </a:rPr>
              <a:t>A larger percentage of female state prisoners were serving sentences for drug (26%) or property (24%) offenses than males (13% drugs, 16% property) at yearend 2018.</a:t>
            </a:r>
            <a:endParaRPr lang="en-US" sz="1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 More than a quarter of women in state prison were incarcerated for drug offenses at the end of 2015, compared to 15 percent of men.4 More than 61 percent of women in federal prison are incarcerated for drug offenses, compared to approximately 50 percent of men. Currently, there are 8,500 women in federal prisons on drug charges, 24,700 in state prisons and 27,000 in local jails. Of the 27,000 women in local jails on drug charges, a staggering 63 percent have not been convicted. </a:t>
            </a:r>
            <a:r>
              <a:rPr lang="en-US" sz="1400" b="1" dirty="0">
                <a:latin typeface="Calibri" panose="020F0502020204030204" pitchFamily="34" charset="0"/>
                <a:cs typeface="Calibri" panose="020F0502020204030204" pitchFamily="34" charset="0"/>
              </a:rPr>
              <a:t>Female Drug Arrests, 1980-2012 </a:t>
            </a:r>
            <a:r>
              <a:rPr lang="en-US" sz="1400" i="1" dirty="0">
                <a:latin typeface="Calibri" panose="020F0502020204030204" pitchFamily="34" charset="0"/>
                <a:cs typeface="Calibri" panose="020F0502020204030204" pitchFamily="34" charset="0"/>
              </a:rPr>
              <a:t>Source: Bureau of Justice Statistics.</a:t>
            </a:r>
            <a:endParaRPr lang="en-US" sz="1400" dirty="0">
              <a:latin typeface="Calibri" panose="020F0502020204030204" pitchFamily="34" charset="0"/>
              <a:cs typeface="Calibri" panose="020F0502020204030204" pitchFamily="34" charset="0"/>
            </a:endParaRPr>
          </a:p>
          <a:p>
            <a:r>
              <a:rPr lang="en-US" sz="1400" b="1" dirty="0">
                <a:latin typeface="Calibri" panose="020F0502020204030204" pitchFamily="34" charset="0"/>
                <a:cs typeface="Calibri" panose="020F0502020204030204" pitchFamily="34" charset="0"/>
              </a:rPr>
              <a:t>Rate Per 100,000 ––State and Federal Prison</a:t>
            </a:r>
            <a:r>
              <a:rPr lang="en-US" sz="1400" dirty="0">
                <a:latin typeface="Calibri" panose="020F0502020204030204" pitchFamily="34" charset="0"/>
                <a:cs typeface="Calibri" panose="020F0502020204030204" pitchFamily="34" charset="0"/>
              </a:rPr>
              <a:t>: </a:t>
            </a:r>
            <a:r>
              <a:rPr lang="en-US" sz="1400" b="1" dirty="0">
                <a:latin typeface="Calibri" panose="020F0502020204030204" pitchFamily="34" charset="0"/>
                <a:cs typeface="Calibri" panose="020F0502020204030204" pitchFamily="34" charset="0"/>
              </a:rPr>
              <a:t>U.S. Female Incarceration Rates, December 31, 2015</a:t>
            </a:r>
            <a:endParaRPr lang="en-US" sz="14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Drug use and drug selling occur at </a:t>
            </a:r>
            <a:r>
              <a:rPr lang="en-US" sz="1400" b="1" dirty="0">
                <a:latin typeface="Calibri" panose="020F0502020204030204" pitchFamily="34" charset="0"/>
                <a:cs typeface="Calibri" panose="020F0502020204030204" pitchFamily="34" charset="0"/>
              </a:rPr>
              <a:t>similar rates across racial and ethnic groups,</a:t>
            </a:r>
            <a:r>
              <a:rPr lang="en-US" sz="1400" dirty="0">
                <a:latin typeface="Calibri" panose="020F0502020204030204" pitchFamily="34" charset="0"/>
                <a:cs typeface="Calibri" panose="020F0502020204030204" pitchFamily="34" charset="0"/>
              </a:rPr>
              <a:t> yet </a:t>
            </a:r>
            <a:r>
              <a:rPr lang="en-US" sz="1400" b="1" dirty="0">
                <a:latin typeface="Calibri" panose="020F0502020204030204" pitchFamily="34" charset="0"/>
                <a:cs typeface="Calibri" panose="020F0502020204030204" pitchFamily="34" charset="0"/>
              </a:rPr>
              <a:t>black and Latina women are far more likely to be criminalized for drug law violations than white women</a:t>
            </a:r>
            <a:r>
              <a:rPr lang="en-US" sz="1400" dirty="0">
                <a:latin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Black women are almost twice as likely – and Latinas are more than 20 percent more likely – to be incarcerated than white women.9 </a:t>
            </a:r>
          </a:p>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Even though </a:t>
            </a:r>
            <a:r>
              <a:rPr lang="en-US" sz="1400" b="1" dirty="0">
                <a:latin typeface="Calibri" panose="020F0502020204030204" pitchFamily="34" charset="0"/>
                <a:cs typeface="Calibri" panose="020F0502020204030204" pitchFamily="34" charset="0"/>
              </a:rPr>
              <a:t>black women are no more likely than white women </a:t>
            </a:r>
            <a:r>
              <a:rPr lang="en-US" sz="1400" dirty="0">
                <a:latin typeface="Calibri" panose="020F0502020204030204" pitchFamily="34" charset="0"/>
                <a:cs typeface="Calibri" panose="020F0502020204030204" pitchFamily="34" charset="0"/>
              </a:rPr>
              <a:t>to use illicit drugs during </a:t>
            </a:r>
            <a:r>
              <a:rPr lang="en-US" sz="1400" b="1" dirty="0">
                <a:latin typeface="Calibri" panose="020F0502020204030204" pitchFamily="34" charset="0"/>
                <a:cs typeface="Calibri" panose="020F0502020204030204" pitchFamily="34" charset="0"/>
              </a:rPr>
              <a:t>pregnancy,</a:t>
            </a:r>
            <a:r>
              <a:rPr lang="en-US" sz="1400" dirty="0">
                <a:latin typeface="Calibri" panose="020F0502020204030204" pitchFamily="34" charset="0"/>
                <a:cs typeface="Calibri" panose="020F0502020204030204" pitchFamily="34" charset="0"/>
              </a:rPr>
              <a:t> they </a:t>
            </a:r>
            <a:r>
              <a:rPr lang="en-US" sz="1400" b="1" dirty="0">
                <a:latin typeface="Calibri" panose="020F0502020204030204" pitchFamily="34" charset="0"/>
                <a:cs typeface="Calibri" panose="020F0502020204030204" pitchFamily="34" charset="0"/>
              </a:rPr>
              <a:t>are far more likely to be reported to child welfare services for drug use</a:t>
            </a:r>
            <a:r>
              <a:rPr lang="en-US" sz="1400" dirty="0">
                <a:latin typeface="Calibri" panose="020F0502020204030204" pitchFamily="34" charset="0"/>
                <a:cs typeface="Calibri" panose="020F0502020204030204" pitchFamily="34" charset="0"/>
              </a:rPr>
              <a:t>.10 In fact, a seminal study published in the </a:t>
            </a:r>
            <a:r>
              <a:rPr lang="en-US" sz="1400" i="1" dirty="0">
                <a:latin typeface="Calibri" panose="020F0502020204030204" pitchFamily="34" charset="0"/>
                <a:cs typeface="Calibri" panose="020F0502020204030204" pitchFamily="34" charset="0"/>
              </a:rPr>
              <a:t>New England Journal of Medicine </a:t>
            </a:r>
            <a:r>
              <a:rPr lang="en-US" sz="1400" dirty="0">
                <a:latin typeface="Calibri" panose="020F0502020204030204" pitchFamily="34" charset="0"/>
                <a:cs typeface="Calibri" panose="020F0502020204030204" pitchFamily="34" charset="0"/>
              </a:rPr>
              <a:t>found that </a:t>
            </a:r>
            <a:r>
              <a:rPr lang="en-US" sz="1400" b="1" dirty="0">
                <a:latin typeface="Calibri" panose="020F0502020204030204" pitchFamily="34" charset="0"/>
                <a:cs typeface="Calibri" panose="020F0502020204030204" pitchFamily="34" charset="0"/>
              </a:rPr>
              <a:t>black women were 10 times more likely than white women to be reported to child welfare</a:t>
            </a:r>
            <a:r>
              <a:rPr lang="en-US" sz="1400" dirty="0">
                <a:latin typeface="Calibri" panose="020F0502020204030204" pitchFamily="34" charset="0"/>
                <a:cs typeface="Calibri" panose="020F0502020204030204" pitchFamily="34" charset="0"/>
              </a:rPr>
              <a:t>.11 </a:t>
            </a:r>
          </a:p>
          <a:p>
            <a:endParaRPr lang="en-US" b="1" dirty="0">
              <a:latin typeface="Calibri" panose="020F0502020204030204" pitchFamily="34" charset="0"/>
              <a:cs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08C64EAC-C771-BD4D-99B1-93113B8B6987}" type="slidenum">
              <a:rPr lang="en-US" smtClean="0"/>
              <a:t>28</a:t>
            </a:fld>
            <a:endParaRPr lang="en-US"/>
          </a:p>
        </p:txBody>
      </p:sp>
    </p:spTree>
    <p:extLst>
      <p:ext uri="{BB962C8B-B14F-4D97-AF65-F5344CB8AC3E}">
        <p14:creationId xmlns:p14="http://schemas.microsoft.com/office/powerpoint/2010/main" val="613750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28600" algn="l" rtl="0">
              <a:lnSpc>
                <a:spcPct val="100000"/>
              </a:lnSpc>
              <a:spcBef>
                <a:spcPts val="0"/>
              </a:spcBef>
              <a:spcAft>
                <a:spcPts val="0"/>
              </a:spcAft>
              <a:buSzPts val="1400"/>
              <a:buNone/>
            </a:pPr>
            <a:r>
              <a:rPr lang="en-US" dirty="0">
                <a:latin typeface="Calibri"/>
                <a:ea typeface="Calibri"/>
                <a:cs typeface="Calibri"/>
                <a:sym typeface="Calibri"/>
              </a:rPr>
              <a:t>As you can see, </a:t>
            </a:r>
            <a:r>
              <a:rPr lang="en-US" b="1" dirty="0">
                <a:latin typeface="Calibri"/>
                <a:ea typeface="Calibri"/>
                <a:cs typeface="Calibri"/>
                <a:sym typeface="Calibri"/>
              </a:rPr>
              <a:t>experiencing a MH or SUD increases risk for being controlled by an abusive partner </a:t>
            </a:r>
            <a:r>
              <a:rPr lang="en-US" dirty="0">
                <a:latin typeface="Calibri"/>
                <a:ea typeface="Calibri"/>
                <a:cs typeface="Calibri"/>
                <a:sym typeface="Calibri"/>
              </a:rPr>
              <a:t>– we talk about risk rather than vulnerability to make clear not inherent to person being victimized but stigma associated with MH and SUD that reinforces ability of abusive partners to get away with using these tactics- </a:t>
            </a:r>
            <a:endParaRPr lang="en-US" dirty="0"/>
          </a:p>
          <a:p>
            <a:pPr marL="457200" lvl="0" indent="-228600" algn="l" rtl="0">
              <a:lnSpc>
                <a:spcPct val="100000"/>
              </a:lnSpc>
              <a:spcBef>
                <a:spcPts val="0"/>
              </a:spcBef>
              <a:spcAft>
                <a:spcPts val="0"/>
              </a:spcAft>
              <a:buSzPts val="1400"/>
              <a:buNone/>
            </a:pPr>
            <a:endParaRPr lang="en-US" b="1" dirty="0">
              <a:latin typeface="Calibri"/>
              <a:ea typeface="Calibri"/>
              <a:cs typeface="Calibri"/>
              <a:sym typeface="Calibri"/>
            </a:endParaRPr>
          </a:p>
          <a:p>
            <a:pPr marL="457200" lvl="0" indent="-228600" algn="l" rtl="0">
              <a:lnSpc>
                <a:spcPct val="100000"/>
              </a:lnSpc>
              <a:spcBef>
                <a:spcPts val="0"/>
              </a:spcBef>
              <a:spcAft>
                <a:spcPts val="0"/>
              </a:spcAft>
              <a:buSzPts val="1400"/>
              <a:buNone/>
            </a:pPr>
            <a:r>
              <a:rPr lang="en-US" b="1" dirty="0">
                <a:latin typeface="Calibri"/>
                <a:ea typeface="Calibri"/>
                <a:cs typeface="Calibri"/>
                <a:sym typeface="Calibri"/>
              </a:rPr>
              <a:t>Leveraging systems </a:t>
            </a:r>
            <a:r>
              <a:rPr lang="en-US" dirty="0">
                <a:latin typeface="Calibri"/>
                <a:ea typeface="Calibri"/>
                <a:cs typeface="Calibri"/>
                <a:sym typeface="Calibri"/>
              </a:rPr>
              <a:t>– critical aspect and why so important to bring awareness to this</a:t>
            </a:r>
            <a:endParaRPr lang="en-US" dirty="0"/>
          </a:p>
          <a:p>
            <a:pPr marL="457200" lvl="0" indent="-228600" algn="l" rtl="0">
              <a:lnSpc>
                <a:spcPct val="100000"/>
              </a:lnSpc>
              <a:spcBef>
                <a:spcPts val="0"/>
              </a:spcBef>
              <a:spcAft>
                <a:spcPts val="0"/>
              </a:spcAft>
              <a:buSzPts val="1400"/>
              <a:buNone/>
            </a:pPr>
            <a:endParaRPr lang="en-US" dirty="0">
              <a:latin typeface="Calibri"/>
              <a:ea typeface="Calibri"/>
              <a:cs typeface="Calibri"/>
              <a:sym typeface="Calibri"/>
            </a:endParaRPr>
          </a:p>
          <a:p>
            <a:pPr marL="457200" lvl="0" indent="-228600" algn="l" rtl="0">
              <a:lnSpc>
                <a:spcPct val="100000"/>
              </a:lnSpc>
              <a:spcBef>
                <a:spcPts val="0"/>
              </a:spcBef>
              <a:spcAft>
                <a:spcPts val="0"/>
              </a:spcAft>
              <a:buSzPts val="1400"/>
              <a:buNone/>
            </a:pPr>
            <a:r>
              <a:rPr lang="en-US" b="1" dirty="0">
                <a:latin typeface="Calibri"/>
                <a:ea typeface="Calibri"/>
                <a:cs typeface="Calibri"/>
                <a:sym typeface="Calibri"/>
              </a:rPr>
              <a:t>Judges</a:t>
            </a:r>
            <a:r>
              <a:rPr lang="en-US" dirty="0">
                <a:latin typeface="Calibri"/>
                <a:ea typeface="Calibri"/>
                <a:cs typeface="Calibri"/>
                <a:sym typeface="Calibri"/>
              </a:rPr>
              <a:t> – custody hearing – consider potential red flag if partner brings this up – Abusive partner appears better put together than </a:t>
            </a:r>
            <a:r>
              <a:rPr lang="en-US" dirty="0"/>
              <a:t>person they have been abusing for years</a:t>
            </a:r>
          </a:p>
          <a:p>
            <a:pPr marL="457200" marR="0" lvl="0" indent="-228600" algn="l" rtl="0">
              <a:lnSpc>
                <a:spcPct val="100000"/>
              </a:lnSpc>
              <a:spcBef>
                <a:spcPts val="0"/>
              </a:spcBef>
              <a:spcAft>
                <a:spcPts val="0"/>
              </a:spcAft>
              <a:buSzPts val="1400"/>
              <a:buNone/>
            </a:pPr>
            <a:endParaRPr lang="en-US" dirty="0"/>
          </a:p>
          <a:p>
            <a:pPr marL="0" lvl="0" indent="0" algn="l" rtl="0">
              <a:lnSpc>
                <a:spcPct val="100000"/>
              </a:lnSpc>
              <a:spcBef>
                <a:spcPts val="367"/>
              </a:spcBef>
              <a:spcAft>
                <a:spcPts val="0"/>
              </a:spcAft>
              <a:buSzPts val="1400"/>
              <a:buNone/>
            </a:pPr>
            <a:endParaRPr lang="en-US" dirty="0"/>
          </a:p>
          <a:p>
            <a:endParaRPr lang="en-US" dirty="0"/>
          </a:p>
        </p:txBody>
      </p:sp>
      <p:sp>
        <p:nvSpPr>
          <p:cNvPr id="4" name="Slide Number Placeholder 3"/>
          <p:cNvSpPr>
            <a:spLocks noGrp="1"/>
          </p:cNvSpPr>
          <p:nvPr>
            <p:ph type="sldNum" sz="quarter" idx="5"/>
          </p:nvPr>
        </p:nvSpPr>
        <p:spPr/>
        <p:txBody>
          <a:bodyPr/>
          <a:lstStyle/>
          <a:p>
            <a:fld id="{08C64EAC-C771-BD4D-99B1-93113B8B6987}" type="slidenum">
              <a:rPr lang="en-US" smtClean="0"/>
              <a:t>31</a:t>
            </a:fld>
            <a:endParaRPr lang="en-US"/>
          </a:p>
        </p:txBody>
      </p:sp>
    </p:spTree>
    <p:extLst>
      <p:ext uri="{BB962C8B-B14F-4D97-AF65-F5344CB8AC3E}">
        <p14:creationId xmlns:p14="http://schemas.microsoft.com/office/powerpoint/2010/main" val="1945166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pPr>
            <a:r>
              <a:rPr lang="en-US" sz="1200" b="0" i="0" u="none" strike="noStrike" cap="none" dirty="0">
                <a:solidFill>
                  <a:srgbClr val="000000"/>
                </a:solidFill>
                <a:latin typeface="Lato"/>
                <a:ea typeface="Lato"/>
                <a:cs typeface="Lato"/>
                <a:sym typeface="Lato"/>
              </a:rPr>
              <a:t>How can symptoms and needs be understood as threat responses and survival strategies</a:t>
            </a:r>
            <a:endParaRPr lang="en-US" sz="1200" b="1" dirty="0"/>
          </a:p>
          <a:p>
            <a:pPr>
              <a:buClr>
                <a:schemeClr val="dk1"/>
              </a:buClr>
            </a:pPr>
            <a:endParaRPr lang="en-US" sz="1200" b="1" dirty="0"/>
          </a:p>
          <a:p>
            <a:pPr>
              <a:buClr>
                <a:schemeClr val="dk1"/>
              </a:buClr>
            </a:pPr>
            <a:r>
              <a:rPr lang="en-US" sz="1200" b="1" dirty="0"/>
              <a:t>Services are both IPV- and trauma-informed </a:t>
            </a:r>
          </a:p>
          <a:p>
            <a:pPr marL="514350" marR="0" lvl="0" indent="-285750" algn="l" defTabSz="914400" rtl="0" eaLnBrk="1" fontAlgn="auto" latinLnBrk="0" hangingPunct="1">
              <a:lnSpc>
                <a:spcPct val="100000"/>
              </a:lnSpc>
              <a:spcBef>
                <a:spcPts val="0"/>
              </a:spcBef>
              <a:spcAft>
                <a:spcPts val="0"/>
              </a:spcAft>
              <a:buClr>
                <a:schemeClr val="dk1"/>
              </a:buClr>
              <a:buSzPts val="1400"/>
              <a:buFont typeface="Arial" panose="020B0604020202020204" pitchFamily="34" charset="0"/>
              <a:buChar char="•"/>
              <a:tabLst/>
              <a:defRPr/>
            </a:pPr>
            <a:r>
              <a:rPr lang="en-US" sz="1200" dirty="0"/>
              <a:t>Offer culturally responsive, linguistically accessible, 2-generation, TI services</a:t>
            </a:r>
            <a:endParaRPr lang="en-US" sz="1200" b="1" dirty="0"/>
          </a:p>
          <a:p>
            <a:pPr marL="514350" indent="-285750">
              <a:buClr>
                <a:schemeClr val="dk1"/>
              </a:buClr>
              <a:buFont typeface="Arial" panose="020B0604020202020204" pitchFamily="34" charset="0"/>
              <a:buChar char="•"/>
            </a:pPr>
            <a:r>
              <a:rPr lang="en-US" sz="1200" dirty="0"/>
              <a:t>Offer flexible appointment times for survivors receiving MAT</a:t>
            </a:r>
          </a:p>
          <a:p>
            <a:pPr marL="514350" indent="-285750">
              <a:buClr>
                <a:schemeClr val="dk1"/>
              </a:buClr>
              <a:buFont typeface="Arial" panose="020B0604020202020204" pitchFamily="34" charset="0"/>
              <a:buChar char="•"/>
            </a:pPr>
            <a:r>
              <a:rPr lang="en-US" sz="1200" dirty="0"/>
              <a:t>Reduce unnecessary restrictions/requirements that prevent those most in need from accessing services; employ a harm-reduction approach</a:t>
            </a:r>
          </a:p>
          <a:p>
            <a:pPr marL="514350" indent="-285750">
              <a:buClr>
                <a:schemeClr val="dk1"/>
              </a:buClr>
              <a:buFont typeface="Arial" panose="020B0604020202020204" pitchFamily="34" charset="0"/>
              <a:buChar char="•"/>
            </a:pPr>
            <a:r>
              <a:rPr lang="en-US" sz="1200" dirty="0"/>
              <a:t>Provide transportation, childcare, extended stays, intakes at DV programs</a:t>
            </a:r>
          </a:p>
          <a:p>
            <a:pPr>
              <a:buClr>
                <a:schemeClr val="dk1"/>
              </a:buClr>
            </a:pPr>
            <a:endParaRPr lang="en-US" sz="1200" b="1" dirty="0"/>
          </a:p>
          <a:p>
            <a:pPr>
              <a:buClr>
                <a:schemeClr val="dk1"/>
              </a:buClr>
            </a:pPr>
            <a:r>
              <a:rPr lang="en-US" sz="1200" b="1" dirty="0"/>
              <a:t>Train staff: </a:t>
            </a:r>
            <a:r>
              <a:rPr lang="en-US" sz="1200" dirty="0"/>
              <a:t>Address philosophical barriers for survivors of IPV (e.g. responsibility for their use of substances; non-empowerment-based approach)</a:t>
            </a:r>
          </a:p>
          <a:p>
            <a:pPr lvl="0">
              <a:spcBef>
                <a:spcPts val="600"/>
              </a:spcBef>
              <a:buClr>
                <a:schemeClr val="dk1"/>
              </a:buClr>
            </a:pPr>
            <a:endParaRPr lang="en-US" sz="1200" b="1" dirty="0"/>
          </a:p>
          <a:p>
            <a:pPr lvl="0">
              <a:spcBef>
                <a:spcPts val="600"/>
              </a:spcBef>
              <a:buClr>
                <a:schemeClr val="dk1"/>
              </a:buClr>
            </a:pPr>
            <a:r>
              <a:rPr lang="en-US" sz="1200" b="1" dirty="0"/>
              <a:t>Have information, resources on IPV available (and safe to take home or read in clinic)</a:t>
            </a:r>
          </a:p>
          <a:p>
            <a:pPr marL="457200" marR="0" lvl="0" indent="-228600" algn="l" defTabSz="914400" rtl="0" eaLnBrk="1" fontAlgn="auto" latinLnBrk="0" hangingPunct="1">
              <a:lnSpc>
                <a:spcPct val="100000"/>
              </a:lnSpc>
              <a:spcBef>
                <a:spcPts val="600"/>
              </a:spcBef>
              <a:spcAft>
                <a:spcPts val="0"/>
              </a:spcAft>
              <a:buClr>
                <a:schemeClr val="dk1"/>
              </a:buClr>
              <a:buSzPts val="1400"/>
              <a:buFont typeface="Arial"/>
              <a:buNone/>
              <a:tabLst/>
              <a:defRPr/>
            </a:pPr>
            <a:endParaRPr lang="en-US" sz="1200" b="1" dirty="0"/>
          </a:p>
          <a:p>
            <a:pPr marL="457200" marR="0" lvl="0" indent="-228600" algn="l" defTabSz="914400" rtl="0" eaLnBrk="1" fontAlgn="auto" latinLnBrk="0" hangingPunct="1">
              <a:lnSpc>
                <a:spcPct val="100000"/>
              </a:lnSpc>
              <a:spcBef>
                <a:spcPts val="600"/>
              </a:spcBef>
              <a:spcAft>
                <a:spcPts val="0"/>
              </a:spcAft>
              <a:buClr>
                <a:schemeClr val="dk1"/>
              </a:buClr>
              <a:buSzPts val="1400"/>
              <a:buFont typeface="Arial"/>
              <a:buNone/>
              <a:tabLst/>
              <a:defRPr/>
            </a:pPr>
            <a:r>
              <a:rPr lang="en-US" sz="1200" b="1" dirty="0"/>
              <a:t>Address issues of safety, confidentiality </a:t>
            </a:r>
            <a:r>
              <a:rPr lang="en-US" sz="1200" dirty="0"/>
              <a:t>and information sharing</a:t>
            </a:r>
          </a:p>
          <a:p>
            <a:pPr marL="514350" marR="0" lvl="0" indent="-285750" algn="l" defTabSz="914400" rtl="0" eaLnBrk="1" fontAlgn="auto" latinLnBrk="0" hangingPunct="1">
              <a:lnSpc>
                <a:spcPct val="100000"/>
              </a:lnSpc>
              <a:spcBef>
                <a:spcPts val="600"/>
              </a:spcBef>
              <a:spcAft>
                <a:spcPts val="0"/>
              </a:spcAft>
              <a:buClr>
                <a:schemeClr val="dk1"/>
              </a:buClr>
              <a:buSzPts val="1400"/>
              <a:buFont typeface="Arial" panose="020B0604020202020204" pitchFamily="34" charset="0"/>
              <a:buChar char="•"/>
              <a:tabLst/>
              <a:defRPr/>
            </a:pPr>
            <a:r>
              <a:rPr lang="en-US" sz="1200" dirty="0"/>
              <a:t>Develop safety protocols to ensure survivors do not have to attend treatment in the same setting as their abusive partner or ex-partner or with others who might not be safe</a:t>
            </a:r>
          </a:p>
          <a:p>
            <a:pPr lvl="0">
              <a:spcBef>
                <a:spcPts val="600"/>
              </a:spcBef>
              <a:buClr>
                <a:schemeClr val="dk1"/>
              </a:buClr>
            </a:pPr>
            <a:endParaRPr lang="en-US" sz="1200" b="1" dirty="0"/>
          </a:p>
          <a:p>
            <a:pPr marL="457200" lvl="0" indent="-228600" algn="l" rtl="0">
              <a:lnSpc>
                <a:spcPct val="100000"/>
              </a:lnSpc>
              <a:spcBef>
                <a:spcPts val="600"/>
              </a:spcBef>
              <a:spcAft>
                <a:spcPts val="0"/>
              </a:spcAft>
              <a:buClr>
                <a:schemeClr val="dk1"/>
              </a:buClr>
              <a:buSzPts val="1400"/>
              <a:buFont typeface="Calibri"/>
              <a:buNone/>
            </a:pPr>
            <a:r>
              <a:rPr lang="en-US" sz="1200" b="1" dirty="0"/>
              <a:t>Develop collaborative relationships with DV programs</a:t>
            </a:r>
            <a:r>
              <a:rPr lang="en-US" sz="1200" dirty="0"/>
              <a:t>; Have referral system in place</a:t>
            </a:r>
            <a:r>
              <a:rPr lang="en-US" sz="1200" b="0" dirty="0"/>
              <a:t>; </a:t>
            </a:r>
            <a:r>
              <a:rPr lang="en-US" sz="1200" b="1" dirty="0"/>
              <a:t>Consider onsite DV counseling and/or groups</a:t>
            </a:r>
          </a:p>
          <a:p>
            <a:pPr marL="457200" marR="0" lvl="0" indent="-228600" algn="l" rtl="0">
              <a:lnSpc>
                <a:spcPct val="100000"/>
              </a:lnSpc>
              <a:spcBef>
                <a:spcPts val="600"/>
              </a:spcBef>
              <a:spcAft>
                <a:spcPts val="0"/>
              </a:spcAft>
              <a:buClr>
                <a:schemeClr val="dk1"/>
              </a:buClr>
              <a:buSzPts val="1400"/>
              <a:buFont typeface="Calibri"/>
              <a:buNone/>
            </a:pPr>
            <a:endParaRPr lang="en-US" sz="1200" b="1" dirty="0"/>
          </a:p>
          <a:p>
            <a:pPr marL="0" lvl="0" indent="0" algn="l" rtl="0">
              <a:lnSpc>
                <a:spcPct val="100000"/>
              </a:lnSpc>
              <a:spcBef>
                <a:spcPts val="0"/>
              </a:spcBef>
              <a:spcAft>
                <a:spcPts val="0"/>
              </a:spcAft>
              <a:buSzPts val="1400"/>
              <a:buNone/>
            </a:pPr>
            <a:endParaRPr lang="en-US" dirty="0"/>
          </a:p>
          <a:p>
            <a:endParaRPr lang="en-US" dirty="0"/>
          </a:p>
        </p:txBody>
      </p:sp>
      <p:sp>
        <p:nvSpPr>
          <p:cNvPr id="4" name="Slide Number Placeholder 3"/>
          <p:cNvSpPr>
            <a:spLocks noGrp="1"/>
          </p:cNvSpPr>
          <p:nvPr>
            <p:ph type="sldNum" sz="quarter" idx="5"/>
          </p:nvPr>
        </p:nvSpPr>
        <p:spPr/>
        <p:txBody>
          <a:bodyPr/>
          <a:lstStyle/>
          <a:p>
            <a:fld id="{08C64EAC-C771-BD4D-99B1-93113B8B6987}" type="slidenum">
              <a:rPr lang="en-US" smtClean="0"/>
              <a:t>35</a:t>
            </a:fld>
            <a:endParaRPr lang="en-US"/>
          </a:p>
        </p:txBody>
      </p:sp>
    </p:spTree>
    <p:extLst>
      <p:ext uri="{BB962C8B-B14F-4D97-AF65-F5344CB8AC3E}">
        <p14:creationId xmlns:p14="http://schemas.microsoft.com/office/powerpoint/2010/main" val="787161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768"/>
              </a:spcBef>
              <a:spcAft>
                <a:spcPts val="1200"/>
              </a:spcAft>
            </a:pPr>
            <a:r>
              <a:rPr lang="en-US" sz="1000" dirty="0"/>
              <a:t>Talk with patients/clients privately</a:t>
            </a:r>
          </a:p>
          <a:p>
            <a:pPr>
              <a:spcBef>
                <a:spcPts val="768"/>
              </a:spcBef>
              <a:spcAft>
                <a:spcPts val="1200"/>
              </a:spcAft>
            </a:pPr>
            <a:r>
              <a:rPr lang="en-US" sz="1000" dirty="0"/>
              <a:t>Recognize ways an abusive partner may try to control the assessment process</a:t>
            </a:r>
          </a:p>
          <a:p>
            <a:pPr marL="0" marR="0">
              <a:spcBef>
                <a:spcPts val="0"/>
              </a:spcBef>
              <a:spcAft>
                <a:spcPts val="0"/>
              </a:spcAft>
            </a:pPr>
            <a:r>
              <a:rPr lang="en-US" sz="1000" dirty="0"/>
              <a:t>Be careful not to make assumptions about sexual orientation or gender identity of patients/clients or their </a:t>
            </a:r>
            <a:r>
              <a:rPr lang="en-US" sz="1000" dirty="0" err="1"/>
              <a:t>partners</a:t>
            </a:r>
            <a:r>
              <a:rPr lang="en-US" sz="1200" b="1" u="sng" dirty="0" err="1">
                <a:effectLst/>
                <a:latin typeface="Calibri Light" panose="020F0302020204030204" pitchFamily="34" charset="0"/>
                <a:ea typeface="Calibri" panose="020F0502020204030204" pitchFamily="34" charset="0"/>
                <a:cs typeface="Times New Roman" panose="02020603050405020304" pitchFamily="18" charset="0"/>
              </a:rPr>
              <a:t>What</a:t>
            </a:r>
            <a:r>
              <a:rPr lang="en-US" sz="1200" b="1" u="sng" dirty="0">
                <a:effectLst/>
                <a:latin typeface="Calibri Light" panose="020F0302020204030204" pitchFamily="34" charset="0"/>
                <a:ea typeface="Calibri" panose="020F0502020204030204" pitchFamily="34" charset="0"/>
                <a:cs typeface="Times New Roman" panose="02020603050405020304" pitchFamily="18" charset="0"/>
              </a:rPr>
              <a:t> is Substance Use Coercion?  </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Coercive tactics targeted toward a partner’s use of substances as part of a broader pattern of abuse and control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u="sng" dirty="0">
                <a:effectLst/>
                <a:latin typeface="Calibri Light" panose="020F0302020204030204" pitchFamily="34" charset="0"/>
                <a:ea typeface="Calibri" panose="020F0502020204030204" pitchFamily="34" charset="0"/>
                <a:cs typeface="Times New Roman" panose="02020603050405020304" pitchFamily="18" charset="0"/>
              </a:rPr>
              <a:t>Common Forms of Substance Use Coercion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1200" u="none" strike="noStrike" dirty="0">
                <a:effectLst/>
                <a:latin typeface="Calibri Light" panose="020F0302020204030204" pitchFamily="34" charset="0"/>
                <a:ea typeface="Calibri" panose="020F0502020204030204" pitchFamily="34" charset="0"/>
                <a:cs typeface="Times New Roman" panose="02020603050405020304" pitchFamily="18" charset="0"/>
              </a:rPr>
              <a:t>Introduction to or escalation of substance use</a:t>
            </a:r>
            <a:endParaRPr lang="en-US" sz="12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1200" u="none" strike="noStrike" dirty="0">
                <a:effectLst/>
                <a:latin typeface="Calibri Light" panose="020F0302020204030204" pitchFamily="34" charset="0"/>
                <a:ea typeface="Calibri" panose="020F0502020204030204" pitchFamily="34" charset="0"/>
                <a:cs typeface="Times New Roman" panose="02020603050405020304" pitchFamily="18" charset="0"/>
              </a:rPr>
              <a:t>Coerced use or forced withdrawal</a:t>
            </a:r>
            <a:endParaRPr lang="en-US" sz="12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1200" u="none" strike="noStrike" dirty="0">
                <a:effectLst/>
                <a:latin typeface="Calibri Light" panose="020F0302020204030204" pitchFamily="34" charset="0"/>
                <a:ea typeface="Calibri" panose="020F0502020204030204" pitchFamily="34" charset="0"/>
                <a:cs typeface="Times New Roman" panose="02020603050405020304" pitchFamily="18" charset="0"/>
              </a:rPr>
              <a:t>Use of violence or threats of violence to reinforce tactics </a:t>
            </a:r>
            <a:endParaRPr lang="en-US" sz="12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1200" u="none" strike="noStrike" dirty="0">
                <a:effectLst/>
                <a:latin typeface="Calibri Light" panose="020F0302020204030204" pitchFamily="34" charset="0"/>
                <a:ea typeface="Calibri" panose="020F0502020204030204" pitchFamily="34" charset="0"/>
                <a:cs typeface="Times New Roman" panose="02020603050405020304" pitchFamily="18" charset="0"/>
              </a:rPr>
              <a:t>Sabotaging treatment access or recovery efforts</a:t>
            </a:r>
            <a:endParaRPr lang="en-US" sz="12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1200" u="none" strike="noStrike" dirty="0">
                <a:effectLst/>
                <a:latin typeface="Calibri Light" panose="020F0302020204030204" pitchFamily="34" charset="0"/>
                <a:ea typeface="Calibri" panose="020F0502020204030204" pitchFamily="34" charset="0"/>
                <a:cs typeface="Times New Roman" panose="02020603050405020304" pitchFamily="18" charset="0"/>
              </a:rPr>
              <a:t>Controlling, stealing, or diverting medications</a:t>
            </a:r>
            <a:endParaRPr lang="en-US" sz="12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1200" u="none" strike="noStrike" dirty="0">
                <a:effectLst/>
                <a:latin typeface="Calibri Light" panose="020F0302020204030204" pitchFamily="34" charset="0"/>
                <a:ea typeface="Calibri" panose="020F0502020204030204" pitchFamily="34" charset="0"/>
                <a:cs typeface="Times New Roman" panose="02020603050405020304" pitchFamily="18" charset="0"/>
              </a:rPr>
              <a:t>Using substance use-related stigma to isolate, discredit, or threaten</a:t>
            </a:r>
            <a:endParaRPr lang="en-US" sz="12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1200" u="none" strike="noStrike" dirty="0">
                <a:effectLst/>
                <a:latin typeface="Calibri Light" panose="020F0302020204030204" pitchFamily="34" charset="0"/>
                <a:ea typeface="Calibri" panose="020F0502020204030204" pitchFamily="34" charset="0"/>
                <a:cs typeface="Times New Roman" panose="02020603050405020304" pitchFamily="18" charset="0"/>
              </a:rPr>
              <a:t>Blaming abuse on partner’s substance use</a:t>
            </a:r>
            <a:endParaRPr lang="en-US" sz="12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1200" u="none" strike="noStrike" dirty="0">
                <a:effectLst/>
                <a:latin typeface="Calibri Light" panose="020F0302020204030204" pitchFamily="34" charset="0"/>
                <a:ea typeface="Calibri" panose="020F0502020204030204" pitchFamily="34" charset="0"/>
                <a:cs typeface="Times New Roman" panose="02020603050405020304" pitchFamily="18" charset="0"/>
              </a:rPr>
              <a:t>Threatening or reporting partner to law enforcement, child welfare, family court, or other systems because of their substance use</a:t>
            </a:r>
            <a:endParaRPr lang="en-US" sz="12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u="sng" dirty="0">
                <a:effectLst/>
                <a:latin typeface="Calibri Light" panose="020F0302020204030204" pitchFamily="34" charset="0"/>
                <a:ea typeface="Calibri" panose="020F0502020204030204" pitchFamily="34" charset="0"/>
                <a:cs typeface="Times New Roman" panose="02020603050405020304" pitchFamily="18" charset="0"/>
              </a:rPr>
              <a:t>Open a Conversation About Substance Use Coercion: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“Many people have told us that their partner or ex-partner pressured them to use substances, use in ways that they didn’t want to, or used their substance use as a way to control them. People have also told us that their partners try to prevent them from accessing treatment and support, control their medications, and/or sabotage their recovery. We also know that using substances is a common way to deal with physical and emotional pain. If any of this is part of your experience or ever comes up in the future, know that we’re here to support you.”</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u="none" strike="noStrike"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u="sng" dirty="0">
                <a:effectLst/>
                <a:latin typeface="Calibri Light" panose="020F0302020204030204" pitchFamily="34" charset="0"/>
                <a:ea typeface="Calibri" panose="020F0502020204030204" pitchFamily="34" charset="0"/>
                <a:cs typeface="Times New Roman" panose="02020603050405020304" pitchFamily="18" charset="0"/>
              </a:rPr>
              <a:t>Validate and Affirm the Person’s Experience and Offer Perspective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000000"/>
                </a:solidFill>
                <a:effectLst/>
                <a:latin typeface="Lato" panose="020F0502020204030203" pitchFamily="34" charset="77"/>
                <a:ea typeface="Lato" panose="020F0502020204030203" pitchFamily="34" charset="77"/>
                <a:cs typeface="Lato" panose="020F0502020204030203" pitchFamily="34" charset="77"/>
              </a:rPr>
              <a:t> </a:t>
            </a:r>
            <a:r>
              <a:rPr lang="en-US" sz="1200" b="1" dirty="0">
                <a:effectLst/>
                <a:latin typeface="Calibri Light" panose="020F0302020204030204" pitchFamily="34" charset="0"/>
                <a:ea typeface="Calibri" panose="020F0502020204030204" pitchFamily="34" charset="0"/>
                <a:cs typeface="Times New Roman" panose="02020603050405020304" pitchFamily="18" charset="0"/>
              </a:rPr>
              <a:t>“It is never your fault when someone harms you </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regardless of what your partner or society tells you. You deserve to be treated with dignity and respect.” “Your partner may try to find other people to agree that your mental health needs/your use of substances give them a right to control or abuse you. This is a tactic to make you feel isolated and further their control over you. By undermining your credibility with other people, your partner makes it much more difficult for you to get support, be believed, and trust yourself. </a:t>
            </a:r>
            <a:r>
              <a:rPr lang="en-US" sz="1200" b="1" dirty="0">
                <a:effectLst/>
                <a:latin typeface="Calibri Light" panose="020F0302020204030204" pitchFamily="34" charset="0"/>
                <a:ea typeface="Calibri" panose="020F0502020204030204" pitchFamily="34" charset="0"/>
                <a:cs typeface="Times New Roman" panose="02020603050405020304" pitchFamily="18" charset="0"/>
              </a:rPr>
              <a:t>I believe you - you are not alone</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768"/>
              </a:spcBef>
              <a:spcAft>
                <a:spcPts val="1200"/>
              </a:spcAft>
            </a:pPr>
            <a:endParaRPr lang="en-US" sz="1000" dirty="0"/>
          </a:p>
          <a:p>
            <a:pPr marL="0" lvl="0" indent="0" algn="l" rtl="0">
              <a:lnSpc>
                <a:spcPct val="100000"/>
              </a:lnSpc>
              <a:spcBef>
                <a:spcPts val="0"/>
              </a:spcBef>
              <a:spcAft>
                <a:spcPts val="0"/>
              </a:spcAft>
              <a:buSzPts val="1400"/>
              <a:buNone/>
            </a:pPr>
            <a:endParaRPr lang="en-US" dirty="0"/>
          </a:p>
          <a:p>
            <a:endParaRPr lang="en-US" dirty="0"/>
          </a:p>
        </p:txBody>
      </p:sp>
      <p:sp>
        <p:nvSpPr>
          <p:cNvPr id="4" name="Slide Number Placeholder 3"/>
          <p:cNvSpPr>
            <a:spLocks noGrp="1"/>
          </p:cNvSpPr>
          <p:nvPr>
            <p:ph type="sldNum" sz="quarter" idx="5"/>
          </p:nvPr>
        </p:nvSpPr>
        <p:spPr/>
        <p:txBody>
          <a:bodyPr/>
          <a:lstStyle/>
          <a:p>
            <a:fld id="{08C64EAC-C771-BD4D-99B1-93113B8B6987}" type="slidenum">
              <a:rPr lang="en-US" smtClean="0"/>
              <a:t>36</a:t>
            </a:fld>
            <a:endParaRPr lang="en-US"/>
          </a:p>
        </p:txBody>
      </p:sp>
    </p:spTree>
    <p:extLst>
      <p:ext uri="{BB962C8B-B14F-4D97-AF65-F5344CB8AC3E}">
        <p14:creationId xmlns:p14="http://schemas.microsoft.com/office/powerpoint/2010/main" val="1854017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2cac2a5355_0_1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2cac2a5355_0_1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fontAlgn="base">
              <a:spcBef>
                <a:spcPts val="0"/>
              </a:spcBef>
              <a:spcAft>
                <a:spcPts val="0"/>
              </a:spcAft>
              <a:buFont typeface="Arial" panose="020B0604020202020204" pitchFamily="34" charset="0"/>
              <a:buChar char="•"/>
            </a:pPr>
            <a:r>
              <a:rPr lang="en-US"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Telehealth services are </a:t>
            </a:r>
            <a:r>
              <a:rPr lang="en-US" b="1"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critical to ensuring that people who experience intimate partner violence (IPV) have access</a:t>
            </a:r>
            <a:r>
              <a:rPr lang="en-US"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 to needed mental health and substance use care.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fontAlgn="base">
              <a:spcBef>
                <a:spcPts val="0"/>
              </a:spcBef>
              <a:spcAft>
                <a:spcPts val="0"/>
              </a:spcAft>
              <a:buFont typeface="Arial" panose="020B0604020202020204" pitchFamily="34" charset="0"/>
              <a:buChar char="•"/>
            </a:pPr>
            <a:r>
              <a:rPr lang="en-US"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At the same time, </a:t>
            </a:r>
            <a:r>
              <a:rPr lang="en-US" b="1"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accessing services from home when an abusive partner is present can pose safety, security, and privacy risks</a:t>
            </a:r>
            <a:r>
              <a:rPr lang="en-US"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 to survivors of IPV and other household members.</a:t>
            </a:r>
            <a:r>
              <a:rPr lang="en-US" dirty="0">
                <a:effectLst/>
                <a:latin typeface="Calibri" panose="020F0502020204030204" pitchFamily="34" charset="0"/>
                <a:ea typeface="Calibri" panose="020F0502020204030204" pitchFamily="34"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fontAlgn="base">
              <a:spcBef>
                <a:spcPts val="0"/>
              </a:spcBef>
              <a:spcAft>
                <a:spcPts val="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IPV </a:t>
            </a:r>
            <a:r>
              <a:rPr lang="en-US" b="1" dirty="0">
                <a:effectLst/>
                <a:latin typeface="Calibri" panose="020F0502020204030204" pitchFamily="34" charset="0"/>
                <a:ea typeface="Calibri" panose="020F0502020204030204" pitchFamily="34" charset="0"/>
                <a:cs typeface="Calibri" panose="020F0502020204030204" pitchFamily="34" charset="0"/>
              </a:rPr>
              <a:t>survivors report consistent challenges to accessing care due to interference by abusive partners (e.g., monitoring or listening-in to sessions, trying to prevent or disrupt participation, threatening the treatment provider).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fontAlgn="base">
              <a:spcBef>
                <a:spcPts val="0"/>
              </a:spcBef>
              <a:spcAft>
                <a:spcPts val="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Behaviors such as </a:t>
            </a:r>
            <a:r>
              <a:rPr lang="en-US" b="1" dirty="0">
                <a:effectLst/>
                <a:latin typeface="Calibri" panose="020F0502020204030204" pitchFamily="34" charset="0"/>
                <a:ea typeface="Calibri" panose="020F0502020204030204" pitchFamily="34" charset="0"/>
                <a:cs typeface="Calibri" panose="020F0502020204030204" pitchFamily="34" charset="0"/>
              </a:rPr>
              <a:t>tracking access to technology, monitoring phone and internet usage, attempting to access electronic health records, impersonation, and location surveillance are common.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lang="en-US" dirty="0"/>
          </a:p>
          <a:p>
            <a:endParaRPr lang="en-US" dirty="0"/>
          </a:p>
        </p:txBody>
      </p:sp>
      <p:sp>
        <p:nvSpPr>
          <p:cNvPr id="4" name="Slide Number Placeholder 3"/>
          <p:cNvSpPr>
            <a:spLocks noGrp="1"/>
          </p:cNvSpPr>
          <p:nvPr>
            <p:ph type="sldNum" sz="quarter" idx="5"/>
          </p:nvPr>
        </p:nvSpPr>
        <p:spPr/>
        <p:txBody>
          <a:bodyPr/>
          <a:lstStyle/>
          <a:p>
            <a:fld id="{08C64EAC-C771-BD4D-99B1-93113B8B6987}" type="slidenum">
              <a:rPr lang="en-US" smtClean="0"/>
              <a:t>37</a:t>
            </a:fld>
            <a:endParaRPr lang="en-US"/>
          </a:p>
        </p:txBody>
      </p:sp>
    </p:spTree>
    <p:extLst>
      <p:ext uri="{BB962C8B-B14F-4D97-AF65-F5344CB8AC3E}">
        <p14:creationId xmlns:p14="http://schemas.microsoft.com/office/powerpoint/2010/main" val="1039174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360"/>
              </a:spcBef>
              <a:spcAft>
                <a:spcPts val="0"/>
              </a:spcAft>
              <a:buClr>
                <a:srgbClr val="000000"/>
              </a:buClr>
              <a:buSzPts val="1400"/>
              <a:buFont typeface="Arial"/>
              <a:buNone/>
            </a:pPr>
            <a:r>
              <a:rPr lang="en-US" sz="1200" b="1" dirty="0"/>
              <a:t>An abusive partner may seem very concerned but may actually be trying to manipulate your perceptions and control their partner’s treatment. </a:t>
            </a:r>
            <a:r>
              <a:rPr lang="en-US" sz="1200" dirty="0"/>
              <a:t>Be wary of involving a partner or family member in treatment without previously (and privately) ascertaining that the person is safe, and that the client wants that person involved. </a:t>
            </a:r>
            <a:endParaRPr lang="en-US" dirty="0"/>
          </a:p>
          <a:p>
            <a:pPr>
              <a:spcBef>
                <a:spcPts val="768"/>
              </a:spcBef>
              <a:spcAft>
                <a:spcPts val="1200"/>
              </a:spcAft>
            </a:pPr>
            <a:r>
              <a:rPr lang="en-US" sz="1200" dirty="0"/>
              <a:t>Talk with patients/clients privately</a:t>
            </a:r>
          </a:p>
          <a:p>
            <a:pPr>
              <a:spcBef>
                <a:spcPts val="768"/>
              </a:spcBef>
              <a:spcAft>
                <a:spcPts val="1200"/>
              </a:spcAft>
            </a:pPr>
            <a:r>
              <a:rPr lang="en-US" sz="1200" dirty="0"/>
              <a:t>Recognize ways an abusive partner may try to control the assessment process</a:t>
            </a:r>
          </a:p>
          <a:p>
            <a:pPr>
              <a:spcBef>
                <a:spcPts val="768"/>
              </a:spcBef>
              <a:spcAft>
                <a:spcPts val="1200"/>
              </a:spcAft>
            </a:pPr>
            <a:r>
              <a:rPr lang="en-US" sz="1200" dirty="0"/>
              <a:t>Be careful not to make assumptions about sexual orientation or gender identity of patients/clients or their partners</a:t>
            </a:r>
          </a:p>
          <a:p>
            <a:pPr marL="0" lvl="0" indent="0" algn="l" rtl="0">
              <a:lnSpc>
                <a:spcPct val="100000"/>
              </a:lnSpc>
              <a:spcBef>
                <a:spcPts val="360"/>
              </a:spcBef>
              <a:spcAft>
                <a:spcPts val="0"/>
              </a:spcAft>
              <a:buSzPts val="1400"/>
              <a:buNone/>
            </a:pPr>
            <a:endParaRPr lang="en-US" dirty="0"/>
          </a:p>
          <a:p>
            <a:endParaRPr lang="en-US" dirty="0"/>
          </a:p>
        </p:txBody>
      </p:sp>
      <p:sp>
        <p:nvSpPr>
          <p:cNvPr id="4" name="Slide Number Placeholder 3"/>
          <p:cNvSpPr>
            <a:spLocks noGrp="1"/>
          </p:cNvSpPr>
          <p:nvPr>
            <p:ph type="sldNum" sz="quarter" idx="5"/>
          </p:nvPr>
        </p:nvSpPr>
        <p:spPr/>
        <p:txBody>
          <a:bodyPr/>
          <a:lstStyle/>
          <a:p>
            <a:fld id="{08C64EAC-C771-BD4D-99B1-93113B8B6987}" type="slidenum">
              <a:rPr lang="en-US" smtClean="0"/>
              <a:t>39</a:t>
            </a:fld>
            <a:endParaRPr lang="en-US"/>
          </a:p>
        </p:txBody>
      </p:sp>
    </p:spTree>
    <p:extLst>
      <p:ext uri="{BB962C8B-B14F-4D97-AF65-F5344CB8AC3E}">
        <p14:creationId xmlns:p14="http://schemas.microsoft.com/office/powerpoint/2010/main" val="2423054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1200"/>
              </a:spcBef>
              <a:spcAft>
                <a:spcPts val="600"/>
              </a:spcAft>
            </a:pPr>
            <a:r>
              <a:rPr lang="en-US" sz="1200" b="1" i="1" dirty="0">
                <a:effectLst/>
                <a:latin typeface="Calibri"/>
                <a:ea typeface="Times New Roman"/>
              </a:rPr>
              <a:t>Asking in the Context of IPV Inquiry and Assessment:</a:t>
            </a:r>
            <a:endParaRPr lang="en-US" sz="1200" dirty="0">
              <a:effectLst/>
              <a:latin typeface="Times New Roman"/>
              <a:ea typeface="Times New Roman"/>
            </a:endParaRPr>
          </a:p>
          <a:p>
            <a:pPr marL="0" marR="0">
              <a:spcBef>
                <a:spcPts val="600"/>
              </a:spcBef>
              <a:spcAft>
                <a:spcPts val="600"/>
              </a:spcAft>
            </a:pPr>
            <a:r>
              <a:rPr lang="en-US" sz="1200" dirty="0">
                <a:effectLst/>
                <a:latin typeface="Calibri"/>
                <a:ea typeface="Times New Roman"/>
              </a:rPr>
              <a:t>Clinicians can ask about mental health and substance use coercion in the context of inquiry about IPV. If a person indicates that they are being (or have been) abused by an intimate partner, it is appropriate to ask about how the abuse may be affecting their mental health and/or use of substances. </a:t>
            </a:r>
          </a:p>
          <a:p>
            <a:pPr marL="0" marR="0">
              <a:spcBef>
                <a:spcPts val="600"/>
              </a:spcBef>
              <a:spcAft>
                <a:spcPts val="600"/>
              </a:spcAft>
            </a:pPr>
            <a:endParaRPr lang="en-US" sz="1200" b="1" u="sng" dirty="0">
              <a:effectLst/>
              <a:latin typeface="Calibri"/>
              <a:ea typeface="Times New Roman"/>
              <a:cs typeface="Verdana"/>
            </a:endParaRPr>
          </a:p>
          <a:p>
            <a:pPr marL="0" marR="0">
              <a:spcBef>
                <a:spcPts val="0"/>
              </a:spcBef>
              <a:spcAft>
                <a:spcPts val="0"/>
              </a:spcAft>
            </a:pPr>
            <a:r>
              <a:rPr lang="en-US" sz="1200" b="1" u="sng" dirty="0">
                <a:effectLst/>
                <a:latin typeface="Calibri Light" panose="020F0302020204030204" pitchFamily="34" charset="0"/>
                <a:ea typeface="Calibri" panose="020F0502020204030204" pitchFamily="34" charset="0"/>
                <a:cs typeface="Times New Roman" panose="02020603050405020304" pitchFamily="18" charset="0"/>
              </a:rPr>
              <a:t>Open a Conversation About Substance Use Coercion: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“Many people have told us that their partner or ex-partner pressured them to use substances, use in ways that they didn’t want to, or used their substance use as a way to control them. People have also told us that their partners try to prevent them from accessing treatment and support, control their medications, and/or sabotage their recovery. We also know that using substances is a common way to deal with physical and emotional pain. If any of this is part of your experience or ever comes up in the future, know that we’re here to support you.”</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u="none" strike="noStrike"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600"/>
              </a:spcBef>
              <a:spcAft>
                <a:spcPts val="600"/>
              </a:spcAft>
            </a:pPr>
            <a:endParaRPr lang="en-US" sz="1200" b="1" u="sng" dirty="0">
              <a:effectLst/>
              <a:latin typeface="Calibri"/>
              <a:ea typeface="Times New Roman"/>
              <a:cs typeface="Verdana"/>
            </a:endParaRPr>
          </a:p>
          <a:p>
            <a:pPr marL="0" marR="0">
              <a:spcBef>
                <a:spcPts val="600"/>
              </a:spcBef>
              <a:spcAft>
                <a:spcPts val="600"/>
              </a:spcAft>
            </a:pPr>
            <a:r>
              <a:rPr lang="en-US" sz="1200" b="1" u="sng" dirty="0">
                <a:effectLst/>
                <a:latin typeface="Calibri"/>
                <a:ea typeface="Times New Roman"/>
                <a:cs typeface="Verdana"/>
              </a:rPr>
              <a:t>Preparing for inquiry</a:t>
            </a:r>
            <a:r>
              <a:rPr lang="en-US" sz="1200" b="1" dirty="0">
                <a:effectLst/>
                <a:latin typeface="Calibri"/>
                <a:ea typeface="Times New Roman"/>
                <a:cs typeface="Verdana"/>
              </a:rPr>
              <a:t>:</a:t>
            </a:r>
            <a:r>
              <a:rPr lang="en-US" sz="1200" dirty="0">
                <a:effectLst/>
                <a:latin typeface="Calibri"/>
                <a:ea typeface="Times New Roman"/>
                <a:cs typeface="Verdana"/>
              </a:rPr>
              <a:t> Before asking about IPV, providers should gain familiarity with the dynamics of IPV and with how to respond when abuse is disclosed. Knowing how to respond in a trauma-informed and culturally-sensitive manner can be critical for survivors’ safety and well-being, and can make it easier to proceed with inquiry about mental health and substance use coercion. </a:t>
            </a:r>
            <a:endParaRPr lang="en-US" sz="1200" dirty="0">
              <a:effectLst/>
              <a:latin typeface="Times New Roman"/>
              <a:ea typeface="Times New Roman"/>
            </a:endParaRPr>
          </a:p>
          <a:p>
            <a:pPr>
              <a:spcAft>
                <a:spcPts val="1200"/>
              </a:spcAft>
            </a:pPr>
            <a:r>
              <a:rPr lang="en-US" sz="1200" dirty="0"/>
              <a:t>Domestic violence is not just physical abuse. Many people say that their partners abuse them emotionally or call them ‘crazy’ or other demeaning names related to their mental health status. Many people say that their abusive partners do or say things to make them feel like they might be ‘going crazy,’ interfere with their treatment or medication, or do things to undermine them with their friends and family or with other people they might turn to for help. Have you ever experienced anything like that?”  </a:t>
            </a:r>
          </a:p>
          <a:p>
            <a:pPr>
              <a:spcAft>
                <a:spcPts val="1200"/>
              </a:spcAft>
            </a:pPr>
            <a:r>
              <a:rPr lang="en-US" sz="1200" dirty="0"/>
              <a:t>If a person does indicate that they are being abused by an intimate partner, also ask about how the abuse has affected their use of substances or mental health</a:t>
            </a:r>
          </a:p>
          <a:p>
            <a:pPr>
              <a:spcAft>
                <a:spcPts val="1200"/>
              </a:spcAft>
            </a:pPr>
            <a:endParaRPr lang="en-US" sz="1200" b="1" dirty="0"/>
          </a:p>
          <a:p>
            <a:pPr>
              <a:lnSpc>
                <a:spcPct val="120000"/>
              </a:lnSpc>
              <a:spcBef>
                <a:spcPts val="450"/>
              </a:spcBef>
            </a:pPr>
            <a:r>
              <a:rPr lang="en-US" sz="1200" dirty="0">
                <a:ea typeface="Lato"/>
                <a:cs typeface="Lato"/>
                <a:sym typeface="Lato"/>
              </a:rPr>
              <a:t>Does your partner force you to use when they use? Have they ever spent all of your money on drugs or alcohol without your consent? Does your partner’s use affect your use?”</a:t>
            </a:r>
            <a:endParaRPr lang="en-US" sz="1200" dirty="0"/>
          </a:p>
          <a:p>
            <a:pPr>
              <a:lnSpc>
                <a:spcPct val="120000"/>
              </a:lnSpc>
              <a:spcBef>
                <a:spcPts val="1350"/>
              </a:spcBef>
              <a:spcAft>
                <a:spcPts val="900"/>
              </a:spcAft>
            </a:pPr>
            <a:r>
              <a:rPr lang="en-US" sz="1200" dirty="0">
                <a:ea typeface="Lato"/>
                <a:cs typeface="Lato"/>
                <a:sym typeface="Lato"/>
              </a:rPr>
              <a:t>“Has your partner ever forced or coerced you into doing something illegal (e.g., dealing, stealing, trading sex for drugs) or other things you felt uncomfortable with in order to obtain alcohol or other drugs?”</a:t>
            </a:r>
            <a:endParaRPr lang="en-US" sz="1200" dirty="0"/>
          </a:p>
          <a:p>
            <a:pPr>
              <a:spcAft>
                <a:spcPts val="1200"/>
              </a:spcAft>
            </a:pPr>
            <a:endParaRPr lang="en-US" sz="1200" b="1" dirty="0"/>
          </a:p>
          <a:p>
            <a:pPr marL="457200" lvl="0" indent="-228600" algn="l" rtl="0">
              <a:lnSpc>
                <a:spcPct val="100000"/>
              </a:lnSpc>
              <a:spcBef>
                <a:spcPts val="600"/>
              </a:spcBef>
              <a:spcAft>
                <a:spcPts val="0"/>
              </a:spcAft>
              <a:buSzPts val="2400"/>
              <a:buFont typeface="Noto Sans Symbols"/>
              <a:buChar char="▪"/>
            </a:pPr>
            <a:endParaRPr lang="en-US" sz="1200" b="1" dirty="0"/>
          </a:p>
          <a:p>
            <a:pPr marL="457200" lvl="0" indent="-228600" algn="l" rtl="0">
              <a:lnSpc>
                <a:spcPct val="100000"/>
              </a:lnSpc>
              <a:spcBef>
                <a:spcPts val="3000"/>
              </a:spcBef>
              <a:spcAft>
                <a:spcPts val="0"/>
              </a:spcAft>
              <a:buSzPts val="2400"/>
              <a:buFont typeface="Noto Sans Symbols"/>
              <a:buChar char="▪"/>
            </a:pPr>
            <a:r>
              <a:rPr lang="en-US" sz="1200" b="1" dirty="0">
                <a:latin typeface="Calibri"/>
                <a:ea typeface="Calibri"/>
                <a:cs typeface="Calibri"/>
                <a:sym typeface="Calibri"/>
              </a:rPr>
              <a:t>Things to listen for and Questions to weave in</a:t>
            </a:r>
            <a:endParaRPr lang="en-US" b="1" dirty="0">
              <a:latin typeface="Calibri"/>
              <a:ea typeface="Calibri"/>
              <a:cs typeface="Calibri"/>
              <a:sym typeface="Calibri"/>
            </a:endParaRPr>
          </a:p>
          <a:p>
            <a:pPr marL="457200" lvl="0" indent="-228600" algn="l" rtl="0">
              <a:lnSpc>
                <a:spcPct val="100000"/>
              </a:lnSpc>
              <a:spcBef>
                <a:spcPts val="1600"/>
              </a:spcBef>
              <a:spcAft>
                <a:spcPts val="0"/>
              </a:spcAft>
              <a:buSzPts val="1400"/>
              <a:buNone/>
            </a:pPr>
            <a:r>
              <a:rPr lang="en-US" sz="1200" dirty="0">
                <a:latin typeface="Calibri"/>
                <a:ea typeface="Calibri"/>
                <a:cs typeface="Calibri"/>
                <a:sym typeface="Calibri"/>
              </a:rPr>
              <a:t>Has your partner ever forced you to use substances, take an overdose, or kept you from routines that are healthy for you? </a:t>
            </a:r>
            <a:endParaRPr lang="en-US" dirty="0"/>
          </a:p>
          <a:p>
            <a:pPr marL="457200" lvl="0" indent="-228600" algn="l" rtl="0">
              <a:lnSpc>
                <a:spcPct val="100000"/>
              </a:lnSpc>
              <a:spcBef>
                <a:spcPts val="800"/>
              </a:spcBef>
              <a:spcAft>
                <a:spcPts val="0"/>
              </a:spcAft>
              <a:buSzPts val="1400"/>
              <a:buNone/>
            </a:pPr>
            <a:r>
              <a:rPr lang="en-US" sz="1200" dirty="0">
                <a:latin typeface="Calibri"/>
                <a:ea typeface="Calibri"/>
                <a:cs typeface="Calibri"/>
                <a:sym typeface="Calibri"/>
              </a:rPr>
              <a:t>Has your partner ever tried to control your medication, or access to treatment? Have they actively done things to undermine your recovery?</a:t>
            </a:r>
            <a:endParaRPr lang="en-US" dirty="0"/>
          </a:p>
          <a:p>
            <a:pPr marL="457200" lvl="0" indent="-228600" algn="l" rtl="0">
              <a:lnSpc>
                <a:spcPct val="100000"/>
              </a:lnSpc>
              <a:spcBef>
                <a:spcPts val="800"/>
              </a:spcBef>
              <a:spcAft>
                <a:spcPts val="0"/>
              </a:spcAft>
              <a:buSzPts val="1400"/>
              <a:buNone/>
            </a:pPr>
            <a:r>
              <a:rPr lang="en-US" sz="1200" dirty="0">
                <a:latin typeface="Calibri"/>
                <a:ea typeface="Calibri"/>
                <a:cs typeface="Calibri"/>
                <a:sym typeface="Calibri"/>
              </a:rPr>
              <a:t>Has your partner blamed you for their abusive behavior by saying you’re the one who is “crazy” or an “addict?”</a:t>
            </a:r>
            <a:endParaRPr lang="en-US" dirty="0"/>
          </a:p>
          <a:p>
            <a:pPr marL="457200" lvl="0" indent="-228600" algn="l" rtl="0">
              <a:lnSpc>
                <a:spcPct val="100000"/>
              </a:lnSpc>
              <a:spcBef>
                <a:spcPts val="800"/>
              </a:spcBef>
              <a:spcAft>
                <a:spcPts val="0"/>
              </a:spcAft>
              <a:buSzPts val="1400"/>
              <a:buNone/>
            </a:pPr>
            <a:r>
              <a:rPr lang="en-US" sz="1200" dirty="0">
                <a:latin typeface="Calibri"/>
                <a:ea typeface="Calibri"/>
                <a:cs typeface="Calibri"/>
                <a:sym typeface="Calibri"/>
              </a:rPr>
              <a:t>Has your partner used your substance use or mental health condition as a way to discredit you with other people?</a:t>
            </a:r>
            <a:endParaRPr lang="en-US" dirty="0"/>
          </a:p>
          <a:p>
            <a:pPr marL="457200" lvl="0" indent="-228600" algn="l" rtl="0">
              <a:lnSpc>
                <a:spcPct val="100000"/>
              </a:lnSpc>
              <a:spcBef>
                <a:spcPts val="800"/>
              </a:spcBef>
              <a:spcAft>
                <a:spcPts val="0"/>
              </a:spcAft>
              <a:buSzPts val="1400"/>
              <a:buNone/>
            </a:pPr>
            <a:r>
              <a:rPr lang="en-US" sz="1200" dirty="0">
                <a:latin typeface="Calibri"/>
                <a:ea typeface="Calibri"/>
                <a:cs typeface="Calibri"/>
                <a:sym typeface="Calibri"/>
              </a:rPr>
              <a:t>Has your partner threatened to take your children away because you are “receiving” substance use disorder treatment?</a:t>
            </a:r>
            <a:endParaRPr lang="en-US" dirty="0"/>
          </a:p>
          <a:p>
            <a:pPr marL="457200" lvl="0" indent="-228600" algn="l" rtl="0">
              <a:lnSpc>
                <a:spcPct val="100000"/>
              </a:lnSpc>
              <a:spcBef>
                <a:spcPts val="800"/>
              </a:spcBef>
              <a:spcAft>
                <a:spcPts val="0"/>
              </a:spcAft>
              <a:buSzPts val="1400"/>
              <a:buNone/>
            </a:pPr>
            <a:r>
              <a:rPr lang="en-US" sz="1200" dirty="0">
                <a:latin typeface="Calibri"/>
                <a:ea typeface="Calibri"/>
                <a:cs typeface="Calibri"/>
                <a:sym typeface="Calibri"/>
              </a:rPr>
              <a:t>Has your partner ever coerced you into doing things you didn’t want to do by threatening to put you into withdrawal? </a:t>
            </a:r>
            <a:endParaRPr lang="en-US" dirty="0"/>
          </a:p>
          <a:p>
            <a:pPr marL="457200" marR="0" lvl="0" indent="-228600" algn="l" rtl="0">
              <a:lnSpc>
                <a:spcPct val="100000"/>
              </a:lnSpc>
              <a:spcBef>
                <a:spcPts val="400"/>
              </a:spcBef>
              <a:spcAft>
                <a:spcPts val="0"/>
              </a:spcAft>
              <a:buClr>
                <a:srgbClr val="000000"/>
              </a:buClr>
              <a:buSzPts val="1400"/>
              <a:buFont typeface="Arial"/>
              <a:buNone/>
            </a:pPr>
            <a:endParaRPr lang="en-US" dirty="0"/>
          </a:p>
          <a:p>
            <a:endParaRPr lang="en-US" dirty="0"/>
          </a:p>
        </p:txBody>
      </p:sp>
      <p:sp>
        <p:nvSpPr>
          <p:cNvPr id="4" name="Slide Number Placeholder 3"/>
          <p:cNvSpPr>
            <a:spLocks noGrp="1"/>
          </p:cNvSpPr>
          <p:nvPr>
            <p:ph type="sldNum" sz="quarter" idx="5"/>
          </p:nvPr>
        </p:nvSpPr>
        <p:spPr/>
        <p:txBody>
          <a:bodyPr/>
          <a:lstStyle/>
          <a:p>
            <a:fld id="{08C64EAC-C771-BD4D-99B1-93113B8B6987}" type="slidenum">
              <a:rPr lang="en-US" smtClean="0"/>
              <a:t>40</a:t>
            </a:fld>
            <a:endParaRPr lang="en-US"/>
          </a:p>
        </p:txBody>
      </p:sp>
    </p:spTree>
    <p:extLst>
      <p:ext uri="{BB962C8B-B14F-4D97-AF65-F5344CB8AC3E}">
        <p14:creationId xmlns:p14="http://schemas.microsoft.com/office/powerpoint/2010/main" val="1411657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Tx/>
              <a:buSzPts val="1400"/>
              <a:buFontTx/>
              <a:buNone/>
              <a:tabLst/>
              <a:defRPr/>
            </a:pPr>
            <a:r>
              <a:rPr lang="en-US" sz="1200" b="1" dirty="0">
                <a:ea typeface="Lato"/>
                <a:cs typeface="Lato"/>
                <a:sym typeface="Lato"/>
              </a:rPr>
              <a:t>about the relationship of substance use to experiences of IPV and other trauma </a:t>
            </a:r>
            <a:r>
              <a:rPr lang="en-US" sz="1200" dirty="0">
                <a:ea typeface="Lato"/>
                <a:cs typeface="Lato"/>
                <a:sym typeface="Lato"/>
              </a:rPr>
              <a:t>and how those experiences have affected the person’s substance use and/or recovery efforts. </a:t>
            </a:r>
          </a:p>
          <a:p>
            <a:pPr marL="457200" lvl="0" indent="-228600" algn="l" rtl="0">
              <a:lnSpc>
                <a:spcPct val="100000"/>
              </a:lnSpc>
              <a:spcBef>
                <a:spcPts val="0"/>
              </a:spcBef>
              <a:spcAft>
                <a:spcPts val="0"/>
              </a:spcAft>
              <a:buSzPts val="1400"/>
              <a:buNone/>
            </a:pPr>
            <a:endParaRPr lang="en-US" dirty="0"/>
          </a:p>
          <a:p>
            <a:pPr>
              <a:lnSpc>
                <a:spcPct val="100000"/>
              </a:lnSpc>
              <a:spcBef>
                <a:spcPts val="882"/>
              </a:spcBef>
            </a:pPr>
            <a:r>
              <a:rPr lang="en-US" sz="1400" dirty="0">
                <a:ea typeface="Lato"/>
                <a:cs typeface="Lato"/>
                <a:sym typeface="Lato"/>
              </a:rPr>
              <a:t>How their experiences of overdose or withdrawal, stigma related to their substance use, using when they would rather not, and/or their struggles with recovery or relapse…</a:t>
            </a:r>
          </a:p>
          <a:p>
            <a:pPr>
              <a:lnSpc>
                <a:spcPct val="100000"/>
              </a:lnSpc>
              <a:spcBef>
                <a:spcPts val="882"/>
              </a:spcBef>
            </a:pPr>
            <a:r>
              <a:rPr lang="en-US" sz="1400" b="1" dirty="0">
                <a:ea typeface="Lato"/>
                <a:cs typeface="Lato"/>
                <a:sym typeface="Lato"/>
              </a:rPr>
              <a:t>Might be related </a:t>
            </a:r>
            <a:r>
              <a:rPr lang="en-US" sz="1400" dirty="0">
                <a:ea typeface="Lato"/>
                <a:cs typeface="Lato"/>
                <a:sym typeface="Lato"/>
              </a:rPr>
              <a:t>to living with fear, isolation  and entrapment; experiencing economic control, physical violence, and/or sexual coercion; being stalked, and/or dealing with injury-related disability, chronic pain, interpersonal betrayal, or trauma-related mental health symptoms</a:t>
            </a:r>
          </a:p>
          <a:p>
            <a:pPr marL="457200" lvl="0" indent="-228600" algn="l" rtl="0">
              <a:lnSpc>
                <a:spcPct val="100000"/>
              </a:lnSpc>
              <a:spcBef>
                <a:spcPts val="450"/>
              </a:spcBef>
              <a:spcAft>
                <a:spcPts val="0"/>
              </a:spcAft>
              <a:buSzPts val="1400"/>
              <a:buNone/>
            </a:pPr>
            <a:endParaRPr lang="en-US" sz="1400" b="1" dirty="0">
              <a:latin typeface="Calibri"/>
              <a:ea typeface="Calibri"/>
              <a:cs typeface="Calibri"/>
              <a:sym typeface="Calibri"/>
            </a:endParaRPr>
          </a:p>
          <a:p>
            <a:pPr marL="457200" lvl="0" indent="-228600" algn="l" rtl="0">
              <a:lnSpc>
                <a:spcPct val="100000"/>
              </a:lnSpc>
              <a:spcBef>
                <a:spcPts val="450"/>
              </a:spcBef>
              <a:spcAft>
                <a:spcPts val="0"/>
              </a:spcAft>
              <a:buSzPts val="1400"/>
              <a:buNone/>
            </a:pPr>
            <a:endParaRPr lang="en-US" sz="1400" b="1" dirty="0">
              <a:latin typeface="Calibri"/>
              <a:ea typeface="Calibri"/>
              <a:cs typeface="Calibri"/>
              <a:sym typeface="Calibri"/>
            </a:endParaRPr>
          </a:p>
          <a:p>
            <a:pPr marL="457200" lvl="0" indent="-228600" algn="l" rtl="0">
              <a:lnSpc>
                <a:spcPct val="100000"/>
              </a:lnSpc>
              <a:spcBef>
                <a:spcPts val="450"/>
              </a:spcBef>
              <a:spcAft>
                <a:spcPts val="0"/>
              </a:spcAft>
              <a:buSzPts val="1400"/>
              <a:buNone/>
            </a:pPr>
            <a:r>
              <a:rPr lang="en-US" sz="1400" b="1" dirty="0">
                <a:latin typeface="Calibri"/>
                <a:ea typeface="Calibri"/>
                <a:cs typeface="Calibri"/>
                <a:sym typeface="Calibri"/>
              </a:rPr>
              <a:t>How partner responds when they are using</a:t>
            </a:r>
            <a:endParaRPr lang="en-US" sz="1400" dirty="0">
              <a:latin typeface="Calibri"/>
              <a:ea typeface="Calibri"/>
              <a:cs typeface="Calibri"/>
              <a:sym typeface="Calibri"/>
            </a:endParaRPr>
          </a:p>
          <a:p>
            <a:pPr marL="914400" lvl="1" indent="-228600" algn="l" rtl="0">
              <a:lnSpc>
                <a:spcPct val="100000"/>
              </a:lnSpc>
              <a:spcBef>
                <a:spcPts val="450"/>
              </a:spcBef>
              <a:spcAft>
                <a:spcPts val="0"/>
              </a:spcAft>
              <a:buSzPts val="1400"/>
              <a:buNone/>
            </a:pPr>
            <a:r>
              <a:rPr lang="en-US" sz="1400" dirty="0">
                <a:latin typeface="Calibri"/>
                <a:ea typeface="Calibri"/>
                <a:cs typeface="Calibri"/>
                <a:sym typeface="Calibri"/>
              </a:rPr>
              <a:t>Is their partner supportive? Does their partner criticize and demean them? Use their substance use or mental health condition to justify abuse? Try to control their medication or treatment or threaten them with loss of custody because of their mental health condition or SUD? Is their partner only “nice” when they’re not okay? </a:t>
            </a:r>
            <a:endParaRPr lang="en-US" dirty="0"/>
          </a:p>
          <a:p>
            <a:pPr marL="457200" lvl="0" indent="-228600" algn="l" rtl="0">
              <a:lnSpc>
                <a:spcPct val="100000"/>
              </a:lnSpc>
              <a:spcBef>
                <a:spcPts val="450"/>
              </a:spcBef>
              <a:spcAft>
                <a:spcPts val="0"/>
              </a:spcAft>
              <a:buSzPts val="1400"/>
              <a:buNone/>
            </a:pPr>
            <a:endParaRPr lang="en-US" sz="1400" b="1" dirty="0">
              <a:latin typeface="Calibri"/>
              <a:ea typeface="Calibri"/>
              <a:cs typeface="Calibri"/>
              <a:sym typeface="Calibri"/>
            </a:endParaRPr>
          </a:p>
          <a:p>
            <a:pPr marL="457200" lvl="0" indent="-228600" algn="l" rtl="0">
              <a:lnSpc>
                <a:spcPct val="100000"/>
              </a:lnSpc>
              <a:spcBef>
                <a:spcPts val="450"/>
              </a:spcBef>
              <a:spcAft>
                <a:spcPts val="0"/>
              </a:spcAft>
              <a:buSzPts val="1400"/>
              <a:buNone/>
            </a:pPr>
            <a:r>
              <a:rPr lang="en-US" sz="1400" b="1" dirty="0">
                <a:latin typeface="Calibri"/>
                <a:ea typeface="Calibri"/>
                <a:cs typeface="Calibri"/>
                <a:sym typeface="Calibri"/>
              </a:rPr>
              <a:t>How partner might respond to medication and Tx plans</a:t>
            </a:r>
            <a:endParaRPr lang="en-US" sz="1400" dirty="0">
              <a:latin typeface="Calibri"/>
              <a:ea typeface="Calibri"/>
              <a:cs typeface="Calibri"/>
              <a:sym typeface="Calibri"/>
            </a:endParaRPr>
          </a:p>
          <a:p>
            <a:pPr marL="914400" lvl="1" indent="-228600" algn="l" rtl="0">
              <a:lnSpc>
                <a:spcPct val="100000"/>
              </a:lnSpc>
              <a:spcBef>
                <a:spcPts val="450"/>
              </a:spcBef>
              <a:spcAft>
                <a:spcPts val="0"/>
              </a:spcAft>
              <a:buSzPts val="1400"/>
              <a:buNone/>
            </a:pPr>
            <a:r>
              <a:rPr lang="en-US" sz="1400" dirty="0">
                <a:latin typeface="Calibri"/>
                <a:ea typeface="Calibri"/>
                <a:cs typeface="Calibri"/>
                <a:sym typeface="Calibri"/>
              </a:rPr>
              <a:t>Ask whether they have any concerns about their safety, including if their partner knows they are receiving treatment.  Consider whether potential medication side effects will place them at greater risk. </a:t>
            </a:r>
            <a:endParaRPr lang="en-US" dirty="0"/>
          </a:p>
          <a:p>
            <a:pPr marL="457200" lvl="0" indent="-228600" algn="l" rtl="0">
              <a:lnSpc>
                <a:spcPct val="100000"/>
              </a:lnSpc>
              <a:spcBef>
                <a:spcPts val="450"/>
              </a:spcBef>
              <a:spcAft>
                <a:spcPts val="0"/>
              </a:spcAft>
              <a:buSzPts val="1400"/>
              <a:buNone/>
            </a:pPr>
            <a:endParaRPr lang="en-US" sz="2100" b="1" dirty="0">
              <a:latin typeface="Calibri"/>
              <a:ea typeface="Calibri"/>
              <a:cs typeface="Calibri"/>
              <a:sym typeface="Calibri"/>
            </a:endParaRPr>
          </a:p>
          <a:p>
            <a:pPr marL="457200" lvl="0" indent="-228600" algn="l" rtl="0">
              <a:lnSpc>
                <a:spcPct val="100000"/>
              </a:lnSpc>
              <a:spcBef>
                <a:spcPts val="450"/>
              </a:spcBef>
              <a:spcAft>
                <a:spcPts val="0"/>
              </a:spcAft>
              <a:buSzPts val="1400"/>
              <a:buNone/>
            </a:pPr>
            <a:endParaRPr lang="en-US" sz="2100" b="1" dirty="0">
              <a:latin typeface="Calibri"/>
              <a:ea typeface="Calibri"/>
              <a:cs typeface="Calibri"/>
              <a:sym typeface="Calibri"/>
            </a:endParaRPr>
          </a:p>
          <a:p>
            <a:pPr marL="457200" marR="0" lvl="0" indent="-228600" algn="l" rtl="0">
              <a:lnSpc>
                <a:spcPct val="100000"/>
              </a:lnSpc>
              <a:spcBef>
                <a:spcPts val="450"/>
              </a:spcBef>
              <a:spcAft>
                <a:spcPts val="0"/>
              </a:spcAft>
              <a:buClr>
                <a:srgbClr val="000000"/>
              </a:buClr>
              <a:buSzPts val="1400"/>
              <a:buFont typeface="Arial"/>
              <a:buNone/>
            </a:pPr>
            <a:endParaRPr lang="en-US" dirty="0"/>
          </a:p>
          <a:p>
            <a:endParaRPr lang="en-US" dirty="0"/>
          </a:p>
        </p:txBody>
      </p:sp>
      <p:sp>
        <p:nvSpPr>
          <p:cNvPr id="4" name="Slide Number Placeholder 3"/>
          <p:cNvSpPr>
            <a:spLocks noGrp="1"/>
          </p:cNvSpPr>
          <p:nvPr>
            <p:ph type="sldNum" sz="quarter" idx="5"/>
          </p:nvPr>
        </p:nvSpPr>
        <p:spPr/>
        <p:txBody>
          <a:bodyPr/>
          <a:lstStyle/>
          <a:p>
            <a:fld id="{08C64EAC-C771-BD4D-99B1-93113B8B6987}" type="slidenum">
              <a:rPr lang="en-US" smtClean="0"/>
              <a:t>41</a:t>
            </a:fld>
            <a:endParaRPr lang="en-US"/>
          </a:p>
        </p:txBody>
      </p:sp>
    </p:spTree>
    <p:extLst>
      <p:ext uri="{BB962C8B-B14F-4D97-AF65-F5344CB8AC3E}">
        <p14:creationId xmlns:p14="http://schemas.microsoft.com/office/powerpoint/2010/main" val="641914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C64EAC-C771-BD4D-99B1-93113B8B6987}" type="slidenum">
              <a:rPr lang="en-US" smtClean="0"/>
              <a:t>42</a:t>
            </a:fld>
            <a:endParaRPr lang="en-US"/>
          </a:p>
        </p:txBody>
      </p:sp>
    </p:spTree>
    <p:extLst>
      <p:ext uri="{BB962C8B-B14F-4D97-AF65-F5344CB8AC3E}">
        <p14:creationId xmlns:p14="http://schemas.microsoft.com/office/powerpoint/2010/main" val="9384306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Just highlight so people have this but don’t read through</a:t>
            </a:r>
          </a:p>
          <a:p>
            <a:endParaRPr lang="en-US" dirty="0"/>
          </a:p>
        </p:txBody>
      </p:sp>
      <p:sp>
        <p:nvSpPr>
          <p:cNvPr id="4" name="Slide Number Placeholder 3"/>
          <p:cNvSpPr>
            <a:spLocks noGrp="1"/>
          </p:cNvSpPr>
          <p:nvPr>
            <p:ph type="sldNum" sz="quarter" idx="5"/>
          </p:nvPr>
        </p:nvSpPr>
        <p:spPr/>
        <p:txBody>
          <a:bodyPr/>
          <a:lstStyle/>
          <a:p>
            <a:fld id="{08C64EAC-C771-BD4D-99B1-93113B8B6987}" type="slidenum">
              <a:rPr lang="en-US" smtClean="0"/>
              <a:t>43</a:t>
            </a:fld>
            <a:endParaRPr lang="en-US"/>
          </a:p>
        </p:txBody>
      </p:sp>
    </p:spTree>
    <p:extLst>
      <p:ext uri="{BB962C8B-B14F-4D97-AF65-F5344CB8AC3E}">
        <p14:creationId xmlns:p14="http://schemas.microsoft.com/office/powerpoint/2010/main" val="4222493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06400" algn="l" rtl="0">
              <a:lnSpc>
                <a:spcPct val="90000"/>
              </a:lnSpc>
              <a:spcBef>
                <a:spcPts val="450"/>
              </a:spcBef>
              <a:spcAft>
                <a:spcPts val="0"/>
              </a:spcAft>
              <a:buSzPts val="2800"/>
              <a:buFont typeface="Noto Sans Symbols"/>
              <a:buChar char="▪"/>
            </a:pPr>
            <a:r>
              <a:rPr lang="en-US" sz="1200" b="1" dirty="0">
                <a:latin typeface="Lato"/>
                <a:ea typeface="Lato"/>
                <a:cs typeface="Lato"/>
                <a:sym typeface="Lato"/>
              </a:rPr>
              <a:t>“It is never your fault when someone harms you </a:t>
            </a:r>
            <a:r>
              <a:rPr lang="en-US" sz="1200" dirty="0">
                <a:latin typeface="Lato"/>
                <a:ea typeface="Lato"/>
                <a:cs typeface="Lato"/>
                <a:sym typeface="Lato"/>
              </a:rPr>
              <a:t>– regardless of what your partner or society tells you. You deserve to be treated with dignity and respect.”</a:t>
            </a:r>
            <a:endParaRPr lang="en-US" dirty="0"/>
          </a:p>
          <a:p>
            <a:pPr marL="457200" lvl="0" indent="-406400" algn="l" rtl="0">
              <a:lnSpc>
                <a:spcPct val="90000"/>
              </a:lnSpc>
              <a:spcBef>
                <a:spcPts val="1800"/>
              </a:spcBef>
              <a:spcAft>
                <a:spcPts val="0"/>
              </a:spcAft>
              <a:buSzPts val="2800"/>
              <a:buFont typeface="Noto Sans Symbols"/>
              <a:buChar char="▪"/>
            </a:pPr>
            <a:r>
              <a:rPr lang="en-US" sz="1200" dirty="0">
                <a:latin typeface="Lato"/>
                <a:ea typeface="Lato"/>
                <a:cs typeface="Lato"/>
                <a:sym typeface="Lato"/>
              </a:rPr>
              <a:t>“Your partner may try to find other people to agree that your mental health needs/your use of substances give them a right to control or abuse you. This is a tactic to make you feel isolated and further their control over you. By undermining your credibility with other people, your partner makes it much more difficult for you to get support, be believed, and trust yourself. </a:t>
            </a:r>
            <a:r>
              <a:rPr lang="en-US" sz="1200" b="1" dirty="0">
                <a:latin typeface="Lato"/>
                <a:ea typeface="Lato"/>
                <a:cs typeface="Lato"/>
                <a:sym typeface="Lato"/>
              </a:rPr>
              <a:t>I believe you - you are not alone</a:t>
            </a:r>
            <a:r>
              <a:rPr lang="en-US" sz="1200" dirty="0">
                <a:latin typeface="Lato"/>
                <a:ea typeface="Lato"/>
                <a:cs typeface="Lato"/>
                <a:sym typeface="Lato"/>
              </a:rPr>
              <a:t>.”</a:t>
            </a:r>
            <a:endParaRPr lang="en-US" dirty="0"/>
          </a:p>
          <a:p>
            <a:pPr marL="457200" lvl="0" indent="-406400" algn="l" rtl="0">
              <a:lnSpc>
                <a:spcPct val="90000"/>
              </a:lnSpc>
              <a:spcBef>
                <a:spcPts val="1800"/>
              </a:spcBef>
              <a:spcAft>
                <a:spcPts val="0"/>
              </a:spcAft>
              <a:buSzPts val="2800"/>
              <a:buFont typeface="Noto Sans Symbols"/>
              <a:buChar char="▪"/>
            </a:pPr>
            <a:r>
              <a:rPr lang="en-US" sz="1200" dirty="0">
                <a:latin typeface="Lato"/>
                <a:ea typeface="Lato"/>
                <a:cs typeface="Lato"/>
                <a:sym typeface="Lato"/>
              </a:rPr>
              <a:t>You </a:t>
            </a:r>
            <a:r>
              <a:rPr lang="en-US" sz="1200" b="1" dirty="0">
                <a:latin typeface="Lato"/>
                <a:ea typeface="Lato"/>
                <a:cs typeface="Lato"/>
                <a:sym typeface="Lato"/>
              </a:rPr>
              <a:t>mentioned that your partner regularly tries to get you to use when you don’t want to </a:t>
            </a:r>
            <a:r>
              <a:rPr lang="en-US" sz="1200" dirty="0">
                <a:latin typeface="Lato"/>
                <a:ea typeface="Lato"/>
                <a:cs typeface="Lato"/>
                <a:sym typeface="Lato"/>
              </a:rPr>
              <a:t>or to use more than you’re comfortable with. Is there someone you could call if this is happening to support you or offer some perspective?”</a:t>
            </a: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latin typeface="Lato"/>
              <a:ea typeface="Lato"/>
              <a:cs typeface="Lato"/>
              <a:sym typeface="Lato"/>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Lato"/>
                <a:ea typeface="Lato"/>
                <a:cs typeface="Lato"/>
                <a:sym typeface="Lato"/>
              </a:rPr>
              <a:t>You </a:t>
            </a:r>
            <a:r>
              <a:rPr lang="en-US" sz="1200" b="1" dirty="0">
                <a:latin typeface="Lato"/>
                <a:ea typeface="Lato"/>
                <a:cs typeface="Lato"/>
                <a:sym typeface="Lato"/>
              </a:rPr>
              <a:t>mentioned that your partner regularly tries to get you to use when you don’t want to </a:t>
            </a:r>
            <a:r>
              <a:rPr lang="en-US" sz="1200" dirty="0">
                <a:latin typeface="Lato"/>
                <a:ea typeface="Lato"/>
                <a:cs typeface="Lato"/>
                <a:sym typeface="Lato"/>
              </a:rPr>
              <a:t>or to use more than you’re comfortable with. </a:t>
            </a:r>
            <a:r>
              <a:rPr lang="en-US" sz="1200" b="1" dirty="0">
                <a:latin typeface="Lato"/>
                <a:ea typeface="Lato"/>
                <a:cs typeface="Lato"/>
                <a:sym typeface="Lato"/>
              </a:rPr>
              <a:t>Is there someone you could call if this is happening to support you or offer some perspective?”</a:t>
            </a:r>
            <a:endParaRPr lang="en-US" b="1" dirty="0"/>
          </a:p>
          <a:p>
            <a:pPr marL="457200" marR="0" lvl="0" indent="-228600" algn="l" rtl="0">
              <a:lnSpc>
                <a:spcPct val="100000"/>
              </a:lnSpc>
              <a:spcBef>
                <a:spcPts val="0"/>
              </a:spcBef>
              <a:spcAft>
                <a:spcPts val="0"/>
              </a:spcAft>
              <a:buClr>
                <a:srgbClr val="000000"/>
              </a:buClr>
              <a:buSzPts val="1400"/>
              <a:buFont typeface="Arial"/>
              <a:buNone/>
            </a:pPr>
            <a:endParaRPr lang="en-US" b="1" dirty="0"/>
          </a:p>
          <a:p>
            <a:endParaRPr lang="en-US" dirty="0"/>
          </a:p>
        </p:txBody>
      </p:sp>
      <p:sp>
        <p:nvSpPr>
          <p:cNvPr id="4" name="Slide Number Placeholder 3"/>
          <p:cNvSpPr>
            <a:spLocks noGrp="1"/>
          </p:cNvSpPr>
          <p:nvPr>
            <p:ph type="sldNum" sz="quarter" idx="5"/>
          </p:nvPr>
        </p:nvSpPr>
        <p:spPr/>
        <p:txBody>
          <a:bodyPr/>
          <a:lstStyle/>
          <a:p>
            <a:fld id="{08C64EAC-C771-BD4D-99B1-93113B8B6987}" type="slidenum">
              <a:rPr lang="en-US" smtClean="0"/>
              <a:t>44</a:t>
            </a:fld>
            <a:endParaRPr lang="en-US"/>
          </a:p>
        </p:txBody>
      </p:sp>
    </p:spTree>
    <p:extLst>
      <p:ext uri="{BB962C8B-B14F-4D97-AF65-F5344CB8AC3E}">
        <p14:creationId xmlns:p14="http://schemas.microsoft.com/office/powerpoint/2010/main" val="1500311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b="1" dirty="0"/>
              <a:t>And, of course:</a:t>
            </a:r>
          </a:p>
          <a:p>
            <a:pPr>
              <a:spcAft>
                <a:spcPts val="600"/>
              </a:spcAft>
            </a:pPr>
            <a:r>
              <a:rPr lang="en-US" sz="1200" b="1" dirty="0"/>
              <a:t>Create safe environment to talk with survivors </a:t>
            </a:r>
            <a:r>
              <a:rPr lang="en-US" sz="1200" dirty="0"/>
              <a:t>about their relationships, what they want, what they’ve  tried, what their concerns are, what obstacles they face, and what might be most helpful to them and their children. </a:t>
            </a:r>
          </a:p>
          <a:p>
            <a:pPr>
              <a:spcAft>
                <a:spcPts val="600"/>
              </a:spcAft>
            </a:pPr>
            <a:r>
              <a:rPr lang="en-US" sz="1200" dirty="0"/>
              <a:t>If they are a parent, it will be important to </a:t>
            </a:r>
            <a:r>
              <a:rPr lang="en-US" sz="1200" b="1" dirty="0"/>
              <a:t>consider their children</a:t>
            </a:r>
            <a:r>
              <a:rPr lang="en-US" sz="1200" dirty="0"/>
              <a:t> in any meaningful  treatment options. </a:t>
            </a:r>
          </a:p>
          <a:p>
            <a:pPr>
              <a:spcAft>
                <a:spcPts val="600"/>
              </a:spcAft>
            </a:pPr>
            <a:r>
              <a:rPr lang="en-US" sz="1200" b="1" dirty="0"/>
              <a:t>Coordinating care </a:t>
            </a:r>
            <a:r>
              <a:rPr lang="en-US" sz="1200" dirty="0"/>
              <a:t>with other trusted professionals in your patient’s life can make a significant difference in people getting the support they need.</a:t>
            </a:r>
          </a:p>
          <a:p>
            <a:pPr marL="457200" marR="0" lvl="0" indent="-228600" algn="l" rtl="0">
              <a:lnSpc>
                <a:spcPct val="100000"/>
              </a:lnSpc>
              <a:spcBef>
                <a:spcPts val="0"/>
              </a:spcBef>
              <a:spcAft>
                <a:spcPts val="0"/>
              </a:spcAft>
              <a:buClr>
                <a:srgbClr val="000000"/>
              </a:buClr>
              <a:buSzPts val="1400"/>
              <a:buFont typeface="Arial"/>
              <a:buNone/>
            </a:pPr>
            <a:endParaRPr lang="en-US" dirty="0">
              <a:latin typeface="Times New Roman"/>
              <a:ea typeface="Times New Roman"/>
              <a:cs typeface="Times New Roman"/>
              <a:sym typeface="Times New Roman"/>
            </a:endParaRPr>
          </a:p>
          <a:p>
            <a:endParaRPr lang="en-US" dirty="0"/>
          </a:p>
        </p:txBody>
      </p:sp>
      <p:sp>
        <p:nvSpPr>
          <p:cNvPr id="4" name="Slide Number Placeholder 3"/>
          <p:cNvSpPr>
            <a:spLocks noGrp="1"/>
          </p:cNvSpPr>
          <p:nvPr>
            <p:ph type="sldNum" sz="quarter" idx="5"/>
          </p:nvPr>
        </p:nvSpPr>
        <p:spPr/>
        <p:txBody>
          <a:bodyPr/>
          <a:lstStyle/>
          <a:p>
            <a:fld id="{08C64EAC-C771-BD4D-99B1-93113B8B6987}" type="slidenum">
              <a:rPr lang="en-US" smtClean="0"/>
              <a:t>45</a:t>
            </a:fld>
            <a:endParaRPr lang="en-US"/>
          </a:p>
        </p:txBody>
      </p:sp>
    </p:spTree>
    <p:extLst>
      <p:ext uri="{BB962C8B-B14F-4D97-AF65-F5344CB8AC3E}">
        <p14:creationId xmlns:p14="http://schemas.microsoft.com/office/powerpoint/2010/main" val="20367878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Aft>
                <a:spcPts val="600"/>
              </a:spcAft>
            </a:pPr>
            <a:r>
              <a:rPr lang="en-US" sz="1200" dirty="0"/>
              <a:t>An </a:t>
            </a:r>
            <a:r>
              <a:rPr lang="en-US" sz="1200" b="1" dirty="0"/>
              <a:t>abusive partner may try to sabotage abstinence, recovery, and/or other efforts to reduce use.</a:t>
            </a:r>
          </a:p>
          <a:p>
            <a:pPr lvl="0">
              <a:spcAft>
                <a:spcPts val="600"/>
              </a:spcAft>
            </a:pPr>
            <a:r>
              <a:rPr lang="en-US" sz="1200" dirty="0"/>
              <a:t>Survivors might be reluctant to engage in treatment knowing their </a:t>
            </a:r>
            <a:r>
              <a:rPr lang="en-US" sz="1200" b="1" dirty="0"/>
              <a:t>partner might use this against them in a custody battle.</a:t>
            </a:r>
            <a:r>
              <a:rPr lang="en-US" sz="1200" dirty="0"/>
              <a:t> </a:t>
            </a:r>
          </a:p>
          <a:p>
            <a:pPr>
              <a:spcAft>
                <a:spcPts val="600"/>
              </a:spcAft>
            </a:pPr>
            <a:r>
              <a:rPr lang="en-US" sz="1200" b="1" dirty="0"/>
              <a:t>Stigma</a:t>
            </a:r>
            <a:r>
              <a:rPr lang="en-US" sz="1200" dirty="0"/>
              <a:t> associated with substance abuse makes it less likely that survivors will be </a:t>
            </a:r>
            <a:r>
              <a:rPr lang="en-US" sz="1200" b="1" dirty="0"/>
              <a:t>believed or seen as capable of parenting. </a:t>
            </a:r>
          </a:p>
          <a:p>
            <a:pPr>
              <a:spcAft>
                <a:spcPts val="1200"/>
              </a:spcAft>
            </a:pPr>
            <a:r>
              <a:rPr lang="en-US" sz="1200" b="1" dirty="0"/>
              <a:t>Accessing residential treatment</a:t>
            </a:r>
            <a:r>
              <a:rPr lang="en-US" sz="1200" dirty="0"/>
              <a:t> for substance abuse can be difficult and is more challenging in the context of IPV. </a:t>
            </a:r>
            <a:r>
              <a:rPr lang="en-US" sz="1200" b="1" dirty="0"/>
              <a:t>Abusers may accuse their partners of “abandoning their children</a:t>
            </a:r>
            <a:r>
              <a:rPr lang="en-US" sz="1200" dirty="0"/>
              <a:t>” if they seek inpatient or residential treatment.</a:t>
            </a:r>
          </a:p>
          <a:p>
            <a:pPr lvl="0">
              <a:spcAft>
                <a:spcPts val="1200"/>
              </a:spcAft>
            </a:pPr>
            <a:r>
              <a:rPr lang="en-US" sz="1200" b="1" dirty="0"/>
              <a:t>Substance use and withdrawal </a:t>
            </a:r>
            <a:r>
              <a:rPr lang="en-US" sz="1200" dirty="0"/>
              <a:t>may make it more difficult to keep scheduled appointments. </a:t>
            </a:r>
          </a:p>
          <a:p>
            <a:pPr>
              <a:spcAft>
                <a:spcPts val="1200"/>
              </a:spcAft>
            </a:pPr>
            <a:r>
              <a:rPr lang="en-US" sz="1200" dirty="0"/>
              <a:t>An abusive partner might interfere with treatment by </a:t>
            </a:r>
            <a:r>
              <a:rPr lang="en-US" sz="1200" b="1" dirty="0"/>
              <a:t>controlling a survivor’s medication use</a:t>
            </a:r>
            <a:r>
              <a:rPr lang="en-US" sz="1200" dirty="0"/>
              <a:t>, including MAT.</a:t>
            </a:r>
          </a:p>
          <a:p>
            <a:pPr lvl="0">
              <a:spcAft>
                <a:spcPts val="1200"/>
              </a:spcAft>
            </a:pPr>
            <a:r>
              <a:rPr lang="en-US" sz="1200" b="1" dirty="0"/>
              <a:t>Keeping regularly scheduled appointments </a:t>
            </a:r>
            <a:r>
              <a:rPr lang="en-US" sz="1200" dirty="0"/>
              <a:t>(e.g. methadone or court ordered treatment) makes it harder to avoid the person who is stalking them.</a:t>
            </a:r>
          </a:p>
          <a:p>
            <a:pPr lvl="0">
              <a:spcAft>
                <a:spcPts val="1200"/>
              </a:spcAft>
            </a:pPr>
            <a:r>
              <a:rPr lang="en-US" sz="1200" dirty="0"/>
              <a:t>Substance use-related </a:t>
            </a:r>
            <a:r>
              <a:rPr lang="en-US" sz="1200" b="1" dirty="0"/>
              <a:t>coercion can cause a person to relapse </a:t>
            </a:r>
            <a:r>
              <a:rPr lang="en-US" sz="1200" dirty="0"/>
              <a:t>or use more than they want and can compromise their ability to safety plan. </a:t>
            </a:r>
          </a:p>
          <a:p>
            <a:pPr>
              <a:spcAft>
                <a:spcPts val="1200"/>
              </a:spcAft>
            </a:pPr>
            <a:r>
              <a:rPr lang="en-US" sz="1200" dirty="0"/>
              <a:t>The </a:t>
            </a:r>
            <a:r>
              <a:rPr lang="en-US" sz="1200" b="1" dirty="0"/>
              <a:t>stress and trauma </a:t>
            </a:r>
            <a:r>
              <a:rPr lang="en-US" sz="1200" dirty="0"/>
              <a:t>associated with leaving an abusive relationship or managing safety while still being exposed to harm can also lead a person to </a:t>
            </a:r>
            <a:r>
              <a:rPr lang="en-US" sz="1200" b="1" dirty="0"/>
              <a:t>relapse</a:t>
            </a:r>
            <a:r>
              <a:rPr lang="en-US" sz="1200" dirty="0"/>
              <a:t>, or use more than they want.</a:t>
            </a:r>
          </a:p>
          <a:p>
            <a:pPr>
              <a:spcAft>
                <a:spcPts val="1200"/>
              </a:spcAft>
            </a:pPr>
            <a:r>
              <a:rPr lang="en-US" sz="1200" b="1" dirty="0"/>
              <a:t>Our attitudes and expectations can create barriers </a:t>
            </a:r>
            <a:r>
              <a:rPr lang="en-US" sz="1200" dirty="0"/>
              <a:t>(sobriety requirements vs. harm reduction). Shame can lead to relapse. Invest in OD prevention</a:t>
            </a:r>
          </a:p>
          <a:p>
            <a:pPr marL="457200" marR="0" lvl="0" indent="-228600" algn="l" rtl="0">
              <a:lnSpc>
                <a:spcPct val="100000"/>
              </a:lnSpc>
              <a:spcBef>
                <a:spcPts val="0"/>
              </a:spcBef>
              <a:spcAft>
                <a:spcPts val="0"/>
              </a:spcAft>
              <a:buClr>
                <a:srgbClr val="000000"/>
              </a:buClr>
              <a:buSzPts val="1400"/>
              <a:buFont typeface="Arial"/>
              <a:buNone/>
            </a:pPr>
            <a:endParaRPr lang="en-US" dirty="0"/>
          </a:p>
          <a:p>
            <a:endParaRPr lang="en-US" dirty="0"/>
          </a:p>
        </p:txBody>
      </p:sp>
      <p:sp>
        <p:nvSpPr>
          <p:cNvPr id="4" name="Slide Number Placeholder 3"/>
          <p:cNvSpPr>
            <a:spLocks noGrp="1"/>
          </p:cNvSpPr>
          <p:nvPr>
            <p:ph type="sldNum" sz="quarter" idx="5"/>
          </p:nvPr>
        </p:nvSpPr>
        <p:spPr/>
        <p:txBody>
          <a:bodyPr/>
          <a:lstStyle/>
          <a:p>
            <a:fld id="{08C64EAC-C771-BD4D-99B1-93113B8B6987}" type="slidenum">
              <a:rPr lang="en-US" smtClean="0"/>
              <a:t>46</a:t>
            </a:fld>
            <a:endParaRPr lang="en-US"/>
          </a:p>
        </p:txBody>
      </p:sp>
    </p:spTree>
    <p:extLst>
      <p:ext uri="{BB962C8B-B14F-4D97-AF65-F5344CB8AC3E}">
        <p14:creationId xmlns:p14="http://schemas.microsoft.com/office/powerpoint/2010/main" val="31209707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effectLst/>
                <a:latin typeface="Calibri Light" panose="020F0302020204030204" pitchFamily="34" charset="0"/>
                <a:ea typeface="Calibri" panose="020F0502020204030204" pitchFamily="34" charset="0"/>
                <a:cs typeface="Times New Roman" panose="02020603050405020304" pitchFamily="18" charset="0"/>
              </a:rPr>
              <a:t>Collaboratively Strategize About Safety</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1200" u="none" strike="noStrike" dirty="0">
                <a:effectLst/>
                <a:latin typeface="Calibri Light" panose="020F0302020204030204" pitchFamily="34" charset="0"/>
                <a:ea typeface="Calibri" panose="020F0502020204030204" pitchFamily="34" charset="0"/>
                <a:cs typeface="Times New Roman" panose="02020603050405020304" pitchFamily="18" charset="0"/>
              </a:rPr>
              <a:t>Safe communication: Telehealth (safe time/location; encryption; spyware), EMRs (ROI/Open Notes); other preferred forms of communication (phone, email, mail, EOBs]</a:t>
            </a:r>
            <a:endParaRPr lang="en-US" sz="12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1200" u="none" strike="noStrike" dirty="0">
                <a:effectLst/>
                <a:latin typeface="Calibri Light" panose="020F0302020204030204" pitchFamily="34" charset="0"/>
                <a:ea typeface="Calibri" panose="020F0502020204030204" pitchFamily="34" charset="0"/>
                <a:cs typeface="Times New Roman" panose="02020603050405020304" pitchFamily="18" charset="0"/>
              </a:rPr>
              <a:t>Flexible appointment scheduling to reduce risk of treatment interference or stalking </a:t>
            </a:r>
            <a:endParaRPr lang="en-US" sz="12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1200" u="none" strike="noStrike" dirty="0">
                <a:effectLst/>
                <a:latin typeface="Calibri Light" panose="020F0302020204030204" pitchFamily="34" charset="0"/>
                <a:ea typeface="Calibri" panose="020F0502020204030204" pitchFamily="34" charset="0"/>
                <a:cs typeface="Times New Roman" panose="02020603050405020304" pitchFamily="18" charset="0"/>
              </a:rPr>
              <a:t>Staying connected to services if pressured by an (ex-)partner to discontinue them</a:t>
            </a:r>
            <a:endParaRPr lang="en-US" sz="12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1200" u="none" strike="noStrike" dirty="0">
                <a:effectLst/>
                <a:latin typeface="Calibri Light" panose="020F0302020204030204" pitchFamily="34" charset="0"/>
                <a:ea typeface="Calibri" panose="020F0502020204030204" pitchFamily="34" charset="0"/>
                <a:cs typeface="Times New Roman" panose="02020603050405020304" pitchFamily="18" charset="0"/>
              </a:rPr>
              <a:t>Maintaining control of medication(s) (e.g., safe storage options; alternative forms of medication or shorter scripts)</a:t>
            </a:r>
            <a:endParaRPr lang="en-US" sz="12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1200" u="none" strike="noStrike" dirty="0">
                <a:effectLst/>
                <a:latin typeface="Calibri Light" panose="020F0302020204030204" pitchFamily="34" charset="0"/>
                <a:ea typeface="Calibri" panose="020F0502020204030204" pitchFamily="34" charset="0"/>
                <a:cs typeface="Times New Roman" panose="02020603050405020304" pitchFamily="18" charset="0"/>
              </a:rPr>
              <a:t>Safe ways to access recovery support</a:t>
            </a:r>
            <a:endParaRPr lang="en-US" sz="12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1200" u="none" strike="noStrike" dirty="0">
                <a:effectLst/>
                <a:latin typeface="Calibri Light" panose="020F0302020204030204" pitchFamily="34" charset="0"/>
                <a:ea typeface="Calibri" panose="020F0502020204030204" pitchFamily="34" charset="0"/>
                <a:cs typeface="Times New Roman" panose="02020603050405020304" pitchFamily="18" charset="0"/>
              </a:rPr>
              <a:t>Changing medical or legal documents that enable an (ex-)partner to exert control over the individual</a:t>
            </a:r>
            <a:endParaRPr lang="en-US" sz="12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1200" u="none" strike="noStrike" dirty="0">
                <a:effectLst/>
                <a:latin typeface="Calibri Light" panose="020F0302020204030204" pitchFamily="34" charset="0"/>
                <a:ea typeface="Calibri" panose="020F0502020204030204" pitchFamily="34" charset="0"/>
                <a:cs typeface="Times New Roman" panose="02020603050405020304" pitchFamily="18" charset="0"/>
              </a:rPr>
              <a:t>Mark EMR as confidential; Block Open Notes access</a:t>
            </a:r>
            <a:endParaRPr lang="en-US" sz="12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u="none" strike="noStrike"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228600" algn="l" rtl="0">
              <a:lnSpc>
                <a:spcPct val="100000"/>
              </a:lnSpc>
              <a:spcBef>
                <a:spcPts val="0"/>
              </a:spcBef>
              <a:spcAft>
                <a:spcPts val="0"/>
              </a:spcAft>
              <a:buSzPts val="1400"/>
              <a:buNone/>
            </a:pPr>
            <a:endParaRPr lang="en-US" sz="1000" b="1" dirty="0">
              <a:latin typeface="Raleway"/>
              <a:ea typeface="Raleway"/>
              <a:cs typeface="Raleway"/>
              <a:sym typeface="Raleway"/>
            </a:endParaRPr>
          </a:p>
          <a:p>
            <a:pPr marL="457200" lvl="0" indent="-228600" algn="l" rtl="0">
              <a:lnSpc>
                <a:spcPct val="100000"/>
              </a:lnSpc>
              <a:spcBef>
                <a:spcPts val="0"/>
              </a:spcBef>
              <a:spcAft>
                <a:spcPts val="0"/>
              </a:spcAft>
              <a:buSzPts val="1400"/>
              <a:buNone/>
            </a:pPr>
            <a:r>
              <a:rPr lang="en-US" sz="1000" b="1" dirty="0">
                <a:latin typeface="Raleway"/>
                <a:ea typeface="Raleway"/>
                <a:cs typeface="Raleway"/>
                <a:sym typeface="Raleway"/>
              </a:rPr>
              <a:t>What is getting in the way, brain storming things that might help, ensuring we aren’t contributing, altering our practice to accommodate</a:t>
            </a:r>
          </a:p>
          <a:p>
            <a:pPr lvl="0">
              <a:spcAft>
                <a:spcPts val="600"/>
              </a:spcAft>
            </a:pPr>
            <a:endParaRPr lang="en-US" sz="1000" dirty="0"/>
          </a:p>
          <a:p>
            <a:pPr lvl="0">
              <a:spcAft>
                <a:spcPts val="600"/>
              </a:spcAft>
            </a:pPr>
            <a:r>
              <a:rPr lang="en-US" sz="1000" dirty="0"/>
              <a:t>Discuss whether there are </a:t>
            </a:r>
            <a:r>
              <a:rPr lang="en-US" sz="1000" b="1" dirty="0"/>
              <a:t>there safe times or places </a:t>
            </a:r>
            <a:r>
              <a:rPr lang="en-US" sz="1000" dirty="0"/>
              <a:t>to receive phone calls, bills, statements </a:t>
            </a:r>
          </a:p>
          <a:p>
            <a:pPr lvl="0">
              <a:spcAft>
                <a:spcPts val="600"/>
              </a:spcAft>
            </a:pPr>
            <a:r>
              <a:rPr lang="en-US" sz="1000" dirty="0"/>
              <a:t>Discuss safe </a:t>
            </a:r>
            <a:r>
              <a:rPr lang="en-US" sz="1000" b="1" dirty="0"/>
              <a:t>strategies for keeping appointments </a:t>
            </a:r>
            <a:r>
              <a:rPr lang="en-US" sz="1000" dirty="0"/>
              <a:t>and for </a:t>
            </a:r>
            <a:r>
              <a:rPr lang="en-US" sz="1000" b="1" dirty="0"/>
              <a:t>staying in treatment</a:t>
            </a:r>
            <a:r>
              <a:rPr lang="en-US" sz="1000" dirty="0"/>
              <a:t> if pressured to leave</a:t>
            </a:r>
          </a:p>
          <a:p>
            <a:pPr lvl="0">
              <a:spcAft>
                <a:spcPts val="600"/>
              </a:spcAft>
            </a:pPr>
            <a:r>
              <a:rPr lang="en-US" sz="1000" dirty="0"/>
              <a:t>Discuss options for </a:t>
            </a:r>
            <a:r>
              <a:rPr lang="en-US" sz="1000" b="1" dirty="0"/>
              <a:t>managing medication safely</a:t>
            </a:r>
            <a:r>
              <a:rPr lang="en-US" sz="1000" dirty="0"/>
              <a:t>, including if receiving MAT </a:t>
            </a:r>
          </a:p>
          <a:p>
            <a:pPr lvl="0">
              <a:spcAft>
                <a:spcPts val="600"/>
              </a:spcAft>
            </a:pPr>
            <a:r>
              <a:rPr lang="en-US" sz="1000" dirty="0"/>
              <a:t>Discuss whether keeping regular appointments (e.g. methadone treatment) raises </a:t>
            </a:r>
            <a:r>
              <a:rPr lang="en-US" sz="1000" b="1" dirty="0"/>
              <a:t>concerns about being stalked</a:t>
            </a:r>
            <a:r>
              <a:rPr lang="en-US" sz="1000" dirty="0"/>
              <a:t>. Discuss ways to stagger appointment times or try switching to another form of treatment</a:t>
            </a:r>
          </a:p>
          <a:p>
            <a:pPr lvl="0">
              <a:spcAft>
                <a:spcPts val="600"/>
              </a:spcAft>
            </a:pPr>
            <a:r>
              <a:rPr lang="en-US" sz="1000" dirty="0"/>
              <a:t>Discuss any </a:t>
            </a:r>
            <a:r>
              <a:rPr lang="en-US" sz="1000" b="1" dirty="0"/>
              <a:t>legal documents</a:t>
            </a:r>
            <a:r>
              <a:rPr lang="en-US" sz="1000" dirty="0"/>
              <a:t> that enable the abuser to have control over the person’s care</a:t>
            </a:r>
          </a:p>
          <a:p>
            <a:pPr marL="457200" lvl="0" indent="-228600" algn="l" rtl="0">
              <a:lnSpc>
                <a:spcPct val="100000"/>
              </a:lnSpc>
              <a:spcBef>
                <a:spcPts val="0"/>
              </a:spcBef>
              <a:spcAft>
                <a:spcPts val="0"/>
              </a:spcAft>
              <a:buSzPts val="1400"/>
              <a:buNone/>
            </a:pPr>
            <a:endParaRPr lang="en-US" sz="1000" b="1" dirty="0">
              <a:latin typeface="Raleway"/>
              <a:ea typeface="Raleway"/>
              <a:cs typeface="Raleway"/>
              <a:sym typeface="Raleway"/>
            </a:endParaRPr>
          </a:p>
          <a:p>
            <a:pPr marL="457200" lvl="0" indent="-228600" algn="ctr" rtl="0">
              <a:lnSpc>
                <a:spcPct val="100000"/>
              </a:lnSpc>
              <a:spcBef>
                <a:spcPts val="0"/>
              </a:spcBef>
              <a:spcAft>
                <a:spcPts val="0"/>
              </a:spcAft>
              <a:buSzPts val="1400"/>
              <a:buNone/>
            </a:pPr>
            <a:endParaRPr lang="en-US" sz="1000" b="1" dirty="0">
              <a:latin typeface="Raleway"/>
              <a:ea typeface="Raleway"/>
              <a:cs typeface="Raleway"/>
              <a:sym typeface="Raleway"/>
            </a:endParaRPr>
          </a:p>
          <a:p>
            <a:pPr marL="457200" lvl="0" indent="-228600" algn="ctr" rtl="0">
              <a:lnSpc>
                <a:spcPct val="100000"/>
              </a:lnSpc>
              <a:spcBef>
                <a:spcPts val="0"/>
              </a:spcBef>
              <a:spcAft>
                <a:spcPts val="0"/>
              </a:spcAft>
              <a:buSzPts val="1400"/>
              <a:buNone/>
            </a:pPr>
            <a:r>
              <a:rPr lang="en-US" sz="1000" b="1" dirty="0">
                <a:latin typeface="Raleway"/>
                <a:ea typeface="Raleway"/>
                <a:cs typeface="Raleway"/>
                <a:sym typeface="Raleway"/>
              </a:rPr>
              <a:t>ACOG </a:t>
            </a:r>
            <a:endParaRPr lang="en-US" dirty="0"/>
          </a:p>
          <a:p>
            <a:pPr marL="457200" lvl="0" indent="-228600" algn="l" rtl="0">
              <a:lnSpc>
                <a:spcPct val="100000"/>
              </a:lnSpc>
              <a:spcBef>
                <a:spcPts val="1200"/>
              </a:spcBef>
              <a:spcAft>
                <a:spcPts val="0"/>
              </a:spcAft>
              <a:buSzPts val="1400"/>
              <a:buNone/>
            </a:pPr>
            <a:endParaRPr lang="en-US" sz="1000" dirty="0">
              <a:latin typeface="Raleway"/>
              <a:ea typeface="Raleway"/>
              <a:cs typeface="Raleway"/>
              <a:sym typeface="Raleway"/>
            </a:endParaRPr>
          </a:p>
          <a:p>
            <a:pPr marL="457200" lvl="0" indent="-228600" algn="l" rtl="0">
              <a:lnSpc>
                <a:spcPct val="100000"/>
              </a:lnSpc>
              <a:spcBef>
                <a:spcPts val="1200"/>
              </a:spcBef>
              <a:spcAft>
                <a:spcPts val="0"/>
              </a:spcAft>
              <a:buSzPts val="1400"/>
              <a:buNone/>
            </a:pPr>
            <a:r>
              <a:rPr lang="en-US" sz="1000" dirty="0">
                <a:latin typeface="Raleway"/>
                <a:ea typeface="Raleway"/>
                <a:cs typeface="Raleway"/>
                <a:sym typeface="Raleway"/>
              </a:rPr>
              <a:t>What in support of or people with LE – what support – the way this policy has been implemented, challenges and difficulties – What policies support newborn mothers who have positive – issue, impact and solutions – not talk about something counter</a:t>
            </a:r>
            <a:endParaRPr lang="en-US" dirty="0"/>
          </a:p>
          <a:p>
            <a:pPr marL="457200" lvl="0" indent="-228600" algn="ctr" rtl="0">
              <a:lnSpc>
                <a:spcPct val="100000"/>
              </a:lnSpc>
              <a:spcBef>
                <a:spcPts val="1200"/>
              </a:spcBef>
              <a:spcAft>
                <a:spcPts val="0"/>
              </a:spcAft>
              <a:buSzPts val="1400"/>
              <a:buNone/>
            </a:pPr>
            <a:r>
              <a:rPr lang="en-US" sz="1000" b="1" dirty="0">
                <a:latin typeface="Raleway"/>
                <a:ea typeface="Raleway"/>
                <a:cs typeface="Raleway"/>
                <a:sym typeface="Raleway"/>
              </a:rPr>
              <a:t>ACOG Statement</a:t>
            </a:r>
            <a:r>
              <a:rPr lang="en-US" sz="1000" dirty="0">
                <a:latin typeface="Raleway"/>
                <a:ea typeface="Raleway"/>
                <a:cs typeface="Raleway"/>
                <a:sym typeface="Raleway"/>
              </a:rPr>
              <a:t>:</a:t>
            </a:r>
            <a:endParaRPr lang="en-US" dirty="0"/>
          </a:p>
          <a:p>
            <a:pPr marL="457200" marR="0" lvl="0" indent="-228600" algn="l" rtl="0">
              <a:lnSpc>
                <a:spcPct val="100000"/>
              </a:lnSpc>
              <a:spcBef>
                <a:spcPts val="1200"/>
              </a:spcBef>
              <a:spcAft>
                <a:spcPts val="0"/>
              </a:spcAft>
              <a:buClr>
                <a:srgbClr val="000000"/>
              </a:buClr>
              <a:buSzPts val="1400"/>
              <a:buFont typeface="Arial"/>
              <a:buNone/>
            </a:pPr>
            <a:r>
              <a:rPr lang="en-US" sz="900" dirty="0">
                <a:latin typeface="Raleway"/>
                <a:ea typeface="Raleway"/>
                <a:cs typeface="Raleway"/>
                <a:sym typeface="Raleway"/>
              </a:rPr>
              <a:t>“</a:t>
            </a:r>
            <a:r>
              <a:rPr lang="en-US" sz="1000" dirty="0">
                <a:latin typeface="Calibri"/>
                <a:ea typeface="Calibri"/>
                <a:cs typeface="Calibri"/>
                <a:sym typeface="Calibri"/>
              </a:rPr>
              <a:t>Before performing any test on the pregnant individual or neonate, including screening for the presence of illicit substances, informed consent should be obtained from the pregnant person or parent. This consent should include the medical indication for the test, information regarding the right to refusal and the possibility of associated consequences for refusal, and discussion of the possible outcome of positive test results.”</a:t>
            </a:r>
            <a:endParaRPr lang="en-US" dirty="0"/>
          </a:p>
          <a:p>
            <a:pPr marL="457200" lvl="0" indent="-228600" algn="l" rtl="0">
              <a:lnSpc>
                <a:spcPct val="100000"/>
              </a:lnSpc>
              <a:spcBef>
                <a:spcPts val="0"/>
              </a:spcBef>
              <a:spcAft>
                <a:spcPts val="0"/>
              </a:spcAft>
              <a:buSzPts val="1400"/>
              <a:buNone/>
            </a:pPr>
            <a:endParaRPr lang="en-US" sz="1000" b="1" dirty="0">
              <a:solidFill>
                <a:schemeClr val="dk1"/>
              </a:solidFill>
              <a:latin typeface="Arial"/>
              <a:ea typeface="Arial"/>
              <a:cs typeface="Arial"/>
              <a:sym typeface="Arial"/>
            </a:endParaRPr>
          </a:p>
          <a:p>
            <a:endParaRPr lang="en-US" dirty="0"/>
          </a:p>
        </p:txBody>
      </p:sp>
      <p:sp>
        <p:nvSpPr>
          <p:cNvPr id="4" name="Slide Number Placeholder 3"/>
          <p:cNvSpPr>
            <a:spLocks noGrp="1"/>
          </p:cNvSpPr>
          <p:nvPr>
            <p:ph type="sldNum" sz="quarter" idx="5"/>
          </p:nvPr>
        </p:nvSpPr>
        <p:spPr/>
        <p:txBody>
          <a:bodyPr/>
          <a:lstStyle/>
          <a:p>
            <a:fld id="{08C64EAC-C771-BD4D-99B1-93113B8B6987}" type="slidenum">
              <a:rPr lang="en-US" smtClean="0"/>
              <a:t>48</a:t>
            </a:fld>
            <a:endParaRPr lang="en-US"/>
          </a:p>
        </p:txBody>
      </p:sp>
    </p:spTree>
    <p:extLst>
      <p:ext uri="{BB962C8B-B14F-4D97-AF65-F5344CB8AC3E}">
        <p14:creationId xmlns:p14="http://schemas.microsoft.com/office/powerpoint/2010/main" val="899700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fa074b8669_0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fa074b8669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dirty="0"/>
              <a:t>While confidentiality generally well protected within MH and SUD Tx fields, there are particular issues to be aware of when working with survivors of IPV</a:t>
            </a:r>
          </a:p>
          <a:p>
            <a:pPr>
              <a:spcAft>
                <a:spcPts val="600"/>
              </a:spcAft>
            </a:pPr>
            <a:r>
              <a:rPr lang="en-US" sz="1200" b="1" dirty="0"/>
              <a:t>Records can be subpoenaed </a:t>
            </a:r>
            <a:r>
              <a:rPr lang="en-US" sz="1200" dirty="0"/>
              <a:t>to support an abuser’s case against your client. </a:t>
            </a:r>
          </a:p>
          <a:p>
            <a:pPr>
              <a:spcAft>
                <a:spcPts val="600"/>
              </a:spcAft>
            </a:pPr>
            <a:r>
              <a:rPr lang="en-US" sz="1200" dirty="0"/>
              <a:t>Any i</a:t>
            </a:r>
            <a:r>
              <a:rPr lang="en-US" sz="1200" b="1" dirty="0"/>
              <a:t>nformation that becomes available to an abusive partner can increase that person’s danger</a:t>
            </a:r>
            <a:r>
              <a:rPr lang="en-US" sz="1200" dirty="0"/>
              <a:t>, including their location, the fact that they are seeking treatment, and/or that they disclosed the abuse. </a:t>
            </a:r>
          </a:p>
          <a:p>
            <a:pPr>
              <a:spcAft>
                <a:spcPts val="600"/>
              </a:spcAft>
            </a:pPr>
            <a:r>
              <a:rPr lang="en-US" sz="1200" dirty="0"/>
              <a:t>Thoughtful documentation of IPV and its effects can benefit survivors who want to use records to prove that the abuse occurred, bolster their credibility, or provide evidence of their ability to be a good parent</a:t>
            </a:r>
            <a:endParaRPr lang="en-US" dirty="0"/>
          </a:p>
          <a:p>
            <a:endParaRPr lang="en-US" dirty="0"/>
          </a:p>
        </p:txBody>
      </p:sp>
      <p:sp>
        <p:nvSpPr>
          <p:cNvPr id="4" name="Slide Number Placeholder 3"/>
          <p:cNvSpPr>
            <a:spLocks noGrp="1"/>
          </p:cNvSpPr>
          <p:nvPr>
            <p:ph type="sldNum" sz="quarter" idx="5"/>
          </p:nvPr>
        </p:nvSpPr>
        <p:spPr/>
        <p:txBody>
          <a:bodyPr/>
          <a:lstStyle/>
          <a:p>
            <a:fld id="{08C64EAC-C771-BD4D-99B1-93113B8B6987}" type="slidenum">
              <a:rPr lang="en-US" smtClean="0"/>
              <a:t>49</a:t>
            </a:fld>
            <a:endParaRPr lang="en-US"/>
          </a:p>
        </p:txBody>
      </p:sp>
    </p:spTree>
    <p:extLst>
      <p:ext uri="{BB962C8B-B14F-4D97-AF65-F5344CB8AC3E}">
        <p14:creationId xmlns:p14="http://schemas.microsoft.com/office/powerpoint/2010/main" val="16427014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Aft>
                <a:spcPct val="20000"/>
              </a:spcAft>
              <a:buClr>
                <a:srgbClr val="FF6600"/>
              </a:buClr>
            </a:pPr>
            <a:r>
              <a:rPr lang="en-US" sz="1200" b="1" dirty="0">
                <a:latin typeface="Arial" charset="0"/>
              </a:rPr>
              <a:t>Document relationship of symptoms to abuse</a:t>
            </a:r>
          </a:p>
          <a:p>
            <a:pPr eaLnBrk="1" hangingPunct="1">
              <a:lnSpc>
                <a:spcPct val="90000"/>
              </a:lnSpc>
              <a:spcAft>
                <a:spcPct val="20000"/>
              </a:spcAft>
              <a:buClr>
                <a:srgbClr val="FF6600"/>
              </a:buClr>
            </a:pPr>
            <a:r>
              <a:rPr lang="en-US" sz="1200" b="1" dirty="0">
                <a:latin typeface="Arial" charset="0"/>
              </a:rPr>
              <a:t>Discuss potential to subside when safe</a:t>
            </a:r>
          </a:p>
          <a:p>
            <a:pPr eaLnBrk="1" hangingPunct="1">
              <a:lnSpc>
                <a:spcPct val="90000"/>
              </a:lnSpc>
              <a:spcAft>
                <a:spcPct val="20000"/>
              </a:spcAft>
              <a:buClr>
                <a:srgbClr val="FF6600"/>
              </a:buClr>
            </a:pPr>
            <a:r>
              <a:rPr lang="en-US" sz="1200" b="1" dirty="0">
                <a:latin typeface="Arial" charset="0"/>
              </a:rPr>
              <a:t>Document attempts by abusive partner to control </a:t>
            </a:r>
            <a:r>
              <a:rPr lang="en-US" sz="1200" dirty="0">
                <a:latin typeface="Arial" charset="0"/>
              </a:rPr>
              <a:t>your perceptions, medication or treatment</a:t>
            </a:r>
          </a:p>
          <a:p>
            <a:pPr eaLnBrk="1" hangingPunct="1">
              <a:lnSpc>
                <a:spcPct val="90000"/>
              </a:lnSpc>
              <a:spcAft>
                <a:spcPct val="20000"/>
              </a:spcAft>
              <a:buClr>
                <a:srgbClr val="FF6600"/>
              </a:buClr>
            </a:pPr>
            <a:r>
              <a:rPr lang="en-US" sz="1200" b="1" dirty="0">
                <a:latin typeface="Arial" charset="0"/>
              </a:rPr>
              <a:t>Carefully frame </a:t>
            </a:r>
            <a:r>
              <a:rPr lang="en-US" sz="1200" dirty="0">
                <a:latin typeface="Arial" charset="0"/>
              </a:rPr>
              <a:t>diagnoses and medication</a:t>
            </a:r>
          </a:p>
          <a:p>
            <a:pPr eaLnBrk="1" hangingPunct="1">
              <a:lnSpc>
                <a:spcPct val="90000"/>
              </a:lnSpc>
              <a:spcAft>
                <a:spcPct val="20000"/>
              </a:spcAft>
              <a:buClr>
                <a:srgbClr val="FF6600"/>
              </a:buClr>
            </a:pPr>
            <a:r>
              <a:rPr lang="en-US" sz="1200" b="1" dirty="0">
                <a:latin typeface="Arial" charset="0"/>
              </a:rPr>
              <a:t>Describe strengths</a:t>
            </a:r>
            <a:r>
              <a:rPr lang="en-US" sz="1200" dirty="0">
                <a:latin typeface="Arial" charset="0"/>
              </a:rPr>
              <a:t>, coping strategies, &amp; observations of ability to care for and protect children</a:t>
            </a:r>
          </a:p>
          <a:p>
            <a:pPr eaLnBrk="1" hangingPunct="1">
              <a:lnSpc>
                <a:spcPct val="90000"/>
              </a:lnSpc>
              <a:spcAft>
                <a:spcPct val="20000"/>
              </a:spcAft>
              <a:buClr>
                <a:srgbClr val="FF6600"/>
              </a:buClr>
            </a:pPr>
            <a:r>
              <a:rPr lang="en-US" sz="1200" b="1" dirty="0">
                <a:latin typeface="Arial" charset="0"/>
              </a:rPr>
              <a:t>Describe engagement </a:t>
            </a:r>
            <a:r>
              <a:rPr lang="en-US" sz="1200" dirty="0">
                <a:latin typeface="Arial" charset="0"/>
              </a:rPr>
              <a:t>in treatment; Make sure treatment plan is acceptable and doable</a:t>
            </a:r>
          </a:p>
          <a:p>
            <a:pPr eaLnBrk="1" hangingPunct="1">
              <a:lnSpc>
                <a:spcPct val="90000"/>
              </a:lnSpc>
              <a:spcAft>
                <a:spcPct val="20000"/>
              </a:spcAft>
              <a:buClr>
                <a:srgbClr val="FF6600"/>
              </a:buClr>
            </a:pPr>
            <a:r>
              <a:rPr lang="en-US" sz="1200" b="1" dirty="0">
                <a:latin typeface="Arial" charset="0"/>
              </a:rPr>
              <a:t>Describe observations </a:t>
            </a:r>
            <a:r>
              <a:rPr lang="en-US" sz="1200" dirty="0">
                <a:latin typeface="Arial" charset="0"/>
              </a:rPr>
              <a:t>about abusive partner</a:t>
            </a:r>
          </a:p>
          <a:p>
            <a:pPr eaLnBrk="1" hangingPunct="1">
              <a:lnSpc>
                <a:spcPct val="90000"/>
              </a:lnSpc>
              <a:spcAft>
                <a:spcPct val="20000"/>
              </a:spcAft>
              <a:buClr>
                <a:srgbClr val="FF6600"/>
              </a:buClr>
            </a:pPr>
            <a:r>
              <a:rPr lang="en-US" sz="1200" b="1" dirty="0">
                <a:latin typeface="Arial" charset="0"/>
              </a:rPr>
              <a:t>Be alert to abuser</a:t>
            </a:r>
            <a:r>
              <a:rPr lang="en-US" sz="1200" dirty="0">
                <a:latin typeface="Arial" charset="0"/>
              </a:rPr>
              <a:t> who seems </a:t>
            </a:r>
            <a:r>
              <a:rPr lang="en-US" altLang="ja-JP" sz="1200" dirty="0">
                <a:latin typeface="Arial" charset="0"/>
              </a:rPr>
              <a:t>“healthier” than victim</a:t>
            </a:r>
          </a:p>
          <a:p>
            <a:pPr marL="457200" lvl="0" indent="-228600" algn="l" rtl="0">
              <a:lnSpc>
                <a:spcPct val="100000"/>
              </a:lnSpc>
              <a:spcBef>
                <a:spcPts val="0"/>
              </a:spcBef>
              <a:spcAft>
                <a:spcPts val="0"/>
              </a:spcAft>
              <a:buSzPts val="1400"/>
              <a:buNone/>
            </a:pPr>
            <a:endParaRPr lang="en-US" sz="1200" dirty="0"/>
          </a:p>
          <a:p>
            <a:pPr marL="457200" lvl="0" indent="-228600" algn="l" rtl="0">
              <a:lnSpc>
                <a:spcPct val="100000"/>
              </a:lnSpc>
              <a:spcBef>
                <a:spcPts val="0"/>
              </a:spcBef>
              <a:spcAft>
                <a:spcPts val="0"/>
              </a:spcAft>
              <a:buSzPts val="1400"/>
              <a:buNone/>
            </a:pPr>
            <a:endParaRPr lang="en-US" sz="1200" dirty="0"/>
          </a:p>
          <a:p>
            <a:pPr marL="457200" lvl="0" indent="-228600" algn="l" rtl="0">
              <a:lnSpc>
                <a:spcPct val="100000"/>
              </a:lnSpc>
              <a:spcBef>
                <a:spcPts val="0"/>
              </a:spcBef>
              <a:spcAft>
                <a:spcPts val="0"/>
              </a:spcAft>
              <a:buSzPts val="1400"/>
              <a:buNone/>
            </a:pPr>
            <a:r>
              <a:rPr lang="en-US" sz="1200" dirty="0"/>
              <a:t>Recognize </a:t>
            </a:r>
            <a:r>
              <a:rPr lang="en-US" sz="1200" b="1" dirty="0"/>
              <a:t>appropriateness of a survivor’s anger </a:t>
            </a:r>
            <a:r>
              <a:rPr lang="en-US" sz="1200" dirty="0"/>
              <a:t>toward abusive partner and reluctance to expose their children to a violent abusive parent. </a:t>
            </a:r>
            <a:endParaRPr lang="en-US" dirty="0"/>
          </a:p>
          <a:p>
            <a:pPr marL="457200" lvl="0" indent="-228600" algn="l" rtl="0">
              <a:lnSpc>
                <a:spcPct val="100000"/>
              </a:lnSpc>
              <a:spcBef>
                <a:spcPts val="450"/>
              </a:spcBef>
              <a:spcAft>
                <a:spcPts val="0"/>
              </a:spcAft>
              <a:buSzPts val="1400"/>
              <a:buNone/>
            </a:pPr>
            <a:r>
              <a:rPr lang="en-US" sz="1200" dirty="0"/>
              <a:t>Survivors are often </a:t>
            </a:r>
            <a:r>
              <a:rPr lang="en-US" sz="1200" b="1" dirty="0"/>
              <a:t>penalized for being the “less cooperative” parent.</a:t>
            </a:r>
            <a:r>
              <a:rPr lang="en-US" sz="1200" dirty="0"/>
              <a:t> </a:t>
            </a:r>
            <a:endParaRPr lang="en-US" dirty="0"/>
          </a:p>
          <a:p>
            <a:pPr marL="457200" lvl="0" indent="-228600" algn="l" rtl="0">
              <a:lnSpc>
                <a:spcPct val="100000"/>
              </a:lnSpc>
              <a:spcBef>
                <a:spcPts val="450"/>
              </a:spcBef>
              <a:spcAft>
                <a:spcPts val="0"/>
              </a:spcAft>
              <a:buSzPts val="1400"/>
              <a:buNone/>
            </a:pPr>
            <a:r>
              <a:rPr lang="en-US" sz="1200" dirty="0"/>
              <a:t>Conversely, in states </a:t>
            </a:r>
            <a:r>
              <a:rPr lang="en-US" sz="1200" b="1" dirty="0"/>
              <a:t>with Failure to Protect laws</a:t>
            </a:r>
            <a:r>
              <a:rPr lang="en-US" sz="1200" dirty="0"/>
              <a:t>, survivors are often unjustly penalized for failure to limit contact with their abusive partner. </a:t>
            </a:r>
            <a:endParaRPr lang="en-US" dirty="0"/>
          </a:p>
          <a:p>
            <a:pPr marL="457200" lvl="0" indent="-228600" algn="l" rtl="0">
              <a:lnSpc>
                <a:spcPct val="100000"/>
              </a:lnSpc>
              <a:spcBef>
                <a:spcPts val="450"/>
              </a:spcBef>
              <a:spcAft>
                <a:spcPts val="0"/>
              </a:spcAft>
              <a:buSzPts val="1400"/>
              <a:buNone/>
            </a:pPr>
            <a:r>
              <a:rPr lang="en-US" sz="1200" dirty="0"/>
              <a:t>Abusers frequently use </a:t>
            </a:r>
            <a:r>
              <a:rPr lang="en-US" sz="1200" b="1" dirty="0"/>
              <a:t>custody battles and visitation as ways to control</a:t>
            </a:r>
            <a:r>
              <a:rPr lang="en-US" sz="1200" dirty="0"/>
              <a:t> a partner who is attempting to leave. </a:t>
            </a:r>
            <a:endParaRPr lang="en-US" dirty="0"/>
          </a:p>
          <a:p>
            <a:pPr marL="457200" lvl="0" indent="-228600" algn="l" rtl="0">
              <a:lnSpc>
                <a:spcPct val="100000"/>
              </a:lnSpc>
              <a:spcBef>
                <a:spcPts val="450"/>
              </a:spcBef>
              <a:spcAft>
                <a:spcPts val="0"/>
              </a:spcAft>
              <a:buSzPts val="1400"/>
              <a:buNone/>
            </a:pPr>
            <a:r>
              <a:rPr lang="en-US" sz="1200" b="1" dirty="0"/>
              <a:t>Prolonged custody battles </a:t>
            </a:r>
            <a:r>
              <a:rPr lang="en-US" sz="1200" dirty="0"/>
              <a:t>are particularly devastating to survivors and their children. Abusers often continue to drag their partners to court, depleting their legal funds and threatening the safety and well-being of their children</a:t>
            </a:r>
            <a:endParaRPr lang="en-US" dirty="0"/>
          </a:p>
          <a:p>
            <a:pPr marL="457200" lvl="0" indent="-228600" algn="l" rtl="0">
              <a:lnSpc>
                <a:spcPct val="100000"/>
              </a:lnSpc>
              <a:spcBef>
                <a:spcPts val="450"/>
              </a:spcBef>
              <a:spcAft>
                <a:spcPts val="0"/>
              </a:spcAft>
              <a:buSzPts val="1400"/>
              <a:buNone/>
            </a:pPr>
            <a:r>
              <a:rPr lang="en-US" sz="1200" dirty="0"/>
              <a:t>Identify mechanisms for </a:t>
            </a:r>
            <a:r>
              <a:rPr lang="en-US" sz="1200" b="1" dirty="0"/>
              <a:t>keeping MH or SUD Tx info private </a:t>
            </a:r>
            <a:r>
              <a:rPr lang="en-US" sz="1200" dirty="0"/>
              <a:t>and ensure that patients have a </a:t>
            </a:r>
            <a:r>
              <a:rPr lang="en-US" sz="1200" b="1" dirty="0"/>
              <a:t>choice about who can acc</a:t>
            </a:r>
            <a:r>
              <a:rPr lang="en-US" sz="1200" dirty="0"/>
              <a:t>ess that information, except in cases of emergency. </a:t>
            </a:r>
            <a:endParaRPr lang="en-US" dirty="0"/>
          </a:p>
          <a:p>
            <a:pPr marL="457200" lvl="0" indent="-228600" algn="l" rtl="0">
              <a:lnSpc>
                <a:spcPct val="100000"/>
              </a:lnSpc>
              <a:spcBef>
                <a:spcPts val="450"/>
              </a:spcBef>
              <a:spcAft>
                <a:spcPts val="0"/>
              </a:spcAft>
              <a:buSzPts val="1400"/>
              <a:buNone/>
            </a:pPr>
            <a:r>
              <a:rPr lang="en-US" sz="1200" b="1" dirty="0"/>
              <a:t>Discuss possible risks of disclosure </a:t>
            </a:r>
            <a:r>
              <a:rPr lang="en-US" sz="1200" dirty="0"/>
              <a:t>(e.g., data accessed by abusive partner working in HC setting or who coerces their partner to access their records online, or by providers who are not sensitive to these issues). </a:t>
            </a:r>
            <a:endParaRPr lang="en-US" dirty="0"/>
          </a:p>
          <a:p>
            <a:pPr marL="457200" lvl="0" indent="-228600" algn="l" rtl="0">
              <a:lnSpc>
                <a:spcPct val="100000"/>
              </a:lnSpc>
              <a:spcBef>
                <a:spcPts val="450"/>
              </a:spcBef>
              <a:spcAft>
                <a:spcPts val="0"/>
              </a:spcAft>
              <a:buSzPts val="1400"/>
              <a:buNone/>
            </a:pPr>
            <a:r>
              <a:rPr lang="en-US" sz="1200" dirty="0"/>
              <a:t>Discuss whether there is </a:t>
            </a:r>
            <a:r>
              <a:rPr lang="en-US" sz="1200" b="1" dirty="0"/>
              <a:t>any risk that an abuser’s legal team may try to subpoena </a:t>
            </a:r>
            <a:r>
              <a:rPr lang="en-US" sz="1200" dirty="0"/>
              <a:t>the information in the context of a custody proceeding. </a:t>
            </a:r>
            <a:endParaRPr lang="en-US" dirty="0"/>
          </a:p>
          <a:p>
            <a:pPr marL="457200" lvl="0" indent="-228600" algn="l" rtl="0">
              <a:lnSpc>
                <a:spcPct val="100000"/>
              </a:lnSpc>
              <a:spcBef>
                <a:spcPts val="450"/>
              </a:spcBef>
              <a:spcAft>
                <a:spcPts val="0"/>
              </a:spcAft>
              <a:buSzPts val="1400"/>
              <a:buNone/>
            </a:pPr>
            <a:r>
              <a:rPr lang="en-US" sz="1200" b="1" dirty="0"/>
              <a:t>Good documentation and informed consent can help mitigate issues when records are subpoenaed</a:t>
            </a:r>
            <a:endParaRPr lang="en-US" dirty="0"/>
          </a:p>
          <a:p>
            <a:pPr marL="457200" lvl="0" indent="-228600" algn="l" rtl="0">
              <a:lnSpc>
                <a:spcPct val="100000"/>
              </a:lnSpc>
              <a:spcBef>
                <a:spcPts val="450"/>
              </a:spcBef>
              <a:spcAft>
                <a:spcPts val="0"/>
              </a:spcAft>
              <a:buSzPts val="1400"/>
              <a:buNone/>
            </a:pPr>
            <a:r>
              <a:rPr lang="en-US" sz="1200" dirty="0"/>
              <a:t>However, en</a:t>
            </a:r>
            <a:r>
              <a:rPr lang="en-US" sz="1200" b="1" dirty="0"/>
              <a:t>suring that sensitive information is protected</a:t>
            </a:r>
            <a:r>
              <a:rPr lang="en-US" sz="1200" dirty="0"/>
              <a:t>, is critical</a:t>
            </a:r>
            <a:endParaRPr lang="en-US" dirty="0"/>
          </a:p>
          <a:p>
            <a:pPr marL="457200" lvl="0" indent="-228600" algn="l" rtl="0">
              <a:lnSpc>
                <a:spcPct val="100000"/>
              </a:lnSpc>
              <a:spcBef>
                <a:spcPts val="450"/>
              </a:spcBef>
              <a:spcAft>
                <a:spcPts val="450"/>
              </a:spcAft>
              <a:buSzPts val="1400"/>
              <a:buNone/>
            </a:pPr>
            <a:endParaRPr lang="en-US" dirty="0"/>
          </a:p>
          <a:p>
            <a:endParaRPr lang="en-US" dirty="0"/>
          </a:p>
        </p:txBody>
      </p:sp>
      <p:sp>
        <p:nvSpPr>
          <p:cNvPr id="4" name="Slide Number Placeholder 3"/>
          <p:cNvSpPr>
            <a:spLocks noGrp="1"/>
          </p:cNvSpPr>
          <p:nvPr>
            <p:ph type="sldNum" sz="quarter" idx="5"/>
          </p:nvPr>
        </p:nvSpPr>
        <p:spPr/>
        <p:txBody>
          <a:bodyPr/>
          <a:lstStyle/>
          <a:p>
            <a:fld id="{08C64EAC-C771-BD4D-99B1-93113B8B6987}" type="slidenum">
              <a:rPr lang="en-US" smtClean="0"/>
              <a:t>50</a:t>
            </a:fld>
            <a:endParaRPr lang="en-US"/>
          </a:p>
        </p:txBody>
      </p:sp>
    </p:spTree>
    <p:extLst>
      <p:ext uri="{BB962C8B-B14F-4D97-AF65-F5344CB8AC3E}">
        <p14:creationId xmlns:p14="http://schemas.microsoft.com/office/powerpoint/2010/main" val="5531727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100" b="1" dirty="0">
                <a:latin typeface="Calibri" panose="020F0502020204030204" pitchFamily="34" charset="0"/>
                <a:ea typeface="Times New Roman"/>
                <a:cs typeface="Calibri" panose="020F0502020204030204" pitchFamily="34" charset="0"/>
                <a:sym typeface="Times New Roman"/>
              </a:rPr>
              <a:t>Statewide partnership – heard today also partnerships among people  (peers, clinicians, DV advocates, medical educators, public health officials and state agencies, disability and LGBTQ rights, home visitors) passionate about improving the lives of PPP who use substances in WV (creative programming and funding, access to resources (Telehealth)</a:t>
            </a:r>
          </a:p>
          <a:p>
            <a:pPr marL="0" lvl="0" indent="0" algn="l" rtl="0">
              <a:lnSpc>
                <a:spcPct val="100000"/>
              </a:lnSpc>
              <a:spcBef>
                <a:spcPts val="0"/>
              </a:spcBef>
              <a:spcAft>
                <a:spcPts val="0"/>
              </a:spcAft>
              <a:buSzPts val="1400"/>
              <a:buNone/>
            </a:pPr>
            <a:endParaRPr lang="en-US" sz="1100" b="1" dirty="0">
              <a:latin typeface="Calibri" panose="020F0502020204030204" pitchFamily="34" charset="0"/>
              <a:ea typeface="Times New Roman"/>
              <a:cs typeface="Calibri" panose="020F0502020204030204" pitchFamily="34" charset="0"/>
              <a:sym typeface="Times New Roman"/>
            </a:endParaRPr>
          </a:p>
          <a:p>
            <a:pPr>
              <a:lnSpc>
                <a:spcPct val="100000"/>
              </a:lnSpc>
              <a:spcAft>
                <a:spcPts val="800"/>
              </a:spcAft>
            </a:pPr>
            <a:r>
              <a:rPr lang="en-US" dirty="0"/>
              <a:t>Identifying gaps and barriers </a:t>
            </a:r>
          </a:p>
          <a:p>
            <a:pPr lvl="1">
              <a:lnSpc>
                <a:spcPct val="100000"/>
              </a:lnSpc>
              <a:spcAft>
                <a:spcPts val="800"/>
              </a:spcAft>
            </a:pPr>
            <a:r>
              <a:rPr lang="en-US" dirty="0"/>
              <a:t>Equity, SDOH, lack of services, transportation, child removal (Courts/Brian legal aid, CPS, providers themselves); SUD covered by ADA (what would accommodation look like), meeting people where they are</a:t>
            </a:r>
          </a:p>
          <a:p>
            <a:pPr lvl="1">
              <a:lnSpc>
                <a:spcPct val="100000"/>
              </a:lnSpc>
              <a:spcAft>
                <a:spcPts val="800"/>
              </a:spcAft>
            </a:pPr>
            <a:endParaRPr lang="en-US" dirty="0"/>
          </a:p>
          <a:p>
            <a:pPr lvl="1">
              <a:lnSpc>
                <a:spcPct val="100000"/>
              </a:lnSpc>
              <a:spcAft>
                <a:spcPts val="800"/>
              </a:spcAft>
            </a:pPr>
            <a:r>
              <a:rPr lang="en-US" dirty="0"/>
              <a:t>Work force- burned out, leave, not prepared, partner with peers, peers in supervisory positions/Medicaid - paperwork, lose magic</a:t>
            </a:r>
          </a:p>
          <a:p>
            <a:pPr lvl="1">
              <a:lnSpc>
                <a:spcPct val="100000"/>
              </a:lnSpc>
              <a:spcAft>
                <a:spcPts val="800"/>
              </a:spcAft>
            </a:pPr>
            <a:endParaRPr lang="en-US" dirty="0"/>
          </a:p>
          <a:p>
            <a:pPr lvl="1">
              <a:lnSpc>
                <a:spcPct val="100000"/>
              </a:lnSpc>
              <a:spcAft>
                <a:spcPts val="800"/>
              </a:spcAft>
            </a:pPr>
            <a:r>
              <a:rPr lang="en-US" dirty="0"/>
              <a:t>Networks – who, (state – share innovative practices, creative sources of funding, resources and referrals (telehealth)</a:t>
            </a:r>
          </a:p>
          <a:p>
            <a:pPr lvl="1">
              <a:lnSpc>
                <a:spcPct val="100000"/>
              </a:lnSpc>
              <a:spcAft>
                <a:spcPts val="800"/>
              </a:spcAft>
            </a:pPr>
            <a:endParaRPr lang="en-US" dirty="0"/>
          </a:p>
          <a:p>
            <a:pPr lvl="1">
              <a:lnSpc>
                <a:spcPct val="100000"/>
              </a:lnSpc>
              <a:spcAft>
                <a:spcPts val="800"/>
              </a:spcAft>
            </a:pPr>
            <a:r>
              <a:rPr lang="en-US" dirty="0" err="1"/>
              <a:t>Antt</a:t>
            </a:r>
            <a:endParaRPr lang="en-US" dirty="0"/>
          </a:p>
          <a:p>
            <a:endParaRPr lang="en-US" dirty="0"/>
          </a:p>
        </p:txBody>
      </p:sp>
    </p:spTree>
    <p:extLst>
      <p:ext uri="{BB962C8B-B14F-4D97-AF65-F5344CB8AC3E}">
        <p14:creationId xmlns:p14="http://schemas.microsoft.com/office/powerpoint/2010/main" val="28576273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Final slide with contact information for presenters and NCDVTMH; always end with this.</a:t>
            </a:r>
          </a:p>
        </p:txBody>
      </p:sp>
      <p:sp>
        <p:nvSpPr>
          <p:cNvPr id="4" name="Slide Number Placeholder 3"/>
          <p:cNvSpPr>
            <a:spLocks noGrp="1"/>
          </p:cNvSpPr>
          <p:nvPr>
            <p:ph type="sldNum" sz="quarter" idx="5"/>
          </p:nvPr>
        </p:nvSpPr>
        <p:spPr/>
        <p:txBody>
          <a:bodyPr/>
          <a:lstStyle/>
          <a:p>
            <a:fld id="{08C64EAC-C771-BD4D-99B1-93113B8B6987}" type="slidenum">
              <a:rPr lang="en-US" smtClean="0"/>
              <a:t>54</a:t>
            </a:fld>
            <a:endParaRPr lang="en-US"/>
          </a:p>
        </p:txBody>
      </p:sp>
    </p:spTree>
    <p:extLst>
      <p:ext uri="{BB962C8B-B14F-4D97-AF65-F5344CB8AC3E}">
        <p14:creationId xmlns:p14="http://schemas.microsoft.com/office/powerpoint/2010/main" val="21684620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0" name="Google Shape;1080;p84: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081" name="Google Shape;1081;p8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55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493714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6" name="Google Shape;1086;p85: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087" name="Google Shape;1087;p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56</a:t>
            </a:fld>
            <a:endParaRPr/>
          </a:p>
        </p:txBody>
      </p:sp>
    </p:spTree>
    <p:extLst>
      <p:ext uri="{BB962C8B-B14F-4D97-AF65-F5344CB8AC3E}">
        <p14:creationId xmlns:p14="http://schemas.microsoft.com/office/powerpoint/2010/main" val="20700455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5" name="Google Shape;1115;p86: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116" name="Google Shape;1116;p8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57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3" name="Google Shape;1123;p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None/>
            </a:pPr>
            <a:endParaRPr/>
          </a:p>
        </p:txBody>
      </p:sp>
      <p:sp>
        <p:nvSpPr>
          <p:cNvPr id="1124" name="Google Shape;1124;p8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p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Many people have told us that their partner or ex partner </a:t>
            </a:r>
            <a:r>
              <a:rPr lang="en-US"/>
              <a:t>pressurex </a:t>
            </a:r>
            <a:r>
              <a:rPr lang="en-US" dirty="0"/>
              <a:t>them</a:t>
            </a:r>
            <a:endParaRPr dirty="0"/>
          </a:p>
        </p:txBody>
      </p:sp>
      <p:sp>
        <p:nvSpPr>
          <p:cNvPr id="1133" name="Google Shape;1133;p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Google Shape;1140;p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41" name="Google Shape;1141;p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fa074b8669_0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fa074b8669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200" b="1" dirty="0">
                <a:latin typeface="Calibri" panose="020F0502020204030204" pitchFamily="34" charset="0"/>
                <a:ea typeface="Times New Roman"/>
                <a:cs typeface="Calibri" panose="020F0502020204030204" pitchFamily="34" charset="0"/>
                <a:sym typeface="Times New Roman"/>
              </a:rPr>
              <a:t>Think about how SU Coercion/IPV could be better integrated</a:t>
            </a:r>
          </a:p>
          <a:p>
            <a:pPr marL="0" lvl="0" indent="0" algn="l" rtl="0">
              <a:lnSpc>
                <a:spcPct val="100000"/>
              </a:lnSpc>
              <a:spcBef>
                <a:spcPts val="0"/>
              </a:spcBef>
              <a:spcAft>
                <a:spcPts val="0"/>
              </a:spcAft>
              <a:buSzPts val="1400"/>
              <a:buNone/>
            </a:pPr>
            <a:r>
              <a:rPr lang="en-US" sz="1200" b="1" dirty="0">
                <a:latin typeface="Calibri" panose="020F0502020204030204" pitchFamily="34" charset="0"/>
                <a:ea typeface="Times New Roman"/>
                <a:cs typeface="Calibri" panose="020F0502020204030204" pitchFamily="34" charset="0"/>
                <a:sym typeface="Times New Roman"/>
              </a:rPr>
              <a:t>Need: </a:t>
            </a:r>
            <a:r>
              <a:rPr lang="en-US" sz="1200" dirty="0">
                <a:latin typeface="Calibri" panose="020F0502020204030204" pitchFamily="34" charset="0"/>
                <a:ea typeface="Times New Roman"/>
                <a:cs typeface="Calibri" panose="020F0502020204030204" pitchFamily="34" charset="0"/>
                <a:sym typeface="Times New Roman"/>
              </a:rPr>
              <a:t>There is a high level of need for coordinated intimate partner violence (IPV) and substance use disorder (SUD) services in West Virginia, particularly for pregnant and parenting women (PPW), as evidenced by high rates of substance use, poor infant and maternal health outcomes, and racial disparities in health, healthcare access and IPV. </a:t>
            </a:r>
          </a:p>
          <a:p>
            <a:pPr marL="0" lvl="0" indent="0" algn="l" rtl="0">
              <a:lnSpc>
                <a:spcPct val="100000"/>
              </a:lnSpc>
              <a:spcBef>
                <a:spcPts val="0"/>
              </a:spcBef>
              <a:spcAft>
                <a:spcPts val="0"/>
              </a:spcAft>
              <a:buSzPts val="1400"/>
              <a:buNone/>
            </a:pPr>
            <a:r>
              <a:rPr lang="en-US" sz="1200" b="1" dirty="0">
                <a:latin typeface="Calibri" panose="020F0502020204030204" pitchFamily="34" charset="0"/>
                <a:ea typeface="Times New Roman"/>
                <a:cs typeface="Calibri" panose="020F0502020204030204" pitchFamily="34" charset="0"/>
                <a:sym typeface="Times New Roman"/>
              </a:rPr>
              <a:t>The purpose</a:t>
            </a:r>
            <a:r>
              <a:rPr lang="en-US" sz="1200" dirty="0">
                <a:latin typeface="Calibri" panose="020F0502020204030204" pitchFamily="34" charset="0"/>
                <a:ea typeface="Times New Roman"/>
                <a:cs typeface="Calibri" panose="020F0502020204030204" pitchFamily="34" charset="0"/>
                <a:sym typeface="Times New Roman"/>
              </a:rPr>
              <a:t> of this project is to create a statewide pilot initiative to train substance use disorder (SUD) treatment providers on intimate partner violence (IPV) and IPV providers on substance use and to address the intersection of IPV and SUD during the pregnancy and postpartum period. </a:t>
            </a:r>
            <a:endParaRPr lang="en-US" sz="1200"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en-US" sz="1200" b="1" dirty="0">
                <a:effectLst/>
                <a:latin typeface="Calibri" panose="020F0502020204030204" pitchFamily="34" charset="0"/>
                <a:ea typeface="Times New Roman" panose="02020603050405020304" pitchFamily="18" charset="0"/>
                <a:cs typeface="Calibri" panose="020F0502020204030204" pitchFamily="34" charset="0"/>
              </a:rPr>
              <a:t>State-Level Partnerships. </a:t>
            </a:r>
            <a:r>
              <a:rPr lang="en-US" sz="1200" dirty="0">
                <a:effectLst/>
                <a:latin typeface="Calibri" panose="020F0502020204030204" pitchFamily="34" charset="0"/>
                <a:ea typeface="Times New Roman" panose="02020603050405020304" pitchFamily="18" charset="0"/>
                <a:cs typeface="Calibri" panose="020F0502020204030204" pitchFamily="34" charset="0"/>
              </a:rPr>
              <a:t>The Project Team will engage and mobilize a statewide response that addresses unmet needs of PPW experiencing IPV/SU and disparities impacting racial, ethnic, sexual, and gender minorities, and people living with disabilities. This statewide response will build on local strengths and opportunities, involving community stakeholders in a Stakeholder Advisory and HC-TF</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ea typeface="Times New Roman"/>
              <a:cs typeface="Calibri" panose="020F0502020204030204" pitchFamily="34" charset="0"/>
              <a:sym typeface="Times New Roman"/>
            </a:endParaRPr>
          </a:p>
          <a:p>
            <a:pPr marL="0" lvl="0" indent="0" algn="l" rtl="0">
              <a:lnSpc>
                <a:spcPct val="100000"/>
              </a:lnSpc>
              <a:spcBef>
                <a:spcPts val="0"/>
              </a:spcBef>
              <a:spcAft>
                <a:spcPts val="0"/>
              </a:spcAft>
              <a:buSzPts val="1400"/>
              <a:buNone/>
            </a:pPr>
            <a:r>
              <a:rPr lang="en-US" sz="1200" b="1" dirty="0">
                <a:latin typeface="Calibri" panose="020F0502020204030204" pitchFamily="34" charset="0"/>
                <a:ea typeface="Times New Roman"/>
                <a:cs typeface="Calibri" panose="020F0502020204030204" pitchFamily="34" charset="0"/>
                <a:sym typeface="Times New Roman"/>
              </a:rPr>
              <a:t>Project goals are to: </a:t>
            </a:r>
            <a:endParaRPr lang="en-US" sz="1200" dirty="0">
              <a:latin typeface="Calibri" panose="020F0502020204030204" pitchFamily="34" charset="0"/>
              <a:cs typeface="Calibri" panose="020F0502020204030204" pitchFamily="34" charset="0"/>
            </a:endParaRPr>
          </a:p>
          <a:p>
            <a:pPr marL="285750" lvl="0" indent="-285750" algn="l" rtl="0">
              <a:lnSpc>
                <a:spcPct val="100000"/>
              </a:lnSpc>
              <a:spcBef>
                <a:spcPts val="0"/>
              </a:spcBef>
              <a:spcAft>
                <a:spcPts val="0"/>
              </a:spcAft>
              <a:buSzPts val="1400"/>
              <a:buFont typeface="Arial"/>
              <a:buChar char="•"/>
            </a:pPr>
            <a:r>
              <a:rPr lang="en-US" sz="1200" dirty="0">
                <a:highlight>
                  <a:srgbClr val="FFFFFF"/>
                </a:highlight>
                <a:latin typeface="Calibri" panose="020F0502020204030204" pitchFamily="34" charset="0"/>
                <a:ea typeface="Times New Roman"/>
                <a:cs typeface="Calibri" panose="020F0502020204030204" pitchFamily="34" charset="0"/>
                <a:sym typeface="Times New Roman"/>
              </a:rPr>
              <a:t>engage state agencies, IPV programs, treatment providers, and other key stakeholders from diverse communities in increasing the use of EB and promising practices in service delivery; </a:t>
            </a:r>
            <a:endParaRPr lang="en-US" sz="1200" dirty="0">
              <a:latin typeface="Calibri" panose="020F0502020204030204" pitchFamily="34" charset="0"/>
              <a:cs typeface="Calibri" panose="020F0502020204030204" pitchFamily="34" charset="0"/>
            </a:endParaRPr>
          </a:p>
          <a:p>
            <a:pPr marL="285750" lvl="0" indent="-285750" algn="l" rtl="0">
              <a:lnSpc>
                <a:spcPct val="100000"/>
              </a:lnSpc>
              <a:spcBef>
                <a:spcPts val="0"/>
              </a:spcBef>
              <a:spcAft>
                <a:spcPts val="0"/>
              </a:spcAft>
              <a:buSzPts val="1400"/>
              <a:buFont typeface="Arial"/>
              <a:buChar char="•"/>
            </a:pPr>
            <a:r>
              <a:rPr lang="en-US" sz="1200" dirty="0">
                <a:highlight>
                  <a:srgbClr val="FFFFFF"/>
                </a:highlight>
                <a:latin typeface="Calibri" panose="020F0502020204030204" pitchFamily="34" charset="0"/>
                <a:ea typeface="Times New Roman"/>
                <a:cs typeface="Calibri" panose="020F0502020204030204" pitchFamily="34" charset="0"/>
                <a:sym typeface="Times New Roman"/>
              </a:rPr>
              <a:t>create and deliver training for SUD, IPV, and healthcare providers; and </a:t>
            </a:r>
            <a:endParaRPr lang="en-US" sz="1200" dirty="0">
              <a:latin typeface="Calibri" panose="020F0502020204030204" pitchFamily="34" charset="0"/>
              <a:cs typeface="Calibri" panose="020F0502020204030204" pitchFamily="34" charset="0"/>
            </a:endParaRPr>
          </a:p>
          <a:p>
            <a:pPr marL="285750" lvl="0" indent="-285750" algn="l" rtl="0">
              <a:lnSpc>
                <a:spcPct val="100000"/>
              </a:lnSpc>
              <a:spcBef>
                <a:spcPts val="0"/>
              </a:spcBef>
              <a:spcAft>
                <a:spcPts val="0"/>
              </a:spcAft>
              <a:buSzPts val="1400"/>
              <a:buFont typeface="Arial"/>
              <a:buChar char="•"/>
            </a:pPr>
            <a:r>
              <a:rPr lang="en-US" sz="1200" dirty="0">
                <a:highlight>
                  <a:srgbClr val="FFFFFF"/>
                </a:highlight>
                <a:latin typeface="Calibri" panose="020F0502020204030204" pitchFamily="34" charset="0"/>
                <a:ea typeface="Times New Roman"/>
                <a:cs typeface="Calibri" panose="020F0502020204030204" pitchFamily="34" charset="0"/>
                <a:sym typeface="Times New Roman"/>
              </a:rPr>
              <a:t>a collaborative statewide network of regional teams to promote service implementation at the local level and address access and outcome disparities and unmet needs</a:t>
            </a:r>
            <a:endParaRPr lang="en-US" sz="1200" b="1" dirty="0">
              <a:highlight>
                <a:srgbClr val="FFFFFF"/>
              </a:highlight>
              <a:latin typeface="Calibri" panose="020F0502020204030204" pitchFamily="34" charset="0"/>
              <a:ea typeface="Times New Roman"/>
              <a:cs typeface="Calibri" panose="020F0502020204030204" pitchFamily="34" charset="0"/>
              <a:sym typeface="Times New Roman"/>
            </a:endParaRPr>
          </a:p>
          <a:p>
            <a:pPr marL="0" lvl="0" indent="0" algn="l" rtl="0">
              <a:lnSpc>
                <a:spcPct val="100000"/>
              </a:lnSpc>
              <a:spcBef>
                <a:spcPts val="0"/>
              </a:spcBef>
              <a:spcAft>
                <a:spcPts val="0"/>
              </a:spcAft>
              <a:buSzPts val="1400"/>
              <a:buFont typeface="Times New Roman"/>
              <a:buNone/>
            </a:pPr>
            <a:r>
              <a:rPr lang="en-US" sz="1200" b="1" dirty="0">
                <a:latin typeface="Calibri" panose="020F0502020204030204" pitchFamily="34" charset="0"/>
                <a:ea typeface="Times New Roman"/>
                <a:cs typeface="Calibri" panose="020F0502020204030204" pitchFamily="34" charset="0"/>
                <a:sym typeface="Times New Roman"/>
              </a:rPr>
              <a:t>In order to accomplish these goals we will build on existing state-wide partnerships and engage key stakeholders in 6 core activities</a:t>
            </a:r>
            <a:endParaRPr lang="en-US" sz="1200" dirty="0">
              <a:latin typeface="Calibri" panose="020F0502020204030204" pitchFamily="34" charset="0"/>
              <a:ea typeface="Times New Roman"/>
              <a:cs typeface="Calibri" panose="020F0502020204030204" pitchFamily="34" charset="0"/>
              <a:sym typeface="Times New Roman"/>
            </a:endParaRPr>
          </a:p>
          <a:p>
            <a:pPr marL="285750" marR="0" lvl="0" indent="-285750" algn="l" rtl="0">
              <a:lnSpc>
                <a:spcPct val="115000"/>
              </a:lnSpc>
              <a:spcBef>
                <a:spcPts val="0"/>
              </a:spcBef>
              <a:spcAft>
                <a:spcPts val="0"/>
              </a:spcAft>
              <a:buSzPts val="1400"/>
              <a:buFont typeface="Arial"/>
              <a:buChar char="•"/>
            </a:pPr>
            <a:r>
              <a:rPr lang="en-US" sz="1200" b="1" dirty="0">
                <a:latin typeface="Calibri" panose="020F0502020204030204" pitchFamily="34" charset="0"/>
                <a:ea typeface="Times New Roman"/>
                <a:cs typeface="Calibri" panose="020F0502020204030204" pitchFamily="34" charset="0"/>
                <a:sym typeface="Times New Roman"/>
              </a:rPr>
              <a:t>Incentivize</a:t>
            </a:r>
            <a:r>
              <a:rPr lang="en-US" sz="1200" dirty="0">
                <a:latin typeface="Calibri" panose="020F0502020204030204" pitchFamily="34" charset="0"/>
                <a:ea typeface="Times New Roman"/>
                <a:cs typeface="Calibri" panose="020F0502020204030204" pitchFamily="34" charset="0"/>
                <a:sym typeface="Times New Roman"/>
              </a:rPr>
              <a:t> SUD providers treating PPW to receive training on identifying IPV</a:t>
            </a:r>
            <a:endParaRPr lang="en-US" sz="1200" dirty="0">
              <a:latin typeface="Calibri" panose="020F0502020204030204" pitchFamily="34" charset="0"/>
              <a:cs typeface="Calibri" panose="020F0502020204030204" pitchFamily="34" charset="0"/>
            </a:endParaRPr>
          </a:p>
          <a:p>
            <a:pPr marL="285750" marR="0" lvl="0" indent="-285750" algn="l" rtl="0">
              <a:lnSpc>
                <a:spcPct val="115000"/>
              </a:lnSpc>
              <a:spcBef>
                <a:spcPts val="0"/>
              </a:spcBef>
              <a:spcAft>
                <a:spcPts val="0"/>
              </a:spcAft>
              <a:buSzPts val="1400"/>
              <a:buFont typeface="Arial"/>
              <a:buChar char="•"/>
            </a:pPr>
            <a:r>
              <a:rPr lang="en-US" sz="1200" b="1" dirty="0">
                <a:latin typeface="Calibri" panose="020F0502020204030204" pitchFamily="34" charset="0"/>
                <a:ea typeface="Times New Roman"/>
                <a:cs typeface="Calibri" panose="020F0502020204030204" pitchFamily="34" charset="0"/>
                <a:sym typeface="Times New Roman"/>
              </a:rPr>
              <a:t>Crosstrain </a:t>
            </a:r>
            <a:r>
              <a:rPr lang="en-US" sz="1200" dirty="0">
                <a:latin typeface="Calibri" panose="020F0502020204030204" pitchFamily="34" charset="0"/>
                <a:ea typeface="Times New Roman"/>
                <a:cs typeface="Calibri" panose="020F0502020204030204" pitchFamily="34" charset="0"/>
                <a:sym typeface="Times New Roman"/>
              </a:rPr>
              <a:t>SUD treatment providers to address IPV and train IPV staff on SUD. </a:t>
            </a:r>
            <a:endParaRPr lang="en-US" sz="1200" dirty="0">
              <a:latin typeface="Calibri" panose="020F0502020204030204" pitchFamily="34" charset="0"/>
              <a:cs typeface="Calibri" panose="020F0502020204030204" pitchFamily="34" charset="0"/>
            </a:endParaRPr>
          </a:p>
          <a:p>
            <a:pPr marL="285750" marR="0" lvl="0" indent="-285750" algn="l" rtl="0">
              <a:lnSpc>
                <a:spcPct val="115000"/>
              </a:lnSpc>
              <a:spcBef>
                <a:spcPts val="0"/>
              </a:spcBef>
              <a:spcAft>
                <a:spcPts val="0"/>
              </a:spcAft>
              <a:buSzPts val="1400"/>
              <a:buFont typeface="Arial"/>
              <a:buChar char="•"/>
            </a:pPr>
            <a:r>
              <a:rPr lang="en-US" sz="1200" b="1" dirty="0">
                <a:latin typeface="Calibri" panose="020F0502020204030204" pitchFamily="34" charset="0"/>
                <a:ea typeface="Times New Roman"/>
                <a:cs typeface="Calibri" panose="020F0502020204030204" pitchFamily="34" charset="0"/>
                <a:sym typeface="Times New Roman"/>
              </a:rPr>
              <a:t>Identify research-based services </a:t>
            </a:r>
            <a:r>
              <a:rPr lang="en-US" sz="1200" dirty="0">
                <a:latin typeface="Calibri" panose="020F0502020204030204" pitchFamily="34" charset="0"/>
                <a:ea typeface="Times New Roman"/>
                <a:cs typeface="Calibri" panose="020F0502020204030204" pitchFamily="34" charset="0"/>
                <a:sym typeface="Times New Roman"/>
              </a:rPr>
              <a:t>for screening, assessment, brief intervention, and referral. </a:t>
            </a:r>
            <a:endParaRPr lang="en-US" sz="1200" dirty="0">
              <a:latin typeface="Calibri" panose="020F0502020204030204" pitchFamily="34" charset="0"/>
              <a:cs typeface="Calibri" panose="020F0502020204030204" pitchFamily="34" charset="0"/>
            </a:endParaRPr>
          </a:p>
          <a:p>
            <a:pPr marL="285750" marR="0" lvl="0" indent="-285750" algn="l" rtl="0">
              <a:lnSpc>
                <a:spcPct val="115000"/>
              </a:lnSpc>
              <a:spcBef>
                <a:spcPts val="0"/>
              </a:spcBef>
              <a:spcAft>
                <a:spcPts val="0"/>
              </a:spcAft>
              <a:buSzPts val="1400"/>
              <a:buFont typeface="Arial"/>
              <a:buChar char="•"/>
            </a:pPr>
            <a:r>
              <a:rPr lang="en-US" sz="1200" b="1" dirty="0">
                <a:latin typeface="Calibri" panose="020F0502020204030204" pitchFamily="34" charset="0"/>
                <a:ea typeface="Times New Roman"/>
                <a:cs typeface="Calibri" panose="020F0502020204030204" pitchFamily="34" charset="0"/>
                <a:sym typeface="Times New Roman"/>
              </a:rPr>
              <a:t>Integrate IPV and SUD protoco</a:t>
            </a:r>
            <a:r>
              <a:rPr lang="en-US" sz="1200" dirty="0">
                <a:latin typeface="Calibri" panose="020F0502020204030204" pitchFamily="34" charset="0"/>
                <a:ea typeface="Times New Roman"/>
                <a:cs typeface="Calibri" panose="020F0502020204030204" pitchFamily="34" charset="0"/>
                <a:sym typeface="Times New Roman"/>
              </a:rPr>
              <a:t>ls into medical practice. </a:t>
            </a:r>
            <a:endParaRPr lang="en-US" sz="1200" dirty="0">
              <a:latin typeface="Calibri" panose="020F0502020204030204" pitchFamily="34" charset="0"/>
              <a:cs typeface="Calibri" panose="020F0502020204030204" pitchFamily="34" charset="0"/>
            </a:endParaRPr>
          </a:p>
          <a:p>
            <a:pPr marL="285750" marR="0" lvl="0" indent="-285750" algn="l" rtl="0">
              <a:lnSpc>
                <a:spcPct val="115000"/>
              </a:lnSpc>
              <a:spcBef>
                <a:spcPts val="0"/>
              </a:spcBef>
              <a:spcAft>
                <a:spcPts val="0"/>
              </a:spcAft>
              <a:buSzPts val="1400"/>
              <a:buFont typeface="Arial"/>
              <a:buChar char="•"/>
            </a:pPr>
            <a:r>
              <a:rPr lang="en-US" sz="1200" b="1" dirty="0">
                <a:latin typeface="Calibri" panose="020F0502020204030204" pitchFamily="34" charset="0"/>
                <a:ea typeface="Times New Roman"/>
                <a:cs typeface="Calibri" panose="020F0502020204030204" pitchFamily="34" charset="0"/>
                <a:sym typeface="Times New Roman"/>
              </a:rPr>
              <a:t>Integrate perinatal and postpartum programs</a:t>
            </a:r>
            <a:r>
              <a:rPr lang="en-US" sz="1200" dirty="0">
                <a:latin typeface="Calibri" panose="020F0502020204030204" pitchFamily="34" charset="0"/>
                <a:ea typeface="Times New Roman"/>
                <a:cs typeface="Calibri" panose="020F0502020204030204" pitchFamily="34" charset="0"/>
                <a:sym typeface="Times New Roman"/>
              </a:rPr>
              <a:t> into existing substance use programs. </a:t>
            </a:r>
            <a:endParaRPr lang="en-US" sz="1200" dirty="0">
              <a:latin typeface="Calibri" panose="020F0502020204030204" pitchFamily="34" charset="0"/>
              <a:cs typeface="Calibri" panose="020F0502020204030204" pitchFamily="34" charset="0"/>
            </a:endParaRPr>
          </a:p>
          <a:p>
            <a:pPr marL="285750" marR="0" lvl="0" indent="-285750" algn="l" rtl="0">
              <a:lnSpc>
                <a:spcPct val="115000"/>
              </a:lnSpc>
              <a:spcBef>
                <a:spcPts val="0"/>
              </a:spcBef>
              <a:spcAft>
                <a:spcPts val="0"/>
              </a:spcAft>
              <a:buSzPts val="1400"/>
              <a:buFont typeface="Arial"/>
              <a:buChar char="•"/>
            </a:pPr>
            <a:r>
              <a:rPr lang="en-US" sz="1200" b="1" dirty="0">
                <a:latin typeface="Calibri" panose="020F0502020204030204" pitchFamily="34" charset="0"/>
                <a:ea typeface="Times New Roman"/>
                <a:cs typeface="Calibri" panose="020F0502020204030204" pitchFamily="34" charset="0"/>
                <a:sym typeface="Times New Roman"/>
              </a:rPr>
              <a:t>Evaluation to </a:t>
            </a:r>
            <a:r>
              <a:rPr lang="en-US" sz="1200" dirty="0">
                <a:highlight>
                  <a:srgbClr val="FFFFFF"/>
                </a:highlight>
                <a:latin typeface="Calibri" panose="020F0502020204030204" pitchFamily="34" charset="0"/>
                <a:ea typeface="Times New Roman"/>
                <a:cs typeface="Calibri" panose="020F0502020204030204" pitchFamily="34" charset="0"/>
                <a:sym typeface="Times New Roman"/>
              </a:rPr>
              <a:t>determine changes in providers' knowledge, skill, and comfort in addressing IPV/SU, document changes in referrals and collaboration among state partners</a:t>
            </a:r>
            <a:r>
              <a:rPr lang="en-US" sz="1200" dirty="0">
                <a:highlight>
                  <a:srgbClr val="FFFFFF"/>
                </a:highlight>
                <a:latin typeface="Calibri" panose="020F0502020204030204" pitchFamily="34" charset="0"/>
                <a:ea typeface="Roboto"/>
                <a:cs typeface="Calibri" panose="020F0502020204030204" pitchFamily="34" charset="0"/>
                <a:sym typeface="Roboto"/>
              </a:rPr>
              <a:t>, and </a:t>
            </a:r>
            <a:r>
              <a:rPr lang="en-US" sz="1200" dirty="0">
                <a:latin typeface="Calibri" panose="020F0502020204030204" pitchFamily="34" charset="0"/>
                <a:ea typeface="Times New Roman"/>
                <a:cs typeface="Calibri" panose="020F0502020204030204" pitchFamily="34" charset="0"/>
                <a:sym typeface="Times New Roman"/>
              </a:rPr>
              <a:t>assess improvement in IPV-SUD health outcomes among pregnant and postpartum women. </a:t>
            </a:r>
          </a:p>
          <a:p>
            <a:pPr marL="0" marR="0" lvl="0" indent="0" algn="l" rtl="0">
              <a:lnSpc>
                <a:spcPct val="115000"/>
              </a:lnSpc>
              <a:spcBef>
                <a:spcPts val="0"/>
              </a:spcBef>
              <a:spcAft>
                <a:spcPts val="0"/>
              </a:spcAft>
              <a:buSzPts val="1400"/>
              <a:buFont typeface="Times New Roman"/>
              <a:buNone/>
            </a:pPr>
            <a:r>
              <a:rPr lang="en-US" sz="1200" dirty="0">
                <a:latin typeface="Calibri" panose="020F0502020204030204" pitchFamily="34" charset="0"/>
                <a:ea typeface="Times New Roman"/>
                <a:cs typeface="Calibri" panose="020F0502020204030204" pitchFamily="34" charset="0"/>
                <a:sym typeface="Times New Roman"/>
              </a:rPr>
              <a:t>Our approach builds on </a:t>
            </a:r>
            <a:r>
              <a:rPr lang="en-US" sz="1200" dirty="0" err="1">
                <a:latin typeface="Calibri" panose="020F0502020204030204" pitchFamily="34" charset="0"/>
                <a:ea typeface="Times New Roman"/>
                <a:cs typeface="Calibri" panose="020F0502020204030204" pitchFamily="34" charset="0"/>
                <a:sym typeface="Times New Roman"/>
              </a:rPr>
              <a:t>WV’a</a:t>
            </a:r>
            <a:r>
              <a:rPr lang="en-US" sz="1200" dirty="0">
                <a:latin typeface="Calibri" panose="020F0502020204030204" pitchFamily="34" charset="0"/>
                <a:ea typeface="Times New Roman"/>
                <a:cs typeface="Calibri" panose="020F0502020204030204" pitchFamily="34" charset="0"/>
                <a:sym typeface="Times New Roman"/>
              </a:rPr>
              <a:t> existing statewide partnerships &amp; networks, incorporates the PP of reducing SU coercion, and responds to the high overdose and drug-related death rate for women in WV.</a:t>
            </a:r>
            <a:endParaRPr lang="en-US" sz="1200" dirty="0">
              <a:latin typeface="Calibri" panose="020F0502020204030204" pitchFamily="34" charset="0"/>
              <a:cs typeface="Calibri" panose="020F0502020204030204" pitchFamily="34" charset="0"/>
              <a:sym typeface="Arial"/>
            </a:endParaRPr>
          </a:p>
          <a:p>
            <a:pPr marL="0" marR="0" lvl="0" indent="457200" algn="l" rtl="0">
              <a:lnSpc>
                <a:spcPct val="115000"/>
              </a:lnSpc>
              <a:spcBef>
                <a:spcPts val="0"/>
              </a:spcBef>
              <a:spcAft>
                <a:spcPts val="0"/>
              </a:spcAft>
              <a:buSzPts val="1400"/>
              <a:buNone/>
            </a:pPr>
            <a:endParaRPr lang="en-US" sz="1200"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9434781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p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48" name="Google Shape;1148;p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152400" algn="l" rtl="0">
              <a:lnSpc>
                <a:spcPct val="100000"/>
              </a:lnSpc>
              <a:spcBef>
                <a:spcPts val="672"/>
              </a:spcBef>
              <a:spcAft>
                <a:spcPts val="0"/>
              </a:spcAft>
              <a:buClr>
                <a:srgbClr val="000000"/>
              </a:buClr>
              <a:buSzPts val="2400"/>
              <a:buFont typeface="Noto Sans Symbols"/>
              <a:buChar char="▪"/>
            </a:pPr>
            <a:r>
              <a:rPr lang="en-US" sz="2400" b="0" i="0" u="none" strike="noStrike" cap="none">
                <a:solidFill>
                  <a:srgbClr val="000000"/>
                </a:solidFill>
                <a:latin typeface="Arial"/>
                <a:ea typeface="Arial"/>
                <a:cs typeface="Arial"/>
                <a:sym typeface="Arial"/>
              </a:rPr>
              <a:t>Greenfield, 2016; Gilbert et. al, 2006, 2016, Myers et. al, 2015; Kubany et. al, 2004; Collins, 2015</a:t>
            </a:r>
            <a:endParaRPr/>
          </a:p>
          <a:p>
            <a:pPr marL="457200" lvl="0" indent="-76200" algn="l" rtl="0">
              <a:lnSpc>
                <a:spcPct val="100000"/>
              </a:lnSpc>
              <a:spcBef>
                <a:spcPts val="1272"/>
              </a:spcBef>
              <a:spcAft>
                <a:spcPts val="0"/>
              </a:spcAft>
              <a:buSzPts val="2400"/>
              <a:buFont typeface="Noto Sans Symbols"/>
              <a:buNone/>
            </a:pPr>
            <a:endParaRPr sz="2400">
              <a:latin typeface="Calibri"/>
              <a:ea typeface="Calibri"/>
              <a:cs typeface="Calibri"/>
              <a:sym typeface="Calibri"/>
            </a:endParaRPr>
          </a:p>
          <a:p>
            <a:pPr marL="914400" lvl="1" indent="-228600" algn="l" rtl="0">
              <a:lnSpc>
                <a:spcPct val="100000"/>
              </a:lnSpc>
              <a:spcBef>
                <a:spcPts val="672"/>
              </a:spcBef>
              <a:spcAft>
                <a:spcPts val="0"/>
              </a:spcAft>
              <a:buSzPts val="1400"/>
              <a:buNone/>
            </a:pPr>
            <a:endParaRPr sz="2400" b="1"/>
          </a:p>
          <a:p>
            <a:pPr marL="0" lvl="0" indent="0" algn="l" rtl="0">
              <a:lnSpc>
                <a:spcPct val="100000"/>
              </a:lnSpc>
              <a:spcBef>
                <a:spcPts val="860"/>
              </a:spcBef>
              <a:spcAft>
                <a:spcPts val="0"/>
              </a:spcAft>
              <a:buSzPts val="1400"/>
              <a:buNone/>
            </a:pPr>
            <a:endParaRPr/>
          </a:p>
        </p:txBody>
      </p:sp>
      <p:sp>
        <p:nvSpPr>
          <p:cNvPr id="1149" name="Google Shape;1149;p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61</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p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8" name="Google Shape;1158;p91: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60"/>
              </a:spcBef>
              <a:spcAft>
                <a:spcPts val="0"/>
              </a:spcAft>
              <a:buClr>
                <a:schemeClr val="dk1"/>
              </a:buClr>
              <a:buSzPts val="1200"/>
              <a:buFont typeface="Calibri"/>
              <a:buNone/>
            </a:pPr>
            <a:r>
              <a:rPr lang="en-US" sz="1200" u="sng">
                <a:solidFill>
                  <a:schemeClr val="hlink"/>
                </a:solidFill>
                <a:highlight>
                  <a:srgbClr val="FFFFFF"/>
                </a:highlight>
                <a:hlinkClick r:id="rId3"/>
              </a:rPr>
              <a:t>https://pixabay.com/illustrations/laptop-computer-screen-blank-3164876/</a:t>
            </a:r>
            <a:endParaRPr sz="1200">
              <a:solidFill>
                <a:srgbClr val="000000"/>
              </a:solidFill>
              <a:highlight>
                <a:srgbClr val="FFFFFF"/>
              </a:highlight>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1159" name="Google Shape;1159;p9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62</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p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69" name="Google Shape;1169;p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70" name="Google Shape;1170;p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dirty="0">
                <a:latin typeface="Calibri" panose="020F0502020204030204" pitchFamily="34" charset="0"/>
                <a:ea typeface="Times New Roman"/>
                <a:cs typeface="Calibri" panose="020F0502020204030204" pitchFamily="34" charset="0"/>
                <a:sym typeface="Times New Roman"/>
              </a:rPr>
              <a:t>Need: </a:t>
            </a:r>
            <a:r>
              <a:rPr lang="en-US" sz="1200" dirty="0">
                <a:latin typeface="Calibri" panose="020F0502020204030204" pitchFamily="34" charset="0"/>
                <a:ea typeface="Times New Roman"/>
                <a:cs typeface="Calibri" panose="020F0502020204030204" pitchFamily="34" charset="0"/>
                <a:sym typeface="Times New Roman"/>
              </a:rPr>
              <a:t>There is a high level of need for coordinated intimate partner violence (IPV) and substance use disorder (SUD) services in West Virginia, particularly for pregnant and parenting women (PPW), as evidenced by high rates of substance use, poor infant and maternal health outcomes, and racial disparities in health, healthcare access and IPV. </a:t>
            </a:r>
          </a:p>
          <a:p>
            <a:pPr marL="0" lvl="0" indent="0" algn="l" rtl="0">
              <a:lnSpc>
                <a:spcPct val="100000"/>
              </a:lnSpc>
              <a:spcBef>
                <a:spcPts val="0"/>
              </a:spcBef>
              <a:spcAft>
                <a:spcPts val="0"/>
              </a:spcAft>
              <a:buSzPts val="1400"/>
              <a:buNone/>
            </a:pPr>
            <a:r>
              <a:rPr lang="en-US" sz="1200" dirty="0">
                <a:latin typeface="Calibri" panose="020F0502020204030204" pitchFamily="34" charset="0"/>
                <a:ea typeface="Times New Roman"/>
                <a:cs typeface="Calibri" panose="020F0502020204030204" pitchFamily="34" charset="0"/>
                <a:sym typeface="Times New Roman"/>
              </a:rPr>
              <a:t>Isolation (suicide)</a:t>
            </a:r>
          </a:p>
          <a:p>
            <a:pPr marL="457200" marR="0" lvl="0" indent="-228600" algn="l" rtl="0">
              <a:lnSpc>
                <a:spcPct val="100000"/>
              </a:lnSpc>
              <a:spcBef>
                <a:spcPts val="0"/>
              </a:spcBef>
              <a:spcAft>
                <a:spcPts val="0"/>
              </a:spcAft>
              <a:buSzPts val="1400"/>
              <a:buNone/>
            </a:pPr>
            <a:r>
              <a:rPr lang="en-US" b="1" dirty="0">
                <a:latin typeface="Calibri"/>
                <a:ea typeface="Calibri"/>
                <a:cs typeface="Calibri"/>
                <a:sym typeface="Calibri"/>
              </a:rPr>
              <a:t>Research has consistently documented </a:t>
            </a:r>
            <a:r>
              <a:rPr lang="en-US" dirty="0">
                <a:latin typeface="Calibri"/>
                <a:ea typeface="Calibri"/>
                <a:cs typeface="Calibri"/>
                <a:sym typeface="Calibri"/>
              </a:rPr>
              <a:t>that exposure to abuse is a significant factor in the development and exacerbation of psychiatric conditions and influences the course of recovery (Walsh et al., 2015).</a:t>
            </a:r>
            <a:endParaRPr lang="en-US" dirty="0"/>
          </a:p>
          <a:p>
            <a:pPr marL="457200" marR="0" lvl="0" indent="-228600" algn="l" rtl="0">
              <a:lnSpc>
                <a:spcPct val="100000"/>
              </a:lnSpc>
              <a:spcBef>
                <a:spcPts val="0"/>
              </a:spcBef>
              <a:spcAft>
                <a:spcPts val="0"/>
              </a:spcAft>
              <a:buSzPts val="1400"/>
              <a:buNone/>
            </a:pPr>
            <a:r>
              <a:rPr lang="en-US" b="1" dirty="0">
                <a:latin typeface="Calibri"/>
                <a:ea typeface="Calibri"/>
                <a:cs typeface="Calibri"/>
                <a:sym typeface="Calibri"/>
              </a:rPr>
              <a:t>Both random population studies and studies conducted in clinical settings </a:t>
            </a:r>
            <a:r>
              <a:rPr lang="en-US" dirty="0">
                <a:latin typeface="Calibri"/>
                <a:ea typeface="Calibri"/>
                <a:cs typeface="Calibri"/>
                <a:sym typeface="Calibri"/>
              </a:rPr>
              <a:t>indicate that IPV places individuals at significantly higher risk for depression, anxiety, PSTD, eating disorders, chronic pain, insomnia, substance use disorders, suicide attempts, and experiencing greater unmet mental health needs. </a:t>
            </a:r>
            <a:endParaRPr lang="en-US" b="1" dirty="0">
              <a:latin typeface="Calibri"/>
              <a:ea typeface="Calibri"/>
              <a:cs typeface="Calibri"/>
              <a:sym typeface="Calibri"/>
            </a:endParaRPr>
          </a:p>
          <a:p>
            <a:pPr marL="285750" lvl="0" indent="-285750" algn="l" rtl="0">
              <a:lnSpc>
                <a:spcPct val="100000"/>
              </a:lnSpc>
              <a:spcBef>
                <a:spcPts val="0"/>
              </a:spcBef>
              <a:spcAft>
                <a:spcPts val="0"/>
              </a:spcAft>
              <a:buSzPts val="1400"/>
              <a:buFont typeface="Arial"/>
              <a:buChar char="•"/>
            </a:pPr>
            <a:r>
              <a:rPr lang="en-US" b="1" dirty="0">
                <a:latin typeface="Calibri"/>
                <a:ea typeface="Calibri"/>
                <a:cs typeface="Calibri"/>
                <a:sym typeface="Calibri"/>
              </a:rPr>
              <a:t>Depression, PTSD, Chronic Pain also increased risk for SU and opioid use</a:t>
            </a:r>
          </a:p>
          <a:p>
            <a:pPr marL="285750" lvl="0" indent="-285750" algn="l" rtl="0">
              <a:lnSpc>
                <a:spcPct val="100000"/>
              </a:lnSpc>
              <a:spcBef>
                <a:spcPts val="0"/>
              </a:spcBef>
              <a:spcAft>
                <a:spcPts val="0"/>
              </a:spcAft>
              <a:buClr>
                <a:schemeClr val="dk1"/>
              </a:buClr>
              <a:buSzPts val="1400"/>
              <a:buFont typeface="Arial"/>
              <a:buChar char="•"/>
            </a:pPr>
            <a:r>
              <a:rPr lang="en-US" sz="1800" b="1" dirty="0">
                <a:latin typeface="Calibri"/>
                <a:cs typeface="Calibri"/>
                <a:sym typeface="Calibri"/>
              </a:rPr>
              <a:t>Metanalysis (</a:t>
            </a:r>
            <a:r>
              <a:rPr lang="en-US" sz="1800" b="1" dirty="0" err="1">
                <a:latin typeface="Calibri"/>
                <a:cs typeface="Calibri"/>
                <a:sym typeface="Calibri"/>
              </a:rPr>
              <a:t>Bedouyn</a:t>
            </a:r>
            <a:r>
              <a:rPr lang="en-US" sz="1800" b="1" dirty="0">
                <a:latin typeface="Calibri"/>
                <a:cs typeface="Calibri"/>
                <a:sym typeface="Calibri"/>
              </a:rPr>
              <a:t> et al., 1.5-2 fold increase in </a:t>
            </a:r>
            <a:r>
              <a:rPr lang="en-US" sz="1800" b="1" dirty="0">
                <a:solidFill>
                  <a:schemeClr val="tx1"/>
                </a:solidFill>
                <a:highlight>
                  <a:srgbClr val="FFFF00"/>
                </a:highlight>
                <a:latin typeface="Calibri"/>
                <a:cs typeface="Calibri"/>
                <a:sym typeface="Calibri"/>
              </a:rPr>
              <a:t>Post-Partum Depression </a:t>
            </a:r>
            <a:r>
              <a:rPr lang="en-US" sz="1600" b="1" dirty="0">
                <a:latin typeface="Calibri"/>
                <a:cs typeface="Calibri"/>
                <a:sym typeface="Calibri"/>
              </a:rPr>
              <a:t>- </a:t>
            </a:r>
            <a:r>
              <a:rPr lang="en-US" sz="1600" b="0" i="0" u="none" strike="noStrike" dirty="0">
                <a:solidFill>
                  <a:srgbClr val="212121"/>
                </a:solidFill>
                <a:effectLst/>
                <a:latin typeface="Calibri" panose="020F0502020204030204" pitchFamily="34" charset="0"/>
                <a:cs typeface="Calibri" panose="020F0502020204030204" pitchFamily="34" charset="0"/>
              </a:rPr>
              <a:t>A sizable proportion (9%–28%) of major depressive disorder, elevated depressive symptoms, and postpartum depression can be attributed to lifetime exposure to IPV.</a:t>
            </a:r>
            <a:endParaRPr lang="en-US" sz="1600" dirty="0">
              <a:latin typeface="Calibri" panose="020F0502020204030204" pitchFamily="34" charset="0"/>
              <a:cs typeface="Calibri" panose="020F0502020204030204" pitchFamily="34" charset="0"/>
            </a:endParaRPr>
          </a:p>
          <a:p>
            <a:pPr marL="285750" lvl="0" indent="-285750" algn="l" rtl="0">
              <a:lnSpc>
                <a:spcPct val="100000"/>
              </a:lnSpc>
              <a:spcBef>
                <a:spcPts val="0"/>
              </a:spcBef>
              <a:spcAft>
                <a:spcPts val="0"/>
              </a:spcAft>
              <a:buClr>
                <a:schemeClr val="dk1"/>
              </a:buClr>
              <a:buSzPts val="1400"/>
              <a:buFont typeface="Arial"/>
              <a:buChar char="•"/>
            </a:pPr>
            <a:r>
              <a:rPr lang="en-US" sz="1200" b="1" dirty="0">
                <a:latin typeface="Calibri"/>
                <a:ea typeface="Calibri"/>
                <a:cs typeface="Calibri"/>
                <a:sym typeface="Calibri"/>
              </a:rPr>
              <a:t>SU – 6x higher among people who experience IPV: </a:t>
            </a:r>
            <a:r>
              <a:rPr lang="en-US" sz="1200" dirty="0">
                <a:latin typeface="Calibri"/>
                <a:ea typeface="Calibri"/>
                <a:cs typeface="Calibri"/>
                <a:sym typeface="Calibri"/>
              </a:rPr>
              <a:t>Experiencing </a:t>
            </a:r>
            <a:r>
              <a:rPr lang="en-US" sz="1200" b="1" dirty="0">
                <a:latin typeface="Calibri"/>
                <a:ea typeface="Calibri"/>
                <a:cs typeface="Calibri"/>
                <a:sym typeface="Calibri"/>
              </a:rPr>
              <a:t>multiple forms of IPV </a:t>
            </a:r>
            <a:r>
              <a:rPr lang="en-US" sz="1200" dirty="0">
                <a:latin typeface="Calibri"/>
                <a:ea typeface="Calibri"/>
                <a:cs typeface="Calibri"/>
                <a:sym typeface="Calibri"/>
              </a:rPr>
              <a:t>significantly increases this risk. Among women accessing SUD treatment, 45% reported pregnancy-related IPV – (Velez et al., 2006)</a:t>
            </a:r>
            <a:endParaRPr lang="en-US" dirty="0"/>
          </a:p>
          <a:p>
            <a:pPr marL="285750" lvl="0" indent="-285750" algn="l" rtl="0">
              <a:lnSpc>
                <a:spcPct val="100000"/>
              </a:lnSpc>
              <a:spcBef>
                <a:spcPts val="0"/>
              </a:spcBef>
              <a:spcAft>
                <a:spcPts val="0"/>
              </a:spcAft>
              <a:buSzPts val="1400"/>
              <a:buFont typeface="Arial"/>
              <a:buChar char="•"/>
            </a:pPr>
            <a:r>
              <a:rPr lang="en-US" sz="1400" b="1" dirty="0">
                <a:latin typeface="Calibri"/>
                <a:ea typeface="Calibri"/>
                <a:cs typeface="Calibri"/>
                <a:sym typeface="Calibri"/>
              </a:rPr>
              <a:t>PTSD/Depression- Risks </a:t>
            </a:r>
            <a:r>
              <a:rPr lang="en-US" sz="1400" dirty="0">
                <a:latin typeface="Calibri"/>
                <a:ea typeface="Calibri"/>
                <a:cs typeface="Calibri"/>
                <a:sym typeface="Calibri"/>
              </a:rPr>
              <a:t>– Frequency, recency severity, cumulative burden, isolation, lack of social support: Increase risk for suicide</a:t>
            </a:r>
            <a:endParaRPr lang="en-US" sz="1400" dirty="0"/>
          </a:p>
          <a:p>
            <a:pPr marL="285750" lvl="0" indent="-285750" algn="l" rtl="0">
              <a:lnSpc>
                <a:spcPct val="100000"/>
              </a:lnSpc>
              <a:spcBef>
                <a:spcPts val="0"/>
              </a:spcBef>
              <a:spcAft>
                <a:spcPts val="0"/>
              </a:spcAft>
              <a:buSzPts val="1400"/>
              <a:buFont typeface="Arial"/>
              <a:buChar char="•"/>
            </a:pPr>
            <a:r>
              <a:rPr lang="en-US" sz="1400" b="1" dirty="0">
                <a:latin typeface="Calibri"/>
                <a:ea typeface="Calibri"/>
                <a:cs typeface="Calibri"/>
                <a:sym typeface="Calibri"/>
              </a:rPr>
              <a:t>People living with Psychiatric </a:t>
            </a:r>
            <a:r>
              <a:rPr lang="en-US" sz="1400" dirty="0">
                <a:latin typeface="Calibri"/>
                <a:ea typeface="Calibri"/>
                <a:cs typeface="Calibri"/>
                <a:sym typeface="Calibri"/>
              </a:rPr>
              <a:t>Disabilities, cumulative burden, associations of homelessness (IPV major risk factor)</a:t>
            </a:r>
            <a:endParaRPr lang="en-US" sz="1400" dirty="0"/>
          </a:p>
          <a:p>
            <a:pPr marL="285750" lvl="0" indent="-285750" algn="l" rtl="0">
              <a:lnSpc>
                <a:spcPct val="100000"/>
              </a:lnSpc>
              <a:spcBef>
                <a:spcPts val="0"/>
              </a:spcBef>
              <a:spcAft>
                <a:spcPts val="0"/>
              </a:spcAft>
              <a:buSzPts val="1400"/>
              <a:buFont typeface="Arial"/>
              <a:buChar char="•"/>
            </a:pPr>
            <a:r>
              <a:rPr lang="en-US" sz="1400" b="1" dirty="0">
                <a:latin typeface="Calibri"/>
                <a:ea typeface="Calibri"/>
                <a:cs typeface="Calibri"/>
                <a:sym typeface="Calibri"/>
              </a:rPr>
              <a:t>Suicide: Risk factors </a:t>
            </a:r>
            <a:r>
              <a:rPr lang="en-US" sz="1400" dirty="0">
                <a:latin typeface="Calibri"/>
                <a:ea typeface="Calibri"/>
                <a:cs typeface="Calibri"/>
                <a:sym typeface="Calibri"/>
              </a:rPr>
              <a:t>PTSD/Depression/Multiple types of abuse, homelessness, chronic health conditions, ALSO </a:t>
            </a:r>
            <a:r>
              <a:rPr lang="en-US" sz="1400" b="1" dirty="0">
                <a:latin typeface="Calibri"/>
                <a:ea typeface="Calibri"/>
                <a:cs typeface="Calibri"/>
                <a:sym typeface="Calibri"/>
              </a:rPr>
              <a:t>risk for potentially lethal assault</a:t>
            </a:r>
            <a:r>
              <a:rPr lang="en-US" sz="1400" dirty="0">
                <a:latin typeface="Calibri"/>
                <a:ea typeface="Calibri"/>
                <a:cs typeface="Calibri"/>
                <a:sym typeface="Calibri"/>
              </a:rPr>
              <a:t>; </a:t>
            </a:r>
            <a:r>
              <a:rPr lang="en-US" sz="1400" b="1" dirty="0">
                <a:latin typeface="Calibri"/>
                <a:ea typeface="Calibri"/>
                <a:cs typeface="Calibri"/>
                <a:sym typeface="Calibri"/>
              </a:rPr>
              <a:t>Entrapment/solation, worse during COVID</a:t>
            </a:r>
            <a:endParaRPr lang="en-US" sz="1400" dirty="0"/>
          </a:p>
          <a:p>
            <a:pPr marL="285750" lvl="0" indent="-285750" algn="l" rtl="0">
              <a:lnSpc>
                <a:spcPct val="100000"/>
              </a:lnSpc>
              <a:spcBef>
                <a:spcPts val="0"/>
              </a:spcBef>
              <a:spcAft>
                <a:spcPts val="0"/>
              </a:spcAft>
              <a:buSzPts val="1400"/>
              <a:buFont typeface="Arial"/>
              <a:buChar char="•"/>
            </a:pPr>
            <a:r>
              <a:rPr lang="en-US" sz="1400" b="1" dirty="0">
                <a:solidFill>
                  <a:schemeClr val="dk1"/>
                </a:solidFill>
                <a:latin typeface="Calibri"/>
                <a:ea typeface="Calibri"/>
                <a:cs typeface="Calibri"/>
                <a:sym typeface="Calibri"/>
              </a:rPr>
              <a:t>Increases suicide risk among adolescents and adults</a:t>
            </a:r>
            <a:r>
              <a:rPr lang="en-US" sz="1400" dirty="0">
                <a:solidFill>
                  <a:schemeClr val="dk1"/>
                </a:solidFill>
                <a:latin typeface="Calibri"/>
                <a:ea typeface="Calibri"/>
                <a:cs typeface="Calibri"/>
                <a:sym typeface="Calibri"/>
              </a:rPr>
              <a:t>, with </a:t>
            </a:r>
            <a:r>
              <a:rPr lang="en-US" sz="1400" b="1" dirty="0">
                <a:solidFill>
                  <a:schemeClr val="dk1"/>
                </a:solidFill>
                <a:latin typeface="Calibri"/>
                <a:ea typeface="Calibri"/>
                <a:cs typeface="Calibri"/>
                <a:sym typeface="Calibri"/>
              </a:rPr>
              <a:t>rates of suicidal ideation and attempts found to be three and four times higher among women who have experienced IPV</a:t>
            </a:r>
            <a:r>
              <a:rPr lang="en-US" sz="1400" dirty="0">
                <a:solidFill>
                  <a:schemeClr val="dk1"/>
                </a:solidFill>
                <a:latin typeface="Calibri"/>
                <a:ea typeface="Calibri"/>
                <a:cs typeface="Calibri"/>
                <a:sym typeface="Calibri"/>
              </a:rPr>
              <a:t> (Dillon et al. 2013). </a:t>
            </a:r>
            <a:endParaRPr lang="en-US" sz="1400" dirty="0"/>
          </a:p>
          <a:p>
            <a:pPr marL="457200" marR="0" lvl="0" indent="-228600" algn="l" rtl="0">
              <a:lnSpc>
                <a:spcPct val="100000"/>
              </a:lnSpc>
              <a:spcBef>
                <a:spcPts val="0"/>
              </a:spcBef>
              <a:spcAft>
                <a:spcPts val="0"/>
              </a:spcAft>
              <a:buSzPts val="1400"/>
              <a:buNone/>
            </a:pPr>
            <a:r>
              <a:rPr lang="en-US" sz="1400" b="1" dirty="0">
                <a:solidFill>
                  <a:schemeClr val="dk1"/>
                </a:solidFill>
                <a:latin typeface="Calibri"/>
                <a:ea typeface="Calibri"/>
                <a:cs typeface="Calibri"/>
                <a:sym typeface="Calibri"/>
              </a:rPr>
              <a:t>In community samples</a:t>
            </a:r>
            <a:r>
              <a:rPr lang="en-US" sz="1400" dirty="0">
                <a:solidFill>
                  <a:schemeClr val="dk1"/>
                </a:solidFill>
                <a:latin typeface="Calibri"/>
                <a:ea typeface="Calibri"/>
                <a:cs typeface="Calibri"/>
                <a:sym typeface="Calibri"/>
              </a:rPr>
              <a:t>, </a:t>
            </a:r>
            <a:endParaRPr lang="en-US" sz="1400" dirty="0"/>
          </a:p>
          <a:p>
            <a:pPr marL="171450" lvl="0" indent="-171450" algn="l" rtl="0">
              <a:lnSpc>
                <a:spcPct val="100000"/>
              </a:lnSpc>
              <a:spcBef>
                <a:spcPts val="0"/>
              </a:spcBef>
              <a:spcAft>
                <a:spcPts val="0"/>
              </a:spcAft>
              <a:buSzPts val="1400"/>
              <a:buFont typeface="Arial"/>
              <a:buChar char="•"/>
            </a:pPr>
            <a:r>
              <a:rPr lang="en-US" sz="1400" b="1" dirty="0">
                <a:solidFill>
                  <a:schemeClr val="dk1"/>
                </a:solidFill>
                <a:latin typeface="Calibri"/>
                <a:ea typeface="Calibri"/>
                <a:cs typeface="Calibri"/>
                <a:sym typeface="Calibri"/>
              </a:rPr>
              <a:t>23% of women </a:t>
            </a:r>
            <a:r>
              <a:rPr lang="en-US" sz="1400" dirty="0">
                <a:solidFill>
                  <a:schemeClr val="dk1"/>
                </a:solidFill>
                <a:latin typeface="Calibri"/>
                <a:ea typeface="Calibri"/>
                <a:cs typeface="Calibri"/>
                <a:sym typeface="Calibri"/>
              </a:rPr>
              <a:t>experiencing IPV reported </a:t>
            </a:r>
            <a:r>
              <a:rPr lang="en-US" sz="1400" b="1" dirty="0">
                <a:solidFill>
                  <a:schemeClr val="dk1"/>
                </a:solidFill>
                <a:latin typeface="Calibri"/>
                <a:ea typeface="Calibri"/>
                <a:cs typeface="Calibri"/>
                <a:sym typeface="Calibri"/>
              </a:rPr>
              <a:t>a past suicide attempt vs 3% </a:t>
            </a:r>
            <a:r>
              <a:rPr lang="en-US" sz="1400" dirty="0">
                <a:solidFill>
                  <a:schemeClr val="dk1"/>
                </a:solidFill>
                <a:latin typeface="Calibri"/>
                <a:ea typeface="Calibri"/>
                <a:cs typeface="Calibri"/>
                <a:sym typeface="Calibri"/>
              </a:rPr>
              <a:t>without a history of IPV, and </a:t>
            </a:r>
            <a:r>
              <a:rPr lang="en-US" sz="1400" b="1" dirty="0">
                <a:solidFill>
                  <a:schemeClr val="dk1"/>
                </a:solidFill>
                <a:latin typeface="Calibri"/>
                <a:ea typeface="Calibri"/>
                <a:cs typeface="Calibri"/>
                <a:sym typeface="Calibri"/>
              </a:rPr>
              <a:t>36.8% of IPV survivors seriously considered </a:t>
            </a:r>
            <a:r>
              <a:rPr lang="en-US" sz="1400" dirty="0">
                <a:solidFill>
                  <a:schemeClr val="dk1"/>
                </a:solidFill>
                <a:latin typeface="Calibri"/>
                <a:ea typeface="Calibri"/>
                <a:cs typeface="Calibri"/>
                <a:sym typeface="Calibri"/>
              </a:rPr>
              <a:t>suicide </a:t>
            </a:r>
            <a:endParaRPr lang="en-US" sz="1400" dirty="0"/>
          </a:p>
          <a:p>
            <a:pPr marL="171450" lvl="0" indent="-171450" algn="l" rtl="0">
              <a:lnSpc>
                <a:spcPct val="100000"/>
              </a:lnSpc>
              <a:spcBef>
                <a:spcPts val="0"/>
              </a:spcBef>
              <a:spcAft>
                <a:spcPts val="0"/>
              </a:spcAft>
              <a:buSzPts val="1400"/>
              <a:buFont typeface="Arial"/>
              <a:buChar char="•"/>
            </a:pPr>
            <a:r>
              <a:rPr lang="en-US" sz="1400" b="1" dirty="0">
                <a:latin typeface="Calibri"/>
                <a:ea typeface="Calibri"/>
                <a:cs typeface="Calibri"/>
                <a:sym typeface="Calibri"/>
              </a:rPr>
              <a:t>In another study, over 90% of women hospitalized with suicidal ideation</a:t>
            </a:r>
            <a:r>
              <a:rPr lang="en-US" sz="1400" dirty="0">
                <a:latin typeface="Calibri"/>
                <a:ea typeface="Calibri"/>
                <a:cs typeface="Calibri"/>
                <a:sym typeface="Calibri"/>
              </a:rPr>
              <a:t> reported </a:t>
            </a:r>
            <a:r>
              <a:rPr lang="en-US" sz="1400" b="1" dirty="0">
                <a:latin typeface="Calibri"/>
                <a:ea typeface="Calibri"/>
                <a:cs typeface="Calibri"/>
                <a:sym typeface="Calibri"/>
              </a:rPr>
              <a:t>current and severe IPV </a:t>
            </a:r>
            <a:r>
              <a:rPr lang="en-US" sz="1400" dirty="0">
                <a:latin typeface="Calibri"/>
                <a:ea typeface="Calibri"/>
                <a:cs typeface="Calibri"/>
                <a:sym typeface="Calibri"/>
              </a:rPr>
              <a:t>(</a:t>
            </a:r>
            <a:r>
              <a:rPr lang="en-US" sz="1400" dirty="0" err="1">
                <a:latin typeface="Calibri"/>
                <a:ea typeface="Calibri"/>
                <a:cs typeface="Calibri"/>
                <a:sym typeface="Calibri"/>
              </a:rPr>
              <a:t>Heru</a:t>
            </a:r>
            <a:r>
              <a:rPr lang="en-US" sz="1400" dirty="0">
                <a:latin typeface="Calibri"/>
                <a:ea typeface="Calibri"/>
                <a:cs typeface="Calibri"/>
                <a:sym typeface="Calibri"/>
              </a:rPr>
              <a:t> et al. 2006). </a:t>
            </a:r>
            <a:r>
              <a:rPr lang="en-US" sz="1400" dirty="0">
                <a:solidFill>
                  <a:schemeClr val="dk1"/>
                </a:solidFill>
                <a:latin typeface="Calibri"/>
                <a:ea typeface="Calibri"/>
                <a:cs typeface="Calibri"/>
                <a:sym typeface="Calibri"/>
              </a:rPr>
              <a:t>Likewise, </a:t>
            </a:r>
            <a:r>
              <a:rPr lang="en-US" sz="1400" b="1" dirty="0">
                <a:solidFill>
                  <a:schemeClr val="dk1"/>
                </a:solidFill>
                <a:latin typeface="Calibri"/>
                <a:ea typeface="Calibri"/>
                <a:cs typeface="Calibri"/>
                <a:sym typeface="Calibri"/>
              </a:rPr>
              <a:t>higher rates of IPV have been found among women with suicidal ideation or attempts</a:t>
            </a:r>
            <a:r>
              <a:rPr lang="en-US" sz="1400" dirty="0">
                <a:solidFill>
                  <a:schemeClr val="dk1"/>
                </a:solidFill>
                <a:latin typeface="Calibri"/>
                <a:ea typeface="Calibri"/>
                <a:cs typeface="Calibri"/>
                <a:sym typeface="Calibri"/>
              </a:rPr>
              <a:t>. </a:t>
            </a:r>
            <a:r>
              <a:rPr lang="en-US" sz="1400" b="1" dirty="0">
                <a:latin typeface="Calibri"/>
                <a:ea typeface="Calibri"/>
                <a:cs typeface="Calibri"/>
                <a:sym typeface="Calibri"/>
              </a:rPr>
              <a:t>All impact ability to access resources; Increase risk for abuser control</a:t>
            </a:r>
            <a:r>
              <a:rPr lang="en-US" sz="1400" dirty="0">
                <a:ea typeface="Calibri"/>
              </a:rPr>
              <a:t>. </a:t>
            </a:r>
            <a:r>
              <a:rPr lang="en-US" sz="1400" b="1" dirty="0">
                <a:latin typeface="Calibri"/>
                <a:ea typeface="Calibri"/>
                <a:cs typeface="Calibri"/>
                <a:sym typeface="Calibri"/>
              </a:rPr>
              <a:t>What Helps: Safety, access to resources, social support; IPV-informed treatment</a:t>
            </a:r>
            <a:endParaRPr lang="en-US" sz="1400" dirty="0"/>
          </a:p>
          <a:p>
            <a:endParaRPr lang="en-US" dirty="0"/>
          </a:p>
        </p:txBody>
      </p:sp>
      <p:sp>
        <p:nvSpPr>
          <p:cNvPr id="4" name="Slide Number Placeholder 3"/>
          <p:cNvSpPr>
            <a:spLocks noGrp="1"/>
          </p:cNvSpPr>
          <p:nvPr>
            <p:ph type="sldNum" sz="quarter" idx="5"/>
          </p:nvPr>
        </p:nvSpPr>
        <p:spPr/>
        <p:txBody>
          <a:bodyPr/>
          <a:lstStyle/>
          <a:p>
            <a:fld id="{08C64EAC-C771-BD4D-99B1-93113B8B6987}" type="slidenum">
              <a:rPr lang="en-US" smtClean="0"/>
              <a:t>8</a:t>
            </a:fld>
            <a:endParaRPr lang="en-US"/>
          </a:p>
        </p:txBody>
      </p:sp>
    </p:spTree>
    <p:extLst>
      <p:ext uri="{BB962C8B-B14F-4D97-AF65-F5344CB8AC3E}">
        <p14:creationId xmlns:p14="http://schemas.microsoft.com/office/powerpoint/2010/main" val="142794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Methadone clinic – 90%</a:t>
            </a:r>
          </a:p>
        </p:txBody>
      </p:sp>
      <p:sp>
        <p:nvSpPr>
          <p:cNvPr id="4" name="Slide Number Placeholder 3"/>
          <p:cNvSpPr>
            <a:spLocks noGrp="1"/>
          </p:cNvSpPr>
          <p:nvPr>
            <p:ph type="sldNum" sz="quarter" idx="5"/>
          </p:nvPr>
        </p:nvSpPr>
        <p:spPr/>
        <p:txBody>
          <a:bodyPr/>
          <a:lstStyle/>
          <a:p>
            <a:fld id="{08C64EAC-C771-BD4D-99B1-93113B8B6987}" type="slidenum">
              <a:rPr lang="en-US" smtClean="0"/>
              <a:t>9</a:t>
            </a:fld>
            <a:endParaRPr lang="en-US"/>
          </a:p>
        </p:txBody>
      </p:sp>
    </p:spTree>
    <p:extLst>
      <p:ext uri="{BB962C8B-B14F-4D97-AF65-F5344CB8AC3E}">
        <p14:creationId xmlns:p14="http://schemas.microsoft.com/office/powerpoint/2010/main" val="1317561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Lato" panose="020F0502020204030203" pitchFamily="34" charset="77"/>
                <a:ea typeface="Times New Roman" panose="02020603050405020304" pitchFamily="18" charset="0"/>
                <a:cs typeface="Times New Roman" panose="02020603050405020304" pitchFamily="18" charset="0"/>
              </a:rPr>
              <a:t>. Nationally, 47-90% of reproductive-aged women with a SUD report IPV compared to 1-20% of non-SUD populations; 32-75% of women opioid users report IPV in the past year;</a:t>
            </a:r>
            <a:r>
              <a:rPr lang="en-US" sz="1800" baseline="30000" dirty="0">
                <a:effectLst/>
                <a:latin typeface="Lato" panose="020F0502020204030203" pitchFamily="34" charset="77"/>
                <a:ea typeface="Times New Roman" panose="02020603050405020304" pitchFamily="18" charset="0"/>
                <a:cs typeface="Times New Roman" panose="02020603050405020304" pitchFamily="18" charset="0"/>
              </a:rPr>
              <a:t>6</a:t>
            </a:r>
            <a:r>
              <a:rPr lang="en-US" sz="1800" dirty="0">
                <a:effectLst/>
                <a:latin typeface="Lato" panose="020F0502020204030203" pitchFamily="34" charset="77"/>
                <a:ea typeface="Times New Roman" panose="02020603050405020304" pitchFamily="18" charset="0"/>
                <a:cs typeface="Times New Roman" panose="02020603050405020304" pitchFamily="18" charset="0"/>
              </a:rPr>
              <a:t> and 75% of pregnant Appalachian women report IPV in the last year,</a:t>
            </a:r>
            <a:r>
              <a:rPr lang="en-US" sz="1800" baseline="30000" dirty="0">
                <a:effectLst/>
                <a:latin typeface="Lato" panose="020F0502020204030203" pitchFamily="34" charset="77"/>
                <a:ea typeface="Times New Roman" panose="02020603050405020304" pitchFamily="18" charset="0"/>
                <a:cs typeface="Times New Roman" panose="02020603050405020304" pitchFamily="18" charset="0"/>
              </a:rPr>
              <a:t>3</a:t>
            </a:r>
            <a:r>
              <a:rPr lang="en-US" sz="1800" dirty="0">
                <a:effectLst/>
                <a:latin typeface="Lato" panose="020F0502020204030203" pitchFamily="34" charset="77"/>
                <a:ea typeface="Times New Roman" panose="02020603050405020304" pitchFamily="18" charset="0"/>
                <a:cs typeface="Times New Roman" panose="02020603050405020304" pitchFamily="18" charset="0"/>
              </a:rPr>
              <a:t> vs. the national average of 3-13%.</a:t>
            </a:r>
            <a:r>
              <a:rPr lang="en-US" sz="1800" baseline="30000" dirty="0">
                <a:effectLst/>
                <a:latin typeface="Lato" panose="020F0502020204030203" pitchFamily="34" charset="77"/>
                <a:ea typeface="Times New Roman" panose="02020603050405020304" pitchFamily="18" charset="0"/>
                <a:cs typeface="Times New Roman" panose="02020603050405020304" pitchFamily="18" charset="0"/>
              </a:rPr>
              <a:t>8</a:t>
            </a: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b="1" dirty="0">
                <a:effectLst/>
                <a:latin typeface="Lato" panose="020F0502020204030203" pitchFamily="34" charset="77"/>
                <a:ea typeface="Times New Roman" panose="02020603050405020304" pitchFamily="18" charset="0"/>
                <a:cs typeface="Times New Roman" panose="02020603050405020304" pitchFamily="18" charset="0"/>
              </a:rPr>
              <a:t> </a:t>
            </a: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b="1" dirty="0">
                <a:effectLst/>
                <a:latin typeface="Lato" panose="020F0502020204030203" pitchFamily="34" charset="77"/>
                <a:ea typeface="Times New Roman" panose="02020603050405020304" pitchFamily="18" charset="0"/>
                <a:cs typeface="Times New Roman" panose="02020603050405020304" pitchFamily="18" charset="0"/>
              </a:rPr>
              <a:t>PPW’s increased risk for IPV is, in turn, a primary risk factor for substance</a:t>
            </a:r>
            <a:r>
              <a:rPr lang="en-US" sz="1800" dirty="0">
                <a:effectLst/>
                <a:latin typeface="Lato" panose="020F0502020204030203" pitchFamily="34" charset="77"/>
                <a:ea typeface="Times New Roman" panose="02020603050405020304" pitchFamily="18" charset="0"/>
                <a:cs typeface="Times New Roman" panose="02020603050405020304" pitchFamily="18" charset="0"/>
              </a:rPr>
              <a:t> use, late prenatal care, low birth weight, preterm labor, injury, maternal homicide, and mental health concerns.</a:t>
            </a:r>
            <a:r>
              <a:rPr lang="en-US" sz="1800" baseline="30000" dirty="0">
                <a:effectLst/>
                <a:latin typeface="Lato" panose="020F0502020204030203" pitchFamily="34" charset="77"/>
                <a:ea typeface="Times New Roman" panose="02020603050405020304" pitchFamily="18" charset="0"/>
                <a:cs typeface="Times New Roman" panose="02020603050405020304" pitchFamily="18" charset="0"/>
              </a:rPr>
              <a:t>8 </a:t>
            </a: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b="1" dirty="0">
                <a:effectLst/>
                <a:latin typeface="Lato" panose="020F0502020204030203" pitchFamily="34" charset="77"/>
                <a:ea typeface="Times New Roman" panose="02020603050405020304" pitchFamily="18" charset="0"/>
                <a:cs typeface="Times New Roman" panose="02020603050405020304" pitchFamily="18" charset="0"/>
              </a:rPr>
              <a:t> </a:t>
            </a: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b="1" dirty="0">
                <a:effectLst/>
                <a:latin typeface="Lato" panose="020F0502020204030203" pitchFamily="34" charset="77"/>
                <a:ea typeface="Times New Roman" panose="02020603050405020304" pitchFamily="18" charset="0"/>
                <a:cs typeface="Times New Roman" panose="02020603050405020304" pitchFamily="18" charset="0"/>
              </a:rPr>
              <a:t>Partner abuse is an explicit barrier to healthcare, IPV, and SU services for PPW. </a:t>
            </a:r>
            <a:r>
              <a:rPr lang="en-US" sz="1800" dirty="0">
                <a:effectLst/>
                <a:latin typeface="Lato" panose="020F0502020204030203" pitchFamily="34" charset="77"/>
                <a:ea typeface="Times New Roman" panose="02020603050405020304" pitchFamily="18" charset="0"/>
                <a:cs typeface="Times New Roman" panose="02020603050405020304" pitchFamily="18" charset="0"/>
              </a:rPr>
              <a:t>Women experiencing IPV are 7.5 times as likely to have a </a:t>
            </a:r>
            <a:r>
              <a:rPr lang="en-US" sz="1800" b="1" dirty="0">
                <a:effectLst/>
                <a:latin typeface="Lato" panose="020F0502020204030203" pitchFamily="34" charset="77"/>
                <a:ea typeface="Times New Roman" panose="02020603050405020304" pitchFamily="18" charset="0"/>
                <a:cs typeface="Times New Roman" panose="02020603050405020304" pitchFamily="18" charset="0"/>
              </a:rPr>
              <a:t>partner who interferes with their healthcare.</a:t>
            </a:r>
            <a:r>
              <a:rPr lang="en-US" sz="1800" baseline="30000" dirty="0">
                <a:effectLst/>
                <a:latin typeface="Lato" panose="020F0502020204030203" pitchFamily="34" charset="77"/>
                <a:ea typeface="Times New Roman" panose="02020603050405020304" pitchFamily="18" charset="0"/>
                <a:cs typeface="Times New Roman" panose="02020603050405020304" pitchFamily="18" charset="0"/>
              </a:rPr>
              <a:t>10</a:t>
            </a:r>
            <a:r>
              <a:rPr lang="en-US" sz="1800" dirty="0">
                <a:effectLst/>
                <a:latin typeface="Lato" panose="020F0502020204030203" pitchFamily="34" charset="77"/>
                <a:ea typeface="Times New Roman" panose="02020603050405020304" pitchFamily="18" charset="0"/>
                <a:cs typeface="Times New Roman" panose="02020603050405020304" pitchFamily="18" charset="0"/>
              </a:rPr>
              <a:t> </a:t>
            </a:r>
            <a:endParaRPr lang="en-US" sz="1800" dirty="0">
              <a:effectLst/>
              <a:latin typeface="Arial" panose="020B0604020202020204" pitchFamily="34" charset="0"/>
              <a:ea typeface="Arial" panose="020B0604020202020204" pitchFamily="34" charset="0"/>
            </a:endParaRPr>
          </a:p>
          <a:p>
            <a:endParaRPr lang="en-US" sz="1200" b="0" i="0" u="none" strike="noStrike" dirty="0">
              <a:solidFill>
                <a:srgbClr val="222222"/>
              </a:solidFill>
              <a:effectLst/>
              <a:latin typeface="Calibri" panose="020F0502020204030204" pitchFamily="34" charset="0"/>
              <a:cs typeface="Calibri" panose="020F0502020204030204" pitchFamily="34" charset="0"/>
            </a:endParaRPr>
          </a:p>
          <a:p>
            <a:endParaRPr lang="en-US" sz="1200" b="0" i="0" u="none" strike="noStrike" dirty="0">
              <a:solidFill>
                <a:srgbClr val="222222"/>
              </a:solidFill>
              <a:effectLst/>
              <a:latin typeface="Calibri" panose="020F0502020204030204" pitchFamily="34" charset="0"/>
              <a:cs typeface="Calibri" panose="020F0502020204030204" pitchFamily="34" charset="0"/>
            </a:endParaRPr>
          </a:p>
          <a:p>
            <a:r>
              <a:rPr lang="en-US" sz="1200" b="0" i="0" u="none" strike="noStrike" dirty="0">
                <a:solidFill>
                  <a:srgbClr val="222222"/>
                </a:solidFill>
                <a:effectLst/>
                <a:latin typeface="Calibri" panose="020F0502020204030204" pitchFamily="34" charset="0"/>
                <a:cs typeface="Calibri" panose="020F0502020204030204" pitchFamily="34" charset="0"/>
              </a:rPr>
              <a:t>The prevalence of IPV during pregnancy varies across different countries and cultures, with rates ranging from 2% to 35%. It is important to note that IPV during pregnancy often goes unreported and undetected, so the actual prevalence may be higher than reported </a:t>
            </a:r>
            <a:r>
              <a:rPr lang="en-US" sz="1200" b="0" i="0" u="none" strike="noStrike" dirty="0">
                <a:solidFill>
                  <a:srgbClr val="0096B7"/>
                </a:solidFill>
                <a:effectLst/>
                <a:latin typeface="Calibri" panose="020F0502020204030204" pitchFamily="34" charset="0"/>
                <a:cs typeface="Calibri" panose="020F0502020204030204" pitchFamily="34" charset="0"/>
              </a:rPr>
              <a:t>[3,4]</a:t>
            </a:r>
            <a:r>
              <a:rPr lang="en-US" sz="1200" b="0" i="0" u="none" strike="noStrike" dirty="0">
                <a:solidFill>
                  <a:srgbClr val="222222"/>
                </a:solidFill>
                <a:effectLst/>
                <a:latin typeface="Calibri" panose="020F0502020204030204" pitchFamily="34" charset="0"/>
                <a:cs typeface="Calibri" panose="020F0502020204030204" pitchFamily="34" charset="0"/>
              </a:rPr>
              <a:t>.</a:t>
            </a:r>
          </a:p>
          <a:p>
            <a:endParaRPr lang="en-US" sz="1200" b="0" i="0" u="none" strike="noStrike" dirty="0">
              <a:solidFill>
                <a:srgbClr val="222222"/>
              </a:solidFill>
              <a:effectLst/>
              <a:latin typeface="Calibri" panose="020F0502020204030204" pitchFamily="34" charset="0"/>
              <a:cs typeface="Calibri" panose="020F0502020204030204" pitchFamily="34" charset="0"/>
            </a:endParaRPr>
          </a:p>
          <a:p>
            <a:pPr algn="l"/>
            <a:r>
              <a:rPr lang="en-US" sz="1200" b="0" i="0" u="none" strike="noStrike" dirty="0">
                <a:solidFill>
                  <a:srgbClr val="222222"/>
                </a:solidFill>
                <a:effectLst/>
                <a:latin typeface="Calibri" panose="020F0502020204030204" pitchFamily="34" charset="0"/>
                <a:cs typeface="Calibri" panose="020F0502020204030204" pitchFamily="34" charset="0"/>
              </a:rPr>
              <a:t>IPV during pregnancy has been associated with a range of adverse health outcomes for both the mother and the developing fetus. Physical violence during pregnancy can result in injuries such as bruises, fractures, and head trauma. Psychological abuse during pregnancy can cause depression, anxiety, and post-traumatic stress disorder (PTSD). Additionally, pregnant women who experience IPV are more likely to experience reproductive health complications, such as sexually transmitted infections (STIs), unintended pregnancy, and induced abortion </a:t>
            </a:r>
            <a:r>
              <a:rPr lang="en-US" sz="1200" b="0" i="0" u="none" strike="noStrike" dirty="0">
                <a:solidFill>
                  <a:srgbClr val="0096B7"/>
                </a:solidFill>
                <a:effectLst/>
                <a:latin typeface="Calibri" panose="020F0502020204030204" pitchFamily="34" charset="0"/>
                <a:cs typeface="Calibri" panose="020F0502020204030204" pitchFamily="34" charset="0"/>
              </a:rPr>
              <a:t>[5-7]</a:t>
            </a:r>
            <a:r>
              <a:rPr lang="en-US" sz="1200" b="0" i="0" u="none" strike="noStrike" dirty="0">
                <a:solidFill>
                  <a:srgbClr val="222222"/>
                </a:solidFill>
                <a:effectLst/>
                <a:latin typeface="Calibri" panose="020F0502020204030204" pitchFamily="34" charset="0"/>
                <a:cs typeface="Calibri" panose="020F0502020204030204" pitchFamily="34" charset="0"/>
              </a:rPr>
              <a:t>.</a:t>
            </a:r>
          </a:p>
          <a:p>
            <a:pPr algn="l"/>
            <a:r>
              <a:rPr lang="en-US" sz="1200" b="0" i="0" u="none" strike="noStrike" dirty="0">
                <a:solidFill>
                  <a:srgbClr val="222222"/>
                </a:solidFill>
                <a:effectLst/>
                <a:latin typeface="Calibri" panose="020F0502020204030204" pitchFamily="34" charset="0"/>
                <a:cs typeface="Calibri" panose="020F0502020204030204" pitchFamily="34" charset="0"/>
              </a:rPr>
              <a:t>Adverse effects of IPV during pregnancy on fetal health can include low birth weight (LBW), preterm birth, fetal injury, and even fetal death. Children born to mothers who experience IPV during pregnancy may also have long-term health consequences, such as developmental delays, behavioral problems, and chronic health conditions </a:t>
            </a:r>
            <a:r>
              <a:rPr lang="en-US" sz="1200" b="0" i="0" u="none" strike="noStrike" dirty="0">
                <a:solidFill>
                  <a:srgbClr val="0096B7"/>
                </a:solidFill>
                <a:effectLst/>
                <a:latin typeface="Calibri" panose="020F0502020204030204" pitchFamily="34" charset="0"/>
                <a:cs typeface="Calibri" panose="020F0502020204030204" pitchFamily="34" charset="0"/>
              </a:rPr>
              <a:t>[8,9]</a:t>
            </a:r>
            <a:r>
              <a:rPr lang="en-US" sz="1200" b="0" i="0" u="none" strike="noStrike" dirty="0">
                <a:solidFill>
                  <a:srgbClr val="222222"/>
                </a:solidFill>
                <a:effectLst/>
                <a:latin typeface="Calibri" panose="020F0502020204030204" pitchFamily="34" charset="0"/>
                <a:cs typeface="Calibri" panose="020F0502020204030204" pitchFamily="34" charset="0"/>
              </a:rPr>
              <a:t>.</a:t>
            </a:r>
          </a:p>
          <a:p>
            <a:pPr algn="l"/>
            <a:r>
              <a:rPr lang="en-US" sz="1200" b="1" i="0" u="none" strike="noStrike" dirty="0">
                <a:solidFill>
                  <a:srgbClr val="6C757D"/>
                </a:solidFill>
                <a:effectLst/>
                <a:latin typeface="Calibri" panose="020F0502020204030204" pitchFamily="34" charset="0"/>
                <a:cs typeface="Calibri" panose="020F0502020204030204" pitchFamily="34" charset="0"/>
              </a:rPr>
              <a:t>Agarwal S, Prasad R, Mantri S, et al. (May 20, 2023) A Comprehensive Review of Intimate Partner Violence During Pregnancy and Its Adverse Effects on Maternal and Fetal Health. </a:t>
            </a:r>
            <a:r>
              <a:rPr lang="en-US" sz="1200" b="1" i="0" u="none" strike="noStrike" dirty="0" err="1">
                <a:solidFill>
                  <a:srgbClr val="6C757D"/>
                </a:solidFill>
                <a:effectLst/>
                <a:latin typeface="Calibri" panose="020F0502020204030204" pitchFamily="34" charset="0"/>
                <a:cs typeface="Calibri" panose="020F0502020204030204" pitchFamily="34" charset="0"/>
              </a:rPr>
              <a:t>Cureus</a:t>
            </a:r>
            <a:r>
              <a:rPr lang="en-US" sz="1200" b="1" i="0" u="none" strike="noStrike" dirty="0">
                <a:solidFill>
                  <a:srgbClr val="6C757D"/>
                </a:solidFill>
                <a:effectLst/>
                <a:latin typeface="Calibri" panose="020F0502020204030204" pitchFamily="34" charset="0"/>
                <a:cs typeface="Calibri" panose="020F0502020204030204" pitchFamily="34" charset="0"/>
              </a:rPr>
              <a:t> 15(5): e39262. doi:10.7759/cureus.39262</a:t>
            </a:r>
          </a:p>
          <a:p>
            <a:pPr algn="l"/>
            <a:endParaRPr lang="en-US" sz="1200" b="1" i="0" u="none" strike="noStrike" dirty="0">
              <a:solidFill>
                <a:srgbClr val="6C757D"/>
              </a:solidFill>
              <a:effectLst/>
              <a:latin typeface="Calibri" panose="020F0502020204030204" pitchFamily="34" charset="0"/>
              <a:cs typeface="Calibri" panose="020F0502020204030204" pitchFamily="34" charset="0"/>
            </a:endParaRPr>
          </a:p>
          <a:p>
            <a:pPr algn="l"/>
            <a:r>
              <a:rPr lang="en-US" sz="1200" b="0" i="0" u="none" strike="noStrike" dirty="0">
                <a:solidFill>
                  <a:srgbClr val="222222"/>
                </a:solidFill>
                <a:effectLst/>
                <a:latin typeface="Calibri" panose="020F0502020204030204" pitchFamily="34" charset="0"/>
                <a:cs typeface="Calibri" panose="020F0502020204030204" pitchFamily="34" charset="0"/>
              </a:rPr>
              <a:t>Physical violence during pregnancy can result in serious injuries such as fractures, internal bleeding, and head trauma, which can lead to complications and, in some cases, death. Additionally, pregnant women who experience severe physical violence may be at risk of developing pregnancy-related complications such as preeclampsia, premature rupture of membranes, and preterm labor, which can also increase the risk of maternal mortality</a:t>
            </a:r>
            <a:endParaRPr lang="en-US" sz="1200" b="1" i="0" u="none" strike="noStrike" dirty="0">
              <a:solidFill>
                <a:srgbClr val="6C757D"/>
              </a:solidFill>
              <a:effectLst/>
              <a:latin typeface="Calibri" panose="020F0502020204030204" pitchFamily="34" charset="0"/>
              <a:cs typeface="Calibri" panose="020F0502020204030204" pitchFamily="34"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200" b="0" i="0" u="none" strike="noStrike" dirty="0">
                <a:solidFill>
                  <a:srgbClr val="3088C6"/>
                </a:solidFill>
                <a:effectLst/>
                <a:latin typeface="Calibri" panose="020F0502020204030204" pitchFamily="34" charset="0"/>
                <a:cs typeface="Calibri" panose="020F0502020204030204" pitchFamily="34" charset="0"/>
                <a:hlinkClick r:id="rId3"/>
              </a:rPr>
              <a:t>Pregnancy mortality surveillance system</a:t>
            </a:r>
            <a:r>
              <a:rPr lang="en-US" sz="1200" b="0" i="0" u="none" strike="noStrike" dirty="0">
                <a:solidFill>
                  <a:srgbClr val="222222"/>
                </a:solidFill>
                <a:effectLst/>
                <a:latin typeface="Calibri" panose="020F0502020204030204" pitchFamily="34" charset="0"/>
                <a:cs typeface="Calibri" panose="020F0502020204030204" pitchFamily="34" charset="0"/>
              </a:rPr>
              <a:t>. (2023). Accessed: May 4, 2023: </a:t>
            </a:r>
            <a:r>
              <a:rPr lang="en-US" sz="1200" b="0" i="0" u="none" strike="noStrike" dirty="0">
                <a:solidFill>
                  <a:srgbClr val="3088C6"/>
                </a:solidFill>
                <a:effectLst/>
                <a:latin typeface="Calibri" panose="020F0502020204030204" pitchFamily="34" charset="0"/>
                <a:cs typeface="Calibri" panose="020F0502020204030204" pitchFamily="34" charset="0"/>
                <a:hlinkClick r:id="rId3"/>
              </a:rPr>
              <a:t>https://www.cdc.gov/reproductivehealth/maternal-mortality/pregnancy-mortality-surveillance-system.htm</a:t>
            </a:r>
            <a:r>
              <a:rPr lang="en-US" sz="1200" b="0" i="0" u="none" strike="noStrike" dirty="0">
                <a:solidFill>
                  <a:srgbClr val="222222"/>
                </a:solidFill>
                <a:effectLst/>
                <a:latin typeface="Calibri" panose="020F0502020204030204" pitchFamily="34" charset="0"/>
                <a:cs typeface="Calibri" panose="020F0502020204030204" pitchFamily="34" charset="0"/>
              </a:rPr>
              <a: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200" b="0" i="0" u="none" strike="noStrike" dirty="0">
              <a:solidFill>
                <a:srgbClr val="222222"/>
              </a:solidFill>
              <a:effectLst/>
              <a:latin typeface="Calibri" panose="020F0502020204030204" pitchFamily="34" charset="0"/>
              <a:cs typeface="Calibri" panose="020F0502020204030204" pitchFamily="34"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200" b="0" i="0" u="none" strike="noStrike" dirty="0">
                <a:solidFill>
                  <a:srgbClr val="222222"/>
                </a:solidFill>
                <a:effectLst/>
                <a:latin typeface="Calibri" panose="020F0502020204030204" pitchFamily="34" charset="0"/>
                <a:cs typeface="Calibri" panose="020F0502020204030204" pitchFamily="34" charset="0"/>
              </a:rPr>
              <a:t>Bailey and Daugherty – </a:t>
            </a:r>
            <a:r>
              <a:rPr lang="en-US" sz="1200" b="1" dirty="0">
                <a:solidFill>
                  <a:srgbClr val="111111"/>
                </a:solidFill>
                <a:effectLst/>
                <a:latin typeface="Calibri" panose="020F0502020204030204" pitchFamily="34" charset="0"/>
                <a:cs typeface="Calibri" panose="020F0502020204030204" pitchFamily="34" charset="0"/>
              </a:rPr>
              <a:t>Intimate Partner Violence During Pregnancy: Incidence and Associated Health Behaviors in a Rural Population </a:t>
            </a:r>
            <a:endParaRPr lang="en-US" sz="1200" dirty="0">
              <a:latin typeface="Calibri" panose="020F0502020204030204" pitchFamily="34" charset="0"/>
              <a:cs typeface="Calibri" panose="020F0502020204030204" pitchFamily="34"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200" b="0" i="0" u="none" strike="noStrike" dirty="0">
              <a:solidFill>
                <a:srgbClr val="222222"/>
              </a:solidFill>
              <a:effectLst/>
              <a:latin typeface="Calibri" panose="020F0502020204030204" pitchFamily="34" charset="0"/>
              <a:cs typeface="Calibri" panose="020F0502020204030204" pitchFamily="34"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200" dirty="0">
                <a:solidFill>
                  <a:srgbClr val="111111"/>
                </a:solidFill>
                <a:effectLst/>
                <a:latin typeface="Calibri" panose="020F0502020204030204" pitchFamily="34" charset="0"/>
                <a:cs typeface="Calibri" panose="020F0502020204030204" pitchFamily="34" charset="0"/>
              </a:rPr>
              <a:t>Medical records were also reviewed. </a:t>
            </a:r>
            <a:r>
              <a:rPr lang="en-US" sz="1200" i="1" dirty="0">
                <a:solidFill>
                  <a:srgbClr val="111111"/>
                </a:solidFill>
                <a:effectLst/>
                <a:latin typeface="Calibri" panose="020F0502020204030204" pitchFamily="34" charset="0"/>
                <a:cs typeface="Calibri" panose="020F0502020204030204" pitchFamily="34" charset="0"/>
              </a:rPr>
              <a:t>Results: </a:t>
            </a:r>
            <a:r>
              <a:rPr lang="en-US" sz="1200" dirty="0">
                <a:solidFill>
                  <a:srgbClr val="111111"/>
                </a:solidFill>
                <a:effectLst/>
                <a:latin typeface="Calibri" panose="020F0502020204030204" pitchFamily="34" charset="0"/>
                <a:cs typeface="Calibri" panose="020F0502020204030204" pitchFamily="34" charset="0"/>
              </a:rPr>
              <a:t>81% of participants reported some type of IPV during the current pregnancy, with 28% reporting physical IPV, and </a:t>
            </a:r>
            <a:r>
              <a:rPr lang="en-US" sz="1200" b="1" dirty="0">
                <a:solidFill>
                  <a:srgbClr val="111111"/>
                </a:solidFill>
                <a:effectLst/>
                <a:latin typeface="Calibri" panose="020F0502020204030204" pitchFamily="34" charset="0"/>
                <a:cs typeface="Calibri" panose="020F0502020204030204" pitchFamily="34" charset="0"/>
              </a:rPr>
              <a:t>20% reporting sexual violence</a:t>
            </a:r>
            <a:r>
              <a:rPr lang="en-US" sz="1200" dirty="0">
                <a:solidFill>
                  <a:srgbClr val="111111"/>
                </a:solidFill>
                <a:effectLst/>
                <a:latin typeface="Calibri" panose="020F0502020204030204" pitchFamily="34" charset="0"/>
                <a:cs typeface="Calibri" panose="020F0502020204030204" pitchFamily="34" charset="0"/>
              </a:rPr>
              <a:t>. More than half were current smokers.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200" dirty="0">
                <a:solidFill>
                  <a:srgbClr val="111111"/>
                </a:solidFill>
                <a:effectLst/>
                <a:latin typeface="Calibri" panose="020F0502020204030204" pitchFamily="34" charset="0"/>
                <a:cs typeface="Calibri" panose="020F0502020204030204" pitchFamily="34" charset="0"/>
              </a:rPr>
              <a:t>Physical IPV during pregnancy was associated with significantly increased rates of pregnancy smoking (including decreased rates of quitting and reducing), increased rates of alcohol, marijuana, and harder illicit drug use around the time of conception, and later entry into prenatal care.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200" dirty="0">
                <a:solidFill>
                  <a:srgbClr val="111111"/>
                </a:solidFill>
                <a:effectLst/>
                <a:latin typeface="Calibri" panose="020F0502020204030204" pitchFamily="34" charset="0"/>
                <a:cs typeface="Calibri" panose="020F0502020204030204" pitchFamily="34" charset="0"/>
              </a:rPr>
              <a:t>The experience of psychological IPV during pregnancy was associated with a significantly </a:t>
            </a:r>
            <a:r>
              <a:rPr lang="en-US" sz="1200" b="1" dirty="0">
                <a:solidFill>
                  <a:srgbClr val="111111"/>
                </a:solidFill>
                <a:effectLst/>
                <a:latin typeface="Calibri" panose="020F0502020204030204" pitchFamily="34" charset="0"/>
                <a:cs typeface="Calibri" panose="020F0502020204030204" pitchFamily="34" charset="0"/>
              </a:rPr>
              <a:t>decreased likelihood of quitting or reducing smoking during pregnancy, an increased rate of alcohol use around the time of conception, and an increased rate of pre-pregnancy obesity.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200" dirty="0">
              <a:solidFill>
                <a:srgbClr val="111111"/>
              </a:solidFill>
              <a:effectLst/>
              <a:latin typeface="Calibri" panose="020F0502020204030204" pitchFamily="34" charset="0"/>
              <a:cs typeface="Calibri" panose="020F0502020204030204" pitchFamily="34"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sz="1200" b="1" dirty="0">
                <a:solidFill>
                  <a:srgbClr val="111111"/>
                </a:solidFill>
                <a:effectLst/>
                <a:latin typeface="Calibri" panose="020F0502020204030204" pitchFamily="34" charset="0"/>
                <a:cs typeface="Calibri" panose="020F0502020204030204" pitchFamily="34" charset="0"/>
              </a:rPr>
              <a:t>Morrison et al., 2022</a:t>
            </a:r>
          </a:p>
          <a:p>
            <a:r>
              <a:rPr lang="en-US" sz="1200" dirty="0">
                <a:effectLst/>
                <a:latin typeface="Calibri" panose="020F0502020204030204" pitchFamily="34" charset="0"/>
                <a:cs typeface="Calibri" panose="020F0502020204030204" pitchFamily="34" charset="0"/>
              </a:rPr>
              <a:t>Reproductive-aged women are at a heightened risk for IPV in general and  pregnancy and the immediate post-partum period can be particularly vulnerable time for women already experiencing IPV (Agrawal et al., </a:t>
            </a:r>
            <a:r>
              <a:rPr lang="en-US" sz="1200" dirty="0">
                <a:solidFill>
                  <a:srgbClr val="0000FF"/>
                </a:solidFill>
                <a:effectLst/>
                <a:latin typeface="Calibri" panose="020F0502020204030204" pitchFamily="34" charset="0"/>
                <a:cs typeface="Calibri" panose="020F0502020204030204" pitchFamily="34" charset="0"/>
              </a:rPr>
              <a:t>2014</a:t>
            </a:r>
            <a:r>
              <a:rPr lang="en-US" sz="1200" dirty="0">
                <a:effectLst/>
                <a:latin typeface="Calibri" panose="020F0502020204030204" pitchFamily="34" charset="0"/>
                <a:cs typeface="Calibri" panose="020F0502020204030204" pitchFamily="34" charset="0"/>
              </a:rPr>
              <a:t>; Chisholm et al., </a:t>
            </a:r>
            <a:r>
              <a:rPr lang="en-US" sz="1200" dirty="0">
                <a:solidFill>
                  <a:srgbClr val="0000FF"/>
                </a:solidFill>
                <a:effectLst/>
                <a:latin typeface="Calibri" panose="020F0502020204030204" pitchFamily="34" charset="0"/>
                <a:cs typeface="Calibri" panose="020F0502020204030204" pitchFamily="34" charset="0"/>
              </a:rPr>
              <a:t>2017</a:t>
            </a:r>
            <a:r>
              <a:rPr lang="en-US" sz="1200" dirty="0">
                <a:effectLst/>
                <a:latin typeface="Calibri" panose="020F0502020204030204" pitchFamily="34" charset="0"/>
                <a:cs typeface="Calibri" panose="020F0502020204030204" pitchFamily="34" charset="0"/>
              </a:rPr>
              <a:t>; Román-</a:t>
            </a:r>
            <a:r>
              <a:rPr lang="en-US" sz="1200" dirty="0" err="1">
                <a:effectLst/>
                <a:latin typeface="Calibri" panose="020F0502020204030204" pitchFamily="34" charset="0"/>
                <a:cs typeface="Calibri" panose="020F0502020204030204" pitchFamily="34" charset="0"/>
              </a:rPr>
              <a:t>Gálvez</a:t>
            </a:r>
            <a:r>
              <a:rPr lang="en-US" sz="1200" dirty="0">
                <a:effectLst/>
                <a:latin typeface="Calibri" panose="020F0502020204030204" pitchFamily="34" charset="0"/>
                <a:cs typeface="Calibri" panose="020F0502020204030204" pitchFamily="34" charset="0"/>
              </a:rPr>
              <a:t> et al., </a:t>
            </a:r>
            <a:r>
              <a:rPr lang="en-US" sz="1200" dirty="0">
                <a:solidFill>
                  <a:srgbClr val="0000FF"/>
                </a:solidFill>
                <a:effectLst/>
                <a:latin typeface="Calibri" panose="020F0502020204030204" pitchFamily="34" charset="0"/>
                <a:cs typeface="Calibri" panose="020F0502020204030204" pitchFamily="34" charset="0"/>
              </a:rPr>
              <a:t>2021</a:t>
            </a:r>
            <a:r>
              <a:rPr lang="en-US" sz="1200" dirty="0">
                <a:effectLst/>
                <a:latin typeface="Calibri" panose="020F0502020204030204" pitchFamily="34" charset="0"/>
                <a:cs typeface="Calibri" panose="020F0502020204030204" pitchFamily="34" charset="0"/>
              </a:rPr>
              <a:t>). </a:t>
            </a:r>
          </a:p>
          <a:p>
            <a:r>
              <a:rPr lang="en-US" sz="1200" dirty="0">
                <a:effectLst/>
                <a:latin typeface="Calibri" panose="020F0502020204030204" pitchFamily="34" charset="0"/>
                <a:cs typeface="Calibri" panose="020F0502020204030204" pitchFamily="34" charset="0"/>
              </a:rPr>
              <a:t>A recent study by Román-Galvez et al.(</a:t>
            </a:r>
            <a:r>
              <a:rPr lang="en-US" sz="1200" dirty="0">
                <a:solidFill>
                  <a:srgbClr val="0000FF"/>
                </a:solidFill>
                <a:effectLst/>
                <a:latin typeface="Calibri" panose="020F0502020204030204" pitchFamily="34" charset="0"/>
                <a:cs typeface="Calibri" panose="020F0502020204030204" pitchFamily="34" charset="0"/>
              </a:rPr>
              <a:t>2021</a:t>
            </a:r>
            <a:r>
              <a:rPr lang="en-US" sz="1200" dirty="0">
                <a:effectLst/>
                <a:latin typeface="Calibri" panose="020F0502020204030204" pitchFamily="34" charset="0"/>
                <a:cs typeface="Calibri" panose="020F0502020204030204" pitchFamily="34" charset="0"/>
              </a:rPr>
              <a:t>) found that </a:t>
            </a:r>
            <a:r>
              <a:rPr lang="en-US" sz="1200" b="1" dirty="0">
                <a:effectLst/>
                <a:latin typeface="Calibri" panose="020F0502020204030204" pitchFamily="34" charset="0"/>
                <a:cs typeface="Calibri" panose="020F0502020204030204" pitchFamily="34" charset="0"/>
              </a:rPr>
              <a:t>IPV during pregnancy ranges in prevalence from 1.6 to 78% for physical violence, and 1.8 to 67.4% for psychological violence. </a:t>
            </a:r>
          </a:p>
          <a:p>
            <a:r>
              <a:rPr lang="en-US" sz="1200" dirty="0">
                <a:effectLst/>
                <a:latin typeface="Calibri" panose="020F0502020204030204" pitchFamily="34" charset="0"/>
                <a:cs typeface="Calibri" panose="020F0502020204030204" pitchFamily="34" charset="0"/>
              </a:rPr>
              <a:t>Furthermore, </a:t>
            </a:r>
            <a:r>
              <a:rPr lang="en-US" sz="1200" b="1" dirty="0">
                <a:effectLst/>
                <a:latin typeface="Calibri" panose="020F0502020204030204" pitchFamily="34" charset="0"/>
                <a:cs typeface="Calibri" panose="020F0502020204030204" pitchFamily="34" charset="0"/>
              </a:rPr>
              <a:t>IPV during pregnancy has become a leading cause of maternal mortality</a:t>
            </a:r>
            <a:r>
              <a:rPr lang="en-US" sz="1200" dirty="0">
                <a:effectLst/>
                <a:latin typeface="Calibri" panose="020F0502020204030204" pitchFamily="34" charset="0"/>
                <a:cs typeface="Calibri" panose="020F0502020204030204" pitchFamily="34" charset="0"/>
              </a:rPr>
              <a:t>(Campbell et al., </a:t>
            </a:r>
            <a:r>
              <a:rPr lang="en-US" sz="1200" dirty="0">
                <a:solidFill>
                  <a:srgbClr val="0000FF"/>
                </a:solidFill>
                <a:effectLst/>
                <a:latin typeface="Calibri" panose="020F0502020204030204" pitchFamily="34" charset="0"/>
                <a:cs typeface="Calibri" panose="020F0502020204030204" pitchFamily="34" charset="0"/>
              </a:rPr>
              <a:t>2017</a:t>
            </a:r>
            <a:r>
              <a:rPr lang="en-US" sz="1200" dirty="0">
                <a:effectLst/>
                <a:latin typeface="Calibri" panose="020F0502020204030204" pitchFamily="34" charset="0"/>
                <a:cs typeface="Calibri" panose="020F0502020204030204" pitchFamily="34" charset="0"/>
              </a:rPr>
              <a:t>, </a:t>
            </a:r>
            <a:r>
              <a:rPr lang="en-US" sz="1200" dirty="0">
                <a:solidFill>
                  <a:srgbClr val="0000FF"/>
                </a:solidFill>
                <a:effectLst/>
                <a:latin typeface="Calibri" panose="020F0502020204030204" pitchFamily="34" charset="0"/>
                <a:cs typeface="Calibri" panose="020F0502020204030204" pitchFamily="34" charset="0"/>
              </a:rPr>
              <a:t>2021</a:t>
            </a:r>
            <a:r>
              <a:rPr lang="en-US" sz="1200" dirty="0">
                <a:effectLst/>
                <a:latin typeface="Calibri" panose="020F0502020204030204" pitchFamily="34" charset="0"/>
                <a:cs typeface="Calibri" panose="020F0502020204030204" pitchFamily="34" charset="0"/>
              </a:rPr>
              <a:t>). Pregnant victims of IPV are </a:t>
            </a:r>
            <a:r>
              <a:rPr lang="en-US" sz="1200" b="1" dirty="0">
                <a:effectLst/>
                <a:latin typeface="Calibri" panose="020F0502020204030204" pitchFamily="34" charset="0"/>
                <a:cs typeface="Calibri" panose="020F0502020204030204" pitchFamily="34" charset="0"/>
              </a:rPr>
              <a:t>more likely to report their pregnancy was unintended and a lack of prenatal care, as well as experience poorer infant outcomes, such as low birth weight; they also have a higher risk depression and other mental health issues, death as a result of homicide, and substance abuse </a:t>
            </a:r>
            <a:r>
              <a:rPr lang="en-US" sz="1200" dirty="0">
                <a:effectLst/>
                <a:latin typeface="Calibri" panose="020F0502020204030204" pitchFamily="34" charset="0"/>
                <a:cs typeface="Calibri" panose="020F0502020204030204" pitchFamily="34" charset="0"/>
              </a:rPr>
              <a:t>(</a:t>
            </a:r>
            <a:r>
              <a:rPr lang="en-US" sz="1200" dirty="0" err="1">
                <a:effectLst/>
                <a:latin typeface="Calibri" panose="020F0502020204030204" pitchFamily="34" charset="0"/>
                <a:cs typeface="Calibri" panose="020F0502020204030204" pitchFamily="34" charset="0"/>
              </a:rPr>
              <a:t>Alhusen</a:t>
            </a:r>
            <a:r>
              <a:rPr lang="en-US" sz="1200" dirty="0">
                <a:effectLst/>
                <a:latin typeface="Calibri" panose="020F0502020204030204" pitchFamily="34" charset="0"/>
                <a:cs typeface="Calibri" panose="020F0502020204030204" pitchFamily="34" charset="0"/>
              </a:rPr>
              <a:t> et al., </a:t>
            </a:r>
            <a:r>
              <a:rPr lang="en-US" sz="1200" dirty="0">
                <a:solidFill>
                  <a:srgbClr val="0000FF"/>
                </a:solidFill>
                <a:effectLst/>
                <a:latin typeface="Calibri" panose="020F0502020204030204" pitchFamily="34" charset="0"/>
                <a:cs typeface="Calibri" panose="020F0502020204030204" pitchFamily="34" charset="0"/>
              </a:rPr>
              <a:t>2015</a:t>
            </a:r>
            <a:r>
              <a:rPr lang="en-US" sz="1200" dirty="0">
                <a:effectLst/>
                <a:latin typeface="Calibri" panose="020F0502020204030204" pitchFamily="34" charset="0"/>
                <a:cs typeface="Calibri" panose="020F0502020204030204" pitchFamily="34" charset="0"/>
              </a:rPr>
              <a:t>; Campbell et al., </a:t>
            </a:r>
            <a:r>
              <a:rPr lang="en-US" sz="1200" dirty="0">
                <a:solidFill>
                  <a:srgbClr val="0000FF"/>
                </a:solidFill>
                <a:effectLst/>
                <a:latin typeface="Calibri" panose="020F0502020204030204" pitchFamily="34" charset="0"/>
                <a:cs typeface="Calibri" panose="020F0502020204030204" pitchFamily="34" charset="0"/>
              </a:rPr>
              <a:t>2017</a:t>
            </a:r>
            <a:r>
              <a:rPr lang="en-US" sz="1200" dirty="0">
                <a:effectLst/>
                <a:latin typeface="Calibri" panose="020F0502020204030204" pitchFamily="34" charset="0"/>
                <a:cs typeface="Calibri" panose="020F0502020204030204" pitchFamily="34" charset="0"/>
              </a:rPr>
              <a:t>; Hill et al., </a:t>
            </a:r>
            <a:r>
              <a:rPr lang="en-US" sz="1200" dirty="0">
                <a:solidFill>
                  <a:srgbClr val="0000FF"/>
                </a:solidFill>
                <a:effectLst/>
                <a:latin typeface="Calibri" panose="020F0502020204030204" pitchFamily="34" charset="0"/>
                <a:cs typeface="Calibri" panose="020F0502020204030204" pitchFamily="34" charset="0"/>
              </a:rPr>
              <a:t>2016</a:t>
            </a:r>
            <a:r>
              <a:rPr lang="en-US" sz="1200" dirty="0">
                <a:effectLst/>
                <a:latin typeface="Calibri" panose="020F0502020204030204" pitchFamily="34" charset="0"/>
                <a:cs typeface="Calibri" panose="020F0502020204030204" pitchFamily="34" charset="0"/>
              </a:rPr>
              <a:t>). In fact, regardless of pregnancy status, IPV is associated with substance use in victims, who report engaging in drug use to cope with abuse-related trauma (</a:t>
            </a:r>
            <a:r>
              <a:rPr lang="en-US" sz="1200" dirty="0" err="1">
                <a:effectLst/>
                <a:latin typeface="Calibri" panose="020F0502020204030204" pitchFamily="34" charset="0"/>
                <a:cs typeface="Calibri" panose="020F0502020204030204" pitchFamily="34" charset="0"/>
              </a:rPr>
              <a:t>Pallatino</a:t>
            </a:r>
            <a:r>
              <a:rPr lang="en-US" sz="1200" dirty="0">
                <a:effectLst/>
                <a:latin typeface="Calibri" panose="020F0502020204030204" pitchFamily="34" charset="0"/>
                <a:cs typeface="Calibri" panose="020F0502020204030204" pitchFamily="34" charset="0"/>
              </a:rPr>
              <a:t> et al., </a:t>
            </a:r>
            <a:r>
              <a:rPr lang="en-US" sz="1200" dirty="0">
                <a:solidFill>
                  <a:srgbClr val="0000FF"/>
                </a:solidFill>
                <a:effectLst/>
                <a:latin typeface="Calibri" panose="020F0502020204030204" pitchFamily="34" charset="0"/>
                <a:cs typeface="Calibri" panose="020F0502020204030204" pitchFamily="34" charset="0"/>
              </a:rPr>
              <a:t>2021</a:t>
            </a:r>
            <a:r>
              <a:rPr lang="en-US" sz="1200" dirty="0">
                <a:effectLst/>
                <a:latin typeface="Calibri" panose="020F0502020204030204" pitchFamily="34" charset="0"/>
                <a:cs typeface="Calibri" panose="020F0502020204030204" pitchFamily="34" charset="0"/>
              </a:rPr>
              <a:t>; Phillips et al., </a:t>
            </a:r>
            <a:r>
              <a:rPr lang="en-US" sz="1200" dirty="0">
                <a:solidFill>
                  <a:srgbClr val="0000FF"/>
                </a:solidFill>
                <a:effectLst/>
                <a:latin typeface="Calibri" panose="020F0502020204030204" pitchFamily="34" charset="0"/>
                <a:cs typeface="Calibri" panose="020F0502020204030204" pitchFamily="34" charset="0"/>
              </a:rPr>
              <a:t>2021</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Warshaw</a:t>
            </a:r>
            <a:r>
              <a:rPr lang="en-US" sz="1200" dirty="0">
                <a:effectLst/>
                <a:latin typeface="Calibri" panose="020F0502020204030204" pitchFamily="34" charset="0"/>
                <a:cs typeface="Calibri" panose="020F0502020204030204" pitchFamily="34" charset="0"/>
              </a:rPr>
              <a:t> et al., </a:t>
            </a:r>
            <a:r>
              <a:rPr lang="en-US" sz="1200" dirty="0">
                <a:solidFill>
                  <a:srgbClr val="0000FF"/>
                </a:solidFill>
                <a:effectLst/>
                <a:latin typeface="Calibri" panose="020F0502020204030204" pitchFamily="34" charset="0"/>
                <a:cs typeface="Calibri" panose="020F0502020204030204" pitchFamily="34" charset="0"/>
              </a:rPr>
              <a:t>2014</a:t>
            </a:r>
            <a:r>
              <a:rPr lang="en-US" sz="1200" dirty="0">
                <a:effectLst/>
                <a:latin typeface="Calibri" panose="020F0502020204030204" pitchFamily="34" charset="0"/>
                <a:cs typeface="Calibri" panose="020F0502020204030204" pitchFamily="34" charset="0"/>
              </a:rPr>
              <a:t>). </a:t>
            </a:r>
          </a:p>
          <a:p>
            <a:r>
              <a:rPr lang="en-US" sz="1200" dirty="0">
                <a:effectLst/>
                <a:latin typeface="Calibri" panose="020F0502020204030204" pitchFamily="34" charset="0"/>
                <a:cs typeface="Calibri" panose="020F0502020204030204" pitchFamily="34" charset="0"/>
              </a:rPr>
              <a:t>Substance use within the context of a violent relationship can also heighten the severity of IPV, potentially increasing the risk for homicide (</a:t>
            </a:r>
            <a:r>
              <a:rPr lang="en-US" sz="1200" dirty="0" err="1">
                <a:effectLst/>
                <a:latin typeface="Calibri" panose="020F0502020204030204" pitchFamily="34" charset="0"/>
                <a:cs typeface="Calibri" panose="020F0502020204030204" pitchFamily="34" charset="0"/>
              </a:rPr>
              <a:t>Kraanen</a:t>
            </a:r>
            <a:r>
              <a:rPr lang="en-US" sz="1200" dirty="0">
                <a:effectLst/>
                <a:latin typeface="Calibri" panose="020F0502020204030204" pitchFamily="34" charset="0"/>
                <a:cs typeface="Calibri" panose="020F0502020204030204" pitchFamily="34" charset="0"/>
              </a:rPr>
              <a:t> et al., </a:t>
            </a:r>
            <a:r>
              <a:rPr lang="en-US" sz="1200" dirty="0">
                <a:solidFill>
                  <a:srgbClr val="0000FF"/>
                </a:solidFill>
                <a:effectLst/>
                <a:latin typeface="Calibri" panose="020F0502020204030204" pitchFamily="34" charset="0"/>
                <a:cs typeface="Calibri" panose="020F0502020204030204" pitchFamily="34" charset="0"/>
              </a:rPr>
              <a:t>2014</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Salom</a:t>
            </a:r>
            <a:r>
              <a:rPr lang="en-US" sz="1200" dirty="0">
                <a:effectLst/>
                <a:latin typeface="Calibri" panose="020F0502020204030204" pitchFamily="34" charset="0"/>
                <a:cs typeface="Calibri" panose="020F0502020204030204" pitchFamily="34" charset="0"/>
              </a:rPr>
              <a:t> et al., </a:t>
            </a:r>
            <a:r>
              <a:rPr lang="en-US" sz="1200" dirty="0">
                <a:solidFill>
                  <a:srgbClr val="0000FF"/>
                </a:solidFill>
                <a:effectLst/>
                <a:latin typeface="Calibri" panose="020F0502020204030204" pitchFamily="34" charset="0"/>
                <a:cs typeface="Calibri" panose="020F0502020204030204" pitchFamily="34" charset="0"/>
              </a:rPr>
              <a:t>2015</a:t>
            </a:r>
            <a:r>
              <a:rPr lang="en-US" sz="1200" dirty="0">
                <a:effectLst/>
                <a:latin typeface="Calibri" panose="020F0502020204030204" pitchFamily="34" charset="0"/>
                <a:cs typeface="Calibri" panose="020F0502020204030204" pitchFamily="34" charset="0"/>
              </a:rPr>
              <a:t>). However, research has shown that an estimated </a:t>
            </a:r>
            <a:r>
              <a:rPr lang="en-US" sz="1200" b="1" dirty="0">
                <a:effectLst/>
                <a:latin typeface="Calibri" panose="020F0502020204030204" pitchFamily="34" charset="0"/>
                <a:cs typeface="Calibri" panose="020F0502020204030204" pitchFamily="34" charset="0"/>
              </a:rPr>
              <a:t>47–90% of pregnant women with SUDs experience IPV, surpassing general population rates </a:t>
            </a:r>
            <a:r>
              <a:rPr lang="en-US" sz="1200" dirty="0">
                <a:effectLst/>
                <a:latin typeface="Calibri" panose="020F0502020204030204" pitchFamily="34" charset="0"/>
                <a:cs typeface="Calibri" panose="020F0502020204030204" pitchFamily="34" charset="0"/>
              </a:rPr>
              <a:t>(Campbell et al., </a:t>
            </a:r>
            <a:r>
              <a:rPr lang="en-US" sz="1200" dirty="0">
                <a:solidFill>
                  <a:srgbClr val="0000FF"/>
                </a:solidFill>
                <a:effectLst/>
                <a:latin typeface="Calibri" panose="020F0502020204030204" pitchFamily="34" charset="0"/>
                <a:cs typeface="Calibri" panose="020F0502020204030204" pitchFamily="34" charset="0"/>
              </a:rPr>
              <a:t>2017</a:t>
            </a:r>
            <a:r>
              <a:rPr lang="en-US" sz="1200" dirty="0">
                <a:effectLst/>
                <a:latin typeface="Calibri" panose="020F0502020204030204" pitchFamily="34" charset="0"/>
                <a:cs typeface="Calibri" panose="020F0502020204030204" pitchFamily="34" charset="0"/>
              </a:rPr>
              <a:t>; Engstrom et al., </a:t>
            </a:r>
            <a:r>
              <a:rPr lang="en-US" sz="1200" dirty="0">
                <a:solidFill>
                  <a:srgbClr val="0000FF"/>
                </a:solidFill>
                <a:effectLst/>
                <a:latin typeface="Calibri" panose="020F0502020204030204" pitchFamily="34" charset="0"/>
                <a:cs typeface="Calibri" panose="020F0502020204030204" pitchFamily="34" charset="0"/>
              </a:rPr>
              <a:t>2012</a:t>
            </a:r>
            <a:r>
              <a:rPr lang="en-US" sz="1200" dirty="0">
                <a:effectLst/>
                <a:latin typeface="Calibri" panose="020F0502020204030204" pitchFamily="34" charset="0"/>
                <a:cs typeface="Calibri" panose="020F0502020204030204" pitchFamily="34" charset="0"/>
              </a:rPr>
              <a:t>; Schneider et al., </a:t>
            </a:r>
            <a:r>
              <a:rPr lang="en-US" sz="1200" dirty="0">
                <a:solidFill>
                  <a:srgbClr val="0000FF"/>
                </a:solidFill>
                <a:effectLst/>
                <a:latin typeface="Calibri" panose="020F0502020204030204" pitchFamily="34" charset="0"/>
                <a:cs typeface="Calibri" panose="020F0502020204030204" pitchFamily="34" charset="0"/>
              </a:rPr>
              <a:t>2009</a:t>
            </a:r>
            <a:r>
              <a:rPr lang="en-US" sz="1200" dirty="0">
                <a:effectLst/>
                <a:latin typeface="Calibri" panose="020F0502020204030204" pitchFamily="34" charset="0"/>
                <a:cs typeface="Calibri" panose="020F0502020204030204" pitchFamily="34" charset="0"/>
              </a:rPr>
              <a:t>; Velez et al., </a:t>
            </a:r>
            <a:r>
              <a:rPr lang="en-US" sz="1200" dirty="0">
                <a:solidFill>
                  <a:srgbClr val="0000FF"/>
                </a:solidFill>
                <a:effectLst/>
                <a:latin typeface="Calibri" panose="020F0502020204030204" pitchFamily="34" charset="0"/>
                <a:cs typeface="Calibri" panose="020F0502020204030204" pitchFamily="34" charset="0"/>
              </a:rPr>
              <a:t>2006</a:t>
            </a:r>
            <a:r>
              <a:rPr lang="en-US" sz="1200" dirty="0">
                <a:effectLst/>
                <a:latin typeface="Calibri" panose="020F0502020204030204" pitchFamily="34" charset="0"/>
                <a:cs typeface="Calibri" panose="020F0502020204030204" pitchFamily="34" charset="0"/>
              </a:rPr>
              <a:t>). Additionally, </a:t>
            </a:r>
            <a:r>
              <a:rPr lang="en-US" sz="1200" b="1" dirty="0">
                <a:effectLst/>
                <a:latin typeface="Calibri" panose="020F0502020204030204" pitchFamily="34" charset="0"/>
                <a:cs typeface="Calibri" panose="020F0502020204030204" pitchFamily="34" charset="0"/>
              </a:rPr>
              <a:t>studies of women in treatment for substance use disorders have found that lifetime physical and emotional abuse surpasses 70%, with 45% reporting pregnancy-related IPV </a:t>
            </a:r>
            <a:r>
              <a:rPr lang="en-US" sz="1200" dirty="0">
                <a:effectLst/>
                <a:latin typeface="Calibri" panose="020F0502020204030204" pitchFamily="34" charset="0"/>
                <a:cs typeface="Calibri" panose="020F0502020204030204" pitchFamily="34" charset="0"/>
              </a:rPr>
              <a:t>(Velez et al., </a:t>
            </a:r>
            <a:r>
              <a:rPr lang="en-US" sz="1200" dirty="0">
                <a:solidFill>
                  <a:srgbClr val="0000FF"/>
                </a:solidFill>
                <a:effectLst/>
                <a:latin typeface="Calibri" panose="020F0502020204030204" pitchFamily="34" charset="0"/>
                <a:cs typeface="Calibri" panose="020F0502020204030204" pitchFamily="34" charset="0"/>
              </a:rPr>
              <a:t>2006</a:t>
            </a:r>
            <a:r>
              <a:rPr lang="en-US" sz="1200" dirty="0">
                <a:effectLst/>
                <a:latin typeface="Calibri" panose="020F0502020204030204" pitchFamily="34" charset="0"/>
                <a:cs typeface="Calibri" panose="020F0502020204030204" pitchFamily="34" charset="0"/>
              </a:rPr>
              <a:t>). Thus, suggesting that </a:t>
            </a:r>
            <a:r>
              <a:rPr lang="en-US" sz="1200" b="1" dirty="0">
                <a:effectLst/>
                <a:latin typeface="Calibri" panose="020F0502020204030204" pitchFamily="34" charset="0"/>
                <a:cs typeface="Calibri" panose="020F0502020204030204" pitchFamily="34" charset="0"/>
              </a:rPr>
              <a:t>pregnant women are at a particularly high risk for IPV-related substance abuse</a:t>
            </a:r>
            <a:r>
              <a:rPr lang="en-US" sz="1200" dirty="0">
                <a:effectLst/>
                <a:latin typeface="Calibri" panose="020F0502020204030204" pitchFamily="34" charset="0"/>
                <a:cs typeface="Calibri" panose="020F0502020204030204" pitchFamily="34" charset="0"/>
              </a:rPr>
              <a:t>. </a:t>
            </a:r>
          </a:p>
          <a:p>
            <a:r>
              <a:rPr lang="en-US" sz="1200" dirty="0">
                <a:effectLst/>
                <a:latin typeface="Calibri" panose="020F0502020204030204" pitchFamily="34" charset="0"/>
                <a:cs typeface="Calibri" panose="020F0502020204030204" pitchFamily="34" charset="0"/>
              </a:rPr>
              <a:t>Despite the recognition that women may have unique needs in relationship to co-occurring IPV and substance use during pregnancy or the immediate post-partum period, several gaps in the literature remain. First, although there is a burgeoning set of research – derived from studies with both patients and providers – on co-occurring IPV and substance use, such studies have not traditionally included pregnant or immediately post-partum women (e.g., Afifi et al., </a:t>
            </a:r>
            <a:r>
              <a:rPr lang="en-US" sz="1200" dirty="0">
                <a:solidFill>
                  <a:srgbClr val="0000FF"/>
                </a:solidFill>
                <a:effectLst/>
                <a:latin typeface="Calibri" panose="020F0502020204030204" pitchFamily="34" charset="0"/>
                <a:cs typeface="Calibri" panose="020F0502020204030204" pitchFamily="34" charset="0"/>
              </a:rPr>
              <a:t>2012</a:t>
            </a:r>
            <a:r>
              <a:rPr lang="en-US" sz="1200" dirty="0">
                <a:effectLst/>
                <a:latin typeface="Calibri" panose="020F0502020204030204" pitchFamily="34" charset="0"/>
                <a:cs typeface="Calibri" panose="020F0502020204030204" pitchFamily="34" charset="0"/>
              </a:rPr>
              <a:t>; Bennett &amp; O’Brien, </a:t>
            </a:r>
            <a:r>
              <a:rPr lang="en-US" sz="1200" dirty="0">
                <a:solidFill>
                  <a:srgbClr val="0000FF"/>
                </a:solidFill>
                <a:effectLst/>
                <a:latin typeface="Calibri" panose="020F0502020204030204" pitchFamily="34" charset="0"/>
                <a:cs typeface="Calibri" panose="020F0502020204030204" pitchFamily="34" charset="0"/>
              </a:rPr>
              <a:t>2007</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Cafferky</a:t>
            </a:r>
            <a:r>
              <a:rPr lang="en-US" sz="1200" dirty="0">
                <a:effectLst/>
                <a:latin typeface="Calibri" panose="020F0502020204030204" pitchFamily="34" charset="0"/>
                <a:cs typeface="Calibri" panose="020F0502020204030204" pitchFamily="34" charset="0"/>
              </a:rPr>
              <a:t> et al., </a:t>
            </a:r>
            <a:r>
              <a:rPr lang="en-US" sz="1200" dirty="0">
                <a:solidFill>
                  <a:srgbClr val="0000FF"/>
                </a:solidFill>
                <a:effectLst/>
                <a:latin typeface="Calibri" panose="020F0502020204030204" pitchFamily="34" charset="0"/>
                <a:cs typeface="Calibri" panose="020F0502020204030204" pitchFamily="34" charset="0"/>
              </a:rPr>
              <a:t>2018</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Kraanen</a:t>
            </a:r>
            <a:r>
              <a:rPr lang="en-US" sz="1200" dirty="0">
                <a:effectLst/>
                <a:latin typeface="Calibri" panose="020F0502020204030204" pitchFamily="34" charset="0"/>
                <a:cs typeface="Calibri" panose="020F0502020204030204" pitchFamily="34" charset="0"/>
              </a:rPr>
              <a:t> et al., </a:t>
            </a:r>
            <a:r>
              <a:rPr lang="en-US" sz="1200" dirty="0">
                <a:solidFill>
                  <a:srgbClr val="0000FF"/>
                </a:solidFill>
                <a:effectLst/>
                <a:latin typeface="Calibri" panose="020F0502020204030204" pitchFamily="34" charset="0"/>
                <a:cs typeface="Calibri" panose="020F0502020204030204" pitchFamily="34" charset="0"/>
              </a:rPr>
              <a:t>2014</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McHugo</a:t>
            </a:r>
            <a:r>
              <a:rPr lang="en-US" sz="1200" dirty="0">
                <a:effectLst/>
                <a:latin typeface="Calibri" panose="020F0502020204030204" pitchFamily="34" charset="0"/>
                <a:cs typeface="Calibri" panose="020F0502020204030204" pitchFamily="34" charset="0"/>
              </a:rPr>
              <a:t> et al., </a:t>
            </a:r>
            <a:r>
              <a:rPr lang="en-US" sz="1200" dirty="0">
                <a:solidFill>
                  <a:srgbClr val="0000FF"/>
                </a:solidFill>
                <a:effectLst/>
                <a:latin typeface="Calibri" panose="020F0502020204030204" pitchFamily="34" charset="0"/>
                <a:cs typeface="Calibri" panose="020F0502020204030204" pitchFamily="34" charset="0"/>
              </a:rPr>
              <a:t>2005</a:t>
            </a:r>
            <a:r>
              <a:rPr lang="en-US" sz="1200" dirty="0">
                <a:effectLst/>
                <a:latin typeface="Calibri" panose="020F0502020204030204" pitchFamily="34" charset="0"/>
                <a:cs typeface="Calibri" panose="020F0502020204030204" pitchFamily="34" charset="0"/>
              </a:rPr>
              <a:t>). Thus, it remains unclear as to what is needed to optimize outcomes for pregnant or post-partum women specifically. </a:t>
            </a:r>
          </a:p>
          <a:p>
            <a:r>
              <a:rPr lang="en-US" sz="1200" dirty="0">
                <a:effectLst/>
                <a:latin typeface="Calibri" panose="020F0502020204030204" pitchFamily="34" charset="0"/>
                <a:cs typeface="Calibri" panose="020F0502020204030204" pitchFamily="34" charset="0"/>
              </a:rPr>
              <a:t>Second, </a:t>
            </a:r>
            <a:r>
              <a:rPr lang="en-US" sz="1200" b="1" dirty="0">
                <a:effectLst/>
                <a:latin typeface="Calibri" panose="020F0502020204030204" pitchFamily="34" charset="0"/>
                <a:cs typeface="Calibri" panose="020F0502020204030204" pitchFamily="34" charset="0"/>
              </a:rPr>
              <a:t>research suggests that opioid use disorder (OUD) among reproductive aged women, including those who are currently pregnant or immediately post-partum, </a:t>
            </a:r>
            <a:r>
              <a:rPr lang="en-US" sz="1200" dirty="0">
                <a:effectLst/>
                <a:latin typeface="Calibri" panose="020F0502020204030204" pitchFamily="34" charset="0"/>
                <a:cs typeface="Calibri" panose="020F0502020204030204" pitchFamily="34" charset="0"/>
              </a:rPr>
              <a:t>has risen in the last fifteen years (Haight et al., </a:t>
            </a:r>
            <a:r>
              <a:rPr lang="en-US" sz="1200" dirty="0">
                <a:solidFill>
                  <a:srgbClr val="0000FF"/>
                </a:solidFill>
                <a:effectLst/>
                <a:latin typeface="Calibri" panose="020F0502020204030204" pitchFamily="34" charset="0"/>
                <a:cs typeface="Calibri" panose="020F0502020204030204" pitchFamily="34" charset="0"/>
              </a:rPr>
              <a:t>2018</a:t>
            </a:r>
            <a:r>
              <a:rPr lang="en-US" sz="1200" dirty="0">
                <a:effectLst/>
                <a:latin typeface="Calibri" panose="020F0502020204030204" pitchFamily="34" charset="0"/>
                <a:cs typeface="Calibri" panose="020F0502020204030204" pitchFamily="34" charset="0"/>
              </a:rPr>
              <a:t>). However, relatively few studies of IPV and substance use have included OUD (Stone &amp; Rothman, </a:t>
            </a:r>
            <a:r>
              <a:rPr lang="en-US" sz="1200" dirty="0">
                <a:solidFill>
                  <a:srgbClr val="0000FF"/>
                </a:solidFill>
                <a:effectLst/>
                <a:latin typeface="Calibri" panose="020F0502020204030204" pitchFamily="34" charset="0"/>
                <a:cs typeface="Calibri" panose="020F0502020204030204" pitchFamily="34" charset="0"/>
              </a:rPr>
              <a:t>2019</a:t>
            </a:r>
            <a:r>
              <a:rPr lang="en-US" sz="1200" dirty="0">
                <a:effectLst/>
                <a:latin typeface="Calibri" panose="020F0502020204030204" pitchFamily="34" charset="0"/>
                <a:cs typeface="Calibri" panose="020F0502020204030204" pitchFamily="34" charset="0"/>
              </a:rPr>
              <a:t>) or sought to understand the intersection of co-occurring IPV and OUD with women who are pregnant or immediately post-partum (Dewey, </a:t>
            </a:r>
            <a:r>
              <a:rPr lang="en-US" sz="1200" dirty="0">
                <a:solidFill>
                  <a:srgbClr val="0000FF"/>
                </a:solidFill>
                <a:effectLst/>
                <a:latin typeface="Calibri" panose="020F0502020204030204" pitchFamily="34" charset="0"/>
                <a:cs typeface="Calibri" panose="020F0502020204030204" pitchFamily="34" charset="0"/>
              </a:rPr>
              <a:t>2020</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Pallatino</a:t>
            </a:r>
            <a:r>
              <a:rPr lang="en-US" sz="1200" dirty="0">
                <a:effectLst/>
                <a:latin typeface="Calibri" panose="020F0502020204030204" pitchFamily="34" charset="0"/>
                <a:cs typeface="Calibri" panose="020F0502020204030204" pitchFamily="34" charset="0"/>
              </a:rPr>
              <a:t> et al.,</a:t>
            </a:r>
            <a:r>
              <a:rPr lang="en-US" sz="1200" dirty="0">
                <a:solidFill>
                  <a:srgbClr val="0000FF"/>
                </a:solidFill>
                <a:effectLst/>
                <a:latin typeface="Calibri" panose="020F0502020204030204" pitchFamily="34" charset="0"/>
                <a:cs typeface="Calibri" panose="020F0502020204030204" pitchFamily="34" charset="0"/>
              </a:rPr>
              <a:t>2021</a:t>
            </a:r>
            <a:r>
              <a:rPr lang="en-US" sz="1200" dirty="0">
                <a:effectLst/>
                <a:latin typeface="Calibri" panose="020F0502020204030204" pitchFamily="34" charset="0"/>
                <a:cs typeface="Calibri" panose="020F0502020204030204" pitchFamily="34" charset="0"/>
              </a:rPr>
              <a:t>; Phillips et al., </a:t>
            </a:r>
            <a:r>
              <a:rPr lang="en-US" sz="1200" dirty="0">
                <a:solidFill>
                  <a:srgbClr val="0000FF"/>
                </a:solidFill>
                <a:effectLst/>
                <a:latin typeface="Calibri" panose="020F0502020204030204" pitchFamily="34" charset="0"/>
                <a:cs typeface="Calibri" panose="020F0502020204030204" pitchFamily="34" charset="0"/>
              </a:rPr>
              <a:t>2021</a:t>
            </a:r>
            <a:r>
              <a:rPr lang="en-US" sz="1200" dirty="0">
                <a:effectLst/>
                <a:latin typeface="Calibri" panose="020F0502020204030204" pitchFamily="34" charset="0"/>
                <a:cs typeface="Calibri" panose="020F0502020204030204" pitchFamily="34" charset="0"/>
              </a:rPr>
              <a:t>). Studies that seek to understand</a:t>
            </a: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sz="1200" dirty="0">
              <a:solidFill>
                <a:srgbClr val="111111"/>
              </a:solidFill>
              <a:effectLst/>
              <a:latin typeface="Calibri" panose="020F0502020204030204" pitchFamily="34" charset="0"/>
              <a:cs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08C64EAC-C771-BD4D-99B1-93113B8B6987}" type="slidenum">
              <a:rPr lang="en-US" smtClean="0"/>
              <a:t>10</a:t>
            </a:fld>
            <a:endParaRPr lang="en-US"/>
          </a:p>
        </p:txBody>
      </p:sp>
    </p:spTree>
    <p:extLst>
      <p:ext uri="{BB962C8B-B14F-4D97-AF65-F5344CB8AC3E}">
        <p14:creationId xmlns:p14="http://schemas.microsoft.com/office/powerpoint/2010/main" val="3936756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797" indent="0">
              <a:spcBef>
                <a:spcPts val="133"/>
              </a:spcBef>
              <a:buClr>
                <a:srgbClr val="5BB2C5"/>
              </a:buClr>
              <a:buSzPct val="108108"/>
              <a:buNone/>
            </a:pPr>
            <a:r>
              <a:rPr lang="en-US" sz="1200" b="1" dirty="0">
                <a:latin typeface="Lato"/>
                <a:ea typeface="Lato"/>
                <a:cs typeface="Lato"/>
                <a:sym typeface="Lato"/>
              </a:rPr>
              <a:t>Undermine Sanity</a:t>
            </a:r>
            <a:r>
              <a:rPr lang="en-US" sz="1200" dirty="0">
                <a:latin typeface="Lato"/>
                <a:ea typeface="Lato"/>
                <a:cs typeface="Lato"/>
                <a:sym typeface="Lato"/>
              </a:rPr>
              <a:t>: Call pathologizing names; “diagnose” partner; attempt to convince others that partner is unstable/mentally ill; gaslighting; blaming the abuse on partner’s mental health</a:t>
            </a:r>
            <a:endParaRPr lang="en-US" sz="2000" dirty="0">
              <a:latin typeface="Lato"/>
              <a:ea typeface="Lato"/>
              <a:cs typeface="Lato"/>
              <a:sym typeface="Lato"/>
            </a:endParaRPr>
          </a:p>
          <a:p>
            <a:pPr marL="50797" indent="0">
              <a:spcBef>
                <a:spcPts val="133"/>
              </a:spcBef>
              <a:buClr>
                <a:srgbClr val="5BB2C5"/>
              </a:buClr>
              <a:buSzPct val="108108"/>
              <a:buNone/>
            </a:pPr>
            <a:r>
              <a:rPr lang="en-US" sz="1200" b="1" dirty="0">
                <a:latin typeface="Lato"/>
                <a:ea typeface="Lato"/>
                <a:cs typeface="Lato"/>
                <a:sym typeface="Lato"/>
              </a:rPr>
              <a:t>Treatment Interference: </a:t>
            </a:r>
            <a:r>
              <a:rPr lang="en-US" sz="1200" dirty="0">
                <a:latin typeface="Lato"/>
                <a:ea typeface="Lato"/>
                <a:cs typeface="Lato"/>
                <a:sym typeface="Lato"/>
              </a:rPr>
              <a:t>Attempt to influence diagnosis; coerce partner to overdose and then call crisis line and try to have partner committed</a:t>
            </a:r>
            <a:endParaRPr lang="en-US" sz="2000" dirty="0">
              <a:latin typeface="Lato"/>
              <a:ea typeface="Lato"/>
              <a:cs typeface="Lato"/>
              <a:sym typeface="Lato"/>
            </a:endParaRPr>
          </a:p>
          <a:p>
            <a:pPr marL="50797" indent="0">
              <a:spcBef>
                <a:spcPts val="133"/>
              </a:spcBef>
              <a:buClr>
                <a:srgbClr val="5BB2C5"/>
              </a:buClr>
              <a:buSzPct val="108108"/>
              <a:buNone/>
            </a:pPr>
            <a:r>
              <a:rPr lang="en-US" sz="1200" b="1" dirty="0">
                <a:latin typeface="Lato"/>
                <a:ea typeface="Lato"/>
                <a:cs typeface="Lato"/>
                <a:sym typeface="Lato"/>
              </a:rPr>
              <a:t>Control of Medications: </a:t>
            </a:r>
            <a:r>
              <a:rPr lang="en-US" sz="1200" dirty="0">
                <a:latin typeface="Lato"/>
                <a:ea typeface="Lato"/>
                <a:cs typeface="Lato"/>
                <a:sym typeface="Lato"/>
              </a:rPr>
              <a:t>Prevent from taking, force to take (wrong dose/overdose), steal meds, call partner an addict for taking meds</a:t>
            </a:r>
            <a:endParaRPr lang="en-US" sz="2000" dirty="0">
              <a:latin typeface="Lato"/>
              <a:ea typeface="Lato"/>
              <a:cs typeface="Lato"/>
              <a:sym typeface="Lato"/>
            </a:endParaRPr>
          </a:p>
          <a:p>
            <a:pPr marL="50797" indent="0">
              <a:spcBef>
                <a:spcPts val="133"/>
              </a:spcBef>
              <a:buClr>
                <a:srgbClr val="5BB2C5"/>
              </a:buClr>
              <a:buSzPct val="108108"/>
              <a:buNone/>
            </a:pPr>
            <a:r>
              <a:rPr lang="en-US" sz="1200" b="1" dirty="0">
                <a:latin typeface="Lato"/>
                <a:ea typeface="Lato"/>
                <a:cs typeface="Lato"/>
                <a:sym typeface="Lato"/>
              </a:rPr>
              <a:t>Threats to Report or Discredit</a:t>
            </a:r>
            <a:r>
              <a:rPr lang="en-US" sz="1200" dirty="0">
                <a:latin typeface="Lato"/>
                <a:ea typeface="Lato"/>
                <a:cs typeface="Lato"/>
                <a:sym typeface="Lato"/>
              </a:rPr>
              <a:t>: Report meds/treatment to influence custody; Use MH diagnoses to make false allegations and obtain protective order</a:t>
            </a:r>
            <a:endParaRPr lang="en-US" dirty="0"/>
          </a:p>
          <a:p>
            <a:pPr marL="342900" indent="-342900">
              <a:spcBef>
                <a:spcPct val="20000"/>
              </a:spcBef>
              <a:spcAft>
                <a:spcPts val="600"/>
              </a:spcAft>
              <a:buClr>
                <a:srgbClr val="FF9900"/>
              </a:buClr>
              <a:buFont typeface="Wingdings" charset="0"/>
              <a:buNone/>
              <a:defRPr/>
            </a:pPr>
            <a:r>
              <a:rPr lang="en-US" sz="1200" b="1" kern="0" dirty="0">
                <a:solidFill>
                  <a:srgbClr val="000000"/>
                </a:solidFill>
                <a:latin typeface="Arial"/>
                <a:ea typeface="ＭＳ Ｐゴシック"/>
              </a:rPr>
              <a:t>Participants reported their abusive partners</a:t>
            </a:r>
            <a:r>
              <a:rPr lang="en-US" sz="1200" kern="0" dirty="0">
                <a:solidFill>
                  <a:srgbClr val="000000"/>
                </a:solidFill>
                <a:latin typeface="Arial"/>
                <a:ea typeface="ＭＳ Ｐゴシック"/>
              </a:rPr>
              <a:t>:</a:t>
            </a:r>
          </a:p>
          <a:p>
            <a:pPr marL="342900" indent="-342900">
              <a:spcAft>
                <a:spcPts val="600"/>
              </a:spcAft>
              <a:buClr>
                <a:srgbClr val="FF9900"/>
              </a:buClr>
              <a:buFont typeface="Wingdings" charset="0"/>
              <a:buChar char="§"/>
              <a:defRPr/>
            </a:pPr>
            <a:r>
              <a:rPr lang="en-US" sz="1200" kern="0" dirty="0">
                <a:solidFill>
                  <a:srgbClr val="000000"/>
                </a:solidFill>
                <a:latin typeface="Arial"/>
                <a:ea typeface="ＭＳ Ｐゴシック"/>
              </a:rPr>
              <a:t>Told friends/family that they were unstable</a:t>
            </a:r>
          </a:p>
          <a:p>
            <a:pPr marL="342900" indent="-342900">
              <a:spcAft>
                <a:spcPts val="600"/>
              </a:spcAft>
              <a:buClr>
                <a:srgbClr val="FF9900"/>
              </a:buClr>
              <a:buFont typeface="Wingdings" charset="0"/>
              <a:buChar char="§"/>
              <a:defRPr/>
            </a:pPr>
            <a:r>
              <a:rPr lang="en-US" sz="1200" kern="0" dirty="0">
                <a:solidFill>
                  <a:srgbClr val="000000"/>
                </a:solidFill>
                <a:latin typeface="Arial"/>
                <a:ea typeface="ＭＳ Ｐゴシック"/>
              </a:rPr>
              <a:t>Would “diagnose” them</a:t>
            </a:r>
          </a:p>
          <a:p>
            <a:pPr marL="342900" indent="-342900">
              <a:spcAft>
                <a:spcPts val="600"/>
              </a:spcAft>
              <a:buClr>
                <a:srgbClr val="FF9900"/>
              </a:buClr>
              <a:buFont typeface="Wingdings" charset="0"/>
              <a:buChar char="§"/>
              <a:defRPr/>
            </a:pPr>
            <a:r>
              <a:rPr lang="en-US" sz="1200" kern="0" dirty="0">
                <a:solidFill>
                  <a:srgbClr val="000000"/>
                </a:solidFill>
                <a:latin typeface="Arial"/>
                <a:ea typeface="ＭＳ Ｐゴシック"/>
              </a:rPr>
              <a:t>Called them pathologizing names </a:t>
            </a:r>
          </a:p>
          <a:p>
            <a:pPr marL="342900" indent="-342900">
              <a:spcAft>
                <a:spcPts val="600"/>
              </a:spcAft>
              <a:buClr>
                <a:srgbClr val="FF9900"/>
              </a:buClr>
              <a:buFont typeface="Wingdings" charset="0"/>
              <a:buChar char="§"/>
              <a:defRPr/>
            </a:pPr>
            <a:r>
              <a:rPr lang="en-US" sz="1200" kern="0" dirty="0">
                <a:solidFill>
                  <a:srgbClr val="000000"/>
                </a:solidFill>
                <a:latin typeface="Arial"/>
                <a:ea typeface="ＭＳ Ｐゴシック"/>
              </a:rPr>
              <a:t>Attempted to convince police/doctors that they were mentally ill</a:t>
            </a:r>
          </a:p>
          <a:p>
            <a:pPr marL="342900" indent="-342900">
              <a:spcAft>
                <a:spcPts val="600"/>
              </a:spcAft>
              <a:buClr>
                <a:srgbClr val="FF9900"/>
              </a:buClr>
              <a:buFont typeface="Wingdings" charset="0"/>
              <a:buChar char="§"/>
              <a:defRPr/>
            </a:pPr>
            <a:r>
              <a:rPr lang="en-US" sz="1200" kern="0" dirty="0">
                <a:solidFill>
                  <a:srgbClr val="000000"/>
                </a:solidFill>
                <a:latin typeface="Arial"/>
                <a:ea typeface="ＭＳ Ｐゴシック"/>
              </a:rPr>
              <a:t>Engaged in “gaslighting”: Twisting situations around to make them look or feel “crazy”</a:t>
            </a:r>
            <a:endParaRPr lang="en-US" dirty="0"/>
          </a:p>
          <a:p>
            <a:pPr>
              <a:buFont typeface="Arial" panose="020B0604020202020204" pitchFamily="34" charset="0"/>
              <a:buChar char="•"/>
            </a:pPr>
            <a:r>
              <a:rPr lang="en-US" dirty="0"/>
              <a:t>Abusive partner would go to survivor’s docto</a:t>
            </a:r>
            <a:r>
              <a:rPr lang="en-US" baseline="0" dirty="0"/>
              <a:t>r and tell him that she needed medication, doctor would tell survivor she didn’t, and then partner would return to ‘convince’ doctor that she did. </a:t>
            </a:r>
          </a:p>
          <a:p>
            <a:pPr>
              <a:buFont typeface="Arial" panose="020B0604020202020204" pitchFamily="34" charset="0"/>
              <a:buChar char="•"/>
            </a:pPr>
            <a:r>
              <a:rPr lang="en-US" b="1" baseline="0" dirty="0"/>
              <a:t>One caller reported that she has bipolar disorder.  During a depressive episode, while she was highly medicated, her abusive partner maxed out credit cards in her name, threw her out of the house, and divorced her</a:t>
            </a:r>
            <a:r>
              <a:rPr lang="en-US" baseline="0" dirty="0"/>
              <a:t>. </a:t>
            </a:r>
          </a:p>
          <a:p>
            <a:pPr>
              <a:buFont typeface="Arial" panose="020B0604020202020204" pitchFamily="34" charset="0"/>
              <a:buChar char="•"/>
            </a:pPr>
            <a:r>
              <a:rPr lang="en-US" baseline="0" dirty="0"/>
              <a:t>Sometimes abusive partner encourage medication to further her purposes other times she would not allow her to take medication (for anxiety).  It depended on the situation. </a:t>
            </a:r>
            <a:endParaRPr lang="en-US" dirty="0"/>
          </a:p>
          <a:p>
            <a:pPr>
              <a:buFont typeface="Arial" panose="020B0604020202020204" pitchFamily="34" charset="0"/>
              <a:buChar char="•"/>
            </a:pPr>
            <a:r>
              <a:rPr lang="en-US" b="1" dirty="0"/>
              <a:t>One</a:t>
            </a:r>
            <a:r>
              <a:rPr lang="en-US" b="1" baseline="0" dirty="0"/>
              <a:t> caller shared that her ex-partner prevented her from calling authorities many times because he told her she was crazy &amp; no one would believe her.  She tried calling the police several times and he manipulated the police and they didn’t listen to her or protect her.  </a:t>
            </a:r>
            <a:endParaRPr lang="en-US" b="1" dirty="0"/>
          </a:p>
          <a:p>
            <a:pPr marL="171450" indent="-171450">
              <a:buFont typeface="Arial" panose="020B0604020202020204" pitchFamily="34" charset="0"/>
              <a:buChar char="•"/>
            </a:pPr>
            <a:r>
              <a:rPr lang="en-US" b="1" dirty="0"/>
              <a:t>One caller</a:t>
            </a:r>
            <a:r>
              <a:rPr lang="en-US" b="1" baseline="0" dirty="0"/>
              <a:t> shared that her abusive partner was in charge of taking her to her doctor’s appointments and picking up her medications, and she (the abuser) stopped doing that.  The abusive partner then used that to file a protective order against the survivor saying she stopped taking her medication and was dangerous. </a:t>
            </a:r>
            <a:endParaRPr lang="en-US" b="1" dirty="0"/>
          </a:p>
          <a:p>
            <a:r>
              <a:rPr lang="en-US" i="1" dirty="0"/>
              <a:t>“</a:t>
            </a:r>
            <a:r>
              <a:rPr lang="en-US" sz="1200" i="1" dirty="0"/>
              <a:t>That’s like hitting the nail on the head of all the things he was doing to me.  He told me that if I tried to leave he was going to take the kids and I would be in the psych ward.”</a:t>
            </a:r>
            <a:endParaRPr lang="en-US" b="1" dirty="0"/>
          </a:p>
          <a:p>
            <a:endParaRPr lang="en-US" dirty="0"/>
          </a:p>
          <a:p>
            <a:endParaRPr lang="en-US" dirty="0"/>
          </a:p>
        </p:txBody>
      </p:sp>
      <p:sp>
        <p:nvSpPr>
          <p:cNvPr id="4" name="Slide Number Placeholder 3"/>
          <p:cNvSpPr>
            <a:spLocks noGrp="1"/>
          </p:cNvSpPr>
          <p:nvPr>
            <p:ph type="sldNum" sz="quarter" idx="5"/>
          </p:nvPr>
        </p:nvSpPr>
        <p:spPr/>
        <p:txBody>
          <a:bodyPr/>
          <a:lstStyle/>
          <a:p>
            <a:fld id="{08C64EAC-C771-BD4D-99B1-93113B8B6987}" type="slidenum">
              <a:rPr lang="en-US" smtClean="0"/>
              <a:t>13</a:t>
            </a:fld>
            <a:endParaRPr lang="en-US"/>
          </a:p>
        </p:txBody>
      </p:sp>
    </p:spTree>
    <p:extLst>
      <p:ext uri="{BB962C8B-B14F-4D97-AF65-F5344CB8AC3E}">
        <p14:creationId xmlns:p14="http://schemas.microsoft.com/office/powerpoint/2010/main" val="1420334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rtl="0">
              <a:lnSpc>
                <a:spcPct val="100000"/>
              </a:lnSpc>
              <a:spcBef>
                <a:spcPts val="0"/>
              </a:spcBef>
              <a:spcAft>
                <a:spcPts val="0"/>
              </a:spcAft>
              <a:buSzPts val="1400"/>
              <a:buNone/>
            </a:pPr>
            <a:r>
              <a:rPr lang="en-US" dirty="0">
                <a:latin typeface="Calibri"/>
                <a:ea typeface="Calibri"/>
                <a:cs typeface="Calibri"/>
                <a:sym typeface="Calibri"/>
              </a:rPr>
              <a:t>Many survivors of IPV experience substance use coercion – tactics specifically targeted towards a partner’s use – or alleged use - of substances -</a:t>
            </a:r>
            <a:endParaRPr lang="en-US" dirty="0"/>
          </a:p>
          <a:p>
            <a:pPr marL="457200" marR="0" lvl="0" indent="-228600" algn="l" rtl="0">
              <a:lnSpc>
                <a:spcPct val="100000"/>
              </a:lnSpc>
              <a:spcBef>
                <a:spcPts val="0"/>
              </a:spcBef>
              <a:spcAft>
                <a:spcPts val="0"/>
              </a:spcAft>
              <a:buSzPts val="1400"/>
              <a:buNone/>
            </a:pPr>
            <a:r>
              <a:rPr lang="en-US" dirty="0">
                <a:latin typeface="Calibri"/>
                <a:ea typeface="Calibri"/>
                <a:cs typeface="Calibri"/>
                <a:sym typeface="Calibri"/>
              </a:rPr>
              <a:t> </a:t>
            </a:r>
            <a:endParaRPr lang="en-US" dirty="0"/>
          </a:p>
          <a:p>
            <a:pPr marL="0" lvl="0" indent="0" algn="l" rtl="0">
              <a:lnSpc>
                <a:spcPct val="100000"/>
              </a:lnSpc>
              <a:spcBef>
                <a:spcPts val="0"/>
              </a:spcBef>
              <a:spcAft>
                <a:spcPts val="0"/>
              </a:spcAft>
              <a:buSzPts val="1400"/>
              <a:buNone/>
            </a:pPr>
            <a:endParaRPr lang="en-US" dirty="0"/>
          </a:p>
          <a:p>
            <a:endParaRPr lang="en-US" dirty="0"/>
          </a:p>
        </p:txBody>
      </p:sp>
      <p:sp>
        <p:nvSpPr>
          <p:cNvPr id="4" name="Slide Number Placeholder 3"/>
          <p:cNvSpPr>
            <a:spLocks noGrp="1"/>
          </p:cNvSpPr>
          <p:nvPr>
            <p:ph type="sldNum" sz="quarter" idx="5"/>
          </p:nvPr>
        </p:nvSpPr>
        <p:spPr/>
        <p:txBody>
          <a:bodyPr/>
          <a:lstStyle/>
          <a:p>
            <a:fld id="{08C64EAC-C771-BD4D-99B1-93113B8B6987}" type="slidenum">
              <a:rPr lang="en-US" smtClean="0"/>
              <a:t>14</a:t>
            </a:fld>
            <a:endParaRPr lang="en-US"/>
          </a:p>
        </p:txBody>
      </p:sp>
    </p:spTree>
    <p:extLst>
      <p:ext uri="{BB962C8B-B14F-4D97-AF65-F5344CB8AC3E}">
        <p14:creationId xmlns:p14="http://schemas.microsoft.com/office/powerpoint/2010/main" val="11709083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www.nationalcenterdvtraumamh.org/" TargetMode="Externa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Graphic 7">
            <a:extLst>
              <a:ext uri="{FF2B5EF4-FFF2-40B4-BE49-F238E27FC236}">
                <a16:creationId xmlns:a16="http://schemas.microsoft.com/office/drawing/2014/main" id="{FF28D4FD-C1BB-48A3-A14D-340EEEF01D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2782989"/>
            <a:ext cx="4499354" cy="4400692"/>
          </a:xfrm>
          <a:prstGeom prst="rect">
            <a:avLst/>
          </a:prstGeom>
        </p:spPr>
      </p:pic>
      <p:pic>
        <p:nvPicPr>
          <p:cNvPr id="7" name="Graphic 7">
            <a:extLst>
              <a:ext uri="{FF2B5EF4-FFF2-40B4-BE49-F238E27FC236}">
                <a16:creationId xmlns:a16="http://schemas.microsoft.com/office/drawing/2014/main" id="{9957BD33-33DF-44F3-B99A-7A75F4471F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8027178" y="-299927"/>
            <a:ext cx="4499354" cy="4400692"/>
          </a:xfrm>
          <a:prstGeom prst="rect">
            <a:avLst/>
          </a:prstGeom>
        </p:spPr>
      </p:pic>
      <p:pic>
        <p:nvPicPr>
          <p:cNvPr id="8" name="Graphic 5">
            <a:extLst>
              <a:ext uri="{FF2B5EF4-FFF2-40B4-BE49-F238E27FC236}">
                <a16:creationId xmlns:a16="http://schemas.microsoft.com/office/drawing/2014/main" id="{39B06934-F721-4270-9030-151BA5374A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4034" y="49215"/>
            <a:ext cx="3992352" cy="1255081"/>
          </a:xfrm>
          <a:prstGeom prst="rect">
            <a:avLst/>
          </a:prstGeom>
        </p:spPr>
      </p:pic>
      <p:sp>
        <p:nvSpPr>
          <p:cNvPr id="10" name="TextBox 9">
            <a:extLst>
              <a:ext uri="{FF2B5EF4-FFF2-40B4-BE49-F238E27FC236}">
                <a16:creationId xmlns:a16="http://schemas.microsoft.com/office/drawing/2014/main" id="{9BD1FAC8-7471-4CAD-9B55-EE2C34CD305B}"/>
              </a:ext>
            </a:extLst>
          </p:cNvPr>
          <p:cNvSpPr txBox="1"/>
          <p:nvPr/>
        </p:nvSpPr>
        <p:spPr>
          <a:xfrm>
            <a:off x="5799603" y="6220856"/>
            <a:ext cx="622017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400" u="none" dirty="0">
                <a:solidFill>
                  <a:srgbClr val="008784"/>
                </a:solidFill>
                <a:latin typeface="Lato"/>
                <a:hlinkClick r:id="rId6">
                  <a:extLst>
                    <a:ext uri="{A12FA001-AC4F-418D-AE19-62706E023703}">
                      <ahyp:hlinkClr xmlns:ahyp="http://schemas.microsoft.com/office/drawing/2018/hyperlinkcolor" val="tx"/>
                    </a:ext>
                  </a:extLst>
                </a:hlinkClick>
              </a:rPr>
              <a:t>www.NationalCenterDVTraumaMH.org</a:t>
            </a:r>
            <a:endParaRPr lang="en-US" sz="2400" u="none" dirty="0">
              <a:solidFill>
                <a:srgbClr val="008784"/>
              </a:solidFill>
              <a:latin typeface="Lato"/>
            </a:endParaRPr>
          </a:p>
        </p:txBody>
      </p:sp>
      <p:sp>
        <p:nvSpPr>
          <p:cNvPr id="13" name="Rectangle 12">
            <a:extLst>
              <a:ext uri="{FF2B5EF4-FFF2-40B4-BE49-F238E27FC236}">
                <a16:creationId xmlns:a16="http://schemas.microsoft.com/office/drawing/2014/main" id="{BA97C3DF-74C3-4A91-8E6F-430632F20F58}"/>
              </a:ext>
            </a:extLst>
          </p:cNvPr>
          <p:cNvSpPr/>
          <p:nvPr/>
        </p:nvSpPr>
        <p:spPr>
          <a:xfrm rot="16200000">
            <a:off x="-3248527" y="3248526"/>
            <a:ext cx="6858002" cy="360946"/>
          </a:xfrm>
          <a:prstGeom prst="rect">
            <a:avLst/>
          </a:prstGeom>
          <a:solidFill>
            <a:srgbClr val="665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6653A3"/>
              </a:highlight>
            </a:endParaRPr>
          </a:p>
        </p:txBody>
      </p:sp>
      <p:sp>
        <p:nvSpPr>
          <p:cNvPr id="17" name="Title 16">
            <a:extLst>
              <a:ext uri="{FF2B5EF4-FFF2-40B4-BE49-F238E27FC236}">
                <a16:creationId xmlns:a16="http://schemas.microsoft.com/office/drawing/2014/main" id="{40B9AA89-495D-4185-89C1-DB92F5AF1A99}"/>
              </a:ext>
            </a:extLst>
          </p:cNvPr>
          <p:cNvSpPr>
            <a:spLocks noGrp="1"/>
          </p:cNvSpPr>
          <p:nvPr>
            <p:ph type="title"/>
          </p:nvPr>
        </p:nvSpPr>
        <p:spPr>
          <a:xfrm>
            <a:off x="1504181" y="1616790"/>
            <a:ext cx="9706363" cy="1687235"/>
          </a:xfrm>
        </p:spPr>
        <p:txBody>
          <a:bodyPr/>
          <a:lstStyle>
            <a:lvl1pPr>
              <a:defRPr>
                <a:solidFill>
                  <a:srgbClr val="6653A3"/>
                </a:solidFill>
              </a:defRPr>
            </a:lvl1pPr>
          </a:lstStyle>
          <a:p>
            <a:r>
              <a:rPr lang="en-US"/>
              <a:t>Click to edit Master title style</a:t>
            </a:r>
            <a:endParaRPr lang="en-US" dirty="0"/>
          </a:p>
        </p:txBody>
      </p:sp>
      <p:sp>
        <p:nvSpPr>
          <p:cNvPr id="19" name="Text Placeholder 18">
            <a:extLst>
              <a:ext uri="{FF2B5EF4-FFF2-40B4-BE49-F238E27FC236}">
                <a16:creationId xmlns:a16="http://schemas.microsoft.com/office/drawing/2014/main" id="{51E9EC46-03C7-4FC5-A480-EBD4D837A718}"/>
              </a:ext>
            </a:extLst>
          </p:cNvPr>
          <p:cNvSpPr>
            <a:spLocks noGrp="1"/>
          </p:cNvSpPr>
          <p:nvPr>
            <p:ph type="body" sz="quarter" idx="12"/>
          </p:nvPr>
        </p:nvSpPr>
        <p:spPr>
          <a:xfrm>
            <a:off x="2444750" y="3459465"/>
            <a:ext cx="8766175" cy="1687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phic 7">
            <a:extLst>
              <a:ext uri="{FF2B5EF4-FFF2-40B4-BE49-F238E27FC236}">
                <a16:creationId xmlns:a16="http://schemas.microsoft.com/office/drawing/2014/main" id="{0AA2BD0E-37C0-604E-9895-D37564F972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2782989"/>
            <a:ext cx="4499354" cy="4400692"/>
          </a:xfrm>
          <a:prstGeom prst="rect">
            <a:avLst/>
          </a:prstGeom>
        </p:spPr>
      </p:pic>
      <p:pic>
        <p:nvPicPr>
          <p:cNvPr id="12" name="Graphic 7">
            <a:extLst>
              <a:ext uri="{FF2B5EF4-FFF2-40B4-BE49-F238E27FC236}">
                <a16:creationId xmlns:a16="http://schemas.microsoft.com/office/drawing/2014/main" id="{71DBBD5E-49F4-9346-97E2-507323B5A7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8027178" y="-299927"/>
            <a:ext cx="4499354" cy="4400692"/>
          </a:xfrm>
          <a:prstGeom prst="rect">
            <a:avLst/>
          </a:prstGeom>
        </p:spPr>
      </p:pic>
      <p:pic>
        <p:nvPicPr>
          <p:cNvPr id="14" name="Graphic 5">
            <a:extLst>
              <a:ext uri="{FF2B5EF4-FFF2-40B4-BE49-F238E27FC236}">
                <a16:creationId xmlns:a16="http://schemas.microsoft.com/office/drawing/2014/main" id="{23B2BD2B-9934-1846-B8AE-66605A5FF9A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4034" y="49215"/>
            <a:ext cx="3992352" cy="1255081"/>
          </a:xfrm>
          <a:prstGeom prst="rect">
            <a:avLst/>
          </a:prstGeom>
        </p:spPr>
      </p:pic>
      <p:sp>
        <p:nvSpPr>
          <p:cNvPr id="15" name="TextBox 14">
            <a:extLst>
              <a:ext uri="{FF2B5EF4-FFF2-40B4-BE49-F238E27FC236}">
                <a16:creationId xmlns:a16="http://schemas.microsoft.com/office/drawing/2014/main" id="{F67BB53F-2684-164E-B25F-DA542D2E51FD}"/>
              </a:ext>
            </a:extLst>
          </p:cNvPr>
          <p:cNvSpPr txBox="1"/>
          <p:nvPr userDrawn="1"/>
        </p:nvSpPr>
        <p:spPr>
          <a:xfrm>
            <a:off x="5799603" y="6220856"/>
            <a:ext cx="622017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400" u="none" dirty="0">
                <a:solidFill>
                  <a:srgbClr val="008784"/>
                </a:solidFill>
                <a:latin typeface="Lato"/>
                <a:hlinkClick r:id="rId6">
                  <a:extLst>
                    <a:ext uri="{A12FA001-AC4F-418D-AE19-62706E023703}">
                      <ahyp:hlinkClr xmlns:ahyp="http://schemas.microsoft.com/office/drawing/2018/hyperlinkcolor" val="tx"/>
                    </a:ext>
                  </a:extLst>
                </a:hlinkClick>
              </a:rPr>
              <a:t>www.NationalCenterDVTraumaMH.org</a:t>
            </a:r>
            <a:endParaRPr lang="en-US" sz="2400" u="none" dirty="0">
              <a:solidFill>
                <a:srgbClr val="008784"/>
              </a:solidFill>
              <a:latin typeface="Lato"/>
            </a:endParaRPr>
          </a:p>
        </p:txBody>
      </p:sp>
      <p:sp>
        <p:nvSpPr>
          <p:cNvPr id="16" name="Rectangle 15">
            <a:extLst>
              <a:ext uri="{FF2B5EF4-FFF2-40B4-BE49-F238E27FC236}">
                <a16:creationId xmlns:a16="http://schemas.microsoft.com/office/drawing/2014/main" id="{26B68AD9-3FC8-2741-B0F0-E78A039A62F3}"/>
              </a:ext>
            </a:extLst>
          </p:cNvPr>
          <p:cNvSpPr/>
          <p:nvPr userDrawn="1"/>
        </p:nvSpPr>
        <p:spPr>
          <a:xfrm rot="16200000">
            <a:off x="-3248527" y="3248526"/>
            <a:ext cx="6858002" cy="360946"/>
          </a:xfrm>
          <a:prstGeom prst="rect">
            <a:avLst/>
          </a:prstGeom>
          <a:solidFill>
            <a:srgbClr val="665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6653A3"/>
              </a:highlight>
            </a:endParaRPr>
          </a:p>
        </p:txBody>
      </p:sp>
    </p:spTree>
    <p:extLst>
      <p:ext uri="{BB962C8B-B14F-4D97-AF65-F5344CB8AC3E}">
        <p14:creationId xmlns:p14="http://schemas.microsoft.com/office/powerpoint/2010/main" val="854759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Picture - Wide">
    <p:bg>
      <p:bgPr>
        <a:solidFill>
          <a:srgbClr val="6653A3"/>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A20D81-CA28-4A52-BAEA-D937BDE0ABEC}"/>
              </a:ext>
            </a:extLst>
          </p:cNvPr>
          <p:cNvSpPr>
            <a:spLocks noGrp="1"/>
          </p:cNvSpPr>
          <p:nvPr>
            <p:ph type="pic" sz="quarter" idx="13"/>
          </p:nvPr>
        </p:nvSpPr>
        <p:spPr>
          <a:xfrm>
            <a:off x="6420678" y="365125"/>
            <a:ext cx="4996119" cy="6064347"/>
          </a:xfrm>
        </p:spPr>
        <p:txBody>
          <a:bodyPr/>
          <a:lstStyle/>
          <a:p>
            <a:r>
              <a:rPr lang="en-US"/>
              <a:t>Click icon to add picture</a:t>
            </a:r>
          </a:p>
        </p:txBody>
      </p:sp>
      <p:sp>
        <p:nvSpPr>
          <p:cNvPr id="2" name="Title 1"/>
          <p:cNvSpPr>
            <a:spLocks noGrp="1"/>
          </p:cNvSpPr>
          <p:nvPr>
            <p:ph type="title"/>
          </p:nvPr>
        </p:nvSpPr>
        <p:spPr>
          <a:xfrm>
            <a:off x="838201" y="365125"/>
            <a:ext cx="5334000" cy="1254953"/>
          </a:xfrm>
        </p:spPr>
        <p:txBody>
          <a:bodyPr>
            <a:noAutofit/>
          </a:bodyPr>
          <a:lstStyle>
            <a:lvl1pP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90564" y="2107096"/>
            <a:ext cx="5266839" cy="4263921"/>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Graphic 11">
            <a:extLst>
              <a:ext uri="{FF2B5EF4-FFF2-40B4-BE49-F238E27FC236}">
                <a16:creationId xmlns:a16="http://schemas.microsoft.com/office/drawing/2014/main" id="{4AB1CE74-F64A-471C-AFE8-C9D41FFB53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4747" y="6197890"/>
            <a:ext cx="564906" cy="534370"/>
          </a:xfrm>
          <a:prstGeom prst="rect">
            <a:avLst/>
          </a:prstGeom>
        </p:spPr>
      </p:pic>
      <p:sp>
        <p:nvSpPr>
          <p:cNvPr id="14" name="Oval 13">
            <a:extLst>
              <a:ext uri="{FF2B5EF4-FFF2-40B4-BE49-F238E27FC236}">
                <a16:creationId xmlns:a16="http://schemas.microsoft.com/office/drawing/2014/main" id="{155F173C-3662-4F84-9C6D-B400AFD03EB9}"/>
              </a:ext>
            </a:extLst>
          </p:cNvPr>
          <p:cNvSpPr/>
          <p:nvPr/>
        </p:nvSpPr>
        <p:spPr>
          <a:xfrm>
            <a:off x="-875682" y="5675944"/>
            <a:ext cx="2099952" cy="2029614"/>
          </a:xfrm>
          <a:prstGeom prst="ellipse">
            <a:avLst/>
          </a:prstGeom>
          <a:noFill/>
          <a:ln w="57150">
            <a:solidFill>
              <a:srgbClr val="73C8AE">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7">
            <a:extLst>
              <a:ext uri="{FF2B5EF4-FFF2-40B4-BE49-F238E27FC236}">
                <a16:creationId xmlns:a16="http://schemas.microsoft.com/office/drawing/2014/main" id="{DDB64775-7645-4C58-A0CD-175BB73A91C5}"/>
              </a:ext>
            </a:extLst>
          </p:cNvPr>
          <p:cNvSpPr/>
          <p:nvPr/>
        </p:nvSpPr>
        <p:spPr>
          <a:xfrm>
            <a:off x="905362" y="1769166"/>
            <a:ext cx="5266839" cy="95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Graphic 11">
            <a:extLst>
              <a:ext uri="{FF2B5EF4-FFF2-40B4-BE49-F238E27FC236}">
                <a16:creationId xmlns:a16="http://schemas.microsoft.com/office/drawing/2014/main" id="{07B47584-296E-4025-8389-D5172DC20B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4747" y="6197890"/>
            <a:ext cx="564906" cy="534370"/>
          </a:xfrm>
          <a:prstGeom prst="rect">
            <a:avLst/>
          </a:prstGeom>
        </p:spPr>
      </p:pic>
      <p:sp>
        <p:nvSpPr>
          <p:cNvPr id="21" name="Oval 20">
            <a:extLst>
              <a:ext uri="{FF2B5EF4-FFF2-40B4-BE49-F238E27FC236}">
                <a16:creationId xmlns:a16="http://schemas.microsoft.com/office/drawing/2014/main" id="{71D5E154-62E4-4F74-BB14-9E388E7EE5F1}"/>
              </a:ext>
            </a:extLst>
          </p:cNvPr>
          <p:cNvSpPr/>
          <p:nvPr/>
        </p:nvSpPr>
        <p:spPr>
          <a:xfrm>
            <a:off x="-875682" y="5675944"/>
            <a:ext cx="2099952" cy="2029614"/>
          </a:xfrm>
          <a:prstGeom prst="ellipse">
            <a:avLst/>
          </a:prstGeom>
          <a:noFill/>
          <a:ln w="57150">
            <a:solidFill>
              <a:srgbClr val="73C8AE">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Graphic 7">
            <a:extLst>
              <a:ext uri="{FF2B5EF4-FFF2-40B4-BE49-F238E27FC236}">
                <a16:creationId xmlns:a16="http://schemas.microsoft.com/office/drawing/2014/main" id="{EA28A811-7B6B-4357-928C-6D9A609C1434}"/>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18969" r="19811"/>
          <a:stretch/>
        </p:blipFill>
        <p:spPr>
          <a:xfrm rot="10800000">
            <a:off x="8925338" y="-286022"/>
            <a:ext cx="3607957" cy="3565935"/>
          </a:xfrm>
          <a:prstGeom prst="rect">
            <a:avLst/>
          </a:prstGeom>
        </p:spPr>
      </p:pic>
      <p:sp>
        <p:nvSpPr>
          <p:cNvPr id="19" name="Content Placeholder 13">
            <a:extLst>
              <a:ext uri="{FF2B5EF4-FFF2-40B4-BE49-F238E27FC236}">
                <a16:creationId xmlns:a16="http://schemas.microsoft.com/office/drawing/2014/main" id="{487DB813-1A29-A849-9FA6-E08991A12CAE}"/>
              </a:ext>
            </a:extLst>
          </p:cNvPr>
          <p:cNvSpPr>
            <a:spLocks noGrp="1"/>
          </p:cNvSpPr>
          <p:nvPr>
            <p:ph sz="quarter" idx="14" hasCustomPrompt="1"/>
          </p:nvPr>
        </p:nvSpPr>
        <p:spPr>
          <a:xfrm>
            <a:off x="7188200" y="5989638"/>
            <a:ext cx="4829175" cy="365125"/>
          </a:xfrm>
        </p:spPr>
        <p:txBody>
          <a:bodyPr anchor="ctr">
            <a:normAutofit/>
          </a:bodyPr>
          <a:lstStyle>
            <a:lvl1pPr marL="0" indent="0" algn="r">
              <a:buNone/>
              <a:defRPr sz="1200">
                <a:solidFill>
                  <a:schemeClr val="bg1"/>
                </a:solidFill>
              </a:defRPr>
            </a:lvl1pPr>
          </a:lstStyle>
          <a:p>
            <a:pPr lvl="0"/>
            <a:r>
              <a:rPr lang="en-US" dirty="0"/>
              <a:t>Citations</a:t>
            </a:r>
          </a:p>
        </p:txBody>
      </p:sp>
      <p:sp>
        <p:nvSpPr>
          <p:cNvPr id="23" name="Content Placeholder 16">
            <a:extLst>
              <a:ext uri="{FF2B5EF4-FFF2-40B4-BE49-F238E27FC236}">
                <a16:creationId xmlns:a16="http://schemas.microsoft.com/office/drawing/2014/main" id="{7D7EFDCE-3A95-434F-876D-CE860C1308BD}"/>
              </a:ext>
            </a:extLst>
          </p:cNvPr>
          <p:cNvSpPr>
            <a:spLocks noGrp="1"/>
          </p:cNvSpPr>
          <p:nvPr>
            <p:ph sz="quarter" idx="16" hasCustomPrompt="1"/>
          </p:nvPr>
        </p:nvSpPr>
        <p:spPr>
          <a:xfrm>
            <a:off x="11405123" y="6362281"/>
            <a:ext cx="612129" cy="377825"/>
          </a:xfrm>
        </p:spPr>
        <p:txBody>
          <a:bodyPr anchor="ctr">
            <a:normAutofit/>
          </a:bodyPr>
          <a:lstStyle>
            <a:lvl1pPr marL="0" marR="0" indent="0" algn="r" defTabSz="914400" rtl="0" eaLnBrk="1" fontAlgn="auto" latinLnBrk="0" hangingPunct="1">
              <a:lnSpc>
                <a:spcPct val="90000"/>
              </a:lnSpc>
              <a:spcBef>
                <a:spcPts val="1000"/>
              </a:spcBef>
              <a:spcAft>
                <a:spcPts val="0"/>
              </a:spcAft>
              <a:buClr>
                <a:srgbClr val="73C8AE"/>
              </a:buClr>
              <a:buSzTx/>
              <a:buFont typeface="Lato Black" panose="020F0A02020204030203" pitchFamily="34" charset="0"/>
              <a:buNone/>
              <a:tabLst/>
              <a:defRPr sz="1200">
                <a:solidFill>
                  <a:schemeClr val="bg1"/>
                </a:solidFill>
              </a:defRPr>
            </a:lvl1pPr>
          </a:lstStyle>
          <a:p>
            <a:pPr lvl="0"/>
            <a:r>
              <a:rPr lang="en-US" dirty="0"/>
              <a:t>&lt;#&gt;</a:t>
            </a:r>
          </a:p>
        </p:txBody>
      </p:sp>
      <p:sp>
        <p:nvSpPr>
          <p:cNvPr id="24" name="TextBox 23">
            <a:extLst>
              <a:ext uri="{FF2B5EF4-FFF2-40B4-BE49-F238E27FC236}">
                <a16:creationId xmlns:a16="http://schemas.microsoft.com/office/drawing/2014/main" id="{3857A675-5E05-3D43-9ABF-74B7E1621167}"/>
              </a:ext>
            </a:extLst>
          </p:cNvPr>
          <p:cNvSpPr txBox="1"/>
          <p:nvPr/>
        </p:nvSpPr>
        <p:spPr>
          <a:xfrm>
            <a:off x="8777358" y="6399764"/>
            <a:ext cx="2514600" cy="276999"/>
          </a:xfrm>
          <a:prstGeom prst="rect">
            <a:avLst/>
          </a:prstGeom>
          <a:noFill/>
        </p:spPr>
        <p:txBody>
          <a:bodyPr wrap="square" rtlCol="0" anchor="ctr">
            <a:spAutoFit/>
          </a:bodyPr>
          <a:lstStyle/>
          <a:p>
            <a:pPr algn="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a:t>
            </a:r>
            <a:r>
              <a:rPr lang="en-US" sz="1200" dirty="0" err="1">
                <a:solidFill>
                  <a:schemeClr val="bg1"/>
                </a:solidFill>
                <a:latin typeface="Lato" panose="020F0502020204030203" pitchFamily="34" charset="0"/>
                <a:ea typeface="Lato" panose="020F0502020204030203" pitchFamily="34" charset="0"/>
                <a:cs typeface="Lato" panose="020F0502020204030203" pitchFamily="34" charset="0"/>
              </a:rPr>
              <a:t>ncdvtmh</a:t>
            </a:r>
            <a:endParaRPr lang="en-US" sz="12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15" name="Graphic 11">
            <a:extLst>
              <a:ext uri="{FF2B5EF4-FFF2-40B4-BE49-F238E27FC236}">
                <a16:creationId xmlns:a16="http://schemas.microsoft.com/office/drawing/2014/main" id="{43F5B9DD-D573-8D48-B79A-947342A518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4747" y="6197890"/>
            <a:ext cx="564906" cy="534370"/>
          </a:xfrm>
          <a:prstGeom prst="rect">
            <a:avLst/>
          </a:prstGeom>
        </p:spPr>
      </p:pic>
      <p:sp>
        <p:nvSpPr>
          <p:cNvPr id="16" name="Oval 15">
            <a:extLst>
              <a:ext uri="{FF2B5EF4-FFF2-40B4-BE49-F238E27FC236}">
                <a16:creationId xmlns:a16="http://schemas.microsoft.com/office/drawing/2014/main" id="{333A9C27-630C-C94A-851A-D1E100B333A8}"/>
              </a:ext>
            </a:extLst>
          </p:cNvPr>
          <p:cNvSpPr/>
          <p:nvPr userDrawn="1"/>
        </p:nvSpPr>
        <p:spPr>
          <a:xfrm>
            <a:off x="-875682" y="5675944"/>
            <a:ext cx="2099952" cy="2029614"/>
          </a:xfrm>
          <a:prstGeom prst="ellipse">
            <a:avLst/>
          </a:prstGeom>
          <a:noFill/>
          <a:ln w="57150">
            <a:solidFill>
              <a:srgbClr val="73C8AE">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a:extLst>
              <a:ext uri="{FF2B5EF4-FFF2-40B4-BE49-F238E27FC236}">
                <a16:creationId xmlns:a16="http://schemas.microsoft.com/office/drawing/2014/main" id="{C6FF20C6-DCB2-E64B-B822-98AECFDD1443}"/>
              </a:ext>
            </a:extLst>
          </p:cNvPr>
          <p:cNvSpPr/>
          <p:nvPr userDrawn="1"/>
        </p:nvSpPr>
        <p:spPr>
          <a:xfrm>
            <a:off x="905362" y="1769166"/>
            <a:ext cx="5266839" cy="95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Graphic 11">
            <a:extLst>
              <a:ext uri="{FF2B5EF4-FFF2-40B4-BE49-F238E27FC236}">
                <a16:creationId xmlns:a16="http://schemas.microsoft.com/office/drawing/2014/main" id="{D4255D8E-89C9-3245-AF9B-817E52533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74747" y="6197890"/>
            <a:ext cx="564906" cy="534370"/>
          </a:xfrm>
          <a:prstGeom prst="rect">
            <a:avLst/>
          </a:prstGeom>
        </p:spPr>
      </p:pic>
      <p:sp>
        <p:nvSpPr>
          <p:cNvPr id="25" name="Oval 24">
            <a:extLst>
              <a:ext uri="{FF2B5EF4-FFF2-40B4-BE49-F238E27FC236}">
                <a16:creationId xmlns:a16="http://schemas.microsoft.com/office/drawing/2014/main" id="{285D708B-084E-2942-9CA2-F6C2756A2BD6}"/>
              </a:ext>
            </a:extLst>
          </p:cNvPr>
          <p:cNvSpPr/>
          <p:nvPr userDrawn="1"/>
        </p:nvSpPr>
        <p:spPr>
          <a:xfrm>
            <a:off x="-875682" y="5675944"/>
            <a:ext cx="2099952" cy="2029614"/>
          </a:xfrm>
          <a:prstGeom prst="ellipse">
            <a:avLst/>
          </a:prstGeom>
          <a:noFill/>
          <a:ln w="57150">
            <a:solidFill>
              <a:srgbClr val="73C8AE">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6" name="Graphic 25">
            <a:extLst>
              <a:ext uri="{FF2B5EF4-FFF2-40B4-BE49-F238E27FC236}">
                <a16:creationId xmlns:a16="http://schemas.microsoft.com/office/drawing/2014/main" id="{5C05C463-F6CC-5840-9061-B77EB7A259F6}"/>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t="18969" r="19811"/>
          <a:stretch/>
        </p:blipFill>
        <p:spPr>
          <a:xfrm rot="10800000">
            <a:off x="8925338" y="-286022"/>
            <a:ext cx="3607957" cy="3565935"/>
          </a:xfrm>
          <a:prstGeom prst="rect">
            <a:avLst/>
          </a:prstGeom>
        </p:spPr>
      </p:pic>
      <p:sp>
        <p:nvSpPr>
          <p:cNvPr id="27" name="TextBox 26">
            <a:extLst>
              <a:ext uri="{FF2B5EF4-FFF2-40B4-BE49-F238E27FC236}">
                <a16:creationId xmlns:a16="http://schemas.microsoft.com/office/drawing/2014/main" id="{45CF92F1-85AD-7F4C-9D2B-D5DB2152FACD}"/>
              </a:ext>
            </a:extLst>
          </p:cNvPr>
          <p:cNvSpPr txBox="1"/>
          <p:nvPr userDrawn="1"/>
        </p:nvSpPr>
        <p:spPr>
          <a:xfrm>
            <a:off x="8777358" y="6399764"/>
            <a:ext cx="2514600" cy="276999"/>
          </a:xfrm>
          <a:prstGeom prst="rect">
            <a:avLst/>
          </a:prstGeom>
          <a:noFill/>
        </p:spPr>
        <p:txBody>
          <a:bodyPr wrap="square" rtlCol="0" anchor="ctr">
            <a:spAutoFit/>
          </a:bodyPr>
          <a:lstStyle/>
          <a:p>
            <a:pPr algn="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a:t>
            </a:r>
            <a:r>
              <a:rPr lang="en-US" sz="1200" dirty="0" err="1">
                <a:solidFill>
                  <a:schemeClr val="bg1"/>
                </a:solidFill>
                <a:latin typeface="Lato" panose="020F0502020204030203" pitchFamily="34" charset="0"/>
                <a:ea typeface="Lato" panose="020F0502020204030203" pitchFamily="34" charset="0"/>
                <a:cs typeface="Lato" panose="020F0502020204030203" pitchFamily="34" charset="0"/>
              </a:rPr>
              <a:t>ncdvtmh</a:t>
            </a:r>
            <a:endParaRPr lang="en-US" sz="12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773553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alphaModFix/>
          </a:blip>
          <a:stretch>
            <a:fillRect/>
          </a:stretch>
        </a:blipFill>
        <a:effectLst/>
      </p:bgPr>
    </p:bg>
    <p:spTree>
      <p:nvGrpSpPr>
        <p:cNvPr id="1" name="Shape 161"/>
        <p:cNvGrpSpPr/>
        <p:nvPr/>
      </p:nvGrpSpPr>
      <p:grpSpPr>
        <a:xfrm>
          <a:off x="0" y="0"/>
          <a:ext cx="0" cy="0"/>
          <a:chOff x="0" y="0"/>
          <a:chExt cx="0" cy="0"/>
        </a:xfrm>
      </p:grpSpPr>
      <p:sp>
        <p:nvSpPr>
          <p:cNvPr id="162" name="Google Shape;162;p50"/>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63" name="Google Shape;163;p5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29573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49"/>
          <p:cNvSpPr txBox="1">
            <a:spLocks noGrp="1"/>
          </p:cNvSpPr>
          <p:nvPr>
            <p:ph type="dt" idx="10"/>
          </p:nvPr>
        </p:nvSpPr>
        <p:spPr>
          <a:xfrm>
            <a:off x="838201" y="6356354"/>
            <a:ext cx="2743201" cy="36512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9"/>
          <p:cNvSpPr txBox="1">
            <a:spLocks noGrp="1"/>
          </p:cNvSpPr>
          <p:nvPr>
            <p:ph type="ftr" idx="11"/>
          </p:nvPr>
        </p:nvSpPr>
        <p:spPr>
          <a:xfrm>
            <a:off x="6397755" y="6356354"/>
            <a:ext cx="4114800" cy="3651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9"/>
          <p:cNvSpPr txBox="1">
            <a:spLocks noGrp="1"/>
          </p:cNvSpPr>
          <p:nvPr>
            <p:ph type="sldNum" idx="12"/>
          </p:nvPr>
        </p:nvSpPr>
        <p:spPr>
          <a:xfrm>
            <a:off x="10753347" y="6356354"/>
            <a:ext cx="600455" cy="36512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19786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5"/>
        <p:cNvGrpSpPr/>
        <p:nvPr/>
      </p:nvGrpSpPr>
      <p:grpSpPr>
        <a:xfrm>
          <a:off x="0" y="0"/>
          <a:ext cx="0" cy="0"/>
          <a:chOff x="0" y="0"/>
          <a:chExt cx="0" cy="0"/>
        </a:xfrm>
      </p:grpSpPr>
      <p:pic>
        <p:nvPicPr>
          <p:cNvPr id="16" name="Google Shape;16;p58"/>
          <p:cNvPicPr preferRelativeResize="0"/>
          <p:nvPr/>
        </p:nvPicPr>
        <p:blipFill rotWithShape="1">
          <a:blip r:embed="rId2">
            <a:alphaModFix/>
          </a:blip>
          <a:srcRect/>
          <a:stretch/>
        </p:blipFill>
        <p:spPr>
          <a:xfrm>
            <a:off x="0" y="2782991"/>
            <a:ext cx="4499355" cy="4400692"/>
          </a:xfrm>
          <a:prstGeom prst="rect">
            <a:avLst/>
          </a:prstGeom>
          <a:noFill/>
          <a:ln>
            <a:noFill/>
          </a:ln>
        </p:spPr>
      </p:pic>
      <p:pic>
        <p:nvPicPr>
          <p:cNvPr id="17" name="Google Shape;17;p58"/>
          <p:cNvPicPr preferRelativeResize="0"/>
          <p:nvPr/>
        </p:nvPicPr>
        <p:blipFill rotWithShape="1">
          <a:blip r:embed="rId2">
            <a:alphaModFix/>
          </a:blip>
          <a:srcRect/>
          <a:stretch/>
        </p:blipFill>
        <p:spPr>
          <a:xfrm rot="10800000">
            <a:off x="8027177" y="-299923"/>
            <a:ext cx="4499355" cy="4400692"/>
          </a:xfrm>
          <a:prstGeom prst="rect">
            <a:avLst/>
          </a:prstGeom>
          <a:noFill/>
          <a:ln>
            <a:noFill/>
          </a:ln>
        </p:spPr>
      </p:pic>
      <p:pic>
        <p:nvPicPr>
          <p:cNvPr id="18" name="Google Shape;18;p58"/>
          <p:cNvPicPr preferRelativeResize="0"/>
          <p:nvPr/>
        </p:nvPicPr>
        <p:blipFill rotWithShape="1">
          <a:blip r:embed="rId3">
            <a:alphaModFix/>
          </a:blip>
          <a:srcRect/>
          <a:stretch/>
        </p:blipFill>
        <p:spPr>
          <a:xfrm>
            <a:off x="394036" y="49218"/>
            <a:ext cx="3992352" cy="1255081"/>
          </a:xfrm>
          <a:prstGeom prst="rect">
            <a:avLst/>
          </a:prstGeom>
          <a:noFill/>
          <a:ln>
            <a:noFill/>
          </a:ln>
        </p:spPr>
      </p:pic>
      <p:sp>
        <p:nvSpPr>
          <p:cNvPr id="19" name="Google Shape;19;p58"/>
          <p:cNvSpPr/>
          <p:nvPr/>
        </p:nvSpPr>
        <p:spPr>
          <a:xfrm rot="-5400000">
            <a:off x="-3248526" y="3248525"/>
            <a:ext cx="6858003" cy="360947"/>
          </a:xfrm>
          <a:prstGeom prst="rect">
            <a:avLst/>
          </a:prstGeom>
          <a:solidFill>
            <a:srgbClr val="6653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highlight>
                <a:srgbClr val="6653A3"/>
              </a:highlight>
              <a:latin typeface="Lato"/>
              <a:ea typeface="Lato"/>
              <a:cs typeface="Lato"/>
              <a:sym typeface="Lato"/>
            </a:endParaRPr>
          </a:p>
        </p:txBody>
      </p:sp>
      <p:sp>
        <p:nvSpPr>
          <p:cNvPr id="20" name="Google Shape;20;p58"/>
          <p:cNvSpPr txBox="1">
            <a:spLocks noGrp="1"/>
          </p:cNvSpPr>
          <p:nvPr>
            <p:ph type="title"/>
          </p:nvPr>
        </p:nvSpPr>
        <p:spPr>
          <a:xfrm>
            <a:off x="1504181" y="1616792"/>
            <a:ext cx="9706363" cy="16872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653A3"/>
              </a:buClr>
              <a:buSzPts val="4400"/>
              <a:buFont typeface="Lora"/>
              <a:buNone/>
              <a:defRPr>
                <a:solidFill>
                  <a:srgbClr val="6653A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8"/>
          <p:cNvSpPr txBox="1">
            <a:spLocks noGrp="1"/>
          </p:cNvSpPr>
          <p:nvPr>
            <p:ph type="body" idx="1"/>
          </p:nvPr>
        </p:nvSpPr>
        <p:spPr>
          <a:xfrm>
            <a:off x="2444754" y="3459467"/>
            <a:ext cx="8766175" cy="1687512"/>
          </a:xfrm>
          <a:prstGeom prst="rect">
            <a:avLst/>
          </a:prstGeom>
          <a:noFill/>
          <a:ln>
            <a:noFill/>
          </a:ln>
        </p:spPr>
        <p:txBody>
          <a:bodyPr spcFirstLastPara="1" wrap="square" lIns="91425" tIns="45700" rIns="91425" bIns="45700" anchor="t" anchorCtr="0">
            <a:normAutofit/>
          </a:bodyPr>
          <a:lstStyle>
            <a:lvl1pPr marL="457137" lvl="0" indent="-342853" algn="l">
              <a:lnSpc>
                <a:spcPct val="90000"/>
              </a:lnSpc>
              <a:spcBef>
                <a:spcPts val="1000"/>
              </a:spcBef>
              <a:spcAft>
                <a:spcPts val="0"/>
              </a:spcAft>
              <a:buSzPts val="1800"/>
              <a:buChar char="|"/>
              <a:defRPr/>
            </a:lvl1pPr>
            <a:lvl2pPr marL="914272" lvl="1" indent="-342853" algn="l">
              <a:lnSpc>
                <a:spcPct val="90000"/>
              </a:lnSpc>
              <a:spcBef>
                <a:spcPts val="500"/>
              </a:spcBef>
              <a:spcAft>
                <a:spcPts val="0"/>
              </a:spcAft>
              <a:buClr>
                <a:schemeClr val="dk1"/>
              </a:buClr>
              <a:buSzPts val="1800"/>
              <a:buChar char="•"/>
              <a:defRPr/>
            </a:lvl2pPr>
            <a:lvl3pPr marL="1371410" lvl="2" indent="-342853" algn="l">
              <a:lnSpc>
                <a:spcPct val="90000"/>
              </a:lnSpc>
              <a:spcBef>
                <a:spcPts val="500"/>
              </a:spcBef>
              <a:spcAft>
                <a:spcPts val="0"/>
              </a:spcAft>
              <a:buClr>
                <a:schemeClr val="dk1"/>
              </a:buClr>
              <a:buSzPts val="1800"/>
              <a:buChar char="•"/>
              <a:defRPr/>
            </a:lvl3pPr>
            <a:lvl4pPr marL="1828545" lvl="3" indent="-342853" algn="l">
              <a:lnSpc>
                <a:spcPct val="90000"/>
              </a:lnSpc>
              <a:spcBef>
                <a:spcPts val="500"/>
              </a:spcBef>
              <a:spcAft>
                <a:spcPts val="0"/>
              </a:spcAft>
              <a:buClr>
                <a:schemeClr val="dk1"/>
              </a:buClr>
              <a:buSzPts val="1800"/>
              <a:buChar char="•"/>
              <a:defRPr/>
            </a:lvl4pPr>
            <a:lvl5pPr marL="2285682" lvl="4" indent="-342853" algn="l">
              <a:lnSpc>
                <a:spcPct val="90000"/>
              </a:lnSpc>
              <a:spcBef>
                <a:spcPts val="500"/>
              </a:spcBef>
              <a:spcAft>
                <a:spcPts val="0"/>
              </a:spcAft>
              <a:buClr>
                <a:schemeClr val="dk1"/>
              </a:buClr>
              <a:buSzPts val="1800"/>
              <a:buChar char="•"/>
              <a:defRPr/>
            </a:lvl5pPr>
            <a:lvl6pPr marL="2742819" lvl="5" indent="-342853" algn="l">
              <a:lnSpc>
                <a:spcPct val="90000"/>
              </a:lnSpc>
              <a:spcBef>
                <a:spcPts val="500"/>
              </a:spcBef>
              <a:spcAft>
                <a:spcPts val="0"/>
              </a:spcAft>
              <a:buClr>
                <a:schemeClr val="dk1"/>
              </a:buClr>
              <a:buSzPts val="1800"/>
              <a:buChar char="•"/>
              <a:defRPr/>
            </a:lvl6pPr>
            <a:lvl7pPr marL="3199956" lvl="6" indent="-342853" algn="l">
              <a:lnSpc>
                <a:spcPct val="90000"/>
              </a:lnSpc>
              <a:spcBef>
                <a:spcPts val="500"/>
              </a:spcBef>
              <a:spcAft>
                <a:spcPts val="0"/>
              </a:spcAft>
              <a:buClr>
                <a:schemeClr val="dk1"/>
              </a:buClr>
              <a:buSzPts val="1800"/>
              <a:buChar char="•"/>
              <a:defRPr/>
            </a:lvl7pPr>
            <a:lvl8pPr marL="3657091" lvl="7" indent="-342853" algn="l">
              <a:lnSpc>
                <a:spcPct val="90000"/>
              </a:lnSpc>
              <a:spcBef>
                <a:spcPts val="500"/>
              </a:spcBef>
              <a:spcAft>
                <a:spcPts val="0"/>
              </a:spcAft>
              <a:buClr>
                <a:schemeClr val="dk1"/>
              </a:buClr>
              <a:buSzPts val="1800"/>
              <a:buChar char="•"/>
              <a:defRPr/>
            </a:lvl8pPr>
            <a:lvl9pPr marL="4114229" lvl="8" indent="-342853" algn="l">
              <a:lnSpc>
                <a:spcPct val="90000"/>
              </a:lnSpc>
              <a:spcBef>
                <a:spcPts val="500"/>
              </a:spcBef>
              <a:spcAft>
                <a:spcPts val="0"/>
              </a:spcAft>
              <a:buClr>
                <a:schemeClr val="dk1"/>
              </a:buClr>
              <a:buSzPts val="1800"/>
              <a:buChar char="•"/>
              <a:defRPr/>
            </a:lvl9pPr>
          </a:lstStyle>
          <a:p>
            <a:endParaRPr/>
          </a:p>
        </p:txBody>
      </p:sp>
      <p:pic>
        <p:nvPicPr>
          <p:cNvPr id="22" name="Google Shape;22;p58"/>
          <p:cNvPicPr preferRelativeResize="0"/>
          <p:nvPr/>
        </p:nvPicPr>
        <p:blipFill rotWithShape="1">
          <a:blip r:embed="rId2">
            <a:alphaModFix/>
          </a:blip>
          <a:srcRect/>
          <a:stretch/>
        </p:blipFill>
        <p:spPr>
          <a:xfrm>
            <a:off x="0" y="2782991"/>
            <a:ext cx="4499355" cy="4400692"/>
          </a:xfrm>
          <a:prstGeom prst="rect">
            <a:avLst/>
          </a:prstGeom>
          <a:noFill/>
          <a:ln>
            <a:noFill/>
          </a:ln>
        </p:spPr>
      </p:pic>
      <p:pic>
        <p:nvPicPr>
          <p:cNvPr id="23" name="Google Shape;23;p58"/>
          <p:cNvPicPr preferRelativeResize="0"/>
          <p:nvPr/>
        </p:nvPicPr>
        <p:blipFill rotWithShape="1">
          <a:blip r:embed="rId2">
            <a:alphaModFix/>
          </a:blip>
          <a:srcRect/>
          <a:stretch/>
        </p:blipFill>
        <p:spPr>
          <a:xfrm rot="10800000">
            <a:off x="8027177" y="-299923"/>
            <a:ext cx="4499355" cy="4400692"/>
          </a:xfrm>
          <a:prstGeom prst="rect">
            <a:avLst/>
          </a:prstGeom>
          <a:noFill/>
          <a:ln>
            <a:noFill/>
          </a:ln>
        </p:spPr>
      </p:pic>
      <p:pic>
        <p:nvPicPr>
          <p:cNvPr id="24" name="Google Shape;24;p58"/>
          <p:cNvPicPr preferRelativeResize="0"/>
          <p:nvPr/>
        </p:nvPicPr>
        <p:blipFill rotWithShape="1">
          <a:blip r:embed="rId3">
            <a:alphaModFix/>
          </a:blip>
          <a:srcRect/>
          <a:stretch/>
        </p:blipFill>
        <p:spPr>
          <a:xfrm>
            <a:off x="394036" y="49218"/>
            <a:ext cx="3992352" cy="1255081"/>
          </a:xfrm>
          <a:prstGeom prst="rect">
            <a:avLst/>
          </a:prstGeom>
          <a:noFill/>
          <a:ln>
            <a:noFill/>
          </a:ln>
        </p:spPr>
      </p:pic>
      <p:sp>
        <p:nvSpPr>
          <p:cNvPr id="25" name="Google Shape;25;p58"/>
          <p:cNvSpPr/>
          <p:nvPr/>
        </p:nvSpPr>
        <p:spPr>
          <a:xfrm rot="-5400000">
            <a:off x="-3248526" y="3248525"/>
            <a:ext cx="6858003" cy="360947"/>
          </a:xfrm>
          <a:prstGeom prst="rect">
            <a:avLst/>
          </a:prstGeom>
          <a:solidFill>
            <a:srgbClr val="6653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highlight>
                <a:srgbClr val="6653A3"/>
              </a:highlight>
              <a:latin typeface="Lato"/>
              <a:ea typeface="Lato"/>
              <a:cs typeface="Lato"/>
              <a:sym typeface="Lato"/>
            </a:endParaRPr>
          </a:p>
        </p:txBody>
      </p:sp>
    </p:spTree>
    <p:extLst>
      <p:ext uri="{BB962C8B-B14F-4D97-AF65-F5344CB8AC3E}">
        <p14:creationId xmlns:p14="http://schemas.microsoft.com/office/powerpoint/2010/main" val="2061918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 White">
  <p:cSld name="1_Title and Content - White">
    <p:spTree>
      <p:nvGrpSpPr>
        <p:cNvPr id="1" name="Shape 37"/>
        <p:cNvGrpSpPr/>
        <p:nvPr/>
      </p:nvGrpSpPr>
      <p:grpSpPr>
        <a:xfrm>
          <a:off x="0" y="0"/>
          <a:ext cx="0" cy="0"/>
          <a:chOff x="0" y="0"/>
          <a:chExt cx="0" cy="0"/>
        </a:xfrm>
      </p:grpSpPr>
      <p:sp>
        <p:nvSpPr>
          <p:cNvPr id="38" name="Google Shape;38;p6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653A3"/>
              </a:buClr>
              <a:buSzPts val="4400"/>
              <a:buFont typeface="Lora"/>
              <a:buNone/>
              <a:defRPr>
                <a:solidFill>
                  <a:srgbClr val="6653A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61"/>
          <p:cNvPicPr preferRelativeResize="0"/>
          <p:nvPr/>
        </p:nvPicPr>
        <p:blipFill rotWithShape="1">
          <a:blip r:embed="rId2">
            <a:alphaModFix/>
          </a:blip>
          <a:srcRect/>
          <a:stretch/>
        </p:blipFill>
        <p:spPr>
          <a:xfrm rot="10800000">
            <a:off x="8033941" y="-286021"/>
            <a:ext cx="4499355" cy="4400692"/>
          </a:xfrm>
          <a:prstGeom prst="rect">
            <a:avLst/>
          </a:prstGeom>
          <a:noFill/>
          <a:ln>
            <a:noFill/>
          </a:ln>
        </p:spPr>
      </p:pic>
      <p:pic>
        <p:nvPicPr>
          <p:cNvPr id="40" name="Google Shape;40;p61"/>
          <p:cNvPicPr preferRelativeResize="0"/>
          <p:nvPr/>
        </p:nvPicPr>
        <p:blipFill rotWithShape="1">
          <a:blip r:embed="rId3">
            <a:alphaModFix/>
          </a:blip>
          <a:srcRect/>
          <a:stretch/>
        </p:blipFill>
        <p:spPr>
          <a:xfrm>
            <a:off x="174747" y="6195871"/>
            <a:ext cx="564907" cy="537064"/>
          </a:xfrm>
          <a:prstGeom prst="rect">
            <a:avLst/>
          </a:prstGeom>
          <a:noFill/>
          <a:ln>
            <a:noFill/>
          </a:ln>
        </p:spPr>
      </p:pic>
      <p:sp>
        <p:nvSpPr>
          <p:cNvPr id="41" name="Google Shape;41;p61"/>
          <p:cNvSpPr/>
          <p:nvPr/>
        </p:nvSpPr>
        <p:spPr>
          <a:xfrm>
            <a:off x="-875681" y="5675946"/>
            <a:ext cx="2099952" cy="2029615"/>
          </a:xfrm>
          <a:prstGeom prst="ellipse">
            <a:avLst/>
          </a:prstGeom>
          <a:noFill/>
          <a:ln w="57150" cap="flat" cmpd="sng">
            <a:solidFill>
              <a:srgbClr val="73C8AE">
                <a:alpha val="14117"/>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a:ea typeface="Lato"/>
              <a:cs typeface="Lato"/>
              <a:sym typeface="Lato"/>
            </a:endParaRPr>
          </a:p>
        </p:txBody>
      </p:sp>
      <p:pic>
        <p:nvPicPr>
          <p:cNvPr id="42" name="Google Shape;42;p61"/>
          <p:cNvPicPr preferRelativeResize="0"/>
          <p:nvPr/>
        </p:nvPicPr>
        <p:blipFill rotWithShape="1">
          <a:blip r:embed="rId3">
            <a:alphaModFix/>
          </a:blip>
          <a:srcRect/>
          <a:stretch/>
        </p:blipFill>
        <p:spPr>
          <a:xfrm>
            <a:off x="174747" y="6195871"/>
            <a:ext cx="564907" cy="537064"/>
          </a:xfrm>
          <a:prstGeom prst="rect">
            <a:avLst/>
          </a:prstGeom>
          <a:noFill/>
          <a:ln>
            <a:noFill/>
          </a:ln>
        </p:spPr>
      </p:pic>
      <p:sp>
        <p:nvSpPr>
          <p:cNvPr id="43" name="Google Shape;43;p61"/>
          <p:cNvSpPr/>
          <p:nvPr/>
        </p:nvSpPr>
        <p:spPr>
          <a:xfrm>
            <a:off x="-875681" y="5675946"/>
            <a:ext cx="2099952" cy="2029615"/>
          </a:xfrm>
          <a:prstGeom prst="ellipse">
            <a:avLst/>
          </a:prstGeom>
          <a:noFill/>
          <a:ln w="57150" cap="flat" cmpd="sng">
            <a:solidFill>
              <a:srgbClr val="73C8AE">
                <a:alpha val="14117"/>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a:ea typeface="Lato"/>
              <a:cs typeface="Lato"/>
              <a:sym typeface="Lato"/>
            </a:endParaRPr>
          </a:p>
        </p:txBody>
      </p:sp>
    </p:spTree>
    <p:extLst>
      <p:ext uri="{BB962C8B-B14F-4D97-AF65-F5344CB8AC3E}">
        <p14:creationId xmlns:p14="http://schemas.microsoft.com/office/powerpoint/2010/main" val="2757380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6"/>
        <p:cNvGrpSpPr/>
        <p:nvPr/>
      </p:nvGrpSpPr>
      <p:grpSpPr>
        <a:xfrm>
          <a:off x="0" y="0"/>
          <a:ext cx="0" cy="0"/>
          <a:chOff x="0" y="0"/>
          <a:chExt cx="0" cy="0"/>
        </a:xfrm>
      </p:grpSpPr>
      <p:sp>
        <p:nvSpPr>
          <p:cNvPr id="57" name="Google Shape;57;p6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Lor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62"/>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137" lvl="0" indent="-406343" algn="l">
              <a:lnSpc>
                <a:spcPct val="90000"/>
              </a:lnSpc>
              <a:spcBef>
                <a:spcPts val="1000"/>
              </a:spcBef>
              <a:spcAft>
                <a:spcPts val="0"/>
              </a:spcAft>
              <a:buSzPts val="2800"/>
              <a:buChar char="|"/>
              <a:defRPr/>
            </a:lvl1pPr>
            <a:lvl2pPr marL="914272" lvl="1" indent="-380948" algn="l">
              <a:lnSpc>
                <a:spcPct val="90000"/>
              </a:lnSpc>
              <a:spcBef>
                <a:spcPts val="500"/>
              </a:spcBef>
              <a:spcAft>
                <a:spcPts val="0"/>
              </a:spcAft>
              <a:buClr>
                <a:schemeClr val="dk1"/>
              </a:buClr>
              <a:buSzPts val="2400"/>
              <a:buChar char="•"/>
              <a:defRPr/>
            </a:lvl2pPr>
            <a:lvl3pPr marL="1371410" lvl="2" indent="-355551" algn="l">
              <a:lnSpc>
                <a:spcPct val="90000"/>
              </a:lnSpc>
              <a:spcBef>
                <a:spcPts val="500"/>
              </a:spcBef>
              <a:spcAft>
                <a:spcPts val="0"/>
              </a:spcAft>
              <a:buClr>
                <a:schemeClr val="dk1"/>
              </a:buClr>
              <a:buSzPts val="2000"/>
              <a:buChar char="•"/>
              <a:defRPr/>
            </a:lvl3pPr>
            <a:lvl4pPr marL="1828545" lvl="3" indent="-342853" algn="l">
              <a:lnSpc>
                <a:spcPct val="90000"/>
              </a:lnSpc>
              <a:spcBef>
                <a:spcPts val="500"/>
              </a:spcBef>
              <a:spcAft>
                <a:spcPts val="0"/>
              </a:spcAft>
              <a:buClr>
                <a:schemeClr val="dk1"/>
              </a:buClr>
              <a:buSzPts val="1800"/>
              <a:buChar char="•"/>
              <a:defRPr/>
            </a:lvl4pPr>
            <a:lvl5pPr marL="2285682" lvl="4" indent="-342853" algn="l">
              <a:lnSpc>
                <a:spcPct val="90000"/>
              </a:lnSpc>
              <a:spcBef>
                <a:spcPts val="500"/>
              </a:spcBef>
              <a:spcAft>
                <a:spcPts val="0"/>
              </a:spcAft>
              <a:buClr>
                <a:schemeClr val="dk1"/>
              </a:buClr>
              <a:buSzPts val="1800"/>
              <a:buChar char="•"/>
              <a:defRPr/>
            </a:lvl5pPr>
            <a:lvl6pPr marL="2742819" lvl="5" indent="-342853" algn="l">
              <a:lnSpc>
                <a:spcPct val="90000"/>
              </a:lnSpc>
              <a:spcBef>
                <a:spcPts val="500"/>
              </a:spcBef>
              <a:spcAft>
                <a:spcPts val="0"/>
              </a:spcAft>
              <a:buClr>
                <a:schemeClr val="dk1"/>
              </a:buClr>
              <a:buSzPts val="1800"/>
              <a:buChar char="•"/>
              <a:defRPr/>
            </a:lvl6pPr>
            <a:lvl7pPr marL="3199956" lvl="6" indent="-342853" algn="l">
              <a:lnSpc>
                <a:spcPct val="90000"/>
              </a:lnSpc>
              <a:spcBef>
                <a:spcPts val="500"/>
              </a:spcBef>
              <a:spcAft>
                <a:spcPts val="0"/>
              </a:spcAft>
              <a:buClr>
                <a:schemeClr val="dk1"/>
              </a:buClr>
              <a:buSzPts val="1800"/>
              <a:buChar char="•"/>
              <a:defRPr/>
            </a:lvl7pPr>
            <a:lvl8pPr marL="3657091" lvl="7" indent="-342853" algn="l">
              <a:lnSpc>
                <a:spcPct val="90000"/>
              </a:lnSpc>
              <a:spcBef>
                <a:spcPts val="500"/>
              </a:spcBef>
              <a:spcAft>
                <a:spcPts val="0"/>
              </a:spcAft>
              <a:buClr>
                <a:schemeClr val="dk1"/>
              </a:buClr>
              <a:buSzPts val="1800"/>
              <a:buChar char="•"/>
              <a:defRPr/>
            </a:lvl8pPr>
            <a:lvl9pPr marL="4114229" lvl="8" indent="-342853"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53880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artner Slide 1">
  <p:cSld name="Partner Slide 1">
    <p:spTree>
      <p:nvGrpSpPr>
        <p:cNvPr id="1" name="Shape 61"/>
        <p:cNvGrpSpPr/>
        <p:nvPr/>
      </p:nvGrpSpPr>
      <p:grpSpPr>
        <a:xfrm>
          <a:off x="0" y="0"/>
          <a:ext cx="0" cy="0"/>
          <a:chOff x="0" y="0"/>
          <a:chExt cx="0" cy="0"/>
        </a:xfrm>
      </p:grpSpPr>
      <p:pic>
        <p:nvPicPr>
          <p:cNvPr id="62" name="Google Shape;62;p1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0" y="34"/>
            <a:ext cx="12192000" cy="6857949"/>
          </a:xfrm>
          <a:prstGeom prst="rect">
            <a:avLst/>
          </a:prstGeom>
          <a:noFill/>
          <a:ln>
            <a:noFill/>
          </a:ln>
        </p:spPr>
      </p:pic>
    </p:spTree>
    <p:extLst>
      <p:ext uri="{BB962C8B-B14F-4D97-AF65-F5344CB8AC3E}">
        <p14:creationId xmlns:p14="http://schemas.microsoft.com/office/powerpoint/2010/main" val="429629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 White">
  <p:cSld name="1_Title and Content - White">
    <p:spTree>
      <p:nvGrpSpPr>
        <p:cNvPr id="1" name="Shape 26"/>
        <p:cNvGrpSpPr/>
        <p:nvPr/>
      </p:nvGrpSpPr>
      <p:grpSpPr>
        <a:xfrm>
          <a:off x="0" y="0"/>
          <a:ext cx="0" cy="0"/>
          <a:chOff x="0" y="0"/>
          <a:chExt cx="0" cy="0"/>
        </a:xfrm>
      </p:grpSpPr>
      <p:sp>
        <p:nvSpPr>
          <p:cNvPr id="27" name="Google Shape;27;p45"/>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653A3"/>
              </a:buClr>
              <a:buSzPts val="4400"/>
              <a:buFont typeface="Lora"/>
              <a:buNone/>
              <a:defRPr b="1">
                <a:solidFill>
                  <a:srgbClr val="6653A3"/>
                </a:solidFill>
                <a:latin typeface="Lora Bold Roman"/>
                <a:ea typeface="Lora Bold Roman"/>
                <a:cs typeface="Lora Bold Roman"/>
                <a:sym typeface="Lor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5"/>
          <p:cNvSpPr txBox="1">
            <a:spLocks noGrp="1"/>
          </p:cNvSpPr>
          <p:nvPr>
            <p:ph type="body" idx="1"/>
          </p:nvPr>
        </p:nvSpPr>
        <p:spPr>
          <a:xfrm>
            <a:off x="889523" y="2339414"/>
            <a:ext cx="10515600" cy="4016937"/>
          </a:xfrm>
          <a:prstGeom prst="rect">
            <a:avLst/>
          </a:prstGeom>
          <a:noFill/>
          <a:ln>
            <a:noFill/>
          </a:ln>
        </p:spPr>
        <p:txBody>
          <a:bodyPr spcFirstLastPara="1" wrap="square" lIns="91425" tIns="45700" rIns="91425" bIns="45700" anchor="t" anchorCtr="0">
            <a:normAutofit/>
          </a:bodyPr>
          <a:lstStyle>
            <a:lvl1pPr marL="457137" lvl="0" indent="-406343" algn="l">
              <a:lnSpc>
                <a:spcPct val="90000"/>
              </a:lnSpc>
              <a:spcBef>
                <a:spcPts val="1000"/>
              </a:spcBef>
              <a:spcAft>
                <a:spcPts val="0"/>
              </a:spcAft>
              <a:buClr>
                <a:srgbClr val="008784"/>
              </a:buClr>
              <a:buSzPts val="2800"/>
              <a:buFont typeface="Arial"/>
              <a:buChar char="•"/>
              <a:defRPr/>
            </a:lvl1pPr>
            <a:lvl2pPr marL="914272" lvl="1" indent="-380948" algn="l">
              <a:lnSpc>
                <a:spcPct val="90000"/>
              </a:lnSpc>
              <a:spcBef>
                <a:spcPts val="500"/>
              </a:spcBef>
              <a:spcAft>
                <a:spcPts val="0"/>
              </a:spcAft>
              <a:buClr>
                <a:srgbClr val="008784"/>
              </a:buClr>
              <a:buSzPts val="2400"/>
              <a:buFont typeface="Arial"/>
              <a:buChar char="•"/>
              <a:defRPr/>
            </a:lvl2pPr>
            <a:lvl3pPr marL="1371410" lvl="2" indent="-355551" algn="l">
              <a:lnSpc>
                <a:spcPct val="90000"/>
              </a:lnSpc>
              <a:spcBef>
                <a:spcPts val="500"/>
              </a:spcBef>
              <a:spcAft>
                <a:spcPts val="0"/>
              </a:spcAft>
              <a:buClr>
                <a:srgbClr val="008784"/>
              </a:buClr>
              <a:buSzPts val="2000"/>
              <a:buFont typeface="Arial"/>
              <a:buChar char="•"/>
              <a:defRPr/>
            </a:lvl3pPr>
            <a:lvl4pPr marL="1828545" lvl="3" indent="-342853" algn="l">
              <a:lnSpc>
                <a:spcPct val="90000"/>
              </a:lnSpc>
              <a:spcBef>
                <a:spcPts val="500"/>
              </a:spcBef>
              <a:spcAft>
                <a:spcPts val="0"/>
              </a:spcAft>
              <a:buClr>
                <a:srgbClr val="008784"/>
              </a:buClr>
              <a:buSzPts val="1800"/>
              <a:buFont typeface="Arial"/>
              <a:buChar char="•"/>
              <a:defRPr/>
            </a:lvl4pPr>
            <a:lvl5pPr marL="2285682" lvl="4" indent="-342853" algn="l">
              <a:lnSpc>
                <a:spcPct val="90000"/>
              </a:lnSpc>
              <a:spcBef>
                <a:spcPts val="500"/>
              </a:spcBef>
              <a:spcAft>
                <a:spcPts val="0"/>
              </a:spcAft>
              <a:buClr>
                <a:srgbClr val="008784"/>
              </a:buClr>
              <a:buSzPts val="1800"/>
              <a:buFont typeface="Arial"/>
              <a:buChar char="•"/>
              <a:defRPr/>
            </a:lvl5pPr>
            <a:lvl6pPr marL="2742819" lvl="5" indent="-342853" algn="l">
              <a:lnSpc>
                <a:spcPct val="90000"/>
              </a:lnSpc>
              <a:spcBef>
                <a:spcPts val="500"/>
              </a:spcBef>
              <a:spcAft>
                <a:spcPts val="0"/>
              </a:spcAft>
              <a:buClr>
                <a:schemeClr val="dk1"/>
              </a:buClr>
              <a:buSzPts val="1800"/>
              <a:buChar char="•"/>
              <a:defRPr/>
            </a:lvl6pPr>
            <a:lvl7pPr marL="3199956" lvl="6" indent="-342853" algn="l">
              <a:lnSpc>
                <a:spcPct val="90000"/>
              </a:lnSpc>
              <a:spcBef>
                <a:spcPts val="500"/>
              </a:spcBef>
              <a:spcAft>
                <a:spcPts val="0"/>
              </a:spcAft>
              <a:buClr>
                <a:schemeClr val="dk1"/>
              </a:buClr>
              <a:buSzPts val="1800"/>
              <a:buChar char="•"/>
              <a:defRPr/>
            </a:lvl7pPr>
            <a:lvl8pPr marL="3657091" lvl="7" indent="-342853" algn="l">
              <a:lnSpc>
                <a:spcPct val="90000"/>
              </a:lnSpc>
              <a:spcBef>
                <a:spcPts val="500"/>
              </a:spcBef>
              <a:spcAft>
                <a:spcPts val="0"/>
              </a:spcAft>
              <a:buClr>
                <a:schemeClr val="dk1"/>
              </a:buClr>
              <a:buSzPts val="1800"/>
              <a:buChar char="•"/>
              <a:defRPr/>
            </a:lvl8pPr>
            <a:lvl9pPr marL="4114229" lvl="8" indent="-342853" algn="l">
              <a:lnSpc>
                <a:spcPct val="90000"/>
              </a:lnSpc>
              <a:spcBef>
                <a:spcPts val="500"/>
              </a:spcBef>
              <a:spcAft>
                <a:spcPts val="0"/>
              </a:spcAft>
              <a:buClr>
                <a:schemeClr val="dk1"/>
              </a:buClr>
              <a:buSzPts val="1800"/>
              <a:buChar char="•"/>
              <a:defRPr/>
            </a:lvl9pPr>
          </a:lstStyle>
          <a:p>
            <a:endParaRPr/>
          </a:p>
        </p:txBody>
      </p:sp>
      <p:pic>
        <p:nvPicPr>
          <p:cNvPr id="29" name="Google Shape;29;p45"/>
          <p:cNvPicPr preferRelativeResize="0"/>
          <p:nvPr/>
        </p:nvPicPr>
        <p:blipFill rotWithShape="1">
          <a:blip r:embed="rId2">
            <a:alphaModFix/>
          </a:blip>
          <a:srcRect/>
          <a:stretch/>
        </p:blipFill>
        <p:spPr>
          <a:xfrm rot="10800000">
            <a:off x="8033941" y="-286021"/>
            <a:ext cx="4499355" cy="4400692"/>
          </a:xfrm>
          <a:prstGeom prst="rect">
            <a:avLst/>
          </a:prstGeom>
          <a:noFill/>
          <a:ln>
            <a:noFill/>
          </a:ln>
        </p:spPr>
      </p:pic>
      <p:pic>
        <p:nvPicPr>
          <p:cNvPr id="30" name="Google Shape;30;p45"/>
          <p:cNvPicPr preferRelativeResize="0"/>
          <p:nvPr/>
        </p:nvPicPr>
        <p:blipFill rotWithShape="1">
          <a:blip r:embed="rId3">
            <a:alphaModFix/>
          </a:blip>
          <a:srcRect/>
          <a:stretch/>
        </p:blipFill>
        <p:spPr>
          <a:xfrm>
            <a:off x="174747" y="6195871"/>
            <a:ext cx="564907" cy="537064"/>
          </a:xfrm>
          <a:prstGeom prst="rect">
            <a:avLst/>
          </a:prstGeom>
          <a:noFill/>
          <a:ln>
            <a:noFill/>
          </a:ln>
        </p:spPr>
      </p:pic>
      <p:sp>
        <p:nvSpPr>
          <p:cNvPr id="31" name="Google Shape;31;p45"/>
          <p:cNvSpPr/>
          <p:nvPr/>
        </p:nvSpPr>
        <p:spPr>
          <a:xfrm>
            <a:off x="-875681" y="5675946"/>
            <a:ext cx="2099952" cy="2029615"/>
          </a:xfrm>
          <a:prstGeom prst="ellipse">
            <a:avLst/>
          </a:prstGeom>
          <a:noFill/>
          <a:ln w="57150" cap="flat" cmpd="sng">
            <a:solidFill>
              <a:srgbClr val="73C8AE">
                <a:alpha val="14117"/>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a:ea typeface="Lato"/>
              <a:cs typeface="Lato"/>
              <a:sym typeface="Lato"/>
            </a:endParaRPr>
          </a:p>
        </p:txBody>
      </p:sp>
      <p:pic>
        <p:nvPicPr>
          <p:cNvPr id="32" name="Google Shape;32;p45"/>
          <p:cNvPicPr preferRelativeResize="0"/>
          <p:nvPr/>
        </p:nvPicPr>
        <p:blipFill rotWithShape="1">
          <a:blip r:embed="rId2">
            <a:alphaModFix/>
          </a:blip>
          <a:srcRect/>
          <a:stretch/>
        </p:blipFill>
        <p:spPr>
          <a:xfrm rot="10800000">
            <a:off x="8033941" y="-286021"/>
            <a:ext cx="4499355" cy="4400692"/>
          </a:xfrm>
          <a:prstGeom prst="rect">
            <a:avLst/>
          </a:prstGeom>
          <a:noFill/>
          <a:ln>
            <a:noFill/>
          </a:ln>
        </p:spPr>
      </p:pic>
      <p:pic>
        <p:nvPicPr>
          <p:cNvPr id="33" name="Google Shape;33;p45"/>
          <p:cNvPicPr preferRelativeResize="0"/>
          <p:nvPr/>
        </p:nvPicPr>
        <p:blipFill rotWithShape="1">
          <a:blip r:embed="rId3">
            <a:alphaModFix/>
          </a:blip>
          <a:srcRect/>
          <a:stretch/>
        </p:blipFill>
        <p:spPr>
          <a:xfrm>
            <a:off x="174747" y="6195871"/>
            <a:ext cx="564907" cy="537064"/>
          </a:xfrm>
          <a:prstGeom prst="rect">
            <a:avLst/>
          </a:prstGeom>
          <a:noFill/>
          <a:ln>
            <a:noFill/>
          </a:ln>
        </p:spPr>
      </p:pic>
      <p:sp>
        <p:nvSpPr>
          <p:cNvPr id="34" name="Google Shape;34;p45"/>
          <p:cNvSpPr/>
          <p:nvPr/>
        </p:nvSpPr>
        <p:spPr>
          <a:xfrm>
            <a:off x="-875681" y="5675946"/>
            <a:ext cx="2099952" cy="2029615"/>
          </a:xfrm>
          <a:prstGeom prst="ellipse">
            <a:avLst/>
          </a:prstGeom>
          <a:noFill/>
          <a:ln w="57150" cap="flat" cmpd="sng">
            <a:solidFill>
              <a:srgbClr val="73C8AE">
                <a:alpha val="14117"/>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a:ea typeface="Lato"/>
              <a:cs typeface="Lato"/>
              <a:sym typeface="Lato"/>
            </a:endParaRPr>
          </a:p>
        </p:txBody>
      </p:sp>
    </p:spTree>
    <p:extLst>
      <p:ext uri="{BB962C8B-B14F-4D97-AF65-F5344CB8AC3E}">
        <p14:creationId xmlns:p14="http://schemas.microsoft.com/office/powerpoint/2010/main" val="98515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653A3"/>
                </a:solidFill>
              </a:defRPr>
            </a:lvl1pPr>
          </a:lstStyle>
          <a:p>
            <a:r>
              <a:rPr lang="en-US"/>
              <a:t>Click to edit Master title style</a:t>
            </a:r>
            <a:endParaRPr lang="en-US" dirty="0"/>
          </a:p>
        </p:txBody>
      </p:sp>
      <p:sp>
        <p:nvSpPr>
          <p:cNvPr id="3" name="Content Placeholder 2"/>
          <p:cNvSpPr>
            <a:spLocks noGrp="1"/>
          </p:cNvSpPr>
          <p:nvPr>
            <p:ph idx="1"/>
          </p:nvPr>
        </p:nvSpPr>
        <p:spPr>
          <a:xfrm>
            <a:off x="889523" y="2339413"/>
            <a:ext cx="10515600" cy="4016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Graphic 7">
            <a:extLst>
              <a:ext uri="{FF2B5EF4-FFF2-40B4-BE49-F238E27FC236}">
                <a16:creationId xmlns:a16="http://schemas.microsoft.com/office/drawing/2014/main" id="{EA28A811-7B6B-4357-928C-6D9A609C14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8033942" y="-286022"/>
            <a:ext cx="4499354" cy="4400692"/>
          </a:xfrm>
          <a:prstGeom prst="rect">
            <a:avLst/>
          </a:prstGeom>
        </p:spPr>
      </p:pic>
      <p:pic>
        <p:nvPicPr>
          <p:cNvPr id="11" name="Graphic 11">
            <a:extLst>
              <a:ext uri="{FF2B5EF4-FFF2-40B4-BE49-F238E27FC236}">
                <a16:creationId xmlns:a16="http://schemas.microsoft.com/office/drawing/2014/main" id="{209CA449-2535-4A98-93E0-6276B4ED9A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4747" y="6195870"/>
            <a:ext cx="564906" cy="537064"/>
          </a:xfrm>
          <a:prstGeom prst="rect">
            <a:avLst/>
          </a:prstGeom>
        </p:spPr>
      </p:pic>
      <p:sp>
        <p:nvSpPr>
          <p:cNvPr id="12" name="Oval 11">
            <a:extLst>
              <a:ext uri="{FF2B5EF4-FFF2-40B4-BE49-F238E27FC236}">
                <a16:creationId xmlns:a16="http://schemas.microsoft.com/office/drawing/2014/main" id="{3F3A9E6F-DDE1-4C22-B654-26EC28AA41BD}"/>
              </a:ext>
            </a:extLst>
          </p:cNvPr>
          <p:cNvSpPr/>
          <p:nvPr/>
        </p:nvSpPr>
        <p:spPr>
          <a:xfrm>
            <a:off x="-875682" y="5675944"/>
            <a:ext cx="2099952" cy="2029614"/>
          </a:xfrm>
          <a:prstGeom prst="ellipse">
            <a:avLst/>
          </a:prstGeom>
          <a:noFill/>
          <a:ln w="57150">
            <a:solidFill>
              <a:srgbClr val="73C8AE">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3">
            <a:extLst>
              <a:ext uri="{FF2B5EF4-FFF2-40B4-BE49-F238E27FC236}">
                <a16:creationId xmlns:a16="http://schemas.microsoft.com/office/drawing/2014/main" id="{3BA36794-A8BA-F74E-B76C-5C581F06D26A}"/>
              </a:ext>
            </a:extLst>
          </p:cNvPr>
          <p:cNvSpPr>
            <a:spLocks noGrp="1"/>
          </p:cNvSpPr>
          <p:nvPr>
            <p:ph sz="quarter" idx="13" hasCustomPrompt="1"/>
          </p:nvPr>
        </p:nvSpPr>
        <p:spPr>
          <a:xfrm>
            <a:off x="7188200" y="5989638"/>
            <a:ext cx="4829175" cy="365125"/>
          </a:xfrm>
        </p:spPr>
        <p:txBody>
          <a:bodyPr anchor="ctr">
            <a:normAutofit/>
          </a:bodyPr>
          <a:lstStyle>
            <a:lvl1pPr marL="0" indent="0" algn="r">
              <a:buNone/>
              <a:defRPr sz="1200">
                <a:solidFill>
                  <a:srgbClr val="008784"/>
                </a:solidFill>
              </a:defRPr>
            </a:lvl1pPr>
          </a:lstStyle>
          <a:p>
            <a:pPr lvl="0"/>
            <a:r>
              <a:rPr lang="en-US" dirty="0"/>
              <a:t>Citations</a:t>
            </a:r>
          </a:p>
        </p:txBody>
      </p:sp>
      <p:sp>
        <p:nvSpPr>
          <p:cNvPr id="20" name="Content Placeholder 16">
            <a:extLst>
              <a:ext uri="{FF2B5EF4-FFF2-40B4-BE49-F238E27FC236}">
                <a16:creationId xmlns:a16="http://schemas.microsoft.com/office/drawing/2014/main" id="{123C589C-5100-6241-8530-F8A50969E278}"/>
              </a:ext>
            </a:extLst>
          </p:cNvPr>
          <p:cNvSpPr>
            <a:spLocks noGrp="1"/>
          </p:cNvSpPr>
          <p:nvPr>
            <p:ph sz="quarter" idx="15" hasCustomPrompt="1"/>
          </p:nvPr>
        </p:nvSpPr>
        <p:spPr>
          <a:xfrm>
            <a:off x="11405123" y="6362281"/>
            <a:ext cx="612129" cy="377825"/>
          </a:xfrm>
        </p:spPr>
        <p:txBody>
          <a:bodyPr anchor="ctr">
            <a:normAutofit/>
          </a:bodyPr>
          <a:lstStyle>
            <a:lvl1pPr marL="0" marR="0" indent="0" algn="r" defTabSz="914400" rtl="0" eaLnBrk="1" fontAlgn="auto" latinLnBrk="0" hangingPunct="1">
              <a:lnSpc>
                <a:spcPct val="90000"/>
              </a:lnSpc>
              <a:spcBef>
                <a:spcPts val="1000"/>
              </a:spcBef>
              <a:spcAft>
                <a:spcPts val="0"/>
              </a:spcAft>
              <a:buClr>
                <a:srgbClr val="73C8AE"/>
              </a:buClr>
              <a:buSzTx/>
              <a:buFont typeface="Lato Black" panose="020F0A02020204030203" pitchFamily="34" charset="0"/>
              <a:buNone/>
              <a:tabLst/>
              <a:defRPr sz="1200">
                <a:solidFill>
                  <a:srgbClr val="008784"/>
                </a:solidFill>
              </a:defRPr>
            </a:lvl1pPr>
          </a:lstStyle>
          <a:p>
            <a:pPr lvl="0"/>
            <a:r>
              <a:rPr lang="en-US" dirty="0"/>
              <a:t>&lt;#&gt;</a:t>
            </a:r>
          </a:p>
        </p:txBody>
      </p:sp>
      <p:sp>
        <p:nvSpPr>
          <p:cNvPr id="21" name="TextBox 20">
            <a:extLst>
              <a:ext uri="{FF2B5EF4-FFF2-40B4-BE49-F238E27FC236}">
                <a16:creationId xmlns:a16="http://schemas.microsoft.com/office/drawing/2014/main" id="{6D1C8AF7-D822-8148-8A27-0A62C78CF21B}"/>
              </a:ext>
            </a:extLst>
          </p:cNvPr>
          <p:cNvSpPr txBox="1"/>
          <p:nvPr/>
        </p:nvSpPr>
        <p:spPr>
          <a:xfrm>
            <a:off x="8777358" y="6399764"/>
            <a:ext cx="2514600" cy="276999"/>
          </a:xfrm>
          <a:prstGeom prst="rect">
            <a:avLst/>
          </a:prstGeom>
          <a:noFill/>
        </p:spPr>
        <p:txBody>
          <a:bodyPr wrap="square" rtlCol="0" anchor="ctr">
            <a:spAutoFit/>
          </a:bodyPr>
          <a:lstStyle/>
          <a:p>
            <a:pPr algn="r"/>
            <a:r>
              <a:rPr lang="en-US" sz="1200" dirty="0">
                <a:solidFill>
                  <a:srgbClr val="008784"/>
                </a:solidFill>
                <a:latin typeface="Lato" panose="020F0502020204030203" pitchFamily="34" charset="0"/>
                <a:ea typeface="Lato" panose="020F0502020204030203" pitchFamily="34" charset="0"/>
                <a:cs typeface="Lato" panose="020F0502020204030203" pitchFamily="34" charset="0"/>
              </a:rPr>
              <a:t>©</a:t>
            </a:r>
            <a:r>
              <a:rPr lang="en-US" sz="1200" dirty="0" err="1">
                <a:solidFill>
                  <a:srgbClr val="008784"/>
                </a:solidFill>
                <a:latin typeface="Lato" panose="020F0502020204030203" pitchFamily="34" charset="0"/>
                <a:ea typeface="Lato" panose="020F0502020204030203" pitchFamily="34" charset="0"/>
                <a:cs typeface="Lato" panose="020F0502020204030203" pitchFamily="34" charset="0"/>
              </a:rPr>
              <a:t>ncdvtmh</a:t>
            </a:r>
            <a:endParaRPr lang="en-US" sz="1200" dirty="0">
              <a:solidFill>
                <a:srgbClr val="008784"/>
              </a:solidFill>
              <a:latin typeface="Lato" panose="020F0502020204030203" pitchFamily="34" charset="0"/>
              <a:ea typeface="Lato" panose="020F0502020204030203" pitchFamily="34" charset="0"/>
              <a:cs typeface="Lato" panose="020F0502020204030203" pitchFamily="34" charset="0"/>
            </a:endParaRPr>
          </a:p>
        </p:txBody>
      </p:sp>
      <p:pic>
        <p:nvPicPr>
          <p:cNvPr id="13" name="Graphic 12">
            <a:extLst>
              <a:ext uri="{FF2B5EF4-FFF2-40B4-BE49-F238E27FC236}">
                <a16:creationId xmlns:a16="http://schemas.microsoft.com/office/drawing/2014/main" id="{207C9359-2CB2-2741-8C48-3D8E3DBD10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8033942" y="-286022"/>
            <a:ext cx="4499354" cy="4400692"/>
          </a:xfrm>
          <a:prstGeom prst="rect">
            <a:avLst/>
          </a:prstGeom>
        </p:spPr>
      </p:pic>
      <p:sp>
        <p:nvSpPr>
          <p:cNvPr id="15" name="Rectangle 14">
            <a:extLst>
              <a:ext uri="{FF2B5EF4-FFF2-40B4-BE49-F238E27FC236}">
                <a16:creationId xmlns:a16="http://schemas.microsoft.com/office/drawing/2014/main" id="{EBFF25C6-F412-F84A-8BF2-E67B83EFC5B9}"/>
              </a:ext>
            </a:extLst>
          </p:cNvPr>
          <p:cNvSpPr/>
          <p:nvPr userDrawn="1"/>
        </p:nvSpPr>
        <p:spPr>
          <a:xfrm>
            <a:off x="902601" y="1758819"/>
            <a:ext cx="10389357" cy="85299"/>
          </a:xfrm>
          <a:prstGeom prst="rect">
            <a:avLst/>
          </a:prstGeom>
          <a:solidFill>
            <a:srgbClr val="665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1">
            <a:extLst>
              <a:ext uri="{FF2B5EF4-FFF2-40B4-BE49-F238E27FC236}">
                <a16:creationId xmlns:a16="http://schemas.microsoft.com/office/drawing/2014/main" id="{30A41EB9-D201-9440-A5DA-FAA1C85A6BD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74747" y="6195870"/>
            <a:ext cx="564906" cy="537064"/>
          </a:xfrm>
          <a:prstGeom prst="rect">
            <a:avLst/>
          </a:prstGeom>
        </p:spPr>
      </p:pic>
      <p:sp>
        <p:nvSpPr>
          <p:cNvPr id="17" name="Oval 16">
            <a:extLst>
              <a:ext uri="{FF2B5EF4-FFF2-40B4-BE49-F238E27FC236}">
                <a16:creationId xmlns:a16="http://schemas.microsoft.com/office/drawing/2014/main" id="{A189AC9C-7B99-BF4D-989F-A74D498F7461}"/>
              </a:ext>
            </a:extLst>
          </p:cNvPr>
          <p:cNvSpPr/>
          <p:nvPr userDrawn="1"/>
        </p:nvSpPr>
        <p:spPr>
          <a:xfrm>
            <a:off x="-875682" y="5675944"/>
            <a:ext cx="2099952" cy="2029614"/>
          </a:xfrm>
          <a:prstGeom prst="ellipse">
            <a:avLst/>
          </a:prstGeom>
          <a:noFill/>
          <a:ln w="57150">
            <a:solidFill>
              <a:srgbClr val="73C8AE">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3F778D9-F63B-9345-AA85-48BB6626D220}"/>
              </a:ext>
            </a:extLst>
          </p:cNvPr>
          <p:cNvSpPr txBox="1"/>
          <p:nvPr userDrawn="1"/>
        </p:nvSpPr>
        <p:spPr>
          <a:xfrm>
            <a:off x="8777358" y="6399764"/>
            <a:ext cx="2514600" cy="276999"/>
          </a:xfrm>
          <a:prstGeom prst="rect">
            <a:avLst/>
          </a:prstGeom>
          <a:noFill/>
        </p:spPr>
        <p:txBody>
          <a:bodyPr wrap="square" rtlCol="0" anchor="ctr">
            <a:spAutoFit/>
          </a:bodyPr>
          <a:lstStyle/>
          <a:p>
            <a:pPr algn="r"/>
            <a:r>
              <a:rPr lang="en-US" sz="1200" dirty="0">
                <a:solidFill>
                  <a:srgbClr val="008784"/>
                </a:solidFill>
                <a:latin typeface="Lato" panose="020F0502020204030203" pitchFamily="34" charset="0"/>
                <a:ea typeface="Lato" panose="020F0502020204030203" pitchFamily="34" charset="0"/>
                <a:cs typeface="Lato" panose="020F0502020204030203" pitchFamily="34" charset="0"/>
              </a:rPr>
              <a:t>©</a:t>
            </a:r>
            <a:r>
              <a:rPr lang="en-US" sz="1200" dirty="0" err="1">
                <a:solidFill>
                  <a:srgbClr val="008784"/>
                </a:solidFill>
                <a:latin typeface="Lato" panose="020F0502020204030203" pitchFamily="34" charset="0"/>
                <a:ea typeface="Lato" panose="020F0502020204030203" pitchFamily="34" charset="0"/>
                <a:cs typeface="Lato" panose="020F0502020204030203" pitchFamily="34" charset="0"/>
              </a:rPr>
              <a:t>ncdvtmh</a:t>
            </a:r>
            <a:endParaRPr lang="en-US" sz="1200" dirty="0">
              <a:solidFill>
                <a:srgbClr val="008784"/>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159596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Continued - White">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67F0CBA8-25BB-F540-96B6-43ECDF41B2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8033942" y="-286022"/>
            <a:ext cx="4499354" cy="4400692"/>
          </a:xfrm>
          <a:prstGeom prst="rect">
            <a:avLst/>
          </a:prstGeom>
        </p:spPr>
      </p:pic>
      <p:sp>
        <p:nvSpPr>
          <p:cNvPr id="3" name="Content Placeholder 2"/>
          <p:cNvSpPr>
            <a:spLocks noGrp="1"/>
          </p:cNvSpPr>
          <p:nvPr>
            <p:ph idx="1"/>
          </p:nvPr>
        </p:nvSpPr>
        <p:spPr>
          <a:xfrm>
            <a:off x="889523" y="586409"/>
            <a:ext cx="10515600" cy="57699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phic 11">
            <a:extLst>
              <a:ext uri="{FF2B5EF4-FFF2-40B4-BE49-F238E27FC236}">
                <a16:creationId xmlns:a16="http://schemas.microsoft.com/office/drawing/2014/main" id="{209CA449-2535-4A98-93E0-6276B4ED9A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4747" y="6195870"/>
            <a:ext cx="564906" cy="537064"/>
          </a:xfrm>
          <a:prstGeom prst="rect">
            <a:avLst/>
          </a:prstGeom>
        </p:spPr>
      </p:pic>
      <p:sp>
        <p:nvSpPr>
          <p:cNvPr id="12" name="Oval 11">
            <a:extLst>
              <a:ext uri="{FF2B5EF4-FFF2-40B4-BE49-F238E27FC236}">
                <a16:creationId xmlns:a16="http://schemas.microsoft.com/office/drawing/2014/main" id="{3F3A9E6F-DDE1-4C22-B654-26EC28AA41BD}"/>
              </a:ext>
            </a:extLst>
          </p:cNvPr>
          <p:cNvSpPr/>
          <p:nvPr/>
        </p:nvSpPr>
        <p:spPr>
          <a:xfrm>
            <a:off x="-875682" y="5675944"/>
            <a:ext cx="2099952" cy="2029614"/>
          </a:xfrm>
          <a:prstGeom prst="ellipse">
            <a:avLst/>
          </a:prstGeom>
          <a:noFill/>
          <a:ln w="57150">
            <a:solidFill>
              <a:srgbClr val="73C8AE">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13">
            <a:extLst>
              <a:ext uri="{FF2B5EF4-FFF2-40B4-BE49-F238E27FC236}">
                <a16:creationId xmlns:a16="http://schemas.microsoft.com/office/drawing/2014/main" id="{1370D8F7-7879-8145-808D-53FF91BF0F1F}"/>
              </a:ext>
            </a:extLst>
          </p:cNvPr>
          <p:cNvSpPr>
            <a:spLocks noGrp="1"/>
          </p:cNvSpPr>
          <p:nvPr>
            <p:ph sz="quarter" idx="13" hasCustomPrompt="1"/>
          </p:nvPr>
        </p:nvSpPr>
        <p:spPr>
          <a:xfrm>
            <a:off x="7188200" y="5989638"/>
            <a:ext cx="4829175" cy="365125"/>
          </a:xfrm>
        </p:spPr>
        <p:txBody>
          <a:bodyPr anchor="ctr">
            <a:normAutofit/>
          </a:bodyPr>
          <a:lstStyle>
            <a:lvl1pPr marL="0" indent="0" algn="r">
              <a:buNone/>
              <a:defRPr sz="1200">
                <a:solidFill>
                  <a:srgbClr val="008784"/>
                </a:solidFill>
              </a:defRPr>
            </a:lvl1pPr>
          </a:lstStyle>
          <a:p>
            <a:pPr lvl="0"/>
            <a:r>
              <a:rPr lang="en-US" dirty="0"/>
              <a:t>Citations</a:t>
            </a:r>
          </a:p>
        </p:txBody>
      </p:sp>
      <p:sp>
        <p:nvSpPr>
          <p:cNvPr id="13" name="Content Placeholder 16">
            <a:extLst>
              <a:ext uri="{FF2B5EF4-FFF2-40B4-BE49-F238E27FC236}">
                <a16:creationId xmlns:a16="http://schemas.microsoft.com/office/drawing/2014/main" id="{5C1BFF56-058D-E944-B579-54170A1CFF4C}"/>
              </a:ext>
            </a:extLst>
          </p:cNvPr>
          <p:cNvSpPr>
            <a:spLocks noGrp="1"/>
          </p:cNvSpPr>
          <p:nvPr>
            <p:ph sz="quarter" idx="15" hasCustomPrompt="1"/>
          </p:nvPr>
        </p:nvSpPr>
        <p:spPr>
          <a:xfrm>
            <a:off x="11405123" y="6362281"/>
            <a:ext cx="612129" cy="377825"/>
          </a:xfrm>
        </p:spPr>
        <p:txBody>
          <a:bodyPr anchor="ctr">
            <a:normAutofit/>
          </a:bodyPr>
          <a:lstStyle>
            <a:lvl1pPr marL="0" marR="0" indent="0" algn="r" defTabSz="914400" rtl="0" eaLnBrk="1" fontAlgn="auto" latinLnBrk="0" hangingPunct="1">
              <a:lnSpc>
                <a:spcPct val="90000"/>
              </a:lnSpc>
              <a:spcBef>
                <a:spcPts val="1000"/>
              </a:spcBef>
              <a:spcAft>
                <a:spcPts val="0"/>
              </a:spcAft>
              <a:buClr>
                <a:srgbClr val="73C8AE"/>
              </a:buClr>
              <a:buSzTx/>
              <a:buFont typeface="Lato Black" panose="020F0A02020204030203" pitchFamily="34" charset="0"/>
              <a:buNone/>
              <a:tabLst/>
              <a:defRPr sz="1200">
                <a:solidFill>
                  <a:srgbClr val="008784"/>
                </a:solidFill>
              </a:defRPr>
            </a:lvl1pPr>
          </a:lstStyle>
          <a:p>
            <a:pPr lvl="0"/>
            <a:r>
              <a:rPr lang="en-US" dirty="0"/>
              <a:t>&lt;#&gt;</a:t>
            </a:r>
          </a:p>
        </p:txBody>
      </p:sp>
      <p:sp>
        <p:nvSpPr>
          <p:cNvPr id="14" name="TextBox 13">
            <a:extLst>
              <a:ext uri="{FF2B5EF4-FFF2-40B4-BE49-F238E27FC236}">
                <a16:creationId xmlns:a16="http://schemas.microsoft.com/office/drawing/2014/main" id="{DE0EFADD-8388-3C4C-96AC-BCDBA2355456}"/>
              </a:ext>
            </a:extLst>
          </p:cNvPr>
          <p:cNvSpPr txBox="1"/>
          <p:nvPr/>
        </p:nvSpPr>
        <p:spPr>
          <a:xfrm>
            <a:off x="8777358" y="6399764"/>
            <a:ext cx="2514600" cy="276999"/>
          </a:xfrm>
          <a:prstGeom prst="rect">
            <a:avLst/>
          </a:prstGeom>
          <a:noFill/>
        </p:spPr>
        <p:txBody>
          <a:bodyPr wrap="square" rtlCol="0" anchor="ctr">
            <a:spAutoFit/>
          </a:bodyPr>
          <a:lstStyle/>
          <a:p>
            <a:pPr algn="r"/>
            <a:r>
              <a:rPr lang="en-US" sz="1200" dirty="0">
                <a:solidFill>
                  <a:srgbClr val="008784"/>
                </a:solidFill>
                <a:latin typeface="Lato" panose="020F0502020204030203" pitchFamily="34" charset="0"/>
                <a:ea typeface="Lato" panose="020F0502020204030203" pitchFamily="34" charset="0"/>
                <a:cs typeface="Lato" panose="020F0502020204030203" pitchFamily="34" charset="0"/>
              </a:rPr>
              <a:t>©</a:t>
            </a:r>
            <a:r>
              <a:rPr lang="en-US" sz="1200" dirty="0" err="1">
                <a:solidFill>
                  <a:srgbClr val="008784"/>
                </a:solidFill>
                <a:latin typeface="Lato" panose="020F0502020204030203" pitchFamily="34" charset="0"/>
                <a:ea typeface="Lato" panose="020F0502020204030203" pitchFamily="34" charset="0"/>
                <a:cs typeface="Lato" panose="020F0502020204030203" pitchFamily="34" charset="0"/>
              </a:rPr>
              <a:t>ncdvtmh</a:t>
            </a:r>
            <a:endParaRPr lang="en-US" sz="1200" dirty="0">
              <a:solidFill>
                <a:srgbClr val="008784"/>
              </a:solidFill>
              <a:latin typeface="Lato" panose="020F0502020204030203" pitchFamily="34" charset="0"/>
              <a:ea typeface="Lato" panose="020F0502020204030203" pitchFamily="34" charset="0"/>
              <a:cs typeface="Lato" panose="020F0502020204030203" pitchFamily="34" charset="0"/>
            </a:endParaRPr>
          </a:p>
        </p:txBody>
      </p:sp>
      <p:pic>
        <p:nvPicPr>
          <p:cNvPr id="10" name="Graphic 9">
            <a:extLst>
              <a:ext uri="{FF2B5EF4-FFF2-40B4-BE49-F238E27FC236}">
                <a16:creationId xmlns:a16="http://schemas.microsoft.com/office/drawing/2014/main" id="{954CE960-ED91-B04B-9FE4-C33CD93637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8033942" y="-286022"/>
            <a:ext cx="4499354" cy="4400692"/>
          </a:xfrm>
          <a:prstGeom prst="rect">
            <a:avLst/>
          </a:prstGeom>
        </p:spPr>
      </p:pic>
      <p:pic>
        <p:nvPicPr>
          <p:cNvPr id="16" name="Graphic 11">
            <a:extLst>
              <a:ext uri="{FF2B5EF4-FFF2-40B4-BE49-F238E27FC236}">
                <a16:creationId xmlns:a16="http://schemas.microsoft.com/office/drawing/2014/main" id="{B10A2413-CA70-6E42-A052-3434ADC52D1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74747" y="6195870"/>
            <a:ext cx="564906" cy="537064"/>
          </a:xfrm>
          <a:prstGeom prst="rect">
            <a:avLst/>
          </a:prstGeom>
        </p:spPr>
      </p:pic>
      <p:sp>
        <p:nvSpPr>
          <p:cNvPr id="17" name="Oval 16">
            <a:extLst>
              <a:ext uri="{FF2B5EF4-FFF2-40B4-BE49-F238E27FC236}">
                <a16:creationId xmlns:a16="http://schemas.microsoft.com/office/drawing/2014/main" id="{0C311EDF-275C-E54B-A396-37A5289A9A94}"/>
              </a:ext>
            </a:extLst>
          </p:cNvPr>
          <p:cNvSpPr/>
          <p:nvPr userDrawn="1"/>
        </p:nvSpPr>
        <p:spPr>
          <a:xfrm>
            <a:off x="-875682" y="5675944"/>
            <a:ext cx="2099952" cy="2029614"/>
          </a:xfrm>
          <a:prstGeom prst="ellipse">
            <a:avLst/>
          </a:prstGeom>
          <a:noFill/>
          <a:ln w="57150">
            <a:solidFill>
              <a:srgbClr val="73C8AE">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11E2012-A039-D241-9162-E2CC1E0AE55C}"/>
              </a:ext>
            </a:extLst>
          </p:cNvPr>
          <p:cNvSpPr txBox="1"/>
          <p:nvPr userDrawn="1"/>
        </p:nvSpPr>
        <p:spPr>
          <a:xfrm>
            <a:off x="8777358" y="6399764"/>
            <a:ext cx="2514600" cy="276999"/>
          </a:xfrm>
          <a:prstGeom prst="rect">
            <a:avLst/>
          </a:prstGeom>
          <a:noFill/>
        </p:spPr>
        <p:txBody>
          <a:bodyPr wrap="square" rtlCol="0" anchor="ctr">
            <a:spAutoFit/>
          </a:bodyPr>
          <a:lstStyle/>
          <a:p>
            <a:pPr algn="r"/>
            <a:r>
              <a:rPr lang="en-US" sz="1200" dirty="0">
                <a:solidFill>
                  <a:srgbClr val="008784"/>
                </a:solidFill>
                <a:latin typeface="Lato" panose="020F0502020204030203" pitchFamily="34" charset="0"/>
                <a:ea typeface="Lato" panose="020F0502020204030203" pitchFamily="34" charset="0"/>
                <a:cs typeface="Lato" panose="020F0502020204030203" pitchFamily="34" charset="0"/>
              </a:rPr>
              <a:t>©</a:t>
            </a:r>
            <a:r>
              <a:rPr lang="en-US" sz="1200" dirty="0" err="1">
                <a:solidFill>
                  <a:srgbClr val="008784"/>
                </a:solidFill>
                <a:latin typeface="Lato" panose="020F0502020204030203" pitchFamily="34" charset="0"/>
                <a:ea typeface="Lato" panose="020F0502020204030203" pitchFamily="34" charset="0"/>
                <a:cs typeface="Lato" panose="020F0502020204030203" pitchFamily="34" charset="0"/>
              </a:rPr>
              <a:t>ncdvtmh</a:t>
            </a:r>
            <a:endParaRPr lang="en-US" sz="1200" dirty="0">
              <a:solidFill>
                <a:srgbClr val="008784"/>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959093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 Purple">
    <p:bg>
      <p:bgPr>
        <a:solidFill>
          <a:srgbClr val="665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89523" y="2339413"/>
            <a:ext cx="10515600" cy="3995485"/>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Graphic 7">
            <a:extLst>
              <a:ext uri="{FF2B5EF4-FFF2-40B4-BE49-F238E27FC236}">
                <a16:creationId xmlns:a16="http://schemas.microsoft.com/office/drawing/2014/main" id="{EA28A811-7B6B-4357-928C-6D9A609C14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8033942" y="-286022"/>
            <a:ext cx="4499354" cy="4400692"/>
          </a:xfrm>
          <a:prstGeom prst="rect">
            <a:avLst/>
          </a:prstGeom>
        </p:spPr>
      </p:pic>
      <p:sp>
        <p:nvSpPr>
          <p:cNvPr id="9" name="Rectangle 8">
            <a:extLst>
              <a:ext uri="{FF2B5EF4-FFF2-40B4-BE49-F238E27FC236}">
                <a16:creationId xmlns:a16="http://schemas.microsoft.com/office/drawing/2014/main" id="{187BBFDB-A7EF-4E53-AA4C-E7493ADB1734}"/>
              </a:ext>
            </a:extLst>
          </p:cNvPr>
          <p:cNvSpPr/>
          <p:nvPr/>
        </p:nvSpPr>
        <p:spPr>
          <a:xfrm>
            <a:off x="902601" y="1912249"/>
            <a:ext cx="10389357" cy="85299"/>
          </a:xfrm>
          <a:prstGeom prst="rect">
            <a:avLst/>
          </a:prstGeom>
          <a:solidFill>
            <a:srgbClr val="73C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1">
            <a:extLst>
              <a:ext uri="{FF2B5EF4-FFF2-40B4-BE49-F238E27FC236}">
                <a16:creationId xmlns:a16="http://schemas.microsoft.com/office/drawing/2014/main" id="{4AB1CE74-F64A-471C-AFE8-C9D41FFB53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4747" y="6197890"/>
            <a:ext cx="564906" cy="534370"/>
          </a:xfrm>
          <a:prstGeom prst="rect">
            <a:avLst/>
          </a:prstGeom>
        </p:spPr>
      </p:pic>
      <p:sp>
        <p:nvSpPr>
          <p:cNvPr id="14" name="Oval 13">
            <a:extLst>
              <a:ext uri="{FF2B5EF4-FFF2-40B4-BE49-F238E27FC236}">
                <a16:creationId xmlns:a16="http://schemas.microsoft.com/office/drawing/2014/main" id="{155F173C-3662-4F84-9C6D-B400AFD03EB9}"/>
              </a:ext>
            </a:extLst>
          </p:cNvPr>
          <p:cNvSpPr/>
          <p:nvPr/>
        </p:nvSpPr>
        <p:spPr>
          <a:xfrm>
            <a:off x="-875682" y="5675944"/>
            <a:ext cx="2099952" cy="2029614"/>
          </a:xfrm>
          <a:prstGeom prst="ellipse">
            <a:avLst/>
          </a:prstGeom>
          <a:noFill/>
          <a:ln w="57150">
            <a:solidFill>
              <a:srgbClr val="73C8AE">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Content Placeholder 13">
            <a:extLst>
              <a:ext uri="{FF2B5EF4-FFF2-40B4-BE49-F238E27FC236}">
                <a16:creationId xmlns:a16="http://schemas.microsoft.com/office/drawing/2014/main" id="{4B14F12A-D2AB-A145-880D-14484F4136B2}"/>
              </a:ext>
            </a:extLst>
          </p:cNvPr>
          <p:cNvSpPr>
            <a:spLocks noGrp="1"/>
          </p:cNvSpPr>
          <p:nvPr>
            <p:ph sz="quarter" idx="13" hasCustomPrompt="1"/>
          </p:nvPr>
        </p:nvSpPr>
        <p:spPr>
          <a:xfrm>
            <a:off x="7188200" y="5989638"/>
            <a:ext cx="4829175" cy="365125"/>
          </a:xfrm>
        </p:spPr>
        <p:txBody>
          <a:bodyPr anchor="ctr">
            <a:normAutofit/>
          </a:bodyPr>
          <a:lstStyle>
            <a:lvl1pPr marL="0" indent="0" algn="r">
              <a:buNone/>
              <a:defRPr sz="1200">
                <a:solidFill>
                  <a:schemeClr val="bg1"/>
                </a:solidFill>
              </a:defRPr>
            </a:lvl1pPr>
          </a:lstStyle>
          <a:p>
            <a:pPr lvl="0"/>
            <a:r>
              <a:rPr lang="en-US" dirty="0"/>
              <a:t>Citations</a:t>
            </a:r>
          </a:p>
        </p:txBody>
      </p:sp>
      <p:sp>
        <p:nvSpPr>
          <p:cNvPr id="17" name="Content Placeholder 16">
            <a:extLst>
              <a:ext uri="{FF2B5EF4-FFF2-40B4-BE49-F238E27FC236}">
                <a16:creationId xmlns:a16="http://schemas.microsoft.com/office/drawing/2014/main" id="{978D310C-C21B-2246-B176-971F7E41F8BC}"/>
              </a:ext>
            </a:extLst>
          </p:cNvPr>
          <p:cNvSpPr>
            <a:spLocks noGrp="1"/>
          </p:cNvSpPr>
          <p:nvPr>
            <p:ph sz="quarter" idx="15" hasCustomPrompt="1"/>
          </p:nvPr>
        </p:nvSpPr>
        <p:spPr>
          <a:xfrm>
            <a:off x="11405123" y="6362281"/>
            <a:ext cx="612129" cy="377825"/>
          </a:xfrm>
        </p:spPr>
        <p:txBody>
          <a:bodyPr anchor="ctr">
            <a:normAutofit/>
          </a:bodyPr>
          <a:lstStyle>
            <a:lvl1pPr marL="0" marR="0" indent="0" algn="r" defTabSz="914400" rtl="0" eaLnBrk="1" fontAlgn="auto" latinLnBrk="0" hangingPunct="1">
              <a:lnSpc>
                <a:spcPct val="90000"/>
              </a:lnSpc>
              <a:spcBef>
                <a:spcPts val="1000"/>
              </a:spcBef>
              <a:spcAft>
                <a:spcPts val="0"/>
              </a:spcAft>
              <a:buClr>
                <a:srgbClr val="73C8AE"/>
              </a:buClr>
              <a:buSzTx/>
              <a:buFont typeface="Lato Black" panose="020F0A02020204030203" pitchFamily="34" charset="0"/>
              <a:buNone/>
              <a:tabLst/>
              <a:defRPr sz="1200">
                <a:solidFill>
                  <a:schemeClr val="bg1"/>
                </a:solidFill>
              </a:defRPr>
            </a:lvl1pPr>
          </a:lstStyle>
          <a:p>
            <a:pPr lvl="0"/>
            <a:r>
              <a:rPr lang="en-US" dirty="0"/>
              <a:t>&lt;#&gt;</a:t>
            </a:r>
          </a:p>
        </p:txBody>
      </p:sp>
      <p:sp>
        <p:nvSpPr>
          <p:cNvPr id="4" name="TextBox 3">
            <a:extLst>
              <a:ext uri="{FF2B5EF4-FFF2-40B4-BE49-F238E27FC236}">
                <a16:creationId xmlns:a16="http://schemas.microsoft.com/office/drawing/2014/main" id="{1B170262-897A-C94D-AAC8-ADEE3276C63F}"/>
              </a:ext>
            </a:extLst>
          </p:cNvPr>
          <p:cNvSpPr txBox="1"/>
          <p:nvPr/>
        </p:nvSpPr>
        <p:spPr>
          <a:xfrm>
            <a:off x="8777358" y="6399764"/>
            <a:ext cx="2514600" cy="276999"/>
          </a:xfrm>
          <a:prstGeom prst="rect">
            <a:avLst/>
          </a:prstGeom>
          <a:noFill/>
        </p:spPr>
        <p:txBody>
          <a:bodyPr wrap="square" rtlCol="0" anchor="ctr">
            <a:spAutoFit/>
          </a:bodyPr>
          <a:lstStyle/>
          <a:p>
            <a:pPr algn="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a:t>
            </a:r>
            <a:r>
              <a:rPr lang="en-US" sz="1200" dirty="0" err="1">
                <a:solidFill>
                  <a:schemeClr val="bg1"/>
                </a:solidFill>
                <a:latin typeface="Lato" panose="020F0502020204030203" pitchFamily="34" charset="0"/>
                <a:ea typeface="Lato" panose="020F0502020204030203" pitchFamily="34" charset="0"/>
                <a:cs typeface="Lato" panose="020F0502020204030203" pitchFamily="34" charset="0"/>
              </a:rPr>
              <a:t>ncdvtmh</a:t>
            </a:r>
            <a:endParaRPr lang="en-US" sz="12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12" name="Graphic 11">
            <a:extLst>
              <a:ext uri="{FF2B5EF4-FFF2-40B4-BE49-F238E27FC236}">
                <a16:creationId xmlns:a16="http://schemas.microsoft.com/office/drawing/2014/main" id="{BF20B4CC-53E2-2548-9A79-0A731E6CC6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8033942" y="-286022"/>
            <a:ext cx="4499354" cy="4400692"/>
          </a:xfrm>
          <a:prstGeom prst="rect">
            <a:avLst/>
          </a:prstGeom>
        </p:spPr>
      </p:pic>
      <p:sp>
        <p:nvSpPr>
          <p:cNvPr id="15" name="Rectangle 14">
            <a:extLst>
              <a:ext uri="{FF2B5EF4-FFF2-40B4-BE49-F238E27FC236}">
                <a16:creationId xmlns:a16="http://schemas.microsoft.com/office/drawing/2014/main" id="{9422B373-4150-F94E-9342-B3C4085D91B4}"/>
              </a:ext>
            </a:extLst>
          </p:cNvPr>
          <p:cNvSpPr/>
          <p:nvPr userDrawn="1"/>
        </p:nvSpPr>
        <p:spPr>
          <a:xfrm>
            <a:off x="902601" y="1912249"/>
            <a:ext cx="10389357" cy="85299"/>
          </a:xfrm>
          <a:prstGeom prst="rect">
            <a:avLst/>
          </a:prstGeom>
          <a:solidFill>
            <a:srgbClr val="73C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1">
            <a:extLst>
              <a:ext uri="{FF2B5EF4-FFF2-40B4-BE49-F238E27FC236}">
                <a16:creationId xmlns:a16="http://schemas.microsoft.com/office/drawing/2014/main" id="{47CE5984-DA28-3347-87BD-2D261684A18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74747" y="6197890"/>
            <a:ext cx="564906" cy="534370"/>
          </a:xfrm>
          <a:prstGeom prst="rect">
            <a:avLst/>
          </a:prstGeom>
        </p:spPr>
      </p:pic>
      <p:sp>
        <p:nvSpPr>
          <p:cNvPr id="18" name="Oval 17">
            <a:extLst>
              <a:ext uri="{FF2B5EF4-FFF2-40B4-BE49-F238E27FC236}">
                <a16:creationId xmlns:a16="http://schemas.microsoft.com/office/drawing/2014/main" id="{9D052CAB-83C4-794B-8258-575EF4952B46}"/>
              </a:ext>
            </a:extLst>
          </p:cNvPr>
          <p:cNvSpPr/>
          <p:nvPr userDrawn="1"/>
        </p:nvSpPr>
        <p:spPr>
          <a:xfrm>
            <a:off x="-875682" y="5675944"/>
            <a:ext cx="2099952" cy="2029614"/>
          </a:xfrm>
          <a:prstGeom prst="ellipse">
            <a:avLst/>
          </a:prstGeom>
          <a:noFill/>
          <a:ln w="57150">
            <a:solidFill>
              <a:srgbClr val="73C8AE">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TextBox 18">
            <a:extLst>
              <a:ext uri="{FF2B5EF4-FFF2-40B4-BE49-F238E27FC236}">
                <a16:creationId xmlns:a16="http://schemas.microsoft.com/office/drawing/2014/main" id="{E39D472D-5861-9B4D-89B6-249723FE3BF8}"/>
              </a:ext>
            </a:extLst>
          </p:cNvPr>
          <p:cNvSpPr txBox="1"/>
          <p:nvPr userDrawn="1"/>
        </p:nvSpPr>
        <p:spPr>
          <a:xfrm>
            <a:off x="8777358" y="6399764"/>
            <a:ext cx="2514600" cy="276999"/>
          </a:xfrm>
          <a:prstGeom prst="rect">
            <a:avLst/>
          </a:prstGeom>
          <a:noFill/>
        </p:spPr>
        <p:txBody>
          <a:bodyPr wrap="square" rtlCol="0" anchor="ctr">
            <a:spAutoFit/>
          </a:bodyPr>
          <a:lstStyle/>
          <a:p>
            <a:pPr algn="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a:t>
            </a:r>
            <a:r>
              <a:rPr lang="en-US" sz="1200" dirty="0" err="1">
                <a:solidFill>
                  <a:schemeClr val="bg1"/>
                </a:solidFill>
                <a:latin typeface="Lato" panose="020F0502020204030203" pitchFamily="34" charset="0"/>
                <a:ea typeface="Lato" panose="020F0502020204030203" pitchFamily="34" charset="0"/>
                <a:cs typeface="Lato" panose="020F0502020204030203" pitchFamily="34" charset="0"/>
              </a:rPr>
              <a:t>ncdvtmh</a:t>
            </a:r>
            <a:endParaRPr lang="en-US" sz="12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923498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Continued - Purple">
    <p:bg>
      <p:bgPr>
        <a:solidFill>
          <a:srgbClr val="6653A3"/>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89523" y="775253"/>
            <a:ext cx="10515600" cy="5559646"/>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Graphic 7">
            <a:extLst>
              <a:ext uri="{FF2B5EF4-FFF2-40B4-BE49-F238E27FC236}">
                <a16:creationId xmlns:a16="http://schemas.microsoft.com/office/drawing/2014/main" id="{EA28A811-7B6B-4357-928C-6D9A609C14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8033942" y="-286022"/>
            <a:ext cx="4499354" cy="4400692"/>
          </a:xfrm>
          <a:prstGeom prst="rect">
            <a:avLst/>
          </a:prstGeom>
        </p:spPr>
      </p:pic>
      <p:pic>
        <p:nvPicPr>
          <p:cNvPr id="13" name="Graphic 11">
            <a:extLst>
              <a:ext uri="{FF2B5EF4-FFF2-40B4-BE49-F238E27FC236}">
                <a16:creationId xmlns:a16="http://schemas.microsoft.com/office/drawing/2014/main" id="{4AB1CE74-F64A-471C-AFE8-C9D41FFB53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4747" y="6197890"/>
            <a:ext cx="564906" cy="534370"/>
          </a:xfrm>
          <a:prstGeom prst="rect">
            <a:avLst/>
          </a:prstGeom>
        </p:spPr>
      </p:pic>
      <p:sp>
        <p:nvSpPr>
          <p:cNvPr id="14" name="Oval 13">
            <a:extLst>
              <a:ext uri="{FF2B5EF4-FFF2-40B4-BE49-F238E27FC236}">
                <a16:creationId xmlns:a16="http://schemas.microsoft.com/office/drawing/2014/main" id="{155F173C-3662-4F84-9C6D-B400AFD03EB9}"/>
              </a:ext>
            </a:extLst>
          </p:cNvPr>
          <p:cNvSpPr/>
          <p:nvPr/>
        </p:nvSpPr>
        <p:spPr>
          <a:xfrm>
            <a:off x="-875682" y="5675944"/>
            <a:ext cx="2099952" cy="2029614"/>
          </a:xfrm>
          <a:prstGeom prst="ellipse">
            <a:avLst/>
          </a:prstGeom>
          <a:noFill/>
          <a:ln w="57150">
            <a:solidFill>
              <a:srgbClr val="73C8AE">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Content Placeholder 13">
            <a:extLst>
              <a:ext uri="{FF2B5EF4-FFF2-40B4-BE49-F238E27FC236}">
                <a16:creationId xmlns:a16="http://schemas.microsoft.com/office/drawing/2014/main" id="{DA4B42F3-5552-FA41-83AF-F69AB220561B}"/>
              </a:ext>
            </a:extLst>
          </p:cNvPr>
          <p:cNvSpPr>
            <a:spLocks noGrp="1"/>
          </p:cNvSpPr>
          <p:nvPr>
            <p:ph sz="quarter" idx="13" hasCustomPrompt="1"/>
          </p:nvPr>
        </p:nvSpPr>
        <p:spPr>
          <a:xfrm>
            <a:off x="7188200" y="5989638"/>
            <a:ext cx="4829175" cy="365125"/>
          </a:xfrm>
        </p:spPr>
        <p:txBody>
          <a:bodyPr anchor="ctr">
            <a:normAutofit/>
          </a:bodyPr>
          <a:lstStyle>
            <a:lvl1pPr marL="0" indent="0" algn="r">
              <a:buNone/>
              <a:defRPr sz="1200">
                <a:solidFill>
                  <a:schemeClr val="bg1"/>
                </a:solidFill>
              </a:defRPr>
            </a:lvl1pPr>
          </a:lstStyle>
          <a:p>
            <a:pPr lvl="0"/>
            <a:r>
              <a:rPr lang="en-US" dirty="0"/>
              <a:t>Citations</a:t>
            </a:r>
          </a:p>
        </p:txBody>
      </p:sp>
      <p:sp>
        <p:nvSpPr>
          <p:cNvPr id="12" name="Content Placeholder 16">
            <a:extLst>
              <a:ext uri="{FF2B5EF4-FFF2-40B4-BE49-F238E27FC236}">
                <a16:creationId xmlns:a16="http://schemas.microsoft.com/office/drawing/2014/main" id="{7C9A00D2-A553-8F44-B29B-CE23050043AE}"/>
              </a:ext>
            </a:extLst>
          </p:cNvPr>
          <p:cNvSpPr>
            <a:spLocks noGrp="1"/>
          </p:cNvSpPr>
          <p:nvPr>
            <p:ph sz="quarter" idx="15" hasCustomPrompt="1"/>
          </p:nvPr>
        </p:nvSpPr>
        <p:spPr>
          <a:xfrm>
            <a:off x="11405123" y="6362281"/>
            <a:ext cx="612129" cy="377825"/>
          </a:xfrm>
        </p:spPr>
        <p:txBody>
          <a:bodyPr anchor="ctr">
            <a:normAutofit/>
          </a:bodyPr>
          <a:lstStyle>
            <a:lvl1pPr marL="0" marR="0" indent="0" algn="r" defTabSz="914400" rtl="0" eaLnBrk="1" fontAlgn="auto" latinLnBrk="0" hangingPunct="1">
              <a:lnSpc>
                <a:spcPct val="90000"/>
              </a:lnSpc>
              <a:spcBef>
                <a:spcPts val="1000"/>
              </a:spcBef>
              <a:spcAft>
                <a:spcPts val="0"/>
              </a:spcAft>
              <a:buClr>
                <a:srgbClr val="73C8AE"/>
              </a:buClr>
              <a:buSzTx/>
              <a:buFont typeface="Lato Black" panose="020F0A02020204030203" pitchFamily="34" charset="0"/>
              <a:buNone/>
              <a:tabLst/>
              <a:defRPr sz="1200">
                <a:solidFill>
                  <a:schemeClr val="bg1"/>
                </a:solidFill>
              </a:defRPr>
            </a:lvl1pPr>
          </a:lstStyle>
          <a:p>
            <a:pPr lvl="0"/>
            <a:r>
              <a:rPr lang="en-US" dirty="0"/>
              <a:t>&lt;#&gt;</a:t>
            </a:r>
          </a:p>
        </p:txBody>
      </p:sp>
      <p:sp>
        <p:nvSpPr>
          <p:cNvPr id="17" name="TextBox 16">
            <a:extLst>
              <a:ext uri="{FF2B5EF4-FFF2-40B4-BE49-F238E27FC236}">
                <a16:creationId xmlns:a16="http://schemas.microsoft.com/office/drawing/2014/main" id="{E456FB6B-B430-5C40-A70F-7EBB3055CAF1}"/>
              </a:ext>
            </a:extLst>
          </p:cNvPr>
          <p:cNvSpPr txBox="1"/>
          <p:nvPr/>
        </p:nvSpPr>
        <p:spPr>
          <a:xfrm>
            <a:off x="8777358" y="6399764"/>
            <a:ext cx="2514600" cy="276999"/>
          </a:xfrm>
          <a:prstGeom prst="rect">
            <a:avLst/>
          </a:prstGeom>
          <a:noFill/>
        </p:spPr>
        <p:txBody>
          <a:bodyPr wrap="square" rtlCol="0" anchor="ctr">
            <a:spAutoFit/>
          </a:bodyPr>
          <a:lstStyle/>
          <a:p>
            <a:pPr algn="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a:t>
            </a:r>
            <a:r>
              <a:rPr lang="en-US" sz="1200" dirty="0" err="1">
                <a:solidFill>
                  <a:schemeClr val="bg1"/>
                </a:solidFill>
                <a:latin typeface="Lato" panose="020F0502020204030203" pitchFamily="34" charset="0"/>
                <a:ea typeface="Lato" panose="020F0502020204030203" pitchFamily="34" charset="0"/>
                <a:cs typeface="Lato" panose="020F0502020204030203" pitchFamily="34" charset="0"/>
              </a:rPr>
              <a:t>ncdvtmh</a:t>
            </a:r>
            <a:endParaRPr lang="en-US" sz="12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9" name="Graphic 8">
            <a:extLst>
              <a:ext uri="{FF2B5EF4-FFF2-40B4-BE49-F238E27FC236}">
                <a16:creationId xmlns:a16="http://schemas.microsoft.com/office/drawing/2014/main" id="{20B0A709-557B-1640-B0AB-9B243F8F4B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8033942" y="-286022"/>
            <a:ext cx="4499354" cy="4400692"/>
          </a:xfrm>
          <a:prstGeom prst="rect">
            <a:avLst/>
          </a:prstGeom>
        </p:spPr>
      </p:pic>
      <p:pic>
        <p:nvPicPr>
          <p:cNvPr id="11" name="Graphic 11">
            <a:extLst>
              <a:ext uri="{FF2B5EF4-FFF2-40B4-BE49-F238E27FC236}">
                <a16:creationId xmlns:a16="http://schemas.microsoft.com/office/drawing/2014/main" id="{8344DFAD-F53F-4E4A-B8ED-F8ED84621FE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74747" y="6197890"/>
            <a:ext cx="564906" cy="534370"/>
          </a:xfrm>
          <a:prstGeom prst="rect">
            <a:avLst/>
          </a:prstGeom>
        </p:spPr>
      </p:pic>
      <p:sp>
        <p:nvSpPr>
          <p:cNvPr id="15" name="Oval 14">
            <a:extLst>
              <a:ext uri="{FF2B5EF4-FFF2-40B4-BE49-F238E27FC236}">
                <a16:creationId xmlns:a16="http://schemas.microsoft.com/office/drawing/2014/main" id="{7B7C4D94-EE6F-F542-A785-578E75DCC343}"/>
              </a:ext>
            </a:extLst>
          </p:cNvPr>
          <p:cNvSpPr/>
          <p:nvPr userDrawn="1"/>
        </p:nvSpPr>
        <p:spPr>
          <a:xfrm>
            <a:off x="-875682" y="5675944"/>
            <a:ext cx="2099952" cy="2029614"/>
          </a:xfrm>
          <a:prstGeom prst="ellipse">
            <a:avLst/>
          </a:prstGeom>
          <a:noFill/>
          <a:ln w="57150">
            <a:solidFill>
              <a:srgbClr val="73C8AE">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TextBox 15">
            <a:extLst>
              <a:ext uri="{FF2B5EF4-FFF2-40B4-BE49-F238E27FC236}">
                <a16:creationId xmlns:a16="http://schemas.microsoft.com/office/drawing/2014/main" id="{C6AF788B-972C-664A-8539-51114E5BF032}"/>
              </a:ext>
            </a:extLst>
          </p:cNvPr>
          <p:cNvSpPr txBox="1"/>
          <p:nvPr userDrawn="1"/>
        </p:nvSpPr>
        <p:spPr>
          <a:xfrm>
            <a:off x="8777358" y="6399764"/>
            <a:ext cx="2514600" cy="276999"/>
          </a:xfrm>
          <a:prstGeom prst="rect">
            <a:avLst/>
          </a:prstGeom>
          <a:noFill/>
        </p:spPr>
        <p:txBody>
          <a:bodyPr wrap="square" rtlCol="0" anchor="ctr">
            <a:spAutoFit/>
          </a:bodyPr>
          <a:lstStyle/>
          <a:p>
            <a:pPr algn="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a:t>
            </a:r>
            <a:r>
              <a:rPr lang="en-US" sz="1200" dirty="0" err="1">
                <a:solidFill>
                  <a:schemeClr val="bg1"/>
                </a:solidFill>
                <a:latin typeface="Lato" panose="020F0502020204030203" pitchFamily="34" charset="0"/>
                <a:ea typeface="Lato" panose="020F0502020204030203" pitchFamily="34" charset="0"/>
                <a:cs typeface="Lato" panose="020F0502020204030203" pitchFamily="34" charset="0"/>
              </a:rPr>
              <a:t>ncdvtmh</a:t>
            </a:r>
            <a:endParaRPr lang="en-US" sz="12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010962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Picture">
    <p:bg>
      <p:bgPr>
        <a:solidFill>
          <a:srgbClr val="6653A3"/>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A20D81-CA28-4A52-BAEA-D937BDE0ABEC}"/>
              </a:ext>
            </a:extLst>
          </p:cNvPr>
          <p:cNvSpPr>
            <a:spLocks noGrp="1"/>
          </p:cNvSpPr>
          <p:nvPr>
            <p:ph type="pic" sz="quarter" idx="13"/>
          </p:nvPr>
        </p:nvSpPr>
        <p:spPr>
          <a:xfrm>
            <a:off x="7615238" y="-1"/>
            <a:ext cx="4576762" cy="6858001"/>
          </a:xfrm>
        </p:spPr>
        <p:txBody>
          <a:bodyPr/>
          <a:lstStyle/>
          <a:p>
            <a:r>
              <a:rPr lang="en-US"/>
              <a:t>Click icon to add picture</a:t>
            </a:r>
          </a:p>
        </p:txBody>
      </p:sp>
      <p:sp>
        <p:nvSpPr>
          <p:cNvPr id="2" name="Title 1"/>
          <p:cNvSpPr>
            <a:spLocks noGrp="1"/>
          </p:cNvSpPr>
          <p:nvPr>
            <p:ph type="title"/>
          </p:nvPr>
        </p:nvSpPr>
        <p:spPr>
          <a:xfrm>
            <a:off x="838200" y="365125"/>
            <a:ext cx="5858263" cy="1325563"/>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90564" y="2375531"/>
            <a:ext cx="5805899" cy="3995485"/>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Graphic 11">
            <a:extLst>
              <a:ext uri="{FF2B5EF4-FFF2-40B4-BE49-F238E27FC236}">
                <a16:creationId xmlns:a16="http://schemas.microsoft.com/office/drawing/2014/main" id="{4AB1CE74-F64A-471C-AFE8-C9D41FFB53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4747" y="6197890"/>
            <a:ext cx="564906" cy="534370"/>
          </a:xfrm>
          <a:prstGeom prst="rect">
            <a:avLst/>
          </a:prstGeom>
        </p:spPr>
      </p:pic>
      <p:sp>
        <p:nvSpPr>
          <p:cNvPr id="14" name="Oval 13">
            <a:extLst>
              <a:ext uri="{FF2B5EF4-FFF2-40B4-BE49-F238E27FC236}">
                <a16:creationId xmlns:a16="http://schemas.microsoft.com/office/drawing/2014/main" id="{155F173C-3662-4F84-9C6D-B400AFD03EB9}"/>
              </a:ext>
            </a:extLst>
          </p:cNvPr>
          <p:cNvSpPr/>
          <p:nvPr/>
        </p:nvSpPr>
        <p:spPr>
          <a:xfrm>
            <a:off x="-875682" y="5675944"/>
            <a:ext cx="2099952" cy="2029614"/>
          </a:xfrm>
          <a:prstGeom prst="ellipse">
            <a:avLst/>
          </a:prstGeom>
          <a:noFill/>
          <a:ln w="57150">
            <a:solidFill>
              <a:srgbClr val="73C8AE">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7">
            <a:extLst>
              <a:ext uri="{FF2B5EF4-FFF2-40B4-BE49-F238E27FC236}">
                <a16:creationId xmlns:a16="http://schemas.microsoft.com/office/drawing/2014/main" id="{DDB64775-7645-4C58-A0CD-175BB73A91C5}"/>
              </a:ext>
            </a:extLst>
          </p:cNvPr>
          <p:cNvSpPr/>
          <p:nvPr/>
        </p:nvSpPr>
        <p:spPr>
          <a:xfrm>
            <a:off x="905362" y="1908679"/>
            <a:ext cx="5805899" cy="85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Graphic 11">
            <a:extLst>
              <a:ext uri="{FF2B5EF4-FFF2-40B4-BE49-F238E27FC236}">
                <a16:creationId xmlns:a16="http://schemas.microsoft.com/office/drawing/2014/main" id="{07B47584-296E-4025-8389-D5172DC20B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4747" y="6197890"/>
            <a:ext cx="564906" cy="534370"/>
          </a:xfrm>
          <a:prstGeom prst="rect">
            <a:avLst/>
          </a:prstGeom>
        </p:spPr>
      </p:pic>
      <p:sp>
        <p:nvSpPr>
          <p:cNvPr id="21" name="Oval 20">
            <a:extLst>
              <a:ext uri="{FF2B5EF4-FFF2-40B4-BE49-F238E27FC236}">
                <a16:creationId xmlns:a16="http://schemas.microsoft.com/office/drawing/2014/main" id="{71D5E154-62E4-4F74-BB14-9E388E7EE5F1}"/>
              </a:ext>
            </a:extLst>
          </p:cNvPr>
          <p:cNvSpPr/>
          <p:nvPr/>
        </p:nvSpPr>
        <p:spPr>
          <a:xfrm>
            <a:off x="-875682" y="5675944"/>
            <a:ext cx="2099952" cy="2029614"/>
          </a:xfrm>
          <a:prstGeom prst="ellipse">
            <a:avLst/>
          </a:prstGeom>
          <a:noFill/>
          <a:ln w="57150">
            <a:solidFill>
              <a:srgbClr val="73C8AE">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5C3D9DBE-C5E6-461E-9CEE-32923D2B4EF1}"/>
              </a:ext>
            </a:extLst>
          </p:cNvPr>
          <p:cNvSpPr/>
          <p:nvPr/>
        </p:nvSpPr>
        <p:spPr>
          <a:xfrm>
            <a:off x="7432077" y="-1719"/>
            <a:ext cx="183339" cy="6857998"/>
          </a:xfrm>
          <a:prstGeom prst="rect">
            <a:avLst/>
          </a:prstGeom>
          <a:solidFill>
            <a:srgbClr val="73C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phic 7">
            <a:extLst>
              <a:ext uri="{FF2B5EF4-FFF2-40B4-BE49-F238E27FC236}">
                <a16:creationId xmlns:a16="http://schemas.microsoft.com/office/drawing/2014/main" id="{EA28A811-7B6B-4357-928C-6D9A609C1434}"/>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18969" r="19811"/>
          <a:stretch/>
        </p:blipFill>
        <p:spPr>
          <a:xfrm rot="10800000">
            <a:off x="8925338" y="-286022"/>
            <a:ext cx="3607957" cy="3565935"/>
          </a:xfrm>
          <a:prstGeom prst="rect">
            <a:avLst/>
          </a:prstGeom>
        </p:spPr>
      </p:pic>
      <p:sp>
        <p:nvSpPr>
          <p:cNvPr id="19" name="Content Placeholder 13">
            <a:extLst>
              <a:ext uri="{FF2B5EF4-FFF2-40B4-BE49-F238E27FC236}">
                <a16:creationId xmlns:a16="http://schemas.microsoft.com/office/drawing/2014/main" id="{199A36A6-594F-BA4F-A8F9-34671ED11984}"/>
              </a:ext>
            </a:extLst>
          </p:cNvPr>
          <p:cNvSpPr>
            <a:spLocks noGrp="1"/>
          </p:cNvSpPr>
          <p:nvPr>
            <p:ph sz="quarter" idx="14" hasCustomPrompt="1"/>
          </p:nvPr>
        </p:nvSpPr>
        <p:spPr>
          <a:xfrm>
            <a:off x="7188200" y="5989638"/>
            <a:ext cx="4829175" cy="365125"/>
          </a:xfrm>
        </p:spPr>
        <p:txBody>
          <a:bodyPr anchor="ctr">
            <a:normAutofit/>
          </a:bodyPr>
          <a:lstStyle>
            <a:lvl1pPr marL="0" indent="0" algn="r">
              <a:buNone/>
              <a:defRPr sz="1200">
                <a:solidFill>
                  <a:schemeClr val="bg1"/>
                </a:solidFill>
              </a:defRPr>
            </a:lvl1pPr>
          </a:lstStyle>
          <a:p>
            <a:pPr lvl="0"/>
            <a:r>
              <a:rPr lang="en-US" dirty="0"/>
              <a:t>Citations</a:t>
            </a:r>
          </a:p>
        </p:txBody>
      </p:sp>
      <p:sp>
        <p:nvSpPr>
          <p:cNvPr id="24" name="Content Placeholder 16">
            <a:extLst>
              <a:ext uri="{FF2B5EF4-FFF2-40B4-BE49-F238E27FC236}">
                <a16:creationId xmlns:a16="http://schemas.microsoft.com/office/drawing/2014/main" id="{8234CD2F-35C5-A146-AEB9-A3DDC5D50BE0}"/>
              </a:ext>
            </a:extLst>
          </p:cNvPr>
          <p:cNvSpPr>
            <a:spLocks noGrp="1"/>
          </p:cNvSpPr>
          <p:nvPr>
            <p:ph sz="quarter" idx="16" hasCustomPrompt="1"/>
          </p:nvPr>
        </p:nvSpPr>
        <p:spPr>
          <a:xfrm>
            <a:off x="11405123" y="6362281"/>
            <a:ext cx="612129" cy="377825"/>
          </a:xfrm>
        </p:spPr>
        <p:txBody>
          <a:bodyPr anchor="ctr">
            <a:normAutofit/>
          </a:bodyPr>
          <a:lstStyle>
            <a:lvl1pPr marL="0" marR="0" indent="0" algn="r" defTabSz="914400" rtl="0" eaLnBrk="1" fontAlgn="auto" latinLnBrk="0" hangingPunct="1">
              <a:lnSpc>
                <a:spcPct val="90000"/>
              </a:lnSpc>
              <a:spcBef>
                <a:spcPts val="1000"/>
              </a:spcBef>
              <a:spcAft>
                <a:spcPts val="0"/>
              </a:spcAft>
              <a:buClr>
                <a:srgbClr val="73C8AE"/>
              </a:buClr>
              <a:buSzTx/>
              <a:buFont typeface="Lato Black" panose="020F0A02020204030203" pitchFamily="34" charset="0"/>
              <a:buNone/>
              <a:tabLst/>
              <a:defRPr sz="1200">
                <a:solidFill>
                  <a:schemeClr val="bg1"/>
                </a:solidFill>
              </a:defRPr>
            </a:lvl1pPr>
          </a:lstStyle>
          <a:p>
            <a:pPr lvl="0"/>
            <a:r>
              <a:rPr lang="en-US" dirty="0"/>
              <a:t>&lt;#&gt;</a:t>
            </a:r>
          </a:p>
        </p:txBody>
      </p:sp>
      <p:sp>
        <p:nvSpPr>
          <p:cNvPr id="25" name="TextBox 24">
            <a:extLst>
              <a:ext uri="{FF2B5EF4-FFF2-40B4-BE49-F238E27FC236}">
                <a16:creationId xmlns:a16="http://schemas.microsoft.com/office/drawing/2014/main" id="{140B53AD-F99F-344A-9D4E-75E714AE3BE9}"/>
              </a:ext>
            </a:extLst>
          </p:cNvPr>
          <p:cNvSpPr txBox="1"/>
          <p:nvPr/>
        </p:nvSpPr>
        <p:spPr>
          <a:xfrm>
            <a:off x="8777358" y="6399764"/>
            <a:ext cx="2514600" cy="276999"/>
          </a:xfrm>
          <a:prstGeom prst="rect">
            <a:avLst/>
          </a:prstGeom>
          <a:noFill/>
        </p:spPr>
        <p:txBody>
          <a:bodyPr wrap="square" rtlCol="0" anchor="ctr">
            <a:spAutoFit/>
          </a:bodyPr>
          <a:lstStyle/>
          <a:p>
            <a:pPr algn="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a:t>
            </a:r>
            <a:r>
              <a:rPr lang="en-US" sz="1200" dirty="0" err="1">
                <a:solidFill>
                  <a:schemeClr val="bg1"/>
                </a:solidFill>
                <a:latin typeface="Lato" panose="020F0502020204030203" pitchFamily="34" charset="0"/>
                <a:ea typeface="Lato" panose="020F0502020204030203" pitchFamily="34" charset="0"/>
                <a:cs typeface="Lato" panose="020F0502020204030203" pitchFamily="34" charset="0"/>
              </a:rPr>
              <a:t>ncdvtmh</a:t>
            </a:r>
            <a:endParaRPr lang="en-US" sz="12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15" name="Graphic 11">
            <a:extLst>
              <a:ext uri="{FF2B5EF4-FFF2-40B4-BE49-F238E27FC236}">
                <a16:creationId xmlns:a16="http://schemas.microsoft.com/office/drawing/2014/main" id="{D1E49070-1BA3-C44B-89DD-9205911246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4747" y="6197890"/>
            <a:ext cx="564906" cy="534370"/>
          </a:xfrm>
          <a:prstGeom prst="rect">
            <a:avLst/>
          </a:prstGeom>
        </p:spPr>
      </p:pic>
      <p:sp>
        <p:nvSpPr>
          <p:cNvPr id="16" name="Oval 15">
            <a:extLst>
              <a:ext uri="{FF2B5EF4-FFF2-40B4-BE49-F238E27FC236}">
                <a16:creationId xmlns:a16="http://schemas.microsoft.com/office/drawing/2014/main" id="{F6231F19-CEDA-3145-BAF4-347B240F0B7B}"/>
              </a:ext>
            </a:extLst>
          </p:cNvPr>
          <p:cNvSpPr/>
          <p:nvPr userDrawn="1"/>
        </p:nvSpPr>
        <p:spPr>
          <a:xfrm>
            <a:off x="-875682" y="5675944"/>
            <a:ext cx="2099952" cy="2029614"/>
          </a:xfrm>
          <a:prstGeom prst="ellipse">
            <a:avLst/>
          </a:prstGeom>
          <a:noFill/>
          <a:ln w="57150">
            <a:solidFill>
              <a:srgbClr val="73C8AE">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a:extLst>
              <a:ext uri="{FF2B5EF4-FFF2-40B4-BE49-F238E27FC236}">
                <a16:creationId xmlns:a16="http://schemas.microsoft.com/office/drawing/2014/main" id="{0FE03753-F3B0-6443-842F-9A0FBC31231A}"/>
              </a:ext>
            </a:extLst>
          </p:cNvPr>
          <p:cNvSpPr/>
          <p:nvPr userDrawn="1"/>
        </p:nvSpPr>
        <p:spPr>
          <a:xfrm>
            <a:off x="905362" y="1908679"/>
            <a:ext cx="5805899" cy="85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Graphic 11">
            <a:extLst>
              <a:ext uri="{FF2B5EF4-FFF2-40B4-BE49-F238E27FC236}">
                <a16:creationId xmlns:a16="http://schemas.microsoft.com/office/drawing/2014/main" id="{3BB1A877-AA82-5642-A0AD-FE63C9872E0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74747" y="6197890"/>
            <a:ext cx="564906" cy="534370"/>
          </a:xfrm>
          <a:prstGeom prst="rect">
            <a:avLst/>
          </a:prstGeom>
        </p:spPr>
      </p:pic>
      <p:sp>
        <p:nvSpPr>
          <p:cNvPr id="26" name="Oval 25">
            <a:extLst>
              <a:ext uri="{FF2B5EF4-FFF2-40B4-BE49-F238E27FC236}">
                <a16:creationId xmlns:a16="http://schemas.microsoft.com/office/drawing/2014/main" id="{D449692A-7349-8C4B-96A1-BF12192079F0}"/>
              </a:ext>
            </a:extLst>
          </p:cNvPr>
          <p:cNvSpPr/>
          <p:nvPr userDrawn="1"/>
        </p:nvSpPr>
        <p:spPr>
          <a:xfrm>
            <a:off x="-875682" y="5675944"/>
            <a:ext cx="2099952" cy="2029614"/>
          </a:xfrm>
          <a:prstGeom prst="ellipse">
            <a:avLst/>
          </a:prstGeom>
          <a:noFill/>
          <a:ln w="57150">
            <a:solidFill>
              <a:srgbClr val="73C8AE">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9CAFF624-7E2F-464B-BA1D-E9CCF8CB9E9C}"/>
              </a:ext>
            </a:extLst>
          </p:cNvPr>
          <p:cNvSpPr/>
          <p:nvPr userDrawn="1"/>
        </p:nvSpPr>
        <p:spPr>
          <a:xfrm>
            <a:off x="7432077" y="-1719"/>
            <a:ext cx="183339" cy="6857998"/>
          </a:xfrm>
          <a:prstGeom prst="rect">
            <a:avLst/>
          </a:prstGeom>
          <a:solidFill>
            <a:srgbClr val="73C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Graphic 27">
            <a:extLst>
              <a:ext uri="{FF2B5EF4-FFF2-40B4-BE49-F238E27FC236}">
                <a16:creationId xmlns:a16="http://schemas.microsoft.com/office/drawing/2014/main" id="{F44FAE86-DB98-5143-90A2-0E19F4B6C3D8}"/>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t="18969" r="19811"/>
          <a:stretch/>
        </p:blipFill>
        <p:spPr>
          <a:xfrm rot="10800000">
            <a:off x="8925338" y="-286022"/>
            <a:ext cx="3607957" cy="3565935"/>
          </a:xfrm>
          <a:prstGeom prst="rect">
            <a:avLst/>
          </a:prstGeom>
        </p:spPr>
      </p:pic>
      <p:sp>
        <p:nvSpPr>
          <p:cNvPr id="29" name="TextBox 28">
            <a:extLst>
              <a:ext uri="{FF2B5EF4-FFF2-40B4-BE49-F238E27FC236}">
                <a16:creationId xmlns:a16="http://schemas.microsoft.com/office/drawing/2014/main" id="{7772765B-8880-EC4C-A29E-0301FF335ED5}"/>
              </a:ext>
            </a:extLst>
          </p:cNvPr>
          <p:cNvSpPr txBox="1"/>
          <p:nvPr userDrawn="1"/>
        </p:nvSpPr>
        <p:spPr>
          <a:xfrm>
            <a:off x="8777358" y="6399764"/>
            <a:ext cx="2514600" cy="276999"/>
          </a:xfrm>
          <a:prstGeom prst="rect">
            <a:avLst/>
          </a:prstGeom>
          <a:noFill/>
        </p:spPr>
        <p:txBody>
          <a:bodyPr wrap="square" rtlCol="0" anchor="ctr">
            <a:spAutoFit/>
          </a:bodyPr>
          <a:lstStyle/>
          <a:p>
            <a:pPr algn="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a:t>
            </a:r>
            <a:r>
              <a:rPr lang="en-US" sz="1200" dirty="0" err="1">
                <a:solidFill>
                  <a:schemeClr val="bg1"/>
                </a:solidFill>
                <a:latin typeface="Lato" panose="020F0502020204030203" pitchFamily="34" charset="0"/>
                <a:ea typeface="Lato" panose="020F0502020204030203" pitchFamily="34" charset="0"/>
                <a:cs typeface="Lato" panose="020F0502020204030203" pitchFamily="34" charset="0"/>
              </a:rPr>
              <a:t>ncdvtmh</a:t>
            </a:r>
            <a:endParaRPr lang="en-US" sz="12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515788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 Continued">
    <p:bg>
      <p:bgPr>
        <a:solidFill>
          <a:srgbClr val="6653A3"/>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A20D81-CA28-4A52-BAEA-D937BDE0ABEC}"/>
              </a:ext>
            </a:extLst>
          </p:cNvPr>
          <p:cNvSpPr>
            <a:spLocks noGrp="1"/>
          </p:cNvSpPr>
          <p:nvPr>
            <p:ph type="pic" sz="quarter" idx="13"/>
          </p:nvPr>
        </p:nvSpPr>
        <p:spPr>
          <a:xfrm>
            <a:off x="7615238" y="-1"/>
            <a:ext cx="4576762" cy="6858001"/>
          </a:xfrm>
        </p:spPr>
        <p:txBody>
          <a:bodyPr/>
          <a:lstStyle/>
          <a:p>
            <a:r>
              <a:rPr lang="en-US"/>
              <a:t>Click icon to add picture</a:t>
            </a:r>
          </a:p>
        </p:txBody>
      </p:sp>
      <p:sp>
        <p:nvSpPr>
          <p:cNvPr id="3" name="Content Placeholder 2"/>
          <p:cNvSpPr>
            <a:spLocks noGrp="1"/>
          </p:cNvSpPr>
          <p:nvPr>
            <p:ph idx="1"/>
          </p:nvPr>
        </p:nvSpPr>
        <p:spPr>
          <a:xfrm>
            <a:off x="890564" y="715617"/>
            <a:ext cx="5805899" cy="5655399"/>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Graphic 11">
            <a:extLst>
              <a:ext uri="{FF2B5EF4-FFF2-40B4-BE49-F238E27FC236}">
                <a16:creationId xmlns:a16="http://schemas.microsoft.com/office/drawing/2014/main" id="{4AB1CE74-F64A-471C-AFE8-C9D41FFB53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4747" y="6197890"/>
            <a:ext cx="564906" cy="534370"/>
          </a:xfrm>
          <a:prstGeom prst="rect">
            <a:avLst/>
          </a:prstGeom>
        </p:spPr>
      </p:pic>
      <p:sp>
        <p:nvSpPr>
          <p:cNvPr id="14" name="Oval 13">
            <a:extLst>
              <a:ext uri="{FF2B5EF4-FFF2-40B4-BE49-F238E27FC236}">
                <a16:creationId xmlns:a16="http://schemas.microsoft.com/office/drawing/2014/main" id="{155F173C-3662-4F84-9C6D-B400AFD03EB9}"/>
              </a:ext>
            </a:extLst>
          </p:cNvPr>
          <p:cNvSpPr/>
          <p:nvPr/>
        </p:nvSpPr>
        <p:spPr>
          <a:xfrm>
            <a:off x="-875682" y="5675944"/>
            <a:ext cx="2099952" cy="2029614"/>
          </a:xfrm>
          <a:prstGeom prst="ellipse">
            <a:avLst/>
          </a:prstGeom>
          <a:noFill/>
          <a:ln w="57150">
            <a:solidFill>
              <a:srgbClr val="73C8AE">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0" name="Graphic 11">
            <a:extLst>
              <a:ext uri="{FF2B5EF4-FFF2-40B4-BE49-F238E27FC236}">
                <a16:creationId xmlns:a16="http://schemas.microsoft.com/office/drawing/2014/main" id="{07B47584-296E-4025-8389-D5172DC20B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4747" y="6197890"/>
            <a:ext cx="564906" cy="534370"/>
          </a:xfrm>
          <a:prstGeom prst="rect">
            <a:avLst/>
          </a:prstGeom>
        </p:spPr>
      </p:pic>
      <p:sp>
        <p:nvSpPr>
          <p:cNvPr id="21" name="Oval 20">
            <a:extLst>
              <a:ext uri="{FF2B5EF4-FFF2-40B4-BE49-F238E27FC236}">
                <a16:creationId xmlns:a16="http://schemas.microsoft.com/office/drawing/2014/main" id="{71D5E154-62E4-4F74-BB14-9E388E7EE5F1}"/>
              </a:ext>
            </a:extLst>
          </p:cNvPr>
          <p:cNvSpPr/>
          <p:nvPr/>
        </p:nvSpPr>
        <p:spPr>
          <a:xfrm>
            <a:off x="-875682" y="5675944"/>
            <a:ext cx="2099952" cy="2029614"/>
          </a:xfrm>
          <a:prstGeom prst="ellipse">
            <a:avLst/>
          </a:prstGeom>
          <a:noFill/>
          <a:ln w="57150">
            <a:solidFill>
              <a:srgbClr val="73C8AE">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5C3D9DBE-C5E6-461E-9CEE-32923D2B4EF1}"/>
              </a:ext>
            </a:extLst>
          </p:cNvPr>
          <p:cNvSpPr/>
          <p:nvPr/>
        </p:nvSpPr>
        <p:spPr>
          <a:xfrm>
            <a:off x="7432077" y="-1719"/>
            <a:ext cx="183339" cy="6857998"/>
          </a:xfrm>
          <a:prstGeom prst="rect">
            <a:avLst/>
          </a:prstGeom>
          <a:solidFill>
            <a:srgbClr val="73C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phic 7">
            <a:extLst>
              <a:ext uri="{FF2B5EF4-FFF2-40B4-BE49-F238E27FC236}">
                <a16:creationId xmlns:a16="http://schemas.microsoft.com/office/drawing/2014/main" id="{EA28A811-7B6B-4357-928C-6D9A609C1434}"/>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18969" r="19811"/>
          <a:stretch/>
        </p:blipFill>
        <p:spPr>
          <a:xfrm rot="10800000">
            <a:off x="8925338" y="-286022"/>
            <a:ext cx="3607957" cy="3565935"/>
          </a:xfrm>
          <a:prstGeom prst="rect">
            <a:avLst/>
          </a:prstGeom>
        </p:spPr>
      </p:pic>
      <p:sp>
        <p:nvSpPr>
          <p:cNvPr id="17" name="Content Placeholder 13">
            <a:extLst>
              <a:ext uri="{FF2B5EF4-FFF2-40B4-BE49-F238E27FC236}">
                <a16:creationId xmlns:a16="http://schemas.microsoft.com/office/drawing/2014/main" id="{2818CC8E-C9F7-5144-8ED4-E354099158A5}"/>
              </a:ext>
            </a:extLst>
          </p:cNvPr>
          <p:cNvSpPr>
            <a:spLocks noGrp="1"/>
          </p:cNvSpPr>
          <p:nvPr>
            <p:ph sz="quarter" idx="14" hasCustomPrompt="1"/>
          </p:nvPr>
        </p:nvSpPr>
        <p:spPr>
          <a:xfrm>
            <a:off x="7188200" y="5989638"/>
            <a:ext cx="4829175" cy="365125"/>
          </a:xfrm>
        </p:spPr>
        <p:txBody>
          <a:bodyPr anchor="ctr">
            <a:normAutofit/>
          </a:bodyPr>
          <a:lstStyle>
            <a:lvl1pPr marL="0" indent="0" algn="r">
              <a:buNone/>
              <a:defRPr sz="1200">
                <a:solidFill>
                  <a:schemeClr val="bg1"/>
                </a:solidFill>
              </a:defRPr>
            </a:lvl1pPr>
          </a:lstStyle>
          <a:p>
            <a:pPr lvl="0"/>
            <a:r>
              <a:rPr lang="en-US" dirty="0"/>
              <a:t>Citations</a:t>
            </a:r>
          </a:p>
        </p:txBody>
      </p:sp>
      <p:sp>
        <p:nvSpPr>
          <p:cNvPr id="19" name="Content Placeholder 16">
            <a:extLst>
              <a:ext uri="{FF2B5EF4-FFF2-40B4-BE49-F238E27FC236}">
                <a16:creationId xmlns:a16="http://schemas.microsoft.com/office/drawing/2014/main" id="{38EBF906-A062-794D-B52C-FC1115E5E5E7}"/>
              </a:ext>
            </a:extLst>
          </p:cNvPr>
          <p:cNvSpPr>
            <a:spLocks noGrp="1"/>
          </p:cNvSpPr>
          <p:nvPr>
            <p:ph sz="quarter" idx="16" hasCustomPrompt="1"/>
          </p:nvPr>
        </p:nvSpPr>
        <p:spPr>
          <a:xfrm>
            <a:off x="11405123" y="6362281"/>
            <a:ext cx="612129" cy="377825"/>
          </a:xfrm>
        </p:spPr>
        <p:txBody>
          <a:bodyPr anchor="ctr">
            <a:normAutofit/>
          </a:bodyPr>
          <a:lstStyle>
            <a:lvl1pPr marL="0" marR="0" indent="0" algn="r" defTabSz="914400" rtl="0" eaLnBrk="1" fontAlgn="auto" latinLnBrk="0" hangingPunct="1">
              <a:lnSpc>
                <a:spcPct val="90000"/>
              </a:lnSpc>
              <a:spcBef>
                <a:spcPts val="1000"/>
              </a:spcBef>
              <a:spcAft>
                <a:spcPts val="0"/>
              </a:spcAft>
              <a:buClr>
                <a:srgbClr val="73C8AE"/>
              </a:buClr>
              <a:buSzTx/>
              <a:buFont typeface="Lato Black" panose="020F0A02020204030203" pitchFamily="34" charset="0"/>
              <a:buNone/>
              <a:tabLst/>
              <a:defRPr sz="1200">
                <a:solidFill>
                  <a:schemeClr val="bg1"/>
                </a:solidFill>
              </a:defRPr>
            </a:lvl1pPr>
          </a:lstStyle>
          <a:p>
            <a:pPr lvl="0"/>
            <a:r>
              <a:rPr lang="en-US" dirty="0"/>
              <a:t>&lt;#&gt;</a:t>
            </a:r>
          </a:p>
        </p:txBody>
      </p:sp>
      <p:sp>
        <p:nvSpPr>
          <p:cNvPr id="23" name="TextBox 22">
            <a:extLst>
              <a:ext uri="{FF2B5EF4-FFF2-40B4-BE49-F238E27FC236}">
                <a16:creationId xmlns:a16="http://schemas.microsoft.com/office/drawing/2014/main" id="{198A7BBE-07D0-8A4E-B7C8-543710F1AA86}"/>
              </a:ext>
            </a:extLst>
          </p:cNvPr>
          <p:cNvSpPr txBox="1"/>
          <p:nvPr/>
        </p:nvSpPr>
        <p:spPr>
          <a:xfrm>
            <a:off x="8777358" y="6399764"/>
            <a:ext cx="2514600" cy="276999"/>
          </a:xfrm>
          <a:prstGeom prst="rect">
            <a:avLst/>
          </a:prstGeom>
          <a:noFill/>
        </p:spPr>
        <p:txBody>
          <a:bodyPr wrap="square" rtlCol="0" anchor="ctr">
            <a:spAutoFit/>
          </a:bodyPr>
          <a:lstStyle/>
          <a:p>
            <a:pPr algn="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a:t>
            </a:r>
            <a:r>
              <a:rPr lang="en-US" sz="1200" dirty="0" err="1">
                <a:solidFill>
                  <a:schemeClr val="bg1"/>
                </a:solidFill>
                <a:latin typeface="Lato" panose="020F0502020204030203" pitchFamily="34" charset="0"/>
                <a:ea typeface="Lato" panose="020F0502020204030203" pitchFamily="34" charset="0"/>
                <a:cs typeface="Lato" panose="020F0502020204030203" pitchFamily="34" charset="0"/>
              </a:rPr>
              <a:t>ncdvtmh</a:t>
            </a:r>
            <a:endParaRPr lang="en-US" sz="12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15" name="Graphic 11">
            <a:extLst>
              <a:ext uri="{FF2B5EF4-FFF2-40B4-BE49-F238E27FC236}">
                <a16:creationId xmlns:a16="http://schemas.microsoft.com/office/drawing/2014/main" id="{C62BA054-5D26-1741-9CA4-C7D21ABE24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4747" y="6197890"/>
            <a:ext cx="564906" cy="534370"/>
          </a:xfrm>
          <a:prstGeom prst="rect">
            <a:avLst/>
          </a:prstGeom>
        </p:spPr>
      </p:pic>
      <p:sp>
        <p:nvSpPr>
          <p:cNvPr id="16" name="Oval 15">
            <a:extLst>
              <a:ext uri="{FF2B5EF4-FFF2-40B4-BE49-F238E27FC236}">
                <a16:creationId xmlns:a16="http://schemas.microsoft.com/office/drawing/2014/main" id="{67405C7B-E954-A845-B189-04936892C209}"/>
              </a:ext>
            </a:extLst>
          </p:cNvPr>
          <p:cNvSpPr/>
          <p:nvPr userDrawn="1"/>
        </p:nvSpPr>
        <p:spPr>
          <a:xfrm>
            <a:off x="-875682" y="5675944"/>
            <a:ext cx="2099952" cy="2029614"/>
          </a:xfrm>
          <a:prstGeom prst="ellipse">
            <a:avLst/>
          </a:prstGeom>
          <a:noFill/>
          <a:ln w="57150">
            <a:solidFill>
              <a:srgbClr val="73C8AE">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8" name="Graphic 11">
            <a:extLst>
              <a:ext uri="{FF2B5EF4-FFF2-40B4-BE49-F238E27FC236}">
                <a16:creationId xmlns:a16="http://schemas.microsoft.com/office/drawing/2014/main" id="{2EE3DC91-F724-1E4F-988B-5CEA8413C06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74747" y="6197890"/>
            <a:ext cx="564906" cy="534370"/>
          </a:xfrm>
          <a:prstGeom prst="rect">
            <a:avLst/>
          </a:prstGeom>
        </p:spPr>
      </p:pic>
      <p:sp>
        <p:nvSpPr>
          <p:cNvPr id="24" name="Oval 23">
            <a:extLst>
              <a:ext uri="{FF2B5EF4-FFF2-40B4-BE49-F238E27FC236}">
                <a16:creationId xmlns:a16="http://schemas.microsoft.com/office/drawing/2014/main" id="{7B290543-AC12-FE4A-83A1-AC854DA101E8}"/>
              </a:ext>
            </a:extLst>
          </p:cNvPr>
          <p:cNvSpPr/>
          <p:nvPr userDrawn="1"/>
        </p:nvSpPr>
        <p:spPr>
          <a:xfrm>
            <a:off x="-875682" y="5675944"/>
            <a:ext cx="2099952" cy="2029614"/>
          </a:xfrm>
          <a:prstGeom prst="ellipse">
            <a:avLst/>
          </a:prstGeom>
          <a:noFill/>
          <a:ln w="57150">
            <a:solidFill>
              <a:srgbClr val="73C8AE">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F458D674-8847-C845-8A59-7F856F4A953C}"/>
              </a:ext>
            </a:extLst>
          </p:cNvPr>
          <p:cNvSpPr/>
          <p:nvPr userDrawn="1"/>
        </p:nvSpPr>
        <p:spPr>
          <a:xfrm>
            <a:off x="7432077" y="-1719"/>
            <a:ext cx="183339" cy="6857998"/>
          </a:xfrm>
          <a:prstGeom prst="rect">
            <a:avLst/>
          </a:prstGeom>
          <a:solidFill>
            <a:srgbClr val="73C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Graphic 25">
            <a:extLst>
              <a:ext uri="{FF2B5EF4-FFF2-40B4-BE49-F238E27FC236}">
                <a16:creationId xmlns:a16="http://schemas.microsoft.com/office/drawing/2014/main" id="{3FACB562-49E3-024C-8E95-5507E6CC0A9B}"/>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t="18969" r="19811"/>
          <a:stretch/>
        </p:blipFill>
        <p:spPr>
          <a:xfrm rot="10800000">
            <a:off x="8925338" y="-286022"/>
            <a:ext cx="3607957" cy="3565935"/>
          </a:xfrm>
          <a:prstGeom prst="rect">
            <a:avLst/>
          </a:prstGeom>
        </p:spPr>
      </p:pic>
      <p:sp>
        <p:nvSpPr>
          <p:cNvPr id="27" name="TextBox 26">
            <a:extLst>
              <a:ext uri="{FF2B5EF4-FFF2-40B4-BE49-F238E27FC236}">
                <a16:creationId xmlns:a16="http://schemas.microsoft.com/office/drawing/2014/main" id="{CE64E151-738E-2C4B-9FF6-018C71B85D50}"/>
              </a:ext>
            </a:extLst>
          </p:cNvPr>
          <p:cNvSpPr txBox="1"/>
          <p:nvPr userDrawn="1"/>
        </p:nvSpPr>
        <p:spPr>
          <a:xfrm>
            <a:off x="8777358" y="6399764"/>
            <a:ext cx="2514600" cy="276999"/>
          </a:xfrm>
          <a:prstGeom prst="rect">
            <a:avLst/>
          </a:prstGeom>
          <a:noFill/>
        </p:spPr>
        <p:txBody>
          <a:bodyPr wrap="square" rtlCol="0" anchor="ctr">
            <a:spAutoFit/>
          </a:bodyPr>
          <a:lstStyle/>
          <a:p>
            <a:pPr algn="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a:t>
            </a:r>
            <a:r>
              <a:rPr lang="en-US" sz="1200" dirty="0" err="1">
                <a:solidFill>
                  <a:schemeClr val="bg1"/>
                </a:solidFill>
                <a:latin typeface="Lato" panose="020F0502020204030203" pitchFamily="34" charset="0"/>
                <a:ea typeface="Lato" panose="020F0502020204030203" pitchFamily="34" charset="0"/>
                <a:cs typeface="Lato" panose="020F0502020204030203" pitchFamily="34" charset="0"/>
              </a:rPr>
              <a:t>ncdvtmh</a:t>
            </a:r>
            <a:endParaRPr lang="en-US" sz="12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731396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Picture - No Ripple">
    <p:bg>
      <p:bgPr>
        <a:solidFill>
          <a:srgbClr val="6653A3"/>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A20D81-CA28-4A52-BAEA-D937BDE0ABEC}"/>
              </a:ext>
            </a:extLst>
          </p:cNvPr>
          <p:cNvSpPr>
            <a:spLocks noGrp="1"/>
          </p:cNvSpPr>
          <p:nvPr>
            <p:ph type="pic" sz="quarter" idx="13"/>
          </p:nvPr>
        </p:nvSpPr>
        <p:spPr>
          <a:xfrm>
            <a:off x="7615238" y="-1"/>
            <a:ext cx="4576762" cy="6858001"/>
          </a:xfrm>
        </p:spPr>
        <p:txBody>
          <a:bodyPr/>
          <a:lstStyle/>
          <a:p>
            <a:r>
              <a:rPr lang="en-US"/>
              <a:t>Click icon to add picture</a:t>
            </a:r>
          </a:p>
        </p:txBody>
      </p:sp>
      <p:sp>
        <p:nvSpPr>
          <p:cNvPr id="2" name="Title 1"/>
          <p:cNvSpPr>
            <a:spLocks noGrp="1"/>
          </p:cNvSpPr>
          <p:nvPr>
            <p:ph type="title"/>
          </p:nvPr>
        </p:nvSpPr>
        <p:spPr>
          <a:xfrm>
            <a:off x="838200" y="365125"/>
            <a:ext cx="5858263" cy="1325563"/>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90564" y="2375531"/>
            <a:ext cx="5805899" cy="3995485"/>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Graphic 11">
            <a:extLst>
              <a:ext uri="{FF2B5EF4-FFF2-40B4-BE49-F238E27FC236}">
                <a16:creationId xmlns:a16="http://schemas.microsoft.com/office/drawing/2014/main" id="{4AB1CE74-F64A-471C-AFE8-C9D41FFB53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4747" y="6197890"/>
            <a:ext cx="564906" cy="534370"/>
          </a:xfrm>
          <a:prstGeom prst="rect">
            <a:avLst/>
          </a:prstGeom>
        </p:spPr>
      </p:pic>
      <p:sp>
        <p:nvSpPr>
          <p:cNvPr id="14" name="Oval 13">
            <a:extLst>
              <a:ext uri="{FF2B5EF4-FFF2-40B4-BE49-F238E27FC236}">
                <a16:creationId xmlns:a16="http://schemas.microsoft.com/office/drawing/2014/main" id="{155F173C-3662-4F84-9C6D-B400AFD03EB9}"/>
              </a:ext>
            </a:extLst>
          </p:cNvPr>
          <p:cNvSpPr/>
          <p:nvPr/>
        </p:nvSpPr>
        <p:spPr>
          <a:xfrm>
            <a:off x="-875682" y="5675944"/>
            <a:ext cx="2099952" cy="2029614"/>
          </a:xfrm>
          <a:prstGeom prst="ellipse">
            <a:avLst/>
          </a:prstGeom>
          <a:noFill/>
          <a:ln w="57150">
            <a:solidFill>
              <a:srgbClr val="73C8AE">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7">
            <a:extLst>
              <a:ext uri="{FF2B5EF4-FFF2-40B4-BE49-F238E27FC236}">
                <a16:creationId xmlns:a16="http://schemas.microsoft.com/office/drawing/2014/main" id="{DDB64775-7645-4C58-A0CD-175BB73A91C5}"/>
              </a:ext>
            </a:extLst>
          </p:cNvPr>
          <p:cNvSpPr/>
          <p:nvPr/>
        </p:nvSpPr>
        <p:spPr>
          <a:xfrm>
            <a:off x="905362" y="1908679"/>
            <a:ext cx="5805899" cy="85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Graphic 11">
            <a:extLst>
              <a:ext uri="{FF2B5EF4-FFF2-40B4-BE49-F238E27FC236}">
                <a16:creationId xmlns:a16="http://schemas.microsoft.com/office/drawing/2014/main" id="{07B47584-296E-4025-8389-D5172DC20B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4747" y="6197890"/>
            <a:ext cx="564906" cy="534370"/>
          </a:xfrm>
          <a:prstGeom prst="rect">
            <a:avLst/>
          </a:prstGeom>
        </p:spPr>
      </p:pic>
      <p:sp>
        <p:nvSpPr>
          <p:cNvPr id="21" name="Oval 20">
            <a:extLst>
              <a:ext uri="{FF2B5EF4-FFF2-40B4-BE49-F238E27FC236}">
                <a16:creationId xmlns:a16="http://schemas.microsoft.com/office/drawing/2014/main" id="{71D5E154-62E4-4F74-BB14-9E388E7EE5F1}"/>
              </a:ext>
            </a:extLst>
          </p:cNvPr>
          <p:cNvSpPr/>
          <p:nvPr/>
        </p:nvSpPr>
        <p:spPr>
          <a:xfrm>
            <a:off x="-875682" y="5675944"/>
            <a:ext cx="2099952" cy="2029614"/>
          </a:xfrm>
          <a:prstGeom prst="ellipse">
            <a:avLst/>
          </a:prstGeom>
          <a:noFill/>
          <a:ln w="57150">
            <a:solidFill>
              <a:srgbClr val="73C8AE">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5C3D9DBE-C5E6-461E-9CEE-32923D2B4EF1}"/>
              </a:ext>
            </a:extLst>
          </p:cNvPr>
          <p:cNvSpPr/>
          <p:nvPr/>
        </p:nvSpPr>
        <p:spPr>
          <a:xfrm>
            <a:off x="7432077" y="-1719"/>
            <a:ext cx="183339" cy="6857998"/>
          </a:xfrm>
          <a:prstGeom prst="rect">
            <a:avLst/>
          </a:prstGeom>
          <a:solidFill>
            <a:srgbClr val="73C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Content Placeholder 13">
            <a:extLst>
              <a:ext uri="{FF2B5EF4-FFF2-40B4-BE49-F238E27FC236}">
                <a16:creationId xmlns:a16="http://schemas.microsoft.com/office/drawing/2014/main" id="{199A36A6-594F-BA4F-A8F9-34671ED11984}"/>
              </a:ext>
            </a:extLst>
          </p:cNvPr>
          <p:cNvSpPr>
            <a:spLocks noGrp="1"/>
          </p:cNvSpPr>
          <p:nvPr>
            <p:ph sz="quarter" idx="14" hasCustomPrompt="1"/>
          </p:nvPr>
        </p:nvSpPr>
        <p:spPr>
          <a:xfrm>
            <a:off x="7188200" y="5989638"/>
            <a:ext cx="4829175" cy="365125"/>
          </a:xfrm>
        </p:spPr>
        <p:txBody>
          <a:bodyPr anchor="ctr">
            <a:normAutofit/>
          </a:bodyPr>
          <a:lstStyle>
            <a:lvl1pPr marL="0" indent="0" algn="r">
              <a:buNone/>
              <a:defRPr sz="1200">
                <a:solidFill>
                  <a:schemeClr val="bg1"/>
                </a:solidFill>
              </a:defRPr>
            </a:lvl1pPr>
          </a:lstStyle>
          <a:p>
            <a:pPr lvl="0"/>
            <a:r>
              <a:rPr lang="en-US" dirty="0"/>
              <a:t>Citations</a:t>
            </a:r>
          </a:p>
        </p:txBody>
      </p:sp>
      <p:sp>
        <p:nvSpPr>
          <p:cNvPr id="24" name="Content Placeholder 16">
            <a:extLst>
              <a:ext uri="{FF2B5EF4-FFF2-40B4-BE49-F238E27FC236}">
                <a16:creationId xmlns:a16="http://schemas.microsoft.com/office/drawing/2014/main" id="{8234CD2F-35C5-A146-AEB9-A3DDC5D50BE0}"/>
              </a:ext>
            </a:extLst>
          </p:cNvPr>
          <p:cNvSpPr>
            <a:spLocks noGrp="1"/>
          </p:cNvSpPr>
          <p:nvPr>
            <p:ph sz="quarter" idx="16" hasCustomPrompt="1"/>
          </p:nvPr>
        </p:nvSpPr>
        <p:spPr>
          <a:xfrm>
            <a:off x="11405123" y="6362281"/>
            <a:ext cx="612129" cy="377825"/>
          </a:xfrm>
        </p:spPr>
        <p:txBody>
          <a:bodyPr anchor="ctr">
            <a:normAutofit/>
          </a:bodyPr>
          <a:lstStyle>
            <a:lvl1pPr marL="0" marR="0" indent="0" algn="r" defTabSz="914400" rtl="0" eaLnBrk="1" fontAlgn="auto" latinLnBrk="0" hangingPunct="1">
              <a:lnSpc>
                <a:spcPct val="90000"/>
              </a:lnSpc>
              <a:spcBef>
                <a:spcPts val="1000"/>
              </a:spcBef>
              <a:spcAft>
                <a:spcPts val="0"/>
              </a:spcAft>
              <a:buClr>
                <a:srgbClr val="73C8AE"/>
              </a:buClr>
              <a:buSzTx/>
              <a:buFont typeface="Lato Black" panose="020F0A02020204030203" pitchFamily="34" charset="0"/>
              <a:buNone/>
              <a:tabLst/>
              <a:defRPr sz="1200">
                <a:solidFill>
                  <a:schemeClr val="bg1"/>
                </a:solidFill>
              </a:defRPr>
            </a:lvl1pPr>
          </a:lstStyle>
          <a:p>
            <a:pPr lvl="0"/>
            <a:r>
              <a:rPr lang="en-US" dirty="0"/>
              <a:t>&lt;#&gt;</a:t>
            </a:r>
          </a:p>
        </p:txBody>
      </p:sp>
      <p:sp>
        <p:nvSpPr>
          <p:cNvPr id="25" name="TextBox 24">
            <a:extLst>
              <a:ext uri="{FF2B5EF4-FFF2-40B4-BE49-F238E27FC236}">
                <a16:creationId xmlns:a16="http://schemas.microsoft.com/office/drawing/2014/main" id="{140B53AD-F99F-344A-9D4E-75E714AE3BE9}"/>
              </a:ext>
            </a:extLst>
          </p:cNvPr>
          <p:cNvSpPr txBox="1"/>
          <p:nvPr/>
        </p:nvSpPr>
        <p:spPr>
          <a:xfrm>
            <a:off x="8777358" y="6399764"/>
            <a:ext cx="2514600" cy="276999"/>
          </a:xfrm>
          <a:prstGeom prst="rect">
            <a:avLst/>
          </a:prstGeom>
          <a:noFill/>
        </p:spPr>
        <p:txBody>
          <a:bodyPr wrap="square" rtlCol="0" anchor="ctr">
            <a:spAutoFit/>
          </a:bodyPr>
          <a:lstStyle/>
          <a:p>
            <a:pPr algn="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a:t>
            </a:r>
            <a:r>
              <a:rPr lang="en-US" sz="1200" dirty="0" err="1">
                <a:solidFill>
                  <a:schemeClr val="bg1"/>
                </a:solidFill>
                <a:latin typeface="Lato" panose="020F0502020204030203" pitchFamily="34" charset="0"/>
                <a:ea typeface="Lato" panose="020F0502020204030203" pitchFamily="34" charset="0"/>
                <a:cs typeface="Lato" panose="020F0502020204030203" pitchFamily="34" charset="0"/>
              </a:rPr>
              <a:t>ncdvtmh</a:t>
            </a:r>
            <a:endParaRPr lang="en-US" sz="12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15" name="Graphic 11">
            <a:extLst>
              <a:ext uri="{FF2B5EF4-FFF2-40B4-BE49-F238E27FC236}">
                <a16:creationId xmlns:a16="http://schemas.microsoft.com/office/drawing/2014/main" id="{FACA9248-9D38-764C-AD75-475880BF056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4747" y="6197890"/>
            <a:ext cx="564906" cy="534370"/>
          </a:xfrm>
          <a:prstGeom prst="rect">
            <a:avLst/>
          </a:prstGeom>
        </p:spPr>
      </p:pic>
      <p:sp>
        <p:nvSpPr>
          <p:cNvPr id="16" name="Oval 15">
            <a:extLst>
              <a:ext uri="{FF2B5EF4-FFF2-40B4-BE49-F238E27FC236}">
                <a16:creationId xmlns:a16="http://schemas.microsoft.com/office/drawing/2014/main" id="{D99457A8-32A5-B147-967D-5EB433D149CC}"/>
              </a:ext>
            </a:extLst>
          </p:cNvPr>
          <p:cNvSpPr/>
          <p:nvPr userDrawn="1"/>
        </p:nvSpPr>
        <p:spPr>
          <a:xfrm>
            <a:off x="-875682" y="5675944"/>
            <a:ext cx="2099952" cy="2029614"/>
          </a:xfrm>
          <a:prstGeom prst="ellipse">
            <a:avLst/>
          </a:prstGeom>
          <a:noFill/>
          <a:ln w="57150">
            <a:solidFill>
              <a:srgbClr val="73C8AE">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a:extLst>
              <a:ext uri="{FF2B5EF4-FFF2-40B4-BE49-F238E27FC236}">
                <a16:creationId xmlns:a16="http://schemas.microsoft.com/office/drawing/2014/main" id="{9926E86F-B274-E047-8675-BB07CFAA2015}"/>
              </a:ext>
            </a:extLst>
          </p:cNvPr>
          <p:cNvSpPr/>
          <p:nvPr userDrawn="1"/>
        </p:nvSpPr>
        <p:spPr>
          <a:xfrm>
            <a:off x="905362" y="1908679"/>
            <a:ext cx="5805899" cy="85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Graphic 11">
            <a:extLst>
              <a:ext uri="{FF2B5EF4-FFF2-40B4-BE49-F238E27FC236}">
                <a16:creationId xmlns:a16="http://schemas.microsoft.com/office/drawing/2014/main" id="{ED3F707C-2996-D64E-99D1-CE2834A3C8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74747" y="6197890"/>
            <a:ext cx="564906" cy="534370"/>
          </a:xfrm>
          <a:prstGeom prst="rect">
            <a:avLst/>
          </a:prstGeom>
        </p:spPr>
      </p:pic>
      <p:sp>
        <p:nvSpPr>
          <p:cNvPr id="26" name="Oval 25">
            <a:extLst>
              <a:ext uri="{FF2B5EF4-FFF2-40B4-BE49-F238E27FC236}">
                <a16:creationId xmlns:a16="http://schemas.microsoft.com/office/drawing/2014/main" id="{CCE99F09-01B4-CA44-869B-5177D1273046}"/>
              </a:ext>
            </a:extLst>
          </p:cNvPr>
          <p:cNvSpPr/>
          <p:nvPr userDrawn="1"/>
        </p:nvSpPr>
        <p:spPr>
          <a:xfrm>
            <a:off x="-875682" y="5675944"/>
            <a:ext cx="2099952" cy="2029614"/>
          </a:xfrm>
          <a:prstGeom prst="ellipse">
            <a:avLst/>
          </a:prstGeom>
          <a:noFill/>
          <a:ln w="57150">
            <a:solidFill>
              <a:srgbClr val="73C8AE">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12DA6400-67E6-3540-8A9C-FDB75FF8A9C4}"/>
              </a:ext>
            </a:extLst>
          </p:cNvPr>
          <p:cNvSpPr/>
          <p:nvPr userDrawn="1"/>
        </p:nvSpPr>
        <p:spPr>
          <a:xfrm>
            <a:off x="7432077" y="-1719"/>
            <a:ext cx="183339" cy="6857998"/>
          </a:xfrm>
          <a:prstGeom prst="rect">
            <a:avLst/>
          </a:prstGeom>
          <a:solidFill>
            <a:srgbClr val="73C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EA7E0C70-E37D-604E-B9C8-189C7732B247}"/>
              </a:ext>
            </a:extLst>
          </p:cNvPr>
          <p:cNvSpPr txBox="1"/>
          <p:nvPr userDrawn="1"/>
        </p:nvSpPr>
        <p:spPr>
          <a:xfrm>
            <a:off x="8777358" y="6399764"/>
            <a:ext cx="2514600" cy="276999"/>
          </a:xfrm>
          <a:prstGeom prst="rect">
            <a:avLst/>
          </a:prstGeom>
          <a:noFill/>
        </p:spPr>
        <p:txBody>
          <a:bodyPr wrap="square" rtlCol="0" anchor="ctr">
            <a:spAutoFit/>
          </a:bodyPr>
          <a:lstStyle/>
          <a:p>
            <a:pPr algn="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a:t>
            </a:r>
            <a:r>
              <a:rPr lang="en-US" sz="1200" dirty="0" err="1">
                <a:solidFill>
                  <a:schemeClr val="bg1"/>
                </a:solidFill>
                <a:latin typeface="Lato" panose="020F0502020204030203" pitchFamily="34" charset="0"/>
                <a:ea typeface="Lato" panose="020F0502020204030203" pitchFamily="34" charset="0"/>
                <a:cs typeface="Lato" panose="020F0502020204030203" pitchFamily="34" charset="0"/>
              </a:rPr>
              <a:t>ncdvtmh</a:t>
            </a:r>
            <a:endParaRPr lang="en-US" sz="12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795528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Continued - No Ripple">
    <p:bg>
      <p:bgPr>
        <a:solidFill>
          <a:srgbClr val="6653A3"/>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A20D81-CA28-4A52-BAEA-D937BDE0ABEC}"/>
              </a:ext>
            </a:extLst>
          </p:cNvPr>
          <p:cNvSpPr>
            <a:spLocks noGrp="1"/>
          </p:cNvSpPr>
          <p:nvPr>
            <p:ph type="pic" sz="quarter" idx="13"/>
          </p:nvPr>
        </p:nvSpPr>
        <p:spPr>
          <a:xfrm>
            <a:off x="7615238" y="-1"/>
            <a:ext cx="4576762" cy="6858001"/>
          </a:xfrm>
        </p:spPr>
        <p:txBody>
          <a:bodyPr/>
          <a:lstStyle/>
          <a:p>
            <a:r>
              <a:rPr lang="en-US"/>
              <a:t>Click icon to add picture</a:t>
            </a:r>
          </a:p>
        </p:txBody>
      </p:sp>
      <p:sp>
        <p:nvSpPr>
          <p:cNvPr id="3" name="Content Placeholder 2"/>
          <p:cNvSpPr>
            <a:spLocks noGrp="1"/>
          </p:cNvSpPr>
          <p:nvPr>
            <p:ph idx="1"/>
          </p:nvPr>
        </p:nvSpPr>
        <p:spPr>
          <a:xfrm>
            <a:off x="890564" y="715617"/>
            <a:ext cx="5805899" cy="5655399"/>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Graphic 11">
            <a:extLst>
              <a:ext uri="{FF2B5EF4-FFF2-40B4-BE49-F238E27FC236}">
                <a16:creationId xmlns:a16="http://schemas.microsoft.com/office/drawing/2014/main" id="{4AB1CE74-F64A-471C-AFE8-C9D41FFB53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4747" y="6197890"/>
            <a:ext cx="564906" cy="534370"/>
          </a:xfrm>
          <a:prstGeom prst="rect">
            <a:avLst/>
          </a:prstGeom>
        </p:spPr>
      </p:pic>
      <p:sp>
        <p:nvSpPr>
          <p:cNvPr id="14" name="Oval 13">
            <a:extLst>
              <a:ext uri="{FF2B5EF4-FFF2-40B4-BE49-F238E27FC236}">
                <a16:creationId xmlns:a16="http://schemas.microsoft.com/office/drawing/2014/main" id="{155F173C-3662-4F84-9C6D-B400AFD03EB9}"/>
              </a:ext>
            </a:extLst>
          </p:cNvPr>
          <p:cNvSpPr/>
          <p:nvPr/>
        </p:nvSpPr>
        <p:spPr>
          <a:xfrm>
            <a:off x="-875682" y="5675944"/>
            <a:ext cx="2099952" cy="2029614"/>
          </a:xfrm>
          <a:prstGeom prst="ellipse">
            <a:avLst/>
          </a:prstGeom>
          <a:noFill/>
          <a:ln w="57150">
            <a:solidFill>
              <a:srgbClr val="73C8AE">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0" name="Graphic 11">
            <a:extLst>
              <a:ext uri="{FF2B5EF4-FFF2-40B4-BE49-F238E27FC236}">
                <a16:creationId xmlns:a16="http://schemas.microsoft.com/office/drawing/2014/main" id="{07B47584-296E-4025-8389-D5172DC20B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4747" y="6197890"/>
            <a:ext cx="564906" cy="534370"/>
          </a:xfrm>
          <a:prstGeom prst="rect">
            <a:avLst/>
          </a:prstGeom>
        </p:spPr>
      </p:pic>
      <p:sp>
        <p:nvSpPr>
          <p:cNvPr id="21" name="Oval 20">
            <a:extLst>
              <a:ext uri="{FF2B5EF4-FFF2-40B4-BE49-F238E27FC236}">
                <a16:creationId xmlns:a16="http://schemas.microsoft.com/office/drawing/2014/main" id="{71D5E154-62E4-4F74-BB14-9E388E7EE5F1}"/>
              </a:ext>
            </a:extLst>
          </p:cNvPr>
          <p:cNvSpPr/>
          <p:nvPr/>
        </p:nvSpPr>
        <p:spPr>
          <a:xfrm>
            <a:off x="-875682" y="5675944"/>
            <a:ext cx="2099952" cy="2029614"/>
          </a:xfrm>
          <a:prstGeom prst="ellipse">
            <a:avLst/>
          </a:prstGeom>
          <a:noFill/>
          <a:ln w="57150">
            <a:solidFill>
              <a:srgbClr val="73C8AE">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5C3D9DBE-C5E6-461E-9CEE-32923D2B4EF1}"/>
              </a:ext>
            </a:extLst>
          </p:cNvPr>
          <p:cNvSpPr/>
          <p:nvPr/>
        </p:nvSpPr>
        <p:spPr>
          <a:xfrm>
            <a:off x="7432077" y="-1719"/>
            <a:ext cx="183339" cy="6857998"/>
          </a:xfrm>
          <a:prstGeom prst="rect">
            <a:avLst/>
          </a:prstGeom>
          <a:solidFill>
            <a:srgbClr val="73C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Content Placeholder 13">
            <a:extLst>
              <a:ext uri="{FF2B5EF4-FFF2-40B4-BE49-F238E27FC236}">
                <a16:creationId xmlns:a16="http://schemas.microsoft.com/office/drawing/2014/main" id="{2818CC8E-C9F7-5144-8ED4-E354099158A5}"/>
              </a:ext>
            </a:extLst>
          </p:cNvPr>
          <p:cNvSpPr>
            <a:spLocks noGrp="1"/>
          </p:cNvSpPr>
          <p:nvPr>
            <p:ph sz="quarter" idx="14" hasCustomPrompt="1"/>
          </p:nvPr>
        </p:nvSpPr>
        <p:spPr>
          <a:xfrm>
            <a:off x="7188200" y="5989638"/>
            <a:ext cx="4829175" cy="365125"/>
          </a:xfrm>
        </p:spPr>
        <p:txBody>
          <a:bodyPr anchor="ctr">
            <a:normAutofit/>
          </a:bodyPr>
          <a:lstStyle>
            <a:lvl1pPr marL="0" indent="0" algn="r">
              <a:buNone/>
              <a:defRPr sz="1200">
                <a:solidFill>
                  <a:schemeClr val="bg1"/>
                </a:solidFill>
              </a:defRPr>
            </a:lvl1pPr>
          </a:lstStyle>
          <a:p>
            <a:pPr lvl="0"/>
            <a:r>
              <a:rPr lang="en-US" dirty="0"/>
              <a:t>Citations</a:t>
            </a:r>
          </a:p>
        </p:txBody>
      </p:sp>
      <p:sp>
        <p:nvSpPr>
          <p:cNvPr id="19" name="Content Placeholder 16">
            <a:extLst>
              <a:ext uri="{FF2B5EF4-FFF2-40B4-BE49-F238E27FC236}">
                <a16:creationId xmlns:a16="http://schemas.microsoft.com/office/drawing/2014/main" id="{38EBF906-A062-794D-B52C-FC1115E5E5E7}"/>
              </a:ext>
            </a:extLst>
          </p:cNvPr>
          <p:cNvSpPr>
            <a:spLocks noGrp="1"/>
          </p:cNvSpPr>
          <p:nvPr>
            <p:ph sz="quarter" idx="16" hasCustomPrompt="1"/>
          </p:nvPr>
        </p:nvSpPr>
        <p:spPr>
          <a:xfrm>
            <a:off x="11405123" y="6362281"/>
            <a:ext cx="612129" cy="377825"/>
          </a:xfrm>
        </p:spPr>
        <p:txBody>
          <a:bodyPr anchor="ctr">
            <a:normAutofit/>
          </a:bodyPr>
          <a:lstStyle>
            <a:lvl1pPr marL="0" marR="0" indent="0" algn="r" defTabSz="914400" rtl="0" eaLnBrk="1" fontAlgn="auto" latinLnBrk="0" hangingPunct="1">
              <a:lnSpc>
                <a:spcPct val="90000"/>
              </a:lnSpc>
              <a:spcBef>
                <a:spcPts val="1000"/>
              </a:spcBef>
              <a:spcAft>
                <a:spcPts val="0"/>
              </a:spcAft>
              <a:buClr>
                <a:srgbClr val="73C8AE"/>
              </a:buClr>
              <a:buSzTx/>
              <a:buFont typeface="Lato Black" panose="020F0A02020204030203" pitchFamily="34" charset="0"/>
              <a:buNone/>
              <a:tabLst/>
              <a:defRPr sz="1200">
                <a:solidFill>
                  <a:schemeClr val="bg1"/>
                </a:solidFill>
              </a:defRPr>
            </a:lvl1pPr>
          </a:lstStyle>
          <a:p>
            <a:pPr lvl="0"/>
            <a:r>
              <a:rPr lang="en-US" dirty="0"/>
              <a:t>&lt;#&gt;</a:t>
            </a:r>
          </a:p>
        </p:txBody>
      </p:sp>
      <p:sp>
        <p:nvSpPr>
          <p:cNvPr id="23" name="TextBox 22">
            <a:extLst>
              <a:ext uri="{FF2B5EF4-FFF2-40B4-BE49-F238E27FC236}">
                <a16:creationId xmlns:a16="http://schemas.microsoft.com/office/drawing/2014/main" id="{198A7BBE-07D0-8A4E-B7C8-543710F1AA86}"/>
              </a:ext>
            </a:extLst>
          </p:cNvPr>
          <p:cNvSpPr txBox="1"/>
          <p:nvPr/>
        </p:nvSpPr>
        <p:spPr>
          <a:xfrm>
            <a:off x="8777358" y="6399764"/>
            <a:ext cx="2514600" cy="276999"/>
          </a:xfrm>
          <a:prstGeom prst="rect">
            <a:avLst/>
          </a:prstGeom>
          <a:noFill/>
        </p:spPr>
        <p:txBody>
          <a:bodyPr wrap="square" rtlCol="0" anchor="ctr">
            <a:spAutoFit/>
          </a:bodyPr>
          <a:lstStyle/>
          <a:p>
            <a:pPr algn="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a:t>
            </a:r>
            <a:r>
              <a:rPr lang="en-US" sz="1200" dirty="0" err="1">
                <a:solidFill>
                  <a:schemeClr val="bg1"/>
                </a:solidFill>
                <a:latin typeface="Lato" panose="020F0502020204030203" pitchFamily="34" charset="0"/>
                <a:ea typeface="Lato" panose="020F0502020204030203" pitchFamily="34" charset="0"/>
                <a:cs typeface="Lato" panose="020F0502020204030203" pitchFamily="34" charset="0"/>
              </a:rPr>
              <a:t>ncdvtmh</a:t>
            </a:r>
            <a:endParaRPr lang="en-US" sz="12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12" name="Graphic 11">
            <a:extLst>
              <a:ext uri="{FF2B5EF4-FFF2-40B4-BE49-F238E27FC236}">
                <a16:creationId xmlns:a16="http://schemas.microsoft.com/office/drawing/2014/main" id="{C2BA4635-3304-9A4D-964C-6C0BD86B28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4747" y="6197890"/>
            <a:ext cx="564906" cy="534370"/>
          </a:xfrm>
          <a:prstGeom prst="rect">
            <a:avLst/>
          </a:prstGeom>
        </p:spPr>
      </p:pic>
      <p:sp>
        <p:nvSpPr>
          <p:cNvPr id="15" name="Oval 14">
            <a:extLst>
              <a:ext uri="{FF2B5EF4-FFF2-40B4-BE49-F238E27FC236}">
                <a16:creationId xmlns:a16="http://schemas.microsoft.com/office/drawing/2014/main" id="{F6A29AB6-43F3-244B-B267-D3082F016093}"/>
              </a:ext>
            </a:extLst>
          </p:cNvPr>
          <p:cNvSpPr/>
          <p:nvPr userDrawn="1"/>
        </p:nvSpPr>
        <p:spPr>
          <a:xfrm>
            <a:off x="-875682" y="5675944"/>
            <a:ext cx="2099952" cy="2029614"/>
          </a:xfrm>
          <a:prstGeom prst="ellipse">
            <a:avLst/>
          </a:prstGeom>
          <a:noFill/>
          <a:ln w="57150">
            <a:solidFill>
              <a:srgbClr val="73C8AE">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6" name="Graphic 11">
            <a:extLst>
              <a:ext uri="{FF2B5EF4-FFF2-40B4-BE49-F238E27FC236}">
                <a16:creationId xmlns:a16="http://schemas.microsoft.com/office/drawing/2014/main" id="{50EFA84D-E097-5D41-96D5-BA7B58FF41D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74747" y="6197890"/>
            <a:ext cx="564906" cy="534370"/>
          </a:xfrm>
          <a:prstGeom prst="rect">
            <a:avLst/>
          </a:prstGeom>
        </p:spPr>
      </p:pic>
      <p:sp>
        <p:nvSpPr>
          <p:cNvPr id="18" name="Oval 17">
            <a:extLst>
              <a:ext uri="{FF2B5EF4-FFF2-40B4-BE49-F238E27FC236}">
                <a16:creationId xmlns:a16="http://schemas.microsoft.com/office/drawing/2014/main" id="{FA6CEF21-B327-C94A-9D39-21750C442E40}"/>
              </a:ext>
            </a:extLst>
          </p:cNvPr>
          <p:cNvSpPr/>
          <p:nvPr userDrawn="1"/>
        </p:nvSpPr>
        <p:spPr>
          <a:xfrm>
            <a:off x="-875682" y="5675944"/>
            <a:ext cx="2099952" cy="2029614"/>
          </a:xfrm>
          <a:prstGeom prst="ellipse">
            <a:avLst/>
          </a:prstGeom>
          <a:noFill/>
          <a:ln w="57150">
            <a:solidFill>
              <a:srgbClr val="73C8AE">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A165C173-E0B3-2B44-8509-ACA1F3E5494D}"/>
              </a:ext>
            </a:extLst>
          </p:cNvPr>
          <p:cNvSpPr/>
          <p:nvPr userDrawn="1"/>
        </p:nvSpPr>
        <p:spPr>
          <a:xfrm>
            <a:off x="7432077" y="-1719"/>
            <a:ext cx="183339" cy="6857998"/>
          </a:xfrm>
          <a:prstGeom prst="rect">
            <a:avLst/>
          </a:prstGeom>
          <a:solidFill>
            <a:srgbClr val="73C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877CD300-38E7-A54B-995C-5EC26389566A}"/>
              </a:ext>
            </a:extLst>
          </p:cNvPr>
          <p:cNvSpPr txBox="1"/>
          <p:nvPr userDrawn="1"/>
        </p:nvSpPr>
        <p:spPr>
          <a:xfrm>
            <a:off x="8777358" y="6399764"/>
            <a:ext cx="2514600" cy="276999"/>
          </a:xfrm>
          <a:prstGeom prst="rect">
            <a:avLst/>
          </a:prstGeom>
          <a:noFill/>
        </p:spPr>
        <p:txBody>
          <a:bodyPr wrap="square" rtlCol="0" anchor="ctr">
            <a:spAutoFit/>
          </a:bodyPr>
          <a:lstStyle/>
          <a:p>
            <a:pPr algn="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a:t>
            </a:r>
            <a:r>
              <a:rPr lang="en-US" sz="1200" dirty="0" err="1">
                <a:solidFill>
                  <a:schemeClr val="bg1"/>
                </a:solidFill>
                <a:latin typeface="Lato" panose="020F0502020204030203" pitchFamily="34" charset="0"/>
                <a:ea typeface="Lato" panose="020F0502020204030203" pitchFamily="34" charset="0"/>
                <a:cs typeface="Lato" panose="020F0502020204030203" pitchFamily="34" charset="0"/>
              </a:rPr>
              <a:t>ncdvtmh</a:t>
            </a:r>
            <a:endParaRPr lang="en-US" sz="12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55091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9/25/2023</a:t>
            </a:fld>
            <a:endParaRPr lang="en-US"/>
          </a:p>
        </p:txBody>
      </p:sp>
      <p:sp>
        <p:nvSpPr>
          <p:cNvPr id="5" name="Footer Placeholder 4"/>
          <p:cNvSpPr>
            <a:spLocks noGrp="1"/>
          </p:cNvSpPr>
          <p:nvPr>
            <p:ph type="ftr" sz="quarter" idx="3"/>
          </p:nvPr>
        </p:nvSpPr>
        <p:spPr>
          <a:xfrm>
            <a:off x="6397752"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@ncdvtmh</a:t>
            </a:r>
            <a:endParaRPr lang="en-US" dirty="0"/>
          </a:p>
        </p:txBody>
      </p:sp>
      <p:sp>
        <p:nvSpPr>
          <p:cNvPr id="6" name="Slide Number Placeholder 5"/>
          <p:cNvSpPr>
            <a:spLocks noGrp="1"/>
          </p:cNvSpPr>
          <p:nvPr>
            <p:ph type="sldNum" sz="quarter" idx="4"/>
          </p:nvPr>
        </p:nvSpPr>
        <p:spPr>
          <a:xfrm>
            <a:off x="10753344" y="6356350"/>
            <a:ext cx="60045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9255436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C8AE"/>
        </a:buClr>
        <a:buFont typeface="Lato Black" panose="020F0A02020204030203"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2.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6.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www.prisonpolicy.org/blog/2020/11/10/women-drug-enforcement/"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www.nationalcenterdvtraumamh.org/publications-products/coercion-related-to-mental-health-and-substance-use-in-the-context-of-intimate-partner-violence-a-toolkit/" TargetMode="External"/><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mailto:hmowe@ncdvtmh.org" TargetMode="External"/><Relationship Id="rId5" Type="http://schemas.openxmlformats.org/officeDocument/2006/relationships/hyperlink" Target="mailto:cwarshaw@ncdvtmh.org" TargetMode="External"/><Relationship Id="rId4" Type="http://schemas.openxmlformats.org/officeDocument/2006/relationships/image" Target="../media/image4.svg"/></Relationships>
</file>

<file path=ppt/slides/_rels/slide5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57.xml.rels><?xml version="1.0" encoding="UTF-8" standalone="yes"?>
<Relationships xmlns="http://schemas.openxmlformats.org/package/2006/relationships"><Relationship Id="rId3" Type="http://schemas.openxmlformats.org/officeDocument/2006/relationships/hyperlink" Target="http://www.nationalcenterdvtraumamh.org/publications-products/su-coercion-reports/" TargetMode="External"/><Relationship Id="rId2" Type="http://schemas.openxmlformats.org/officeDocument/2006/relationships/notesSlide" Target="../notesSlides/notesSlide36.xml"/><Relationship Id="rId1" Type="http://schemas.openxmlformats.org/officeDocument/2006/relationships/slideLayout" Target="../slideLayouts/slideLayout14.xml"/><Relationship Id="rId6" Type="http://schemas.openxmlformats.org/officeDocument/2006/relationships/hyperlink" Target="http://www.nationalcenterdvtraumamh.org/publications-products/committed-to-safety/" TargetMode="External"/><Relationship Id="rId5" Type="http://schemas.openxmlformats.org/officeDocument/2006/relationships/hyperlink" Target="http://www.nationalcenterdvtraumamh.org/wp-content/uploads/2019/09/7-Common-Practices-Final.pdf" TargetMode="External"/><Relationship Id="rId4" Type="http://schemas.openxmlformats.org/officeDocument/2006/relationships/hyperlink" Target="http://www.nationalcenterdvtraumamh.org/publications-products/coercion-related-to-mental-health-and-substance-use-in-the-context-of-intimate-partner-violence-a-toolkit/"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15.xml"/><Relationship Id="rId4" Type="http://schemas.openxmlformats.org/officeDocument/2006/relationships/hyperlink" Target="http://www.nationalcenterdvtraumamh.org/publications-products/coercion-related-to-mental-health-and-substance-use-in-the-context-of-intimate-partner-violence-a-toolkit/"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www.nationalcenterdvtraumamh.org/publications-products/su-coercion-reports/" TargetMode="External"/><Relationship Id="rId2" Type="http://schemas.openxmlformats.org/officeDocument/2006/relationships/notesSlide" Target="../notesSlides/notesSlide38.xml"/><Relationship Id="rId1" Type="http://schemas.openxmlformats.org/officeDocument/2006/relationships/slideLayout" Target="../slideLayouts/slideLayout15.xml"/><Relationship Id="rId5" Type="http://schemas.openxmlformats.org/officeDocument/2006/relationships/image" Target="../media/image34.pn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www.nationalcenterdvtraumamh.org/trainingta/resources-for-mental-health-and-substance-use-treatment-and-recovery-support-providers" TargetMode="External"/><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61.xml.rels><?xml version="1.0" encoding="UTF-8" standalone="yes"?>
<Relationships xmlns="http://schemas.openxmlformats.org/package/2006/relationships"><Relationship Id="rId3" Type="http://schemas.openxmlformats.org/officeDocument/2006/relationships/hyperlink" Target="http://www.nationalcenterdvtraumamh.org/publications-products/ncdvtmh-review-of-trauma-specific-treatment-in-the-context-of-domestic-violence" TargetMode="External"/><Relationship Id="rId2" Type="http://schemas.openxmlformats.org/officeDocument/2006/relationships/notesSlide" Target="../notesSlides/notesSlide40.xml"/><Relationship Id="rId1" Type="http://schemas.openxmlformats.org/officeDocument/2006/relationships/slideLayout" Target="../slideLayouts/slideLayout14.xml"/><Relationship Id="rId5" Type="http://schemas.openxmlformats.org/officeDocument/2006/relationships/image" Target="../media/image37.png"/><Relationship Id="rId4" Type="http://schemas.openxmlformats.org/officeDocument/2006/relationships/image" Target="../media/image36.png"/></Relationships>
</file>

<file path=ppt/slides/_rels/slide62.xml.rels><?xml version="1.0" encoding="UTF-8" standalone="yes"?>
<Relationships xmlns="http://schemas.openxmlformats.org/package/2006/relationships"><Relationship Id="rId3" Type="http://schemas.openxmlformats.org/officeDocument/2006/relationships/hyperlink" Target="http://www.nationalcenterdvtraumamh.org/publications-products/ncdvtmh-online-repository-of-trauma-focused-interventions-for-survivors-of-intimate-partner-violence/" TargetMode="External"/><Relationship Id="rId2" Type="http://schemas.openxmlformats.org/officeDocument/2006/relationships/notesSlide" Target="../notesSlides/notesSlide41.xml"/><Relationship Id="rId1" Type="http://schemas.openxmlformats.org/officeDocument/2006/relationships/slideLayout" Target="../slideLayouts/slideLayout1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g"/></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13.xml"/><Relationship Id="rId5" Type="http://schemas.openxmlformats.org/officeDocument/2006/relationships/hyperlink" Target="http://www.nationalcenterdvtraumamh.org/wp-content/uploads/2014/09/NCDVTMH-Telehealth-Brief-Final-1.28.22.pdf" TargetMode="External"/><Relationship Id="rId4" Type="http://schemas.openxmlformats.org/officeDocument/2006/relationships/hyperlink" Target="http://www.nationalcenterdvtraumamh.org/publications-products/recommendations-for-suicide-prevention-hotlines-on-responding-to-intimate-partner-violenc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4C73AE-2546-43D0-95CA-245D140B1F7D}"/>
              </a:ext>
            </a:extLst>
          </p:cNvPr>
          <p:cNvSpPr>
            <a:spLocks noGrp="1"/>
          </p:cNvSpPr>
          <p:nvPr>
            <p:ph type="title"/>
          </p:nvPr>
        </p:nvSpPr>
        <p:spPr>
          <a:xfrm>
            <a:off x="1504181" y="1945974"/>
            <a:ext cx="9706363" cy="1687235"/>
          </a:xfrm>
        </p:spPr>
        <p:txBody>
          <a:bodyPr>
            <a:normAutofit fontScale="90000"/>
          </a:bodyPr>
          <a:lstStyle/>
          <a:p>
            <a:r>
              <a:rPr lang="en-US" dirty="0">
                <a:solidFill>
                  <a:srgbClr val="6653A3"/>
                </a:solidFill>
                <a:ea typeface="+mj-lt"/>
                <a:cs typeface="+mj-lt"/>
              </a:rPr>
              <a:t>Intimate Partner Violence, Substance Use, Substance Use Coercion: Implications for Perinatal Providers</a:t>
            </a:r>
            <a:endParaRPr lang="en-US" dirty="0"/>
          </a:p>
        </p:txBody>
      </p:sp>
      <p:sp>
        <p:nvSpPr>
          <p:cNvPr id="4" name="Text Placeholder 3">
            <a:extLst>
              <a:ext uri="{FF2B5EF4-FFF2-40B4-BE49-F238E27FC236}">
                <a16:creationId xmlns:a16="http://schemas.microsoft.com/office/drawing/2014/main" id="{53DBF05D-5DE7-4739-A727-ED0FBAE7016E}"/>
              </a:ext>
            </a:extLst>
          </p:cNvPr>
          <p:cNvSpPr>
            <a:spLocks noGrp="1"/>
          </p:cNvSpPr>
          <p:nvPr>
            <p:ph type="body" sz="quarter" idx="12"/>
          </p:nvPr>
        </p:nvSpPr>
        <p:spPr>
          <a:xfrm>
            <a:off x="2444369" y="3825225"/>
            <a:ext cx="8766175" cy="1687512"/>
          </a:xfrm>
        </p:spPr>
        <p:txBody>
          <a:bodyPr>
            <a:noAutofit/>
          </a:bodyPr>
          <a:lstStyle/>
          <a:p>
            <a:pPr>
              <a:lnSpc>
                <a:spcPct val="150000"/>
              </a:lnSpc>
            </a:pPr>
            <a:r>
              <a:rPr lang="en-US" sz="2000" dirty="0"/>
              <a:t>Carole </a:t>
            </a:r>
            <a:r>
              <a:rPr lang="en-US" sz="2000" dirty="0" err="1"/>
              <a:t>Warshaw</a:t>
            </a:r>
            <a:r>
              <a:rPr lang="en-US" sz="2000" dirty="0"/>
              <a:t> MD, Director, National Center on Domestic Violence, Trauma, and Mental Health</a:t>
            </a:r>
          </a:p>
          <a:p>
            <a:pPr>
              <a:lnSpc>
                <a:spcPct val="150000"/>
              </a:lnSpc>
            </a:pPr>
            <a:r>
              <a:rPr lang="en-US" sz="2000" dirty="0"/>
              <a:t>September 19, 2023</a:t>
            </a:r>
          </a:p>
        </p:txBody>
      </p:sp>
      <p:sp>
        <p:nvSpPr>
          <p:cNvPr id="2" name="TextBox 1">
            <a:extLst>
              <a:ext uri="{FF2B5EF4-FFF2-40B4-BE49-F238E27FC236}">
                <a16:creationId xmlns:a16="http://schemas.microsoft.com/office/drawing/2014/main" id="{8D2FE54C-D1EC-1A44-AF2F-3E25725EB9A0}"/>
              </a:ext>
            </a:extLst>
          </p:cNvPr>
          <p:cNvSpPr txBox="1"/>
          <p:nvPr/>
        </p:nvSpPr>
        <p:spPr>
          <a:xfrm>
            <a:off x="7468728" y="220565"/>
            <a:ext cx="4552121" cy="461665"/>
          </a:xfrm>
          <a:prstGeom prst="rect">
            <a:avLst/>
          </a:prstGeom>
          <a:noFill/>
        </p:spPr>
        <p:txBody>
          <a:bodyPr wrap="square" rtlCol="0">
            <a:spAutoFit/>
          </a:bodyPr>
          <a:lstStyle/>
          <a:p>
            <a:pPr algn="r"/>
            <a:r>
              <a:rPr lang="en-US" sz="2400" dirty="0">
                <a:solidFill>
                  <a:srgbClr val="008784"/>
                </a:solidFill>
              </a:rPr>
              <a:t>WVPP Perinatal Summit 2023</a:t>
            </a:r>
          </a:p>
        </p:txBody>
      </p:sp>
    </p:spTree>
    <p:extLst>
      <p:ext uri="{BB962C8B-B14F-4D97-AF65-F5344CB8AC3E}">
        <p14:creationId xmlns:p14="http://schemas.microsoft.com/office/powerpoint/2010/main" val="2894012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78B54-5EA3-E549-A97E-644F759314E8}"/>
              </a:ext>
            </a:extLst>
          </p:cNvPr>
          <p:cNvSpPr>
            <a:spLocks noGrp="1"/>
          </p:cNvSpPr>
          <p:nvPr>
            <p:ph type="title"/>
          </p:nvPr>
        </p:nvSpPr>
        <p:spPr>
          <a:xfrm>
            <a:off x="889523" y="373491"/>
            <a:ext cx="10515600" cy="1325563"/>
          </a:xfrm>
        </p:spPr>
        <p:txBody>
          <a:bodyPr>
            <a:normAutofit/>
          </a:bodyPr>
          <a:lstStyle/>
          <a:p>
            <a:pPr defTabSz="914296">
              <a:buClr>
                <a:srgbClr val="000000"/>
              </a:buClr>
              <a:defRPr/>
            </a:pPr>
            <a:r>
              <a:rPr lang="en-US" sz="4400" dirty="0"/>
              <a:t>IPV and Pregnancy</a:t>
            </a:r>
            <a:endParaRPr lang="en-US" sz="8800" i="0" dirty="0">
              <a:solidFill>
                <a:srgbClr val="6653A3"/>
              </a:solidFill>
              <a:latin typeface="Lato" panose="020F0502020204030203" pitchFamily="34" charset="77"/>
            </a:endParaRPr>
          </a:p>
        </p:txBody>
      </p:sp>
      <p:sp>
        <p:nvSpPr>
          <p:cNvPr id="5" name="Content Placeholder 4">
            <a:extLst>
              <a:ext uri="{FF2B5EF4-FFF2-40B4-BE49-F238E27FC236}">
                <a16:creationId xmlns:a16="http://schemas.microsoft.com/office/drawing/2014/main" id="{11D7BB33-9947-D34D-B01B-E1DBD667D74B}"/>
              </a:ext>
            </a:extLst>
          </p:cNvPr>
          <p:cNvSpPr>
            <a:spLocks noGrp="1"/>
          </p:cNvSpPr>
          <p:nvPr>
            <p:ph sz="quarter" idx="15"/>
          </p:nvPr>
        </p:nvSpPr>
        <p:spPr/>
        <p:txBody>
          <a:bodyPr/>
          <a:lstStyle/>
          <a:p>
            <a:r>
              <a:rPr lang="en-US" dirty="0"/>
              <a:t>13</a:t>
            </a:r>
          </a:p>
        </p:txBody>
      </p:sp>
      <p:sp>
        <p:nvSpPr>
          <p:cNvPr id="6" name="Content Placeholder 5">
            <a:extLst>
              <a:ext uri="{FF2B5EF4-FFF2-40B4-BE49-F238E27FC236}">
                <a16:creationId xmlns:a16="http://schemas.microsoft.com/office/drawing/2014/main" id="{B30E1E21-C50A-41FE-DA02-5C4AE660E366}"/>
              </a:ext>
            </a:extLst>
          </p:cNvPr>
          <p:cNvSpPr>
            <a:spLocks noGrp="1"/>
          </p:cNvSpPr>
          <p:nvPr>
            <p:ph idx="1"/>
          </p:nvPr>
        </p:nvSpPr>
        <p:spPr>
          <a:xfrm>
            <a:off x="838200" y="1917989"/>
            <a:ext cx="10515600" cy="4444292"/>
          </a:xfrm>
        </p:spPr>
        <p:txBody>
          <a:bodyPr>
            <a:noAutofit/>
          </a:bodyPr>
          <a:lstStyle/>
          <a:p>
            <a:pPr marL="38095" indent="0">
              <a:lnSpc>
                <a:spcPct val="120000"/>
              </a:lnSpc>
              <a:spcBef>
                <a:spcPts val="600"/>
              </a:spcBef>
              <a:buNone/>
            </a:pPr>
            <a:r>
              <a:rPr lang="en-US" sz="2200" b="1" dirty="0">
                <a:solidFill>
                  <a:srgbClr val="222222"/>
                </a:solidFill>
                <a:latin typeface="Lato" panose="020F0502020204030203" pitchFamily="34" charset="77"/>
              </a:rPr>
              <a:t>Prevalence of IPV during pregnancy among rural Appalachian women:</a:t>
            </a:r>
          </a:p>
          <a:p>
            <a:pPr>
              <a:lnSpc>
                <a:spcPct val="120000"/>
              </a:lnSpc>
              <a:spcBef>
                <a:spcPts val="600"/>
              </a:spcBef>
            </a:pPr>
            <a:r>
              <a:rPr lang="en-US" sz="2200" b="1" dirty="0">
                <a:solidFill>
                  <a:srgbClr val="222222"/>
                </a:solidFill>
                <a:latin typeface="Lato" panose="020F0502020204030203" pitchFamily="34" charset="77"/>
              </a:rPr>
              <a:t>81% reported some type of IPV</a:t>
            </a:r>
            <a:r>
              <a:rPr lang="en-US" sz="2200" dirty="0">
                <a:solidFill>
                  <a:srgbClr val="222222"/>
                </a:solidFill>
                <a:latin typeface="Lato" panose="020F0502020204030203" pitchFamily="34" charset="77"/>
              </a:rPr>
              <a:t>: 28% physical violence, 20% sexual violence:       75% reported past year IPV. National average is 3-13%.</a:t>
            </a:r>
          </a:p>
          <a:p>
            <a:pPr marL="38095" indent="0">
              <a:lnSpc>
                <a:spcPct val="100000"/>
              </a:lnSpc>
              <a:spcBef>
                <a:spcPts val="1200"/>
              </a:spcBef>
              <a:buNone/>
            </a:pPr>
            <a:r>
              <a:rPr lang="en-US" sz="2200" b="1" dirty="0">
                <a:solidFill>
                  <a:srgbClr val="222222"/>
                </a:solidFill>
                <a:latin typeface="Lato" panose="020F0502020204030203" pitchFamily="34" charset="77"/>
              </a:rPr>
              <a:t>IPV during pregnancy increases the risk of:</a:t>
            </a:r>
          </a:p>
          <a:p>
            <a:pPr>
              <a:lnSpc>
                <a:spcPct val="120000"/>
              </a:lnSpc>
              <a:spcBef>
                <a:spcPts val="600"/>
              </a:spcBef>
            </a:pPr>
            <a:r>
              <a:rPr lang="en-US" sz="2200" dirty="0">
                <a:solidFill>
                  <a:srgbClr val="222222"/>
                </a:solidFill>
                <a:latin typeface="Lato" panose="020F0502020204030203" pitchFamily="34" charset="77"/>
              </a:rPr>
              <a:t>STIs, unintended pregnancy</a:t>
            </a:r>
          </a:p>
          <a:p>
            <a:pPr>
              <a:lnSpc>
                <a:spcPct val="120000"/>
              </a:lnSpc>
              <a:spcBef>
                <a:spcPts val="600"/>
              </a:spcBef>
            </a:pPr>
            <a:r>
              <a:rPr lang="en-US" sz="2200" dirty="0">
                <a:solidFill>
                  <a:srgbClr val="222222"/>
                </a:solidFill>
                <a:latin typeface="Lato" panose="020F0502020204030203" pitchFamily="34" charset="77"/>
              </a:rPr>
              <a:t>Preterm birth, low birth weight, fetal injury </a:t>
            </a:r>
          </a:p>
          <a:p>
            <a:pPr>
              <a:lnSpc>
                <a:spcPct val="120000"/>
              </a:lnSpc>
              <a:spcBef>
                <a:spcPts val="600"/>
              </a:spcBef>
            </a:pPr>
            <a:r>
              <a:rPr lang="en-US" sz="2200" dirty="0">
                <a:solidFill>
                  <a:srgbClr val="222222"/>
                </a:solidFill>
                <a:latin typeface="Lato" panose="020F0502020204030203" pitchFamily="34" charset="77"/>
              </a:rPr>
              <a:t>Physical injuries, pregnancy loss, and maternal mortality</a:t>
            </a:r>
          </a:p>
          <a:p>
            <a:pPr>
              <a:lnSpc>
                <a:spcPct val="120000"/>
              </a:lnSpc>
              <a:spcBef>
                <a:spcPts val="600"/>
              </a:spcBef>
            </a:pPr>
            <a:r>
              <a:rPr lang="en-US" sz="2200" dirty="0">
                <a:solidFill>
                  <a:srgbClr val="222222"/>
                </a:solidFill>
                <a:latin typeface="Lato" panose="020F0502020204030203" pitchFamily="34" charset="77"/>
              </a:rPr>
              <a:t>Maternal depression, anxiety, PTSD, and substance use</a:t>
            </a:r>
          </a:p>
          <a:p>
            <a:pPr marL="0" indent="0">
              <a:lnSpc>
                <a:spcPct val="100000"/>
              </a:lnSpc>
              <a:spcBef>
                <a:spcPts val="1200"/>
              </a:spcBef>
              <a:buNone/>
            </a:pPr>
            <a:r>
              <a:rPr lang="en-US" sz="2200" b="1" dirty="0">
                <a:solidFill>
                  <a:srgbClr val="222222"/>
                </a:solidFill>
                <a:latin typeface="Lato" panose="020F0502020204030203" pitchFamily="34" charset="77"/>
              </a:rPr>
              <a:t>Women experiencing IPV are 7.5x more likely to have partner interfere with HC</a:t>
            </a:r>
          </a:p>
        </p:txBody>
      </p:sp>
      <p:sp>
        <p:nvSpPr>
          <p:cNvPr id="3" name="Google Shape;260;p11">
            <a:extLst>
              <a:ext uri="{FF2B5EF4-FFF2-40B4-BE49-F238E27FC236}">
                <a16:creationId xmlns:a16="http://schemas.microsoft.com/office/drawing/2014/main" id="{F1838FB4-020D-F53C-378C-ECE698973EA7}"/>
              </a:ext>
            </a:extLst>
          </p:cNvPr>
          <p:cNvSpPr txBox="1"/>
          <p:nvPr/>
        </p:nvSpPr>
        <p:spPr>
          <a:xfrm>
            <a:off x="1744724" y="6484509"/>
            <a:ext cx="8702552" cy="276959"/>
          </a:xfrm>
          <a:prstGeom prst="rect">
            <a:avLst/>
          </a:prstGeom>
          <a:noFill/>
          <a:ln>
            <a:noFill/>
          </a:ln>
        </p:spPr>
        <p:txBody>
          <a:bodyPr spcFirstLastPara="1" wrap="square" lIns="91425" tIns="45700" rIns="91425" bIns="45700" anchor="t" anchorCtr="0">
            <a:spAutoFit/>
          </a:bodyPr>
          <a:lstStyle/>
          <a:p>
            <a:r>
              <a:rPr lang="en-US" sz="1200" dirty="0">
                <a:solidFill>
                  <a:srgbClr val="008784"/>
                </a:solidFill>
              </a:rPr>
              <a:t>Agarwal et al., 2023; Bailey &amp; Daugherty, 2007; Morrison et al., 2022; </a:t>
            </a:r>
            <a:r>
              <a:rPr lang="en-US" sz="1200" dirty="0" err="1">
                <a:solidFill>
                  <a:srgbClr val="008784"/>
                </a:solidFill>
              </a:rPr>
              <a:t>Pallatino</a:t>
            </a:r>
            <a:r>
              <a:rPr lang="en-US" sz="1200" dirty="0">
                <a:solidFill>
                  <a:srgbClr val="008784"/>
                </a:solidFill>
              </a:rPr>
              <a:t> et al., 2021; Phillips et al., 2021 </a:t>
            </a:r>
          </a:p>
        </p:txBody>
      </p:sp>
    </p:spTree>
    <p:extLst>
      <p:ext uri="{BB962C8B-B14F-4D97-AF65-F5344CB8AC3E}">
        <p14:creationId xmlns:p14="http://schemas.microsoft.com/office/powerpoint/2010/main" val="2008979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868B187-B8A3-A142-8DA3-244A58C3E748}"/>
              </a:ext>
            </a:extLst>
          </p:cNvPr>
          <p:cNvSpPr>
            <a:spLocks noGrp="1"/>
          </p:cNvSpPr>
          <p:nvPr>
            <p:ph sz="quarter" idx="15"/>
          </p:nvPr>
        </p:nvSpPr>
        <p:spPr/>
        <p:txBody>
          <a:bodyPr/>
          <a:lstStyle/>
          <a:p>
            <a:r>
              <a:rPr lang="en-US" dirty="0"/>
              <a:t>14</a:t>
            </a:r>
          </a:p>
        </p:txBody>
      </p:sp>
      <p:sp>
        <p:nvSpPr>
          <p:cNvPr id="9" name="Content Placeholder 2">
            <a:extLst>
              <a:ext uri="{FF2B5EF4-FFF2-40B4-BE49-F238E27FC236}">
                <a16:creationId xmlns:a16="http://schemas.microsoft.com/office/drawing/2014/main" id="{EF95D150-E328-9744-A03D-EED73BC84421}"/>
              </a:ext>
            </a:extLst>
          </p:cNvPr>
          <p:cNvSpPr>
            <a:spLocks noGrp="1"/>
          </p:cNvSpPr>
          <p:nvPr>
            <p:ph idx="1"/>
          </p:nvPr>
        </p:nvSpPr>
        <p:spPr>
          <a:xfrm>
            <a:off x="1324117" y="1868590"/>
            <a:ext cx="8432800" cy="2411693"/>
          </a:xfrm>
        </p:spPr>
        <p:txBody>
          <a:bodyPr>
            <a:noAutofit/>
          </a:bodyPr>
          <a:lstStyle/>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mj-lt"/>
              <a:cs typeface="Arial"/>
              <a:sym typeface="Arial"/>
            </a:endParaRPr>
          </a:p>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r>
              <a:rPr kumimoji="0" lang="en-US" sz="3600" b="1" i="0" u="none" strike="noStrike" kern="0" cap="none" spc="0" normalizeH="0" baseline="0" noProof="0" dirty="0">
                <a:ln>
                  <a:noFill/>
                </a:ln>
                <a:solidFill>
                  <a:srgbClr val="6653A3"/>
                </a:solidFill>
                <a:effectLst/>
                <a:uLnTx/>
                <a:uFillTx/>
                <a:ea typeface="Calibri"/>
                <a:cs typeface="Calibri"/>
                <a:sym typeface="Calibri"/>
              </a:rPr>
              <a:t>Less well recognized are the ways people who abuse their partners engage in coercive tactics targeted toward a partner’s mental health or use of substances...</a:t>
            </a:r>
            <a:endParaRPr lang="en-US" sz="3200" dirty="0"/>
          </a:p>
        </p:txBody>
      </p:sp>
    </p:spTree>
    <p:extLst>
      <p:ext uri="{BB962C8B-B14F-4D97-AF65-F5344CB8AC3E}">
        <p14:creationId xmlns:p14="http://schemas.microsoft.com/office/powerpoint/2010/main" val="1069595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868B187-B8A3-A142-8DA3-244A58C3E748}"/>
              </a:ext>
            </a:extLst>
          </p:cNvPr>
          <p:cNvSpPr>
            <a:spLocks noGrp="1"/>
          </p:cNvSpPr>
          <p:nvPr>
            <p:ph type="body" idx="1"/>
          </p:nvPr>
        </p:nvSpPr>
        <p:spPr/>
        <p:txBody>
          <a:bodyPr>
            <a:normAutofit/>
          </a:bodyPr>
          <a:lstStyle/>
          <a:p>
            <a:r>
              <a:rPr lang="en-US" dirty="0"/>
              <a:t>15</a:t>
            </a:r>
          </a:p>
        </p:txBody>
      </p:sp>
      <p:graphicFrame>
        <p:nvGraphicFramePr>
          <p:cNvPr id="5" name="Table 2">
            <a:extLst>
              <a:ext uri="{FF2B5EF4-FFF2-40B4-BE49-F238E27FC236}">
                <a16:creationId xmlns:a16="http://schemas.microsoft.com/office/drawing/2014/main" id="{F2AE5B6D-933C-61CE-E718-0E782114A57D}"/>
              </a:ext>
            </a:extLst>
          </p:cNvPr>
          <p:cNvGraphicFramePr>
            <a:graphicFrameLocks noGrp="1"/>
          </p:cNvGraphicFramePr>
          <p:nvPr>
            <p:extLst>
              <p:ext uri="{D42A27DB-BD31-4B8C-83A1-F6EECF244321}">
                <p14:modId xmlns:p14="http://schemas.microsoft.com/office/powerpoint/2010/main" val="4082116612"/>
              </p:ext>
            </p:extLst>
          </p:nvPr>
        </p:nvGraphicFramePr>
        <p:xfrm>
          <a:off x="951722" y="1472595"/>
          <a:ext cx="10525021" cy="5108374"/>
        </p:xfrm>
        <a:graphic>
          <a:graphicData uri="http://schemas.openxmlformats.org/drawingml/2006/table">
            <a:tbl>
              <a:tblPr firstRow="1" bandRow="1">
                <a:tableStyleId>{5FD0F851-EC5A-4D38-B0AD-8093EC10F338}</a:tableStyleId>
              </a:tblPr>
              <a:tblGrid>
                <a:gridCol w="1236630">
                  <a:extLst>
                    <a:ext uri="{9D8B030D-6E8A-4147-A177-3AD203B41FA5}">
                      <a16:colId xmlns:a16="http://schemas.microsoft.com/office/drawing/2014/main" val="2399094948"/>
                    </a:ext>
                  </a:extLst>
                </a:gridCol>
                <a:gridCol w="9288391">
                  <a:extLst>
                    <a:ext uri="{9D8B030D-6E8A-4147-A177-3AD203B41FA5}">
                      <a16:colId xmlns:a16="http://schemas.microsoft.com/office/drawing/2014/main" val="894038305"/>
                    </a:ext>
                  </a:extLst>
                </a:gridCol>
              </a:tblGrid>
              <a:tr h="934703">
                <a:tc>
                  <a:txBody>
                    <a:bodyPr/>
                    <a:lstStyle/>
                    <a:p>
                      <a:r>
                        <a:rPr lang="en-US" sz="2000" b="1" dirty="0">
                          <a:latin typeface="+mn-lt"/>
                        </a:rPr>
                        <a:t>86%</a:t>
                      </a:r>
                    </a:p>
                  </a:txBody>
                  <a:tcPr marL="91439" marR="91439">
                    <a:lnL>
                      <a:noFill/>
                    </a:lnL>
                    <a:lnR>
                      <a:noFill/>
                    </a:lnR>
                    <a:lnT w="12700" cmpd="sng">
                      <a:noFill/>
                    </a:lnT>
                    <a:lnB w="12700" cmpd="sng">
                      <a:noFill/>
                    </a:lnB>
                    <a:lnTlToBr w="12700" cmpd="sng">
                      <a:noFill/>
                      <a:prstDash val="solid"/>
                    </a:lnTlToBr>
                    <a:lnBlToTr w="12700" cmpd="sng">
                      <a:noFill/>
                      <a:prstDash val="solid"/>
                    </a:lnBlToTr>
                  </a:tcPr>
                </a:tc>
                <a:tc>
                  <a:txBody>
                    <a:bodyPr/>
                    <a:lstStyle/>
                    <a:p>
                      <a:pPr marL="38100" marR="0" lvl="0" indent="0" algn="l" defTabSz="914400" rtl="0" eaLnBrk="1" fontAlgn="auto" latinLnBrk="0" hangingPunct="1">
                        <a:lnSpc>
                          <a:spcPct val="90000"/>
                        </a:lnSpc>
                        <a:spcBef>
                          <a:spcPts val="420"/>
                        </a:spcBef>
                        <a:spcAft>
                          <a:spcPts val="0"/>
                        </a:spcAft>
                        <a:buClr>
                          <a:srgbClr val="73C8AE"/>
                        </a:buClr>
                        <a:buSzPts val="2000"/>
                        <a:buFont typeface="Lato Black"/>
                        <a:buNone/>
                        <a:tabLst/>
                        <a:defRPr/>
                      </a:pPr>
                      <a:r>
                        <a:rPr kumimoji="0" lang="en-US" sz="2400" b="0" i="0" u="none" strike="noStrike" kern="0" cap="none" spc="0" normalizeH="0" baseline="0" noProof="0" dirty="0">
                          <a:ln>
                            <a:noFill/>
                          </a:ln>
                          <a:solidFill>
                            <a:srgbClr val="000000"/>
                          </a:solidFill>
                          <a:effectLst/>
                          <a:uLnTx/>
                          <a:uFillTx/>
                          <a:latin typeface="+mn-lt"/>
                          <a:ea typeface="Calibri"/>
                          <a:cs typeface="Calibri"/>
                          <a:sym typeface="Calibri"/>
                        </a:rPr>
                        <a:t>Ever </a:t>
                      </a:r>
                      <a:r>
                        <a:rPr kumimoji="0" lang="en-US" sz="2400" b="1" i="0" u="none" strike="noStrike" kern="0" cap="none" spc="0" normalizeH="0" baseline="0" noProof="0" dirty="0">
                          <a:ln>
                            <a:noFill/>
                          </a:ln>
                          <a:solidFill>
                            <a:srgbClr val="000000"/>
                          </a:solidFill>
                          <a:effectLst/>
                          <a:uLnTx/>
                          <a:uFillTx/>
                          <a:latin typeface="+mn-lt"/>
                          <a:ea typeface="Calibri"/>
                          <a:cs typeface="Calibri"/>
                          <a:sym typeface="Calibri"/>
                        </a:rPr>
                        <a:t>called “crazy</a:t>
                      </a:r>
                      <a:r>
                        <a:rPr kumimoji="0" lang="en-US" sz="2400" b="0" i="0" u="none" strike="noStrike" kern="0" cap="none" spc="0" normalizeH="0" baseline="0" noProof="0" dirty="0">
                          <a:ln>
                            <a:noFill/>
                          </a:ln>
                          <a:solidFill>
                            <a:srgbClr val="000000"/>
                          </a:solidFill>
                          <a:effectLst/>
                          <a:uLnTx/>
                          <a:uFillTx/>
                          <a:latin typeface="+mn-lt"/>
                          <a:ea typeface="Calibri"/>
                          <a:cs typeface="Calibri"/>
                          <a:sym typeface="Calibri"/>
                        </a:rPr>
                        <a:t>” or accused of being crazy</a:t>
                      </a:r>
                    </a:p>
                  </a:txBody>
                  <a:tcPr marL="91439" marR="91439">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61764343"/>
                  </a:ext>
                </a:extLst>
              </a:tr>
              <a:tr h="986204">
                <a:tc>
                  <a:txBody>
                    <a:bodyPr/>
                    <a:lstStyle/>
                    <a:p>
                      <a:r>
                        <a:rPr lang="en-US" sz="1900" b="1" dirty="0">
                          <a:latin typeface="+mn-lt"/>
                        </a:rPr>
                        <a:t>74%</a:t>
                      </a:r>
                    </a:p>
                  </a:txBody>
                  <a:tcPr marL="91439" marR="91439">
                    <a:lnL>
                      <a:noFill/>
                    </a:lnL>
                    <a:lnR>
                      <a:noFill/>
                    </a:lnR>
                    <a:lnT w="12700" cmpd="sng">
                      <a:noFill/>
                    </a:lnT>
                    <a:lnB>
                      <a:noFill/>
                    </a:lnB>
                    <a:lnTlToBr w="12700" cmpd="sng">
                      <a:noFill/>
                      <a:prstDash val="solid"/>
                    </a:lnTlToBr>
                    <a:lnBlToTr w="12700" cmpd="sng">
                      <a:noFill/>
                      <a:prstDash val="solid"/>
                    </a:lnBlToTr>
                    <a:solidFill>
                      <a:srgbClr val="008784">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mn-lt"/>
                          <a:ea typeface="Calibri"/>
                          <a:cs typeface="Calibri"/>
                          <a:sym typeface="Calibri"/>
                        </a:rPr>
                        <a:t>Deliberately did things to </a:t>
                      </a:r>
                      <a:r>
                        <a:rPr lang="en-US" sz="2400" b="1" dirty="0">
                          <a:latin typeface="+mn-lt"/>
                          <a:ea typeface="Calibri"/>
                          <a:cs typeface="Calibri"/>
                          <a:sym typeface="Calibri"/>
                        </a:rPr>
                        <a:t>make you feel like you are going “crazy” </a:t>
                      </a:r>
                      <a:r>
                        <a:rPr lang="en-US" sz="2400" dirty="0">
                          <a:latin typeface="+mn-lt"/>
                          <a:ea typeface="Calibri"/>
                          <a:cs typeface="Calibri"/>
                          <a:sym typeface="Calibri"/>
                        </a:rPr>
                        <a:t>or losing your mind  </a:t>
                      </a:r>
                    </a:p>
                  </a:txBody>
                  <a:tcPr marL="91439" marR="91439">
                    <a:lnL>
                      <a:noFill/>
                    </a:lnL>
                    <a:lnR>
                      <a:noFill/>
                    </a:lnR>
                    <a:lnT w="12700" cmpd="sng">
                      <a:noFill/>
                    </a:lnT>
                    <a:lnB>
                      <a:noFill/>
                    </a:lnB>
                    <a:lnTlToBr w="12700" cmpd="sng">
                      <a:noFill/>
                      <a:prstDash val="solid"/>
                    </a:lnTlToBr>
                    <a:lnBlToTr w="12700" cmpd="sng">
                      <a:noFill/>
                      <a:prstDash val="solid"/>
                    </a:lnBlToTr>
                    <a:solidFill>
                      <a:srgbClr val="008784">
                        <a:alpha val="20000"/>
                      </a:srgbClr>
                    </a:solidFill>
                  </a:tcPr>
                </a:tc>
                <a:extLst>
                  <a:ext uri="{0D108BD9-81ED-4DB2-BD59-A6C34878D82A}">
                    <a16:rowId xmlns:a16="http://schemas.microsoft.com/office/drawing/2014/main" val="3141607035"/>
                  </a:ext>
                </a:extLst>
              </a:tr>
              <a:tr h="986204">
                <a:tc>
                  <a:txBody>
                    <a:bodyPr/>
                    <a:lstStyle/>
                    <a:p>
                      <a:r>
                        <a:rPr lang="en-US" sz="2000" b="1" dirty="0">
                          <a:latin typeface="+mn-lt"/>
                        </a:rPr>
                        <a:t>53%</a:t>
                      </a:r>
                    </a:p>
                  </a:txBody>
                  <a:tcPr marL="91439" marR="91439">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mn-lt"/>
                          <a:ea typeface="Calibri"/>
                          <a:cs typeface="Calibri"/>
                          <a:sym typeface="Calibri"/>
                        </a:rPr>
                        <a:t>Ever</a:t>
                      </a:r>
                      <a:r>
                        <a:rPr lang="en-US" sz="2400" b="1" dirty="0">
                          <a:latin typeface="+mn-lt"/>
                          <a:ea typeface="Calibri"/>
                          <a:cs typeface="Calibri"/>
                          <a:sym typeface="Calibri"/>
                        </a:rPr>
                        <a:t> sought help for feeling upset or depressed </a:t>
                      </a:r>
                      <a:endParaRPr lang="en-US" sz="2400" dirty="0">
                        <a:latin typeface="+mn-lt"/>
                      </a:endParaRPr>
                    </a:p>
                  </a:txBody>
                  <a:tcPr marL="91439" marR="91439">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31348121"/>
                  </a:ext>
                </a:extLst>
              </a:tr>
              <a:tr h="986204">
                <a:tc>
                  <a:txBody>
                    <a:bodyPr/>
                    <a:lstStyle/>
                    <a:p>
                      <a:r>
                        <a:rPr lang="en-US" sz="2000" b="1" dirty="0">
                          <a:latin typeface="+mn-lt"/>
                        </a:rPr>
                        <a:t>49%</a:t>
                      </a:r>
                    </a:p>
                  </a:txBody>
                  <a:tcPr marL="91439" marR="91439">
                    <a:lnL>
                      <a:noFill/>
                    </a:lnL>
                    <a:lnR>
                      <a:noFill/>
                    </a:lnR>
                    <a:lnT>
                      <a:noFill/>
                    </a:lnT>
                    <a:lnB>
                      <a:noFill/>
                    </a:lnB>
                    <a:lnTlToBr w="12700" cmpd="sng">
                      <a:noFill/>
                      <a:prstDash val="solid"/>
                    </a:lnTlToBr>
                    <a:lnBlToTr w="12700" cmpd="sng">
                      <a:noFill/>
                      <a:prstDash val="solid"/>
                    </a:lnBlToTr>
                    <a:solidFill>
                      <a:srgbClr val="008784">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1" i="1" dirty="0">
                          <a:latin typeface="+mn-lt"/>
                          <a:ea typeface="Calibri"/>
                          <a:cs typeface="Calibri"/>
                          <a:sym typeface="Calibri"/>
                        </a:rPr>
                        <a:t>If “yes” </a:t>
                      </a:r>
                      <a:r>
                        <a:rPr lang="en-US" sz="2400" dirty="0">
                          <a:latin typeface="+mn-lt"/>
                          <a:ea typeface="Calibri"/>
                          <a:cs typeface="Calibri"/>
                          <a:sym typeface="Calibri"/>
                        </a:rPr>
                        <a:t>Has your partner or ex- </a:t>
                      </a:r>
                      <a:r>
                        <a:rPr lang="en-US" sz="2400" b="1" dirty="0">
                          <a:latin typeface="+mn-lt"/>
                          <a:ea typeface="Calibri"/>
                          <a:cs typeface="Calibri"/>
                          <a:sym typeface="Calibri"/>
                        </a:rPr>
                        <a:t>tried to prevent or discourage from getting </a:t>
                      </a:r>
                      <a:r>
                        <a:rPr lang="en-US" sz="2400" dirty="0">
                          <a:latin typeface="+mn-lt"/>
                          <a:ea typeface="Calibri"/>
                          <a:cs typeface="Calibri"/>
                          <a:sym typeface="Calibri"/>
                        </a:rPr>
                        <a:t>that help or taking prescribed meds for those feelings</a:t>
                      </a:r>
                      <a:endParaRPr lang="en-US" sz="2400" b="1" dirty="0">
                        <a:latin typeface="+mn-lt"/>
                        <a:ea typeface="Calibri"/>
                        <a:cs typeface="Calibri"/>
                        <a:sym typeface="Calibri"/>
                      </a:endParaRPr>
                    </a:p>
                  </a:txBody>
                  <a:tcPr marL="91439" marR="91439">
                    <a:lnL>
                      <a:noFill/>
                    </a:lnL>
                    <a:lnR>
                      <a:noFill/>
                    </a:lnR>
                    <a:lnT>
                      <a:noFill/>
                    </a:lnT>
                    <a:lnB>
                      <a:noFill/>
                    </a:lnB>
                    <a:lnTlToBr w="12700" cmpd="sng">
                      <a:noFill/>
                      <a:prstDash val="solid"/>
                    </a:lnTlToBr>
                    <a:lnBlToTr w="12700" cmpd="sng">
                      <a:noFill/>
                      <a:prstDash val="solid"/>
                    </a:lnBlToTr>
                    <a:solidFill>
                      <a:srgbClr val="008784">
                        <a:alpha val="20000"/>
                      </a:srgbClr>
                    </a:solidFill>
                  </a:tcPr>
                </a:tc>
                <a:extLst>
                  <a:ext uri="{0D108BD9-81ED-4DB2-BD59-A6C34878D82A}">
                    <a16:rowId xmlns:a16="http://schemas.microsoft.com/office/drawing/2014/main" val="1652673750"/>
                  </a:ext>
                </a:extLst>
              </a:tr>
              <a:tr h="1215059">
                <a:tc>
                  <a:txBody>
                    <a:bodyPr/>
                    <a:lstStyle/>
                    <a:p>
                      <a:r>
                        <a:rPr lang="en-US" sz="2000" b="1" dirty="0">
                          <a:latin typeface="+mn-lt"/>
                        </a:rPr>
                        <a:t>50%</a:t>
                      </a:r>
                    </a:p>
                  </a:txBody>
                  <a:tcPr marL="91439" marR="91439">
                    <a:lnL>
                      <a:noFill/>
                    </a:lnL>
                    <a:lnR>
                      <a:noFill/>
                    </a:lnR>
                    <a:lnT>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mn-lt"/>
                          <a:ea typeface="Calibri"/>
                          <a:cs typeface="Calibri"/>
                          <a:sym typeface="Calibri"/>
                        </a:rPr>
                        <a:t>Partner or ex- ever</a:t>
                      </a:r>
                      <a:r>
                        <a:rPr lang="en-US" sz="2400" b="1" dirty="0">
                          <a:latin typeface="+mn-lt"/>
                          <a:ea typeface="Calibri"/>
                          <a:cs typeface="Calibri"/>
                          <a:sym typeface="Calibri"/>
                        </a:rPr>
                        <a:t> threatened to report to authorities that you are “crazy”</a:t>
                      </a:r>
                      <a:r>
                        <a:rPr lang="en-US" sz="2400" dirty="0">
                          <a:latin typeface="+mn-lt"/>
                          <a:ea typeface="Calibri"/>
                          <a:cs typeface="Calibri"/>
                          <a:sym typeface="Calibri"/>
                        </a:rPr>
                        <a:t> to keep you from getting something you want or need (e.g., custody of children, medication, a PO)  </a:t>
                      </a:r>
                      <a:endParaRPr lang="en-US" sz="2400" dirty="0">
                        <a:latin typeface="+mn-lt"/>
                      </a:endParaRPr>
                    </a:p>
                  </a:txBody>
                  <a:tcPr marL="91439" marR="91439">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79820728"/>
                  </a:ext>
                </a:extLst>
              </a:tr>
            </a:tbl>
          </a:graphicData>
        </a:graphic>
      </p:graphicFrame>
      <p:sp>
        <p:nvSpPr>
          <p:cNvPr id="6" name="Google Shape;303;p16">
            <a:extLst>
              <a:ext uri="{FF2B5EF4-FFF2-40B4-BE49-F238E27FC236}">
                <a16:creationId xmlns:a16="http://schemas.microsoft.com/office/drawing/2014/main" id="{10F430E6-C34E-C490-005C-DA25A9EDCBF1}"/>
              </a:ext>
            </a:extLst>
          </p:cNvPr>
          <p:cNvSpPr txBox="1">
            <a:spLocks/>
          </p:cNvSpPr>
          <p:nvPr/>
        </p:nvSpPr>
        <p:spPr>
          <a:xfrm>
            <a:off x="1756867" y="-130685"/>
            <a:ext cx="8678265" cy="1443811"/>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1400"/>
              <a:buFont typeface="Lora"/>
              <a:buNone/>
              <a:defRPr sz="4400" b="1" i="1" u="none" strike="noStrike" cap="none">
                <a:solidFill>
                  <a:schemeClr val="dk1"/>
                </a:solidFill>
                <a:latin typeface="Lora Bold Italic"/>
                <a:ea typeface="Lora Bold Italic"/>
                <a:cs typeface="Lora Bold Italic"/>
                <a:sym typeface="Lora"/>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914296">
              <a:spcBef>
                <a:spcPts val="900"/>
              </a:spcBef>
              <a:spcAft>
                <a:spcPts val="1350"/>
              </a:spcAft>
              <a:buClr>
                <a:srgbClr val="000000"/>
              </a:buClr>
              <a:defRPr/>
            </a:pPr>
            <a:br>
              <a:rPr lang="en-US" sz="1575" dirty="0">
                <a:solidFill>
                  <a:srgbClr val="000000"/>
                </a:solidFill>
                <a:latin typeface="+mj-lt"/>
              </a:rPr>
            </a:br>
            <a:r>
              <a:rPr lang="en-US" sz="4000" dirty="0">
                <a:solidFill>
                  <a:srgbClr val="000000"/>
                </a:solidFill>
                <a:latin typeface="+mj-lt"/>
                <a:ea typeface="Calibri"/>
                <a:cs typeface="Calibri"/>
                <a:sym typeface="Calibri"/>
              </a:rPr>
              <a:t>Mental Health Coercion Survey </a:t>
            </a:r>
            <a:br>
              <a:rPr lang="en-US" sz="4000" dirty="0">
                <a:solidFill>
                  <a:srgbClr val="000000"/>
                </a:solidFill>
                <a:latin typeface="+mj-lt"/>
                <a:ea typeface="Calibri"/>
                <a:cs typeface="Calibri"/>
                <a:sym typeface="Calibri"/>
              </a:rPr>
            </a:br>
            <a:r>
              <a:rPr lang="en-US" sz="2400" dirty="0">
                <a:solidFill>
                  <a:srgbClr val="000000"/>
                </a:solidFill>
                <a:latin typeface="+mj-lt"/>
                <a:ea typeface="Calibri"/>
                <a:cs typeface="Calibri"/>
                <a:sym typeface="Calibri"/>
              </a:rPr>
              <a:t>National Domestic Violence Hotline and NCDVTMH</a:t>
            </a:r>
            <a:r>
              <a:rPr lang="en-US" sz="3200" dirty="0">
                <a:solidFill>
                  <a:srgbClr val="000000"/>
                </a:solidFill>
                <a:latin typeface="+mj-lt"/>
                <a:ea typeface="Calibri"/>
                <a:cs typeface="Calibri"/>
                <a:sym typeface="Calibri"/>
              </a:rPr>
              <a:t> </a:t>
            </a:r>
            <a:r>
              <a:rPr lang="en-US" sz="2400" dirty="0">
                <a:solidFill>
                  <a:srgbClr val="000000"/>
                </a:solidFill>
                <a:latin typeface="+mj-lt"/>
                <a:ea typeface="Calibri"/>
                <a:cs typeface="Calibri"/>
                <a:sym typeface="Calibri"/>
              </a:rPr>
              <a:t>Survey</a:t>
            </a:r>
            <a:br>
              <a:rPr lang="en-US" sz="3200" dirty="0">
                <a:solidFill>
                  <a:srgbClr val="000000"/>
                </a:solidFill>
                <a:latin typeface="+mj-lt"/>
                <a:ea typeface="Calibri"/>
                <a:cs typeface="Calibri"/>
                <a:sym typeface="Calibri"/>
              </a:rPr>
            </a:br>
            <a:endParaRPr lang="en-US" sz="1125" dirty="0">
              <a:solidFill>
                <a:srgbClr val="000000"/>
              </a:solidFill>
              <a:latin typeface="+mj-lt"/>
              <a:ea typeface="Calibri"/>
              <a:cs typeface="Calibri"/>
              <a:sym typeface="Calibri"/>
            </a:endParaRPr>
          </a:p>
        </p:txBody>
      </p:sp>
      <p:sp>
        <p:nvSpPr>
          <p:cNvPr id="7" name="Google Shape;307;p16">
            <a:extLst>
              <a:ext uri="{FF2B5EF4-FFF2-40B4-BE49-F238E27FC236}">
                <a16:creationId xmlns:a16="http://schemas.microsoft.com/office/drawing/2014/main" id="{661F0E07-FD58-ABB2-C999-68A91E6CC640}"/>
              </a:ext>
            </a:extLst>
          </p:cNvPr>
          <p:cNvSpPr txBox="1"/>
          <p:nvPr/>
        </p:nvSpPr>
        <p:spPr>
          <a:xfrm>
            <a:off x="5640770" y="1106924"/>
            <a:ext cx="1842381" cy="376996"/>
          </a:xfrm>
          <a:prstGeom prst="rect">
            <a:avLst/>
          </a:prstGeom>
          <a:noFill/>
          <a:ln>
            <a:noFill/>
          </a:ln>
        </p:spPr>
        <p:txBody>
          <a:bodyPr spcFirstLastPara="1" wrap="square" lIns="68569" tIns="34275" rIns="68569" bIns="34275" anchor="t" anchorCtr="0">
            <a:spAutoFit/>
          </a:bodyPr>
          <a:lstStyle/>
          <a:p>
            <a:pPr defTabSz="685721">
              <a:buClrTx/>
              <a:buSzPts val="2000"/>
              <a:defRPr/>
            </a:pPr>
            <a:r>
              <a:rPr lang="en-US" sz="2000" dirty="0">
                <a:solidFill>
                  <a:sysClr val="windowText" lastClr="000000"/>
                </a:solidFill>
              </a:rPr>
              <a:t>N=2,456</a:t>
            </a:r>
            <a:endParaRPr sz="1400" dirty="0">
              <a:solidFill>
                <a:sysClr val="windowText" lastClr="000000"/>
              </a:solidFill>
            </a:endParaRPr>
          </a:p>
        </p:txBody>
      </p:sp>
      <p:sp>
        <p:nvSpPr>
          <p:cNvPr id="8" name="Google Shape;308;p16">
            <a:extLst>
              <a:ext uri="{FF2B5EF4-FFF2-40B4-BE49-F238E27FC236}">
                <a16:creationId xmlns:a16="http://schemas.microsoft.com/office/drawing/2014/main" id="{DE7D40B9-50A8-069B-6C7B-5F1E2F266685}"/>
              </a:ext>
            </a:extLst>
          </p:cNvPr>
          <p:cNvSpPr/>
          <p:nvPr/>
        </p:nvSpPr>
        <p:spPr>
          <a:xfrm>
            <a:off x="795193" y="1061057"/>
            <a:ext cx="10847499" cy="92600"/>
          </a:xfrm>
          <a:prstGeom prst="rect">
            <a:avLst/>
          </a:prstGeom>
          <a:solidFill>
            <a:srgbClr val="6653A3"/>
          </a:solidFill>
          <a:ln>
            <a:noFill/>
          </a:ln>
        </p:spPr>
        <p:txBody>
          <a:bodyPr spcFirstLastPara="1" wrap="square" lIns="68569" tIns="34275" rIns="68569" bIns="34275" anchor="ctr" anchorCtr="0">
            <a:noAutofit/>
          </a:bodyPr>
          <a:lstStyle/>
          <a:p>
            <a:pPr algn="ctr" defTabSz="685721">
              <a:buSzPts val="1800"/>
            </a:pPr>
            <a:endParaRPr sz="1350">
              <a:solidFill>
                <a:srgbClr val="FFFFFF"/>
              </a:solidFill>
              <a:latin typeface="Lato"/>
              <a:ea typeface="Lato"/>
              <a:cs typeface="Lato"/>
              <a:sym typeface="Lato"/>
            </a:endParaRPr>
          </a:p>
        </p:txBody>
      </p:sp>
      <p:sp>
        <p:nvSpPr>
          <p:cNvPr id="11" name="TextBox 10">
            <a:extLst>
              <a:ext uri="{FF2B5EF4-FFF2-40B4-BE49-F238E27FC236}">
                <a16:creationId xmlns:a16="http://schemas.microsoft.com/office/drawing/2014/main" id="{15B6CFE7-6618-E242-F706-4C05865A41F3}"/>
              </a:ext>
            </a:extLst>
          </p:cNvPr>
          <p:cNvSpPr txBox="1"/>
          <p:nvPr/>
        </p:nvSpPr>
        <p:spPr>
          <a:xfrm>
            <a:off x="1272237" y="6581001"/>
            <a:ext cx="9028183" cy="276999"/>
          </a:xfrm>
          <a:prstGeom prst="rect">
            <a:avLst/>
          </a:prstGeom>
          <a:noFill/>
        </p:spPr>
        <p:txBody>
          <a:bodyPr wrap="square">
            <a:spAutoFit/>
          </a:bodyPr>
          <a:lstStyle/>
          <a:p>
            <a:pPr algn="r">
              <a:buSzPts val="1200"/>
            </a:pPr>
            <a:r>
              <a:rPr lang="en-US" sz="1200" dirty="0" err="1">
                <a:solidFill>
                  <a:srgbClr val="008784"/>
                </a:solidFill>
              </a:rPr>
              <a:t>Warshaw</a:t>
            </a:r>
            <a:r>
              <a:rPr lang="en-US" sz="1200" dirty="0">
                <a:solidFill>
                  <a:srgbClr val="008784"/>
                </a:solidFill>
              </a:rPr>
              <a:t> C., Lyon E., Bland P., Phillips H., Hooper M., NCDVTMH/The Hotline, 2014 </a:t>
            </a:r>
          </a:p>
        </p:txBody>
      </p:sp>
    </p:spTree>
    <p:extLst>
      <p:ext uri="{BB962C8B-B14F-4D97-AF65-F5344CB8AC3E}">
        <p14:creationId xmlns:p14="http://schemas.microsoft.com/office/powerpoint/2010/main" val="1347284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78B54-5EA3-E549-A97E-644F759314E8}"/>
              </a:ext>
            </a:extLst>
          </p:cNvPr>
          <p:cNvSpPr>
            <a:spLocks noGrp="1"/>
          </p:cNvSpPr>
          <p:nvPr>
            <p:ph type="title"/>
          </p:nvPr>
        </p:nvSpPr>
        <p:spPr/>
        <p:txBody>
          <a:bodyPr>
            <a:normAutofit/>
          </a:bodyPr>
          <a:lstStyle/>
          <a:p>
            <a:pPr defTabSz="914296">
              <a:buClr>
                <a:srgbClr val="000000"/>
              </a:buClr>
              <a:defRPr/>
            </a:pPr>
            <a:r>
              <a:rPr lang="en-US" sz="4400" i="0" dirty="0">
                <a:ea typeface="Calibri"/>
                <a:cs typeface="Calibri"/>
                <a:sym typeface="Calibri"/>
              </a:rPr>
              <a:t>Mental Health Coercion Survey: </a:t>
            </a:r>
            <a:br>
              <a:rPr lang="en-US" sz="4400" i="0" dirty="0">
                <a:ea typeface="Calibri"/>
                <a:cs typeface="Calibri"/>
                <a:sym typeface="Calibri"/>
              </a:rPr>
            </a:br>
            <a:r>
              <a:rPr lang="en-US" sz="4400" i="0" dirty="0">
                <a:ea typeface="Calibri"/>
                <a:cs typeface="Calibri"/>
                <a:sym typeface="Calibri"/>
              </a:rPr>
              <a:t>Qualitative Findings</a:t>
            </a:r>
            <a:endParaRPr lang="en-US" sz="4400" i="0" dirty="0"/>
          </a:p>
        </p:txBody>
      </p:sp>
      <p:sp>
        <p:nvSpPr>
          <p:cNvPr id="5" name="Content Placeholder 4">
            <a:extLst>
              <a:ext uri="{FF2B5EF4-FFF2-40B4-BE49-F238E27FC236}">
                <a16:creationId xmlns:a16="http://schemas.microsoft.com/office/drawing/2014/main" id="{11D7BB33-9947-D34D-B01B-E1DBD667D74B}"/>
              </a:ext>
            </a:extLst>
          </p:cNvPr>
          <p:cNvSpPr>
            <a:spLocks noGrp="1"/>
          </p:cNvSpPr>
          <p:nvPr>
            <p:ph sz="quarter" idx="15"/>
          </p:nvPr>
        </p:nvSpPr>
        <p:spPr/>
        <p:txBody>
          <a:bodyPr/>
          <a:lstStyle/>
          <a:p>
            <a:r>
              <a:rPr lang="en-US" dirty="0"/>
              <a:t>16</a:t>
            </a:r>
          </a:p>
        </p:txBody>
      </p:sp>
      <p:sp>
        <p:nvSpPr>
          <p:cNvPr id="6" name="Content Placeholder 5">
            <a:extLst>
              <a:ext uri="{FF2B5EF4-FFF2-40B4-BE49-F238E27FC236}">
                <a16:creationId xmlns:a16="http://schemas.microsoft.com/office/drawing/2014/main" id="{B30E1E21-C50A-41FE-DA02-5C4AE660E366}"/>
              </a:ext>
            </a:extLst>
          </p:cNvPr>
          <p:cNvSpPr>
            <a:spLocks noGrp="1"/>
          </p:cNvSpPr>
          <p:nvPr>
            <p:ph idx="1"/>
          </p:nvPr>
        </p:nvSpPr>
        <p:spPr>
          <a:xfrm>
            <a:off x="838200" y="2037086"/>
            <a:ext cx="10867048" cy="4016937"/>
          </a:xfrm>
        </p:spPr>
        <p:txBody>
          <a:bodyPr>
            <a:noAutofit/>
          </a:bodyPr>
          <a:lstStyle/>
          <a:p>
            <a:pPr marL="342861" indent="-304765" defTabSz="914296">
              <a:lnSpc>
                <a:spcPct val="120000"/>
              </a:lnSpc>
              <a:spcBef>
                <a:spcPts val="1000"/>
              </a:spcBef>
              <a:buClr>
                <a:srgbClr val="5BB2C5"/>
              </a:buClr>
              <a:buSzPct val="100000"/>
              <a:defRPr/>
            </a:pPr>
            <a:r>
              <a:rPr lang="en-US" sz="2400" b="1" dirty="0">
                <a:solidFill>
                  <a:srgbClr val="000000"/>
                </a:solidFill>
                <a:latin typeface="Lato" panose="020F0502020204030203" pitchFamily="34" charset="77"/>
                <a:ea typeface="Calibri"/>
                <a:cs typeface="Calibri"/>
                <a:sym typeface="Calibri"/>
              </a:rPr>
              <a:t>Undermine Sanity</a:t>
            </a:r>
            <a:r>
              <a:rPr lang="en-US" sz="2400" dirty="0">
                <a:solidFill>
                  <a:srgbClr val="000000"/>
                </a:solidFill>
                <a:latin typeface="Lato" panose="020F0502020204030203" pitchFamily="34" charset="77"/>
                <a:ea typeface="Calibri"/>
                <a:cs typeface="Calibri"/>
                <a:sym typeface="Calibri"/>
              </a:rPr>
              <a:t>: Call pathologizing names; “diagnose” partner; attempt to convince others that partner is unstable/mentally ill; gaslighting; blaming the abuse on partner’s mental health</a:t>
            </a:r>
            <a:endParaRPr lang="en-US" sz="2400" dirty="0">
              <a:solidFill>
                <a:srgbClr val="000000"/>
              </a:solidFill>
              <a:latin typeface="Lato" panose="020F0502020204030203" pitchFamily="34" charset="77"/>
            </a:endParaRPr>
          </a:p>
          <a:p>
            <a:pPr marL="342861" indent="-304765" defTabSz="914296">
              <a:lnSpc>
                <a:spcPct val="120000"/>
              </a:lnSpc>
              <a:spcBef>
                <a:spcPts val="1000"/>
              </a:spcBef>
              <a:buClr>
                <a:srgbClr val="5BB2C5"/>
              </a:buClr>
              <a:buSzPct val="100000"/>
              <a:defRPr/>
            </a:pPr>
            <a:r>
              <a:rPr lang="en-US" sz="2400" b="1" dirty="0">
                <a:solidFill>
                  <a:srgbClr val="000000"/>
                </a:solidFill>
                <a:latin typeface="Lato" panose="020F0502020204030203" pitchFamily="34" charset="77"/>
                <a:ea typeface="Calibri"/>
                <a:cs typeface="Calibri"/>
                <a:sym typeface="Calibri"/>
              </a:rPr>
              <a:t>Treatment Interference: </a:t>
            </a:r>
            <a:r>
              <a:rPr lang="en-US" sz="2400" dirty="0">
                <a:solidFill>
                  <a:srgbClr val="000000"/>
                </a:solidFill>
                <a:latin typeface="Lato" panose="020F0502020204030203" pitchFamily="34" charset="77"/>
                <a:ea typeface="Calibri"/>
                <a:cs typeface="Calibri"/>
                <a:sym typeface="Calibri"/>
              </a:rPr>
              <a:t>Attempt to influence diagnosis; coerce partner to overdose and then try to have partner committed</a:t>
            </a:r>
            <a:endParaRPr lang="en-US" sz="2400" dirty="0">
              <a:solidFill>
                <a:srgbClr val="000000"/>
              </a:solidFill>
              <a:latin typeface="Lato" panose="020F0502020204030203" pitchFamily="34" charset="77"/>
            </a:endParaRPr>
          </a:p>
          <a:p>
            <a:pPr marL="342861" indent="-304765" defTabSz="914296">
              <a:lnSpc>
                <a:spcPct val="120000"/>
              </a:lnSpc>
              <a:spcBef>
                <a:spcPts val="1000"/>
              </a:spcBef>
              <a:buClr>
                <a:srgbClr val="5BB2C5"/>
              </a:buClr>
              <a:buSzPct val="100000"/>
              <a:defRPr/>
            </a:pPr>
            <a:r>
              <a:rPr lang="en-US" sz="2400" b="1" dirty="0">
                <a:solidFill>
                  <a:srgbClr val="000000"/>
                </a:solidFill>
                <a:latin typeface="Lato" panose="020F0502020204030203" pitchFamily="34" charset="77"/>
                <a:ea typeface="Calibri"/>
                <a:cs typeface="Calibri"/>
                <a:sym typeface="Calibri"/>
              </a:rPr>
              <a:t>Control of Medications: </a:t>
            </a:r>
            <a:r>
              <a:rPr lang="en-US" sz="2400" dirty="0">
                <a:solidFill>
                  <a:srgbClr val="000000"/>
                </a:solidFill>
                <a:latin typeface="Lato" panose="020F0502020204030203" pitchFamily="34" charset="77"/>
                <a:ea typeface="Calibri"/>
                <a:cs typeface="Calibri"/>
                <a:sym typeface="Calibri"/>
              </a:rPr>
              <a:t>Prevent from taking, force to take (wrong dose/overdose), steal meds, call partner an addict for taking meds</a:t>
            </a:r>
            <a:endParaRPr lang="en-US" sz="2400" dirty="0">
              <a:solidFill>
                <a:srgbClr val="000000"/>
              </a:solidFill>
              <a:latin typeface="Lato" panose="020F0502020204030203" pitchFamily="34" charset="77"/>
            </a:endParaRPr>
          </a:p>
          <a:p>
            <a:pPr marL="342861" indent="-304765" defTabSz="914296">
              <a:lnSpc>
                <a:spcPct val="120000"/>
              </a:lnSpc>
              <a:spcBef>
                <a:spcPts val="1000"/>
              </a:spcBef>
              <a:buClr>
                <a:srgbClr val="5BB2C5"/>
              </a:buClr>
              <a:buSzPct val="100000"/>
              <a:defRPr/>
            </a:pPr>
            <a:r>
              <a:rPr lang="en-US" sz="2400" b="1" dirty="0">
                <a:solidFill>
                  <a:srgbClr val="000000"/>
                </a:solidFill>
                <a:latin typeface="Lato" panose="020F0502020204030203" pitchFamily="34" charset="77"/>
                <a:ea typeface="Calibri"/>
                <a:cs typeface="Calibri"/>
                <a:sym typeface="Calibri"/>
              </a:rPr>
              <a:t>Threats to Report or Discredit</a:t>
            </a:r>
            <a:r>
              <a:rPr lang="en-US" sz="2400" dirty="0">
                <a:solidFill>
                  <a:srgbClr val="000000"/>
                </a:solidFill>
                <a:latin typeface="Lato" panose="020F0502020204030203" pitchFamily="34" charset="77"/>
                <a:ea typeface="Calibri"/>
                <a:cs typeface="Calibri"/>
                <a:sym typeface="Calibri"/>
              </a:rPr>
              <a:t>: Report meds/treatment to influence custody; Use MH diagnoses to make false allegations and obtain protective order</a:t>
            </a:r>
            <a:endParaRPr lang="en-US" sz="2400" dirty="0">
              <a:solidFill>
                <a:srgbClr val="000000"/>
              </a:solidFill>
              <a:latin typeface="Lato" panose="020F0502020204030203" pitchFamily="34" charset="77"/>
            </a:endParaRPr>
          </a:p>
        </p:txBody>
      </p:sp>
      <p:sp>
        <p:nvSpPr>
          <p:cNvPr id="3" name="TextBox 2">
            <a:extLst>
              <a:ext uri="{FF2B5EF4-FFF2-40B4-BE49-F238E27FC236}">
                <a16:creationId xmlns:a16="http://schemas.microsoft.com/office/drawing/2014/main" id="{F9F7831B-6C13-E5A1-4DAA-124CD4A032A2}"/>
              </a:ext>
            </a:extLst>
          </p:cNvPr>
          <p:cNvSpPr txBox="1"/>
          <p:nvPr/>
        </p:nvSpPr>
        <p:spPr>
          <a:xfrm>
            <a:off x="838200" y="6463107"/>
            <a:ext cx="9028183" cy="276999"/>
          </a:xfrm>
          <a:prstGeom prst="rect">
            <a:avLst/>
          </a:prstGeom>
          <a:noFill/>
        </p:spPr>
        <p:txBody>
          <a:bodyPr wrap="square">
            <a:spAutoFit/>
          </a:bodyPr>
          <a:lstStyle/>
          <a:p>
            <a:pPr algn="r">
              <a:buSzPts val="1200"/>
            </a:pPr>
            <a:r>
              <a:rPr lang="en-US" sz="1200" dirty="0" err="1">
                <a:solidFill>
                  <a:srgbClr val="008784"/>
                </a:solidFill>
              </a:rPr>
              <a:t>Warshaw</a:t>
            </a:r>
            <a:r>
              <a:rPr lang="en-US" sz="1200" dirty="0">
                <a:solidFill>
                  <a:srgbClr val="008784"/>
                </a:solidFill>
              </a:rPr>
              <a:t> C., Lyon E., Bland P., Phillips H., Hooper M., NCDVTMH/The Hotline, 2014 </a:t>
            </a:r>
          </a:p>
        </p:txBody>
      </p:sp>
    </p:spTree>
    <p:extLst>
      <p:ext uri="{BB962C8B-B14F-4D97-AF65-F5344CB8AC3E}">
        <p14:creationId xmlns:p14="http://schemas.microsoft.com/office/powerpoint/2010/main" val="57310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868B187-B8A3-A142-8DA3-244A58C3E748}"/>
              </a:ext>
            </a:extLst>
          </p:cNvPr>
          <p:cNvSpPr>
            <a:spLocks noGrp="1"/>
          </p:cNvSpPr>
          <p:nvPr>
            <p:ph type="body" idx="1"/>
          </p:nvPr>
        </p:nvSpPr>
        <p:spPr/>
        <p:txBody>
          <a:bodyPr/>
          <a:lstStyle/>
          <a:p>
            <a:r>
              <a:rPr lang="en-US" dirty="0"/>
              <a:t>17</a:t>
            </a:r>
          </a:p>
        </p:txBody>
      </p:sp>
      <p:sp>
        <p:nvSpPr>
          <p:cNvPr id="6" name="Google Shape;303;p16">
            <a:extLst>
              <a:ext uri="{FF2B5EF4-FFF2-40B4-BE49-F238E27FC236}">
                <a16:creationId xmlns:a16="http://schemas.microsoft.com/office/drawing/2014/main" id="{10F430E6-C34E-C490-005C-DA25A9EDCBF1}"/>
              </a:ext>
            </a:extLst>
          </p:cNvPr>
          <p:cNvSpPr txBox="1">
            <a:spLocks/>
          </p:cNvSpPr>
          <p:nvPr/>
        </p:nvSpPr>
        <p:spPr>
          <a:xfrm>
            <a:off x="2051939" y="-176721"/>
            <a:ext cx="8088121" cy="1443811"/>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1400"/>
              <a:buFont typeface="Lora"/>
              <a:buNone/>
              <a:defRPr sz="4400" b="1" i="1" u="none" strike="noStrike" cap="none">
                <a:solidFill>
                  <a:schemeClr val="dk1"/>
                </a:solidFill>
                <a:latin typeface="Lora Bold Italic"/>
                <a:ea typeface="Lora Bold Italic"/>
                <a:cs typeface="Lora Bold Italic"/>
                <a:sym typeface="Lora"/>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914296">
              <a:spcBef>
                <a:spcPts val="900"/>
              </a:spcBef>
              <a:spcAft>
                <a:spcPts val="1350"/>
              </a:spcAft>
              <a:buClr>
                <a:srgbClr val="000000"/>
              </a:buClr>
              <a:defRPr/>
            </a:pPr>
            <a:br>
              <a:rPr lang="en-US" sz="1400" dirty="0">
                <a:solidFill>
                  <a:srgbClr val="000000"/>
                </a:solidFill>
                <a:latin typeface=""/>
              </a:rPr>
            </a:br>
            <a:r>
              <a:rPr lang="en-US" sz="3600" i="0" dirty="0">
                <a:solidFill>
                  <a:srgbClr val="000000"/>
                </a:solidFill>
                <a:latin typeface="Lato" panose="020F0502020204030203" pitchFamily="34" charset="77"/>
                <a:ea typeface="Calibri"/>
                <a:cs typeface="Calibri"/>
                <a:sym typeface="Calibri"/>
              </a:rPr>
              <a:t>Substance Use Coercion Survey </a:t>
            </a:r>
            <a:br>
              <a:rPr lang="en-US" sz="3600" i="0" dirty="0">
                <a:solidFill>
                  <a:srgbClr val="000000"/>
                </a:solidFill>
                <a:latin typeface="Lato" panose="020F0502020204030203" pitchFamily="34" charset="77"/>
                <a:ea typeface="Calibri"/>
                <a:cs typeface="Calibri"/>
                <a:sym typeface="Calibri"/>
              </a:rPr>
            </a:br>
            <a:r>
              <a:rPr lang="en-US" sz="2000" i="0" dirty="0">
                <a:solidFill>
                  <a:srgbClr val="000000"/>
                </a:solidFill>
                <a:latin typeface="Lato" panose="020F0502020204030203" pitchFamily="34" charset="77"/>
                <a:ea typeface="Calibri"/>
                <a:cs typeface="Calibri"/>
                <a:sym typeface="Calibri"/>
              </a:rPr>
              <a:t>National Domestic Violence Hotline and NCDVTMH</a:t>
            </a:r>
            <a:r>
              <a:rPr lang="en-US" sz="2800" i="0" dirty="0">
                <a:solidFill>
                  <a:srgbClr val="000000"/>
                </a:solidFill>
                <a:latin typeface="Lato" panose="020F0502020204030203" pitchFamily="34" charset="77"/>
                <a:ea typeface="Calibri"/>
                <a:cs typeface="Calibri"/>
                <a:sym typeface="Calibri"/>
              </a:rPr>
              <a:t> </a:t>
            </a:r>
            <a:r>
              <a:rPr lang="en-US" sz="2000" i="0" dirty="0">
                <a:solidFill>
                  <a:srgbClr val="000000"/>
                </a:solidFill>
                <a:latin typeface="Lato" panose="020F0502020204030203" pitchFamily="34" charset="77"/>
                <a:ea typeface="Calibri"/>
                <a:cs typeface="Calibri"/>
                <a:sym typeface="Calibri"/>
              </a:rPr>
              <a:t>Survey</a:t>
            </a:r>
            <a:br>
              <a:rPr lang="en-US" sz="2000" i="0" dirty="0">
                <a:solidFill>
                  <a:srgbClr val="000000"/>
                </a:solidFill>
                <a:latin typeface=""/>
                <a:ea typeface="Calibri"/>
                <a:cs typeface="Calibri"/>
                <a:sym typeface="Calibri"/>
              </a:rPr>
            </a:br>
            <a:endParaRPr lang="en-US" sz="1100" i="0" dirty="0">
              <a:solidFill>
                <a:srgbClr val="000000"/>
              </a:solidFill>
              <a:latin typeface=""/>
              <a:ea typeface="Calibri"/>
              <a:cs typeface="Calibri"/>
              <a:sym typeface="Calibri"/>
            </a:endParaRPr>
          </a:p>
        </p:txBody>
      </p:sp>
      <p:sp>
        <p:nvSpPr>
          <p:cNvPr id="7" name="Google Shape;307;p16">
            <a:extLst>
              <a:ext uri="{FF2B5EF4-FFF2-40B4-BE49-F238E27FC236}">
                <a16:creationId xmlns:a16="http://schemas.microsoft.com/office/drawing/2014/main" id="{661F0E07-FD58-ABB2-C999-68A91E6CC640}"/>
              </a:ext>
            </a:extLst>
          </p:cNvPr>
          <p:cNvSpPr txBox="1"/>
          <p:nvPr/>
        </p:nvSpPr>
        <p:spPr>
          <a:xfrm>
            <a:off x="5640770" y="1106468"/>
            <a:ext cx="1306130" cy="346218"/>
          </a:xfrm>
          <a:prstGeom prst="rect">
            <a:avLst/>
          </a:prstGeom>
          <a:noFill/>
          <a:ln>
            <a:noFill/>
          </a:ln>
        </p:spPr>
        <p:txBody>
          <a:bodyPr spcFirstLastPara="1" wrap="square" lIns="68569" tIns="34275" rIns="68569" bIns="34275" anchor="t" anchorCtr="0">
            <a:spAutoFit/>
          </a:bodyPr>
          <a:lstStyle/>
          <a:p>
            <a:pPr defTabSz="685721">
              <a:buClrTx/>
              <a:buSzPts val="2000"/>
              <a:defRPr/>
            </a:pPr>
            <a:r>
              <a:rPr lang="en-US" dirty="0">
                <a:solidFill>
                  <a:sysClr val="windowText" lastClr="000000"/>
                </a:solidFill>
              </a:rPr>
              <a:t>N=3,224</a:t>
            </a:r>
            <a:endParaRPr sz="1200" dirty="0">
              <a:solidFill>
                <a:sysClr val="windowText" lastClr="000000"/>
              </a:solidFill>
            </a:endParaRPr>
          </a:p>
        </p:txBody>
      </p:sp>
      <p:sp>
        <p:nvSpPr>
          <p:cNvPr id="8" name="Google Shape;308;p16">
            <a:extLst>
              <a:ext uri="{FF2B5EF4-FFF2-40B4-BE49-F238E27FC236}">
                <a16:creationId xmlns:a16="http://schemas.microsoft.com/office/drawing/2014/main" id="{DE7D40B9-50A8-069B-6C7B-5F1E2F266685}"/>
              </a:ext>
            </a:extLst>
          </p:cNvPr>
          <p:cNvSpPr/>
          <p:nvPr/>
        </p:nvSpPr>
        <p:spPr>
          <a:xfrm>
            <a:off x="795194" y="967871"/>
            <a:ext cx="10847499" cy="92600"/>
          </a:xfrm>
          <a:prstGeom prst="rect">
            <a:avLst/>
          </a:prstGeom>
          <a:solidFill>
            <a:srgbClr val="6653A3"/>
          </a:solidFill>
          <a:ln>
            <a:noFill/>
          </a:ln>
        </p:spPr>
        <p:txBody>
          <a:bodyPr spcFirstLastPara="1" wrap="square" lIns="68569" tIns="34275" rIns="68569" bIns="34275" anchor="ctr" anchorCtr="0">
            <a:noAutofit/>
          </a:bodyPr>
          <a:lstStyle/>
          <a:p>
            <a:pPr algn="ctr" defTabSz="685721">
              <a:buSzPts val="1800"/>
            </a:pPr>
            <a:endParaRPr sz="1350">
              <a:solidFill>
                <a:srgbClr val="FFFFFF"/>
              </a:solidFill>
              <a:latin typeface="Lato"/>
              <a:ea typeface="Lato"/>
              <a:cs typeface="Lato"/>
              <a:sym typeface="Lato"/>
            </a:endParaRPr>
          </a:p>
        </p:txBody>
      </p:sp>
      <p:sp>
        <p:nvSpPr>
          <p:cNvPr id="11" name="TextBox 10">
            <a:extLst>
              <a:ext uri="{FF2B5EF4-FFF2-40B4-BE49-F238E27FC236}">
                <a16:creationId xmlns:a16="http://schemas.microsoft.com/office/drawing/2014/main" id="{15B6CFE7-6618-E242-F706-4C05865A41F3}"/>
              </a:ext>
            </a:extLst>
          </p:cNvPr>
          <p:cNvSpPr txBox="1"/>
          <p:nvPr/>
        </p:nvSpPr>
        <p:spPr>
          <a:xfrm>
            <a:off x="936334" y="6463107"/>
            <a:ext cx="9028183" cy="276999"/>
          </a:xfrm>
          <a:prstGeom prst="rect">
            <a:avLst/>
          </a:prstGeom>
          <a:noFill/>
        </p:spPr>
        <p:txBody>
          <a:bodyPr wrap="square">
            <a:spAutoFit/>
          </a:bodyPr>
          <a:lstStyle/>
          <a:p>
            <a:pPr algn="r">
              <a:buSzPts val="1200"/>
            </a:pPr>
            <a:r>
              <a:rPr lang="en-US" sz="1200" dirty="0" err="1">
                <a:solidFill>
                  <a:srgbClr val="008784"/>
                </a:solidFill>
                <a:latin typeface="Lato" panose="020F0502020204030203" pitchFamily="34" charset="77"/>
              </a:rPr>
              <a:t>Warshaw</a:t>
            </a:r>
            <a:r>
              <a:rPr lang="en-US" sz="1200" dirty="0">
                <a:solidFill>
                  <a:srgbClr val="008784"/>
                </a:solidFill>
                <a:latin typeface="Lato" panose="020F0502020204030203" pitchFamily="34" charset="77"/>
              </a:rPr>
              <a:t> C., Lyon E., Bland P., Phillips H., Hooper M., NCDVTM/The Hotline, 2014 </a:t>
            </a:r>
            <a:endParaRPr lang="en-US" sz="1050" dirty="0">
              <a:solidFill>
                <a:srgbClr val="008784"/>
              </a:solidFill>
              <a:latin typeface="Lato" panose="020F0502020204030203" pitchFamily="34" charset="77"/>
            </a:endParaRPr>
          </a:p>
        </p:txBody>
      </p:sp>
      <p:graphicFrame>
        <p:nvGraphicFramePr>
          <p:cNvPr id="2" name="Table 2">
            <a:extLst>
              <a:ext uri="{FF2B5EF4-FFF2-40B4-BE49-F238E27FC236}">
                <a16:creationId xmlns:a16="http://schemas.microsoft.com/office/drawing/2014/main" id="{30897573-ACD4-D939-93CF-30F39F62C4B6}"/>
              </a:ext>
            </a:extLst>
          </p:cNvPr>
          <p:cNvGraphicFramePr>
            <a:graphicFrameLocks noGrp="1"/>
          </p:cNvGraphicFramePr>
          <p:nvPr>
            <p:extLst>
              <p:ext uri="{D42A27DB-BD31-4B8C-83A1-F6EECF244321}">
                <p14:modId xmlns:p14="http://schemas.microsoft.com/office/powerpoint/2010/main" val="3808027188"/>
              </p:ext>
            </p:extLst>
          </p:nvPr>
        </p:nvGraphicFramePr>
        <p:xfrm>
          <a:off x="1128437" y="1458969"/>
          <a:ext cx="10297006" cy="4903312"/>
        </p:xfrm>
        <a:graphic>
          <a:graphicData uri="http://schemas.openxmlformats.org/drawingml/2006/table">
            <a:tbl>
              <a:tblPr firstRow="1" bandRow="1">
                <a:tableStyleId>{5FD0F851-EC5A-4D38-B0AD-8093EC10F338}</a:tableStyleId>
              </a:tblPr>
              <a:tblGrid>
                <a:gridCol w="1099338">
                  <a:extLst>
                    <a:ext uri="{9D8B030D-6E8A-4147-A177-3AD203B41FA5}">
                      <a16:colId xmlns:a16="http://schemas.microsoft.com/office/drawing/2014/main" val="2399094948"/>
                    </a:ext>
                  </a:extLst>
                </a:gridCol>
                <a:gridCol w="9197668">
                  <a:extLst>
                    <a:ext uri="{9D8B030D-6E8A-4147-A177-3AD203B41FA5}">
                      <a16:colId xmlns:a16="http://schemas.microsoft.com/office/drawing/2014/main" val="894038305"/>
                    </a:ext>
                  </a:extLst>
                </a:gridCol>
              </a:tblGrid>
              <a:tr h="525611">
                <a:tc>
                  <a:txBody>
                    <a:bodyPr/>
                    <a:lstStyle/>
                    <a:p>
                      <a:r>
                        <a:rPr lang="en-US" sz="2300" b="1" dirty="0">
                          <a:latin typeface="+mn-lt"/>
                        </a:rPr>
                        <a:t>26%</a:t>
                      </a:r>
                    </a:p>
                  </a:txBody>
                  <a:tcPr marL="91439" marR="91439">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600"/>
                        </a:spcBef>
                        <a:spcAft>
                          <a:spcPts val="0"/>
                        </a:spcAft>
                        <a:buClr>
                          <a:srgbClr val="73C8AE"/>
                        </a:buClr>
                        <a:buSzPts val="2000"/>
                        <a:buFont typeface="Lato Black"/>
                        <a:buNone/>
                        <a:tabLst/>
                        <a:defRPr/>
                      </a:pPr>
                      <a:r>
                        <a:rPr kumimoji="0" lang="en-US" sz="2300" b="0" i="0" u="none" strike="noStrike" kern="0" cap="none" spc="0" normalizeH="0" baseline="0" noProof="0" dirty="0">
                          <a:ln>
                            <a:noFill/>
                          </a:ln>
                          <a:solidFill>
                            <a:srgbClr val="000000"/>
                          </a:solidFill>
                          <a:effectLst/>
                          <a:uLnTx/>
                          <a:uFillTx/>
                          <a:latin typeface="+mn-lt"/>
                          <a:ea typeface="Calibri"/>
                          <a:cs typeface="Calibri"/>
                          <a:sym typeface="Calibri"/>
                        </a:rPr>
                        <a:t>Ever </a:t>
                      </a:r>
                      <a:r>
                        <a:rPr kumimoji="0" lang="en-US" sz="2300" b="1" i="0" u="none" strike="noStrike" kern="0" cap="none" spc="0" normalizeH="0" baseline="0" noProof="0" dirty="0">
                          <a:ln>
                            <a:noFill/>
                          </a:ln>
                          <a:solidFill>
                            <a:srgbClr val="000000"/>
                          </a:solidFill>
                          <a:effectLst/>
                          <a:uLnTx/>
                          <a:uFillTx/>
                          <a:latin typeface="+mn-lt"/>
                          <a:ea typeface="Calibri"/>
                          <a:cs typeface="Calibri"/>
                          <a:sym typeface="Calibri"/>
                        </a:rPr>
                        <a:t>used substances to reduce pain </a:t>
                      </a:r>
                      <a:r>
                        <a:rPr kumimoji="0" lang="en-US" sz="2300" b="0" i="0" u="none" strike="noStrike" kern="0" cap="none" spc="0" normalizeH="0" baseline="0" noProof="0" dirty="0">
                          <a:ln>
                            <a:noFill/>
                          </a:ln>
                          <a:solidFill>
                            <a:srgbClr val="000000"/>
                          </a:solidFill>
                          <a:effectLst/>
                          <a:uLnTx/>
                          <a:uFillTx/>
                          <a:latin typeface="+mn-lt"/>
                          <a:ea typeface="Calibri"/>
                          <a:cs typeface="Calibri"/>
                          <a:sym typeface="Calibri"/>
                        </a:rPr>
                        <a:t>of partner abuse? </a:t>
                      </a:r>
                    </a:p>
                  </a:txBody>
                  <a:tcPr marL="91439" marR="91439">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61764343"/>
                  </a:ext>
                </a:extLst>
              </a:tr>
              <a:tr h="629617">
                <a:tc>
                  <a:txBody>
                    <a:bodyPr/>
                    <a:lstStyle/>
                    <a:p>
                      <a:r>
                        <a:rPr lang="en-US" sz="2300" b="1" dirty="0">
                          <a:latin typeface="+mn-lt"/>
                        </a:rPr>
                        <a:t>27%</a:t>
                      </a:r>
                    </a:p>
                  </a:txBody>
                  <a:tcPr marL="91439" marR="91439">
                    <a:lnL>
                      <a:noFill/>
                    </a:lnL>
                    <a:lnR>
                      <a:noFill/>
                    </a:lnR>
                    <a:lnT w="12700" cmpd="sng">
                      <a:noFill/>
                    </a:lnT>
                    <a:lnB>
                      <a:noFill/>
                    </a:lnB>
                    <a:lnTlToBr w="12700" cmpd="sng">
                      <a:noFill/>
                      <a:prstDash val="solid"/>
                    </a:lnTlToBr>
                    <a:lnBlToTr w="12700" cmpd="sng">
                      <a:noFill/>
                      <a:prstDash val="solid"/>
                    </a:lnBlToTr>
                    <a:solidFill>
                      <a:srgbClr val="008784">
                        <a:alpha val="20000"/>
                      </a:srgbClr>
                    </a:solidFill>
                  </a:tcPr>
                </a:tc>
                <a:tc>
                  <a:txBody>
                    <a:bodyPr/>
                    <a:lstStyle/>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lang="en-US" sz="2300" b="1" dirty="0">
                          <a:latin typeface="+mn-lt"/>
                          <a:ea typeface="Calibri"/>
                          <a:cs typeface="Calibri"/>
                          <a:sym typeface="Calibri"/>
                        </a:rPr>
                        <a:t>Pressured or forced to use </a:t>
                      </a:r>
                      <a:r>
                        <a:rPr lang="en-US" sz="2300" dirty="0">
                          <a:latin typeface="+mn-lt"/>
                          <a:ea typeface="Calibri"/>
                          <a:cs typeface="Calibri"/>
                          <a:sym typeface="Calibri"/>
                        </a:rPr>
                        <a:t>alcohol or other drugs, or made to use more than wanted? </a:t>
                      </a:r>
                    </a:p>
                  </a:txBody>
                  <a:tcPr marL="91439" marR="91439">
                    <a:lnL>
                      <a:noFill/>
                    </a:lnL>
                    <a:lnR>
                      <a:noFill/>
                    </a:lnR>
                    <a:lnT w="12700" cmpd="sng">
                      <a:noFill/>
                    </a:lnT>
                    <a:lnB>
                      <a:noFill/>
                    </a:lnB>
                    <a:lnTlToBr w="12700" cmpd="sng">
                      <a:noFill/>
                      <a:prstDash val="solid"/>
                    </a:lnTlToBr>
                    <a:lnBlToTr w="12700" cmpd="sng">
                      <a:noFill/>
                      <a:prstDash val="solid"/>
                    </a:lnBlToTr>
                    <a:solidFill>
                      <a:srgbClr val="008784">
                        <a:alpha val="20000"/>
                      </a:srgbClr>
                    </a:solidFill>
                  </a:tcPr>
                </a:tc>
                <a:extLst>
                  <a:ext uri="{0D108BD9-81ED-4DB2-BD59-A6C34878D82A}">
                    <a16:rowId xmlns:a16="http://schemas.microsoft.com/office/drawing/2014/main" val="3141607035"/>
                  </a:ext>
                </a:extLst>
              </a:tr>
              <a:tr h="506741">
                <a:tc>
                  <a:txBody>
                    <a:bodyPr/>
                    <a:lstStyle/>
                    <a:p>
                      <a:r>
                        <a:rPr lang="en-US" sz="2300" b="1" dirty="0">
                          <a:latin typeface="+mn-lt"/>
                        </a:rPr>
                        <a:t>15.2%</a:t>
                      </a:r>
                    </a:p>
                  </a:txBody>
                  <a:tcPr marL="91439" marR="91439">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lang="en-US" sz="2300" b="1" dirty="0">
                          <a:latin typeface="+mn-lt"/>
                          <a:ea typeface="Calibri"/>
                          <a:cs typeface="Calibri"/>
                          <a:sym typeface="Calibri"/>
                        </a:rPr>
                        <a:t>Tried to get help </a:t>
                      </a:r>
                      <a:r>
                        <a:rPr lang="en-US" sz="2300" dirty="0">
                          <a:latin typeface="+mn-lt"/>
                          <a:ea typeface="Calibri"/>
                          <a:cs typeface="Calibri"/>
                          <a:sym typeface="Calibri"/>
                        </a:rPr>
                        <a:t>for substance use? </a:t>
                      </a:r>
                    </a:p>
                  </a:txBody>
                  <a:tcPr marL="91439" marR="91439">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31348121"/>
                  </a:ext>
                </a:extLst>
              </a:tr>
              <a:tr h="572251">
                <a:tc>
                  <a:txBody>
                    <a:bodyPr/>
                    <a:lstStyle/>
                    <a:p>
                      <a:r>
                        <a:rPr lang="en-US" sz="2300" b="1" dirty="0">
                          <a:latin typeface="+mn-lt"/>
                        </a:rPr>
                        <a:t>60.1%</a:t>
                      </a:r>
                    </a:p>
                  </a:txBody>
                  <a:tcPr marL="91439" marR="91439">
                    <a:lnL>
                      <a:noFill/>
                    </a:lnL>
                    <a:lnR>
                      <a:noFill/>
                    </a:lnR>
                    <a:lnT>
                      <a:noFill/>
                    </a:lnT>
                    <a:lnB>
                      <a:noFill/>
                    </a:lnB>
                    <a:lnTlToBr w="12700" cmpd="sng">
                      <a:noFill/>
                      <a:prstDash val="solid"/>
                    </a:lnTlToBr>
                    <a:lnBlToTr w="12700" cmpd="sng">
                      <a:noFill/>
                      <a:prstDash val="solid"/>
                    </a:lnBlToTr>
                    <a:solidFill>
                      <a:srgbClr val="008784">
                        <a:alpha val="20000"/>
                      </a:srgbClr>
                    </a:solidFill>
                  </a:tcPr>
                </a:tc>
                <a:tc>
                  <a:txBody>
                    <a:bodyPr/>
                    <a:lstStyle/>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lang="en-US" sz="2300" b="1" dirty="0">
                          <a:latin typeface="+mn-lt"/>
                          <a:ea typeface="Calibri"/>
                          <a:cs typeface="Calibri"/>
                          <a:sym typeface="Calibri"/>
                        </a:rPr>
                        <a:t>If yes, </a:t>
                      </a:r>
                      <a:r>
                        <a:rPr lang="en-US" sz="2300" dirty="0">
                          <a:latin typeface="+mn-lt"/>
                          <a:ea typeface="Calibri"/>
                          <a:cs typeface="Calibri"/>
                          <a:sym typeface="Calibri"/>
                        </a:rPr>
                        <a:t>partner or ex-partner</a:t>
                      </a:r>
                      <a:r>
                        <a:rPr lang="en-US" sz="2300" b="1" dirty="0">
                          <a:latin typeface="+mn-lt"/>
                          <a:ea typeface="Calibri"/>
                          <a:cs typeface="Calibri"/>
                          <a:sym typeface="Calibri"/>
                        </a:rPr>
                        <a:t> tried to prevent or discourage you from getting that help?</a:t>
                      </a:r>
                      <a:endParaRPr lang="en-US" sz="2300" dirty="0">
                        <a:latin typeface="+mn-lt"/>
                        <a:ea typeface="Calibri"/>
                        <a:cs typeface="Calibri"/>
                        <a:sym typeface="Calibri"/>
                      </a:endParaRPr>
                    </a:p>
                  </a:txBody>
                  <a:tcPr marL="91439" marR="91439">
                    <a:lnL>
                      <a:noFill/>
                    </a:lnL>
                    <a:lnR>
                      <a:noFill/>
                    </a:lnR>
                    <a:lnT>
                      <a:noFill/>
                    </a:lnT>
                    <a:lnB>
                      <a:noFill/>
                    </a:lnB>
                    <a:lnTlToBr w="12700" cmpd="sng">
                      <a:noFill/>
                      <a:prstDash val="solid"/>
                    </a:lnTlToBr>
                    <a:lnBlToTr w="12700" cmpd="sng">
                      <a:noFill/>
                      <a:prstDash val="solid"/>
                    </a:lnBlToTr>
                    <a:solidFill>
                      <a:srgbClr val="008784">
                        <a:alpha val="20000"/>
                      </a:srgbClr>
                    </a:solidFill>
                  </a:tcPr>
                </a:tc>
                <a:extLst>
                  <a:ext uri="{0D108BD9-81ED-4DB2-BD59-A6C34878D82A}">
                    <a16:rowId xmlns:a16="http://schemas.microsoft.com/office/drawing/2014/main" val="1652673750"/>
                  </a:ext>
                </a:extLst>
              </a:tr>
              <a:tr h="1089149">
                <a:tc>
                  <a:txBody>
                    <a:bodyPr/>
                    <a:lstStyle/>
                    <a:p>
                      <a:r>
                        <a:rPr lang="en-US" sz="2300" b="1" dirty="0">
                          <a:latin typeface="+mn-lt"/>
                        </a:rPr>
                        <a:t>37.5%</a:t>
                      </a:r>
                    </a:p>
                  </a:txBody>
                  <a:tcPr marL="91439" marR="91439">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lang="en-US" sz="2300" b="1" dirty="0">
                          <a:latin typeface="+mn-lt"/>
                          <a:ea typeface="Calibri"/>
                          <a:cs typeface="Calibri"/>
                          <a:sym typeface="Calibri"/>
                        </a:rPr>
                        <a:t>Partner or ex-partner threatened to report </a:t>
                      </a:r>
                      <a:r>
                        <a:rPr lang="en-US" sz="2300" dirty="0">
                          <a:latin typeface="+mn-lt"/>
                          <a:ea typeface="Calibri"/>
                          <a:cs typeface="Calibri"/>
                          <a:sym typeface="Calibri"/>
                        </a:rPr>
                        <a:t>alcohol or other drug use to someone in authority to keep you from getting something you wanted or needed? </a:t>
                      </a:r>
                    </a:p>
                  </a:txBody>
                  <a:tcPr marL="91439" marR="91439">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79820728"/>
                  </a:ext>
                </a:extLst>
              </a:tr>
              <a:tr h="822269">
                <a:tc>
                  <a:txBody>
                    <a:bodyPr/>
                    <a:lstStyle/>
                    <a:p>
                      <a:r>
                        <a:rPr lang="en-US" sz="2300" b="1" dirty="0">
                          <a:latin typeface="+mn-lt"/>
                        </a:rPr>
                        <a:t>24.4%</a:t>
                      </a:r>
                    </a:p>
                  </a:txBody>
                  <a:tcPr marL="91439" marR="91439">
                    <a:lnL>
                      <a:noFill/>
                    </a:lnL>
                    <a:lnR>
                      <a:noFill/>
                    </a:lnR>
                    <a:lnT>
                      <a:noFill/>
                    </a:lnT>
                    <a:lnB w="12700" cmpd="sng">
                      <a:noFill/>
                    </a:lnB>
                    <a:lnTlToBr w="12700" cmpd="sng">
                      <a:noFill/>
                      <a:prstDash val="solid"/>
                    </a:lnTlToBr>
                    <a:lnBlToTr w="12700" cmpd="sng">
                      <a:noFill/>
                      <a:prstDash val="solid"/>
                    </a:lnBlToTr>
                    <a:solidFill>
                      <a:srgbClr val="008784">
                        <a:alpha val="20000"/>
                      </a:srgbClr>
                    </a:solidFill>
                  </a:tcPr>
                </a:tc>
                <a:tc>
                  <a:txBody>
                    <a:bodyPr/>
                    <a:lstStyle/>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lang="en-US" sz="2300" b="1" dirty="0">
                          <a:latin typeface="+mn-lt"/>
                          <a:ea typeface="Calibri"/>
                          <a:cs typeface="Calibri"/>
                          <a:sym typeface="Calibri"/>
                        </a:rPr>
                        <a:t>Afraid to call the police </a:t>
                      </a:r>
                      <a:r>
                        <a:rPr lang="en-US" sz="2300" dirty="0">
                          <a:latin typeface="+mn-lt"/>
                          <a:ea typeface="Calibri"/>
                          <a:cs typeface="Calibri"/>
                          <a:sym typeface="Calibri"/>
                        </a:rPr>
                        <a:t>for help because partner said they wouldn’t believe you because of using, or you would be arrested for being under the influence? </a:t>
                      </a:r>
                      <a:endParaRPr lang="en-US" sz="2300" b="1" dirty="0">
                        <a:latin typeface="+mn-lt"/>
                        <a:ea typeface="Calibri"/>
                        <a:cs typeface="Calibri"/>
                        <a:sym typeface="Calibri"/>
                      </a:endParaRPr>
                    </a:p>
                  </a:txBody>
                  <a:tcPr marL="91439" marR="91439">
                    <a:lnL>
                      <a:noFill/>
                    </a:lnL>
                    <a:lnR>
                      <a:noFill/>
                    </a:lnR>
                    <a:lnT>
                      <a:noFill/>
                    </a:lnT>
                    <a:lnB w="12700" cmpd="sng">
                      <a:noFill/>
                    </a:lnB>
                    <a:lnTlToBr w="12700" cmpd="sng">
                      <a:noFill/>
                      <a:prstDash val="solid"/>
                    </a:lnTlToBr>
                    <a:lnBlToTr w="12700" cmpd="sng">
                      <a:noFill/>
                      <a:prstDash val="solid"/>
                    </a:lnBlToTr>
                    <a:solidFill>
                      <a:srgbClr val="008784">
                        <a:alpha val="20000"/>
                      </a:srgbClr>
                    </a:solidFill>
                  </a:tcPr>
                </a:tc>
                <a:extLst>
                  <a:ext uri="{0D108BD9-81ED-4DB2-BD59-A6C34878D82A}">
                    <a16:rowId xmlns:a16="http://schemas.microsoft.com/office/drawing/2014/main" val="1099442002"/>
                  </a:ext>
                </a:extLst>
              </a:tr>
            </a:tbl>
          </a:graphicData>
        </a:graphic>
      </p:graphicFrame>
    </p:spTree>
    <p:extLst>
      <p:ext uri="{BB962C8B-B14F-4D97-AF65-F5344CB8AC3E}">
        <p14:creationId xmlns:p14="http://schemas.microsoft.com/office/powerpoint/2010/main" val="3361094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653A3"/>
        </a:solidFill>
        <a:effectLst/>
      </p:bgPr>
    </p:bg>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F62D9446-278B-4C68-9570-879899B1A65F}"/>
              </a:ext>
            </a:extLst>
          </p:cNvPr>
          <p:cNvPicPr>
            <a:picLocks noChangeAspect="1"/>
          </p:cNvPicPr>
          <p:nvPr/>
        </p:nvPicPr>
        <p:blipFill rotWithShape="1">
          <a:blip r:embed="rId3">
            <a:extLst>
              <a:ext uri="{28A0092B-C50C-407E-A947-70E740481C1C}">
                <a14:useLocalDpi xmlns:a14="http://schemas.microsoft.com/office/drawing/2010/main" val="0"/>
              </a:ext>
            </a:extLst>
          </a:blip>
          <a:srcRect t="694" b="694"/>
          <a:stretch/>
        </p:blipFill>
        <p:spPr>
          <a:xfrm>
            <a:off x="7621023" y="-7177"/>
            <a:ext cx="4577327" cy="6857998"/>
          </a:xfrm>
          <a:prstGeom prst="rect">
            <a:avLst/>
          </a:prstGeom>
        </p:spPr>
      </p:pic>
      <p:sp>
        <p:nvSpPr>
          <p:cNvPr id="2" name="Title 1">
            <a:extLst>
              <a:ext uri="{FF2B5EF4-FFF2-40B4-BE49-F238E27FC236}">
                <a16:creationId xmlns:a16="http://schemas.microsoft.com/office/drawing/2014/main" id="{4815A6E9-F4ED-409C-8F35-78528FD1FF60}"/>
              </a:ext>
            </a:extLst>
          </p:cNvPr>
          <p:cNvSpPr>
            <a:spLocks noGrp="1"/>
          </p:cNvSpPr>
          <p:nvPr>
            <p:ph type="title"/>
          </p:nvPr>
        </p:nvSpPr>
        <p:spPr>
          <a:xfrm>
            <a:off x="838200" y="365125"/>
            <a:ext cx="6135806" cy="1496160"/>
          </a:xfrm>
        </p:spPr>
        <p:txBody>
          <a:bodyPr>
            <a:normAutofit fontScale="90000"/>
          </a:bodyPr>
          <a:lstStyle/>
          <a:p>
            <a:r>
              <a:rPr lang="en-US" sz="3700" dirty="0">
                <a:solidFill>
                  <a:schemeClr val="bg1"/>
                </a:solidFill>
                <a:cs typeface="Calibri Light"/>
              </a:rPr>
              <a:t>Introduction to Substances, Coerced Use, and Escalation of Substance Use</a:t>
            </a:r>
            <a:endParaRPr lang="en-US" sz="4000" dirty="0">
              <a:solidFill>
                <a:schemeClr val="bg1"/>
              </a:solidFill>
              <a:cs typeface="Calibri Light"/>
            </a:endParaRPr>
          </a:p>
        </p:txBody>
      </p:sp>
      <p:pic>
        <p:nvPicPr>
          <p:cNvPr id="19" name="Graphic 7">
            <a:extLst>
              <a:ext uri="{FF2B5EF4-FFF2-40B4-BE49-F238E27FC236}">
                <a16:creationId xmlns:a16="http://schemas.microsoft.com/office/drawing/2014/main" id="{D7C3811E-FC7A-264C-A178-E8678DDE405C}"/>
              </a:ext>
            </a:extLst>
          </p:cNvPr>
          <p:cNvPicPr>
            <a:picLocks noGrp="1" noChangeAspect="1"/>
          </p:cNvPicPr>
          <p:nvPr>
            <p:ph idx="1"/>
          </p:nvPr>
        </p:nvPicPr>
        <p:blipFill>
          <a:blip r:embed="rId4">
            <a:extLst>
              <a:ext uri="{96DAC541-7B7A-43D3-8B79-37D633B846F1}">
                <asvg:svgBlip xmlns:asvg="http://schemas.microsoft.com/office/drawing/2016/SVG/main" r:embed="rId5"/>
              </a:ext>
            </a:extLst>
          </a:blip>
          <a:stretch>
            <a:fillRect/>
          </a:stretch>
        </p:blipFill>
        <p:spPr>
          <a:xfrm rot="10800000">
            <a:off x="8055208" y="-286022"/>
            <a:ext cx="4499354" cy="4400692"/>
          </a:xfrm>
        </p:spPr>
      </p:pic>
      <p:sp>
        <p:nvSpPr>
          <p:cNvPr id="9" name="Rectangle 8">
            <a:extLst>
              <a:ext uri="{FF2B5EF4-FFF2-40B4-BE49-F238E27FC236}">
                <a16:creationId xmlns:a16="http://schemas.microsoft.com/office/drawing/2014/main" id="{0C970643-33B7-4A2F-B57D-1C07E5E1ABBD}"/>
              </a:ext>
            </a:extLst>
          </p:cNvPr>
          <p:cNvSpPr/>
          <p:nvPr/>
        </p:nvSpPr>
        <p:spPr>
          <a:xfrm>
            <a:off x="905362" y="1908679"/>
            <a:ext cx="5805899" cy="85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C647E8C2-E652-49A3-8EAC-5ED3BEAFCBDF}"/>
              </a:ext>
            </a:extLst>
          </p:cNvPr>
          <p:cNvSpPr txBox="1"/>
          <p:nvPr/>
        </p:nvSpPr>
        <p:spPr>
          <a:xfrm>
            <a:off x="905362" y="2249918"/>
            <a:ext cx="6135806" cy="37240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defTabSz="914296">
              <a:spcBef>
                <a:spcPts val="600"/>
              </a:spcBef>
              <a:spcAft>
                <a:spcPts val="600"/>
              </a:spcAft>
              <a:buClr>
                <a:schemeClr val="bg1"/>
              </a:buClr>
              <a:buSzPct val="100000"/>
              <a:buFont typeface="System Font Regular"/>
              <a:buChar char="|"/>
              <a:defRPr/>
            </a:pPr>
            <a:r>
              <a:rPr lang="en-US" sz="2400" dirty="0">
                <a:solidFill>
                  <a:schemeClr val="bg1"/>
                </a:solidFill>
                <a:ea typeface="Calibri"/>
                <a:cs typeface="Calibri"/>
                <a:sym typeface="Calibri"/>
              </a:rPr>
              <a:t>Survivors often introduced to substances by an intimate partner</a:t>
            </a:r>
            <a:endParaRPr lang="en-US" sz="2400" dirty="0">
              <a:solidFill>
                <a:schemeClr val="bg1"/>
              </a:solidFill>
            </a:endParaRPr>
          </a:p>
          <a:p>
            <a:pPr marL="342900" indent="-342900" defTabSz="914296">
              <a:spcBef>
                <a:spcPts val="600"/>
              </a:spcBef>
              <a:spcAft>
                <a:spcPts val="600"/>
              </a:spcAft>
              <a:buClr>
                <a:schemeClr val="bg1"/>
              </a:buClr>
              <a:buSzPct val="100000"/>
              <a:buFont typeface="System Font Regular"/>
              <a:buChar char="|"/>
              <a:defRPr/>
            </a:pPr>
            <a:r>
              <a:rPr lang="en-US" sz="2400" dirty="0">
                <a:solidFill>
                  <a:schemeClr val="bg1"/>
                </a:solidFill>
                <a:ea typeface="Calibri"/>
                <a:cs typeface="Calibri"/>
                <a:sym typeface="Calibri"/>
              </a:rPr>
              <a:t>Abusive partners play major role in initiation of substance use and escalation of SU problems</a:t>
            </a:r>
            <a:endParaRPr lang="en-US" sz="2400" dirty="0">
              <a:solidFill>
                <a:schemeClr val="bg1"/>
              </a:solidFill>
            </a:endParaRPr>
          </a:p>
          <a:p>
            <a:pPr marL="342900" indent="-342900" defTabSz="914296">
              <a:spcBef>
                <a:spcPts val="600"/>
              </a:spcBef>
              <a:spcAft>
                <a:spcPts val="600"/>
              </a:spcAft>
              <a:buClr>
                <a:schemeClr val="bg1"/>
              </a:buClr>
              <a:buSzPct val="100000"/>
              <a:buFont typeface="System Font Regular"/>
              <a:buChar char="|"/>
              <a:defRPr/>
            </a:pPr>
            <a:r>
              <a:rPr lang="en-US" sz="2400" dirty="0">
                <a:solidFill>
                  <a:schemeClr val="bg1"/>
                </a:solidFill>
                <a:ea typeface="Calibri"/>
                <a:cs typeface="Calibri"/>
                <a:sym typeface="Calibri"/>
              </a:rPr>
              <a:t>Coercive tactics range from being pressured to use with partner and unable to refuse; being manipulated, threatened or forced into using; being drugged</a:t>
            </a:r>
            <a:endParaRPr lang="en-US" sz="2400" dirty="0">
              <a:solidFill>
                <a:schemeClr val="bg1"/>
              </a:solidFill>
            </a:endParaRPr>
          </a:p>
        </p:txBody>
      </p:sp>
      <p:pic>
        <p:nvPicPr>
          <p:cNvPr id="11" name="Graphic 11">
            <a:extLst>
              <a:ext uri="{FF2B5EF4-FFF2-40B4-BE49-F238E27FC236}">
                <a16:creationId xmlns:a16="http://schemas.microsoft.com/office/drawing/2014/main" id="{5D7B2435-F31E-4BD7-BACB-F6B783A849C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4747" y="6197890"/>
            <a:ext cx="564906" cy="534370"/>
          </a:xfrm>
          <a:prstGeom prst="rect">
            <a:avLst/>
          </a:prstGeom>
        </p:spPr>
      </p:pic>
      <p:sp>
        <p:nvSpPr>
          <p:cNvPr id="14" name="Oval 13">
            <a:extLst>
              <a:ext uri="{FF2B5EF4-FFF2-40B4-BE49-F238E27FC236}">
                <a16:creationId xmlns:a16="http://schemas.microsoft.com/office/drawing/2014/main" id="{585BDA88-DFF0-45CE-BDE8-B9C483338F33}"/>
              </a:ext>
            </a:extLst>
          </p:cNvPr>
          <p:cNvSpPr/>
          <p:nvPr/>
        </p:nvSpPr>
        <p:spPr>
          <a:xfrm>
            <a:off x="-875682" y="5675944"/>
            <a:ext cx="2099952" cy="2029614"/>
          </a:xfrm>
          <a:prstGeom prst="ellipse">
            <a:avLst/>
          </a:prstGeom>
          <a:noFill/>
          <a:ln w="57150">
            <a:solidFill>
              <a:srgbClr val="73C8AE">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6FD9DEC-BCB9-4623-A69B-F222403E2100}"/>
              </a:ext>
            </a:extLst>
          </p:cNvPr>
          <p:cNvSpPr/>
          <p:nvPr/>
        </p:nvSpPr>
        <p:spPr>
          <a:xfrm>
            <a:off x="7432077" y="-1719"/>
            <a:ext cx="183339" cy="6857998"/>
          </a:xfrm>
          <a:prstGeom prst="rect">
            <a:avLst/>
          </a:prstGeom>
          <a:solidFill>
            <a:srgbClr val="73C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A490100D-256B-F342-86B1-9C229D87069F}"/>
              </a:ext>
            </a:extLst>
          </p:cNvPr>
          <p:cNvSpPr txBox="1"/>
          <p:nvPr/>
        </p:nvSpPr>
        <p:spPr>
          <a:xfrm>
            <a:off x="10467853" y="6326576"/>
            <a:ext cx="996462" cy="27699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a:t>
            </a:r>
            <a:r>
              <a:rPr lang="en-US" sz="1200" dirty="0" err="1">
                <a:solidFill>
                  <a:schemeClr val="bg1"/>
                </a:solidFill>
                <a:latin typeface="Lato" panose="020F0502020204030203" pitchFamily="34" charset="0"/>
                <a:ea typeface="Lato" panose="020F0502020204030203" pitchFamily="34" charset="0"/>
                <a:cs typeface="Lato" panose="020F0502020204030203" pitchFamily="34" charset="0"/>
              </a:rPr>
              <a:t>ncdvtmh</a:t>
            </a: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 </a:t>
            </a:r>
          </a:p>
        </p:txBody>
      </p:sp>
      <p:sp>
        <p:nvSpPr>
          <p:cNvPr id="26" name="TextBox 25">
            <a:extLst>
              <a:ext uri="{FF2B5EF4-FFF2-40B4-BE49-F238E27FC236}">
                <a16:creationId xmlns:a16="http://schemas.microsoft.com/office/drawing/2014/main" id="{4282ABBC-2D6C-C042-818A-18F6F543B260}"/>
              </a:ext>
            </a:extLst>
          </p:cNvPr>
          <p:cNvSpPr txBox="1"/>
          <p:nvPr/>
        </p:nvSpPr>
        <p:spPr>
          <a:xfrm>
            <a:off x="1226305" y="6234242"/>
            <a:ext cx="6164067" cy="46166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Roberson,  2017; Amaro et al., 1995; Macy et al., 2013; Rothman et al., 2018; O’Brien et al., 2016, </a:t>
            </a:r>
            <a:r>
              <a:rPr lang="en-US" sz="1200" dirty="0" err="1">
                <a:solidFill>
                  <a:schemeClr val="bg1"/>
                </a:solidFill>
                <a:latin typeface="Lato" panose="020F0502020204030203" pitchFamily="34" charset="0"/>
                <a:ea typeface="Lato" panose="020F0502020204030203" pitchFamily="34" charset="0"/>
                <a:cs typeface="Lato" panose="020F0502020204030203" pitchFamily="34" charset="0"/>
              </a:rPr>
              <a:t>Warshaw</a:t>
            </a: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 et al., 2014</a:t>
            </a:r>
          </a:p>
        </p:txBody>
      </p:sp>
      <p:sp>
        <p:nvSpPr>
          <p:cNvPr id="27" name="TextBox 26">
            <a:extLst>
              <a:ext uri="{FF2B5EF4-FFF2-40B4-BE49-F238E27FC236}">
                <a16:creationId xmlns:a16="http://schemas.microsoft.com/office/drawing/2014/main" id="{E25DAECC-1AB2-EF46-A149-E24149FA695A}"/>
              </a:ext>
            </a:extLst>
          </p:cNvPr>
          <p:cNvSpPr txBox="1"/>
          <p:nvPr/>
        </p:nvSpPr>
        <p:spPr>
          <a:xfrm>
            <a:off x="11464316" y="6326576"/>
            <a:ext cx="552937" cy="27699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200" i="0" dirty="0">
                <a:solidFill>
                  <a:schemeClr val="bg1"/>
                </a:solidFill>
                <a:latin typeface="Lato" panose="020F0502020204030203" pitchFamily="34" charset="0"/>
                <a:ea typeface="Lato" panose="020F0502020204030203" pitchFamily="34" charset="0"/>
                <a:cs typeface="Lato" panose="020F0502020204030203" pitchFamily="34" charset="0"/>
              </a:rPr>
              <a:t>18</a:t>
            </a:r>
            <a:endParaRPr lang="en-US" sz="12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162718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78B54-5EA3-E549-A97E-644F759314E8}"/>
              </a:ext>
            </a:extLst>
          </p:cNvPr>
          <p:cNvSpPr>
            <a:spLocks noGrp="1"/>
          </p:cNvSpPr>
          <p:nvPr>
            <p:ph type="title"/>
          </p:nvPr>
        </p:nvSpPr>
        <p:spPr/>
        <p:txBody>
          <a:bodyPr>
            <a:normAutofit/>
          </a:bodyPr>
          <a:lstStyle/>
          <a:p>
            <a:pPr defTabSz="914296">
              <a:buClr>
                <a:srgbClr val="000000"/>
              </a:buClr>
              <a:defRPr/>
            </a:pPr>
            <a:r>
              <a:rPr lang="en-US" sz="4400" i="0" dirty="0">
                <a:ea typeface="Calibri"/>
                <a:cs typeface="Calibri"/>
                <a:sym typeface="Calibri"/>
              </a:rPr>
              <a:t>Substance Use Coercion Survey:</a:t>
            </a:r>
            <a:br>
              <a:rPr lang="en-US" sz="4400" i="0" dirty="0">
                <a:ea typeface="Calibri"/>
                <a:cs typeface="Calibri"/>
                <a:sym typeface="Calibri"/>
              </a:rPr>
            </a:br>
            <a:r>
              <a:rPr lang="en-US" sz="4400" i="0" dirty="0">
                <a:ea typeface="Calibri"/>
                <a:cs typeface="Calibri"/>
                <a:sym typeface="Calibri"/>
              </a:rPr>
              <a:t> Treatment Interference and Sabotage</a:t>
            </a:r>
            <a:endParaRPr lang="en-US" sz="4400" i="0" dirty="0"/>
          </a:p>
        </p:txBody>
      </p:sp>
      <p:sp>
        <p:nvSpPr>
          <p:cNvPr id="5" name="Content Placeholder 4">
            <a:extLst>
              <a:ext uri="{FF2B5EF4-FFF2-40B4-BE49-F238E27FC236}">
                <a16:creationId xmlns:a16="http://schemas.microsoft.com/office/drawing/2014/main" id="{11D7BB33-9947-D34D-B01B-E1DBD667D74B}"/>
              </a:ext>
            </a:extLst>
          </p:cNvPr>
          <p:cNvSpPr>
            <a:spLocks noGrp="1"/>
          </p:cNvSpPr>
          <p:nvPr>
            <p:ph sz="quarter" idx="15"/>
          </p:nvPr>
        </p:nvSpPr>
        <p:spPr/>
        <p:txBody>
          <a:bodyPr/>
          <a:lstStyle/>
          <a:p>
            <a:r>
              <a:rPr lang="en-US" dirty="0"/>
              <a:t>19</a:t>
            </a:r>
          </a:p>
        </p:txBody>
      </p:sp>
      <p:sp>
        <p:nvSpPr>
          <p:cNvPr id="6" name="Content Placeholder 5">
            <a:extLst>
              <a:ext uri="{FF2B5EF4-FFF2-40B4-BE49-F238E27FC236}">
                <a16:creationId xmlns:a16="http://schemas.microsoft.com/office/drawing/2014/main" id="{B30E1E21-C50A-41FE-DA02-5C4AE660E366}"/>
              </a:ext>
            </a:extLst>
          </p:cNvPr>
          <p:cNvSpPr>
            <a:spLocks noGrp="1"/>
          </p:cNvSpPr>
          <p:nvPr>
            <p:ph idx="1"/>
          </p:nvPr>
        </p:nvSpPr>
        <p:spPr>
          <a:xfrm>
            <a:off x="889523" y="2058043"/>
            <a:ext cx="10515600" cy="4016937"/>
          </a:xfrm>
        </p:spPr>
        <p:txBody>
          <a:bodyPr>
            <a:noAutofit/>
          </a:bodyPr>
          <a:lstStyle/>
          <a:p>
            <a:pPr defTabSz="914296">
              <a:lnSpc>
                <a:spcPct val="120000"/>
              </a:lnSpc>
              <a:spcBef>
                <a:spcPts val="900"/>
              </a:spcBef>
              <a:buClr>
                <a:srgbClr val="5BB2C5"/>
              </a:buClr>
              <a:buSzPct val="100000"/>
              <a:buFont typeface="System Font Regular"/>
              <a:buChar char="|"/>
              <a:defRPr/>
            </a:pPr>
            <a:r>
              <a:rPr lang="en-US" sz="2400" dirty="0">
                <a:solidFill>
                  <a:srgbClr val="000000"/>
                </a:solidFill>
                <a:latin typeface="Lato" panose="020F0502020204030203" pitchFamily="34" charset="77"/>
                <a:ea typeface="Calibri"/>
                <a:cs typeface="Calibri"/>
                <a:sym typeface="Calibri"/>
              </a:rPr>
              <a:t>Not allowing partner to attend mutual aid meetings (such as AA) or seek treatment; harassing into leaving</a:t>
            </a:r>
            <a:endParaRPr lang="en-US" sz="2400" dirty="0">
              <a:solidFill>
                <a:srgbClr val="000000"/>
              </a:solidFill>
              <a:latin typeface="Lato" panose="020F0502020204030203" pitchFamily="34" charset="77"/>
            </a:endParaRPr>
          </a:p>
          <a:p>
            <a:pPr defTabSz="914296">
              <a:lnSpc>
                <a:spcPct val="120000"/>
              </a:lnSpc>
              <a:spcBef>
                <a:spcPts val="1800"/>
              </a:spcBef>
              <a:buClr>
                <a:srgbClr val="5BB2C5"/>
              </a:buClr>
              <a:buSzPct val="100000"/>
              <a:buFont typeface="System Font Regular"/>
              <a:buChar char="|"/>
              <a:defRPr/>
            </a:pPr>
            <a:r>
              <a:rPr lang="en-US" sz="2400" dirty="0">
                <a:solidFill>
                  <a:srgbClr val="000000"/>
                </a:solidFill>
                <a:latin typeface="Lato" panose="020F0502020204030203" pitchFamily="34" charset="77"/>
                <a:ea typeface="Calibri"/>
                <a:cs typeface="Calibri"/>
                <a:sym typeface="Calibri"/>
              </a:rPr>
              <a:t>Withholding transportation, childcare, and/or financial resources for treatment</a:t>
            </a:r>
            <a:endParaRPr lang="en-US" sz="2400" dirty="0">
              <a:solidFill>
                <a:srgbClr val="000000"/>
              </a:solidFill>
              <a:latin typeface="Lato" panose="020F0502020204030203" pitchFamily="34" charset="77"/>
            </a:endParaRPr>
          </a:p>
          <a:p>
            <a:pPr defTabSz="914296">
              <a:lnSpc>
                <a:spcPct val="120000"/>
              </a:lnSpc>
              <a:spcBef>
                <a:spcPts val="1800"/>
              </a:spcBef>
              <a:buClr>
                <a:srgbClr val="5BB2C5"/>
              </a:buClr>
              <a:buSzPct val="100000"/>
              <a:buFont typeface="System Font Regular"/>
              <a:buChar char="|"/>
              <a:defRPr/>
            </a:pPr>
            <a:r>
              <a:rPr lang="en-US" sz="2400" dirty="0">
                <a:solidFill>
                  <a:srgbClr val="000000"/>
                </a:solidFill>
                <a:latin typeface="Lato" panose="020F0502020204030203" pitchFamily="34" charset="77"/>
                <a:ea typeface="Calibri"/>
                <a:cs typeface="Calibri"/>
                <a:sym typeface="Calibri"/>
              </a:rPr>
              <a:t>Keeping substances in the home </a:t>
            </a:r>
            <a:endParaRPr lang="en-US" sz="2400" dirty="0">
              <a:solidFill>
                <a:srgbClr val="000000"/>
              </a:solidFill>
              <a:latin typeface="Lato" panose="020F0502020204030203" pitchFamily="34" charset="77"/>
            </a:endParaRPr>
          </a:p>
          <a:p>
            <a:pPr defTabSz="914296">
              <a:lnSpc>
                <a:spcPct val="120000"/>
              </a:lnSpc>
              <a:spcBef>
                <a:spcPts val="1800"/>
              </a:spcBef>
              <a:buClr>
                <a:srgbClr val="5BB2C5"/>
              </a:buClr>
              <a:buSzPct val="100000"/>
              <a:buFont typeface="System Font Regular"/>
              <a:buChar char="|"/>
              <a:defRPr/>
            </a:pPr>
            <a:r>
              <a:rPr lang="en-US" sz="2400" dirty="0">
                <a:solidFill>
                  <a:srgbClr val="000000"/>
                </a:solidFill>
                <a:latin typeface="Lato" panose="020F0502020204030203" pitchFamily="34" charset="77"/>
                <a:ea typeface="Calibri"/>
                <a:cs typeface="Calibri"/>
                <a:sym typeface="Calibri"/>
              </a:rPr>
              <a:t>Controlling medications, stealing medications, using medications to coerce or control</a:t>
            </a:r>
            <a:endParaRPr lang="en-US" sz="2400" dirty="0">
              <a:solidFill>
                <a:srgbClr val="000000"/>
              </a:solidFill>
              <a:latin typeface="Lato" panose="020F0502020204030203" pitchFamily="34" charset="77"/>
            </a:endParaRPr>
          </a:p>
          <a:p>
            <a:pPr defTabSz="914296">
              <a:lnSpc>
                <a:spcPct val="120000"/>
              </a:lnSpc>
              <a:spcBef>
                <a:spcPts val="1800"/>
              </a:spcBef>
              <a:buClr>
                <a:srgbClr val="5BB2C5"/>
              </a:buClr>
              <a:buSzPct val="100000"/>
              <a:buFont typeface="System Font Regular"/>
              <a:buChar char="|"/>
              <a:defRPr/>
            </a:pPr>
            <a:r>
              <a:rPr lang="en-US" sz="2400" dirty="0">
                <a:solidFill>
                  <a:srgbClr val="000000"/>
                </a:solidFill>
                <a:latin typeface="Lato" panose="020F0502020204030203" pitchFamily="34" charset="77"/>
                <a:ea typeface="Calibri"/>
                <a:cs typeface="Calibri"/>
                <a:sym typeface="Calibri"/>
              </a:rPr>
              <a:t>Escalating violence if partner tries to stop using</a:t>
            </a:r>
            <a:endParaRPr lang="en-US" sz="2400" dirty="0">
              <a:solidFill>
                <a:srgbClr val="000000"/>
              </a:solidFill>
              <a:latin typeface="Lato" panose="020F0502020204030203" pitchFamily="34" charset="77"/>
            </a:endParaRPr>
          </a:p>
          <a:p>
            <a:pPr marL="514330" indent="-342900" defTabSz="914296">
              <a:lnSpc>
                <a:spcPct val="120000"/>
              </a:lnSpc>
              <a:spcBef>
                <a:spcPts val="900"/>
              </a:spcBef>
              <a:buClr>
                <a:srgbClr val="5BB2C5"/>
              </a:buClr>
              <a:buFont typeface="System Font Regular"/>
              <a:buChar char="|"/>
              <a:defRPr/>
            </a:pPr>
            <a:endParaRPr lang="en-US" sz="2200" dirty="0">
              <a:solidFill>
                <a:srgbClr val="000000"/>
              </a:solidFill>
              <a:latin typeface=""/>
            </a:endParaRPr>
          </a:p>
        </p:txBody>
      </p:sp>
    </p:spTree>
    <p:extLst>
      <p:ext uri="{BB962C8B-B14F-4D97-AF65-F5344CB8AC3E}">
        <p14:creationId xmlns:p14="http://schemas.microsoft.com/office/powerpoint/2010/main" val="2182874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78B54-5EA3-E549-A97E-644F759314E8}"/>
              </a:ext>
            </a:extLst>
          </p:cNvPr>
          <p:cNvSpPr>
            <a:spLocks noGrp="1"/>
          </p:cNvSpPr>
          <p:nvPr>
            <p:ph type="title"/>
          </p:nvPr>
        </p:nvSpPr>
        <p:spPr/>
        <p:txBody>
          <a:bodyPr>
            <a:noAutofit/>
          </a:bodyPr>
          <a:lstStyle/>
          <a:p>
            <a:pPr defTabSz="914296">
              <a:buClr>
                <a:srgbClr val="000000"/>
              </a:buClr>
              <a:buSzPct val="122222"/>
              <a:defRPr/>
            </a:pPr>
            <a:r>
              <a:rPr lang="en-US" i="0" dirty="0">
                <a:solidFill>
                  <a:srgbClr val="6653A3"/>
                </a:solidFill>
                <a:ea typeface="Lato"/>
                <a:cs typeface="Lato"/>
                <a:sym typeface="Lato"/>
              </a:rPr>
              <a:t>Substance Use Coercion Survey: </a:t>
            </a:r>
            <a:br>
              <a:rPr lang="en-US" i="0" dirty="0">
                <a:solidFill>
                  <a:srgbClr val="6653A3"/>
                </a:solidFill>
                <a:ea typeface="Lato"/>
                <a:cs typeface="Lato"/>
                <a:sym typeface="Lato"/>
              </a:rPr>
            </a:br>
            <a:r>
              <a:rPr lang="en-US" i="0" dirty="0">
                <a:solidFill>
                  <a:srgbClr val="6653A3"/>
                </a:solidFill>
                <a:ea typeface="Lato"/>
                <a:cs typeface="Lato"/>
                <a:sym typeface="Lato"/>
              </a:rPr>
              <a:t>Additional Qualitative Findings</a:t>
            </a:r>
            <a:endParaRPr lang="en-US" dirty="0">
              <a:solidFill>
                <a:srgbClr val="000000"/>
              </a:solidFill>
            </a:endParaRPr>
          </a:p>
        </p:txBody>
      </p:sp>
      <p:sp>
        <p:nvSpPr>
          <p:cNvPr id="5" name="Content Placeholder 4">
            <a:extLst>
              <a:ext uri="{FF2B5EF4-FFF2-40B4-BE49-F238E27FC236}">
                <a16:creationId xmlns:a16="http://schemas.microsoft.com/office/drawing/2014/main" id="{11D7BB33-9947-D34D-B01B-E1DBD667D74B}"/>
              </a:ext>
            </a:extLst>
          </p:cNvPr>
          <p:cNvSpPr>
            <a:spLocks noGrp="1"/>
          </p:cNvSpPr>
          <p:nvPr>
            <p:ph sz="quarter" idx="15"/>
          </p:nvPr>
        </p:nvSpPr>
        <p:spPr/>
        <p:txBody>
          <a:bodyPr/>
          <a:lstStyle/>
          <a:p>
            <a:r>
              <a:rPr lang="en-US" dirty="0"/>
              <a:t>20</a:t>
            </a:r>
          </a:p>
        </p:txBody>
      </p:sp>
      <p:sp>
        <p:nvSpPr>
          <p:cNvPr id="6" name="Content Placeholder 5">
            <a:extLst>
              <a:ext uri="{FF2B5EF4-FFF2-40B4-BE49-F238E27FC236}">
                <a16:creationId xmlns:a16="http://schemas.microsoft.com/office/drawing/2014/main" id="{B30E1E21-C50A-41FE-DA02-5C4AE660E366}"/>
              </a:ext>
            </a:extLst>
          </p:cNvPr>
          <p:cNvSpPr>
            <a:spLocks noGrp="1"/>
          </p:cNvSpPr>
          <p:nvPr>
            <p:ph idx="1"/>
          </p:nvPr>
        </p:nvSpPr>
        <p:spPr>
          <a:xfrm>
            <a:off x="889523" y="2207333"/>
            <a:ext cx="10515600" cy="4016937"/>
          </a:xfrm>
        </p:spPr>
        <p:txBody>
          <a:bodyPr>
            <a:noAutofit/>
          </a:bodyPr>
          <a:lstStyle/>
          <a:p>
            <a:pPr marL="342861" indent="-342861" defTabSz="685721">
              <a:lnSpc>
                <a:spcPct val="120000"/>
              </a:lnSpc>
              <a:spcBef>
                <a:spcPts val="600"/>
              </a:spcBef>
              <a:spcAft>
                <a:spcPts val="600"/>
              </a:spcAft>
              <a:buClr>
                <a:srgbClr val="5BB2C5"/>
              </a:buClr>
              <a:buSzPct val="100000"/>
              <a:buFont typeface="System Font Regular"/>
              <a:buChar char="|"/>
              <a:defRPr/>
            </a:pPr>
            <a:r>
              <a:rPr lang="en-US" b="1" dirty="0">
                <a:solidFill>
                  <a:sysClr val="windowText" lastClr="000000"/>
                </a:solidFill>
                <a:ea typeface="Lato"/>
                <a:cs typeface="Lato"/>
                <a:sym typeface="Lato"/>
              </a:rPr>
              <a:t>Blaming Abuse on Partner’s Substance Use </a:t>
            </a:r>
            <a:r>
              <a:rPr lang="en-US" dirty="0">
                <a:solidFill>
                  <a:sysClr val="windowText" lastClr="000000"/>
                </a:solidFill>
                <a:ea typeface="Lato"/>
                <a:cs typeface="Lato"/>
                <a:sym typeface="Lato"/>
              </a:rPr>
              <a:t>and benefiting from stigma and lack of access to services</a:t>
            </a:r>
          </a:p>
          <a:p>
            <a:pPr marL="342861" indent="-342861" defTabSz="685721">
              <a:lnSpc>
                <a:spcPct val="120000"/>
              </a:lnSpc>
              <a:spcBef>
                <a:spcPts val="600"/>
              </a:spcBef>
              <a:spcAft>
                <a:spcPts val="600"/>
              </a:spcAft>
              <a:buClr>
                <a:srgbClr val="5BB2C5"/>
              </a:buClr>
              <a:buSzPct val="100000"/>
              <a:buFont typeface="System Font Regular"/>
              <a:buChar char="|"/>
              <a:defRPr/>
            </a:pPr>
            <a:r>
              <a:rPr lang="en-US" b="1" dirty="0">
                <a:solidFill>
                  <a:sysClr val="windowText" lastClr="000000"/>
                </a:solidFill>
                <a:ea typeface="Lato"/>
                <a:cs typeface="Lato"/>
                <a:sym typeface="Lato"/>
              </a:rPr>
              <a:t>Substance Use-Related Sexual Coercion: </a:t>
            </a:r>
            <a:r>
              <a:rPr lang="en-US" dirty="0">
                <a:solidFill>
                  <a:sysClr val="windowText" lastClr="000000"/>
                </a:solidFill>
                <a:ea typeface="Lato"/>
                <a:cs typeface="Lato"/>
                <a:sym typeface="Lato"/>
              </a:rPr>
              <a:t>Coerced or forced substance use tied to </a:t>
            </a:r>
            <a:r>
              <a:rPr lang="en-US" b="1" dirty="0">
                <a:solidFill>
                  <a:sysClr val="windowText" lastClr="000000"/>
                </a:solidFill>
                <a:ea typeface="Lato"/>
                <a:cs typeface="Lato"/>
                <a:sym typeface="Lato"/>
              </a:rPr>
              <a:t>c</a:t>
            </a:r>
            <a:r>
              <a:rPr lang="en-US" dirty="0">
                <a:solidFill>
                  <a:sysClr val="windowText" lastClr="000000"/>
                </a:solidFill>
                <a:ea typeface="Lato"/>
                <a:cs typeface="Lato"/>
                <a:sym typeface="Lato"/>
              </a:rPr>
              <a:t>oerced or forced sex</a:t>
            </a:r>
          </a:p>
          <a:p>
            <a:pPr marL="342861" indent="-342861" defTabSz="685721">
              <a:lnSpc>
                <a:spcPct val="120000"/>
              </a:lnSpc>
              <a:spcBef>
                <a:spcPts val="600"/>
              </a:spcBef>
              <a:spcAft>
                <a:spcPts val="600"/>
              </a:spcAft>
              <a:buClr>
                <a:srgbClr val="5BB2C5"/>
              </a:buClr>
              <a:buSzPct val="100000"/>
              <a:buFont typeface="System Font Regular"/>
              <a:buChar char="|"/>
              <a:defRPr/>
            </a:pPr>
            <a:r>
              <a:rPr lang="en-US" b="1" dirty="0">
                <a:solidFill>
                  <a:sysClr val="windowText" lastClr="000000"/>
                </a:solidFill>
                <a:ea typeface="Lato"/>
                <a:cs typeface="Lato"/>
                <a:sym typeface="Lato"/>
              </a:rPr>
              <a:t>Threats to Report or Discredit: </a:t>
            </a:r>
            <a:r>
              <a:rPr lang="en-US" dirty="0">
                <a:solidFill>
                  <a:sysClr val="windowText" lastClr="000000"/>
                </a:solidFill>
                <a:ea typeface="Lato"/>
                <a:cs typeface="Lato"/>
                <a:sym typeface="Lato"/>
              </a:rPr>
              <a:t>Reported to judges, police, probation and parole officers, CPS, employers; False allegations; Videotaping</a:t>
            </a:r>
            <a:endParaRPr lang="en-US" dirty="0">
              <a:solidFill>
                <a:sysClr val="windowText" lastClr="000000"/>
              </a:solidFill>
            </a:endParaRPr>
          </a:p>
          <a:p>
            <a:pPr marL="400005" indent="-285718" defTabSz="685721">
              <a:lnSpc>
                <a:spcPct val="120000"/>
              </a:lnSpc>
              <a:spcBef>
                <a:spcPts val="360"/>
              </a:spcBef>
              <a:buClr>
                <a:srgbClr val="5BB2C5"/>
              </a:buClr>
              <a:buSzPts val="2400"/>
              <a:buFont typeface="System Font Regular"/>
              <a:buChar char="|"/>
              <a:defRPr/>
            </a:pPr>
            <a:endParaRPr lang="en-US" sz="2200" dirty="0">
              <a:solidFill>
                <a:sysClr val="windowText" lastClr="000000"/>
              </a:solidFill>
            </a:endParaRPr>
          </a:p>
        </p:txBody>
      </p:sp>
    </p:spTree>
    <p:extLst>
      <p:ext uri="{BB962C8B-B14F-4D97-AF65-F5344CB8AC3E}">
        <p14:creationId xmlns:p14="http://schemas.microsoft.com/office/powerpoint/2010/main" val="455030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868B187-B8A3-A142-8DA3-244A58C3E748}"/>
              </a:ext>
            </a:extLst>
          </p:cNvPr>
          <p:cNvSpPr>
            <a:spLocks noGrp="1"/>
          </p:cNvSpPr>
          <p:nvPr>
            <p:ph sz="quarter" idx="15"/>
          </p:nvPr>
        </p:nvSpPr>
        <p:spPr/>
        <p:txBody>
          <a:bodyPr/>
          <a:lstStyle/>
          <a:p>
            <a:r>
              <a:rPr lang="en-US" dirty="0"/>
              <a:t>21</a:t>
            </a:r>
          </a:p>
        </p:txBody>
      </p:sp>
      <p:sp>
        <p:nvSpPr>
          <p:cNvPr id="3" name="Content Placeholder 2">
            <a:extLst>
              <a:ext uri="{FF2B5EF4-FFF2-40B4-BE49-F238E27FC236}">
                <a16:creationId xmlns:a16="http://schemas.microsoft.com/office/drawing/2014/main" id="{20857923-8991-6EF2-272B-B0471F6BCBB7}"/>
              </a:ext>
            </a:extLst>
          </p:cNvPr>
          <p:cNvSpPr>
            <a:spLocks noGrp="1"/>
          </p:cNvSpPr>
          <p:nvPr>
            <p:ph idx="1"/>
          </p:nvPr>
        </p:nvSpPr>
        <p:spPr>
          <a:xfrm>
            <a:off x="5017722" y="1920542"/>
            <a:ext cx="6778259" cy="4125214"/>
          </a:xfrm>
        </p:spPr>
        <p:txBody>
          <a:bodyPr>
            <a:noAutofit/>
          </a:bodyPr>
          <a:lstStyle/>
          <a:p>
            <a:pPr>
              <a:lnSpc>
                <a:spcPct val="120000"/>
              </a:lnSpc>
              <a:spcBef>
                <a:spcPts val="1050"/>
              </a:spcBef>
              <a:buFont typeface="System Font Regular"/>
              <a:buChar char="|"/>
            </a:pPr>
            <a:r>
              <a:rPr lang="en-US" sz="2200" b="1" dirty="0">
                <a:solidFill>
                  <a:srgbClr val="000000"/>
                </a:solidFill>
                <a:latin typeface="Lato" panose="020F0502020204030203" pitchFamily="34" charset="77"/>
              </a:rPr>
              <a:t>Provoking relapse as a tactic of abuse: </a:t>
            </a:r>
            <a:endParaRPr lang="en-US" sz="2200" dirty="0">
              <a:solidFill>
                <a:srgbClr val="000000"/>
              </a:solidFill>
              <a:latin typeface="Lato" panose="020F0502020204030203" pitchFamily="34" charset="77"/>
            </a:endParaRPr>
          </a:p>
          <a:p>
            <a:pPr lvl="1">
              <a:lnSpc>
                <a:spcPct val="120000"/>
              </a:lnSpc>
              <a:spcBef>
                <a:spcPts val="1050"/>
              </a:spcBef>
              <a:buClr>
                <a:srgbClr val="73C8AE"/>
              </a:buClr>
              <a:buFont typeface="System Font Regular"/>
              <a:buChar char="|"/>
            </a:pPr>
            <a:r>
              <a:rPr lang="en-US" sz="2200" dirty="0">
                <a:solidFill>
                  <a:srgbClr val="000000"/>
                </a:solidFill>
                <a:latin typeface="Lato" panose="020F0502020204030203" pitchFamily="34" charset="77"/>
              </a:rPr>
              <a:t>Exposure to addictive/rewarding drugs</a:t>
            </a:r>
          </a:p>
          <a:p>
            <a:pPr lvl="1">
              <a:lnSpc>
                <a:spcPct val="120000"/>
              </a:lnSpc>
              <a:spcBef>
                <a:spcPts val="1050"/>
              </a:spcBef>
              <a:buClr>
                <a:srgbClr val="73C8AE"/>
              </a:buClr>
              <a:buFont typeface="System Font Regular"/>
              <a:buChar char="|"/>
            </a:pPr>
            <a:r>
              <a:rPr lang="en-US" sz="2200" dirty="0">
                <a:solidFill>
                  <a:srgbClr val="000000"/>
                </a:solidFill>
                <a:latin typeface="Lato" panose="020F0502020204030203" pitchFamily="34" charset="77"/>
              </a:rPr>
              <a:t>Conditioned cues from the environment </a:t>
            </a:r>
          </a:p>
          <a:p>
            <a:pPr lvl="1">
              <a:lnSpc>
                <a:spcPct val="120000"/>
              </a:lnSpc>
              <a:spcBef>
                <a:spcPts val="1050"/>
              </a:spcBef>
              <a:buClr>
                <a:srgbClr val="73C8AE"/>
              </a:buClr>
              <a:buFont typeface="System Font Regular"/>
              <a:buChar char="|"/>
            </a:pPr>
            <a:r>
              <a:rPr lang="en-US" sz="2200" dirty="0">
                <a:solidFill>
                  <a:srgbClr val="000000"/>
                </a:solidFill>
                <a:latin typeface="Lato" panose="020F0502020204030203" pitchFamily="34" charset="77"/>
              </a:rPr>
              <a:t>Exposure to stressful experiences</a:t>
            </a:r>
          </a:p>
          <a:p>
            <a:pPr>
              <a:lnSpc>
                <a:spcPct val="120000"/>
              </a:lnSpc>
              <a:spcBef>
                <a:spcPts val="1050"/>
              </a:spcBef>
              <a:buFont typeface="System Font Regular"/>
              <a:buChar char="|"/>
            </a:pPr>
            <a:r>
              <a:rPr lang="en-US" sz="2200" b="1" dirty="0">
                <a:solidFill>
                  <a:srgbClr val="000000"/>
                </a:solidFill>
                <a:latin typeface="Lato" panose="020F0502020204030203" pitchFamily="34" charset="77"/>
              </a:rPr>
              <a:t>Involves activation of neural circuitry </a:t>
            </a:r>
            <a:r>
              <a:rPr lang="en-US" sz="2200" dirty="0">
                <a:solidFill>
                  <a:srgbClr val="000000"/>
                </a:solidFill>
                <a:latin typeface="Lato" panose="020F0502020204030203" pitchFamily="34" charset="77"/>
              </a:rPr>
              <a:t>(e.g., reward, incentive, salience, and glutaminergic pathways, including pathways involved in the stress response). </a:t>
            </a:r>
          </a:p>
          <a:p>
            <a:pPr>
              <a:lnSpc>
                <a:spcPct val="120000"/>
              </a:lnSpc>
              <a:spcBef>
                <a:spcPts val="1050"/>
              </a:spcBef>
              <a:buFont typeface="System Font Regular"/>
              <a:buChar char="|"/>
            </a:pPr>
            <a:r>
              <a:rPr lang="en-US" sz="2200" b="1" dirty="0">
                <a:solidFill>
                  <a:srgbClr val="000000"/>
                </a:solidFill>
                <a:latin typeface="Lato" panose="020F0502020204030203" pitchFamily="34" charset="77"/>
              </a:rPr>
              <a:t>These can be “deliberately” activated by an abusive partner who engages in substance use coercion</a:t>
            </a:r>
            <a:endParaRPr lang="en-US" sz="2200" dirty="0">
              <a:solidFill>
                <a:srgbClr val="000000"/>
              </a:solidFill>
              <a:latin typeface="Lato" panose="020F0502020204030203" pitchFamily="34" charset="77"/>
            </a:endParaRPr>
          </a:p>
          <a:p>
            <a:pPr>
              <a:buFont typeface="System Font Regular"/>
              <a:buChar char="|"/>
            </a:pPr>
            <a:endParaRPr lang="en-US" sz="2200" dirty="0"/>
          </a:p>
        </p:txBody>
      </p:sp>
      <p:sp>
        <p:nvSpPr>
          <p:cNvPr id="6" name="TextBox 5">
            <a:extLst>
              <a:ext uri="{FF2B5EF4-FFF2-40B4-BE49-F238E27FC236}">
                <a16:creationId xmlns:a16="http://schemas.microsoft.com/office/drawing/2014/main" id="{7AA59284-2BD2-1A86-73CC-54C28FDC5BD6}"/>
              </a:ext>
            </a:extLst>
          </p:cNvPr>
          <p:cNvSpPr txBox="1"/>
          <p:nvPr/>
        </p:nvSpPr>
        <p:spPr>
          <a:xfrm>
            <a:off x="468899" y="501650"/>
            <a:ext cx="10650205" cy="1107996"/>
          </a:xfrm>
          <a:prstGeom prst="rect">
            <a:avLst/>
          </a:prstGeom>
          <a:noFill/>
        </p:spPr>
        <p:txBody>
          <a:bodyPr wrap="square">
            <a:spAutoFit/>
          </a:bodyPr>
          <a:lstStyle/>
          <a:p>
            <a:r>
              <a:rPr lang="en-US" sz="3300" dirty="0">
                <a:solidFill>
                  <a:srgbClr val="6653A3"/>
                </a:solidFill>
                <a:latin typeface="+mj-lt"/>
              </a:rPr>
              <a:t>Considering the Neurobiology of Relapse Cues in the Context of Substance Use Coercion</a:t>
            </a:r>
          </a:p>
        </p:txBody>
      </p:sp>
      <p:pic>
        <p:nvPicPr>
          <p:cNvPr id="7" name="Google Shape;361;p22">
            <a:extLst>
              <a:ext uri="{FF2B5EF4-FFF2-40B4-BE49-F238E27FC236}">
                <a16:creationId xmlns:a16="http://schemas.microsoft.com/office/drawing/2014/main" id="{5924300C-4EAE-BAE8-8ED9-C86B261E14E6}"/>
              </a:ext>
            </a:extLst>
          </p:cNvPr>
          <p:cNvPicPr preferRelativeResize="0"/>
          <p:nvPr/>
        </p:nvPicPr>
        <p:blipFill rotWithShape="1">
          <a:blip r:embed="rId2">
            <a:alphaModFix/>
          </a:blip>
          <a:srcRect/>
          <a:stretch/>
        </p:blipFill>
        <p:spPr>
          <a:xfrm>
            <a:off x="468899" y="1920542"/>
            <a:ext cx="4230845" cy="4125214"/>
          </a:xfrm>
          <a:prstGeom prst="rect">
            <a:avLst/>
          </a:prstGeom>
          <a:noFill/>
          <a:ln>
            <a:noFill/>
          </a:ln>
        </p:spPr>
      </p:pic>
      <p:sp>
        <p:nvSpPr>
          <p:cNvPr id="10" name="TextBox 9">
            <a:extLst>
              <a:ext uri="{FF2B5EF4-FFF2-40B4-BE49-F238E27FC236}">
                <a16:creationId xmlns:a16="http://schemas.microsoft.com/office/drawing/2014/main" id="{88CB29DC-1BFC-2BB4-6959-833D0BB7AD85}"/>
              </a:ext>
            </a:extLst>
          </p:cNvPr>
          <p:cNvSpPr txBox="1"/>
          <p:nvPr/>
        </p:nvSpPr>
        <p:spPr>
          <a:xfrm>
            <a:off x="3547872" y="6412693"/>
            <a:ext cx="6729984" cy="276999"/>
          </a:xfrm>
          <a:prstGeom prst="rect">
            <a:avLst/>
          </a:prstGeom>
          <a:noFill/>
        </p:spPr>
        <p:txBody>
          <a:bodyPr wrap="square">
            <a:spAutoFit/>
          </a:bodyPr>
          <a:lstStyle/>
          <a:p>
            <a:pPr marL="0" indent="0" algn="r" defTabSz="914296">
              <a:spcBef>
                <a:spcPts val="1200"/>
              </a:spcBef>
              <a:buNone/>
              <a:defRPr/>
            </a:pPr>
            <a:r>
              <a:rPr lang="en-US" sz="1200" dirty="0">
                <a:solidFill>
                  <a:srgbClr val="008784"/>
                </a:solidFill>
              </a:rPr>
              <a:t>ASAM (</a:t>
            </a:r>
            <a:r>
              <a:rPr lang="en-US" sz="1200" dirty="0" err="1">
                <a:solidFill>
                  <a:srgbClr val="008784"/>
                </a:solidFill>
              </a:rPr>
              <a:t>Hajela</a:t>
            </a:r>
            <a:r>
              <a:rPr lang="en-US" sz="1200" dirty="0">
                <a:solidFill>
                  <a:srgbClr val="008784"/>
                </a:solidFill>
              </a:rPr>
              <a:t> et al., 2011); </a:t>
            </a:r>
            <a:r>
              <a:rPr lang="en-US" sz="1200" dirty="0" err="1">
                <a:solidFill>
                  <a:srgbClr val="008784"/>
                </a:solidFill>
              </a:rPr>
              <a:t>Warshaw</a:t>
            </a:r>
            <a:r>
              <a:rPr lang="en-US" sz="1200" dirty="0">
                <a:solidFill>
                  <a:srgbClr val="008784"/>
                </a:solidFill>
              </a:rPr>
              <a:t> et al, 2014</a:t>
            </a:r>
          </a:p>
        </p:txBody>
      </p:sp>
    </p:spTree>
    <p:extLst>
      <p:ext uri="{BB962C8B-B14F-4D97-AF65-F5344CB8AC3E}">
        <p14:creationId xmlns:p14="http://schemas.microsoft.com/office/powerpoint/2010/main" val="1158224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868B187-B8A3-A142-8DA3-244A58C3E748}"/>
              </a:ext>
            </a:extLst>
          </p:cNvPr>
          <p:cNvSpPr>
            <a:spLocks noGrp="1"/>
          </p:cNvSpPr>
          <p:nvPr>
            <p:ph sz="quarter" idx="15"/>
          </p:nvPr>
        </p:nvSpPr>
        <p:spPr/>
        <p:txBody>
          <a:bodyPr/>
          <a:lstStyle/>
          <a:p>
            <a:r>
              <a:rPr lang="en-US" dirty="0"/>
              <a:t>30</a:t>
            </a:r>
          </a:p>
        </p:txBody>
      </p:sp>
      <p:sp>
        <p:nvSpPr>
          <p:cNvPr id="8" name="Title 1">
            <a:extLst>
              <a:ext uri="{FF2B5EF4-FFF2-40B4-BE49-F238E27FC236}">
                <a16:creationId xmlns:a16="http://schemas.microsoft.com/office/drawing/2014/main" id="{25C4FD9B-A155-EAB5-EA47-44F4222AFE3D}"/>
              </a:ext>
            </a:extLst>
          </p:cNvPr>
          <p:cNvSpPr txBox="1">
            <a:spLocks/>
          </p:cNvSpPr>
          <p:nvPr/>
        </p:nvSpPr>
        <p:spPr>
          <a:xfrm>
            <a:off x="838200" y="2608189"/>
            <a:ext cx="953109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6653A3"/>
                </a:solidFill>
                <a:cs typeface="Calibri Light"/>
              </a:rPr>
              <a:t>What are the Implications of Substance Use Coercion for the Opioid Epidemic?</a:t>
            </a:r>
            <a:endParaRPr lang="en-US" dirty="0">
              <a:solidFill>
                <a:srgbClr val="6653A3"/>
              </a:solidFill>
            </a:endParaRPr>
          </a:p>
        </p:txBody>
      </p:sp>
    </p:spTree>
    <p:extLst>
      <p:ext uri="{BB962C8B-B14F-4D97-AF65-F5344CB8AC3E}">
        <p14:creationId xmlns:p14="http://schemas.microsoft.com/office/powerpoint/2010/main" val="174169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78B54-5EA3-E549-A97E-644F759314E8}"/>
              </a:ext>
            </a:extLst>
          </p:cNvPr>
          <p:cNvSpPr>
            <a:spLocks noGrp="1"/>
          </p:cNvSpPr>
          <p:nvPr>
            <p:ph type="title"/>
          </p:nvPr>
        </p:nvSpPr>
        <p:spPr/>
        <p:txBody>
          <a:bodyPr/>
          <a:lstStyle/>
          <a:p>
            <a:r>
              <a:rPr lang="en-US" dirty="0">
                <a:cs typeface="Calibri Light"/>
              </a:rPr>
              <a:t>Overview</a:t>
            </a:r>
            <a:endParaRPr lang="en-US" dirty="0"/>
          </a:p>
        </p:txBody>
      </p:sp>
      <p:sp>
        <p:nvSpPr>
          <p:cNvPr id="3" name="Content Placeholder 2">
            <a:extLst>
              <a:ext uri="{FF2B5EF4-FFF2-40B4-BE49-F238E27FC236}">
                <a16:creationId xmlns:a16="http://schemas.microsoft.com/office/drawing/2014/main" id="{B1A6D23A-A410-B94A-A655-C48A234C3D70}"/>
              </a:ext>
            </a:extLst>
          </p:cNvPr>
          <p:cNvSpPr>
            <a:spLocks noGrp="1"/>
          </p:cNvSpPr>
          <p:nvPr>
            <p:ph idx="1"/>
          </p:nvPr>
        </p:nvSpPr>
        <p:spPr>
          <a:xfrm>
            <a:off x="889523" y="2171462"/>
            <a:ext cx="10515600" cy="4016937"/>
          </a:xfrm>
        </p:spPr>
        <p:txBody>
          <a:bodyPr>
            <a:normAutofit/>
          </a:bodyPr>
          <a:lstStyle/>
          <a:p>
            <a:pPr>
              <a:lnSpc>
                <a:spcPct val="150000"/>
              </a:lnSpc>
            </a:pPr>
            <a:r>
              <a:rPr lang="en-US" sz="2400" dirty="0"/>
              <a:t>Weave West Virginia Project</a:t>
            </a:r>
          </a:p>
          <a:p>
            <a:pPr>
              <a:lnSpc>
                <a:spcPct val="150000"/>
              </a:lnSpc>
            </a:pPr>
            <a:r>
              <a:rPr lang="en-US" sz="2400" dirty="0"/>
              <a:t>Mental health, substance use, and pregnancy in the context of intimate partner violence (IPV)</a:t>
            </a:r>
          </a:p>
          <a:p>
            <a:pPr>
              <a:lnSpc>
                <a:spcPct val="150000"/>
              </a:lnSpc>
            </a:pPr>
            <a:r>
              <a:rPr lang="en-US" sz="2400" dirty="0"/>
              <a:t>Concepts of mental health and substance use coercion</a:t>
            </a:r>
          </a:p>
          <a:p>
            <a:pPr>
              <a:lnSpc>
                <a:spcPct val="150000"/>
              </a:lnSpc>
            </a:pPr>
            <a:r>
              <a:rPr lang="en-US" sz="2400" dirty="0"/>
              <a:t>Addressing substance use coercion in clinical practice</a:t>
            </a:r>
          </a:p>
          <a:p>
            <a:pPr>
              <a:lnSpc>
                <a:spcPct val="150000"/>
              </a:lnSpc>
            </a:pPr>
            <a:r>
              <a:rPr lang="en-US" sz="2400" dirty="0"/>
              <a:t>Policy implications</a:t>
            </a:r>
          </a:p>
        </p:txBody>
      </p:sp>
      <p:sp>
        <p:nvSpPr>
          <p:cNvPr id="5" name="Content Placeholder 4">
            <a:extLst>
              <a:ext uri="{FF2B5EF4-FFF2-40B4-BE49-F238E27FC236}">
                <a16:creationId xmlns:a16="http://schemas.microsoft.com/office/drawing/2014/main" id="{11D7BB33-9947-D34D-B01B-E1DBD667D74B}"/>
              </a:ext>
            </a:extLst>
          </p:cNvPr>
          <p:cNvSpPr>
            <a:spLocks noGrp="1"/>
          </p:cNvSpPr>
          <p:nvPr>
            <p:ph sz="quarter" idx="15"/>
          </p:nvPr>
        </p:nvSpPr>
        <p:spPr/>
        <p:txBody>
          <a:bodyPr/>
          <a:lstStyle/>
          <a:p>
            <a:r>
              <a:rPr lang="en-US" dirty="0"/>
              <a:t>1</a:t>
            </a:r>
          </a:p>
        </p:txBody>
      </p:sp>
    </p:spTree>
    <p:extLst>
      <p:ext uri="{BB962C8B-B14F-4D97-AF65-F5344CB8AC3E}">
        <p14:creationId xmlns:p14="http://schemas.microsoft.com/office/powerpoint/2010/main" val="4215471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78B54-5EA3-E549-A97E-644F759314E8}"/>
              </a:ext>
            </a:extLst>
          </p:cNvPr>
          <p:cNvSpPr>
            <a:spLocks noGrp="1"/>
          </p:cNvSpPr>
          <p:nvPr>
            <p:ph type="title"/>
          </p:nvPr>
        </p:nvSpPr>
        <p:spPr/>
        <p:txBody>
          <a:bodyPr>
            <a:noAutofit/>
          </a:bodyPr>
          <a:lstStyle/>
          <a:p>
            <a:pPr defTabSz="914296">
              <a:buClr>
                <a:srgbClr val="000000"/>
              </a:buClr>
              <a:defRPr/>
            </a:pPr>
            <a:r>
              <a:rPr lang="en-US" i="0" dirty="0">
                <a:solidFill>
                  <a:srgbClr val="6653A3"/>
                </a:solidFill>
              </a:rPr>
              <a:t>IPV and Opioids</a:t>
            </a:r>
          </a:p>
        </p:txBody>
      </p:sp>
      <p:sp>
        <p:nvSpPr>
          <p:cNvPr id="5" name="Content Placeholder 4">
            <a:extLst>
              <a:ext uri="{FF2B5EF4-FFF2-40B4-BE49-F238E27FC236}">
                <a16:creationId xmlns:a16="http://schemas.microsoft.com/office/drawing/2014/main" id="{11D7BB33-9947-D34D-B01B-E1DBD667D74B}"/>
              </a:ext>
            </a:extLst>
          </p:cNvPr>
          <p:cNvSpPr>
            <a:spLocks noGrp="1"/>
          </p:cNvSpPr>
          <p:nvPr>
            <p:ph sz="quarter" idx="15"/>
          </p:nvPr>
        </p:nvSpPr>
        <p:spPr/>
        <p:txBody>
          <a:bodyPr/>
          <a:lstStyle/>
          <a:p>
            <a:r>
              <a:rPr lang="en-US" dirty="0"/>
              <a:t>31</a:t>
            </a:r>
          </a:p>
        </p:txBody>
      </p:sp>
      <p:sp>
        <p:nvSpPr>
          <p:cNvPr id="6" name="Content Placeholder 5">
            <a:extLst>
              <a:ext uri="{FF2B5EF4-FFF2-40B4-BE49-F238E27FC236}">
                <a16:creationId xmlns:a16="http://schemas.microsoft.com/office/drawing/2014/main" id="{B30E1E21-C50A-41FE-DA02-5C4AE660E366}"/>
              </a:ext>
            </a:extLst>
          </p:cNvPr>
          <p:cNvSpPr>
            <a:spLocks noGrp="1"/>
          </p:cNvSpPr>
          <p:nvPr>
            <p:ph idx="1"/>
          </p:nvPr>
        </p:nvSpPr>
        <p:spPr>
          <a:xfrm>
            <a:off x="675410" y="2115218"/>
            <a:ext cx="11035777" cy="4016937"/>
          </a:xfrm>
        </p:spPr>
        <p:txBody>
          <a:bodyPr>
            <a:noAutofit/>
          </a:bodyPr>
          <a:lstStyle/>
          <a:p>
            <a:pPr defTabSz="914296">
              <a:lnSpc>
                <a:spcPct val="100000"/>
              </a:lnSpc>
              <a:spcBef>
                <a:spcPts val="600"/>
              </a:spcBef>
              <a:spcAft>
                <a:spcPts val="600"/>
              </a:spcAft>
              <a:buClr>
                <a:srgbClr val="5BB2C5"/>
              </a:buClr>
              <a:buFont typeface="System Font Regular"/>
              <a:buChar char="|"/>
              <a:defRPr/>
            </a:pPr>
            <a:r>
              <a:rPr lang="en-US" sz="2400" dirty="0">
                <a:solidFill>
                  <a:srgbClr val="000000"/>
                </a:solidFill>
              </a:rPr>
              <a:t>IPV increases a person’s risk for opioid use.</a:t>
            </a:r>
          </a:p>
          <a:p>
            <a:pPr defTabSz="914296">
              <a:lnSpc>
                <a:spcPct val="100000"/>
              </a:lnSpc>
              <a:spcBef>
                <a:spcPts val="600"/>
              </a:spcBef>
              <a:spcAft>
                <a:spcPts val="600"/>
              </a:spcAft>
              <a:buClr>
                <a:srgbClr val="5BB2C5"/>
              </a:buClr>
              <a:buFont typeface="System Font Regular"/>
              <a:buChar char="|"/>
              <a:defRPr/>
            </a:pPr>
            <a:r>
              <a:rPr lang="en-US" sz="2400" dirty="0">
                <a:solidFill>
                  <a:srgbClr val="000000"/>
                </a:solidFill>
              </a:rPr>
              <a:t>High rates of IPV among people accessing OUD treatment: </a:t>
            </a:r>
          </a:p>
          <a:p>
            <a:pPr lvl="1" defTabSz="914296">
              <a:lnSpc>
                <a:spcPct val="100000"/>
              </a:lnSpc>
              <a:spcBef>
                <a:spcPts val="600"/>
              </a:spcBef>
              <a:spcAft>
                <a:spcPts val="600"/>
              </a:spcAft>
              <a:buClr>
                <a:srgbClr val="5BB2C5"/>
              </a:buClr>
              <a:buFont typeface="System Font Regular"/>
              <a:buChar char="|"/>
              <a:defRPr/>
            </a:pPr>
            <a:r>
              <a:rPr lang="en-US" dirty="0">
                <a:solidFill>
                  <a:srgbClr val="000000"/>
                </a:solidFill>
              </a:rPr>
              <a:t>90% of women accessing services in a methadone clinic had experienced IPV </a:t>
            </a:r>
            <a:endParaRPr lang="en-US" dirty="0">
              <a:solidFill>
                <a:srgbClr val="FF0000"/>
              </a:solidFill>
            </a:endParaRPr>
          </a:p>
          <a:p>
            <a:pPr defTabSz="914296">
              <a:lnSpc>
                <a:spcPct val="100000"/>
              </a:lnSpc>
              <a:spcBef>
                <a:spcPts val="600"/>
              </a:spcBef>
              <a:spcAft>
                <a:spcPts val="600"/>
              </a:spcAft>
              <a:buClr>
                <a:srgbClr val="5BB2C5"/>
              </a:buClr>
              <a:buFont typeface="System Font Regular"/>
              <a:buChar char="|"/>
              <a:defRPr/>
            </a:pPr>
            <a:r>
              <a:rPr lang="en-US" sz="2400" dirty="0">
                <a:solidFill>
                  <a:srgbClr val="000000"/>
                </a:solidFill>
              </a:rPr>
              <a:t>Women who experience IPV are at increased risk for relapse and for opioid OD </a:t>
            </a:r>
          </a:p>
          <a:p>
            <a:pPr defTabSz="914296">
              <a:lnSpc>
                <a:spcPct val="100000"/>
              </a:lnSpc>
              <a:spcBef>
                <a:spcPts val="600"/>
              </a:spcBef>
              <a:spcAft>
                <a:spcPts val="600"/>
              </a:spcAft>
              <a:buClr>
                <a:srgbClr val="5BB2C5"/>
              </a:buClr>
              <a:buFont typeface="System Font Regular"/>
              <a:buChar char="|"/>
              <a:defRPr/>
            </a:pPr>
            <a:r>
              <a:rPr lang="en-US" sz="2400" dirty="0">
                <a:solidFill>
                  <a:srgbClr val="000000"/>
                </a:solidFill>
              </a:rPr>
              <a:t>IPV and opioid ODs have increased during COVID-19</a:t>
            </a:r>
          </a:p>
          <a:p>
            <a:pPr defTabSz="914296">
              <a:lnSpc>
                <a:spcPct val="100000"/>
              </a:lnSpc>
              <a:spcBef>
                <a:spcPts val="600"/>
              </a:spcBef>
              <a:spcAft>
                <a:spcPts val="600"/>
              </a:spcAft>
              <a:buClr>
                <a:srgbClr val="5BB2C5"/>
              </a:buClr>
              <a:buFont typeface="System Font Regular"/>
              <a:buChar char="|"/>
              <a:defRPr/>
            </a:pPr>
            <a:r>
              <a:rPr lang="en-US" sz="2400" dirty="0">
                <a:solidFill>
                  <a:srgbClr val="000000"/>
                </a:solidFill>
              </a:rPr>
              <a:t>IPV and substance use coercion create unique risks that directly threaten safety and well-being. </a:t>
            </a:r>
          </a:p>
        </p:txBody>
      </p:sp>
      <p:sp>
        <p:nvSpPr>
          <p:cNvPr id="3" name="Google Shape;385;p25">
            <a:extLst>
              <a:ext uri="{FF2B5EF4-FFF2-40B4-BE49-F238E27FC236}">
                <a16:creationId xmlns:a16="http://schemas.microsoft.com/office/drawing/2014/main" id="{9E8415E4-A48D-A767-2A63-A2C8C3068FBF}"/>
              </a:ext>
            </a:extLst>
          </p:cNvPr>
          <p:cNvSpPr txBox="1"/>
          <p:nvPr/>
        </p:nvSpPr>
        <p:spPr>
          <a:xfrm>
            <a:off x="5705567" y="6132155"/>
            <a:ext cx="6311685" cy="253885"/>
          </a:xfrm>
          <a:prstGeom prst="rect">
            <a:avLst/>
          </a:prstGeom>
          <a:noFill/>
          <a:ln>
            <a:noFill/>
          </a:ln>
        </p:spPr>
        <p:txBody>
          <a:bodyPr spcFirstLastPara="1" wrap="square" lIns="68569" tIns="34275" rIns="68569" bIns="34275" anchor="t" anchorCtr="0">
            <a:spAutoFit/>
          </a:bodyPr>
          <a:lstStyle/>
          <a:p>
            <a:pPr algn="r" defTabSz="685721">
              <a:buSzPts val="1400"/>
            </a:pPr>
            <a:r>
              <a:rPr lang="en-US" sz="1200" dirty="0">
                <a:solidFill>
                  <a:srgbClr val="008784"/>
                </a:solidFill>
                <a:latin typeface="Lato" panose="020F0502020204030203" pitchFamily="34" charset="77"/>
              </a:rPr>
              <a:t>Engstrom, et al., 2012, Rivera et al., 2015; Gilbert, 2019</a:t>
            </a:r>
            <a:endParaRPr sz="1200" dirty="0">
              <a:solidFill>
                <a:srgbClr val="008784"/>
              </a:solidFill>
              <a:latin typeface="Lato" panose="020F0502020204030203" pitchFamily="34" charset="77"/>
            </a:endParaRPr>
          </a:p>
        </p:txBody>
      </p:sp>
    </p:spTree>
    <p:extLst>
      <p:ext uri="{BB962C8B-B14F-4D97-AF65-F5344CB8AC3E}">
        <p14:creationId xmlns:p14="http://schemas.microsoft.com/office/powerpoint/2010/main" val="184875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78B54-5EA3-E549-A97E-644F759314E8}"/>
              </a:ext>
            </a:extLst>
          </p:cNvPr>
          <p:cNvSpPr>
            <a:spLocks noGrp="1"/>
          </p:cNvSpPr>
          <p:nvPr>
            <p:ph type="title"/>
          </p:nvPr>
        </p:nvSpPr>
        <p:spPr/>
        <p:txBody>
          <a:bodyPr>
            <a:noAutofit/>
          </a:bodyPr>
          <a:lstStyle/>
          <a:p>
            <a:pPr defTabSz="914296">
              <a:buClr>
                <a:srgbClr val="000000"/>
              </a:buClr>
              <a:defRPr/>
            </a:pPr>
            <a:r>
              <a:rPr lang="en-US" i="0" dirty="0">
                <a:solidFill>
                  <a:srgbClr val="6653A3"/>
                </a:solidFill>
              </a:rPr>
              <a:t>Substance Use Coercion and Opioids</a:t>
            </a:r>
          </a:p>
        </p:txBody>
      </p:sp>
      <p:sp>
        <p:nvSpPr>
          <p:cNvPr id="5" name="Content Placeholder 4">
            <a:extLst>
              <a:ext uri="{FF2B5EF4-FFF2-40B4-BE49-F238E27FC236}">
                <a16:creationId xmlns:a16="http://schemas.microsoft.com/office/drawing/2014/main" id="{11D7BB33-9947-D34D-B01B-E1DBD667D74B}"/>
              </a:ext>
            </a:extLst>
          </p:cNvPr>
          <p:cNvSpPr>
            <a:spLocks noGrp="1"/>
          </p:cNvSpPr>
          <p:nvPr>
            <p:ph sz="quarter" idx="15"/>
          </p:nvPr>
        </p:nvSpPr>
        <p:spPr/>
        <p:txBody>
          <a:bodyPr/>
          <a:lstStyle/>
          <a:p>
            <a:r>
              <a:rPr lang="en-US" dirty="0"/>
              <a:t>32</a:t>
            </a:r>
          </a:p>
        </p:txBody>
      </p:sp>
      <p:sp>
        <p:nvSpPr>
          <p:cNvPr id="6" name="Content Placeholder 5">
            <a:extLst>
              <a:ext uri="{FF2B5EF4-FFF2-40B4-BE49-F238E27FC236}">
                <a16:creationId xmlns:a16="http://schemas.microsoft.com/office/drawing/2014/main" id="{B30E1E21-C50A-41FE-DA02-5C4AE660E366}"/>
              </a:ext>
            </a:extLst>
          </p:cNvPr>
          <p:cNvSpPr>
            <a:spLocks noGrp="1"/>
          </p:cNvSpPr>
          <p:nvPr>
            <p:ph idx="1"/>
          </p:nvPr>
        </p:nvSpPr>
        <p:spPr>
          <a:xfrm>
            <a:off x="889523" y="2115893"/>
            <a:ext cx="10515600" cy="4376982"/>
          </a:xfrm>
        </p:spPr>
        <p:txBody>
          <a:bodyPr>
            <a:noAutofit/>
          </a:bodyPr>
          <a:lstStyle/>
          <a:p>
            <a:pPr defTabSz="914296">
              <a:lnSpc>
                <a:spcPct val="100000"/>
              </a:lnSpc>
              <a:spcBef>
                <a:spcPts val="600"/>
              </a:spcBef>
              <a:spcAft>
                <a:spcPts val="600"/>
              </a:spcAft>
              <a:buClr>
                <a:srgbClr val="5BB2C5"/>
              </a:buClr>
              <a:buSzPct val="100000"/>
              <a:buFont typeface="System Font Regular"/>
              <a:buChar char="|"/>
              <a:defRPr/>
            </a:pPr>
            <a:r>
              <a:rPr lang="en-US" sz="2400" dirty="0">
                <a:solidFill>
                  <a:srgbClr val="000000"/>
                </a:solidFill>
                <a:latin typeface="Lato" panose="020F0502020204030203" pitchFamily="34" charset="77"/>
                <a:ea typeface="Calibri"/>
                <a:cs typeface="Calibri"/>
                <a:sym typeface="Calibri"/>
              </a:rPr>
              <a:t>Introducing partner to opioids/controlling supply</a:t>
            </a:r>
            <a:endParaRPr lang="en-US" sz="2400" dirty="0">
              <a:solidFill>
                <a:srgbClr val="000000"/>
              </a:solidFill>
              <a:latin typeface="Lato" panose="020F0502020204030203" pitchFamily="34" charset="77"/>
            </a:endParaRPr>
          </a:p>
          <a:p>
            <a:pPr defTabSz="914296">
              <a:lnSpc>
                <a:spcPct val="100000"/>
              </a:lnSpc>
              <a:spcBef>
                <a:spcPts val="600"/>
              </a:spcBef>
              <a:spcAft>
                <a:spcPts val="600"/>
              </a:spcAft>
              <a:buClr>
                <a:srgbClr val="5BB2C5"/>
              </a:buClr>
              <a:buSzPct val="100000"/>
              <a:buFont typeface="System Font Regular"/>
              <a:buChar char="|"/>
              <a:defRPr/>
            </a:pPr>
            <a:r>
              <a:rPr lang="en-US" sz="2400" dirty="0">
                <a:solidFill>
                  <a:srgbClr val="000000"/>
                </a:solidFill>
                <a:latin typeface="Lato" panose="020F0502020204030203" pitchFamily="34" charset="77"/>
                <a:ea typeface="Calibri"/>
                <a:cs typeface="Calibri"/>
                <a:sym typeface="Calibri"/>
              </a:rPr>
              <a:t>Threatening to put a partner into withdrawal </a:t>
            </a:r>
            <a:endParaRPr lang="en-US" sz="2400" dirty="0">
              <a:solidFill>
                <a:srgbClr val="000000"/>
              </a:solidFill>
              <a:latin typeface="Lato" panose="020F0502020204030203" pitchFamily="34" charset="77"/>
            </a:endParaRPr>
          </a:p>
          <a:p>
            <a:pPr defTabSz="914296">
              <a:lnSpc>
                <a:spcPct val="100000"/>
              </a:lnSpc>
              <a:spcBef>
                <a:spcPts val="600"/>
              </a:spcBef>
              <a:spcAft>
                <a:spcPts val="600"/>
              </a:spcAft>
              <a:buClr>
                <a:srgbClr val="5BB2C5"/>
              </a:buClr>
              <a:buSzPct val="100000"/>
              <a:buFont typeface="System Font Regular"/>
              <a:buChar char="|"/>
              <a:defRPr/>
            </a:pPr>
            <a:r>
              <a:rPr lang="en-US" sz="2400" dirty="0">
                <a:solidFill>
                  <a:srgbClr val="000000"/>
                </a:solidFill>
                <a:latin typeface="Lato" panose="020F0502020204030203" pitchFamily="34" charset="77"/>
                <a:ea typeface="Calibri"/>
                <a:cs typeface="Calibri"/>
                <a:sym typeface="Calibri"/>
              </a:rPr>
              <a:t>Coercing partner to engage in illegal activities </a:t>
            </a:r>
            <a:endParaRPr lang="en-US" sz="2400" dirty="0">
              <a:solidFill>
                <a:srgbClr val="000000"/>
              </a:solidFill>
              <a:latin typeface="Lato" panose="020F0502020204030203" pitchFamily="34" charset="77"/>
            </a:endParaRPr>
          </a:p>
          <a:p>
            <a:pPr defTabSz="914296">
              <a:lnSpc>
                <a:spcPct val="100000"/>
              </a:lnSpc>
              <a:spcBef>
                <a:spcPts val="600"/>
              </a:spcBef>
              <a:spcAft>
                <a:spcPts val="600"/>
              </a:spcAft>
              <a:buClr>
                <a:srgbClr val="5BB2C5"/>
              </a:buClr>
              <a:buSzPct val="100000"/>
              <a:buFont typeface="System Font Regular"/>
              <a:buChar char="|"/>
              <a:defRPr/>
            </a:pPr>
            <a:r>
              <a:rPr lang="en-US" sz="2400" dirty="0">
                <a:solidFill>
                  <a:srgbClr val="000000"/>
                </a:solidFill>
                <a:latin typeface="Lato" panose="020F0502020204030203" pitchFamily="34" charset="77"/>
                <a:ea typeface="Calibri"/>
                <a:cs typeface="Calibri"/>
                <a:sym typeface="Calibri"/>
              </a:rPr>
              <a:t>Forcing partner to use unsafely </a:t>
            </a:r>
            <a:endParaRPr lang="en-US" sz="2400" dirty="0">
              <a:solidFill>
                <a:srgbClr val="000000"/>
              </a:solidFill>
              <a:latin typeface="Lato" panose="020F0502020204030203" pitchFamily="34" charset="77"/>
            </a:endParaRPr>
          </a:p>
          <a:p>
            <a:pPr defTabSz="914296">
              <a:lnSpc>
                <a:spcPct val="100000"/>
              </a:lnSpc>
              <a:spcBef>
                <a:spcPts val="600"/>
              </a:spcBef>
              <a:spcAft>
                <a:spcPts val="600"/>
              </a:spcAft>
              <a:buClr>
                <a:srgbClr val="5BB2C5"/>
              </a:buClr>
              <a:buSzPct val="100000"/>
              <a:buFont typeface="System Font Regular"/>
              <a:buChar char="|"/>
              <a:defRPr/>
            </a:pPr>
            <a:r>
              <a:rPr lang="en-US" sz="2400" dirty="0">
                <a:solidFill>
                  <a:srgbClr val="000000"/>
                </a:solidFill>
                <a:latin typeface="Lato" panose="020F0502020204030203" pitchFamily="34" charset="77"/>
                <a:ea typeface="Calibri"/>
                <a:cs typeface="Calibri"/>
                <a:sym typeface="Calibri"/>
              </a:rPr>
              <a:t>Injuring partner to obtain pain meds</a:t>
            </a:r>
            <a:endParaRPr lang="en-US" sz="2400" dirty="0">
              <a:solidFill>
                <a:srgbClr val="000000"/>
              </a:solidFill>
              <a:latin typeface="Lato" panose="020F0502020204030203" pitchFamily="34" charset="77"/>
            </a:endParaRPr>
          </a:p>
          <a:p>
            <a:pPr defTabSz="914296">
              <a:lnSpc>
                <a:spcPct val="100000"/>
              </a:lnSpc>
              <a:spcBef>
                <a:spcPts val="600"/>
              </a:spcBef>
              <a:spcAft>
                <a:spcPts val="600"/>
              </a:spcAft>
              <a:buClr>
                <a:srgbClr val="5BB2C5"/>
              </a:buClr>
              <a:buSzPct val="100000"/>
              <a:buFont typeface="System Font Regular"/>
              <a:buChar char="|"/>
              <a:defRPr/>
            </a:pPr>
            <a:r>
              <a:rPr lang="en-US" sz="2400" dirty="0">
                <a:solidFill>
                  <a:srgbClr val="000000"/>
                </a:solidFill>
                <a:latin typeface="Lato" panose="020F0502020204030203" pitchFamily="34" charset="77"/>
                <a:ea typeface="Calibri"/>
                <a:cs typeface="Calibri"/>
                <a:sym typeface="Calibri"/>
              </a:rPr>
              <a:t>Sabotaging treatment: Stalking at regular MAT appointments; Keeping a partner from meeting Tx requirements; Controlling or diverting meds</a:t>
            </a:r>
            <a:endParaRPr lang="en-US" sz="2400" dirty="0">
              <a:solidFill>
                <a:srgbClr val="000000"/>
              </a:solidFill>
              <a:latin typeface="Lato" panose="020F0502020204030203" pitchFamily="34" charset="77"/>
            </a:endParaRPr>
          </a:p>
          <a:p>
            <a:pPr defTabSz="914296">
              <a:lnSpc>
                <a:spcPct val="100000"/>
              </a:lnSpc>
              <a:spcBef>
                <a:spcPts val="600"/>
              </a:spcBef>
              <a:spcAft>
                <a:spcPts val="600"/>
              </a:spcAft>
              <a:buClr>
                <a:srgbClr val="5BB2C5"/>
              </a:buClr>
              <a:buSzPct val="100000"/>
              <a:buFont typeface="System Font Regular"/>
              <a:buChar char="|"/>
              <a:defRPr/>
            </a:pPr>
            <a:r>
              <a:rPr lang="en-US" sz="2400" dirty="0">
                <a:solidFill>
                  <a:srgbClr val="000000"/>
                </a:solidFill>
                <a:latin typeface="Lato" panose="020F0502020204030203" pitchFamily="34" charset="77"/>
                <a:ea typeface="Calibri"/>
                <a:cs typeface="Calibri"/>
                <a:sym typeface="Calibri"/>
              </a:rPr>
              <a:t>Using opioid history as threat and tactic of control: Custody, CPS, LE, housing, jobs, probation/parole; planting drugs</a:t>
            </a:r>
          </a:p>
          <a:p>
            <a:pPr marL="438139" indent="-342900" defTabSz="914296">
              <a:lnSpc>
                <a:spcPct val="120000"/>
              </a:lnSpc>
              <a:buSzPts val="2000"/>
              <a:buFont typeface="System Font Regular"/>
              <a:buChar char="|"/>
              <a:defRPr/>
            </a:pPr>
            <a:endParaRPr lang="en-US" sz="2200" dirty="0">
              <a:solidFill>
                <a:srgbClr val="000000"/>
              </a:solidFill>
            </a:endParaRPr>
          </a:p>
        </p:txBody>
      </p:sp>
      <p:sp>
        <p:nvSpPr>
          <p:cNvPr id="3" name="Google Shape;385;p25">
            <a:extLst>
              <a:ext uri="{FF2B5EF4-FFF2-40B4-BE49-F238E27FC236}">
                <a16:creationId xmlns:a16="http://schemas.microsoft.com/office/drawing/2014/main" id="{9E8415E4-A48D-A767-2A63-A2C8C3068FBF}"/>
              </a:ext>
            </a:extLst>
          </p:cNvPr>
          <p:cNvSpPr txBox="1"/>
          <p:nvPr/>
        </p:nvSpPr>
        <p:spPr>
          <a:xfrm>
            <a:off x="5705567" y="6132155"/>
            <a:ext cx="6311685" cy="253885"/>
          </a:xfrm>
          <a:prstGeom prst="rect">
            <a:avLst/>
          </a:prstGeom>
          <a:noFill/>
          <a:ln>
            <a:noFill/>
          </a:ln>
        </p:spPr>
        <p:txBody>
          <a:bodyPr spcFirstLastPara="1" wrap="square" lIns="68569" tIns="34275" rIns="68569" bIns="34275" anchor="t" anchorCtr="0">
            <a:spAutoFit/>
          </a:bodyPr>
          <a:lstStyle/>
          <a:p>
            <a:pPr algn="r" defTabSz="685721">
              <a:buSzPts val="1400"/>
              <a:defRPr/>
            </a:pPr>
            <a:r>
              <a:rPr lang="en-US" sz="1200" dirty="0">
                <a:solidFill>
                  <a:srgbClr val="008784"/>
                </a:solidFill>
                <a:latin typeface="Lato" panose="020F0502020204030203" pitchFamily="34" charset="77"/>
              </a:rPr>
              <a:t>Bland 2013, </a:t>
            </a:r>
            <a:r>
              <a:rPr lang="en-US" sz="1200" dirty="0" err="1">
                <a:solidFill>
                  <a:srgbClr val="008784"/>
                </a:solidFill>
                <a:latin typeface="Lato" panose="020F0502020204030203" pitchFamily="34" charset="77"/>
              </a:rPr>
              <a:t>Warshaw</a:t>
            </a:r>
            <a:r>
              <a:rPr lang="en-US" sz="1200" dirty="0">
                <a:solidFill>
                  <a:srgbClr val="008784"/>
                </a:solidFill>
                <a:latin typeface="Lato" panose="020F0502020204030203" pitchFamily="34" charset="77"/>
              </a:rPr>
              <a:t> &amp; </a:t>
            </a:r>
            <a:r>
              <a:rPr lang="en-US" sz="1200" dirty="0" err="1">
                <a:solidFill>
                  <a:srgbClr val="008784"/>
                </a:solidFill>
                <a:latin typeface="Lato" panose="020F0502020204030203" pitchFamily="34" charset="77"/>
              </a:rPr>
              <a:t>Tinnon</a:t>
            </a:r>
            <a:r>
              <a:rPr lang="en-US" sz="1200" dirty="0">
                <a:solidFill>
                  <a:srgbClr val="008784"/>
                </a:solidFill>
                <a:latin typeface="Lato" panose="020F0502020204030203" pitchFamily="34" charset="77"/>
              </a:rPr>
              <a:t>, 2018</a:t>
            </a:r>
          </a:p>
        </p:txBody>
      </p:sp>
    </p:spTree>
    <p:extLst>
      <p:ext uri="{BB962C8B-B14F-4D97-AF65-F5344CB8AC3E}">
        <p14:creationId xmlns:p14="http://schemas.microsoft.com/office/powerpoint/2010/main" val="1767307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78B54-5EA3-E549-A97E-644F759314E8}"/>
              </a:ext>
            </a:extLst>
          </p:cNvPr>
          <p:cNvSpPr>
            <a:spLocks noGrp="1"/>
          </p:cNvSpPr>
          <p:nvPr>
            <p:ph type="title"/>
          </p:nvPr>
        </p:nvSpPr>
        <p:spPr/>
        <p:txBody>
          <a:bodyPr>
            <a:noAutofit/>
          </a:bodyPr>
          <a:lstStyle/>
          <a:p>
            <a:pPr defTabSz="914296">
              <a:buClr>
                <a:srgbClr val="000000"/>
              </a:buClr>
              <a:defRPr/>
            </a:pPr>
            <a:r>
              <a:rPr lang="en-US" i="0" dirty="0">
                <a:solidFill>
                  <a:srgbClr val="6653A3"/>
                </a:solidFill>
              </a:rPr>
              <a:t>Substance Use Coercion and the Opioid Epidemic</a:t>
            </a:r>
          </a:p>
        </p:txBody>
      </p:sp>
      <p:sp>
        <p:nvSpPr>
          <p:cNvPr id="5" name="Content Placeholder 4">
            <a:extLst>
              <a:ext uri="{FF2B5EF4-FFF2-40B4-BE49-F238E27FC236}">
                <a16:creationId xmlns:a16="http://schemas.microsoft.com/office/drawing/2014/main" id="{11D7BB33-9947-D34D-B01B-E1DBD667D74B}"/>
              </a:ext>
            </a:extLst>
          </p:cNvPr>
          <p:cNvSpPr>
            <a:spLocks noGrp="1"/>
          </p:cNvSpPr>
          <p:nvPr>
            <p:ph sz="quarter" idx="15"/>
          </p:nvPr>
        </p:nvSpPr>
        <p:spPr/>
        <p:txBody>
          <a:bodyPr/>
          <a:lstStyle/>
          <a:p>
            <a:r>
              <a:rPr lang="en-US" dirty="0"/>
              <a:t>33</a:t>
            </a:r>
          </a:p>
        </p:txBody>
      </p:sp>
      <p:sp>
        <p:nvSpPr>
          <p:cNvPr id="6" name="Content Placeholder 5">
            <a:extLst>
              <a:ext uri="{FF2B5EF4-FFF2-40B4-BE49-F238E27FC236}">
                <a16:creationId xmlns:a16="http://schemas.microsoft.com/office/drawing/2014/main" id="{B30E1E21-C50A-41FE-DA02-5C4AE660E366}"/>
              </a:ext>
            </a:extLst>
          </p:cNvPr>
          <p:cNvSpPr>
            <a:spLocks noGrp="1"/>
          </p:cNvSpPr>
          <p:nvPr>
            <p:ph idx="1"/>
          </p:nvPr>
        </p:nvSpPr>
        <p:spPr>
          <a:xfrm>
            <a:off x="889523" y="2115893"/>
            <a:ext cx="10515600" cy="4016937"/>
          </a:xfrm>
        </p:spPr>
        <p:txBody>
          <a:bodyPr>
            <a:noAutofit/>
          </a:bodyPr>
          <a:lstStyle/>
          <a:p>
            <a:pPr marL="0" indent="0" defTabSz="914296">
              <a:lnSpc>
                <a:spcPct val="120000"/>
              </a:lnSpc>
              <a:spcBef>
                <a:spcPts val="900"/>
              </a:spcBef>
              <a:buSzPct val="116424"/>
              <a:buNone/>
              <a:defRPr/>
            </a:pPr>
            <a:r>
              <a:rPr lang="en-US" sz="1900" b="1" dirty="0">
                <a:solidFill>
                  <a:srgbClr val="000000"/>
                </a:solidFill>
              </a:rPr>
              <a:t>Consider the Impact of Substance Use Coercion on:</a:t>
            </a:r>
            <a:endParaRPr lang="en-US" sz="1900" dirty="0">
              <a:solidFill>
                <a:srgbClr val="000000"/>
              </a:solidFill>
            </a:endParaRPr>
          </a:p>
          <a:p>
            <a:pPr defTabSz="914296">
              <a:lnSpc>
                <a:spcPct val="120000"/>
              </a:lnSpc>
              <a:spcBef>
                <a:spcPts val="900"/>
              </a:spcBef>
              <a:buSzPct val="100000"/>
              <a:buFont typeface="System Font Regular"/>
              <a:buChar char="|"/>
              <a:defRPr/>
            </a:pPr>
            <a:r>
              <a:rPr lang="en-US" sz="1900" dirty="0">
                <a:solidFill>
                  <a:srgbClr val="000000"/>
                </a:solidFill>
              </a:rPr>
              <a:t>Initiation into use and OUD; relationship entrapment</a:t>
            </a:r>
          </a:p>
          <a:p>
            <a:pPr defTabSz="914296">
              <a:lnSpc>
                <a:spcPct val="120000"/>
              </a:lnSpc>
              <a:spcBef>
                <a:spcPts val="900"/>
              </a:spcBef>
              <a:buSzPct val="100000"/>
              <a:buFont typeface="System Font Regular"/>
              <a:buChar char="|"/>
              <a:defRPr/>
            </a:pPr>
            <a:r>
              <a:rPr lang="en-US" sz="1900" dirty="0">
                <a:solidFill>
                  <a:srgbClr val="000000"/>
                </a:solidFill>
              </a:rPr>
              <a:t>Ability to engage in treatment; relapse and recovery</a:t>
            </a:r>
          </a:p>
          <a:p>
            <a:pPr defTabSz="914296">
              <a:lnSpc>
                <a:spcPct val="120000"/>
              </a:lnSpc>
              <a:spcBef>
                <a:spcPts val="900"/>
              </a:spcBef>
              <a:buSzPct val="100000"/>
              <a:buFont typeface="System Font Regular"/>
              <a:buChar char="|"/>
              <a:defRPr/>
            </a:pPr>
            <a:r>
              <a:rPr lang="en-US" sz="1900" dirty="0">
                <a:solidFill>
                  <a:srgbClr val="000000"/>
                </a:solidFill>
              </a:rPr>
              <a:t>Medical complications; OD and OD-related death; maternal mortality </a:t>
            </a:r>
          </a:p>
          <a:p>
            <a:pPr defTabSz="914296">
              <a:lnSpc>
                <a:spcPct val="120000"/>
              </a:lnSpc>
              <a:spcBef>
                <a:spcPts val="900"/>
              </a:spcBef>
              <a:buSzPct val="100000"/>
              <a:buFont typeface="System Font Regular"/>
              <a:buChar char="|"/>
              <a:defRPr/>
            </a:pPr>
            <a:r>
              <a:rPr lang="en-US" sz="1900" dirty="0">
                <a:solidFill>
                  <a:srgbClr val="000000"/>
                </a:solidFill>
              </a:rPr>
              <a:t>Neonatal Abstinence Syndrome/NOWS </a:t>
            </a:r>
          </a:p>
          <a:p>
            <a:pPr defTabSz="914296">
              <a:lnSpc>
                <a:spcPct val="120000"/>
              </a:lnSpc>
              <a:spcBef>
                <a:spcPts val="900"/>
              </a:spcBef>
              <a:buSzPct val="100000"/>
              <a:buFont typeface="System Font Regular"/>
              <a:buChar char="|"/>
              <a:defRPr/>
            </a:pPr>
            <a:r>
              <a:rPr lang="en-US" sz="1900" dirty="0">
                <a:solidFill>
                  <a:srgbClr val="000000"/>
                </a:solidFill>
              </a:rPr>
              <a:t>Involvement in child protective services and criminal legal system; ability to comply with court-ordered treatment requirements or meet conditions of probation, parole or reunification plan</a:t>
            </a:r>
          </a:p>
          <a:p>
            <a:pPr defTabSz="914296">
              <a:lnSpc>
                <a:spcPct val="120000"/>
              </a:lnSpc>
              <a:spcBef>
                <a:spcPts val="900"/>
              </a:spcBef>
              <a:buSzPct val="100000"/>
              <a:buFont typeface="System Font Regular"/>
              <a:buChar char="|"/>
              <a:defRPr/>
            </a:pPr>
            <a:r>
              <a:rPr lang="en-US" sz="1900" dirty="0">
                <a:solidFill>
                  <a:srgbClr val="000000"/>
                </a:solidFill>
              </a:rPr>
              <a:t>Housing, employment, and access to public benefits</a:t>
            </a:r>
          </a:p>
          <a:p>
            <a:pPr marL="19048" indent="0" algn="ctr" defTabSz="914296">
              <a:lnSpc>
                <a:spcPct val="120000"/>
              </a:lnSpc>
              <a:spcBef>
                <a:spcPts val="900"/>
              </a:spcBef>
              <a:buSzPct val="137592"/>
              <a:buNone/>
              <a:defRPr/>
            </a:pPr>
            <a:r>
              <a:rPr lang="en-US" sz="1900" b="1" i="1" dirty="0">
                <a:solidFill>
                  <a:srgbClr val="000000"/>
                </a:solidFill>
              </a:rPr>
              <a:t>Underscoring the need for coordinated IPV-informed responses to support safety, recovery, resilience, parenting, and prevention</a:t>
            </a:r>
          </a:p>
        </p:txBody>
      </p:sp>
    </p:spTree>
    <p:extLst>
      <p:ext uri="{BB962C8B-B14F-4D97-AF65-F5344CB8AC3E}">
        <p14:creationId xmlns:p14="http://schemas.microsoft.com/office/powerpoint/2010/main" val="865814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868B187-B8A3-A142-8DA3-244A58C3E748}"/>
              </a:ext>
            </a:extLst>
          </p:cNvPr>
          <p:cNvSpPr>
            <a:spLocks noGrp="1"/>
          </p:cNvSpPr>
          <p:nvPr>
            <p:ph sz="quarter" idx="4294967295"/>
          </p:nvPr>
        </p:nvSpPr>
        <p:spPr>
          <a:xfrm>
            <a:off x="11579225" y="6362700"/>
            <a:ext cx="612775" cy="377825"/>
          </a:xfrm>
        </p:spPr>
        <p:txBody>
          <a:bodyPr>
            <a:normAutofit fontScale="47500" lnSpcReduction="20000"/>
          </a:bodyPr>
          <a:lstStyle/>
          <a:p>
            <a:r>
              <a:rPr lang="en-US" dirty="0"/>
              <a:t>22</a:t>
            </a:r>
          </a:p>
        </p:txBody>
      </p:sp>
      <p:sp>
        <p:nvSpPr>
          <p:cNvPr id="6" name="TextBox 5">
            <a:extLst>
              <a:ext uri="{FF2B5EF4-FFF2-40B4-BE49-F238E27FC236}">
                <a16:creationId xmlns:a16="http://schemas.microsoft.com/office/drawing/2014/main" id="{7AA59284-2BD2-1A86-73CC-54C28FDC5BD6}"/>
              </a:ext>
            </a:extLst>
          </p:cNvPr>
          <p:cNvSpPr txBox="1"/>
          <p:nvPr/>
        </p:nvSpPr>
        <p:spPr>
          <a:xfrm>
            <a:off x="573738" y="1012601"/>
            <a:ext cx="8588550" cy="1815882"/>
          </a:xfrm>
          <a:prstGeom prst="rect">
            <a:avLst/>
          </a:prstGeom>
          <a:noFill/>
        </p:spPr>
        <p:txBody>
          <a:bodyPr wrap="square">
            <a:spAutoFit/>
          </a:bodyPr>
          <a:lstStyle/>
          <a:p>
            <a:r>
              <a:rPr lang="en-US" sz="2800" dirty="0">
                <a:ea typeface="Calibri"/>
                <a:cs typeface="Calibri"/>
                <a:sym typeface="Calibri"/>
              </a:rPr>
              <a:t>In addition, people who abuse their partners actively try to undermine their partners’ relationships with their children, creating risks for their children’s health, mental health and well-being.</a:t>
            </a:r>
            <a:endParaRPr lang="en-US" sz="2800" dirty="0">
              <a:solidFill>
                <a:srgbClr val="6653A3"/>
              </a:solidFill>
            </a:endParaRPr>
          </a:p>
        </p:txBody>
      </p:sp>
      <p:pic>
        <p:nvPicPr>
          <p:cNvPr id="8" name="Google Shape;367;p23">
            <a:extLst>
              <a:ext uri="{FF2B5EF4-FFF2-40B4-BE49-F238E27FC236}">
                <a16:creationId xmlns:a16="http://schemas.microsoft.com/office/drawing/2014/main" id="{3D7862C8-97DB-6CBD-5C5C-CC758F3C79D0}"/>
              </a:ext>
            </a:extLst>
          </p:cNvPr>
          <p:cNvPicPr preferRelativeResize="0"/>
          <p:nvPr/>
        </p:nvPicPr>
        <p:blipFill rotWithShape="1">
          <a:blip r:embed="rId3">
            <a:alphaModFix/>
          </a:blip>
          <a:srcRect/>
          <a:stretch/>
        </p:blipFill>
        <p:spPr>
          <a:xfrm>
            <a:off x="2176272" y="3429000"/>
            <a:ext cx="2691741" cy="2490516"/>
          </a:xfrm>
          <a:prstGeom prst="rect">
            <a:avLst/>
          </a:prstGeom>
          <a:solidFill>
            <a:srgbClr val="5BB2C5"/>
          </a:solidFill>
          <a:ln>
            <a:noFill/>
          </a:ln>
        </p:spPr>
      </p:pic>
      <p:sp>
        <p:nvSpPr>
          <p:cNvPr id="11" name="TextBox 10">
            <a:extLst>
              <a:ext uri="{FF2B5EF4-FFF2-40B4-BE49-F238E27FC236}">
                <a16:creationId xmlns:a16="http://schemas.microsoft.com/office/drawing/2014/main" id="{F3DF713B-0866-DB81-7444-3AEE45E5213A}"/>
              </a:ext>
            </a:extLst>
          </p:cNvPr>
          <p:cNvSpPr txBox="1"/>
          <p:nvPr/>
        </p:nvSpPr>
        <p:spPr>
          <a:xfrm>
            <a:off x="5095763" y="3712647"/>
            <a:ext cx="6309360" cy="1815882"/>
          </a:xfrm>
          <a:prstGeom prst="rect">
            <a:avLst/>
          </a:prstGeom>
          <a:noFill/>
        </p:spPr>
        <p:txBody>
          <a:bodyPr wrap="square">
            <a:spAutoFit/>
          </a:bodyPr>
          <a:lstStyle/>
          <a:p>
            <a:r>
              <a:rPr lang="en-US" sz="2800" b="1" dirty="0"/>
              <a:t>Yet, research consistently shows that attachment to the non-abusive caregiver is what is most protective of children’s resilience and development.</a:t>
            </a:r>
          </a:p>
        </p:txBody>
      </p:sp>
    </p:spTree>
    <p:extLst>
      <p:ext uri="{BB962C8B-B14F-4D97-AF65-F5344CB8AC3E}">
        <p14:creationId xmlns:p14="http://schemas.microsoft.com/office/powerpoint/2010/main" val="36146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868B187-B8A3-A142-8DA3-244A58C3E748}"/>
              </a:ext>
            </a:extLst>
          </p:cNvPr>
          <p:cNvSpPr>
            <a:spLocks noGrp="1"/>
          </p:cNvSpPr>
          <p:nvPr>
            <p:ph sz="quarter" idx="15"/>
          </p:nvPr>
        </p:nvSpPr>
        <p:spPr/>
        <p:txBody>
          <a:bodyPr/>
          <a:lstStyle/>
          <a:p>
            <a:r>
              <a:rPr lang="en-US" dirty="0"/>
              <a:t>23</a:t>
            </a:r>
          </a:p>
        </p:txBody>
      </p:sp>
      <p:sp>
        <p:nvSpPr>
          <p:cNvPr id="3" name="Content Placeholder 2">
            <a:extLst>
              <a:ext uri="{FF2B5EF4-FFF2-40B4-BE49-F238E27FC236}">
                <a16:creationId xmlns:a16="http://schemas.microsoft.com/office/drawing/2014/main" id="{20857923-8991-6EF2-272B-B0471F6BCBB7}"/>
              </a:ext>
            </a:extLst>
          </p:cNvPr>
          <p:cNvSpPr>
            <a:spLocks noGrp="1"/>
          </p:cNvSpPr>
          <p:nvPr>
            <p:ph idx="1"/>
          </p:nvPr>
        </p:nvSpPr>
        <p:spPr>
          <a:xfrm>
            <a:off x="5445760" y="1960900"/>
            <a:ext cx="6401021" cy="4125214"/>
          </a:xfrm>
        </p:spPr>
        <p:txBody>
          <a:bodyPr>
            <a:noAutofit/>
          </a:bodyPr>
          <a:lstStyle/>
          <a:p>
            <a:pPr algn="l">
              <a:lnSpc>
                <a:spcPct val="120000"/>
              </a:lnSpc>
              <a:spcBef>
                <a:spcPts val="1600"/>
              </a:spcBef>
              <a:buFont typeface="System Font Regular"/>
              <a:buChar char="|"/>
            </a:pPr>
            <a:r>
              <a:rPr lang="en-US" sz="2200" dirty="0"/>
              <a:t>25 states and the District of Columbia consider substance use during pregnancy to be child abuse under civil child-welfare statutes, and 3 consider it grounds for civil commitment.</a:t>
            </a:r>
          </a:p>
          <a:p>
            <a:pPr algn="l">
              <a:lnSpc>
                <a:spcPct val="120000"/>
              </a:lnSpc>
              <a:buFont typeface="System Font Regular"/>
              <a:buChar char="|"/>
            </a:pPr>
            <a:r>
              <a:rPr lang="en-US" sz="2200" dirty="0"/>
              <a:t>26 states and the District of Columbia require health care professionals to report suspected prenatal drug use, and 8 states require them to test for prenatal drug exposure if they suspect drug use.</a:t>
            </a:r>
          </a:p>
        </p:txBody>
      </p:sp>
      <p:sp>
        <p:nvSpPr>
          <p:cNvPr id="6" name="TextBox 5">
            <a:extLst>
              <a:ext uri="{FF2B5EF4-FFF2-40B4-BE49-F238E27FC236}">
                <a16:creationId xmlns:a16="http://schemas.microsoft.com/office/drawing/2014/main" id="{7AA59284-2BD2-1A86-73CC-54C28FDC5BD6}"/>
              </a:ext>
            </a:extLst>
          </p:cNvPr>
          <p:cNvSpPr txBox="1"/>
          <p:nvPr/>
        </p:nvSpPr>
        <p:spPr>
          <a:xfrm>
            <a:off x="468899" y="501650"/>
            <a:ext cx="10650205" cy="1446550"/>
          </a:xfrm>
          <a:prstGeom prst="rect">
            <a:avLst/>
          </a:prstGeom>
          <a:noFill/>
        </p:spPr>
        <p:txBody>
          <a:bodyPr wrap="square">
            <a:spAutoFit/>
          </a:bodyPr>
          <a:lstStyle/>
          <a:p>
            <a:r>
              <a:rPr lang="en-US" sz="4400" dirty="0">
                <a:solidFill>
                  <a:srgbClr val="6653A3"/>
                </a:solidFill>
                <a:latin typeface="+mj-lt"/>
              </a:rPr>
              <a:t>Substance Use During Pregnancy and State Policies</a:t>
            </a:r>
          </a:p>
        </p:txBody>
      </p:sp>
      <p:sp>
        <p:nvSpPr>
          <p:cNvPr id="10" name="TextBox 9">
            <a:extLst>
              <a:ext uri="{FF2B5EF4-FFF2-40B4-BE49-F238E27FC236}">
                <a16:creationId xmlns:a16="http://schemas.microsoft.com/office/drawing/2014/main" id="{88CB29DC-1BFC-2BB4-6959-833D0BB7AD85}"/>
              </a:ext>
            </a:extLst>
          </p:cNvPr>
          <p:cNvSpPr txBox="1"/>
          <p:nvPr/>
        </p:nvSpPr>
        <p:spPr>
          <a:xfrm>
            <a:off x="3547872" y="6412693"/>
            <a:ext cx="6729984" cy="276999"/>
          </a:xfrm>
          <a:prstGeom prst="rect">
            <a:avLst/>
          </a:prstGeom>
          <a:noFill/>
        </p:spPr>
        <p:txBody>
          <a:bodyPr wrap="square">
            <a:spAutoFit/>
          </a:bodyPr>
          <a:lstStyle/>
          <a:p>
            <a:pPr marL="0" indent="0" algn="r" defTabSz="914296">
              <a:spcBef>
                <a:spcPts val="1200"/>
              </a:spcBef>
              <a:buNone/>
              <a:defRPr/>
            </a:pPr>
            <a:r>
              <a:rPr lang="en-US" sz="1200" dirty="0">
                <a:solidFill>
                  <a:srgbClr val="008784"/>
                </a:solidFill>
              </a:rPr>
              <a:t>https://</a:t>
            </a:r>
            <a:r>
              <a:rPr lang="en-US" sz="1200" dirty="0" err="1">
                <a:solidFill>
                  <a:srgbClr val="008784"/>
                </a:solidFill>
              </a:rPr>
              <a:t>www.guttmacher.org</a:t>
            </a:r>
            <a:r>
              <a:rPr lang="en-US" sz="1200" dirty="0">
                <a:solidFill>
                  <a:srgbClr val="008784"/>
                </a:solidFill>
              </a:rPr>
              <a:t>/state-policy/explore/substance-use-during-pregnancy</a:t>
            </a:r>
          </a:p>
        </p:txBody>
      </p:sp>
      <p:pic>
        <p:nvPicPr>
          <p:cNvPr id="2" name="Picture 1">
            <a:extLst>
              <a:ext uri="{FF2B5EF4-FFF2-40B4-BE49-F238E27FC236}">
                <a16:creationId xmlns:a16="http://schemas.microsoft.com/office/drawing/2014/main" id="{16E2D8C9-DE5A-1BE7-2D2D-380FB29F1A21}"/>
              </a:ext>
            </a:extLst>
          </p:cNvPr>
          <p:cNvPicPr>
            <a:picLocks noChangeAspect="1"/>
          </p:cNvPicPr>
          <p:nvPr/>
        </p:nvPicPr>
        <p:blipFill>
          <a:blip r:embed="rId3"/>
          <a:stretch>
            <a:fillRect/>
          </a:stretch>
        </p:blipFill>
        <p:spPr>
          <a:xfrm>
            <a:off x="629163" y="2774870"/>
            <a:ext cx="4619494" cy="2286099"/>
          </a:xfrm>
          <a:prstGeom prst="rect">
            <a:avLst/>
          </a:prstGeom>
        </p:spPr>
      </p:pic>
    </p:spTree>
    <p:extLst>
      <p:ext uri="{BB962C8B-B14F-4D97-AF65-F5344CB8AC3E}">
        <p14:creationId xmlns:p14="http://schemas.microsoft.com/office/powerpoint/2010/main" val="1238996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868B187-B8A3-A142-8DA3-244A58C3E748}"/>
              </a:ext>
            </a:extLst>
          </p:cNvPr>
          <p:cNvSpPr>
            <a:spLocks noGrp="1"/>
          </p:cNvSpPr>
          <p:nvPr>
            <p:ph sz="quarter" idx="15"/>
          </p:nvPr>
        </p:nvSpPr>
        <p:spPr/>
        <p:txBody>
          <a:bodyPr/>
          <a:lstStyle/>
          <a:p>
            <a:r>
              <a:rPr lang="en-US" dirty="0"/>
              <a:t>25</a:t>
            </a:r>
          </a:p>
        </p:txBody>
      </p:sp>
      <p:pic>
        <p:nvPicPr>
          <p:cNvPr id="5" name="Picture 6">
            <a:extLst>
              <a:ext uri="{FF2B5EF4-FFF2-40B4-BE49-F238E27FC236}">
                <a16:creationId xmlns:a16="http://schemas.microsoft.com/office/drawing/2014/main" id="{61BE7BFE-0FC8-7A16-F21E-1FE6A20E67F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187" y="2029967"/>
            <a:ext cx="9683609" cy="424162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78E4EC1-3C53-0187-84C5-33E05C0B10F6}"/>
              </a:ext>
            </a:extLst>
          </p:cNvPr>
          <p:cNvSpPr txBox="1"/>
          <p:nvPr/>
        </p:nvSpPr>
        <p:spPr>
          <a:xfrm>
            <a:off x="1254195" y="586410"/>
            <a:ext cx="10150928" cy="1200329"/>
          </a:xfrm>
          <a:prstGeom prst="rect">
            <a:avLst/>
          </a:prstGeom>
          <a:noFill/>
        </p:spPr>
        <p:txBody>
          <a:bodyPr wrap="square">
            <a:spAutoFit/>
          </a:bodyPr>
          <a:lstStyle/>
          <a:p>
            <a:br>
              <a:rPr lang="en-US" sz="2400" b="1" dirty="0">
                <a:latin typeface="+mj-lt"/>
                <a:cs typeface="Calibri" panose="020F0502020204030204" pitchFamily="34" charset="0"/>
              </a:rPr>
            </a:br>
            <a:r>
              <a:rPr lang="en-US" sz="2400" b="1" dirty="0">
                <a:latin typeface="+mj-lt"/>
                <a:cs typeface="Calibri" panose="020F0502020204030204" pitchFamily="34" charset="0"/>
              </a:rPr>
              <a:t>Prevalence of Parental Substance Use as an Identified Factor for Child Removal in the U.S. 2000-2020</a:t>
            </a:r>
            <a:endParaRPr lang="en-US" sz="2400" dirty="0">
              <a:latin typeface="+mj-lt"/>
            </a:endParaRPr>
          </a:p>
        </p:txBody>
      </p:sp>
    </p:spTree>
    <p:extLst>
      <p:ext uri="{BB962C8B-B14F-4D97-AF65-F5344CB8AC3E}">
        <p14:creationId xmlns:p14="http://schemas.microsoft.com/office/powerpoint/2010/main" val="3515847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971F36-6343-5141-8521-CBDBC801B341}"/>
              </a:ext>
            </a:extLst>
          </p:cNvPr>
          <p:cNvSpPr>
            <a:spLocks noGrp="1"/>
          </p:cNvSpPr>
          <p:nvPr>
            <p:ph sz="quarter" idx="15"/>
          </p:nvPr>
        </p:nvSpPr>
        <p:spPr/>
        <p:txBody>
          <a:bodyPr/>
          <a:lstStyle/>
          <a:p>
            <a:r>
              <a:rPr lang="en-US" dirty="0"/>
              <a:t>26</a:t>
            </a:r>
          </a:p>
        </p:txBody>
      </p:sp>
      <p:pic>
        <p:nvPicPr>
          <p:cNvPr id="6" name="Picture 4">
            <a:extLst>
              <a:ext uri="{FF2B5EF4-FFF2-40B4-BE49-F238E27FC236}">
                <a16:creationId xmlns:a16="http://schemas.microsoft.com/office/drawing/2014/main" id="{3E6171E8-930E-4A41-BD79-7B9C17A51F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922" y="593272"/>
            <a:ext cx="10070156" cy="567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788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971F36-6343-5141-8521-CBDBC801B341}"/>
              </a:ext>
            </a:extLst>
          </p:cNvPr>
          <p:cNvSpPr>
            <a:spLocks noGrp="1"/>
          </p:cNvSpPr>
          <p:nvPr>
            <p:ph sz="quarter" idx="15"/>
          </p:nvPr>
        </p:nvSpPr>
        <p:spPr/>
        <p:txBody>
          <a:bodyPr/>
          <a:lstStyle/>
          <a:p>
            <a:r>
              <a:rPr lang="en-US" dirty="0"/>
              <a:t>27</a:t>
            </a:r>
          </a:p>
        </p:txBody>
      </p:sp>
      <p:pic>
        <p:nvPicPr>
          <p:cNvPr id="2" name="Picture 2">
            <a:extLst>
              <a:ext uri="{FF2B5EF4-FFF2-40B4-BE49-F238E27FC236}">
                <a16:creationId xmlns:a16="http://schemas.microsoft.com/office/drawing/2014/main" id="{01D407B1-7270-1156-5F54-F41CECA163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58"/>
          <a:stretch/>
        </p:blipFill>
        <p:spPr bwMode="auto">
          <a:xfrm>
            <a:off x="1193292" y="595565"/>
            <a:ext cx="9805416" cy="566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664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971F36-6343-5141-8521-CBDBC801B341}"/>
              </a:ext>
            </a:extLst>
          </p:cNvPr>
          <p:cNvSpPr>
            <a:spLocks noGrp="1"/>
          </p:cNvSpPr>
          <p:nvPr>
            <p:ph sz="quarter" idx="15"/>
          </p:nvPr>
        </p:nvSpPr>
        <p:spPr/>
        <p:txBody>
          <a:bodyPr/>
          <a:lstStyle/>
          <a:p>
            <a:r>
              <a:rPr lang="en-US" dirty="0"/>
              <a:t>28</a:t>
            </a:r>
          </a:p>
        </p:txBody>
      </p:sp>
      <p:pic>
        <p:nvPicPr>
          <p:cNvPr id="4" name="Picture 3">
            <a:extLst>
              <a:ext uri="{FF2B5EF4-FFF2-40B4-BE49-F238E27FC236}">
                <a16:creationId xmlns:a16="http://schemas.microsoft.com/office/drawing/2014/main" id="{9E75F7B4-429F-6555-951F-46AC58FF7220}"/>
              </a:ext>
            </a:extLst>
          </p:cNvPr>
          <p:cNvPicPr>
            <a:picLocks noChangeAspect="1"/>
          </p:cNvPicPr>
          <p:nvPr/>
        </p:nvPicPr>
        <p:blipFill>
          <a:blip r:embed="rId3"/>
          <a:stretch>
            <a:fillRect/>
          </a:stretch>
        </p:blipFill>
        <p:spPr>
          <a:xfrm>
            <a:off x="892242" y="914400"/>
            <a:ext cx="6472079" cy="4890374"/>
          </a:xfrm>
          <a:prstGeom prst="rect">
            <a:avLst/>
          </a:prstGeom>
        </p:spPr>
      </p:pic>
      <p:sp>
        <p:nvSpPr>
          <p:cNvPr id="5" name="TextBox 4">
            <a:extLst>
              <a:ext uri="{FF2B5EF4-FFF2-40B4-BE49-F238E27FC236}">
                <a16:creationId xmlns:a16="http://schemas.microsoft.com/office/drawing/2014/main" id="{A6335425-7381-C697-1C66-DD59FF55606C}"/>
              </a:ext>
            </a:extLst>
          </p:cNvPr>
          <p:cNvSpPr txBox="1"/>
          <p:nvPr/>
        </p:nvSpPr>
        <p:spPr>
          <a:xfrm>
            <a:off x="7793040" y="2113255"/>
            <a:ext cx="3506718" cy="2631490"/>
          </a:xfrm>
          <a:prstGeom prst="rect">
            <a:avLst/>
          </a:prstGeom>
          <a:noFill/>
        </p:spPr>
        <p:txBody>
          <a:bodyPr wrap="square">
            <a:spAutoFit/>
          </a:bodyPr>
          <a:lstStyle/>
          <a:p>
            <a:r>
              <a:rPr lang="en-US" sz="3300" b="1" dirty="0">
                <a:solidFill>
                  <a:srgbClr val="6653A3"/>
                </a:solidFill>
                <a:latin typeface="+mj-lt"/>
              </a:rPr>
              <a:t>Substance Use is a Major Factor in Women’s Incarceration</a:t>
            </a:r>
          </a:p>
        </p:txBody>
      </p:sp>
      <p:sp>
        <p:nvSpPr>
          <p:cNvPr id="7" name="TextBox 6">
            <a:extLst>
              <a:ext uri="{FF2B5EF4-FFF2-40B4-BE49-F238E27FC236}">
                <a16:creationId xmlns:a16="http://schemas.microsoft.com/office/drawing/2014/main" id="{3195FA66-B81B-A840-C2EE-929C3C700975}"/>
              </a:ext>
            </a:extLst>
          </p:cNvPr>
          <p:cNvSpPr txBox="1"/>
          <p:nvPr/>
        </p:nvSpPr>
        <p:spPr>
          <a:xfrm>
            <a:off x="1377696" y="6085282"/>
            <a:ext cx="8412480" cy="276999"/>
          </a:xfrm>
          <a:prstGeom prst="rect">
            <a:avLst/>
          </a:prstGeom>
          <a:noFill/>
        </p:spPr>
        <p:txBody>
          <a:bodyPr wrap="square">
            <a:spAutoFit/>
          </a:bodyPr>
          <a:lstStyle/>
          <a:p>
            <a:r>
              <a:rPr lang="en-US" sz="1200" dirty="0">
                <a:solidFill>
                  <a:srgbClr val="008784"/>
                </a:solidFill>
                <a:hlinkClick r:id="rId4">
                  <a:extLst>
                    <a:ext uri="{A12FA001-AC4F-418D-AE19-62706E023703}">
                      <ahyp:hlinkClr xmlns:ahyp="http://schemas.microsoft.com/office/drawing/2018/hyperlinkcolor" val="tx"/>
                    </a:ext>
                  </a:extLst>
                </a:hlinkClick>
              </a:rPr>
              <a:t>https://www.prisonpolicy.org/blog/2020/11/10/women-drug-enforcement/</a:t>
            </a:r>
            <a:endParaRPr lang="en-US" sz="1200" dirty="0">
              <a:solidFill>
                <a:srgbClr val="008784"/>
              </a:solidFill>
            </a:endParaRPr>
          </a:p>
        </p:txBody>
      </p:sp>
    </p:spTree>
    <p:extLst>
      <p:ext uri="{BB962C8B-B14F-4D97-AF65-F5344CB8AC3E}">
        <p14:creationId xmlns:p14="http://schemas.microsoft.com/office/powerpoint/2010/main" val="2990833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78B54-5EA3-E549-A97E-644F759314E8}"/>
              </a:ext>
            </a:extLst>
          </p:cNvPr>
          <p:cNvSpPr>
            <a:spLocks noGrp="1"/>
          </p:cNvSpPr>
          <p:nvPr>
            <p:ph type="title"/>
          </p:nvPr>
        </p:nvSpPr>
        <p:spPr/>
        <p:txBody>
          <a:bodyPr>
            <a:noAutofit/>
          </a:bodyPr>
          <a:lstStyle/>
          <a:p>
            <a:pPr defTabSz="914296">
              <a:buClr>
                <a:srgbClr val="000000"/>
              </a:buClr>
              <a:defRPr/>
            </a:pPr>
            <a:r>
              <a:rPr lang="en-US" sz="3500" dirty="0">
                <a:cs typeface="Calibri" panose="020F0502020204030204" pitchFamily="34" charset="0"/>
              </a:rPr>
              <a:t>How People Who Engage in IPV Leverage Punitive Systems and Policies Against Their Partners</a:t>
            </a:r>
            <a:endParaRPr lang="en-US" sz="3500" i="0" dirty="0">
              <a:solidFill>
                <a:srgbClr val="6653A3"/>
              </a:solidFill>
            </a:endParaRPr>
          </a:p>
        </p:txBody>
      </p:sp>
      <p:sp>
        <p:nvSpPr>
          <p:cNvPr id="5" name="Content Placeholder 4">
            <a:extLst>
              <a:ext uri="{FF2B5EF4-FFF2-40B4-BE49-F238E27FC236}">
                <a16:creationId xmlns:a16="http://schemas.microsoft.com/office/drawing/2014/main" id="{11D7BB33-9947-D34D-B01B-E1DBD667D74B}"/>
              </a:ext>
            </a:extLst>
          </p:cNvPr>
          <p:cNvSpPr>
            <a:spLocks noGrp="1"/>
          </p:cNvSpPr>
          <p:nvPr>
            <p:ph sz="quarter" idx="15"/>
          </p:nvPr>
        </p:nvSpPr>
        <p:spPr/>
        <p:txBody>
          <a:bodyPr/>
          <a:lstStyle/>
          <a:p>
            <a:r>
              <a:rPr lang="en-US" dirty="0"/>
              <a:t>29</a:t>
            </a:r>
          </a:p>
        </p:txBody>
      </p:sp>
      <p:sp>
        <p:nvSpPr>
          <p:cNvPr id="6" name="Content Placeholder 5">
            <a:extLst>
              <a:ext uri="{FF2B5EF4-FFF2-40B4-BE49-F238E27FC236}">
                <a16:creationId xmlns:a16="http://schemas.microsoft.com/office/drawing/2014/main" id="{B30E1E21-C50A-41FE-DA02-5C4AE660E366}"/>
              </a:ext>
            </a:extLst>
          </p:cNvPr>
          <p:cNvSpPr>
            <a:spLocks noGrp="1"/>
          </p:cNvSpPr>
          <p:nvPr>
            <p:ph idx="1"/>
          </p:nvPr>
        </p:nvSpPr>
        <p:spPr>
          <a:xfrm>
            <a:off x="889523" y="2003925"/>
            <a:ext cx="10515600" cy="4016937"/>
          </a:xfrm>
        </p:spPr>
        <p:txBody>
          <a:bodyPr>
            <a:noAutofit/>
          </a:bodyPr>
          <a:lstStyle/>
          <a:p>
            <a:pPr>
              <a:lnSpc>
                <a:spcPct val="120000"/>
              </a:lnSpc>
              <a:spcBef>
                <a:spcPts val="450"/>
              </a:spcBef>
              <a:spcAft>
                <a:spcPts val="450"/>
              </a:spcAft>
              <a:buSzPct val="89000"/>
              <a:buFont typeface="System Font Regular"/>
              <a:buChar char="|"/>
            </a:pPr>
            <a:r>
              <a:rPr lang="en-US" sz="2000" dirty="0">
                <a:cs typeface="Calibri" panose="020F0502020204030204" pitchFamily="34" charset="0"/>
              </a:rPr>
              <a:t>Arrest and incarceration for substance use-related crimes +/or child removal</a:t>
            </a:r>
          </a:p>
          <a:p>
            <a:pPr>
              <a:lnSpc>
                <a:spcPct val="120000"/>
              </a:lnSpc>
              <a:spcBef>
                <a:spcPts val="450"/>
              </a:spcBef>
              <a:spcAft>
                <a:spcPts val="450"/>
              </a:spcAft>
              <a:buSzPct val="89000"/>
              <a:buFont typeface="System Font Regular"/>
              <a:buChar char="|"/>
            </a:pPr>
            <a:r>
              <a:rPr lang="en-US" sz="2000" dirty="0">
                <a:cs typeface="Calibri" panose="020F0502020204030204" pitchFamily="34" charset="0"/>
              </a:rPr>
              <a:t>Cannot seek help for fear of arrest (or losing children to CPS)</a:t>
            </a:r>
          </a:p>
          <a:p>
            <a:pPr>
              <a:lnSpc>
                <a:spcPct val="120000"/>
              </a:lnSpc>
              <a:spcBef>
                <a:spcPts val="450"/>
              </a:spcBef>
              <a:spcAft>
                <a:spcPts val="450"/>
              </a:spcAft>
              <a:buSzPct val="89000"/>
              <a:buFont typeface="System Font Regular"/>
              <a:buChar char="|"/>
            </a:pPr>
            <a:r>
              <a:rPr lang="en-US" sz="2000" dirty="0">
                <a:cs typeface="Calibri" panose="020F0502020204030204" pitchFamily="34" charset="0"/>
              </a:rPr>
              <a:t>Theft, sex work, dealing compelled by induced physiological dependence and/or coerced by abusive partner</a:t>
            </a:r>
          </a:p>
          <a:p>
            <a:pPr>
              <a:lnSpc>
                <a:spcPct val="120000"/>
              </a:lnSpc>
              <a:spcBef>
                <a:spcPts val="450"/>
              </a:spcBef>
              <a:spcAft>
                <a:spcPts val="450"/>
              </a:spcAft>
              <a:buSzPct val="89000"/>
              <a:buFont typeface="System Font Regular"/>
              <a:buChar char="|"/>
            </a:pPr>
            <a:r>
              <a:rPr lang="en-US" sz="2000" dirty="0">
                <a:cs typeface="Calibri" panose="020F0502020204030204" pitchFamily="34" charset="0"/>
              </a:rPr>
              <a:t>Abusive partner interferes with treatment required by probation, sentencing agreement, or reunification plan; </a:t>
            </a:r>
            <a:r>
              <a:rPr lang="en-US" sz="2000" dirty="0"/>
              <a:t>Program requirements do not take into account DV or SU coercion and may be difficult-to-impossible to comply with</a:t>
            </a:r>
            <a:endParaRPr lang="en-US" sz="2000" dirty="0">
              <a:cs typeface="Calibri" panose="020F0502020204030204" pitchFamily="34" charset="0"/>
            </a:endParaRPr>
          </a:p>
          <a:p>
            <a:pPr>
              <a:lnSpc>
                <a:spcPct val="120000"/>
              </a:lnSpc>
              <a:spcBef>
                <a:spcPts val="450"/>
              </a:spcBef>
              <a:spcAft>
                <a:spcPts val="450"/>
              </a:spcAft>
              <a:buSzPct val="89000"/>
              <a:buFont typeface="System Font Regular"/>
              <a:buChar char="|"/>
            </a:pPr>
            <a:r>
              <a:rPr lang="en-US" sz="2000" dirty="0"/>
              <a:t>Court mandated Tx providers are not trained on how to provide safe effective treatment for people experiencing DV or SU coercion</a:t>
            </a:r>
          </a:p>
          <a:p>
            <a:pPr>
              <a:lnSpc>
                <a:spcPct val="120000"/>
              </a:lnSpc>
              <a:spcBef>
                <a:spcPts val="450"/>
              </a:spcBef>
              <a:spcAft>
                <a:spcPts val="450"/>
              </a:spcAft>
              <a:buSzPct val="89000"/>
              <a:buFont typeface="System Font Regular"/>
              <a:buChar char="|"/>
            </a:pPr>
            <a:r>
              <a:rPr lang="en-US" sz="2000" dirty="0"/>
              <a:t>Judges and custody evaluators are not trained to factor in MH/SU Coercion</a:t>
            </a:r>
          </a:p>
          <a:p>
            <a:pPr marL="38095" indent="0" algn="ctr">
              <a:lnSpc>
                <a:spcPct val="120000"/>
              </a:lnSpc>
              <a:spcBef>
                <a:spcPts val="450"/>
              </a:spcBef>
              <a:spcAft>
                <a:spcPts val="450"/>
              </a:spcAft>
              <a:buSzPct val="89000"/>
              <a:buNone/>
            </a:pPr>
            <a:r>
              <a:rPr lang="en-US" sz="1800" b="1" dirty="0">
                <a:solidFill>
                  <a:srgbClr val="6653A3"/>
                </a:solidFill>
              </a:rPr>
              <a:t>Perinatal providers can play a critical role in supporting survivors in these contexts</a:t>
            </a:r>
          </a:p>
        </p:txBody>
      </p:sp>
    </p:spTree>
    <p:extLst>
      <p:ext uri="{BB962C8B-B14F-4D97-AF65-F5344CB8AC3E}">
        <p14:creationId xmlns:p14="http://schemas.microsoft.com/office/powerpoint/2010/main" val="535774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78B54-5EA3-E549-A97E-644F759314E8}"/>
              </a:ext>
            </a:extLst>
          </p:cNvPr>
          <p:cNvSpPr>
            <a:spLocks noGrp="1"/>
          </p:cNvSpPr>
          <p:nvPr>
            <p:ph type="title"/>
          </p:nvPr>
        </p:nvSpPr>
        <p:spPr/>
        <p:txBody>
          <a:bodyPr>
            <a:noAutofit/>
          </a:bodyPr>
          <a:lstStyle/>
          <a:p>
            <a:pPr defTabSz="914296">
              <a:buClr>
                <a:srgbClr val="000000"/>
              </a:buClr>
              <a:defRPr/>
            </a:pPr>
            <a:r>
              <a:rPr lang="en-US" i="0" dirty="0">
                <a:solidFill>
                  <a:srgbClr val="6653A3"/>
                </a:solidFill>
              </a:rPr>
              <a:t>Trauma, DV, and MH/SU Coercion: Complex Picture</a:t>
            </a:r>
          </a:p>
        </p:txBody>
      </p:sp>
      <p:sp>
        <p:nvSpPr>
          <p:cNvPr id="5" name="Content Placeholder 4">
            <a:extLst>
              <a:ext uri="{FF2B5EF4-FFF2-40B4-BE49-F238E27FC236}">
                <a16:creationId xmlns:a16="http://schemas.microsoft.com/office/drawing/2014/main" id="{11D7BB33-9947-D34D-B01B-E1DBD667D74B}"/>
              </a:ext>
            </a:extLst>
          </p:cNvPr>
          <p:cNvSpPr>
            <a:spLocks noGrp="1"/>
          </p:cNvSpPr>
          <p:nvPr>
            <p:ph sz="quarter" idx="15"/>
          </p:nvPr>
        </p:nvSpPr>
        <p:spPr/>
        <p:txBody>
          <a:bodyPr/>
          <a:lstStyle/>
          <a:p>
            <a:r>
              <a:rPr lang="en-US" dirty="0"/>
              <a:t>34</a:t>
            </a:r>
          </a:p>
        </p:txBody>
      </p:sp>
      <p:grpSp>
        <p:nvGrpSpPr>
          <p:cNvPr id="7" name="Google Shape;411;p28">
            <a:extLst>
              <a:ext uri="{FF2B5EF4-FFF2-40B4-BE49-F238E27FC236}">
                <a16:creationId xmlns:a16="http://schemas.microsoft.com/office/drawing/2014/main" id="{B67DFAB1-27EA-A041-92D6-3E22DC2CB828}"/>
              </a:ext>
            </a:extLst>
          </p:cNvPr>
          <p:cNvGrpSpPr/>
          <p:nvPr/>
        </p:nvGrpSpPr>
        <p:grpSpPr>
          <a:xfrm>
            <a:off x="1788889" y="2128757"/>
            <a:ext cx="8614222" cy="4422435"/>
            <a:chOff x="2925" y="0"/>
            <a:chExt cx="7281788" cy="4442684"/>
          </a:xfrm>
        </p:grpSpPr>
        <p:sp>
          <p:nvSpPr>
            <p:cNvPr id="8" name="Google Shape;412;p28">
              <a:extLst>
                <a:ext uri="{FF2B5EF4-FFF2-40B4-BE49-F238E27FC236}">
                  <a16:creationId xmlns:a16="http://schemas.microsoft.com/office/drawing/2014/main" id="{9845ED05-0A58-881C-58BA-73108F78ACF7}"/>
                </a:ext>
              </a:extLst>
            </p:cNvPr>
            <p:cNvSpPr/>
            <p:nvPr/>
          </p:nvSpPr>
          <p:spPr>
            <a:xfrm>
              <a:off x="2717248" y="2156689"/>
              <a:ext cx="1882521" cy="1882521"/>
            </a:xfrm>
            <a:prstGeom prst="ellipse">
              <a:avLst/>
            </a:prstGeom>
            <a:solidFill>
              <a:srgbClr val="5354FE"/>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defTabSz="685721">
                <a:buSzPts val="1400"/>
              </a:pPr>
              <a:endParaRPr sz="1050"/>
            </a:p>
          </p:txBody>
        </p:sp>
        <p:sp>
          <p:nvSpPr>
            <p:cNvPr id="9" name="Google Shape;413;p28">
              <a:extLst>
                <a:ext uri="{FF2B5EF4-FFF2-40B4-BE49-F238E27FC236}">
                  <a16:creationId xmlns:a16="http://schemas.microsoft.com/office/drawing/2014/main" id="{D322D796-60B2-B1CE-3B58-CD433BA69810}"/>
                </a:ext>
              </a:extLst>
            </p:cNvPr>
            <p:cNvSpPr txBox="1"/>
            <p:nvPr/>
          </p:nvSpPr>
          <p:spPr>
            <a:xfrm>
              <a:off x="2992937" y="2432378"/>
              <a:ext cx="1331143" cy="1331143"/>
            </a:xfrm>
            <a:prstGeom prst="rect">
              <a:avLst/>
            </a:prstGeom>
            <a:noFill/>
            <a:ln>
              <a:noFill/>
            </a:ln>
          </p:spPr>
          <p:txBody>
            <a:bodyPr spcFirstLastPara="1" wrap="square" lIns="9525" tIns="9525" rIns="9525" bIns="9525" anchor="ctr" anchorCtr="0">
              <a:noAutofit/>
            </a:bodyPr>
            <a:lstStyle/>
            <a:p>
              <a:pPr algn="ctr" defTabSz="685721">
                <a:lnSpc>
                  <a:spcPct val="90000"/>
                </a:lnSpc>
                <a:buSzPts val="2000"/>
              </a:pPr>
              <a:r>
                <a:rPr lang="en-US" sz="1500" b="1" dirty="0">
                  <a:solidFill>
                    <a:srgbClr val="FFFFFF"/>
                  </a:solidFill>
                  <a:latin typeface="Lato" panose="020F0502020204030203" pitchFamily="34" charset="77"/>
                  <a:ea typeface="Calibri"/>
                  <a:cs typeface="Calibri"/>
                  <a:sym typeface="Calibri"/>
                </a:rPr>
                <a:t>Impact on DV Survivors and Their Children</a:t>
              </a:r>
              <a:endParaRPr sz="1050" dirty="0">
                <a:latin typeface="Lato" panose="020F0502020204030203" pitchFamily="34" charset="77"/>
              </a:endParaRPr>
            </a:p>
          </p:txBody>
        </p:sp>
        <p:sp>
          <p:nvSpPr>
            <p:cNvPr id="10" name="Google Shape;414;p28">
              <a:extLst>
                <a:ext uri="{FF2B5EF4-FFF2-40B4-BE49-F238E27FC236}">
                  <a16:creationId xmlns:a16="http://schemas.microsoft.com/office/drawing/2014/main" id="{027B7ADD-C130-554C-5A56-8B87681D1BDF}"/>
                </a:ext>
              </a:extLst>
            </p:cNvPr>
            <p:cNvSpPr/>
            <p:nvPr/>
          </p:nvSpPr>
          <p:spPr>
            <a:xfrm rot="10291735">
              <a:off x="887583" y="3112149"/>
              <a:ext cx="1748801" cy="536518"/>
            </a:xfrm>
            <a:prstGeom prst="leftArrow">
              <a:avLst>
                <a:gd name="adj1" fmla="val 60000"/>
                <a:gd name="adj2" fmla="val 50000"/>
              </a:avLst>
            </a:prstGeom>
            <a:solidFill>
              <a:srgbClr val="9596E5"/>
            </a:solidFill>
            <a:ln>
              <a:noFill/>
            </a:ln>
          </p:spPr>
          <p:txBody>
            <a:bodyPr spcFirstLastPara="1" wrap="square" lIns="68569" tIns="68569" rIns="68569" bIns="68569" anchor="ctr" anchorCtr="0">
              <a:noAutofit/>
            </a:bodyPr>
            <a:lstStyle/>
            <a:p>
              <a:pPr defTabSz="685721">
                <a:buSzPts val="1400"/>
              </a:pPr>
              <a:endParaRPr sz="1050"/>
            </a:p>
          </p:txBody>
        </p:sp>
        <p:sp>
          <p:nvSpPr>
            <p:cNvPr id="11" name="Google Shape;415;p28">
              <a:extLst>
                <a:ext uri="{FF2B5EF4-FFF2-40B4-BE49-F238E27FC236}">
                  <a16:creationId xmlns:a16="http://schemas.microsoft.com/office/drawing/2014/main" id="{5F1A28DF-FC9C-08C3-0069-286D4D92777A}"/>
                </a:ext>
              </a:extLst>
            </p:cNvPr>
            <p:cNvSpPr/>
            <p:nvPr/>
          </p:nvSpPr>
          <p:spPr>
            <a:xfrm>
              <a:off x="2925" y="2707500"/>
              <a:ext cx="1788394" cy="1603431"/>
            </a:xfrm>
            <a:prstGeom prst="roundRect">
              <a:avLst>
                <a:gd name="adj" fmla="val 10000"/>
              </a:avLst>
            </a:prstGeom>
            <a:solidFill>
              <a:srgbClr val="5354FE"/>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defTabSz="685721">
                <a:buSzPts val="1400"/>
              </a:pPr>
              <a:endParaRPr sz="1050"/>
            </a:p>
          </p:txBody>
        </p:sp>
        <p:sp>
          <p:nvSpPr>
            <p:cNvPr id="12" name="Google Shape;416;p28">
              <a:extLst>
                <a:ext uri="{FF2B5EF4-FFF2-40B4-BE49-F238E27FC236}">
                  <a16:creationId xmlns:a16="http://schemas.microsoft.com/office/drawing/2014/main" id="{17659661-FC2D-9C75-907F-BE1CA7B504AC}"/>
                </a:ext>
              </a:extLst>
            </p:cNvPr>
            <p:cNvSpPr txBox="1"/>
            <p:nvPr/>
          </p:nvSpPr>
          <p:spPr>
            <a:xfrm>
              <a:off x="49888" y="2754463"/>
              <a:ext cx="1694468" cy="1509505"/>
            </a:xfrm>
            <a:prstGeom prst="rect">
              <a:avLst/>
            </a:prstGeom>
            <a:noFill/>
            <a:ln>
              <a:noFill/>
            </a:ln>
          </p:spPr>
          <p:txBody>
            <a:bodyPr spcFirstLastPara="1" wrap="square" lIns="22857" tIns="22857" rIns="22857" bIns="22857" anchor="ctr" anchorCtr="0">
              <a:noAutofit/>
            </a:bodyPr>
            <a:lstStyle/>
            <a:p>
              <a:pPr algn="ctr" defTabSz="685721">
                <a:lnSpc>
                  <a:spcPct val="90000"/>
                </a:lnSpc>
                <a:buSzPts val="1600"/>
              </a:pPr>
              <a:r>
                <a:rPr lang="en-US" sz="1200" b="1" dirty="0">
                  <a:solidFill>
                    <a:srgbClr val="FFFFFF"/>
                  </a:solidFill>
                  <a:latin typeface="Lato" panose="020F0502020204030203" pitchFamily="34" charset="77"/>
                  <a:ea typeface="Calibri"/>
                  <a:cs typeface="Calibri"/>
                  <a:sym typeface="Calibri"/>
                </a:rPr>
                <a:t>DV and other </a:t>
              </a:r>
              <a:br>
                <a:rPr lang="en-US" sz="1200" b="1" dirty="0">
                  <a:solidFill>
                    <a:srgbClr val="FFFFFF"/>
                  </a:solidFill>
                  <a:latin typeface="Lato" panose="020F0502020204030203" pitchFamily="34" charset="77"/>
                  <a:ea typeface="Calibri"/>
                  <a:cs typeface="Calibri"/>
                  <a:sym typeface="Calibri"/>
                </a:rPr>
              </a:br>
              <a:r>
                <a:rPr lang="en-US" sz="1200" b="1" dirty="0">
                  <a:solidFill>
                    <a:srgbClr val="FFFFFF"/>
                  </a:solidFill>
                  <a:latin typeface="Lato" panose="020F0502020204030203" pitchFamily="34" charset="77"/>
                  <a:ea typeface="Calibri"/>
                  <a:cs typeface="Calibri"/>
                  <a:sym typeface="Calibri"/>
                </a:rPr>
                <a:t>trauma associated with increased risk for range of MH/SU conditions</a:t>
              </a:r>
              <a:endParaRPr sz="1050" dirty="0">
                <a:latin typeface="Lato" panose="020F0502020204030203" pitchFamily="34" charset="77"/>
              </a:endParaRPr>
            </a:p>
          </p:txBody>
        </p:sp>
        <p:sp>
          <p:nvSpPr>
            <p:cNvPr id="13" name="Google Shape;417;p28">
              <a:extLst>
                <a:ext uri="{FF2B5EF4-FFF2-40B4-BE49-F238E27FC236}">
                  <a16:creationId xmlns:a16="http://schemas.microsoft.com/office/drawing/2014/main" id="{924BC74B-ECFC-312A-96D2-706DE64CC02D}"/>
                </a:ext>
              </a:extLst>
            </p:cNvPr>
            <p:cNvSpPr/>
            <p:nvPr/>
          </p:nvSpPr>
          <p:spPr>
            <a:xfrm rot="-8788066">
              <a:off x="1364939" y="1830427"/>
              <a:ext cx="1582641" cy="536518"/>
            </a:xfrm>
            <a:prstGeom prst="leftArrow">
              <a:avLst>
                <a:gd name="adj1" fmla="val 60000"/>
                <a:gd name="adj2" fmla="val 50000"/>
              </a:avLst>
            </a:prstGeom>
            <a:solidFill>
              <a:srgbClr val="9596E5"/>
            </a:solidFill>
            <a:ln>
              <a:noFill/>
            </a:ln>
          </p:spPr>
          <p:txBody>
            <a:bodyPr spcFirstLastPara="1" wrap="square" lIns="68569" tIns="68569" rIns="68569" bIns="68569" anchor="ctr" anchorCtr="0">
              <a:noAutofit/>
            </a:bodyPr>
            <a:lstStyle/>
            <a:p>
              <a:pPr defTabSz="685721">
                <a:buSzPts val="1400"/>
              </a:pPr>
              <a:endParaRPr sz="1050"/>
            </a:p>
          </p:txBody>
        </p:sp>
        <p:sp>
          <p:nvSpPr>
            <p:cNvPr id="14" name="Google Shape;418;p28">
              <a:extLst>
                <a:ext uri="{FF2B5EF4-FFF2-40B4-BE49-F238E27FC236}">
                  <a16:creationId xmlns:a16="http://schemas.microsoft.com/office/drawing/2014/main" id="{FBF2CD55-B8E4-A8EF-2253-2107EB538735}"/>
                </a:ext>
              </a:extLst>
            </p:cNvPr>
            <p:cNvSpPr/>
            <p:nvPr/>
          </p:nvSpPr>
          <p:spPr>
            <a:xfrm>
              <a:off x="583667" y="861698"/>
              <a:ext cx="1788394" cy="1582300"/>
            </a:xfrm>
            <a:prstGeom prst="roundRect">
              <a:avLst>
                <a:gd name="adj" fmla="val 10000"/>
              </a:avLst>
            </a:prstGeom>
            <a:solidFill>
              <a:srgbClr val="5354FE"/>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defTabSz="685721">
                <a:buSzPts val="1400"/>
              </a:pPr>
              <a:endParaRPr sz="1050"/>
            </a:p>
          </p:txBody>
        </p:sp>
        <p:sp>
          <p:nvSpPr>
            <p:cNvPr id="15" name="Google Shape;419;p28">
              <a:extLst>
                <a:ext uri="{FF2B5EF4-FFF2-40B4-BE49-F238E27FC236}">
                  <a16:creationId xmlns:a16="http://schemas.microsoft.com/office/drawing/2014/main" id="{E1223EF2-376C-9898-AFB4-3197C1002768}"/>
                </a:ext>
              </a:extLst>
            </p:cNvPr>
            <p:cNvSpPr txBox="1"/>
            <p:nvPr/>
          </p:nvSpPr>
          <p:spPr>
            <a:xfrm>
              <a:off x="630011" y="908042"/>
              <a:ext cx="1695706" cy="1489612"/>
            </a:xfrm>
            <a:prstGeom prst="rect">
              <a:avLst/>
            </a:prstGeom>
            <a:noFill/>
            <a:ln>
              <a:noFill/>
            </a:ln>
          </p:spPr>
          <p:txBody>
            <a:bodyPr spcFirstLastPara="1" wrap="square" lIns="22857" tIns="22857" rIns="22857" bIns="22857" anchor="ctr" anchorCtr="0">
              <a:noAutofit/>
            </a:bodyPr>
            <a:lstStyle/>
            <a:p>
              <a:pPr algn="ctr" defTabSz="685721">
                <a:lnSpc>
                  <a:spcPct val="90000"/>
                </a:lnSpc>
                <a:buSzPts val="1600"/>
              </a:pPr>
              <a:r>
                <a:rPr lang="en-US" sz="1200" b="1" dirty="0">
                  <a:solidFill>
                    <a:srgbClr val="FFFFFF"/>
                  </a:solidFill>
                  <a:latin typeface="Lato" panose="020F0502020204030203" pitchFamily="34" charset="77"/>
                  <a:ea typeface="Calibri"/>
                  <a:cs typeface="Calibri"/>
                  <a:sym typeface="Calibri"/>
                </a:rPr>
                <a:t>Abusers actively undermine their partners’ sanity, sobriety, and parenting</a:t>
              </a:r>
              <a:endParaRPr sz="1050" dirty="0">
                <a:latin typeface="Lato" panose="020F0502020204030203" pitchFamily="34" charset="77"/>
              </a:endParaRPr>
            </a:p>
          </p:txBody>
        </p:sp>
        <p:sp>
          <p:nvSpPr>
            <p:cNvPr id="16" name="Google Shape;420;p28">
              <a:extLst>
                <a:ext uri="{FF2B5EF4-FFF2-40B4-BE49-F238E27FC236}">
                  <a16:creationId xmlns:a16="http://schemas.microsoft.com/office/drawing/2014/main" id="{B9D65317-DAAC-9DAE-7AE8-9A2D4010927F}"/>
                </a:ext>
              </a:extLst>
            </p:cNvPr>
            <p:cNvSpPr/>
            <p:nvPr/>
          </p:nvSpPr>
          <p:spPr>
            <a:xfrm rot="-5302974">
              <a:off x="3130280" y="1201375"/>
              <a:ext cx="1267173" cy="536518"/>
            </a:xfrm>
            <a:prstGeom prst="leftArrow">
              <a:avLst>
                <a:gd name="adj1" fmla="val 60000"/>
                <a:gd name="adj2" fmla="val 50000"/>
              </a:avLst>
            </a:prstGeom>
            <a:solidFill>
              <a:srgbClr val="9596E5"/>
            </a:solidFill>
            <a:ln>
              <a:noFill/>
            </a:ln>
          </p:spPr>
          <p:txBody>
            <a:bodyPr spcFirstLastPara="1" wrap="square" lIns="68569" tIns="68569" rIns="68569" bIns="68569" anchor="ctr" anchorCtr="0">
              <a:noAutofit/>
            </a:bodyPr>
            <a:lstStyle/>
            <a:p>
              <a:pPr defTabSz="685721">
                <a:buSzPts val="1400"/>
              </a:pPr>
              <a:endParaRPr sz="1050"/>
            </a:p>
          </p:txBody>
        </p:sp>
        <p:sp>
          <p:nvSpPr>
            <p:cNvPr id="17" name="Google Shape;421;p28">
              <a:extLst>
                <a:ext uri="{FF2B5EF4-FFF2-40B4-BE49-F238E27FC236}">
                  <a16:creationId xmlns:a16="http://schemas.microsoft.com/office/drawing/2014/main" id="{EE80A5B6-524B-1C07-504A-FA818B36CC9A}"/>
                </a:ext>
              </a:extLst>
            </p:cNvPr>
            <p:cNvSpPr/>
            <p:nvPr/>
          </p:nvSpPr>
          <p:spPr>
            <a:xfrm>
              <a:off x="2828714" y="0"/>
              <a:ext cx="1788394" cy="1633348"/>
            </a:xfrm>
            <a:prstGeom prst="roundRect">
              <a:avLst>
                <a:gd name="adj" fmla="val 10000"/>
              </a:avLst>
            </a:prstGeom>
            <a:solidFill>
              <a:srgbClr val="5354FE"/>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defTabSz="685721">
                <a:buSzPts val="1400"/>
              </a:pPr>
              <a:endParaRPr sz="1050"/>
            </a:p>
          </p:txBody>
        </p:sp>
        <p:sp>
          <p:nvSpPr>
            <p:cNvPr id="18" name="Google Shape;422;p28">
              <a:extLst>
                <a:ext uri="{FF2B5EF4-FFF2-40B4-BE49-F238E27FC236}">
                  <a16:creationId xmlns:a16="http://schemas.microsoft.com/office/drawing/2014/main" id="{67EC0997-CA7F-CEB7-854C-27E8E708D8A6}"/>
                </a:ext>
              </a:extLst>
            </p:cNvPr>
            <p:cNvSpPr txBox="1"/>
            <p:nvPr/>
          </p:nvSpPr>
          <p:spPr>
            <a:xfrm>
              <a:off x="2876553" y="47839"/>
              <a:ext cx="1692716" cy="1537670"/>
            </a:xfrm>
            <a:prstGeom prst="rect">
              <a:avLst/>
            </a:prstGeom>
            <a:noFill/>
            <a:ln>
              <a:noFill/>
            </a:ln>
          </p:spPr>
          <p:txBody>
            <a:bodyPr spcFirstLastPara="1" wrap="square" lIns="22857" tIns="22857" rIns="22857" bIns="22857" anchor="ctr" anchorCtr="0">
              <a:noAutofit/>
            </a:bodyPr>
            <a:lstStyle/>
            <a:p>
              <a:pPr algn="ctr" defTabSz="685721">
                <a:lnSpc>
                  <a:spcPct val="90000"/>
                </a:lnSpc>
                <a:buSzPts val="1600"/>
              </a:pPr>
              <a:r>
                <a:rPr lang="en-US" sz="1200" b="1" dirty="0">
                  <a:solidFill>
                    <a:srgbClr val="FFFFFF"/>
                  </a:solidFill>
                  <a:latin typeface="Lato" panose="020F0502020204030203" pitchFamily="34" charset="77"/>
                  <a:ea typeface="Calibri"/>
                  <a:cs typeface="Calibri"/>
                  <a:sym typeface="Calibri"/>
                </a:rPr>
                <a:t>Abusers control treatment and medication and sabotage recovery </a:t>
              </a:r>
              <a:endParaRPr sz="1050" dirty="0">
                <a:latin typeface="Lato" panose="020F0502020204030203" pitchFamily="34" charset="77"/>
              </a:endParaRPr>
            </a:p>
          </p:txBody>
        </p:sp>
        <p:sp>
          <p:nvSpPr>
            <p:cNvPr id="19" name="Google Shape;423;p28">
              <a:extLst>
                <a:ext uri="{FF2B5EF4-FFF2-40B4-BE49-F238E27FC236}">
                  <a16:creationId xmlns:a16="http://schemas.microsoft.com/office/drawing/2014/main" id="{2B40480B-C83E-9253-1DD9-82C72B0FA474}"/>
                </a:ext>
              </a:extLst>
            </p:cNvPr>
            <p:cNvSpPr/>
            <p:nvPr/>
          </p:nvSpPr>
          <p:spPr>
            <a:xfrm rot="-1970384">
              <a:off x="4398847" y="1826216"/>
              <a:ext cx="1628757" cy="536518"/>
            </a:xfrm>
            <a:prstGeom prst="leftArrow">
              <a:avLst>
                <a:gd name="adj1" fmla="val 60000"/>
                <a:gd name="adj2" fmla="val 50000"/>
              </a:avLst>
            </a:prstGeom>
            <a:solidFill>
              <a:srgbClr val="9596E5"/>
            </a:solidFill>
            <a:ln>
              <a:noFill/>
            </a:ln>
          </p:spPr>
          <p:txBody>
            <a:bodyPr spcFirstLastPara="1" wrap="square" lIns="68569" tIns="68569" rIns="68569" bIns="68569" anchor="ctr" anchorCtr="0">
              <a:noAutofit/>
            </a:bodyPr>
            <a:lstStyle/>
            <a:p>
              <a:pPr defTabSz="685721">
                <a:buSzPts val="1400"/>
              </a:pPr>
              <a:endParaRPr sz="1050"/>
            </a:p>
          </p:txBody>
        </p:sp>
        <p:sp>
          <p:nvSpPr>
            <p:cNvPr id="20" name="Google Shape;424;p28">
              <a:extLst>
                <a:ext uri="{FF2B5EF4-FFF2-40B4-BE49-F238E27FC236}">
                  <a16:creationId xmlns:a16="http://schemas.microsoft.com/office/drawing/2014/main" id="{8C1D4E48-C754-02C7-AB6B-E37C134B5FFF}"/>
                </a:ext>
              </a:extLst>
            </p:cNvPr>
            <p:cNvSpPr/>
            <p:nvPr/>
          </p:nvSpPr>
          <p:spPr>
            <a:xfrm>
              <a:off x="5003262" y="867382"/>
              <a:ext cx="1788394" cy="1570926"/>
            </a:xfrm>
            <a:prstGeom prst="roundRect">
              <a:avLst>
                <a:gd name="adj" fmla="val 10000"/>
              </a:avLst>
            </a:prstGeom>
            <a:solidFill>
              <a:srgbClr val="5354FE"/>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defTabSz="685721">
                <a:buSzPts val="1400"/>
              </a:pPr>
              <a:endParaRPr sz="1050"/>
            </a:p>
          </p:txBody>
        </p:sp>
        <p:sp>
          <p:nvSpPr>
            <p:cNvPr id="21" name="Google Shape;425;p28">
              <a:extLst>
                <a:ext uri="{FF2B5EF4-FFF2-40B4-BE49-F238E27FC236}">
                  <a16:creationId xmlns:a16="http://schemas.microsoft.com/office/drawing/2014/main" id="{9EE0E0C8-C3FC-1776-9482-DF3D22623DC7}"/>
                </a:ext>
              </a:extLst>
            </p:cNvPr>
            <p:cNvSpPr txBox="1"/>
            <p:nvPr/>
          </p:nvSpPr>
          <p:spPr>
            <a:xfrm>
              <a:off x="5049273" y="913393"/>
              <a:ext cx="1696372" cy="1478904"/>
            </a:xfrm>
            <a:prstGeom prst="rect">
              <a:avLst/>
            </a:prstGeom>
            <a:noFill/>
            <a:ln>
              <a:noFill/>
            </a:ln>
          </p:spPr>
          <p:txBody>
            <a:bodyPr spcFirstLastPara="1" wrap="square" lIns="22857" tIns="22857" rIns="22857" bIns="22857" anchor="ctr" anchorCtr="0">
              <a:noAutofit/>
            </a:bodyPr>
            <a:lstStyle/>
            <a:p>
              <a:pPr algn="ctr" defTabSz="685721">
                <a:lnSpc>
                  <a:spcPct val="90000"/>
                </a:lnSpc>
                <a:buSzPts val="1600"/>
              </a:pPr>
              <a:r>
                <a:rPr lang="en-US" sz="1200" b="1" dirty="0">
                  <a:solidFill>
                    <a:srgbClr val="FFFFFF"/>
                  </a:solidFill>
                  <a:latin typeface="Lato" panose="020F0502020204030203" pitchFamily="34" charset="77"/>
                  <a:ea typeface="Calibri"/>
                  <a:cs typeface="Calibri"/>
                  <a:sym typeface="Calibri"/>
                </a:rPr>
                <a:t>Abusers use these issues to control their partners and discredit them with sources of support</a:t>
              </a:r>
              <a:endParaRPr sz="1050" dirty="0">
                <a:latin typeface="Lato" panose="020F0502020204030203" pitchFamily="34" charset="77"/>
              </a:endParaRPr>
            </a:p>
          </p:txBody>
        </p:sp>
        <p:sp>
          <p:nvSpPr>
            <p:cNvPr id="22" name="Google Shape;426;p28">
              <a:extLst>
                <a:ext uri="{FF2B5EF4-FFF2-40B4-BE49-F238E27FC236}">
                  <a16:creationId xmlns:a16="http://schemas.microsoft.com/office/drawing/2014/main" id="{94621E47-6D81-BB8C-9306-E68BC34FB4EF}"/>
                </a:ext>
              </a:extLst>
            </p:cNvPr>
            <p:cNvSpPr/>
            <p:nvPr/>
          </p:nvSpPr>
          <p:spPr>
            <a:xfrm rot="632628">
              <a:off x="4668417" y="3178969"/>
              <a:ext cx="1733245" cy="536518"/>
            </a:xfrm>
            <a:prstGeom prst="leftArrow">
              <a:avLst>
                <a:gd name="adj1" fmla="val 60000"/>
                <a:gd name="adj2" fmla="val 50000"/>
              </a:avLst>
            </a:prstGeom>
            <a:solidFill>
              <a:srgbClr val="9596E5"/>
            </a:solidFill>
            <a:ln>
              <a:noFill/>
            </a:ln>
          </p:spPr>
          <p:txBody>
            <a:bodyPr spcFirstLastPara="1" wrap="square" lIns="68569" tIns="68569" rIns="68569" bIns="68569" anchor="ctr" anchorCtr="0">
              <a:noAutofit/>
            </a:bodyPr>
            <a:lstStyle/>
            <a:p>
              <a:pPr defTabSz="685721">
                <a:buSzPts val="1400"/>
              </a:pPr>
              <a:endParaRPr sz="1050"/>
            </a:p>
          </p:txBody>
        </p:sp>
        <p:sp>
          <p:nvSpPr>
            <p:cNvPr id="23" name="Google Shape;427;p28">
              <a:extLst>
                <a:ext uri="{FF2B5EF4-FFF2-40B4-BE49-F238E27FC236}">
                  <a16:creationId xmlns:a16="http://schemas.microsoft.com/office/drawing/2014/main" id="{CDCCA30A-D187-E0ED-29D8-C964361D53B3}"/>
                </a:ext>
              </a:extLst>
            </p:cNvPr>
            <p:cNvSpPr/>
            <p:nvPr/>
          </p:nvSpPr>
          <p:spPr>
            <a:xfrm>
              <a:off x="5489344" y="2768933"/>
              <a:ext cx="1795369" cy="1673751"/>
            </a:xfrm>
            <a:prstGeom prst="roundRect">
              <a:avLst>
                <a:gd name="adj" fmla="val 10000"/>
              </a:avLst>
            </a:prstGeom>
            <a:solidFill>
              <a:srgbClr val="5354FE"/>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defTabSz="685721">
                <a:buSzPts val="1400"/>
              </a:pPr>
              <a:endParaRPr sz="1050"/>
            </a:p>
          </p:txBody>
        </p:sp>
        <p:sp>
          <p:nvSpPr>
            <p:cNvPr id="24" name="Google Shape;428;p28">
              <a:extLst>
                <a:ext uri="{FF2B5EF4-FFF2-40B4-BE49-F238E27FC236}">
                  <a16:creationId xmlns:a16="http://schemas.microsoft.com/office/drawing/2014/main" id="{C0D0C083-6E9E-7C34-E9ED-F565014BBDE5}"/>
                </a:ext>
              </a:extLst>
            </p:cNvPr>
            <p:cNvSpPr txBox="1"/>
            <p:nvPr/>
          </p:nvSpPr>
          <p:spPr>
            <a:xfrm>
              <a:off x="5538366" y="2817955"/>
              <a:ext cx="1697325" cy="1575707"/>
            </a:xfrm>
            <a:prstGeom prst="rect">
              <a:avLst/>
            </a:prstGeom>
            <a:noFill/>
            <a:ln>
              <a:noFill/>
            </a:ln>
          </p:spPr>
          <p:txBody>
            <a:bodyPr spcFirstLastPara="1" wrap="square" lIns="22857" tIns="22857" rIns="22857" bIns="22857" anchor="ctr" anchorCtr="0">
              <a:noAutofit/>
            </a:bodyPr>
            <a:lstStyle/>
            <a:p>
              <a:pPr algn="ctr" defTabSz="685721">
                <a:lnSpc>
                  <a:spcPct val="90000"/>
                </a:lnSpc>
                <a:buSzPts val="1600"/>
              </a:pPr>
              <a:r>
                <a:rPr lang="en-US" sz="1200" b="1" dirty="0">
                  <a:solidFill>
                    <a:srgbClr val="FFFFFF"/>
                  </a:solidFill>
                  <a:latin typeface="Lato" panose="020F0502020204030203" pitchFamily="34" charset="77"/>
                  <a:ea typeface="Calibri"/>
                  <a:cs typeface="Calibri"/>
                  <a:sym typeface="Calibri"/>
                </a:rPr>
                <a:t>Stigma compounds risks. Concerns re: custody and system involvement impact help-seeking</a:t>
              </a:r>
              <a:endParaRPr sz="1050" dirty="0">
                <a:latin typeface="Lato" panose="020F0502020204030203" pitchFamily="34" charset="77"/>
              </a:endParaRPr>
            </a:p>
          </p:txBody>
        </p:sp>
      </p:grpSp>
      <p:sp>
        <p:nvSpPr>
          <p:cNvPr id="26" name="TextBox 25">
            <a:extLst>
              <a:ext uri="{FF2B5EF4-FFF2-40B4-BE49-F238E27FC236}">
                <a16:creationId xmlns:a16="http://schemas.microsoft.com/office/drawing/2014/main" id="{F4425060-1112-6800-E1F6-E6109ABE3D5B}"/>
              </a:ext>
            </a:extLst>
          </p:cNvPr>
          <p:cNvSpPr txBox="1"/>
          <p:nvPr/>
        </p:nvSpPr>
        <p:spPr>
          <a:xfrm>
            <a:off x="5029929" y="6420040"/>
            <a:ext cx="2123890" cy="276999"/>
          </a:xfrm>
          <a:prstGeom prst="rect">
            <a:avLst/>
          </a:prstGeom>
          <a:noFill/>
        </p:spPr>
        <p:txBody>
          <a:bodyPr wrap="square">
            <a:spAutoFit/>
          </a:bodyPr>
          <a:lstStyle/>
          <a:p>
            <a:pPr defTabSz="685721">
              <a:buSzPts val="1000"/>
            </a:pPr>
            <a:r>
              <a:rPr lang="en-US" sz="1200" dirty="0" err="1">
                <a:solidFill>
                  <a:srgbClr val="008784"/>
                </a:solidFill>
              </a:rPr>
              <a:t>Warshaw</a:t>
            </a:r>
            <a:r>
              <a:rPr lang="en-US" sz="1200" dirty="0">
                <a:solidFill>
                  <a:srgbClr val="008784"/>
                </a:solidFill>
              </a:rPr>
              <a:t>-NCDVTMH 2013</a:t>
            </a:r>
          </a:p>
        </p:txBody>
      </p:sp>
    </p:spTree>
    <p:extLst>
      <p:ext uri="{BB962C8B-B14F-4D97-AF65-F5344CB8AC3E}">
        <p14:creationId xmlns:p14="http://schemas.microsoft.com/office/powerpoint/2010/main" val="3788703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37;p29">
            <a:extLst>
              <a:ext uri="{FF2B5EF4-FFF2-40B4-BE49-F238E27FC236}">
                <a16:creationId xmlns:a16="http://schemas.microsoft.com/office/drawing/2014/main" id="{C4A5AA5F-C6EF-B55A-3012-142075AEE6CD}"/>
              </a:ext>
            </a:extLst>
          </p:cNvPr>
          <p:cNvSpPr/>
          <p:nvPr/>
        </p:nvSpPr>
        <p:spPr>
          <a:xfrm>
            <a:off x="1654546" y="3067336"/>
            <a:ext cx="9254768" cy="3258344"/>
          </a:xfrm>
          <a:prstGeom prst="flowChartManualInput">
            <a:avLst/>
          </a:prstGeom>
          <a:gradFill>
            <a:gsLst>
              <a:gs pos="0">
                <a:srgbClr val="FFFFFF"/>
              </a:gs>
              <a:gs pos="100000">
                <a:srgbClr val="A8CFD4"/>
              </a:gs>
            </a:gsLst>
            <a:path path="circle">
              <a:fillToRect l="50000" t="50000" r="50000" b="50000"/>
            </a:path>
            <a:tileRect/>
          </a:gradFill>
          <a:ln>
            <a:noFill/>
          </a:ln>
        </p:spPr>
        <p:txBody>
          <a:bodyPr spcFirstLastPara="1" wrap="square" lIns="68569" tIns="68569" rIns="68569" bIns="68569" anchor="ctr" anchorCtr="0">
            <a:noAutofit/>
          </a:bodyPr>
          <a:lstStyle/>
          <a:p>
            <a:pPr defTabSz="914296">
              <a:buClrTx/>
              <a:buSzPts val="1400"/>
              <a:defRPr/>
            </a:pPr>
            <a:endParaRPr sz="1050">
              <a:solidFill>
                <a:sysClr val="windowText" lastClr="000000"/>
              </a:solidFill>
            </a:endParaRPr>
          </a:p>
        </p:txBody>
      </p:sp>
      <p:sp>
        <p:nvSpPr>
          <p:cNvPr id="4" name="Content Placeholder 3">
            <a:extLst>
              <a:ext uri="{FF2B5EF4-FFF2-40B4-BE49-F238E27FC236}">
                <a16:creationId xmlns:a16="http://schemas.microsoft.com/office/drawing/2014/main" id="{6868B187-B8A3-A142-8DA3-244A58C3E748}"/>
              </a:ext>
            </a:extLst>
          </p:cNvPr>
          <p:cNvSpPr>
            <a:spLocks noGrp="1"/>
          </p:cNvSpPr>
          <p:nvPr>
            <p:ph sz="quarter" idx="15"/>
          </p:nvPr>
        </p:nvSpPr>
        <p:spPr/>
        <p:txBody>
          <a:bodyPr/>
          <a:lstStyle/>
          <a:p>
            <a:r>
              <a:rPr lang="en-US" dirty="0"/>
              <a:t>35</a:t>
            </a:r>
          </a:p>
        </p:txBody>
      </p:sp>
      <p:sp>
        <p:nvSpPr>
          <p:cNvPr id="6" name="TextBox 5">
            <a:extLst>
              <a:ext uri="{FF2B5EF4-FFF2-40B4-BE49-F238E27FC236}">
                <a16:creationId xmlns:a16="http://schemas.microsoft.com/office/drawing/2014/main" id="{7AA59284-2BD2-1A86-73CC-54C28FDC5BD6}"/>
              </a:ext>
            </a:extLst>
          </p:cNvPr>
          <p:cNvSpPr txBox="1"/>
          <p:nvPr/>
        </p:nvSpPr>
        <p:spPr>
          <a:xfrm>
            <a:off x="969264" y="1493900"/>
            <a:ext cx="8193024" cy="1384995"/>
          </a:xfrm>
          <a:prstGeom prst="rect">
            <a:avLst/>
          </a:prstGeom>
          <a:noFill/>
        </p:spPr>
        <p:txBody>
          <a:bodyPr wrap="square">
            <a:spAutoFit/>
          </a:bodyPr>
          <a:lstStyle/>
          <a:p>
            <a:pPr defTabSz="914296">
              <a:spcBef>
                <a:spcPts val="810"/>
              </a:spcBef>
              <a:defRPr/>
            </a:pPr>
            <a:r>
              <a:rPr lang="en-US" sz="2800" dirty="0">
                <a:latin typeface="Lato" panose="020F0502020204030203" pitchFamily="34" charset="77"/>
                <a:ea typeface="Calibri"/>
                <a:cs typeface="Calibri"/>
                <a:sym typeface="Calibri"/>
              </a:rPr>
              <a:t>Experiencing a mental health or substance use disorder places individuals at greater risk for being controlled by an abusive partner</a:t>
            </a:r>
          </a:p>
        </p:txBody>
      </p:sp>
      <p:sp>
        <p:nvSpPr>
          <p:cNvPr id="11" name="TextBox 10">
            <a:extLst>
              <a:ext uri="{FF2B5EF4-FFF2-40B4-BE49-F238E27FC236}">
                <a16:creationId xmlns:a16="http://schemas.microsoft.com/office/drawing/2014/main" id="{F3DF713B-0866-DB81-7444-3AEE45E5213A}"/>
              </a:ext>
            </a:extLst>
          </p:cNvPr>
          <p:cNvSpPr txBox="1"/>
          <p:nvPr/>
        </p:nvSpPr>
        <p:spPr>
          <a:xfrm>
            <a:off x="1554481" y="4023543"/>
            <a:ext cx="9354832" cy="2246769"/>
          </a:xfrm>
          <a:prstGeom prst="rect">
            <a:avLst/>
          </a:prstGeom>
          <a:noFill/>
        </p:spPr>
        <p:txBody>
          <a:bodyPr wrap="square">
            <a:spAutoFit/>
          </a:bodyPr>
          <a:lstStyle/>
          <a:p>
            <a:pPr marL="257146" indent="0" defTabSz="914296">
              <a:spcBef>
                <a:spcPts val="0"/>
              </a:spcBef>
              <a:buNone/>
              <a:defRPr/>
            </a:pPr>
            <a:r>
              <a:rPr lang="en-US" sz="2800" b="1" dirty="0">
                <a:latin typeface="Lato" panose="020F0502020204030203" pitchFamily="34" charset="77"/>
              </a:rPr>
              <a:t>Stigma</a:t>
            </a:r>
            <a:r>
              <a:rPr lang="en-US" sz="2800" dirty="0">
                <a:latin typeface="Lato" panose="020F0502020204030203" pitchFamily="34" charset="77"/>
              </a:rPr>
              <a:t> associated with mental health and substance use conditions contributes to the effectiveness of abusive tactics and can create barriers for survivors when they seek help. This is further exacerbated by </a:t>
            </a:r>
            <a:r>
              <a:rPr lang="en-US" sz="2800" b="1" dirty="0">
                <a:latin typeface="Lato" panose="020F0502020204030203" pitchFamily="34" charset="77"/>
              </a:rPr>
              <a:t>structural violence</a:t>
            </a:r>
            <a:r>
              <a:rPr lang="en-US" sz="2800" b="1" dirty="0">
                <a:latin typeface=""/>
              </a:rPr>
              <a:t>. </a:t>
            </a:r>
          </a:p>
        </p:txBody>
      </p:sp>
    </p:spTree>
    <p:extLst>
      <p:ext uri="{BB962C8B-B14F-4D97-AF65-F5344CB8AC3E}">
        <p14:creationId xmlns:p14="http://schemas.microsoft.com/office/powerpoint/2010/main" val="2084932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868B187-B8A3-A142-8DA3-244A58C3E748}"/>
              </a:ext>
            </a:extLst>
          </p:cNvPr>
          <p:cNvSpPr>
            <a:spLocks noGrp="1"/>
          </p:cNvSpPr>
          <p:nvPr>
            <p:ph sz="quarter" idx="4294967295"/>
          </p:nvPr>
        </p:nvSpPr>
        <p:spPr>
          <a:xfrm>
            <a:off x="11579225" y="6362700"/>
            <a:ext cx="612775" cy="377825"/>
          </a:xfrm>
        </p:spPr>
        <p:txBody>
          <a:bodyPr>
            <a:normAutofit fontScale="47500" lnSpcReduction="20000"/>
          </a:bodyPr>
          <a:lstStyle/>
          <a:p>
            <a:r>
              <a:rPr lang="en-US" dirty="0"/>
              <a:t>36</a:t>
            </a:r>
          </a:p>
        </p:txBody>
      </p:sp>
      <p:sp>
        <p:nvSpPr>
          <p:cNvPr id="6" name="Google Shape;303;p16">
            <a:extLst>
              <a:ext uri="{FF2B5EF4-FFF2-40B4-BE49-F238E27FC236}">
                <a16:creationId xmlns:a16="http://schemas.microsoft.com/office/drawing/2014/main" id="{10F430E6-C34E-C490-005C-DA25A9EDCBF1}"/>
              </a:ext>
            </a:extLst>
          </p:cNvPr>
          <p:cNvSpPr txBox="1">
            <a:spLocks/>
          </p:cNvSpPr>
          <p:nvPr/>
        </p:nvSpPr>
        <p:spPr>
          <a:xfrm>
            <a:off x="795195" y="-16739"/>
            <a:ext cx="9185965" cy="1443811"/>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1400"/>
              <a:buFont typeface="Lora"/>
              <a:buNone/>
              <a:defRPr sz="4400" b="1" i="1" u="none" strike="noStrike" cap="none">
                <a:solidFill>
                  <a:schemeClr val="dk1"/>
                </a:solidFill>
                <a:latin typeface="Lora Bold Italic"/>
                <a:ea typeface="Lora Bold Italic"/>
                <a:cs typeface="Lora Bold Italic"/>
                <a:sym typeface="Lora"/>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US" sz="3200" b="0" i="0" dirty="0">
                <a:solidFill>
                  <a:srgbClr val="6653A3"/>
                </a:solidFill>
                <a:latin typeface="+mj-lt"/>
                <a:ea typeface="Candara"/>
                <a:cs typeface="Candara"/>
                <a:sym typeface="Candara"/>
              </a:rPr>
              <a:t>Trauma, Substance Use, Mental Health, and IPV in a Broader Social Context</a:t>
            </a:r>
            <a:endParaRPr lang="en-US" sz="3200" b="0" i="0" dirty="0">
              <a:solidFill>
                <a:srgbClr val="6653A3"/>
              </a:solidFill>
              <a:latin typeface="+mj-lt"/>
            </a:endParaRPr>
          </a:p>
        </p:txBody>
      </p:sp>
      <p:sp>
        <p:nvSpPr>
          <p:cNvPr id="8" name="Google Shape;308;p16">
            <a:extLst>
              <a:ext uri="{FF2B5EF4-FFF2-40B4-BE49-F238E27FC236}">
                <a16:creationId xmlns:a16="http://schemas.microsoft.com/office/drawing/2014/main" id="{DE7D40B9-50A8-069B-6C7B-5F1E2F266685}"/>
              </a:ext>
            </a:extLst>
          </p:cNvPr>
          <p:cNvSpPr/>
          <p:nvPr/>
        </p:nvSpPr>
        <p:spPr>
          <a:xfrm flipV="1">
            <a:off x="795194" y="1447107"/>
            <a:ext cx="9185965" cy="45719"/>
          </a:xfrm>
          <a:prstGeom prst="rect">
            <a:avLst/>
          </a:prstGeom>
          <a:solidFill>
            <a:srgbClr val="6653A3"/>
          </a:solidFill>
          <a:ln>
            <a:noFill/>
          </a:ln>
        </p:spPr>
        <p:txBody>
          <a:bodyPr spcFirstLastPara="1" wrap="square" lIns="68569" tIns="34275" rIns="68569" bIns="34275" anchor="ctr" anchorCtr="0">
            <a:noAutofit/>
          </a:bodyPr>
          <a:lstStyle/>
          <a:p>
            <a:pPr algn="ctr" defTabSz="685721">
              <a:buSzPts val="1800"/>
            </a:pPr>
            <a:endParaRPr sz="1350">
              <a:solidFill>
                <a:srgbClr val="FFFFFF"/>
              </a:solidFill>
              <a:latin typeface="Lato"/>
              <a:ea typeface="Lato"/>
              <a:cs typeface="Lato"/>
              <a:sym typeface="Lato"/>
            </a:endParaRPr>
          </a:p>
        </p:txBody>
      </p:sp>
      <p:sp>
        <p:nvSpPr>
          <p:cNvPr id="11" name="TextBox 10">
            <a:extLst>
              <a:ext uri="{FF2B5EF4-FFF2-40B4-BE49-F238E27FC236}">
                <a16:creationId xmlns:a16="http://schemas.microsoft.com/office/drawing/2014/main" id="{15B6CFE7-6618-E242-F706-4C05865A41F3}"/>
              </a:ext>
            </a:extLst>
          </p:cNvPr>
          <p:cNvSpPr txBox="1"/>
          <p:nvPr/>
        </p:nvSpPr>
        <p:spPr>
          <a:xfrm>
            <a:off x="9981161" y="6065247"/>
            <a:ext cx="2057760" cy="276999"/>
          </a:xfrm>
          <a:prstGeom prst="rect">
            <a:avLst/>
          </a:prstGeom>
          <a:noFill/>
        </p:spPr>
        <p:txBody>
          <a:bodyPr wrap="square">
            <a:spAutoFit/>
          </a:bodyPr>
          <a:lstStyle/>
          <a:p>
            <a:pPr algn="r" defTabSz="685721">
              <a:buSzPts val="1050"/>
            </a:pPr>
            <a:r>
              <a:rPr lang="en-US" sz="1200" dirty="0" err="1">
                <a:solidFill>
                  <a:srgbClr val="008784"/>
                </a:solidFill>
                <a:latin typeface="Lato" panose="020F0502020204030203" pitchFamily="34" charset="77"/>
              </a:rPr>
              <a:t>Warshaw</a:t>
            </a:r>
            <a:r>
              <a:rPr lang="en-US" sz="1200" dirty="0">
                <a:solidFill>
                  <a:srgbClr val="008784"/>
                </a:solidFill>
                <a:latin typeface="Lato" panose="020F0502020204030203" pitchFamily="34" charset="77"/>
              </a:rPr>
              <a:t>, 2015</a:t>
            </a:r>
          </a:p>
        </p:txBody>
      </p:sp>
      <p:grpSp>
        <p:nvGrpSpPr>
          <p:cNvPr id="2" name="Google Shape;446;p30">
            <a:extLst>
              <a:ext uri="{FF2B5EF4-FFF2-40B4-BE49-F238E27FC236}">
                <a16:creationId xmlns:a16="http://schemas.microsoft.com/office/drawing/2014/main" id="{89F7498A-EEB9-CA97-B944-1E690DD11DA2}"/>
              </a:ext>
            </a:extLst>
          </p:cNvPr>
          <p:cNvGrpSpPr/>
          <p:nvPr/>
        </p:nvGrpSpPr>
        <p:grpSpPr>
          <a:xfrm>
            <a:off x="1250229" y="1814481"/>
            <a:ext cx="9276205" cy="4578950"/>
            <a:chOff x="-465550" y="-51653"/>
            <a:chExt cx="8874504" cy="5157060"/>
          </a:xfrm>
        </p:grpSpPr>
        <p:sp>
          <p:nvSpPr>
            <p:cNvPr id="3" name="Google Shape;447;p30">
              <a:extLst>
                <a:ext uri="{FF2B5EF4-FFF2-40B4-BE49-F238E27FC236}">
                  <a16:creationId xmlns:a16="http://schemas.microsoft.com/office/drawing/2014/main" id="{5A355535-51B0-3B17-80D0-54D5B5211ADF}"/>
                </a:ext>
              </a:extLst>
            </p:cNvPr>
            <p:cNvSpPr/>
            <p:nvPr/>
          </p:nvSpPr>
          <p:spPr>
            <a:xfrm>
              <a:off x="5148847" y="2800571"/>
              <a:ext cx="2699752" cy="2056940"/>
            </a:xfrm>
            <a:prstGeom prst="roundRect">
              <a:avLst>
                <a:gd name="adj" fmla="val 10000"/>
              </a:avLst>
            </a:prstGeom>
            <a:solidFill>
              <a:schemeClr val="lt1">
                <a:alpha val="89411"/>
              </a:schemeClr>
            </a:solidFill>
            <a:ln w="9525" cap="flat" cmpd="sng">
              <a:solidFill>
                <a:srgbClr val="FFFFFF"/>
              </a:solidFill>
              <a:prstDash val="solid"/>
              <a:round/>
              <a:headEnd type="none" w="sm" len="sm"/>
              <a:tailEnd type="none" w="sm" len="sm"/>
            </a:ln>
          </p:spPr>
          <p:txBody>
            <a:bodyPr spcFirstLastPara="1" wrap="square" lIns="68569" tIns="68569" rIns="68569" bIns="68569" anchor="ctr" anchorCtr="0">
              <a:noAutofit/>
            </a:bodyPr>
            <a:lstStyle/>
            <a:p>
              <a:pPr defTabSz="685721">
                <a:buSzPts val="1400"/>
              </a:pPr>
              <a:endParaRPr sz="1050"/>
            </a:p>
          </p:txBody>
        </p:sp>
        <p:sp>
          <p:nvSpPr>
            <p:cNvPr id="9" name="Google Shape;448;p30">
              <a:extLst>
                <a:ext uri="{FF2B5EF4-FFF2-40B4-BE49-F238E27FC236}">
                  <a16:creationId xmlns:a16="http://schemas.microsoft.com/office/drawing/2014/main" id="{5070E493-C5CB-C6D2-F2E8-17DE365ADF0D}"/>
                </a:ext>
              </a:extLst>
            </p:cNvPr>
            <p:cNvSpPr txBox="1"/>
            <p:nvPr/>
          </p:nvSpPr>
          <p:spPr>
            <a:xfrm>
              <a:off x="5832704" y="2677752"/>
              <a:ext cx="2508048" cy="1452337"/>
            </a:xfrm>
            <a:prstGeom prst="rect">
              <a:avLst/>
            </a:prstGeom>
            <a:noFill/>
            <a:ln>
              <a:noFill/>
            </a:ln>
          </p:spPr>
          <p:txBody>
            <a:bodyPr spcFirstLastPara="1" wrap="square" lIns="51430" tIns="51430" rIns="51430" bIns="51430" anchor="t" anchorCtr="0">
              <a:noAutofit/>
            </a:bodyPr>
            <a:lstStyle/>
            <a:p>
              <a:pPr lvl="1" defTabSz="685721">
                <a:buClr>
                  <a:srgbClr val="002060"/>
                </a:buClr>
                <a:buSzPts val="1800"/>
                <a:buFont typeface="Arial"/>
                <a:buChar char="•"/>
              </a:pPr>
              <a:r>
                <a:rPr lang="en-US" sz="1350" dirty="0">
                  <a:latin typeface=""/>
                  <a:ea typeface="Candara"/>
                  <a:cs typeface="Candara"/>
                  <a:sym typeface="Candara"/>
                </a:rPr>
                <a:t> </a:t>
              </a:r>
              <a:r>
                <a:rPr lang="en-US" dirty="0">
                  <a:latin typeface="Lato" panose="020F0502020204030203" pitchFamily="34" charset="77"/>
                  <a:ea typeface="Candara"/>
                  <a:cs typeface="Candara"/>
                  <a:sym typeface="Candara"/>
                </a:rPr>
                <a:t>Policies that</a:t>
              </a:r>
              <a:endParaRPr lang="en-US" dirty="0">
                <a:latin typeface="Lato" panose="020F0502020204030203" pitchFamily="34" charset="77"/>
              </a:endParaRPr>
            </a:p>
            <a:p>
              <a:pPr lvl="1" defTabSz="685721">
                <a:buClr>
                  <a:srgbClr val="002060"/>
                </a:buClr>
                <a:buSzPts val="1800"/>
              </a:pPr>
              <a:r>
                <a:rPr lang="en-US" dirty="0">
                  <a:latin typeface="Lato" panose="020F0502020204030203" pitchFamily="34" charset="77"/>
                  <a:ea typeface="Candara"/>
                  <a:cs typeface="Candara"/>
                  <a:sym typeface="Candara"/>
                </a:rPr>
                <a:t>  perpetuate</a:t>
              </a:r>
              <a:endParaRPr lang="en-US" dirty="0">
                <a:latin typeface="Lato" panose="020F0502020204030203" pitchFamily="34" charset="77"/>
              </a:endParaRPr>
            </a:p>
            <a:p>
              <a:pPr lvl="1" defTabSz="685721">
                <a:buClr>
                  <a:srgbClr val="002060"/>
                </a:buClr>
                <a:buSzPts val="1800"/>
              </a:pPr>
              <a:r>
                <a:rPr lang="en-US" dirty="0">
                  <a:latin typeface="Lato" panose="020F0502020204030203" pitchFamily="34" charset="77"/>
                  <a:ea typeface="Candara"/>
                  <a:cs typeface="Candara"/>
                  <a:sym typeface="Candara"/>
                </a:rPr>
                <a:t>  structural</a:t>
              </a:r>
              <a:endParaRPr lang="en-US" dirty="0">
                <a:latin typeface="Lato" panose="020F0502020204030203" pitchFamily="34" charset="77"/>
              </a:endParaRPr>
            </a:p>
            <a:p>
              <a:pPr lvl="1" defTabSz="685721">
                <a:buClr>
                  <a:srgbClr val="002060"/>
                </a:buClr>
                <a:buSzPts val="1800"/>
              </a:pPr>
              <a:r>
                <a:rPr lang="en-US" dirty="0">
                  <a:latin typeface="Lato" panose="020F0502020204030203" pitchFamily="34" charset="77"/>
                  <a:ea typeface="Candara"/>
                  <a:cs typeface="Candara"/>
                  <a:sym typeface="Candara"/>
                </a:rPr>
                <a:t>  violence and</a:t>
              </a:r>
              <a:endParaRPr lang="en-US" dirty="0">
                <a:latin typeface="Lato" panose="020F0502020204030203" pitchFamily="34" charset="77"/>
              </a:endParaRPr>
            </a:p>
            <a:p>
              <a:pPr lvl="1" defTabSz="685721">
                <a:buClr>
                  <a:srgbClr val="002060"/>
                </a:buClr>
                <a:buSzPts val="1800"/>
              </a:pPr>
              <a:r>
                <a:rPr lang="en-US" dirty="0">
                  <a:latin typeface="Lato" panose="020F0502020204030203" pitchFamily="34" charset="77"/>
                  <a:ea typeface="Candara"/>
                  <a:cs typeface="Candara"/>
                  <a:sym typeface="Candara"/>
                </a:rPr>
                <a:t>  discrimination</a:t>
              </a:r>
              <a:endParaRPr lang="en-US" dirty="0">
                <a:latin typeface="Lato" panose="020F0502020204030203" pitchFamily="34" charset="77"/>
              </a:endParaRPr>
            </a:p>
            <a:p>
              <a:pPr lvl="1" defTabSz="685721">
                <a:buSzPts val="1300"/>
              </a:pPr>
              <a:endParaRPr lang="en-US" sz="1600" dirty="0">
                <a:latin typeface=""/>
              </a:endParaRPr>
            </a:p>
            <a:p>
              <a:pPr marL="42858" lvl="1" defTabSz="685721">
                <a:lnSpc>
                  <a:spcPct val="90000"/>
                </a:lnSpc>
                <a:buSzPts val="1300"/>
              </a:pPr>
              <a:endParaRPr lang="en-US" sz="975" dirty="0">
                <a:latin typeface=""/>
                <a:ea typeface="Candara"/>
                <a:cs typeface="Candara"/>
                <a:sym typeface="Candara"/>
              </a:endParaRPr>
            </a:p>
          </p:txBody>
        </p:sp>
        <p:sp>
          <p:nvSpPr>
            <p:cNvPr id="10" name="Google Shape;449;p30">
              <a:extLst>
                <a:ext uri="{FF2B5EF4-FFF2-40B4-BE49-F238E27FC236}">
                  <a16:creationId xmlns:a16="http://schemas.microsoft.com/office/drawing/2014/main" id="{22B4849A-E8E6-92C7-3741-B2CB6EF79E41}"/>
                </a:ext>
              </a:extLst>
            </p:cNvPr>
            <p:cNvSpPr/>
            <p:nvPr/>
          </p:nvSpPr>
          <p:spPr>
            <a:xfrm>
              <a:off x="3" y="2414954"/>
              <a:ext cx="3293146" cy="2690453"/>
            </a:xfrm>
            <a:prstGeom prst="roundRect">
              <a:avLst>
                <a:gd name="adj" fmla="val 10000"/>
              </a:avLst>
            </a:prstGeom>
            <a:solidFill>
              <a:schemeClr val="lt1">
                <a:alpha val="89411"/>
              </a:schemeClr>
            </a:solidFill>
            <a:ln w="9525" cap="flat" cmpd="sng">
              <a:solidFill>
                <a:srgbClr val="FFFFFF"/>
              </a:solidFill>
              <a:prstDash val="solid"/>
              <a:round/>
              <a:headEnd type="none" w="sm" len="sm"/>
              <a:tailEnd type="none" w="sm" len="sm"/>
            </a:ln>
          </p:spPr>
          <p:txBody>
            <a:bodyPr spcFirstLastPara="1" wrap="square" lIns="68569" tIns="68569" rIns="68569" bIns="68569" anchor="ctr" anchorCtr="0">
              <a:noAutofit/>
            </a:bodyPr>
            <a:lstStyle/>
            <a:p>
              <a:pPr defTabSz="685721">
                <a:buSzPts val="1400"/>
              </a:pPr>
              <a:endParaRPr sz="1050"/>
            </a:p>
          </p:txBody>
        </p:sp>
        <p:sp>
          <p:nvSpPr>
            <p:cNvPr id="12" name="Google Shape;450;p30">
              <a:extLst>
                <a:ext uri="{FF2B5EF4-FFF2-40B4-BE49-F238E27FC236}">
                  <a16:creationId xmlns:a16="http://schemas.microsoft.com/office/drawing/2014/main" id="{50E1585B-E919-C658-ECD1-D853C8DF0EC0}"/>
                </a:ext>
              </a:extLst>
            </p:cNvPr>
            <p:cNvSpPr txBox="1"/>
            <p:nvPr/>
          </p:nvSpPr>
          <p:spPr>
            <a:xfrm>
              <a:off x="-465550" y="2658471"/>
              <a:ext cx="2584351" cy="1899638"/>
            </a:xfrm>
            <a:prstGeom prst="rect">
              <a:avLst/>
            </a:prstGeom>
            <a:noFill/>
            <a:ln>
              <a:noFill/>
            </a:ln>
          </p:spPr>
          <p:txBody>
            <a:bodyPr spcFirstLastPara="1" wrap="square" lIns="51430" tIns="51430" rIns="51430" bIns="51430" anchor="t" anchorCtr="0">
              <a:noAutofit/>
            </a:bodyPr>
            <a:lstStyle/>
            <a:p>
              <a:pPr marL="128574" lvl="1" indent="-128574" defTabSz="685721">
                <a:lnSpc>
                  <a:spcPct val="90000"/>
                </a:lnSpc>
                <a:buClr>
                  <a:srgbClr val="002060"/>
                </a:buClr>
                <a:buSzPts val="1800"/>
                <a:buFont typeface="Arial"/>
                <a:buChar char="•"/>
              </a:pPr>
              <a:r>
                <a:rPr lang="en-US" dirty="0">
                  <a:latin typeface="Lato" panose="020F0502020204030203" pitchFamily="34" charset="77"/>
                  <a:ea typeface="Candara"/>
                  <a:cs typeface="Candara"/>
                  <a:sym typeface="Candara"/>
                </a:rPr>
                <a:t>Health and MH</a:t>
              </a:r>
              <a:endParaRPr dirty="0">
                <a:latin typeface="Lato" panose="020F0502020204030203" pitchFamily="34" charset="77"/>
              </a:endParaRPr>
            </a:p>
            <a:p>
              <a:pPr marL="128574" lvl="1" indent="-128574" defTabSz="685721">
                <a:lnSpc>
                  <a:spcPct val="90000"/>
                </a:lnSpc>
                <a:spcBef>
                  <a:spcPts val="203"/>
                </a:spcBef>
                <a:buClr>
                  <a:srgbClr val="002060"/>
                </a:buClr>
                <a:buSzPts val="1800"/>
                <a:buFont typeface="Arial"/>
                <a:buChar char="•"/>
              </a:pPr>
              <a:r>
                <a:rPr lang="en-US" dirty="0">
                  <a:latin typeface="Lato" panose="020F0502020204030203" pitchFamily="34" charset="77"/>
                  <a:ea typeface="Candara"/>
                  <a:cs typeface="Candara"/>
                  <a:sym typeface="Candara"/>
                </a:rPr>
                <a:t>Economic</a:t>
              </a:r>
              <a:endParaRPr dirty="0">
                <a:latin typeface="Lato" panose="020F0502020204030203" pitchFamily="34" charset="77"/>
              </a:endParaRPr>
            </a:p>
            <a:p>
              <a:pPr marL="128574" lvl="1" indent="-128574" defTabSz="685721">
                <a:lnSpc>
                  <a:spcPct val="90000"/>
                </a:lnSpc>
                <a:spcBef>
                  <a:spcPts val="203"/>
                </a:spcBef>
                <a:buClr>
                  <a:srgbClr val="002060"/>
                </a:buClr>
                <a:buSzPts val="1800"/>
                <a:buFont typeface="Arial"/>
                <a:buChar char="•"/>
              </a:pPr>
              <a:r>
                <a:rPr lang="en-US" dirty="0">
                  <a:latin typeface="Lato" panose="020F0502020204030203" pitchFamily="34" charset="77"/>
                  <a:ea typeface="Candara"/>
                  <a:cs typeface="Candara"/>
                  <a:sym typeface="Candara"/>
                </a:rPr>
                <a:t>Social</a:t>
              </a:r>
              <a:endParaRPr dirty="0">
                <a:latin typeface="Lato" panose="020F0502020204030203" pitchFamily="34" charset="77"/>
              </a:endParaRPr>
            </a:p>
            <a:p>
              <a:pPr marL="128574" lvl="1" indent="-128574" defTabSz="685721">
                <a:lnSpc>
                  <a:spcPct val="90000"/>
                </a:lnSpc>
                <a:spcBef>
                  <a:spcPts val="203"/>
                </a:spcBef>
                <a:buClr>
                  <a:srgbClr val="002060"/>
                </a:buClr>
                <a:buSzPts val="1800"/>
                <a:buFont typeface="Arial"/>
                <a:buChar char="•"/>
              </a:pPr>
              <a:r>
                <a:rPr lang="en-US" dirty="0">
                  <a:latin typeface="Lato" panose="020F0502020204030203" pitchFamily="34" charset="77"/>
                  <a:ea typeface="Candara"/>
                  <a:cs typeface="Candara"/>
                  <a:sym typeface="Candara"/>
                </a:rPr>
                <a:t>Cultural and Spiritual</a:t>
              </a:r>
              <a:endParaRPr dirty="0">
                <a:latin typeface="Lato" panose="020F0502020204030203" pitchFamily="34" charset="77"/>
              </a:endParaRPr>
            </a:p>
            <a:p>
              <a:pPr marL="128574" lvl="1" indent="-128574" defTabSz="685721">
                <a:lnSpc>
                  <a:spcPct val="90000"/>
                </a:lnSpc>
                <a:spcBef>
                  <a:spcPts val="203"/>
                </a:spcBef>
                <a:buClr>
                  <a:srgbClr val="002060"/>
                </a:buClr>
                <a:buSzPts val="1800"/>
                <a:buFont typeface="Arial"/>
                <a:buChar char="•"/>
              </a:pPr>
              <a:r>
                <a:rPr lang="en-US" dirty="0">
                  <a:latin typeface="Lato" panose="020F0502020204030203" pitchFamily="34" charset="77"/>
                  <a:ea typeface="Candara"/>
                  <a:cs typeface="Candara"/>
                  <a:sym typeface="Candara"/>
                </a:rPr>
                <a:t>Environmental</a:t>
              </a:r>
              <a:endParaRPr dirty="0">
                <a:latin typeface="Lato" panose="020F0502020204030203" pitchFamily="34" charset="77"/>
              </a:endParaRPr>
            </a:p>
            <a:p>
              <a:pPr marL="128574" lvl="1" indent="-128574" defTabSz="685721">
                <a:lnSpc>
                  <a:spcPct val="90000"/>
                </a:lnSpc>
                <a:spcBef>
                  <a:spcPts val="203"/>
                </a:spcBef>
                <a:buClr>
                  <a:srgbClr val="002060"/>
                </a:buClr>
                <a:buSzPts val="1800"/>
                <a:buFont typeface="Arial"/>
                <a:buChar char="•"/>
              </a:pPr>
              <a:r>
                <a:rPr lang="en-US" dirty="0">
                  <a:latin typeface="Lato" panose="020F0502020204030203" pitchFamily="34" charset="77"/>
                  <a:ea typeface="Candara"/>
                  <a:cs typeface="Candara"/>
                  <a:sym typeface="Candara"/>
                </a:rPr>
                <a:t>Transgenerational</a:t>
              </a:r>
              <a:endParaRPr b="1" dirty="0">
                <a:latin typeface="Lato" panose="020F0502020204030203" pitchFamily="34" charset="77"/>
                <a:ea typeface="Candara"/>
                <a:cs typeface="Candara"/>
                <a:sym typeface="Candara"/>
              </a:endParaRPr>
            </a:p>
            <a:p>
              <a:pPr marL="128574" lvl="1" indent="-42858" defTabSz="685721">
                <a:lnSpc>
                  <a:spcPct val="90000"/>
                </a:lnSpc>
                <a:spcBef>
                  <a:spcPts val="203"/>
                </a:spcBef>
                <a:buSzPts val="1800"/>
              </a:pPr>
              <a:endParaRPr sz="1350" dirty="0">
                <a:latin typeface=""/>
              </a:endParaRPr>
            </a:p>
            <a:p>
              <a:pPr marL="128574" lvl="1" indent="-42858" defTabSz="685721">
                <a:lnSpc>
                  <a:spcPct val="90000"/>
                </a:lnSpc>
                <a:spcBef>
                  <a:spcPts val="203"/>
                </a:spcBef>
                <a:buSzPts val="1800"/>
              </a:pPr>
              <a:endParaRPr sz="1350" dirty="0">
                <a:latin typeface=""/>
                <a:ea typeface="Candara"/>
                <a:cs typeface="Candara"/>
                <a:sym typeface="Candara"/>
              </a:endParaRPr>
            </a:p>
            <a:p>
              <a:pPr marL="128574" lvl="1" indent="-42858" defTabSz="685721">
                <a:lnSpc>
                  <a:spcPct val="90000"/>
                </a:lnSpc>
                <a:spcBef>
                  <a:spcPts val="203"/>
                </a:spcBef>
                <a:buSzPts val="1800"/>
              </a:pPr>
              <a:endParaRPr sz="1350" b="1" dirty="0">
                <a:latin typeface=""/>
                <a:ea typeface="Candara"/>
                <a:cs typeface="Candara"/>
                <a:sym typeface="Candara"/>
              </a:endParaRPr>
            </a:p>
            <a:p>
              <a:pPr marL="128574" lvl="1" indent="-42858" defTabSz="685721">
                <a:lnSpc>
                  <a:spcPct val="90000"/>
                </a:lnSpc>
                <a:spcBef>
                  <a:spcPts val="203"/>
                </a:spcBef>
                <a:buSzPts val="1800"/>
              </a:pPr>
              <a:endParaRPr sz="1350" b="1" dirty="0">
                <a:latin typeface=""/>
                <a:ea typeface="Candara"/>
                <a:cs typeface="Candara"/>
                <a:sym typeface="Candara"/>
              </a:endParaRPr>
            </a:p>
            <a:p>
              <a:pPr marL="128574" lvl="1" indent="-42858" defTabSz="685721">
                <a:lnSpc>
                  <a:spcPct val="90000"/>
                </a:lnSpc>
                <a:spcBef>
                  <a:spcPts val="203"/>
                </a:spcBef>
                <a:buSzPts val="1800"/>
              </a:pPr>
              <a:endParaRPr sz="1350" b="1" dirty="0">
                <a:latin typeface=""/>
                <a:ea typeface="Candara"/>
                <a:cs typeface="Candara"/>
                <a:sym typeface="Candara"/>
              </a:endParaRPr>
            </a:p>
            <a:p>
              <a:pPr marL="42858" lvl="1" indent="-19048" defTabSz="685721">
                <a:lnSpc>
                  <a:spcPct val="90000"/>
                </a:lnSpc>
                <a:spcBef>
                  <a:spcPts val="203"/>
                </a:spcBef>
                <a:buSzPts val="500"/>
              </a:pPr>
              <a:endParaRPr sz="375" b="1" dirty="0">
                <a:latin typeface=""/>
                <a:ea typeface="Candara"/>
                <a:cs typeface="Candara"/>
                <a:sym typeface="Candara"/>
              </a:endParaRPr>
            </a:p>
            <a:p>
              <a:pPr marL="42858" lvl="1" indent="-19048" defTabSz="685721">
                <a:lnSpc>
                  <a:spcPct val="90000"/>
                </a:lnSpc>
                <a:spcBef>
                  <a:spcPts val="56"/>
                </a:spcBef>
                <a:buSzPts val="500"/>
              </a:pPr>
              <a:endParaRPr sz="375" b="1" dirty="0">
                <a:latin typeface=""/>
                <a:ea typeface="Candara"/>
                <a:cs typeface="Candara"/>
                <a:sym typeface="Candara"/>
              </a:endParaRPr>
            </a:p>
          </p:txBody>
        </p:sp>
        <p:sp>
          <p:nvSpPr>
            <p:cNvPr id="13" name="Google Shape;451;p30">
              <a:extLst>
                <a:ext uri="{FF2B5EF4-FFF2-40B4-BE49-F238E27FC236}">
                  <a16:creationId xmlns:a16="http://schemas.microsoft.com/office/drawing/2014/main" id="{6901916F-30A3-B980-006E-3239A7A2FBE7}"/>
                </a:ext>
              </a:extLst>
            </p:cNvPr>
            <p:cNvSpPr/>
            <p:nvPr/>
          </p:nvSpPr>
          <p:spPr>
            <a:xfrm>
              <a:off x="5266221" y="-51653"/>
              <a:ext cx="2582378" cy="1600669"/>
            </a:xfrm>
            <a:prstGeom prst="roundRect">
              <a:avLst>
                <a:gd name="adj" fmla="val 10000"/>
              </a:avLst>
            </a:prstGeom>
            <a:solidFill>
              <a:schemeClr val="lt1">
                <a:alpha val="89411"/>
              </a:schemeClr>
            </a:solidFill>
            <a:ln w="9525" cap="flat" cmpd="sng">
              <a:solidFill>
                <a:srgbClr val="FFFFFF"/>
              </a:solidFill>
              <a:prstDash val="solid"/>
              <a:round/>
              <a:headEnd type="none" w="sm" len="sm"/>
              <a:tailEnd type="none" w="sm" len="sm"/>
            </a:ln>
          </p:spPr>
          <p:txBody>
            <a:bodyPr spcFirstLastPara="1" wrap="square" lIns="68569" tIns="68569" rIns="68569" bIns="68569" anchor="ctr" anchorCtr="0">
              <a:noAutofit/>
            </a:bodyPr>
            <a:lstStyle/>
            <a:p>
              <a:pPr defTabSz="685721">
                <a:buSzPts val="1400"/>
              </a:pPr>
              <a:endParaRPr sz="1050" dirty="0">
                <a:latin typeface=""/>
              </a:endParaRPr>
            </a:p>
          </p:txBody>
        </p:sp>
        <p:sp>
          <p:nvSpPr>
            <p:cNvPr id="14" name="Google Shape;452;p30">
              <a:extLst>
                <a:ext uri="{FF2B5EF4-FFF2-40B4-BE49-F238E27FC236}">
                  <a16:creationId xmlns:a16="http://schemas.microsoft.com/office/drawing/2014/main" id="{90AD348F-578F-5AE0-26E9-472667200BF0}"/>
                </a:ext>
              </a:extLst>
            </p:cNvPr>
            <p:cNvSpPr txBox="1"/>
            <p:nvPr/>
          </p:nvSpPr>
          <p:spPr>
            <a:xfrm>
              <a:off x="6093099" y="206973"/>
              <a:ext cx="2315855" cy="1130178"/>
            </a:xfrm>
            <a:prstGeom prst="rect">
              <a:avLst/>
            </a:prstGeom>
            <a:noFill/>
            <a:ln>
              <a:noFill/>
            </a:ln>
          </p:spPr>
          <p:txBody>
            <a:bodyPr spcFirstLastPara="1" wrap="square" lIns="51430" tIns="51430" rIns="51430" bIns="51430" anchor="t" anchorCtr="0">
              <a:noAutofit/>
            </a:bodyPr>
            <a:lstStyle/>
            <a:p>
              <a:pPr marL="128574" lvl="1" indent="-128574" defTabSz="685721">
                <a:lnSpc>
                  <a:spcPct val="90000"/>
                </a:lnSpc>
                <a:buClr>
                  <a:srgbClr val="002060"/>
                </a:buClr>
                <a:buSzPts val="1800"/>
                <a:buFont typeface="Arial"/>
                <a:buChar char="•"/>
              </a:pPr>
              <a:r>
                <a:rPr lang="en-US" dirty="0">
                  <a:latin typeface="Lato" panose="020F0502020204030203" pitchFamily="34" charset="77"/>
                  <a:ea typeface="Candara"/>
                  <a:cs typeface="Candara"/>
                  <a:sym typeface="Candara"/>
                </a:rPr>
                <a:t>Undermining Sanity and Sobriety</a:t>
              </a:r>
              <a:endParaRPr dirty="0">
                <a:latin typeface="Lato" panose="020F0502020204030203" pitchFamily="34" charset="77"/>
              </a:endParaRPr>
            </a:p>
            <a:p>
              <a:pPr marL="128574" lvl="1" indent="-128574" defTabSz="685721">
                <a:lnSpc>
                  <a:spcPct val="90000"/>
                </a:lnSpc>
                <a:spcBef>
                  <a:spcPts val="203"/>
                </a:spcBef>
                <a:buClr>
                  <a:srgbClr val="002060"/>
                </a:buClr>
                <a:buSzPts val="1800"/>
                <a:buFont typeface="Arial"/>
                <a:buChar char="•"/>
              </a:pPr>
              <a:r>
                <a:rPr lang="en-US" dirty="0">
                  <a:latin typeface="Lato" panose="020F0502020204030203" pitchFamily="34" charset="77"/>
                  <a:ea typeface="Calibri"/>
                  <a:cs typeface="Calibri"/>
                  <a:sym typeface="Calibri"/>
                </a:rPr>
                <a:t>Jeopardizing health and wellbeing</a:t>
              </a:r>
              <a:endParaRPr dirty="0">
                <a:latin typeface="Lato" panose="020F0502020204030203" pitchFamily="34" charset="77"/>
              </a:endParaRPr>
            </a:p>
            <a:p>
              <a:pPr marL="128574" lvl="1" indent="-128574" defTabSz="685721">
                <a:lnSpc>
                  <a:spcPct val="90000"/>
                </a:lnSpc>
                <a:spcBef>
                  <a:spcPts val="203"/>
                </a:spcBef>
                <a:buClr>
                  <a:srgbClr val="002060"/>
                </a:buClr>
                <a:buSzPts val="1800"/>
                <a:buFont typeface="Arial"/>
                <a:buChar char="•"/>
              </a:pPr>
              <a:r>
                <a:rPr lang="en-US" dirty="0">
                  <a:latin typeface="Lato" panose="020F0502020204030203" pitchFamily="34" charset="77"/>
                  <a:ea typeface="Candara"/>
                  <a:cs typeface="Candara"/>
                  <a:sym typeface="Candara"/>
                </a:rPr>
                <a:t>Controlling Access to Resources</a:t>
              </a:r>
              <a:endParaRPr dirty="0">
                <a:latin typeface="Lato" panose="020F0502020204030203" pitchFamily="34" charset="77"/>
              </a:endParaRPr>
            </a:p>
          </p:txBody>
        </p:sp>
        <p:sp>
          <p:nvSpPr>
            <p:cNvPr id="15" name="Google Shape;453;p30">
              <a:extLst>
                <a:ext uri="{FF2B5EF4-FFF2-40B4-BE49-F238E27FC236}">
                  <a16:creationId xmlns:a16="http://schemas.microsoft.com/office/drawing/2014/main" id="{9F8C4DF5-588A-1F9E-750D-F54DE54D270A}"/>
                </a:ext>
              </a:extLst>
            </p:cNvPr>
            <p:cNvSpPr/>
            <p:nvPr/>
          </p:nvSpPr>
          <p:spPr>
            <a:xfrm>
              <a:off x="0" y="60769"/>
              <a:ext cx="3508769" cy="2277224"/>
            </a:xfrm>
            <a:prstGeom prst="roundRect">
              <a:avLst>
                <a:gd name="adj" fmla="val 10000"/>
              </a:avLst>
            </a:prstGeom>
            <a:solidFill>
              <a:schemeClr val="lt1">
                <a:alpha val="89411"/>
              </a:schemeClr>
            </a:solidFill>
            <a:ln>
              <a:noFill/>
            </a:ln>
          </p:spPr>
          <p:txBody>
            <a:bodyPr spcFirstLastPara="1" wrap="square" lIns="68569" tIns="68569" rIns="68569" bIns="68569" anchor="ctr" anchorCtr="0">
              <a:noAutofit/>
            </a:bodyPr>
            <a:lstStyle/>
            <a:p>
              <a:pPr defTabSz="685721">
                <a:buSzPts val="1400"/>
              </a:pPr>
              <a:endParaRPr sz="1050"/>
            </a:p>
          </p:txBody>
        </p:sp>
        <p:sp>
          <p:nvSpPr>
            <p:cNvPr id="16" name="Google Shape;454;p30">
              <a:extLst>
                <a:ext uri="{FF2B5EF4-FFF2-40B4-BE49-F238E27FC236}">
                  <a16:creationId xmlns:a16="http://schemas.microsoft.com/office/drawing/2014/main" id="{EF1991AA-6D02-D425-44B6-7442941876A3}"/>
                </a:ext>
              </a:extLst>
            </p:cNvPr>
            <p:cNvSpPr txBox="1"/>
            <p:nvPr/>
          </p:nvSpPr>
          <p:spPr>
            <a:xfrm>
              <a:off x="-465550" y="180380"/>
              <a:ext cx="2821947" cy="1376021"/>
            </a:xfrm>
            <a:prstGeom prst="rect">
              <a:avLst/>
            </a:prstGeom>
            <a:noFill/>
            <a:ln>
              <a:noFill/>
            </a:ln>
          </p:spPr>
          <p:txBody>
            <a:bodyPr spcFirstLastPara="1" wrap="square" lIns="51430" tIns="51430" rIns="51430" bIns="51430" anchor="t" anchorCtr="0">
              <a:noAutofit/>
            </a:bodyPr>
            <a:lstStyle/>
            <a:p>
              <a:pPr marL="128574" lvl="1" indent="-128574" defTabSz="685721">
                <a:lnSpc>
                  <a:spcPct val="90000"/>
                </a:lnSpc>
                <a:buClr>
                  <a:srgbClr val="002060"/>
                </a:buClr>
                <a:buSzPts val="1800"/>
                <a:buFont typeface="Arial"/>
                <a:buChar char="•"/>
              </a:pPr>
              <a:r>
                <a:rPr lang="en-US" dirty="0">
                  <a:latin typeface="Lato" panose="020F0502020204030203" pitchFamily="34" charset="77"/>
                  <a:ea typeface="Candara"/>
                  <a:cs typeface="Candara"/>
                  <a:sym typeface="Candara"/>
                </a:rPr>
                <a:t>Health</a:t>
              </a:r>
              <a:endParaRPr dirty="0">
                <a:latin typeface="Lato" panose="020F0502020204030203" pitchFamily="34" charset="77"/>
              </a:endParaRPr>
            </a:p>
            <a:p>
              <a:pPr marL="128574" lvl="1" indent="-128574" defTabSz="685721">
                <a:lnSpc>
                  <a:spcPct val="90000"/>
                </a:lnSpc>
                <a:spcBef>
                  <a:spcPts val="203"/>
                </a:spcBef>
                <a:buClr>
                  <a:srgbClr val="002060"/>
                </a:buClr>
                <a:buSzPts val="1800"/>
                <a:buFont typeface="Arial"/>
                <a:buChar char="•"/>
              </a:pPr>
              <a:r>
                <a:rPr lang="en-US" dirty="0">
                  <a:latin typeface="Lato" panose="020F0502020204030203" pitchFamily="34" charset="77"/>
                  <a:ea typeface="Candara"/>
                  <a:cs typeface="Candara"/>
                  <a:sym typeface="Candara"/>
                </a:rPr>
                <a:t>Mental Health/Suicide</a:t>
              </a:r>
              <a:endParaRPr sz="1400" dirty="0">
                <a:latin typeface="Lato" panose="020F0502020204030203" pitchFamily="34" charset="77"/>
              </a:endParaRPr>
            </a:p>
            <a:p>
              <a:pPr marL="128574" lvl="1" indent="-128574" defTabSz="685721">
                <a:lnSpc>
                  <a:spcPct val="90000"/>
                </a:lnSpc>
                <a:spcBef>
                  <a:spcPts val="203"/>
                </a:spcBef>
                <a:buClr>
                  <a:srgbClr val="002060"/>
                </a:buClr>
                <a:buSzPts val="1800"/>
                <a:buFont typeface="Arial"/>
                <a:buChar char="•"/>
              </a:pPr>
              <a:r>
                <a:rPr lang="en-US" dirty="0">
                  <a:latin typeface="Lato" panose="020F0502020204030203" pitchFamily="34" charset="77"/>
                  <a:ea typeface="Candara"/>
                  <a:cs typeface="Candara"/>
                  <a:sym typeface="Candara"/>
                </a:rPr>
                <a:t>Substance Use</a:t>
              </a:r>
              <a:endParaRPr sz="1400" dirty="0">
                <a:latin typeface="Lato" panose="020F0502020204030203" pitchFamily="34" charset="77"/>
              </a:endParaRPr>
            </a:p>
            <a:p>
              <a:pPr marL="128574" lvl="1" indent="-128574" defTabSz="685721">
                <a:lnSpc>
                  <a:spcPct val="90000"/>
                </a:lnSpc>
                <a:spcBef>
                  <a:spcPts val="203"/>
                </a:spcBef>
                <a:buClr>
                  <a:srgbClr val="002060"/>
                </a:buClr>
                <a:buSzPts val="1800"/>
                <a:buFont typeface="Arial"/>
                <a:buChar char="•"/>
              </a:pPr>
              <a:r>
                <a:rPr lang="en-US" dirty="0">
                  <a:latin typeface="Lato" panose="020F0502020204030203" pitchFamily="34" charset="77"/>
                  <a:ea typeface="Candara"/>
                  <a:cs typeface="Candara"/>
                  <a:sym typeface="Candara"/>
                </a:rPr>
                <a:t>Intergenerational</a:t>
              </a:r>
              <a:endParaRPr sz="1400" dirty="0">
                <a:latin typeface="Lato" panose="020F0502020204030203" pitchFamily="34" charset="77"/>
              </a:endParaRPr>
            </a:p>
            <a:p>
              <a:pPr marL="128574" lvl="1" indent="-128574" defTabSz="685721">
                <a:lnSpc>
                  <a:spcPct val="90000"/>
                </a:lnSpc>
                <a:spcBef>
                  <a:spcPts val="203"/>
                </a:spcBef>
                <a:buClr>
                  <a:srgbClr val="002060"/>
                </a:buClr>
                <a:buSzPts val="1800"/>
                <a:buFont typeface="Arial"/>
                <a:buChar char="•"/>
              </a:pPr>
              <a:r>
                <a:rPr lang="en-US" dirty="0">
                  <a:latin typeface="Lato" panose="020F0502020204030203" pitchFamily="34" charset="77"/>
                  <a:ea typeface="Candara"/>
                  <a:cs typeface="Candara"/>
                  <a:sym typeface="Candara"/>
                </a:rPr>
                <a:t>Interpersonal</a:t>
              </a:r>
              <a:endParaRPr dirty="0">
                <a:latin typeface="Lato" panose="020F0502020204030203" pitchFamily="34" charset="77"/>
                <a:ea typeface="Candara"/>
                <a:cs typeface="Candara"/>
                <a:sym typeface="Candara"/>
              </a:endParaRPr>
            </a:p>
            <a:p>
              <a:pPr marL="128574" lvl="1" indent="-128574" defTabSz="685721">
                <a:lnSpc>
                  <a:spcPct val="90000"/>
                </a:lnSpc>
                <a:spcBef>
                  <a:spcPts val="203"/>
                </a:spcBef>
                <a:buClr>
                  <a:srgbClr val="002060"/>
                </a:buClr>
                <a:buSzPts val="1800"/>
                <a:buFont typeface="Arial"/>
                <a:buChar char="•"/>
              </a:pPr>
              <a:r>
                <a:rPr lang="en-US" dirty="0">
                  <a:latin typeface="Lato" panose="020F0502020204030203" pitchFamily="34" charset="77"/>
                  <a:ea typeface="Candara"/>
                  <a:cs typeface="Candara"/>
                  <a:sym typeface="Candara"/>
                </a:rPr>
                <a:t>Economic</a:t>
              </a:r>
              <a:endParaRPr sz="1100" dirty="0">
                <a:latin typeface="Lato" panose="020F0502020204030203" pitchFamily="34" charset="77"/>
              </a:endParaRPr>
            </a:p>
          </p:txBody>
        </p:sp>
        <p:sp>
          <p:nvSpPr>
            <p:cNvPr id="17" name="Google Shape;455;p30">
              <a:extLst>
                <a:ext uri="{FF2B5EF4-FFF2-40B4-BE49-F238E27FC236}">
                  <a16:creationId xmlns:a16="http://schemas.microsoft.com/office/drawing/2014/main" id="{57E79A73-A951-09E7-8221-9F24B71D07DC}"/>
                </a:ext>
              </a:extLst>
            </p:cNvPr>
            <p:cNvSpPr/>
            <p:nvPr/>
          </p:nvSpPr>
          <p:spPr>
            <a:xfrm>
              <a:off x="1708372" y="336772"/>
              <a:ext cx="2165906" cy="2165906"/>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gradFill>
              <a:gsLst>
                <a:gs pos="0">
                  <a:srgbClr val="737AEC"/>
                </a:gs>
                <a:gs pos="100000">
                  <a:srgbClr val="737AEC"/>
                </a:gs>
              </a:gsLst>
              <a:lin ang="16200000" scaled="0"/>
            </a:gradFill>
            <a:ln>
              <a:noFill/>
            </a:ln>
            <a:effectLst>
              <a:outerShdw blurRad="40000" dist="23000" dir="5400000" rotWithShape="0">
                <a:srgbClr val="000000">
                  <a:alpha val="34509"/>
                </a:srgbClr>
              </a:outerShdw>
            </a:effectLst>
          </p:spPr>
          <p:txBody>
            <a:bodyPr spcFirstLastPara="1" wrap="square" lIns="68569" tIns="68569" rIns="68569" bIns="68569" anchor="ctr" anchorCtr="0">
              <a:noAutofit/>
            </a:bodyPr>
            <a:lstStyle/>
            <a:p>
              <a:pPr defTabSz="685721">
                <a:buSzPts val="1400"/>
              </a:pPr>
              <a:endParaRPr sz="1050"/>
            </a:p>
          </p:txBody>
        </p:sp>
        <p:sp>
          <p:nvSpPr>
            <p:cNvPr id="18" name="Google Shape;456;p30">
              <a:extLst>
                <a:ext uri="{FF2B5EF4-FFF2-40B4-BE49-F238E27FC236}">
                  <a16:creationId xmlns:a16="http://schemas.microsoft.com/office/drawing/2014/main" id="{030A1C18-E211-1F60-F660-62EB42B0C096}"/>
                </a:ext>
              </a:extLst>
            </p:cNvPr>
            <p:cNvSpPr txBox="1"/>
            <p:nvPr/>
          </p:nvSpPr>
          <p:spPr>
            <a:xfrm>
              <a:off x="2342751" y="971151"/>
              <a:ext cx="1531527" cy="1531527"/>
            </a:xfrm>
            <a:prstGeom prst="rect">
              <a:avLst/>
            </a:prstGeom>
            <a:noFill/>
            <a:ln>
              <a:noFill/>
            </a:ln>
          </p:spPr>
          <p:txBody>
            <a:bodyPr spcFirstLastPara="1" wrap="square" lIns="106669" tIns="106669" rIns="106669" bIns="106669" anchor="ctr" anchorCtr="0">
              <a:noAutofit/>
            </a:bodyPr>
            <a:lstStyle/>
            <a:p>
              <a:pPr algn="ctr" defTabSz="685721">
                <a:lnSpc>
                  <a:spcPct val="90000"/>
                </a:lnSpc>
                <a:buSzPts val="2000"/>
              </a:pPr>
              <a:r>
                <a:rPr lang="en-US" sz="1500" b="1">
                  <a:solidFill>
                    <a:srgbClr val="FFFFFF"/>
                  </a:solidFill>
                </a:rPr>
                <a:t>Traumatic Effects of Abuse</a:t>
              </a:r>
              <a:endParaRPr sz="1050"/>
            </a:p>
          </p:txBody>
        </p:sp>
        <p:sp>
          <p:nvSpPr>
            <p:cNvPr id="19" name="Google Shape;457;p30">
              <a:extLst>
                <a:ext uri="{FF2B5EF4-FFF2-40B4-BE49-F238E27FC236}">
                  <a16:creationId xmlns:a16="http://schemas.microsoft.com/office/drawing/2014/main" id="{8161E3DB-FAA7-A858-E147-36DD8838969F}"/>
                </a:ext>
              </a:extLst>
            </p:cNvPr>
            <p:cNvSpPr/>
            <p:nvPr/>
          </p:nvSpPr>
          <p:spPr>
            <a:xfrm rot="5400000">
              <a:off x="3974320" y="336772"/>
              <a:ext cx="2165906" cy="2165906"/>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gradFill>
              <a:gsLst>
                <a:gs pos="0">
                  <a:srgbClr val="737AEC"/>
                </a:gs>
                <a:gs pos="100000">
                  <a:srgbClr val="737AEC"/>
                </a:gs>
              </a:gsLst>
              <a:lin ang="16200000" scaled="0"/>
            </a:gradFill>
            <a:ln>
              <a:noFill/>
            </a:ln>
            <a:effectLst>
              <a:outerShdw blurRad="40000" dist="23000" dir="5400000" rotWithShape="0">
                <a:srgbClr val="000000">
                  <a:alpha val="34509"/>
                </a:srgbClr>
              </a:outerShdw>
            </a:effectLst>
          </p:spPr>
          <p:txBody>
            <a:bodyPr spcFirstLastPara="1" wrap="square" lIns="68569" tIns="68569" rIns="68569" bIns="68569" anchor="ctr" anchorCtr="0">
              <a:noAutofit/>
            </a:bodyPr>
            <a:lstStyle/>
            <a:p>
              <a:pPr defTabSz="685721">
                <a:buSzPts val="1400"/>
              </a:pPr>
              <a:endParaRPr sz="1050"/>
            </a:p>
          </p:txBody>
        </p:sp>
        <p:sp>
          <p:nvSpPr>
            <p:cNvPr id="20" name="Google Shape;458;p30">
              <a:extLst>
                <a:ext uri="{FF2B5EF4-FFF2-40B4-BE49-F238E27FC236}">
                  <a16:creationId xmlns:a16="http://schemas.microsoft.com/office/drawing/2014/main" id="{D3D171E8-172D-D86D-9516-7D5C605AD02D}"/>
                </a:ext>
              </a:extLst>
            </p:cNvPr>
            <p:cNvSpPr txBox="1"/>
            <p:nvPr/>
          </p:nvSpPr>
          <p:spPr>
            <a:xfrm>
              <a:off x="3974320" y="971151"/>
              <a:ext cx="1531527" cy="1531527"/>
            </a:xfrm>
            <a:prstGeom prst="rect">
              <a:avLst/>
            </a:prstGeom>
            <a:noFill/>
            <a:ln>
              <a:noFill/>
            </a:ln>
          </p:spPr>
          <p:txBody>
            <a:bodyPr spcFirstLastPara="1" wrap="square" lIns="106669" tIns="106669" rIns="106669" bIns="106669" anchor="ctr" anchorCtr="0">
              <a:noAutofit/>
            </a:bodyPr>
            <a:lstStyle/>
            <a:p>
              <a:pPr algn="ctr" defTabSz="685721">
                <a:lnSpc>
                  <a:spcPct val="90000"/>
                </a:lnSpc>
                <a:buSzPts val="2000"/>
              </a:pPr>
              <a:r>
                <a:rPr lang="en-US" sz="1500" b="1">
                  <a:solidFill>
                    <a:srgbClr val="FFFFFF"/>
                  </a:solidFill>
                </a:rPr>
                <a:t>Ongoing Coercive Control</a:t>
              </a:r>
              <a:endParaRPr sz="1050"/>
            </a:p>
          </p:txBody>
        </p:sp>
        <p:sp>
          <p:nvSpPr>
            <p:cNvPr id="21" name="Google Shape;459;p30">
              <a:extLst>
                <a:ext uri="{FF2B5EF4-FFF2-40B4-BE49-F238E27FC236}">
                  <a16:creationId xmlns:a16="http://schemas.microsoft.com/office/drawing/2014/main" id="{7DFCEC4F-A730-D50D-A2BF-B5DA073635D6}"/>
                </a:ext>
              </a:extLst>
            </p:cNvPr>
            <p:cNvSpPr/>
            <p:nvPr/>
          </p:nvSpPr>
          <p:spPr>
            <a:xfrm rot="10800000">
              <a:off x="4007762" y="2658471"/>
              <a:ext cx="2165906" cy="2165906"/>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gradFill>
              <a:gsLst>
                <a:gs pos="0">
                  <a:srgbClr val="737AEC"/>
                </a:gs>
                <a:gs pos="100000">
                  <a:srgbClr val="737AEC"/>
                </a:gs>
              </a:gsLst>
              <a:lin ang="16200000" scaled="0"/>
            </a:gradFill>
            <a:ln>
              <a:noFill/>
            </a:ln>
            <a:effectLst>
              <a:outerShdw blurRad="40000" dist="23000" dir="5400000" rotWithShape="0">
                <a:srgbClr val="000000">
                  <a:alpha val="34509"/>
                </a:srgbClr>
              </a:outerShdw>
            </a:effectLst>
          </p:spPr>
          <p:txBody>
            <a:bodyPr spcFirstLastPara="1" wrap="square" lIns="68569" tIns="68569" rIns="68569" bIns="68569" anchor="ctr" anchorCtr="0">
              <a:noAutofit/>
            </a:bodyPr>
            <a:lstStyle/>
            <a:p>
              <a:pPr defTabSz="685721">
                <a:buSzPts val="1400"/>
              </a:pPr>
              <a:endParaRPr sz="1050"/>
            </a:p>
          </p:txBody>
        </p:sp>
        <p:sp>
          <p:nvSpPr>
            <p:cNvPr id="22" name="Google Shape;460;p30">
              <a:extLst>
                <a:ext uri="{FF2B5EF4-FFF2-40B4-BE49-F238E27FC236}">
                  <a16:creationId xmlns:a16="http://schemas.microsoft.com/office/drawing/2014/main" id="{90A84520-DC6E-607F-BADE-25D6056A2791}"/>
                </a:ext>
              </a:extLst>
            </p:cNvPr>
            <p:cNvSpPr txBox="1"/>
            <p:nvPr/>
          </p:nvSpPr>
          <p:spPr>
            <a:xfrm>
              <a:off x="4007762" y="2658471"/>
              <a:ext cx="1531527" cy="1531527"/>
            </a:xfrm>
            <a:prstGeom prst="rect">
              <a:avLst/>
            </a:prstGeom>
            <a:noFill/>
            <a:ln>
              <a:noFill/>
            </a:ln>
          </p:spPr>
          <p:txBody>
            <a:bodyPr spcFirstLastPara="1" wrap="square" lIns="106669" tIns="106669" rIns="106669" bIns="106669" anchor="ctr" anchorCtr="0">
              <a:noAutofit/>
            </a:bodyPr>
            <a:lstStyle/>
            <a:p>
              <a:pPr algn="ctr" defTabSz="685721">
                <a:lnSpc>
                  <a:spcPct val="90000"/>
                </a:lnSpc>
                <a:buSzPts val="2000"/>
              </a:pPr>
              <a:r>
                <a:rPr lang="en-US" sz="1500" b="1">
                  <a:solidFill>
                    <a:srgbClr val="FFFFFF"/>
                  </a:solidFill>
                </a:rPr>
                <a:t>Ongoing Structural Violence</a:t>
              </a:r>
              <a:endParaRPr sz="1050"/>
            </a:p>
          </p:txBody>
        </p:sp>
        <p:sp>
          <p:nvSpPr>
            <p:cNvPr id="23" name="Google Shape;461;p30">
              <a:extLst>
                <a:ext uri="{FF2B5EF4-FFF2-40B4-BE49-F238E27FC236}">
                  <a16:creationId xmlns:a16="http://schemas.microsoft.com/office/drawing/2014/main" id="{D3277023-67D9-6A32-1362-677CBE47AA79}"/>
                </a:ext>
              </a:extLst>
            </p:cNvPr>
            <p:cNvSpPr/>
            <p:nvPr/>
          </p:nvSpPr>
          <p:spPr>
            <a:xfrm rot="-5400000">
              <a:off x="1722018" y="2643656"/>
              <a:ext cx="2165906" cy="2165906"/>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gradFill>
              <a:gsLst>
                <a:gs pos="0">
                  <a:srgbClr val="737AEC"/>
                </a:gs>
                <a:gs pos="100000">
                  <a:srgbClr val="737AEC"/>
                </a:gs>
              </a:gsLst>
              <a:lin ang="16200000" scaled="0"/>
            </a:gradFill>
            <a:ln>
              <a:noFill/>
            </a:ln>
            <a:effectLst>
              <a:outerShdw blurRad="40000" dist="23000" dir="5400000" rotWithShape="0">
                <a:srgbClr val="000000">
                  <a:alpha val="34509"/>
                </a:srgbClr>
              </a:outerShdw>
            </a:effectLst>
          </p:spPr>
          <p:txBody>
            <a:bodyPr spcFirstLastPara="1" wrap="square" lIns="68569" tIns="68569" rIns="68569" bIns="68569" anchor="ctr" anchorCtr="0">
              <a:noAutofit/>
            </a:bodyPr>
            <a:lstStyle/>
            <a:p>
              <a:pPr defTabSz="685721">
                <a:buSzPts val="1400"/>
              </a:pPr>
              <a:endParaRPr sz="1050"/>
            </a:p>
          </p:txBody>
        </p:sp>
        <p:sp>
          <p:nvSpPr>
            <p:cNvPr id="24" name="Google Shape;462;p30">
              <a:extLst>
                <a:ext uri="{FF2B5EF4-FFF2-40B4-BE49-F238E27FC236}">
                  <a16:creationId xmlns:a16="http://schemas.microsoft.com/office/drawing/2014/main" id="{BE6F6202-4B8A-2B80-EA2B-DF48D05F6484}"/>
                </a:ext>
              </a:extLst>
            </p:cNvPr>
            <p:cNvSpPr txBox="1"/>
            <p:nvPr/>
          </p:nvSpPr>
          <p:spPr>
            <a:xfrm>
              <a:off x="2356397" y="2643656"/>
              <a:ext cx="1531527" cy="1531527"/>
            </a:xfrm>
            <a:prstGeom prst="rect">
              <a:avLst/>
            </a:prstGeom>
            <a:noFill/>
            <a:ln>
              <a:noFill/>
            </a:ln>
          </p:spPr>
          <p:txBody>
            <a:bodyPr spcFirstLastPara="1" wrap="square" lIns="106669" tIns="106669" rIns="106669" bIns="106669" anchor="ctr" anchorCtr="0">
              <a:noAutofit/>
            </a:bodyPr>
            <a:lstStyle/>
            <a:p>
              <a:pPr algn="ctr" defTabSz="685721">
                <a:lnSpc>
                  <a:spcPct val="90000"/>
                </a:lnSpc>
                <a:buSzPts val="2000"/>
              </a:pPr>
              <a:endParaRPr sz="1500" b="1" dirty="0">
                <a:solidFill>
                  <a:srgbClr val="FFFFFF"/>
                </a:solidFill>
              </a:endParaRPr>
            </a:p>
            <a:p>
              <a:pPr algn="ctr" defTabSz="685721">
                <a:lnSpc>
                  <a:spcPct val="90000"/>
                </a:lnSpc>
                <a:spcBef>
                  <a:spcPts val="525"/>
                </a:spcBef>
                <a:buSzPts val="2000"/>
              </a:pPr>
              <a:r>
                <a:rPr lang="en-US" sz="1500" b="1" dirty="0">
                  <a:solidFill>
                    <a:srgbClr val="FFFFFF"/>
                  </a:solidFill>
                </a:rPr>
                <a:t>Traumatic Legacies of Historical Trauma</a:t>
              </a:r>
              <a:endParaRPr sz="1050" dirty="0"/>
            </a:p>
          </p:txBody>
        </p:sp>
        <p:sp>
          <p:nvSpPr>
            <p:cNvPr id="25" name="Google Shape;463;p30">
              <a:extLst>
                <a:ext uri="{FF2B5EF4-FFF2-40B4-BE49-F238E27FC236}">
                  <a16:creationId xmlns:a16="http://schemas.microsoft.com/office/drawing/2014/main" id="{9AEB5556-378F-BFF9-5278-E702A778BE67}"/>
                </a:ext>
              </a:extLst>
            </p:cNvPr>
            <p:cNvSpPr/>
            <p:nvPr/>
          </p:nvSpPr>
          <p:spPr>
            <a:xfrm>
              <a:off x="3550393" y="2102511"/>
              <a:ext cx="747812" cy="650272"/>
            </a:xfrm>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lnTo>
                    <a:pt x="95921" y="42783"/>
                  </a:lnTo>
                  <a:cubicBezTo>
                    <a:pt x="87358" y="27416"/>
                    <a:pt x="68572" y="19475"/>
                    <a:pt x="50448" y="23561"/>
                  </a:cubicBezTo>
                  <a:cubicBezTo>
                    <a:pt x="32324" y="27648"/>
                    <a:pt x="19565" y="42702"/>
                    <a:pt x="19565" y="60000"/>
                  </a:cubicBezTo>
                  <a:close/>
                </a:path>
              </a:pathLst>
            </a:custGeom>
            <a:solidFill>
              <a:schemeClr val="lt1"/>
            </a:solidFill>
            <a:ln>
              <a:noFill/>
            </a:ln>
            <a:effectLst>
              <a:outerShdw blurRad="40000" dist="23000" dir="5400000" rotWithShape="0">
                <a:srgbClr val="000000">
                  <a:alpha val="34509"/>
                </a:srgbClr>
              </a:outerShdw>
            </a:effectLst>
          </p:spPr>
          <p:txBody>
            <a:bodyPr spcFirstLastPara="1" wrap="square" lIns="68569" tIns="68569" rIns="68569" bIns="68569" anchor="ctr" anchorCtr="0">
              <a:noAutofit/>
            </a:bodyPr>
            <a:lstStyle/>
            <a:p>
              <a:pPr defTabSz="685721">
                <a:buSzPts val="1400"/>
              </a:pPr>
              <a:endParaRPr sz="1050"/>
            </a:p>
          </p:txBody>
        </p:sp>
        <p:sp>
          <p:nvSpPr>
            <p:cNvPr id="26" name="Google Shape;464;p30">
              <a:extLst>
                <a:ext uri="{FF2B5EF4-FFF2-40B4-BE49-F238E27FC236}">
                  <a16:creationId xmlns:a16="http://schemas.microsoft.com/office/drawing/2014/main" id="{1575549A-0CB4-DB4F-E1D7-B0FCC5A978C2}"/>
                </a:ext>
              </a:extLst>
            </p:cNvPr>
            <p:cNvSpPr/>
            <p:nvPr/>
          </p:nvSpPr>
          <p:spPr>
            <a:xfrm rot="10800000">
              <a:off x="3550393" y="2352616"/>
              <a:ext cx="747812" cy="650272"/>
            </a:xfrm>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lnTo>
                    <a:pt x="95921" y="42783"/>
                  </a:lnTo>
                  <a:cubicBezTo>
                    <a:pt x="87358" y="27416"/>
                    <a:pt x="68572" y="19475"/>
                    <a:pt x="50448" y="23561"/>
                  </a:cubicBezTo>
                  <a:cubicBezTo>
                    <a:pt x="32324" y="27648"/>
                    <a:pt x="19565" y="42702"/>
                    <a:pt x="19565" y="60000"/>
                  </a:cubicBezTo>
                  <a:close/>
                </a:path>
              </a:pathLst>
            </a:custGeom>
            <a:solidFill>
              <a:schemeClr val="lt1"/>
            </a:solidFill>
            <a:ln w="9525" cap="flat" cmpd="sng">
              <a:solidFill>
                <a:schemeClr val="lt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68569" tIns="68569" rIns="68569" bIns="68569" anchor="ctr" anchorCtr="0">
              <a:noAutofit/>
            </a:bodyPr>
            <a:lstStyle/>
            <a:p>
              <a:pPr defTabSz="685721">
                <a:buSzPts val="1400"/>
              </a:pPr>
              <a:endParaRPr sz="1050"/>
            </a:p>
          </p:txBody>
        </p:sp>
      </p:grpSp>
    </p:spTree>
    <p:extLst>
      <p:ext uri="{BB962C8B-B14F-4D97-AF65-F5344CB8AC3E}">
        <p14:creationId xmlns:p14="http://schemas.microsoft.com/office/powerpoint/2010/main" val="3784946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2DE68-BC14-EBE0-E154-A40598089F52}"/>
              </a:ext>
            </a:extLst>
          </p:cNvPr>
          <p:cNvSpPr>
            <a:spLocks noGrp="1"/>
          </p:cNvSpPr>
          <p:nvPr>
            <p:ph type="title"/>
          </p:nvPr>
        </p:nvSpPr>
        <p:spPr>
          <a:xfrm>
            <a:off x="1529581" y="2835992"/>
            <a:ext cx="9706363" cy="1687235"/>
          </a:xfrm>
        </p:spPr>
        <p:txBody>
          <a:bodyPr/>
          <a:lstStyle/>
          <a:p>
            <a:r>
              <a:rPr lang="en-US" dirty="0"/>
              <a:t>What are some things we can do?</a:t>
            </a:r>
          </a:p>
        </p:txBody>
      </p:sp>
    </p:spTree>
    <p:extLst>
      <p:ext uri="{BB962C8B-B14F-4D97-AF65-F5344CB8AC3E}">
        <p14:creationId xmlns:p14="http://schemas.microsoft.com/office/powerpoint/2010/main" val="2810978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AD184-6531-A949-AD2E-A9F156D9AE8A}"/>
              </a:ext>
            </a:extLst>
          </p:cNvPr>
          <p:cNvSpPr>
            <a:spLocks noGrp="1"/>
          </p:cNvSpPr>
          <p:nvPr>
            <p:ph type="title"/>
          </p:nvPr>
        </p:nvSpPr>
        <p:spPr/>
        <p:txBody>
          <a:bodyPr>
            <a:normAutofit fontScale="90000"/>
          </a:bodyPr>
          <a:lstStyle/>
          <a:p>
            <a:br>
              <a:rPr lang="en-US" dirty="0">
                <a:cs typeface="Calibri Light"/>
              </a:rPr>
            </a:br>
            <a:r>
              <a:rPr lang="en-US" dirty="0">
                <a:cs typeface="Calibri Light"/>
              </a:rPr>
              <a:t>Strategies for Addressing</a:t>
            </a:r>
            <a:br>
              <a:rPr lang="en-US" dirty="0">
                <a:cs typeface="Calibri Light"/>
              </a:rPr>
            </a:br>
            <a:r>
              <a:rPr lang="en-US" dirty="0">
                <a:cs typeface="Calibri Light"/>
              </a:rPr>
              <a:t>Mental Health and Substance Use Coercion in Clinical Practice</a:t>
            </a:r>
            <a:br>
              <a:rPr lang="en-US" dirty="0">
                <a:cs typeface="Calibri Light"/>
              </a:rPr>
            </a:br>
            <a:endParaRPr lang="en-US" dirty="0"/>
          </a:p>
        </p:txBody>
      </p:sp>
      <p:sp>
        <p:nvSpPr>
          <p:cNvPr id="3" name="Content Placeholder 2">
            <a:extLst>
              <a:ext uri="{FF2B5EF4-FFF2-40B4-BE49-F238E27FC236}">
                <a16:creationId xmlns:a16="http://schemas.microsoft.com/office/drawing/2014/main" id="{C8A756F3-00B6-9D4E-BC2A-E203F29DFE70}"/>
              </a:ext>
            </a:extLst>
          </p:cNvPr>
          <p:cNvSpPr>
            <a:spLocks noGrp="1"/>
          </p:cNvSpPr>
          <p:nvPr>
            <p:ph idx="1"/>
          </p:nvPr>
        </p:nvSpPr>
        <p:spPr>
          <a:xfrm>
            <a:off x="889523" y="1859861"/>
            <a:ext cx="6324077" cy="3995485"/>
          </a:xfrm>
        </p:spPr>
        <p:txBody>
          <a:bodyPr>
            <a:normAutofit/>
          </a:bodyPr>
          <a:lstStyle/>
          <a:p>
            <a:pPr marL="85715" indent="0" defTabSz="914296">
              <a:buNone/>
              <a:defRPr/>
            </a:pPr>
            <a:endParaRPr lang="en-US" b="1" dirty="0"/>
          </a:p>
          <a:p>
            <a:pPr marL="85715" indent="0" defTabSz="914296">
              <a:buNone/>
              <a:defRPr/>
            </a:pPr>
            <a:r>
              <a:rPr lang="en-US" b="1" dirty="0">
                <a:ea typeface="Calibri"/>
                <a:cs typeface="Calibri"/>
                <a:sym typeface="Calibri"/>
              </a:rPr>
              <a:t>NCDVTMH Toolkit on                                                          Coercion Related to Mental                                Health and Substance Use                                 in the Context of Intimate </a:t>
            </a:r>
            <a:r>
              <a:rPr lang="en-US" b="1" dirty="0"/>
              <a:t>                                 </a:t>
            </a:r>
            <a:r>
              <a:rPr lang="en-US" b="1" dirty="0">
                <a:ea typeface="Calibri"/>
                <a:cs typeface="Calibri"/>
                <a:sym typeface="Calibri"/>
              </a:rPr>
              <a:t>Partner Violence</a:t>
            </a:r>
          </a:p>
        </p:txBody>
      </p:sp>
      <p:sp>
        <p:nvSpPr>
          <p:cNvPr id="5" name="Content Placeholder 4">
            <a:extLst>
              <a:ext uri="{FF2B5EF4-FFF2-40B4-BE49-F238E27FC236}">
                <a16:creationId xmlns:a16="http://schemas.microsoft.com/office/drawing/2014/main" id="{F48718A4-C2CD-CD4F-8E7F-53545AF28E3C}"/>
              </a:ext>
            </a:extLst>
          </p:cNvPr>
          <p:cNvSpPr>
            <a:spLocks noGrp="1"/>
          </p:cNvSpPr>
          <p:nvPr>
            <p:ph sz="quarter" idx="15"/>
          </p:nvPr>
        </p:nvSpPr>
        <p:spPr/>
        <p:txBody>
          <a:bodyPr/>
          <a:lstStyle/>
          <a:p>
            <a:r>
              <a:rPr lang="en-US" dirty="0"/>
              <a:t>37</a:t>
            </a:r>
          </a:p>
        </p:txBody>
      </p:sp>
      <p:pic>
        <p:nvPicPr>
          <p:cNvPr id="7" name="Google Shape;474;p32">
            <a:extLst>
              <a:ext uri="{FF2B5EF4-FFF2-40B4-BE49-F238E27FC236}">
                <a16:creationId xmlns:a16="http://schemas.microsoft.com/office/drawing/2014/main" id="{5FC4AAFB-F56C-0A8F-E1CF-AD4747F68C96}"/>
              </a:ext>
            </a:extLst>
          </p:cNvPr>
          <p:cNvPicPr preferRelativeResize="0"/>
          <p:nvPr/>
        </p:nvPicPr>
        <p:blipFill rotWithShape="1">
          <a:blip r:embed="rId2">
            <a:alphaModFix/>
          </a:blip>
          <a:srcRect/>
          <a:stretch/>
        </p:blipFill>
        <p:spPr>
          <a:xfrm>
            <a:off x="7213600" y="2115893"/>
            <a:ext cx="3015598" cy="3948102"/>
          </a:xfrm>
          <a:prstGeom prst="rect">
            <a:avLst/>
          </a:prstGeom>
          <a:noFill/>
          <a:ln>
            <a:noFill/>
          </a:ln>
        </p:spPr>
      </p:pic>
      <p:sp>
        <p:nvSpPr>
          <p:cNvPr id="12" name="TextBox 11">
            <a:extLst>
              <a:ext uri="{FF2B5EF4-FFF2-40B4-BE49-F238E27FC236}">
                <a16:creationId xmlns:a16="http://schemas.microsoft.com/office/drawing/2014/main" id="{AFF5BDD4-19CF-922A-2CBC-D8ED881C4032}"/>
              </a:ext>
            </a:extLst>
          </p:cNvPr>
          <p:cNvSpPr txBox="1"/>
          <p:nvPr/>
        </p:nvSpPr>
        <p:spPr>
          <a:xfrm>
            <a:off x="889523" y="4655017"/>
            <a:ext cx="5614416" cy="1200329"/>
          </a:xfrm>
          <a:prstGeom prst="rect">
            <a:avLst/>
          </a:prstGeom>
          <a:noFill/>
        </p:spPr>
        <p:txBody>
          <a:bodyPr wrap="square">
            <a:spAutoFit/>
          </a:bodyPr>
          <a:lstStyle/>
          <a:p>
            <a:pPr defTabSz="685721">
              <a:buClrTx/>
              <a:buSzPts val="1400"/>
              <a:defRPr/>
            </a:pPr>
            <a:r>
              <a:rPr lang="en-US" sz="1800" u="sng" dirty="0">
                <a:solidFill>
                  <a:schemeClr val="bg1"/>
                </a:solidFill>
                <a:latin typeface=""/>
                <a:hlinkClick r:id="rId3">
                  <a:extLst>
                    <a:ext uri="{A12FA001-AC4F-418D-AE19-62706E023703}">
                      <ahyp:hlinkClr xmlns:ahyp="http://schemas.microsoft.com/office/drawing/2018/hyperlinkcolor" val="tx"/>
                    </a:ext>
                  </a:extLst>
                </a:hlinkClick>
              </a:rPr>
              <a:t>www.nationalcenterdvtraumamh.org/publications-products/coercion-related-to-mental-health-and-substance-use-in-the-context-of-intimate-partner-violence-a-toolkit/</a:t>
            </a:r>
            <a:endParaRPr lang="en-US" sz="1800" dirty="0">
              <a:solidFill>
                <a:schemeClr val="bg1"/>
              </a:solidFill>
              <a:latin typeface=""/>
            </a:endParaRPr>
          </a:p>
        </p:txBody>
      </p:sp>
    </p:spTree>
    <p:extLst>
      <p:ext uri="{BB962C8B-B14F-4D97-AF65-F5344CB8AC3E}">
        <p14:creationId xmlns:p14="http://schemas.microsoft.com/office/powerpoint/2010/main" val="203772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AD184-6531-A949-AD2E-A9F156D9AE8A}"/>
              </a:ext>
            </a:extLst>
          </p:cNvPr>
          <p:cNvSpPr>
            <a:spLocks noGrp="1"/>
          </p:cNvSpPr>
          <p:nvPr>
            <p:ph type="title"/>
          </p:nvPr>
        </p:nvSpPr>
        <p:spPr/>
        <p:txBody>
          <a:bodyPr>
            <a:noAutofit/>
          </a:bodyPr>
          <a:lstStyle/>
          <a:p>
            <a:pPr>
              <a:buClr>
                <a:schemeClr val="dk1"/>
              </a:buClr>
              <a:buSzPct val="132132"/>
            </a:pPr>
            <a:r>
              <a:rPr lang="en-US" sz="3800" dirty="0">
                <a:ea typeface="Lora Bold Italic"/>
                <a:cs typeface="Lora Bold Italic"/>
                <a:sym typeface="Lora"/>
              </a:rPr>
              <a:t>Coercion Toolkit: </a:t>
            </a:r>
            <a:br>
              <a:rPr lang="en-US" sz="3800" dirty="0">
                <a:ea typeface="Lora Bold Italic"/>
                <a:cs typeface="Lora Bold Italic"/>
                <a:sym typeface="Lora"/>
              </a:rPr>
            </a:br>
            <a:r>
              <a:rPr lang="en-US" sz="3000" dirty="0">
                <a:ea typeface="Lora Bold Italic"/>
                <a:cs typeface="Lora Bold Italic"/>
                <a:sym typeface="Lora"/>
              </a:rPr>
              <a:t>Initial Steps for Addressing Substance Use Coercion</a:t>
            </a:r>
            <a:endParaRPr lang="en-US" sz="3800" dirty="0">
              <a:ea typeface="Lora Bold Italic"/>
              <a:cs typeface="Lora Bold Italic"/>
              <a:sym typeface="Lora"/>
            </a:endParaRPr>
          </a:p>
        </p:txBody>
      </p:sp>
      <p:sp>
        <p:nvSpPr>
          <p:cNvPr id="3" name="Content Placeholder 2">
            <a:extLst>
              <a:ext uri="{FF2B5EF4-FFF2-40B4-BE49-F238E27FC236}">
                <a16:creationId xmlns:a16="http://schemas.microsoft.com/office/drawing/2014/main" id="{C8A756F3-00B6-9D4E-BC2A-E203F29DFE70}"/>
              </a:ext>
            </a:extLst>
          </p:cNvPr>
          <p:cNvSpPr>
            <a:spLocks noGrp="1"/>
          </p:cNvSpPr>
          <p:nvPr>
            <p:ph idx="1"/>
          </p:nvPr>
        </p:nvSpPr>
        <p:spPr>
          <a:xfrm>
            <a:off x="913328" y="2115893"/>
            <a:ext cx="7169967" cy="3995485"/>
          </a:xfrm>
        </p:spPr>
        <p:txBody>
          <a:bodyPr>
            <a:noAutofit/>
          </a:bodyPr>
          <a:lstStyle/>
          <a:p>
            <a:pPr marL="380758" indent="-342900">
              <a:lnSpc>
                <a:spcPct val="100000"/>
              </a:lnSpc>
              <a:spcBef>
                <a:spcPts val="450"/>
              </a:spcBef>
              <a:spcAft>
                <a:spcPts val="600"/>
              </a:spcAft>
              <a:buSzPts val="2816"/>
              <a:buFont typeface="System Font Regular"/>
              <a:buChar char="|"/>
            </a:pPr>
            <a:r>
              <a:rPr lang="en-US" sz="1900" b="1" dirty="0">
                <a:ea typeface="Lato"/>
                <a:cs typeface="Lato"/>
                <a:sym typeface="Lato"/>
              </a:rPr>
              <a:t>Recognizing the role coercion may be playing</a:t>
            </a:r>
            <a:endParaRPr lang="en-US" sz="1900" dirty="0">
              <a:ea typeface="Lato"/>
              <a:cs typeface="Lato"/>
              <a:sym typeface="Lato"/>
            </a:endParaRPr>
          </a:p>
          <a:p>
            <a:pPr marL="741943" lvl="1" indent="-342900">
              <a:lnSpc>
                <a:spcPct val="100000"/>
              </a:lnSpc>
              <a:spcBef>
                <a:spcPts val="450"/>
              </a:spcBef>
              <a:spcAft>
                <a:spcPts val="600"/>
              </a:spcAft>
              <a:buClr>
                <a:schemeClr val="bg1"/>
              </a:buClr>
              <a:buSzPts val="2616"/>
              <a:buFont typeface="System Font Regular"/>
              <a:buChar char="|"/>
            </a:pPr>
            <a:r>
              <a:rPr lang="en-US" sz="1900" dirty="0">
                <a:ea typeface="Lato"/>
                <a:cs typeface="Lato"/>
                <a:sym typeface="Lato"/>
              </a:rPr>
              <a:t>Development/exacerbation of MH and SU conditions; Ability to access treatment; Relapse, OD, and NOWS; Recovery efforts</a:t>
            </a:r>
          </a:p>
          <a:p>
            <a:pPr marL="380758" indent="-342900">
              <a:lnSpc>
                <a:spcPct val="100000"/>
              </a:lnSpc>
              <a:spcBef>
                <a:spcPts val="450"/>
              </a:spcBef>
              <a:spcAft>
                <a:spcPts val="600"/>
              </a:spcAft>
              <a:buSzPts val="2816"/>
              <a:buFont typeface="System Font Regular"/>
              <a:buChar char="|"/>
            </a:pPr>
            <a:r>
              <a:rPr lang="en-US" sz="1900" b="1" dirty="0">
                <a:ea typeface="Lato"/>
                <a:cs typeface="Lato"/>
                <a:sym typeface="Lato"/>
              </a:rPr>
              <a:t>Preparing your practice </a:t>
            </a:r>
            <a:endParaRPr lang="en-US" sz="1900" dirty="0">
              <a:ea typeface="Lato"/>
              <a:cs typeface="Lato"/>
              <a:sym typeface="Lato"/>
            </a:endParaRPr>
          </a:p>
          <a:p>
            <a:pPr marL="741943" lvl="1" indent="-342900">
              <a:lnSpc>
                <a:spcPct val="100000"/>
              </a:lnSpc>
              <a:spcBef>
                <a:spcPts val="450"/>
              </a:spcBef>
              <a:spcAft>
                <a:spcPts val="600"/>
              </a:spcAft>
              <a:buClr>
                <a:schemeClr val="bg1"/>
              </a:buClr>
              <a:buSzPts val="2616"/>
              <a:buFont typeface="System Font Regular"/>
              <a:buChar char="|"/>
            </a:pPr>
            <a:r>
              <a:rPr lang="en-US" sz="1900" dirty="0">
                <a:ea typeface="Lato"/>
                <a:cs typeface="Lato"/>
                <a:sym typeface="Lato"/>
              </a:rPr>
              <a:t>Trauma-informed, culture- and gender-responsive services</a:t>
            </a:r>
          </a:p>
          <a:p>
            <a:pPr marL="741943" lvl="1" indent="-342900">
              <a:lnSpc>
                <a:spcPct val="100000"/>
              </a:lnSpc>
              <a:spcBef>
                <a:spcPts val="450"/>
              </a:spcBef>
              <a:spcAft>
                <a:spcPts val="600"/>
              </a:spcAft>
              <a:buClr>
                <a:schemeClr val="bg1"/>
              </a:buClr>
              <a:buSzPts val="2616"/>
              <a:buFont typeface="System Font Regular"/>
              <a:buChar char="|"/>
            </a:pPr>
            <a:r>
              <a:rPr lang="en-US" sz="1900" dirty="0">
                <a:ea typeface="Lato"/>
                <a:cs typeface="Lato"/>
                <a:sym typeface="Lato"/>
              </a:rPr>
              <a:t>Training for staff; Information and resources on IPV</a:t>
            </a:r>
          </a:p>
          <a:p>
            <a:pPr marL="741943" lvl="1" indent="-342900">
              <a:lnSpc>
                <a:spcPct val="100000"/>
              </a:lnSpc>
              <a:spcBef>
                <a:spcPts val="450"/>
              </a:spcBef>
              <a:spcAft>
                <a:spcPts val="600"/>
              </a:spcAft>
              <a:buClr>
                <a:schemeClr val="bg1"/>
              </a:buClr>
              <a:buSzPts val="2616"/>
              <a:buFont typeface="System Font Regular"/>
              <a:buChar char="|"/>
            </a:pPr>
            <a:r>
              <a:rPr lang="en-US" sz="1900" dirty="0">
                <a:ea typeface="Lato"/>
                <a:cs typeface="Lato"/>
                <a:sym typeface="Lato"/>
              </a:rPr>
              <a:t>Attention to safety, confidentiality, and documentation, including Telehealth and EHR safety and onsite safety</a:t>
            </a:r>
          </a:p>
          <a:p>
            <a:pPr marL="741943" lvl="1" indent="-342900">
              <a:lnSpc>
                <a:spcPct val="100000"/>
              </a:lnSpc>
              <a:spcBef>
                <a:spcPts val="450"/>
              </a:spcBef>
              <a:spcAft>
                <a:spcPts val="600"/>
              </a:spcAft>
              <a:buClr>
                <a:schemeClr val="bg1"/>
              </a:buClr>
              <a:buSzPts val="2616"/>
              <a:buFont typeface="System Font Regular"/>
              <a:buChar char="|"/>
            </a:pPr>
            <a:r>
              <a:rPr lang="en-US" sz="1900" dirty="0">
                <a:ea typeface="Lato"/>
                <a:cs typeface="Lato"/>
                <a:sym typeface="Lato"/>
              </a:rPr>
              <a:t>Partnerships with DV programs; Onsite IPV counseling </a:t>
            </a:r>
            <a:endParaRPr lang="en-US" sz="1900" dirty="0"/>
          </a:p>
        </p:txBody>
      </p:sp>
      <p:sp>
        <p:nvSpPr>
          <p:cNvPr id="5" name="Content Placeholder 4">
            <a:extLst>
              <a:ext uri="{FF2B5EF4-FFF2-40B4-BE49-F238E27FC236}">
                <a16:creationId xmlns:a16="http://schemas.microsoft.com/office/drawing/2014/main" id="{F48718A4-C2CD-CD4F-8E7F-53545AF28E3C}"/>
              </a:ext>
            </a:extLst>
          </p:cNvPr>
          <p:cNvSpPr>
            <a:spLocks noGrp="1"/>
          </p:cNvSpPr>
          <p:nvPr>
            <p:ph sz="quarter" idx="15"/>
          </p:nvPr>
        </p:nvSpPr>
        <p:spPr/>
        <p:txBody>
          <a:bodyPr/>
          <a:lstStyle/>
          <a:p>
            <a:r>
              <a:rPr lang="en-US" dirty="0"/>
              <a:t>38</a:t>
            </a:r>
          </a:p>
        </p:txBody>
      </p:sp>
      <p:pic>
        <p:nvPicPr>
          <p:cNvPr id="7" name="Google Shape;474;p32">
            <a:extLst>
              <a:ext uri="{FF2B5EF4-FFF2-40B4-BE49-F238E27FC236}">
                <a16:creationId xmlns:a16="http://schemas.microsoft.com/office/drawing/2014/main" id="{5FC4AAFB-F56C-0A8F-E1CF-AD4747F68C96}"/>
              </a:ext>
            </a:extLst>
          </p:cNvPr>
          <p:cNvPicPr preferRelativeResize="0"/>
          <p:nvPr/>
        </p:nvPicPr>
        <p:blipFill rotWithShape="1">
          <a:blip r:embed="rId3">
            <a:alphaModFix/>
          </a:blip>
          <a:srcRect/>
          <a:stretch/>
        </p:blipFill>
        <p:spPr>
          <a:xfrm>
            <a:off x="8263073" y="2115893"/>
            <a:ext cx="3015598" cy="3948102"/>
          </a:xfrm>
          <a:prstGeom prst="rect">
            <a:avLst/>
          </a:prstGeom>
          <a:noFill/>
          <a:ln>
            <a:noFill/>
          </a:ln>
        </p:spPr>
      </p:pic>
      <p:sp>
        <p:nvSpPr>
          <p:cNvPr id="6" name="TextBox 5">
            <a:extLst>
              <a:ext uri="{FF2B5EF4-FFF2-40B4-BE49-F238E27FC236}">
                <a16:creationId xmlns:a16="http://schemas.microsoft.com/office/drawing/2014/main" id="{238212DC-56D6-D6D4-BA65-E193F4AC64D9}"/>
              </a:ext>
            </a:extLst>
          </p:cNvPr>
          <p:cNvSpPr txBox="1"/>
          <p:nvPr/>
        </p:nvSpPr>
        <p:spPr>
          <a:xfrm>
            <a:off x="10131015" y="6139049"/>
            <a:ext cx="2835177" cy="276999"/>
          </a:xfrm>
          <a:prstGeom prst="rect">
            <a:avLst/>
          </a:prstGeom>
          <a:noFill/>
        </p:spPr>
        <p:txBody>
          <a:bodyPr wrap="square">
            <a:spAutoFit/>
          </a:bodyPr>
          <a:lstStyle/>
          <a:p>
            <a:pPr>
              <a:buSzPts val="1400"/>
            </a:pPr>
            <a:r>
              <a:rPr lang="en-US" sz="1200" dirty="0" err="1">
                <a:solidFill>
                  <a:schemeClr val="bg1"/>
                </a:solidFill>
                <a:latin typeface="Lato"/>
                <a:ea typeface="Lato"/>
                <a:cs typeface="Lato"/>
                <a:sym typeface="Lato"/>
              </a:rPr>
              <a:t>Warshaw</a:t>
            </a:r>
            <a:r>
              <a:rPr lang="en-US" sz="1200" dirty="0">
                <a:solidFill>
                  <a:schemeClr val="bg1"/>
                </a:solidFill>
                <a:latin typeface="Lato"/>
                <a:ea typeface="Lato"/>
                <a:cs typeface="Lato"/>
                <a:sym typeface="Lato"/>
              </a:rPr>
              <a:t> &amp; </a:t>
            </a:r>
            <a:r>
              <a:rPr lang="en-US" sz="1200" dirty="0" err="1">
                <a:solidFill>
                  <a:schemeClr val="bg1"/>
                </a:solidFill>
                <a:latin typeface="Lato"/>
                <a:ea typeface="Lato"/>
                <a:cs typeface="Lato"/>
                <a:sym typeface="Lato"/>
              </a:rPr>
              <a:t>Tinnon</a:t>
            </a:r>
            <a:r>
              <a:rPr lang="en-US" sz="1200" dirty="0">
                <a:solidFill>
                  <a:schemeClr val="bg1"/>
                </a:solidFill>
                <a:latin typeface="Lato"/>
                <a:ea typeface="Lato"/>
                <a:cs typeface="Lato"/>
                <a:sym typeface="Lato"/>
              </a:rPr>
              <a:t>, 2018</a:t>
            </a:r>
            <a:endParaRPr lang="en-US" sz="1200" dirty="0">
              <a:solidFill>
                <a:schemeClr val="bg1"/>
              </a:solidFill>
            </a:endParaRPr>
          </a:p>
        </p:txBody>
      </p:sp>
    </p:spTree>
    <p:extLst>
      <p:ext uri="{BB962C8B-B14F-4D97-AF65-F5344CB8AC3E}">
        <p14:creationId xmlns:p14="http://schemas.microsoft.com/office/powerpoint/2010/main" val="2976942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AD184-6531-A949-AD2E-A9F156D9AE8A}"/>
              </a:ext>
            </a:extLst>
          </p:cNvPr>
          <p:cNvSpPr>
            <a:spLocks noGrp="1"/>
          </p:cNvSpPr>
          <p:nvPr>
            <p:ph type="title"/>
          </p:nvPr>
        </p:nvSpPr>
        <p:spPr/>
        <p:txBody>
          <a:bodyPr>
            <a:noAutofit/>
          </a:bodyPr>
          <a:lstStyle/>
          <a:p>
            <a:pPr>
              <a:buClr>
                <a:schemeClr val="dk1"/>
              </a:buClr>
              <a:buSzPct val="132132"/>
            </a:pPr>
            <a:r>
              <a:rPr lang="en-US" sz="3800" dirty="0">
                <a:ea typeface="Lora Bold Italic"/>
                <a:cs typeface="Lora Bold Italic"/>
                <a:sym typeface="Lora"/>
              </a:rPr>
              <a:t>Coercion Toolkit: </a:t>
            </a:r>
            <a:br>
              <a:rPr lang="en-US" sz="3800" dirty="0">
                <a:ea typeface="Lora Bold Italic"/>
                <a:cs typeface="Lora Bold Italic"/>
                <a:sym typeface="Lora"/>
              </a:rPr>
            </a:br>
            <a:r>
              <a:rPr lang="en-US" sz="3000" dirty="0">
                <a:ea typeface="Lora Bold Italic"/>
                <a:cs typeface="Lora Bold Italic"/>
                <a:sym typeface="Lora"/>
              </a:rPr>
              <a:t>Responding to Substance Use Coercion in Clinical Practice</a:t>
            </a:r>
            <a:endParaRPr lang="en-US" sz="3800" dirty="0">
              <a:ea typeface="Lora Bold Italic"/>
              <a:cs typeface="Lora Bold Italic"/>
              <a:sym typeface="Lora"/>
            </a:endParaRPr>
          </a:p>
        </p:txBody>
      </p:sp>
      <p:sp>
        <p:nvSpPr>
          <p:cNvPr id="3" name="Content Placeholder 2">
            <a:extLst>
              <a:ext uri="{FF2B5EF4-FFF2-40B4-BE49-F238E27FC236}">
                <a16:creationId xmlns:a16="http://schemas.microsoft.com/office/drawing/2014/main" id="{C8A756F3-00B6-9D4E-BC2A-E203F29DFE70}"/>
              </a:ext>
            </a:extLst>
          </p:cNvPr>
          <p:cNvSpPr>
            <a:spLocks noGrp="1"/>
          </p:cNvSpPr>
          <p:nvPr>
            <p:ph idx="1"/>
          </p:nvPr>
        </p:nvSpPr>
        <p:spPr>
          <a:xfrm>
            <a:off x="913328" y="2115893"/>
            <a:ext cx="10440472" cy="3995485"/>
          </a:xfrm>
        </p:spPr>
        <p:txBody>
          <a:bodyPr>
            <a:noAutofit/>
          </a:bodyPr>
          <a:lstStyle/>
          <a:p>
            <a:pPr marL="371495" indent="-342900">
              <a:lnSpc>
                <a:spcPct val="120000"/>
              </a:lnSpc>
              <a:spcBef>
                <a:spcPts val="900"/>
              </a:spcBef>
              <a:buSzPct val="102702"/>
              <a:buFont typeface="System Font Regular"/>
              <a:buChar char="|"/>
            </a:pPr>
            <a:r>
              <a:rPr lang="en-US" sz="2100" b="1" dirty="0"/>
              <a:t>Determine best strategies for addressing substance use coercion in your clinical setting</a:t>
            </a:r>
            <a:endParaRPr lang="en-US" sz="2100" dirty="0"/>
          </a:p>
          <a:p>
            <a:pPr marL="734752" lvl="1" indent="-342900">
              <a:lnSpc>
                <a:spcPct val="120000"/>
              </a:lnSpc>
              <a:spcBef>
                <a:spcPts val="900"/>
              </a:spcBef>
              <a:buClr>
                <a:schemeClr val="bg1"/>
              </a:buClr>
              <a:buSzPct val="102702"/>
              <a:buFont typeface="System Font Regular"/>
              <a:buChar char="|"/>
            </a:pPr>
            <a:r>
              <a:rPr lang="en-US" sz="2100" dirty="0"/>
              <a:t>Clinical workflow; staff roles</a:t>
            </a:r>
          </a:p>
          <a:p>
            <a:pPr marL="371495" indent="-342900">
              <a:lnSpc>
                <a:spcPct val="120000"/>
              </a:lnSpc>
              <a:spcBef>
                <a:spcPts val="900"/>
              </a:spcBef>
              <a:buSzPct val="102702"/>
              <a:buFont typeface="System Font Regular"/>
              <a:buChar char="|"/>
            </a:pPr>
            <a:r>
              <a:rPr lang="en-US" sz="2100" b="1" dirty="0"/>
              <a:t>Incorporate conversations about substance use coercion into routine assessments</a:t>
            </a:r>
            <a:endParaRPr lang="en-US" sz="2100" dirty="0"/>
          </a:p>
          <a:p>
            <a:pPr marL="734752" lvl="1" indent="-342900">
              <a:lnSpc>
                <a:spcPct val="120000"/>
              </a:lnSpc>
              <a:spcBef>
                <a:spcPts val="900"/>
              </a:spcBef>
              <a:buClr>
                <a:schemeClr val="bg1"/>
              </a:buClr>
              <a:buSzPct val="102702"/>
              <a:buFont typeface="System Font Regular"/>
              <a:buChar char="|"/>
            </a:pPr>
            <a:r>
              <a:rPr lang="en-US" sz="2100" dirty="0"/>
              <a:t>Discuss as part of substance use histories and conversations about IPV</a:t>
            </a:r>
          </a:p>
          <a:p>
            <a:pPr marL="734752" lvl="1" indent="-342900">
              <a:lnSpc>
                <a:spcPct val="120000"/>
              </a:lnSpc>
              <a:spcBef>
                <a:spcPts val="900"/>
              </a:spcBef>
              <a:buClr>
                <a:schemeClr val="bg1"/>
              </a:buClr>
              <a:buSzPct val="102702"/>
              <a:buFont typeface="System Font Regular"/>
              <a:buChar char="|"/>
            </a:pPr>
            <a:r>
              <a:rPr lang="en-US" sz="2100" dirty="0"/>
              <a:t>Discuss relationship of SU to IPV, coercion, and other trauma</a:t>
            </a:r>
          </a:p>
          <a:p>
            <a:pPr marL="734752" lvl="1" indent="-342900">
              <a:lnSpc>
                <a:spcPct val="120000"/>
              </a:lnSpc>
              <a:spcBef>
                <a:spcPts val="900"/>
              </a:spcBef>
              <a:buClr>
                <a:schemeClr val="bg1"/>
              </a:buClr>
              <a:buSzPct val="102702"/>
              <a:buFont typeface="System Font Regular"/>
              <a:buChar char="|"/>
            </a:pPr>
            <a:r>
              <a:rPr lang="en-US" sz="2100" dirty="0"/>
              <a:t>Discuss how partner responds to person’s use of substances,  </a:t>
            </a:r>
          </a:p>
          <a:p>
            <a:pPr marL="734752" lvl="1" indent="-342900">
              <a:lnSpc>
                <a:spcPct val="120000"/>
              </a:lnSpc>
              <a:spcBef>
                <a:spcPts val="900"/>
              </a:spcBef>
              <a:buClr>
                <a:schemeClr val="bg1"/>
              </a:buClr>
              <a:buSzPct val="102702"/>
              <a:buFont typeface="System Font Regular"/>
              <a:buChar char="|"/>
            </a:pPr>
            <a:r>
              <a:rPr lang="en-US" sz="2100" dirty="0">
                <a:ea typeface="Lato"/>
                <a:cs typeface="Lato"/>
                <a:sym typeface="Lato"/>
              </a:rPr>
              <a:t>Discuss </a:t>
            </a:r>
            <a:r>
              <a:rPr lang="en-US" sz="2100" dirty="0"/>
              <a:t>h</a:t>
            </a:r>
            <a:r>
              <a:rPr lang="en-US" sz="2100" dirty="0">
                <a:ea typeface="Lato"/>
                <a:cs typeface="Lato"/>
                <a:sym typeface="Lato"/>
              </a:rPr>
              <a:t>ow partner might </a:t>
            </a:r>
            <a:r>
              <a:rPr lang="en-US" sz="2100" dirty="0"/>
              <a:t>respond to medication and Tx plans</a:t>
            </a:r>
          </a:p>
          <a:p>
            <a:pPr marL="734752" lvl="1" indent="-342900">
              <a:lnSpc>
                <a:spcPct val="120000"/>
              </a:lnSpc>
              <a:spcBef>
                <a:spcPts val="900"/>
              </a:spcBef>
              <a:spcAft>
                <a:spcPts val="450"/>
              </a:spcAft>
              <a:buClr>
                <a:schemeClr val="bg1"/>
              </a:buClr>
              <a:buSzPct val="102702"/>
              <a:buFont typeface="System Font Regular"/>
              <a:buChar char="|"/>
            </a:pPr>
            <a:r>
              <a:rPr lang="en-US" sz="2100" dirty="0"/>
              <a:t>Know what to listen for</a:t>
            </a:r>
          </a:p>
        </p:txBody>
      </p:sp>
      <p:sp>
        <p:nvSpPr>
          <p:cNvPr id="5" name="Content Placeholder 4">
            <a:extLst>
              <a:ext uri="{FF2B5EF4-FFF2-40B4-BE49-F238E27FC236}">
                <a16:creationId xmlns:a16="http://schemas.microsoft.com/office/drawing/2014/main" id="{F48718A4-C2CD-CD4F-8E7F-53545AF28E3C}"/>
              </a:ext>
            </a:extLst>
          </p:cNvPr>
          <p:cNvSpPr>
            <a:spLocks noGrp="1"/>
          </p:cNvSpPr>
          <p:nvPr>
            <p:ph sz="quarter" idx="15"/>
          </p:nvPr>
        </p:nvSpPr>
        <p:spPr/>
        <p:txBody>
          <a:bodyPr/>
          <a:lstStyle/>
          <a:p>
            <a:r>
              <a:rPr lang="en-US" dirty="0"/>
              <a:t>39</a:t>
            </a:r>
          </a:p>
        </p:txBody>
      </p:sp>
      <p:sp>
        <p:nvSpPr>
          <p:cNvPr id="6" name="TextBox 5">
            <a:extLst>
              <a:ext uri="{FF2B5EF4-FFF2-40B4-BE49-F238E27FC236}">
                <a16:creationId xmlns:a16="http://schemas.microsoft.com/office/drawing/2014/main" id="{238212DC-56D6-D6D4-BA65-E193F4AC64D9}"/>
              </a:ext>
            </a:extLst>
          </p:cNvPr>
          <p:cNvSpPr txBox="1"/>
          <p:nvPr/>
        </p:nvSpPr>
        <p:spPr>
          <a:xfrm>
            <a:off x="10131015" y="6139049"/>
            <a:ext cx="2835177" cy="276999"/>
          </a:xfrm>
          <a:prstGeom prst="rect">
            <a:avLst/>
          </a:prstGeom>
          <a:noFill/>
        </p:spPr>
        <p:txBody>
          <a:bodyPr wrap="square">
            <a:spAutoFit/>
          </a:bodyPr>
          <a:lstStyle/>
          <a:p>
            <a:pPr>
              <a:buSzPts val="1400"/>
            </a:pPr>
            <a:r>
              <a:rPr lang="en-US" sz="1200" dirty="0" err="1">
                <a:solidFill>
                  <a:schemeClr val="bg1"/>
                </a:solidFill>
                <a:latin typeface="Lato"/>
                <a:ea typeface="Lato"/>
                <a:cs typeface="Lato"/>
                <a:sym typeface="Lato"/>
              </a:rPr>
              <a:t>Warshaw</a:t>
            </a:r>
            <a:r>
              <a:rPr lang="en-US" sz="1200" dirty="0">
                <a:solidFill>
                  <a:schemeClr val="bg1"/>
                </a:solidFill>
                <a:latin typeface="Lato"/>
                <a:ea typeface="Lato"/>
                <a:cs typeface="Lato"/>
                <a:sym typeface="Lato"/>
              </a:rPr>
              <a:t> &amp; </a:t>
            </a:r>
            <a:r>
              <a:rPr lang="en-US" sz="1200" dirty="0" err="1">
                <a:solidFill>
                  <a:schemeClr val="bg1"/>
                </a:solidFill>
                <a:latin typeface="Lato"/>
                <a:ea typeface="Lato"/>
                <a:cs typeface="Lato"/>
                <a:sym typeface="Lato"/>
              </a:rPr>
              <a:t>Tinnon</a:t>
            </a:r>
            <a:r>
              <a:rPr lang="en-US" sz="1200" dirty="0">
                <a:solidFill>
                  <a:schemeClr val="bg1"/>
                </a:solidFill>
                <a:latin typeface="Lato"/>
                <a:ea typeface="Lato"/>
                <a:cs typeface="Lato"/>
                <a:sym typeface="Lato"/>
              </a:rPr>
              <a:t>, 2018</a:t>
            </a:r>
            <a:endParaRPr lang="en-US" sz="1200" dirty="0">
              <a:solidFill>
                <a:schemeClr val="bg1"/>
              </a:solidFill>
            </a:endParaRPr>
          </a:p>
        </p:txBody>
      </p:sp>
    </p:spTree>
    <p:extLst>
      <p:ext uri="{BB962C8B-B14F-4D97-AF65-F5344CB8AC3E}">
        <p14:creationId xmlns:p14="http://schemas.microsoft.com/office/powerpoint/2010/main" val="1852969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AD184-6531-A949-AD2E-A9F156D9AE8A}"/>
              </a:ext>
            </a:extLst>
          </p:cNvPr>
          <p:cNvSpPr>
            <a:spLocks noGrp="1"/>
          </p:cNvSpPr>
          <p:nvPr>
            <p:ph type="title"/>
          </p:nvPr>
        </p:nvSpPr>
        <p:spPr/>
        <p:txBody>
          <a:bodyPr>
            <a:noAutofit/>
          </a:bodyPr>
          <a:lstStyle/>
          <a:p>
            <a:pPr>
              <a:buClr>
                <a:schemeClr val="dk1"/>
              </a:buClr>
              <a:buSzPct val="132132"/>
            </a:pPr>
            <a:r>
              <a:rPr lang="en-US" sz="3800" dirty="0">
                <a:ea typeface="Lora Bold Italic"/>
                <a:cs typeface="Lora Bold Italic"/>
                <a:sym typeface="Lora"/>
              </a:rPr>
              <a:t>Coercion Toolkit: </a:t>
            </a:r>
            <a:br>
              <a:rPr lang="en-US" sz="3800" dirty="0">
                <a:ea typeface="Lora Bold Italic"/>
                <a:cs typeface="Lora Bold Italic"/>
                <a:sym typeface="Lora"/>
              </a:rPr>
            </a:br>
            <a:r>
              <a:rPr lang="en-US" sz="3000" dirty="0">
                <a:ea typeface="Lora Bold Italic"/>
                <a:cs typeface="Lora Bold Italic"/>
                <a:sym typeface="Lora"/>
              </a:rPr>
              <a:t>Responding When Someone Discloses Experiences of Substance Use Coercion</a:t>
            </a:r>
            <a:endParaRPr lang="en-US" sz="3800" dirty="0">
              <a:ea typeface="Lora Bold Italic"/>
              <a:cs typeface="Lora Bold Italic"/>
              <a:sym typeface="Lora"/>
            </a:endParaRPr>
          </a:p>
        </p:txBody>
      </p:sp>
      <p:sp>
        <p:nvSpPr>
          <p:cNvPr id="3" name="Content Placeholder 2">
            <a:extLst>
              <a:ext uri="{FF2B5EF4-FFF2-40B4-BE49-F238E27FC236}">
                <a16:creationId xmlns:a16="http://schemas.microsoft.com/office/drawing/2014/main" id="{C8A756F3-00B6-9D4E-BC2A-E203F29DFE70}"/>
              </a:ext>
            </a:extLst>
          </p:cNvPr>
          <p:cNvSpPr>
            <a:spLocks noGrp="1"/>
          </p:cNvSpPr>
          <p:nvPr>
            <p:ph idx="1"/>
          </p:nvPr>
        </p:nvSpPr>
        <p:spPr>
          <a:xfrm>
            <a:off x="913328" y="2115893"/>
            <a:ext cx="10440472" cy="3995485"/>
          </a:xfrm>
        </p:spPr>
        <p:txBody>
          <a:bodyPr>
            <a:noAutofit/>
          </a:bodyPr>
          <a:lstStyle/>
          <a:p>
            <a:pPr marL="28595" indent="0">
              <a:lnSpc>
                <a:spcPct val="120000"/>
              </a:lnSpc>
              <a:spcBef>
                <a:spcPts val="900"/>
              </a:spcBef>
              <a:buSzPct val="102702"/>
              <a:buNone/>
            </a:pPr>
            <a:r>
              <a:rPr lang="en-US" sz="2000" b="1" dirty="0"/>
              <a:t>Things to keep in mind that impact access</a:t>
            </a:r>
          </a:p>
          <a:p>
            <a:pPr marL="371495" indent="-342900">
              <a:lnSpc>
                <a:spcPct val="120000"/>
              </a:lnSpc>
              <a:spcBef>
                <a:spcPts val="900"/>
              </a:spcBef>
              <a:buSzPct val="102702"/>
              <a:buFont typeface="System Font Regular"/>
              <a:buChar char="|"/>
            </a:pPr>
            <a:r>
              <a:rPr lang="en-US" sz="2000" b="1" dirty="0"/>
              <a:t>Brief counseling</a:t>
            </a:r>
          </a:p>
          <a:p>
            <a:pPr marL="828695" lvl="1" indent="-342900">
              <a:lnSpc>
                <a:spcPct val="120000"/>
              </a:lnSpc>
              <a:spcBef>
                <a:spcPts val="900"/>
              </a:spcBef>
              <a:buSzPct val="102702"/>
              <a:buFont typeface="System Font Regular"/>
              <a:buChar char="|"/>
            </a:pPr>
            <a:r>
              <a:rPr lang="en-US" sz="2000" dirty="0"/>
              <a:t>Offer perspective</a:t>
            </a:r>
          </a:p>
          <a:p>
            <a:pPr marL="828695" lvl="1" indent="-342900">
              <a:lnSpc>
                <a:spcPct val="120000"/>
              </a:lnSpc>
              <a:spcBef>
                <a:spcPts val="900"/>
              </a:spcBef>
              <a:buSzPct val="102702"/>
              <a:buFont typeface="System Font Regular"/>
              <a:buChar char="|"/>
            </a:pPr>
            <a:r>
              <a:rPr lang="en-US" sz="2000" dirty="0"/>
              <a:t>Discuss coping strategies and emotional support</a:t>
            </a:r>
          </a:p>
          <a:p>
            <a:pPr marL="828695" lvl="1" indent="-342900">
              <a:lnSpc>
                <a:spcPct val="120000"/>
              </a:lnSpc>
              <a:spcBef>
                <a:spcPts val="900"/>
              </a:spcBef>
              <a:buSzPct val="102702"/>
              <a:buFont typeface="System Font Regular"/>
              <a:buChar char="|"/>
            </a:pPr>
            <a:r>
              <a:rPr lang="en-US" sz="2000" dirty="0"/>
              <a:t>Incorporate into treatment planning, relapse and overdose prevention, recovery support, and harm reduction practices</a:t>
            </a:r>
          </a:p>
          <a:p>
            <a:pPr marL="371495" indent="-342900">
              <a:lnSpc>
                <a:spcPct val="120000"/>
              </a:lnSpc>
              <a:spcBef>
                <a:spcPts val="900"/>
              </a:spcBef>
              <a:buSzPct val="102702"/>
              <a:buFont typeface="System Font Regular"/>
              <a:buChar char="|"/>
            </a:pPr>
            <a:r>
              <a:rPr lang="en-US" sz="2000" dirty="0"/>
              <a:t>Safety Planning: Strategize about ways to access treatment and services</a:t>
            </a:r>
          </a:p>
          <a:p>
            <a:pPr marL="371495" indent="-342900">
              <a:lnSpc>
                <a:spcPct val="120000"/>
              </a:lnSpc>
              <a:spcBef>
                <a:spcPts val="900"/>
              </a:spcBef>
              <a:buSzPct val="102702"/>
              <a:buFont typeface="System Font Regular"/>
              <a:buChar char="|"/>
            </a:pPr>
            <a:r>
              <a:rPr lang="en-US" sz="2000" b="1" dirty="0"/>
              <a:t>Documentation and EHRs</a:t>
            </a:r>
          </a:p>
          <a:p>
            <a:pPr marL="371495" indent="-342900">
              <a:lnSpc>
                <a:spcPct val="120000"/>
              </a:lnSpc>
              <a:spcBef>
                <a:spcPts val="900"/>
              </a:spcBef>
              <a:buSzPct val="102702"/>
              <a:buFont typeface="System Font Regular"/>
              <a:buChar char="|"/>
            </a:pPr>
            <a:r>
              <a:rPr lang="en-US" sz="2000" b="1" dirty="0"/>
              <a:t>Warm referral to DV services; onsite DV services</a:t>
            </a:r>
          </a:p>
        </p:txBody>
      </p:sp>
      <p:sp>
        <p:nvSpPr>
          <p:cNvPr id="5" name="Content Placeholder 4">
            <a:extLst>
              <a:ext uri="{FF2B5EF4-FFF2-40B4-BE49-F238E27FC236}">
                <a16:creationId xmlns:a16="http://schemas.microsoft.com/office/drawing/2014/main" id="{F48718A4-C2CD-CD4F-8E7F-53545AF28E3C}"/>
              </a:ext>
            </a:extLst>
          </p:cNvPr>
          <p:cNvSpPr>
            <a:spLocks noGrp="1"/>
          </p:cNvSpPr>
          <p:nvPr>
            <p:ph sz="quarter" idx="15"/>
          </p:nvPr>
        </p:nvSpPr>
        <p:spPr/>
        <p:txBody>
          <a:bodyPr/>
          <a:lstStyle/>
          <a:p>
            <a:r>
              <a:rPr lang="en-US" dirty="0"/>
              <a:t>40</a:t>
            </a:r>
          </a:p>
        </p:txBody>
      </p:sp>
      <p:sp>
        <p:nvSpPr>
          <p:cNvPr id="6" name="TextBox 5">
            <a:extLst>
              <a:ext uri="{FF2B5EF4-FFF2-40B4-BE49-F238E27FC236}">
                <a16:creationId xmlns:a16="http://schemas.microsoft.com/office/drawing/2014/main" id="{238212DC-56D6-D6D4-BA65-E193F4AC64D9}"/>
              </a:ext>
            </a:extLst>
          </p:cNvPr>
          <p:cNvSpPr txBox="1"/>
          <p:nvPr/>
        </p:nvSpPr>
        <p:spPr>
          <a:xfrm>
            <a:off x="10131015" y="6139049"/>
            <a:ext cx="2835177" cy="276999"/>
          </a:xfrm>
          <a:prstGeom prst="rect">
            <a:avLst/>
          </a:prstGeom>
          <a:noFill/>
        </p:spPr>
        <p:txBody>
          <a:bodyPr wrap="square">
            <a:spAutoFit/>
          </a:bodyPr>
          <a:lstStyle/>
          <a:p>
            <a:pPr>
              <a:buSzPts val="1400"/>
            </a:pPr>
            <a:r>
              <a:rPr lang="en-US" sz="1200" dirty="0" err="1">
                <a:solidFill>
                  <a:schemeClr val="bg1"/>
                </a:solidFill>
                <a:latin typeface="Lato"/>
                <a:ea typeface="Lato"/>
                <a:cs typeface="Lato"/>
                <a:sym typeface="Lato"/>
              </a:rPr>
              <a:t>Warshaw</a:t>
            </a:r>
            <a:r>
              <a:rPr lang="en-US" sz="1200" dirty="0">
                <a:solidFill>
                  <a:schemeClr val="bg1"/>
                </a:solidFill>
                <a:latin typeface="Lato"/>
                <a:ea typeface="Lato"/>
                <a:cs typeface="Lato"/>
                <a:sym typeface="Lato"/>
              </a:rPr>
              <a:t> &amp; </a:t>
            </a:r>
            <a:r>
              <a:rPr lang="en-US" sz="1200" dirty="0" err="1">
                <a:solidFill>
                  <a:schemeClr val="bg1"/>
                </a:solidFill>
                <a:latin typeface="Lato"/>
                <a:ea typeface="Lato"/>
                <a:cs typeface="Lato"/>
                <a:sym typeface="Lato"/>
              </a:rPr>
              <a:t>Tinnon</a:t>
            </a:r>
            <a:r>
              <a:rPr lang="en-US" sz="1200" dirty="0">
                <a:solidFill>
                  <a:schemeClr val="bg1"/>
                </a:solidFill>
                <a:latin typeface="Lato"/>
                <a:ea typeface="Lato"/>
                <a:cs typeface="Lato"/>
                <a:sym typeface="Lato"/>
              </a:rPr>
              <a:t>, 2018</a:t>
            </a:r>
            <a:endParaRPr lang="en-US" sz="1200" dirty="0">
              <a:solidFill>
                <a:schemeClr val="bg1"/>
              </a:solidFill>
            </a:endParaRPr>
          </a:p>
        </p:txBody>
      </p:sp>
    </p:spTree>
    <p:extLst>
      <p:ext uri="{BB962C8B-B14F-4D97-AF65-F5344CB8AC3E}">
        <p14:creationId xmlns:p14="http://schemas.microsoft.com/office/powerpoint/2010/main" val="364162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868B187-B8A3-A142-8DA3-244A58C3E748}"/>
              </a:ext>
            </a:extLst>
          </p:cNvPr>
          <p:cNvSpPr>
            <a:spLocks noGrp="1"/>
          </p:cNvSpPr>
          <p:nvPr>
            <p:ph sz="quarter" idx="15"/>
          </p:nvPr>
        </p:nvSpPr>
        <p:spPr/>
        <p:txBody>
          <a:bodyPr/>
          <a:lstStyle/>
          <a:p>
            <a:r>
              <a:rPr lang="en-US" dirty="0"/>
              <a:t>42</a:t>
            </a:r>
          </a:p>
        </p:txBody>
      </p:sp>
      <p:sp>
        <p:nvSpPr>
          <p:cNvPr id="2" name="Title 1">
            <a:extLst>
              <a:ext uri="{FF2B5EF4-FFF2-40B4-BE49-F238E27FC236}">
                <a16:creationId xmlns:a16="http://schemas.microsoft.com/office/drawing/2014/main" id="{80E3F32B-290A-5B4A-BDAC-0183E6D68408}"/>
              </a:ext>
            </a:extLst>
          </p:cNvPr>
          <p:cNvSpPr txBox="1">
            <a:spLocks/>
          </p:cNvSpPr>
          <p:nvPr/>
        </p:nvSpPr>
        <p:spPr>
          <a:xfrm>
            <a:off x="838200" y="260818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6653A3"/>
                </a:solidFill>
                <a:cs typeface="Calibri Light"/>
              </a:rPr>
              <a:t>Beyond “Screening”</a:t>
            </a:r>
            <a:endParaRPr lang="en-US" dirty="0">
              <a:solidFill>
                <a:srgbClr val="6653A3"/>
              </a:solidFill>
            </a:endParaRPr>
          </a:p>
        </p:txBody>
      </p:sp>
      <p:sp>
        <p:nvSpPr>
          <p:cNvPr id="3" name="Content Placeholder 2">
            <a:extLst>
              <a:ext uri="{FF2B5EF4-FFF2-40B4-BE49-F238E27FC236}">
                <a16:creationId xmlns:a16="http://schemas.microsoft.com/office/drawing/2014/main" id="{5469A914-2A67-6800-97CD-F1C8BECE4B85}"/>
              </a:ext>
            </a:extLst>
          </p:cNvPr>
          <p:cNvSpPr>
            <a:spLocks noGrp="1"/>
          </p:cNvSpPr>
          <p:nvPr>
            <p:ph idx="1"/>
          </p:nvPr>
        </p:nvSpPr>
        <p:spPr>
          <a:xfrm>
            <a:off x="838200" y="3593592"/>
            <a:ext cx="9067277" cy="1663627"/>
          </a:xfrm>
        </p:spPr>
        <p:txBody>
          <a:bodyPr>
            <a:noAutofit/>
          </a:bodyPr>
          <a:lstStyle/>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r>
              <a:rPr lang="en-US" b="1" dirty="0">
                <a:solidFill>
                  <a:srgbClr val="6653A3"/>
                </a:solidFill>
                <a:ea typeface="Lora Bold Italic"/>
                <a:cs typeface="Lora Bold Italic"/>
                <a:sym typeface="Lora"/>
              </a:rPr>
              <a:t>Building Safe Opportunities </a:t>
            </a:r>
            <a:br>
              <a:rPr lang="en-US" b="1" dirty="0">
                <a:solidFill>
                  <a:srgbClr val="6653A3"/>
                </a:solidFill>
                <a:ea typeface="Lora Bold Italic"/>
                <a:cs typeface="Lora Bold Italic"/>
                <a:sym typeface="Lora"/>
              </a:rPr>
            </a:br>
            <a:r>
              <a:rPr lang="en-US" b="1" dirty="0">
                <a:solidFill>
                  <a:srgbClr val="6653A3"/>
                </a:solidFill>
                <a:ea typeface="Lora Bold Italic"/>
                <a:cs typeface="Lora Bold Italic"/>
                <a:sym typeface="Lora"/>
              </a:rPr>
              <a:t>to Discuss IPV and Substance Use Coercion</a:t>
            </a:r>
            <a:endParaRPr lang="en-US" b="1" dirty="0"/>
          </a:p>
        </p:txBody>
      </p:sp>
    </p:spTree>
    <p:extLst>
      <p:ext uri="{BB962C8B-B14F-4D97-AF65-F5344CB8AC3E}">
        <p14:creationId xmlns:p14="http://schemas.microsoft.com/office/powerpoint/2010/main" val="2334906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78B54-5EA3-E549-A97E-644F759314E8}"/>
              </a:ext>
            </a:extLst>
          </p:cNvPr>
          <p:cNvSpPr>
            <a:spLocks noGrp="1"/>
          </p:cNvSpPr>
          <p:nvPr>
            <p:ph type="title"/>
          </p:nvPr>
        </p:nvSpPr>
        <p:spPr/>
        <p:txBody>
          <a:bodyPr>
            <a:noAutofit/>
          </a:bodyPr>
          <a:lstStyle/>
          <a:p>
            <a:pPr defTabSz="914296">
              <a:buClr>
                <a:srgbClr val="000000"/>
              </a:buClr>
              <a:defRPr/>
            </a:pPr>
            <a:r>
              <a:rPr lang="en-US" sz="4400" dirty="0">
                <a:ea typeface="Calibri"/>
                <a:cs typeface="Calibri"/>
                <a:sym typeface="Calibri"/>
              </a:rPr>
              <a:t>Confidentiality is a Safety Need</a:t>
            </a:r>
            <a:endParaRPr lang="en-US" i="0" dirty="0">
              <a:solidFill>
                <a:srgbClr val="6653A3"/>
              </a:solidFill>
            </a:endParaRPr>
          </a:p>
        </p:txBody>
      </p:sp>
      <p:sp>
        <p:nvSpPr>
          <p:cNvPr id="5" name="Content Placeholder 4">
            <a:extLst>
              <a:ext uri="{FF2B5EF4-FFF2-40B4-BE49-F238E27FC236}">
                <a16:creationId xmlns:a16="http://schemas.microsoft.com/office/drawing/2014/main" id="{11D7BB33-9947-D34D-B01B-E1DBD667D74B}"/>
              </a:ext>
            </a:extLst>
          </p:cNvPr>
          <p:cNvSpPr>
            <a:spLocks noGrp="1"/>
          </p:cNvSpPr>
          <p:nvPr>
            <p:ph sz="quarter" idx="15"/>
          </p:nvPr>
        </p:nvSpPr>
        <p:spPr/>
        <p:txBody>
          <a:bodyPr/>
          <a:lstStyle/>
          <a:p>
            <a:r>
              <a:rPr lang="en-US" dirty="0"/>
              <a:t>43</a:t>
            </a:r>
          </a:p>
        </p:txBody>
      </p:sp>
      <p:sp>
        <p:nvSpPr>
          <p:cNvPr id="6" name="Content Placeholder 5">
            <a:extLst>
              <a:ext uri="{FF2B5EF4-FFF2-40B4-BE49-F238E27FC236}">
                <a16:creationId xmlns:a16="http://schemas.microsoft.com/office/drawing/2014/main" id="{B30E1E21-C50A-41FE-DA02-5C4AE660E366}"/>
              </a:ext>
            </a:extLst>
          </p:cNvPr>
          <p:cNvSpPr>
            <a:spLocks noGrp="1"/>
          </p:cNvSpPr>
          <p:nvPr>
            <p:ph idx="1"/>
          </p:nvPr>
        </p:nvSpPr>
        <p:spPr>
          <a:xfrm>
            <a:off x="889523" y="2115893"/>
            <a:ext cx="10515600" cy="4016937"/>
          </a:xfrm>
        </p:spPr>
        <p:txBody>
          <a:bodyPr>
            <a:noAutofit/>
          </a:bodyPr>
          <a:lstStyle/>
          <a:p>
            <a:pPr>
              <a:lnSpc>
                <a:spcPct val="120000"/>
              </a:lnSpc>
              <a:spcBef>
                <a:spcPts val="649"/>
              </a:spcBef>
              <a:buSzPct val="108108"/>
              <a:buFont typeface="System Font Regular"/>
              <a:buChar char="|"/>
            </a:pPr>
            <a:r>
              <a:rPr lang="en-US" sz="2200" dirty="0">
                <a:solidFill>
                  <a:srgbClr val="000000"/>
                </a:solidFill>
                <a:ea typeface="Calibri"/>
                <a:cs typeface="Calibri"/>
                <a:sym typeface="Calibri"/>
              </a:rPr>
              <a:t>Confidentiality and the limits of confidentiality</a:t>
            </a:r>
            <a:endParaRPr lang="en-US" sz="2200" dirty="0"/>
          </a:p>
          <a:p>
            <a:pPr>
              <a:lnSpc>
                <a:spcPct val="120000"/>
              </a:lnSpc>
              <a:spcBef>
                <a:spcPts val="1099"/>
              </a:spcBef>
              <a:buSzPct val="108108"/>
              <a:buFont typeface="System Font Regular"/>
              <a:buChar char="|"/>
            </a:pPr>
            <a:r>
              <a:rPr lang="en-US" sz="2200" dirty="0">
                <a:solidFill>
                  <a:srgbClr val="000000"/>
                </a:solidFill>
                <a:ea typeface="Calibri"/>
                <a:cs typeface="Calibri"/>
                <a:sym typeface="Calibri"/>
              </a:rPr>
              <a:t>Privacy practices</a:t>
            </a:r>
            <a:endParaRPr lang="en-US" sz="2200" dirty="0"/>
          </a:p>
          <a:p>
            <a:pPr>
              <a:lnSpc>
                <a:spcPct val="120000"/>
              </a:lnSpc>
              <a:spcBef>
                <a:spcPts val="1099"/>
              </a:spcBef>
              <a:buSzPct val="108108"/>
              <a:buFont typeface="System Font Regular"/>
              <a:buChar char="|"/>
            </a:pPr>
            <a:r>
              <a:rPr lang="en-US" sz="2200" dirty="0">
                <a:solidFill>
                  <a:srgbClr val="000000"/>
                </a:solidFill>
                <a:ea typeface="Calibri"/>
                <a:cs typeface="Calibri"/>
                <a:sym typeface="Calibri"/>
              </a:rPr>
              <a:t>Options to protect sensitive information (EHRs, Open Notes, EOBs, billing, referrals, etc.)</a:t>
            </a:r>
            <a:endParaRPr lang="en-US" sz="2200" dirty="0"/>
          </a:p>
          <a:p>
            <a:pPr>
              <a:lnSpc>
                <a:spcPct val="120000"/>
              </a:lnSpc>
              <a:spcBef>
                <a:spcPts val="1099"/>
              </a:spcBef>
              <a:buSzPct val="108108"/>
              <a:buFont typeface="System Font Regular"/>
              <a:buChar char="|"/>
            </a:pPr>
            <a:r>
              <a:rPr lang="en-US" sz="2200" dirty="0">
                <a:solidFill>
                  <a:srgbClr val="000000"/>
                </a:solidFill>
                <a:ea typeface="Calibri"/>
                <a:cs typeface="Calibri"/>
                <a:sym typeface="Calibri"/>
              </a:rPr>
              <a:t>Private communications and offering safer contact options</a:t>
            </a:r>
            <a:endParaRPr lang="en-US" sz="2200" dirty="0"/>
          </a:p>
          <a:p>
            <a:pPr>
              <a:lnSpc>
                <a:spcPct val="120000"/>
              </a:lnSpc>
              <a:spcBef>
                <a:spcPts val="1099"/>
              </a:spcBef>
              <a:buSzPct val="108108"/>
              <a:buFont typeface="System Font Regular"/>
              <a:buChar char="|"/>
            </a:pPr>
            <a:r>
              <a:rPr lang="en-US" sz="2200" dirty="0">
                <a:solidFill>
                  <a:srgbClr val="000000"/>
                </a:solidFill>
                <a:ea typeface="Calibri"/>
                <a:cs typeface="Calibri"/>
                <a:sym typeface="Calibri"/>
              </a:rPr>
              <a:t>Telehealth safety (secure location and technology; tech safety)</a:t>
            </a:r>
            <a:endParaRPr lang="en-US" sz="2200" dirty="0"/>
          </a:p>
          <a:p>
            <a:pPr>
              <a:lnSpc>
                <a:spcPct val="120000"/>
              </a:lnSpc>
              <a:spcBef>
                <a:spcPts val="1099"/>
              </a:spcBef>
              <a:buSzPct val="108108"/>
              <a:buFont typeface="System Font Regular"/>
              <a:buChar char="|"/>
            </a:pPr>
            <a:r>
              <a:rPr lang="en-US" sz="2200" dirty="0">
                <a:solidFill>
                  <a:srgbClr val="000000"/>
                </a:solidFill>
                <a:ea typeface="Calibri"/>
                <a:cs typeface="Calibri"/>
                <a:sym typeface="Calibri"/>
              </a:rPr>
              <a:t>Flexibility in service times and locations</a:t>
            </a:r>
            <a:endParaRPr lang="en-US" sz="2200" dirty="0"/>
          </a:p>
          <a:p>
            <a:pPr>
              <a:lnSpc>
                <a:spcPct val="120000"/>
              </a:lnSpc>
              <a:spcBef>
                <a:spcPts val="1099"/>
              </a:spcBef>
              <a:buSzPct val="108108"/>
              <a:buFont typeface="System Font Regular"/>
              <a:buChar char="|"/>
            </a:pPr>
            <a:r>
              <a:rPr lang="en-US" sz="2200" dirty="0">
                <a:solidFill>
                  <a:srgbClr val="000000"/>
                </a:solidFill>
                <a:ea typeface="Calibri"/>
                <a:cs typeface="Calibri"/>
                <a:sym typeface="Calibri"/>
              </a:rPr>
              <a:t>Recognize ways abusive partner may try to control or sabotage services</a:t>
            </a:r>
            <a:endParaRPr lang="en-US" sz="2200" dirty="0"/>
          </a:p>
          <a:p>
            <a:pPr marL="400069" indent="-342900">
              <a:lnSpc>
                <a:spcPct val="120000"/>
              </a:lnSpc>
              <a:spcBef>
                <a:spcPts val="1200"/>
              </a:spcBef>
              <a:buSzPct val="108108"/>
              <a:buFont typeface="System Font Regular"/>
              <a:buChar char="|"/>
            </a:pPr>
            <a:endParaRPr lang="en-US" sz="2200" dirty="0"/>
          </a:p>
        </p:txBody>
      </p:sp>
      <p:sp>
        <p:nvSpPr>
          <p:cNvPr id="3" name="TextBox 2">
            <a:extLst>
              <a:ext uri="{FF2B5EF4-FFF2-40B4-BE49-F238E27FC236}">
                <a16:creationId xmlns:a16="http://schemas.microsoft.com/office/drawing/2014/main" id="{B4502EB0-7BD5-1CB3-D4AC-7AE2483B198A}"/>
              </a:ext>
            </a:extLst>
          </p:cNvPr>
          <p:cNvSpPr txBox="1"/>
          <p:nvPr/>
        </p:nvSpPr>
        <p:spPr>
          <a:xfrm>
            <a:off x="10131015" y="6139049"/>
            <a:ext cx="2835177" cy="276999"/>
          </a:xfrm>
          <a:prstGeom prst="rect">
            <a:avLst/>
          </a:prstGeom>
          <a:noFill/>
        </p:spPr>
        <p:txBody>
          <a:bodyPr wrap="square">
            <a:spAutoFit/>
          </a:bodyPr>
          <a:lstStyle/>
          <a:p>
            <a:pPr>
              <a:buSzPts val="1400"/>
            </a:pPr>
            <a:r>
              <a:rPr lang="en-US" sz="1200" dirty="0" err="1">
                <a:solidFill>
                  <a:srgbClr val="008784"/>
                </a:solidFill>
                <a:latin typeface="Lato"/>
                <a:ea typeface="Lato"/>
                <a:cs typeface="Lato"/>
                <a:sym typeface="Lato"/>
              </a:rPr>
              <a:t>Warshaw</a:t>
            </a:r>
            <a:r>
              <a:rPr lang="en-US" sz="1200" dirty="0">
                <a:solidFill>
                  <a:srgbClr val="008784"/>
                </a:solidFill>
                <a:latin typeface="Lato"/>
                <a:ea typeface="Lato"/>
                <a:cs typeface="Lato"/>
                <a:sym typeface="Lato"/>
              </a:rPr>
              <a:t> &amp; </a:t>
            </a:r>
            <a:r>
              <a:rPr lang="en-US" sz="1200" dirty="0" err="1">
                <a:solidFill>
                  <a:srgbClr val="008784"/>
                </a:solidFill>
                <a:latin typeface="Lato"/>
                <a:ea typeface="Lato"/>
                <a:cs typeface="Lato"/>
                <a:sym typeface="Lato"/>
              </a:rPr>
              <a:t>Tinnon</a:t>
            </a:r>
            <a:r>
              <a:rPr lang="en-US" sz="1200" dirty="0">
                <a:solidFill>
                  <a:srgbClr val="008784"/>
                </a:solidFill>
                <a:latin typeface="Lato"/>
                <a:ea typeface="Lato"/>
                <a:cs typeface="Lato"/>
                <a:sym typeface="Lato"/>
              </a:rPr>
              <a:t>, 2018</a:t>
            </a:r>
            <a:endParaRPr lang="en-US" sz="1200" dirty="0">
              <a:solidFill>
                <a:srgbClr val="008784"/>
              </a:solidFill>
            </a:endParaRPr>
          </a:p>
        </p:txBody>
      </p:sp>
    </p:spTree>
    <p:extLst>
      <p:ext uri="{BB962C8B-B14F-4D97-AF65-F5344CB8AC3E}">
        <p14:creationId xmlns:p14="http://schemas.microsoft.com/office/powerpoint/2010/main" val="909220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4" name="Title 1">
            <a:extLst>
              <a:ext uri="{FF2B5EF4-FFF2-40B4-BE49-F238E27FC236}">
                <a16:creationId xmlns:a16="http://schemas.microsoft.com/office/drawing/2014/main" id="{DE6EA06A-0EF9-E97C-7859-597E15C5CD30}"/>
              </a:ext>
            </a:extLst>
          </p:cNvPr>
          <p:cNvSpPr>
            <a:spLocks noGrp="1"/>
          </p:cNvSpPr>
          <p:nvPr>
            <p:ph type="title"/>
          </p:nvPr>
        </p:nvSpPr>
        <p:spPr>
          <a:xfrm>
            <a:off x="838200" y="365125"/>
            <a:ext cx="10515600" cy="1325563"/>
          </a:xfrm>
        </p:spPr>
        <p:txBody>
          <a:bodyPr>
            <a:normAutofit/>
          </a:bodyPr>
          <a:lstStyle/>
          <a:p>
            <a:r>
              <a:rPr lang="en-US" sz="4400" dirty="0">
                <a:solidFill>
                  <a:srgbClr val="6653A3"/>
                </a:solidFill>
                <a:cs typeface="Calibri Light"/>
              </a:rPr>
              <a:t>Weave WV Project Overview</a:t>
            </a:r>
            <a:endParaRPr lang="en-US" sz="4400" dirty="0">
              <a:solidFill>
                <a:srgbClr val="6653A3"/>
              </a:solidFill>
            </a:endParaRPr>
          </a:p>
        </p:txBody>
      </p:sp>
      <p:sp>
        <p:nvSpPr>
          <p:cNvPr id="8" name="TextBox 7">
            <a:extLst>
              <a:ext uri="{FF2B5EF4-FFF2-40B4-BE49-F238E27FC236}">
                <a16:creationId xmlns:a16="http://schemas.microsoft.com/office/drawing/2014/main" id="{8E4E078D-5EE6-24B9-F4B9-2F1301793921}"/>
              </a:ext>
            </a:extLst>
          </p:cNvPr>
          <p:cNvSpPr txBox="1"/>
          <p:nvPr/>
        </p:nvSpPr>
        <p:spPr>
          <a:xfrm>
            <a:off x="838200" y="2056686"/>
            <a:ext cx="8310372" cy="4801314"/>
          </a:xfrm>
          <a:prstGeom prst="rect">
            <a:avLst/>
          </a:prstGeom>
          <a:noFill/>
        </p:spPr>
        <p:txBody>
          <a:bodyPr wrap="square">
            <a:spAutoFit/>
          </a:bodyPr>
          <a:lstStyle/>
          <a:p>
            <a:pPr marL="0" indent="0" defTabSz="914296">
              <a:lnSpc>
                <a:spcPct val="120000"/>
              </a:lnSpc>
              <a:spcBef>
                <a:spcPts val="600"/>
              </a:spcBef>
              <a:buClr>
                <a:srgbClr val="000000"/>
              </a:buClr>
              <a:buSzPct val="78810"/>
              <a:buNone/>
              <a:defRPr/>
            </a:pPr>
            <a:r>
              <a:rPr lang="en-US" sz="2200" i="1" dirty="0">
                <a:solidFill>
                  <a:srgbClr val="000000"/>
                </a:solidFill>
              </a:rPr>
              <a:t>Weaving Together Communities of Support for People Experiencing Substance Use and Domestic Violence. </a:t>
            </a:r>
          </a:p>
          <a:p>
            <a:pPr marL="0" indent="0" defTabSz="914296">
              <a:lnSpc>
                <a:spcPct val="120000"/>
              </a:lnSpc>
              <a:spcBef>
                <a:spcPts val="600"/>
              </a:spcBef>
              <a:buClr>
                <a:srgbClr val="000000"/>
              </a:buClr>
              <a:buSzPct val="78810"/>
              <a:buNone/>
              <a:defRPr/>
            </a:pPr>
            <a:endParaRPr lang="en-US" sz="2200" dirty="0">
              <a:solidFill>
                <a:srgbClr val="000000"/>
              </a:solidFill>
            </a:endParaRPr>
          </a:p>
          <a:p>
            <a:pPr marL="0" indent="0" defTabSz="914296">
              <a:lnSpc>
                <a:spcPct val="120000"/>
              </a:lnSpc>
              <a:spcBef>
                <a:spcPts val="600"/>
              </a:spcBef>
              <a:buSzPct val="86486"/>
              <a:buNone/>
              <a:defRPr/>
            </a:pPr>
            <a:r>
              <a:rPr lang="en-US" sz="2200" b="1" dirty="0">
                <a:solidFill>
                  <a:srgbClr val="000000"/>
                </a:solidFill>
              </a:rPr>
              <a:t>Three-year project funded by the U.S. Department of Health and Human Services, Office of Women’s Health to: </a:t>
            </a:r>
            <a:endParaRPr lang="en-US" sz="2200" dirty="0">
              <a:solidFill>
                <a:srgbClr val="000000"/>
              </a:solidFill>
            </a:endParaRPr>
          </a:p>
          <a:p>
            <a:pPr marL="369659" lvl="1" indent="-342900">
              <a:lnSpc>
                <a:spcPct val="120000"/>
              </a:lnSpc>
              <a:spcBef>
                <a:spcPts val="600"/>
              </a:spcBef>
              <a:buClr>
                <a:srgbClr val="5BB2C5"/>
              </a:buClr>
              <a:buSzPct val="106342"/>
              <a:buFont typeface="System Font Regular"/>
              <a:buChar char="|"/>
            </a:pPr>
            <a:r>
              <a:rPr lang="en-US" sz="2200" dirty="0">
                <a:solidFill>
                  <a:srgbClr val="000000"/>
                </a:solidFill>
              </a:rPr>
              <a:t>Improve health and safety outcomes for people impacted by intimate partner violence (IPV) and substance use (SU) across the state of West Virginia, and particularly for pregnant and parenting people and their families</a:t>
            </a:r>
          </a:p>
          <a:p>
            <a:pPr marL="0" indent="0" defTabSz="914296">
              <a:lnSpc>
                <a:spcPct val="120000"/>
              </a:lnSpc>
              <a:spcBef>
                <a:spcPts val="600"/>
              </a:spcBef>
              <a:buSzPct val="84566"/>
              <a:buNone/>
              <a:defRPr/>
            </a:pPr>
            <a:endParaRPr lang="en-US" sz="2200" dirty="0">
              <a:solidFill>
                <a:srgbClr val="000000"/>
              </a:solidFill>
            </a:endParaRPr>
          </a:p>
          <a:p>
            <a:pPr marL="0" indent="0" defTabSz="914296">
              <a:buSzPct val="103748"/>
              <a:buNone/>
              <a:defRPr/>
            </a:pPr>
            <a:endParaRPr lang="en-US" sz="2200" dirty="0">
              <a:solidFill>
                <a:srgbClr val="000000"/>
              </a:solidFill>
            </a:endParaRPr>
          </a:p>
        </p:txBody>
      </p:sp>
      <p:sp>
        <p:nvSpPr>
          <p:cNvPr id="9" name="Google Shape;202;p4">
            <a:extLst>
              <a:ext uri="{FF2B5EF4-FFF2-40B4-BE49-F238E27FC236}">
                <a16:creationId xmlns:a16="http://schemas.microsoft.com/office/drawing/2014/main" id="{572D0EE8-A4B7-0D2C-DA79-FCAE0C5DE2B6}"/>
              </a:ext>
            </a:extLst>
          </p:cNvPr>
          <p:cNvSpPr/>
          <p:nvPr/>
        </p:nvSpPr>
        <p:spPr>
          <a:xfrm>
            <a:off x="838200" y="1647436"/>
            <a:ext cx="8897112" cy="85299"/>
          </a:xfrm>
          <a:prstGeom prst="rect">
            <a:avLst/>
          </a:prstGeom>
          <a:solidFill>
            <a:srgbClr val="6653A3"/>
          </a:solidFill>
          <a:ln>
            <a:noFill/>
          </a:ln>
        </p:spPr>
        <p:txBody>
          <a:bodyPr spcFirstLastPara="1" wrap="square" lIns="91425" tIns="45700" rIns="91425" bIns="45700" anchor="ctr" anchorCtr="0">
            <a:noAutofit/>
          </a:bodyPr>
          <a:lstStyle/>
          <a:p>
            <a:pPr algn="ctr">
              <a:buSzPts val="1800"/>
            </a:pPr>
            <a:endParaRPr sz="1800">
              <a:solidFill>
                <a:srgbClr val="6653A3"/>
              </a:solidFill>
              <a:latin typeface="Lato"/>
              <a:ea typeface="Lato"/>
              <a:cs typeface="Lato"/>
              <a:sym typeface="Lato"/>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78B54-5EA3-E549-A97E-644F759314E8}"/>
              </a:ext>
            </a:extLst>
          </p:cNvPr>
          <p:cNvSpPr>
            <a:spLocks noGrp="1"/>
          </p:cNvSpPr>
          <p:nvPr>
            <p:ph type="title"/>
          </p:nvPr>
        </p:nvSpPr>
        <p:spPr/>
        <p:txBody>
          <a:bodyPr>
            <a:noAutofit/>
          </a:bodyPr>
          <a:lstStyle/>
          <a:p>
            <a:pPr defTabSz="914296">
              <a:buClr>
                <a:srgbClr val="000000"/>
              </a:buClr>
              <a:defRPr/>
            </a:pPr>
            <a:r>
              <a:rPr lang="en-US" sz="3200" dirty="0">
                <a:ea typeface="Calibri"/>
                <a:cs typeface="Calibri"/>
                <a:sym typeface="Calibri"/>
              </a:rPr>
              <a:t>Discuss Substance Use Coercion as Part of Substance Use Histories and Conversations About IPV</a:t>
            </a:r>
            <a:endParaRPr lang="en-US" sz="3200" i="0" dirty="0">
              <a:solidFill>
                <a:srgbClr val="6653A3"/>
              </a:solidFill>
            </a:endParaRPr>
          </a:p>
        </p:txBody>
      </p:sp>
      <p:sp>
        <p:nvSpPr>
          <p:cNvPr id="5" name="Content Placeholder 4">
            <a:extLst>
              <a:ext uri="{FF2B5EF4-FFF2-40B4-BE49-F238E27FC236}">
                <a16:creationId xmlns:a16="http://schemas.microsoft.com/office/drawing/2014/main" id="{11D7BB33-9947-D34D-B01B-E1DBD667D74B}"/>
              </a:ext>
            </a:extLst>
          </p:cNvPr>
          <p:cNvSpPr>
            <a:spLocks noGrp="1"/>
          </p:cNvSpPr>
          <p:nvPr>
            <p:ph sz="quarter" idx="15"/>
          </p:nvPr>
        </p:nvSpPr>
        <p:spPr/>
        <p:txBody>
          <a:bodyPr/>
          <a:lstStyle/>
          <a:p>
            <a:r>
              <a:rPr lang="en-US" dirty="0"/>
              <a:t>44</a:t>
            </a:r>
          </a:p>
        </p:txBody>
      </p:sp>
      <p:sp>
        <p:nvSpPr>
          <p:cNvPr id="6" name="Content Placeholder 5">
            <a:extLst>
              <a:ext uri="{FF2B5EF4-FFF2-40B4-BE49-F238E27FC236}">
                <a16:creationId xmlns:a16="http://schemas.microsoft.com/office/drawing/2014/main" id="{B30E1E21-C50A-41FE-DA02-5C4AE660E366}"/>
              </a:ext>
            </a:extLst>
          </p:cNvPr>
          <p:cNvSpPr>
            <a:spLocks noGrp="1"/>
          </p:cNvSpPr>
          <p:nvPr>
            <p:ph idx="1"/>
          </p:nvPr>
        </p:nvSpPr>
        <p:spPr>
          <a:xfrm>
            <a:off x="889523" y="2115893"/>
            <a:ext cx="10515600" cy="4016937"/>
          </a:xfrm>
        </p:spPr>
        <p:txBody>
          <a:bodyPr>
            <a:noAutofit/>
          </a:bodyPr>
          <a:lstStyle/>
          <a:p>
            <a:pPr marL="0" indent="0">
              <a:lnSpc>
                <a:spcPct val="120000"/>
              </a:lnSpc>
              <a:spcBef>
                <a:spcPts val="649"/>
              </a:spcBef>
              <a:buSzPct val="108108"/>
              <a:buNone/>
            </a:pPr>
            <a:r>
              <a:rPr lang="en-US" sz="2400" b="1" dirty="0">
                <a:solidFill>
                  <a:srgbClr val="000000"/>
                </a:solidFill>
                <a:ea typeface="Calibri"/>
                <a:cs typeface="Calibri"/>
                <a:sym typeface="Calibri"/>
              </a:rPr>
              <a:t>If it is safe for someone to talk about IPV, here are some ways to open a conversation</a:t>
            </a:r>
            <a:r>
              <a:rPr lang="en-US" sz="2400" dirty="0">
                <a:solidFill>
                  <a:srgbClr val="000000"/>
                </a:solidFill>
                <a:ea typeface="Calibri"/>
                <a:cs typeface="Calibri"/>
                <a:sym typeface="Calibri"/>
              </a:rPr>
              <a:t>: </a:t>
            </a:r>
          </a:p>
          <a:p>
            <a:pPr>
              <a:lnSpc>
                <a:spcPct val="100000"/>
              </a:lnSpc>
              <a:spcBef>
                <a:spcPts val="649"/>
              </a:spcBef>
              <a:spcAft>
                <a:spcPts val="600"/>
              </a:spcAft>
              <a:buSzPct val="108108"/>
              <a:buFont typeface="System Font Regular"/>
              <a:buChar char="|"/>
            </a:pPr>
            <a:r>
              <a:rPr lang="en-US" sz="2200" dirty="0">
                <a:solidFill>
                  <a:srgbClr val="000000"/>
                </a:solidFill>
                <a:ea typeface="Calibri"/>
                <a:cs typeface="Calibri"/>
                <a:sym typeface="Calibri"/>
              </a:rPr>
              <a:t>“Many people have shared with us that their partner or ex-partner pressured them to use substances, or use in ways that they didn’t want to.  </a:t>
            </a:r>
          </a:p>
          <a:p>
            <a:pPr>
              <a:lnSpc>
                <a:spcPct val="100000"/>
              </a:lnSpc>
              <a:spcBef>
                <a:spcPts val="649"/>
              </a:spcBef>
              <a:spcAft>
                <a:spcPts val="600"/>
              </a:spcAft>
              <a:buSzPct val="108108"/>
              <a:buFont typeface="System Font Regular"/>
              <a:buChar char="|"/>
            </a:pPr>
            <a:r>
              <a:rPr lang="en-US" sz="2200" dirty="0">
                <a:solidFill>
                  <a:srgbClr val="000000"/>
                </a:solidFill>
                <a:ea typeface="Calibri"/>
                <a:cs typeface="Calibri"/>
                <a:sym typeface="Calibri"/>
              </a:rPr>
              <a:t>People have also told us that their partners try to prevent them from accessing treatment and support, control their medications and/or sabotage their recovery. I wonder if this is something you’ve experienced?”</a:t>
            </a:r>
          </a:p>
          <a:p>
            <a:pPr>
              <a:lnSpc>
                <a:spcPct val="100000"/>
              </a:lnSpc>
              <a:spcBef>
                <a:spcPts val="649"/>
              </a:spcBef>
              <a:spcAft>
                <a:spcPts val="600"/>
              </a:spcAft>
              <a:buSzPct val="108108"/>
              <a:buFont typeface="System Font Regular"/>
              <a:buChar char="|"/>
            </a:pPr>
            <a:r>
              <a:rPr lang="en-US" sz="2200" dirty="0">
                <a:solidFill>
                  <a:srgbClr val="000000"/>
                </a:solidFill>
                <a:ea typeface="Calibri"/>
                <a:cs typeface="Calibri"/>
                <a:sym typeface="Calibri"/>
              </a:rPr>
              <a:t>“Sometimes people who have been hurt by a partner find themselves using substances to deal with the pain. This is a pretty common reaction. If this is something you can relate to, know that we’re here to support you.”  </a:t>
            </a:r>
          </a:p>
        </p:txBody>
      </p:sp>
      <p:sp>
        <p:nvSpPr>
          <p:cNvPr id="3" name="TextBox 2">
            <a:extLst>
              <a:ext uri="{FF2B5EF4-FFF2-40B4-BE49-F238E27FC236}">
                <a16:creationId xmlns:a16="http://schemas.microsoft.com/office/drawing/2014/main" id="{B4502EB0-7BD5-1CB3-D4AC-7AE2483B198A}"/>
              </a:ext>
            </a:extLst>
          </p:cNvPr>
          <p:cNvSpPr txBox="1"/>
          <p:nvPr/>
        </p:nvSpPr>
        <p:spPr>
          <a:xfrm>
            <a:off x="10131015" y="6139049"/>
            <a:ext cx="2835177" cy="276999"/>
          </a:xfrm>
          <a:prstGeom prst="rect">
            <a:avLst/>
          </a:prstGeom>
          <a:noFill/>
        </p:spPr>
        <p:txBody>
          <a:bodyPr wrap="square">
            <a:spAutoFit/>
          </a:bodyPr>
          <a:lstStyle/>
          <a:p>
            <a:pPr>
              <a:buSzPts val="1400"/>
            </a:pPr>
            <a:r>
              <a:rPr lang="en-US" sz="1200" dirty="0" err="1">
                <a:solidFill>
                  <a:srgbClr val="008784"/>
                </a:solidFill>
                <a:latin typeface="Lato"/>
                <a:ea typeface="Lato"/>
                <a:cs typeface="Lato"/>
                <a:sym typeface="Lato"/>
              </a:rPr>
              <a:t>Warshaw</a:t>
            </a:r>
            <a:r>
              <a:rPr lang="en-US" sz="1200" dirty="0">
                <a:solidFill>
                  <a:srgbClr val="008784"/>
                </a:solidFill>
                <a:latin typeface="Lato"/>
                <a:ea typeface="Lato"/>
                <a:cs typeface="Lato"/>
                <a:sym typeface="Lato"/>
              </a:rPr>
              <a:t> &amp; </a:t>
            </a:r>
            <a:r>
              <a:rPr lang="en-US" sz="1200" dirty="0" err="1">
                <a:solidFill>
                  <a:srgbClr val="008784"/>
                </a:solidFill>
                <a:latin typeface="Lato"/>
                <a:ea typeface="Lato"/>
                <a:cs typeface="Lato"/>
                <a:sym typeface="Lato"/>
              </a:rPr>
              <a:t>Tinnon</a:t>
            </a:r>
            <a:r>
              <a:rPr lang="en-US" sz="1200" dirty="0">
                <a:solidFill>
                  <a:srgbClr val="008784"/>
                </a:solidFill>
                <a:latin typeface="Lato"/>
                <a:ea typeface="Lato"/>
                <a:cs typeface="Lato"/>
                <a:sym typeface="Lato"/>
              </a:rPr>
              <a:t>, 2018</a:t>
            </a:r>
            <a:endParaRPr lang="en-US" sz="1200" dirty="0">
              <a:solidFill>
                <a:srgbClr val="008784"/>
              </a:solidFill>
            </a:endParaRPr>
          </a:p>
        </p:txBody>
      </p:sp>
    </p:spTree>
    <p:extLst>
      <p:ext uri="{BB962C8B-B14F-4D97-AF65-F5344CB8AC3E}">
        <p14:creationId xmlns:p14="http://schemas.microsoft.com/office/powerpoint/2010/main" val="27299874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78B54-5EA3-E549-A97E-644F759314E8}"/>
              </a:ext>
            </a:extLst>
          </p:cNvPr>
          <p:cNvSpPr>
            <a:spLocks noGrp="1"/>
          </p:cNvSpPr>
          <p:nvPr>
            <p:ph type="title"/>
          </p:nvPr>
        </p:nvSpPr>
        <p:spPr/>
        <p:txBody>
          <a:bodyPr>
            <a:noAutofit/>
          </a:bodyPr>
          <a:lstStyle/>
          <a:p>
            <a:pPr defTabSz="914296">
              <a:buClr>
                <a:srgbClr val="000000"/>
              </a:buClr>
              <a:defRPr/>
            </a:pPr>
            <a:r>
              <a:rPr lang="en-US" dirty="0">
                <a:ea typeface="Lato"/>
                <a:cs typeface="Lato"/>
                <a:sym typeface="Lato"/>
              </a:rPr>
              <a:t>Discuss as Substance Use Coercion as Part of a Substance Use History</a:t>
            </a:r>
            <a:endParaRPr lang="en-US" i="0" dirty="0">
              <a:solidFill>
                <a:srgbClr val="6653A3"/>
              </a:solidFill>
            </a:endParaRPr>
          </a:p>
        </p:txBody>
      </p:sp>
      <p:sp>
        <p:nvSpPr>
          <p:cNvPr id="5" name="Content Placeholder 4">
            <a:extLst>
              <a:ext uri="{FF2B5EF4-FFF2-40B4-BE49-F238E27FC236}">
                <a16:creationId xmlns:a16="http://schemas.microsoft.com/office/drawing/2014/main" id="{11D7BB33-9947-D34D-B01B-E1DBD667D74B}"/>
              </a:ext>
            </a:extLst>
          </p:cNvPr>
          <p:cNvSpPr>
            <a:spLocks noGrp="1"/>
          </p:cNvSpPr>
          <p:nvPr>
            <p:ph sz="quarter" idx="15"/>
          </p:nvPr>
        </p:nvSpPr>
        <p:spPr/>
        <p:txBody>
          <a:bodyPr/>
          <a:lstStyle/>
          <a:p>
            <a:r>
              <a:rPr lang="en-US" dirty="0"/>
              <a:t>46</a:t>
            </a:r>
          </a:p>
        </p:txBody>
      </p:sp>
      <p:sp>
        <p:nvSpPr>
          <p:cNvPr id="6" name="Content Placeholder 5">
            <a:extLst>
              <a:ext uri="{FF2B5EF4-FFF2-40B4-BE49-F238E27FC236}">
                <a16:creationId xmlns:a16="http://schemas.microsoft.com/office/drawing/2014/main" id="{B30E1E21-C50A-41FE-DA02-5C4AE660E366}"/>
              </a:ext>
            </a:extLst>
          </p:cNvPr>
          <p:cNvSpPr>
            <a:spLocks noGrp="1"/>
          </p:cNvSpPr>
          <p:nvPr>
            <p:ph idx="1"/>
          </p:nvPr>
        </p:nvSpPr>
        <p:spPr>
          <a:xfrm>
            <a:off x="889523" y="2412770"/>
            <a:ext cx="10515600" cy="4347214"/>
          </a:xfrm>
        </p:spPr>
        <p:txBody>
          <a:bodyPr>
            <a:noAutofit/>
          </a:bodyPr>
          <a:lstStyle/>
          <a:p>
            <a:pPr>
              <a:lnSpc>
                <a:spcPct val="120000"/>
              </a:lnSpc>
              <a:spcBef>
                <a:spcPts val="882"/>
              </a:spcBef>
            </a:pPr>
            <a:r>
              <a:rPr lang="en-US" sz="2400" dirty="0">
                <a:ea typeface="Lato"/>
                <a:cs typeface="Lato"/>
                <a:sym typeface="Lato"/>
              </a:rPr>
              <a:t>Relationship of substance use to current abuse, previous trauma, and coercion</a:t>
            </a:r>
            <a:endParaRPr lang="en-US" sz="2400" dirty="0"/>
          </a:p>
          <a:p>
            <a:pPr>
              <a:lnSpc>
                <a:spcPct val="120000"/>
              </a:lnSpc>
              <a:spcBef>
                <a:spcPts val="1782"/>
              </a:spcBef>
            </a:pPr>
            <a:r>
              <a:rPr lang="en-US" sz="2400" dirty="0">
                <a:ea typeface="Lato"/>
                <a:cs typeface="Lato"/>
                <a:sym typeface="Lato"/>
              </a:rPr>
              <a:t>How the person’s partner responds when they are using or not using substances</a:t>
            </a:r>
            <a:endParaRPr lang="en-US" sz="2400" dirty="0"/>
          </a:p>
          <a:p>
            <a:pPr>
              <a:lnSpc>
                <a:spcPct val="120000"/>
              </a:lnSpc>
              <a:spcBef>
                <a:spcPts val="1782"/>
              </a:spcBef>
            </a:pPr>
            <a:r>
              <a:rPr lang="en-US" sz="2400" dirty="0">
                <a:ea typeface="Lato"/>
                <a:cs typeface="Lato"/>
                <a:sym typeface="Lato"/>
              </a:rPr>
              <a:t>How they think their partner might respond to medication and treatment plans and any concerns they may have</a:t>
            </a:r>
            <a:endParaRPr lang="en-US" sz="2400" dirty="0"/>
          </a:p>
          <a:p>
            <a:pPr indent="-171431">
              <a:lnSpc>
                <a:spcPct val="120000"/>
              </a:lnSpc>
              <a:spcBef>
                <a:spcPts val="1650"/>
              </a:spcBef>
              <a:buNone/>
            </a:pPr>
            <a:endParaRPr lang="en-US" sz="2200" dirty="0"/>
          </a:p>
        </p:txBody>
      </p:sp>
      <p:sp>
        <p:nvSpPr>
          <p:cNvPr id="3" name="TextBox 2">
            <a:extLst>
              <a:ext uri="{FF2B5EF4-FFF2-40B4-BE49-F238E27FC236}">
                <a16:creationId xmlns:a16="http://schemas.microsoft.com/office/drawing/2014/main" id="{B4502EB0-7BD5-1CB3-D4AC-7AE2483B198A}"/>
              </a:ext>
            </a:extLst>
          </p:cNvPr>
          <p:cNvSpPr txBox="1"/>
          <p:nvPr/>
        </p:nvSpPr>
        <p:spPr>
          <a:xfrm>
            <a:off x="10131015" y="6139049"/>
            <a:ext cx="2835177" cy="276999"/>
          </a:xfrm>
          <a:prstGeom prst="rect">
            <a:avLst/>
          </a:prstGeom>
          <a:noFill/>
        </p:spPr>
        <p:txBody>
          <a:bodyPr wrap="square">
            <a:spAutoFit/>
          </a:bodyPr>
          <a:lstStyle/>
          <a:p>
            <a:pPr>
              <a:buSzPts val="1400"/>
            </a:pPr>
            <a:r>
              <a:rPr lang="en-US" sz="1200" dirty="0" err="1">
                <a:solidFill>
                  <a:srgbClr val="008784"/>
                </a:solidFill>
                <a:latin typeface="Lato"/>
                <a:ea typeface="Lato"/>
                <a:cs typeface="Lato"/>
                <a:sym typeface="Lato"/>
              </a:rPr>
              <a:t>Warshaw</a:t>
            </a:r>
            <a:r>
              <a:rPr lang="en-US" sz="1200" dirty="0">
                <a:solidFill>
                  <a:srgbClr val="008784"/>
                </a:solidFill>
                <a:latin typeface="Lato"/>
                <a:ea typeface="Lato"/>
                <a:cs typeface="Lato"/>
                <a:sym typeface="Lato"/>
              </a:rPr>
              <a:t> &amp; </a:t>
            </a:r>
            <a:r>
              <a:rPr lang="en-US" sz="1200" dirty="0" err="1">
                <a:solidFill>
                  <a:srgbClr val="008784"/>
                </a:solidFill>
                <a:latin typeface="Lato"/>
                <a:ea typeface="Lato"/>
                <a:cs typeface="Lato"/>
                <a:sym typeface="Lato"/>
              </a:rPr>
              <a:t>Tinnon</a:t>
            </a:r>
            <a:r>
              <a:rPr lang="en-US" sz="1200" dirty="0">
                <a:solidFill>
                  <a:srgbClr val="008784"/>
                </a:solidFill>
                <a:latin typeface="Lato"/>
                <a:ea typeface="Lato"/>
                <a:cs typeface="Lato"/>
                <a:sym typeface="Lato"/>
              </a:rPr>
              <a:t>, 2018</a:t>
            </a:r>
            <a:endParaRPr lang="en-US" sz="1200" dirty="0">
              <a:solidFill>
                <a:srgbClr val="008784"/>
              </a:solidFill>
            </a:endParaRPr>
          </a:p>
        </p:txBody>
      </p:sp>
    </p:spTree>
    <p:extLst>
      <p:ext uri="{BB962C8B-B14F-4D97-AF65-F5344CB8AC3E}">
        <p14:creationId xmlns:p14="http://schemas.microsoft.com/office/powerpoint/2010/main" val="19849179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78B54-5EA3-E549-A97E-644F759314E8}"/>
              </a:ext>
            </a:extLst>
          </p:cNvPr>
          <p:cNvSpPr>
            <a:spLocks noGrp="1"/>
          </p:cNvSpPr>
          <p:nvPr>
            <p:ph type="title"/>
          </p:nvPr>
        </p:nvSpPr>
        <p:spPr/>
        <p:txBody>
          <a:bodyPr>
            <a:noAutofit/>
          </a:bodyPr>
          <a:lstStyle/>
          <a:p>
            <a:pPr defTabSz="914296">
              <a:buClr>
                <a:srgbClr val="000000"/>
              </a:buClr>
              <a:defRPr/>
            </a:pPr>
            <a:r>
              <a:rPr lang="en-US" sz="4400" dirty="0"/>
              <a:t>Asking as Part of a </a:t>
            </a:r>
            <a:br>
              <a:rPr lang="en-US" sz="4400" dirty="0"/>
            </a:br>
            <a:r>
              <a:rPr lang="en-US" sz="4400" dirty="0"/>
              <a:t>Substance Use History Cont. </a:t>
            </a:r>
            <a:endParaRPr lang="en-US" i="0" dirty="0">
              <a:solidFill>
                <a:srgbClr val="6653A3"/>
              </a:solidFill>
            </a:endParaRPr>
          </a:p>
        </p:txBody>
      </p:sp>
      <p:sp>
        <p:nvSpPr>
          <p:cNvPr id="5" name="Content Placeholder 4">
            <a:extLst>
              <a:ext uri="{FF2B5EF4-FFF2-40B4-BE49-F238E27FC236}">
                <a16:creationId xmlns:a16="http://schemas.microsoft.com/office/drawing/2014/main" id="{11D7BB33-9947-D34D-B01B-E1DBD667D74B}"/>
              </a:ext>
            </a:extLst>
          </p:cNvPr>
          <p:cNvSpPr>
            <a:spLocks noGrp="1"/>
          </p:cNvSpPr>
          <p:nvPr>
            <p:ph sz="quarter" idx="15"/>
          </p:nvPr>
        </p:nvSpPr>
        <p:spPr/>
        <p:txBody>
          <a:bodyPr/>
          <a:lstStyle/>
          <a:p>
            <a:r>
              <a:rPr lang="en-US" dirty="0"/>
              <a:t>48</a:t>
            </a:r>
          </a:p>
        </p:txBody>
      </p:sp>
      <p:sp>
        <p:nvSpPr>
          <p:cNvPr id="6" name="Content Placeholder 5">
            <a:extLst>
              <a:ext uri="{FF2B5EF4-FFF2-40B4-BE49-F238E27FC236}">
                <a16:creationId xmlns:a16="http://schemas.microsoft.com/office/drawing/2014/main" id="{B30E1E21-C50A-41FE-DA02-5C4AE660E366}"/>
              </a:ext>
            </a:extLst>
          </p:cNvPr>
          <p:cNvSpPr>
            <a:spLocks noGrp="1"/>
          </p:cNvSpPr>
          <p:nvPr>
            <p:ph idx="1"/>
          </p:nvPr>
        </p:nvSpPr>
        <p:spPr>
          <a:xfrm>
            <a:off x="812538" y="1972346"/>
            <a:ext cx="10566923" cy="2913307"/>
          </a:xfrm>
        </p:spPr>
        <p:txBody>
          <a:bodyPr>
            <a:noAutofit/>
          </a:bodyPr>
          <a:lstStyle/>
          <a:p>
            <a:pPr>
              <a:lnSpc>
                <a:spcPct val="120000"/>
              </a:lnSpc>
              <a:spcBef>
                <a:spcPts val="882"/>
              </a:spcBef>
            </a:pPr>
            <a:r>
              <a:rPr lang="en-US" sz="1800" dirty="0">
                <a:ea typeface="Lato"/>
                <a:cs typeface="Lato"/>
                <a:sym typeface="Lato"/>
              </a:rPr>
              <a:t>Have you ever felt like you </a:t>
            </a:r>
            <a:r>
              <a:rPr lang="en-US" sz="1800" b="1" dirty="0">
                <a:ea typeface="Lato"/>
                <a:cs typeface="Lato"/>
                <a:sym typeface="Lato"/>
              </a:rPr>
              <a:t>ought to cut down </a:t>
            </a:r>
            <a:r>
              <a:rPr lang="en-US" sz="1800" dirty="0">
                <a:ea typeface="Lato"/>
                <a:cs typeface="Lato"/>
                <a:sym typeface="Lato"/>
              </a:rPr>
              <a:t>on your drinking or drug use or </a:t>
            </a:r>
            <a:r>
              <a:rPr lang="en-US" sz="1800" b="1" dirty="0">
                <a:ea typeface="Lato"/>
                <a:cs typeface="Lato"/>
                <a:sym typeface="Lato"/>
              </a:rPr>
              <a:t>tried to cut down</a:t>
            </a:r>
            <a:r>
              <a:rPr lang="en-US" sz="1800" dirty="0">
                <a:ea typeface="Lato"/>
                <a:cs typeface="Lato"/>
                <a:sym typeface="Lato"/>
              </a:rPr>
              <a:t> on your drinking or drug use? </a:t>
            </a:r>
            <a:r>
              <a:rPr lang="en-US" sz="1800" b="1" dirty="0">
                <a:ea typeface="Lato"/>
                <a:cs typeface="Lato"/>
                <a:sym typeface="Lato"/>
              </a:rPr>
              <a:t>Has your partner ever tried to stop you from cutting down </a:t>
            </a:r>
            <a:r>
              <a:rPr lang="en-US" sz="1800" dirty="0">
                <a:ea typeface="Lato"/>
                <a:cs typeface="Lato"/>
                <a:sym typeface="Lato"/>
              </a:rPr>
              <a:t>on your drinking or drug use?</a:t>
            </a:r>
          </a:p>
          <a:p>
            <a:pPr>
              <a:lnSpc>
                <a:spcPct val="120000"/>
              </a:lnSpc>
              <a:spcBef>
                <a:spcPts val="882"/>
              </a:spcBef>
            </a:pPr>
            <a:r>
              <a:rPr lang="en-US" sz="1800" dirty="0">
                <a:ea typeface="Lato"/>
                <a:cs typeface="Lato"/>
                <a:sym typeface="Lato"/>
              </a:rPr>
              <a:t>Have you ever been </a:t>
            </a:r>
            <a:r>
              <a:rPr lang="en-US" sz="1800" b="1" dirty="0">
                <a:ea typeface="Lato"/>
                <a:cs typeface="Lato"/>
                <a:sym typeface="Lato"/>
              </a:rPr>
              <a:t>annoyed by someone criticizing </a:t>
            </a:r>
            <a:r>
              <a:rPr lang="en-US" sz="1800" dirty="0">
                <a:ea typeface="Lato"/>
                <a:cs typeface="Lato"/>
                <a:sym typeface="Lato"/>
              </a:rPr>
              <a:t>your drinking or drug use? Have you ever been </a:t>
            </a:r>
            <a:r>
              <a:rPr lang="en-US" sz="1800" b="1" dirty="0">
                <a:ea typeface="Lato"/>
                <a:cs typeface="Lato"/>
                <a:sym typeface="Lato"/>
              </a:rPr>
              <a:t>made to feel afraid by someone’s criticizing </a:t>
            </a:r>
            <a:r>
              <a:rPr lang="en-US" sz="1800" dirty="0">
                <a:ea typeface="Lato"/>
                <a:cs typeface="Lato"/>
                <a:sym typeface="Lato"/>
              </a:rPr>
              <a:t>your drinking or drug use? Has your partner used your drinking or drug use as a way to threaten you?</a:t>
            </a:r>
          </a:p>
          <a:p>
            <a:pPr>
              <a:lnSpc>
                <a:spcPct val="120000"/>
              </a:lnSpc>
              <a:spcBef>
                <a:spcPts val="882"/>
              </a:spcBef>
            </a:pPr>
            <a:r>
              <a:rPr lang="en-US" sz="1800" dirty="0">
                <a:ea typeface="Lato"/>
                <a:cs typeface="Lato"/>
                <a:sym typeface="Lato"/>
              </a:rPr>
              <a:t>Have you ever felt </a:t>
            </a:r>
            <a:r>
              <a:rPr lang="en-US" sz="1800" b="1" dirty="0">
                <a:ea typeface="Lato"/>
                <a:cs typeface="Lato"/>
                <a:sym typeface="Lato"/>
              </a:rPr>
              <a:t>guilty</a:t>
            </a:r>
            <a:r>
              <a:rPr lang="en-US" sz="1800" dirty="0">
                <a:ea typeface="Lato"/>
                <a:cs typeface="Lato"/>
                <a:sym typeface="Lato"/>
              </a:rPr>
              <a:t> about your drinking or drug use? Have you ever felt coerced into drinking or using drugs or engaging in illegal activities or other behaviors you weren’t okay with or that compromised your integrity, and </a:t>
            </a:r>
            <a:r>
              <a:rPr lang="en-US" sz="1800" b="1" dirty="0">
                <a:ea typeface="Lato"/>
                <a:cs typeface="Lato"/>
                <a:sym typeface="Lato"/>
              </a:rPr>
              <a:t>then felt guilty </a:t>
            </a:r>
            <a:r>
              <a:rPr lang="en-US" sz="1800" dirty="0">
                <a:ea typeface="Lato"/>
                <a:cs typeface="Lato"/>
                <a:sym typeface="Lato"/>
              </a:rPr>
              <a:t>about it?</a:t>
            </a:r>
          </a:p>
          <a:p>
            <a:pPr>
              <a:lnSpc>
                <a:spcPct val="120000"/>
              </a:lnSpc>
              <a:spcBef>
                <a:spcPts val="882"/>
              </a:spcBef>
            </a:pPr>
            <a:r>
              <a:rPr lang="en-US" sz="1800" dirty="0">
                <a:ea typeface="Lato"/>
                <a:cs typeface="Lato"/>
                <a:sym typeface="Lato"/>
              </a:rPr>
              <a:t>Have you ever had an</a:t>
            </a:r>
            <a:r>
              <a:rPr lang="en-US" sz="1800" b="1" dirty="0">
                <a:ea typeface="Lato"/>
                <a:cs typeface="Lato"/>
                <a:sym typeface="Lato"/>
              </a:rPr>
              <a:t> eye-opener </a:t>
            </a:r>
            <a:r>
              <a:rPr lang="en-US" sz="1800" dirty="0">
                <a:ea typeface="Lato"/>
                <a:cs typeface="Lato"/>
                <a:sym typeface="Lato"/>
              </a:rPr>
              <a:t>first thing in the morning because drinking or using drugs </a:t>
            </a:r>
            <a:r>
              <a:rPr lang="en-US" sz="1800" b="1" dirty="0">
                <a:ea typeface="Lato"/>
                <a:cs typeface="Lato"/>
                <a:sym typeface="Lato"/>
              </a:rPr>
              <a:t>felt like the only way you could survive</a:t>
            </a:r>
            <a:r>
              <a:rPr lang="en-US" sz="1800" dirty="0">
                <a:ea typeface="Lato"/>
                <a:cs typeface="Lato"/>
                <a:sym typeface="Lato"/>
              </a:rPr>
              <a:t> or get through the day, steady your nerves, or relieve a hangover? Have you had an eye-opener first thing in the </a:t>
            </a:r>
            <a:r>
              <a:rPr lang="en-US" sz="1800" b="1" dirty="0">
                <a:ea typeface="Lato"/>
                <a:cs typeface="Lato"/>
                <a:sym typeface="Lato"/>
              </a:rPr>
              <a:t>morning because you were forced </a:t>
            </a:r>
            <a:r>
              <a:rPr lang="en-US" sz="1800" dirty="0">
                <a:ea typeface="Lato"/>
                <a:cs typeface="Lato"/>
                <a:sym typeface="Lato"/>
              </a:rPr>
              <a:t>to drink or use drugs right away?</a:t>
            </a:r>
          </a:p>
        </p:txBody>
      </p:sp>
      <p:sp>
        <p:nvSpPr>
          <p:cNvPr id="3" name="TextBox 2">
            <a:extLst>
              <a:ext uri="{FF2B5EF4-FFF2-40B4-BE49-F238E27FC236}">
                <a16:creationId xmlns:a16="http://schemas.microsoft.com/office/drawing/2014/main" id="{B4502EB0-7BD5-1CB3-D4AC-7AE2483B198A}"/>
              </a:ext>
            </a:extLst>
          </p:cNvPr>
          <p:cNvSpPr txBox="1"/>
          <p:nvPr/>
        </p:nvSpPr>
        <p:spPr>
          <a:xfrm>
            <a:off x="4827237" y="6412693"/>
            <a:ext cx="5681472" cy="276999"/>
          </a:xfrm>
          <a:prstGeom prst="rect">
            <a:avLst/>
          </a:prstGeom>
          <a:noFill/>
        </p:spPr>
        <p:txBody>
          <a:bodyPr wrap="square">
            <a:spAutoFit/>
          </a:bodyPr>
          <a:lstStyle/>
          <a:p>
            <a:pPr algn="r"/>
            <a:r>
              <a:rPr lang="en-US" sz="1200" dirty="0">
                <a:solidFill>
                  <a:srgbClr val="008784"/>
                </a:solidFill>
              </a:rPr>
              <a:t>Ewing, 1984; </a:t>
            </a:r>
            <a:r>
              <a:rPr lang="en-US" sz="1200" dirty="0" err="1">
                <a:solidFill>
                  <a:srgbClr val="008784"/>
                </a:solidFill>
              </a:rPr>
              <a:t>Warshaw</a:t>
            </a:r>
            <a:r>
              <a:rPr lang="en-US" sz="1200" dirty="0">
                <a:solidFill>
                  <a:srgbClr val="008784"/>
                </a:solidFill>
              </a:rPr>
              <a:t> 2009; </a:t>
            </a:r>
            <a:r>
              <a:rPr lang="en-US" sz="1200" dirty="0" err="1">
                <a:solidFill>
                  <a:srgbClr val="008784"/>
                </a:solidFill>
              </a:rPr>
              <a:t>Warshaw</a:t>
            </a:r>
            <a:r>
              <a:rPr lang="en-US" sz="1200" dirty="0">
                <a:solidFill>
                  <a:srgbClr val="008784"/>
                </a:solidFill>
              </a:rPr>
              <a:t> &amp; </a:t>
            </a:r>
            <a:r>
              <a:rPr lang="en-US" sz="1200" dirty="0" err="1">
                <a:solidFill>
                  <a:srgbClr val="008784"/>
                </a:solidFill>
              </a:rPr>
              <a:t>Tinnon</a:t>
            </a:r>
            <a:r>
              <a:rPr lang="en-US" sz="1200" dirty="0">
                <a:solidFill>
                  <a:srgbClr val="008784"/>
                </a:solidFill>
              </a:rPr>
              <a:t> 2017 </a:t>
            </a:r>
            <a:endParaRPr lang="en-US" sz="1600" dirty="0">
              <a:solidFill>
                <a:srgbClr val="008784"/>
              </a:solidFill>
            </a:endParaRPr>
          </a:p>
        </p:txBody>
      </p:sp>
    </p:spTree>
    <p:extLst>
      <p:ext uri="{BB962C8B-B14F-4D97-AF65-F5344CB8AC3E}">
        <p14:creationId xmlns:p14="http://schemas.microsoft.com/office/powerpoint/2010/main" val="23296282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78B54-5EA3-E549-A97E-644F759314E8}"/>
              </a:ext>
            </a:extLst>
          </p:cNvPr>
          <p:cNvSpPr>
            <a:spLocks noGrp="1"/>
          </p:cNvSpPr>
          <p:nvPr>
            <p:ph type="title"/>
          </p:nvPr>
        </p:nvSpPr>
        <p:spPr>
          <a:xfrm>
            <a:off x="838200" y="385004"/>
            <a:ext cx="10515600" cy="1325563"/>
          </a:xfrm>
        </p:spPr>
        <p:txBody>
          <a:bodyPr>
            <a:noAutofit/>
          </a:bodyPr>
          <a:lstStyle/>
          <a:p>
            <a:pPr defTabSz="914296">
              <a:buClr>
                <a:srgbClr val="000000"/>
              </a:buClr>
              <a:defRPr/>
            </a:pPr>
            <a:r>
              <a:rPr lang="en-US" sz="3600" dirty="0"/>
              <a:t>Incorporate Conversations About </a:t>
            </a:r>
            <a:br>
              <a:rPr lang="en-US" sz="3600" dirty="0"/>
            </a:br>
            <a:r>
              <a:rPr lang="en-US" sz="3600" dirty="0"/>
              <a:t>Substance Use Coercion Into Your Assessments</a:t>
            </a:r>
            <a:endParaRPr lang="en-US" sz="3600" i="0" dirty="0">
              <a:solidFill>
                <a:srgbClr val="6653A3"/>
              </a:solidFill>
            </a:endParaRPr>
          </a:p>
        </p:txBody>
      </p:sp>
      <p:sp>
        <p:nvSpPr>
          <p:cNvPr id="5" name="Content Placeholder 4">
            <a:extLst>
              <a:ext uri="{FF2B5EF4-FFF2-40B4-BE49-F238E27FC236}">
                <a16:creationId xmlns:a16="http://schemas.microsoft.com/office/drawing/2014/main" id="{11D7BB33-9947-D34D-B01B-E1DBD667D74B}"/>
              </a:ext>
            </a:extLst>
          </p:cNvPr>
          <p:cNvSpPr>
            <a:spLocks noGrp="1"/>
          </p:cNvSpPr>
          <p:nvPr>
            <p:ph sz="quarter" idx="15"/>
          </p:nvPr>
        </p:nvSpPr>
        <p:spPr/>
        <p:txBody>
          <a:bodyPr/>
          <a:lstStyle/>
          <a:p>
            <a:r>
              <a:rPr lang="en-US" dirty="0"/>
              <a:t>49</a:t>
            </a:r>
          </a:p>
        </p:txBody>
      </p:sp>
      <p:sp>
        <p:nvSpPr>
          <p:cNvPr id="6" name="Content Placeholder 5">
            <a:extLst>
              <a:ext uri="{FF2B5EF4-FFF2-40B4-BE49-F238E27FC236}">
                <a16:creationId xmlns:a16="http://schemas.microsoft.com/office/drawing/2014/main" id="{B30E1E21-C50A-41FE-DA02-5C4AE660E366}"/>
              </a:ext>
            </a:extLst>
          </p:cNvPr>
          <p:cNvSpPr>
            <a:spLocks noGrp="1"/>
          </p:cNvSpPr>
          <p:nvPr>
            <p:ph idx="1"/>
          </p:nvPr>
        </p:nvSpPr>
        <p:spPr>
          <a:xfrm>
            <a:off x="596348" y="1972346"/>
            <a:ext cx="10808776" cy="4500650"/>
          </a:xfrm>
        </p:spPr>
        <p:txBody>
          <a:bodyPr>
            <a:noAutofit/>
          </a:bodyPr>
          <a:lstStyle/>
          <a:p>
            <a:pPr>
              <a:lnSpc>
                <a:spcPct val="100000"/>
              </a:lnSpc>
              <a:spcBef>
                <a:spcPts val="882"/>
              </a:spcBef>
            </a:pPr>
            <a:r>
              <a:rPr lang="en-US" sz="2000" dirty="0">
                <a:ea typeface="Lato"/>
                <a:cs typeface="Lato"/>
                <a:sym typeface="Lato"/>
              </a:rPr>
              <a:t>Has your partner ever forced you to use substances, take an overdose, or kept you from routines that are healthy for you? </a:t>
            </a:r>
          </a:p>
          <a:p>
            <a:pPr>
              <a:lnSpc>
                <a:spcPct val="100000"/>
              </a:lnSpc>
              <a:spcBef>
                <a:spcPts val="882"/>
              </a:spcBef>
            </a:pPr>
            <a:r>
              <a:rPr lang="en-US" sz="2000" dirty="0">
                <a:ea typeface="Lato"/>
                <a:cs typeface="Lato"/>
                <a:sym typeface="Lato"/>
              </a:rPr>
              <a:t>Has your partner ever tried to control your medication, or access to treatment? Have they actively undermined your recovery?</a:t>
            </a:r>
          </a:p>
          <a:p>
            <a:pPr>
              <a:lnSpc>
                <a:spcPct val="100000"/>
              </a:lnSpc>
              <a:spcBef>
                <a:spcPts val="882"/>
              </a:spcBef>
            </a:pPr>
            <a:r>
              <a:rPr lang="en-US" sz="2000" dirty="0">
                <a:ea typeface="Lato"/>
                <a:cs typeface="Lato"/>
                <a:sym typeface="Lato"/>
              </a:rPr>
              <a:t>Has your partner blamed you for their abusive behavior by saying you’re the one who is “crazy” or an “addict?”</a:t>
            </a:r>
          </a:p>
          <a:p>
            <a:pPr>
              <a:lnSpc>
                <a:spcPct val="100000"/>
              </a:lnSpc>
              <a:spcBef>
                <a:spcPts val="882"/>
              </a:spcBef>
            </a:pPr>
            <a:r>
              <a:rPr lang="en-US" sz="2000" dirty="0">
                <a:ea typeface="Lato"/>
                <a:cs typeface="Lato"/>
                <a:sym typeface="Lato"/>
              </a:rPr>
              <a:t>Has your partner used your substance use or mental health condition as a way to discredit you with other people?</a:t>
            </a:r>
          </a:p>
          <a:p>
            <a:pPr>
              <a:lnSpc>
                <a:spcPct val="100000"/>
              </a:lnSpc>
              <a:spcBef>
                <a:spcPts val="882"/>
              </a:spcBef>
            </a:pPr>
            <a:r>
              <a:rPr lang="en-US" sz="2000" dirty="0">
                <a:ea typeface="Lato"/>
                <a:cs typeface="Lato"/>
                <a:sym typeface="Lato"/>
              </a:rPr>
              <a:t>Has your partner threatened to take your children away because you are receiving substance use disorder treatment?</a:t>
            </a:r>
          </a:p>
          <a:p>
            <a:pPr>
              <a:lnSpc>
                <a:spcPct val="100000"/>
              </a:lnSpc>
              <a:spcBef>
                <a:spcPts val="882"/>
              </a:spcBef>
            </a:pPr>
            <a:r>
              <a:rPr lang="en-US" sz="2000" dirty="0">
                <a:ea typeface="Lato"/>
                <a:cs typeface="Lato"/>
                <a:sym typeface="Lato"/>
              </a:rPr>
              <a:t>Has your partner ever coerced you into doing things you didn’t want to do by threatening to put you into withdrawal? </a:t>
            </a:r>
          </a:p>
        </p:txBody>
      </p:sp>
    </p:spTree>
    <p:extLst>
      <p:ext uri="{BB962C8B-B14F-4D97-AF65-F5344CB8AC3E}">
        <p14:creationId xmlns:p14="http://schemas.microsoft.com/office/powerpoint/2010/main" val="17165255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78B54-5EA3-E549-A97E-644F759314E8}"/>
              </a:ext>
            </a:extLst>
          </p:cNvPr>
          <p:cNvSpPr>
            <a:spLocks noGrp="1"/>
          </p:cNvSpPr>
          <p:nvPr>
            <p:ph type="title"/>
          </p:nvPr>
        </p:nvSpPr>
        <p:spPr/>
        <p:txBody>
          <a:bodyPr>
            <a:noAutofit/>
          </a:bodyPr>
          <a:lstStyle/>
          <a:p>
            <a:pPr defTabSz="914296">
              <a:buClr>
                <a:srgbClr val="000000"/>
              </a:buClr>
              <a:defRPr/>
            </a:pPr>
            <a:r>
              <a:rPr lang="en-US" dirty="0">
                <a:ea typeface="Lato"/>
                <a:cs typeface="Lato"/>
                <a:sym typeface="Lato"/>
              </a:rPr>
              <a:t>Offer Perspective: Validate and Affirm</a:t>
            </a:r>
            <a:endParaRPr lang="en-US" i="0" dirty="0">
              <a:solidFill>
                <a:srgbClr val="6653A3"/>
              </a:solidFill>
            </a:endParaRPr>
          </a:p>
        </p:txBody>
      </p:sp>
      <p:sp>
        <p:nvSpPr>
          <p:cNvPr id="5" name="Content Placeholder 4">
            <a:extLst>
              <a:ext uri="{FF2B5EF4-FFF2-40B4-BE49-F238E27FC236}">
                <a16:creationId xmlns:a16="http://schemas.microsoft.com/office/drawing/2014/main" id="{11D7BB33-9947-D34D-B01B-E1DBD667D74B}"/>
              </a:ext>
            </a:extLst>
          </p:cNvPr>
          <p:cNvSpPr>
            <a:spLocks noGrp="1"/>
          </p:cNvSpPr>
          <p:nvPr>
            <p:ph sz="quarter" idx="15"/>
          </p:nvPr>
        </p:nvSpPr>
        <p:spPr/>
        <p:txBody>
          <a:bodyPr/>
          <a:lstStyle/>
          <a:p>
            <a:r>
              <a:rPr lang="en-US" dirty="0"/>
              <a:t>55</a:t>
            </a:r>
          </a:p>
        </p:txBody>
      </p:sp>
      <p:sp>
        <p:nvSpPr>
          <p:cNvPr id="6" name="Content Placeholder 5">
            <a:extLst>
              <a:ext uri="{FF2B5EF4-FFF2-40B4-BE49-F238E27FC236}">
                <a16:creationId xmlns:a16="http://schemas.microsoft.com/office/drawing/2014/main" id="{B30E1E21-C50A-41FE-DA02-5C4AE660E366}"/>
              </a:ext>
            </a:extLst>
          </p:cNvPr>
          <p:cNvSpPr>
            <a:spLocks noGrp="1"/>
          </p:cNvSpPr>
          <p:nvPr>
            <p:ph idx="1"/>
          </p:nvPr>
        </p:nvSpPr>
        <p:spPr>
          <a:xfrm>
            <a:off x="838200" y="2228378"/>
            <a:ext cx="9329928" cy="2913307"/>
          </a:xfrm>
        </p:spPr>
        <p:txBody>
          <a:bodyPr>
            <a:noAutofit/>
          </a:bodyPr>
          <a:lstStyle/>
          <a:p>
            <a:pPr>
              <a:lnSpc>
                <a:spcPct val="120000"/>
              </a:lnSpc>
              <a:spcBef>
                <a:spcPts val="600"/>
              </a:spcBef>
              <a:spcAft>
                <a:spcPts val="600"/>
              </a:spcAft>
            </a:pPr>
            <a:r>
              <a:rPr lang="en-US" sz="2200" b="1" dirty="0">
                <a:latin typeface="Lato" panose="020F0502020204030203" pitchFamily="34" charset="77"/>
                <a:ea typeface="Calibri" panose="020F0502020204030204" pitchFamily="34" charset="0"/>
                <a:cs typeface="Times New Roman" panose="02020603050405020304" pitchFamily="18" charset="0"/>
              </a:rPr>
              <a:t>“It is never your fault when someone harms you </a:t>
            </a:r>
            <a:r>
              <a:rPr lang="en-US" sz="2200" dirty="0">
                <a:latin typeface="Lato" panose="020F0502020204030203" pitchFamily="34" charset="77"/>
                <a:ea typeface="Calibri" panose="020F0502020204030204" pitchFamily="34" charset="0"/>
                <a:cs typeface="Times New Roman" panose="02020603050405020304" pitchFamily="18" charset="0"/>
              </a:rPr>
              <a:t>– regardless of what your partner or society tells you. You always deserve to be treated with dignity and respect.”</a:t>
            </a:r>
          </a:p>
          <a:p>
            <a:pPr>
              <a:lnSpc>
                <a:spcPct val="120000"/>
              </a:lnSpc>
              <a:spcBef>
                <a:spcPts val="600"/>
              </a:spcBef>
              <a:spcAft>
                <a:spcPts val="600"/>
              </a:spcAft>
            </a:pPr>
            <a:r>
              <a:rPr lang="en-US" sz="2200" b="1" dirty="0">
                <a:latin typeface="Lato" panose="020F0502020204030203" pitchFamily="34" charset="77"/>
                <a:ea typeface="Calibri" panose="020F0502020204030204" pitchFamily="34" charset="0"/>
                <a:cs typeface="Times New Roman" panose="02020603050405020304" pitchFamily="18" charset="0"/>
              </a:rPr>
              <a:t>“Your partner might find other people to agree that mental health or substance use gives them a right to control or abuse you. </a:t>
            </a:r>
            <a:r>
              <a:rPr lang="en-US" sz="2200" dirty="0">
                <a:latin typeface="Lato" panose="020F0502020204030203" pitchFamily="34" charset="77"/>
                <a:ea typeface="Calibri" panose="020F0502020204030204" pitchFamily="34" charset="0"/>
                <a:cs typeface="Times New Roman" panose="02020603050405020304" pitchFamily="18" charset="0"/>
              </a:rPr>
              <a:t>Undermining your credibility with other people is a way to strengthen their control because it makes it difficult for you to get support, be believed, and trust what you know to be true.”</a:t>
            </a:r>
          </a:p>
          <a:p>
            <a:pPr>
              <a:lnSpc>
                <a:spcPct val="120000"/>
              </a:lnSpc>
              <a:spcBef>
                <a:spcPts val="600"/>
              </a:spcBef>
              <a:spcAft>
                <a:spcPts val="600"/>
              </a:spcAft>
            </a:pPr>
            <a:r>
              <a:rPr lang="en-US" sz="2200" b="1" dirty="0">
                <a:latin typeface="Lato" panose="020F0502020204030203" pitchFamily="34" charset="77"/>
                <a:ea typeface="Calibri" panose="020F0502020204030204" pitchFamily="34" charset="0"/>
                <a:cs typeface="Times New Roman" panose="02020603050405020304" pitchFamily="18" charset="0"/>
              </a:rPr>
              <a:t>“I believe you, you are not alone.”</a:t>
            </a:r>
          </a:p>
          <a:p>
            <a:pPr>
              <a:lnSpc>
                <a:spcPct val="120000"/>
              </a:lnSpc>
              <a:spcBef>
                <a:spcPts val="600"/>
              </a:spcBef>
              <a:spcAft>
                <a:spcPts val="600"/>
              </a:spcAft>
            </a:pPr>
            <a:endParaRPr lang="en-US" sz="2200" dirty="0">
              <a:latin typeface="Lato" panose="020F0502020204030203" pitchFamily="34" charset="77"/>
              <a:ea typeface="Calibri" panose="020F0502020204030204" pitchFamily="34" charset="0"/>
              <a:cs typeface="Times New Roman" panose="02020603050405020304" pitchFamily="18" charset="0"/>
            </a:endParaRPr>
          </a:p>
          <a:p>
            <a:pPr>
              <a:lnSpc>
                <a:spcPct val="120000"/>
              </a:lnSpc>
              <a:spcBef>
                <a:spcPts val="600"/>
              </a:spcBef>
              <a:spcAft>
                <a:spcPts val="600"/>
              </a:spcAft>
            </a:pPr>
            <a:endParaRPr lang="en-US" sz="2200" dirty="0">
              <a:latin typeface="Lato" panose="020F0502020204030203" pitchFamily="34" charset="77"/>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301F31D-0E20-3724-EB57-6ABA4A928C18}"/>
              </a:ext>
            </a:extLst>
          </p:cNvPr>
          <p:cNvSpPr txBox="1"/>
          <p:nvPr/>
        </p:nvSpPr>
        <p:spPr>
          <a:xfrm>
            <a:off x="10131015" y="6139049"/>
            <a:ext cx="2835177" cy="276999"/>
          </a:xfrm>
          <a:prstGeom prst="rect">
            <a:avLst/>
          </a:prstGeom>
          <a:noFill/>
        </p:spPr>
        <p:txBody>
          <a:bodyPr wrap="square">
            <a:spAutoFit/>
          </a:bodyPr>
          <a:lstStyle/>
          <a:p>
            <a:pPr>
              <a:buSzPts val="1400"/>
            </a:pPr>
            <a:r>
              <a:rPr lang="en-US" sz="1200" dirty="0" err="1">
                <a:solidFill>
                  <a:srgbClr val="008784"/>
                </a:solidFill>
                <a:latin typeface="Lato"/>
                <a:ea typeface="Lato"/>
                <a:cs typeface="Lato"/>
                <a:sym typeface="Lato"/>
              </a:rPr>
              <a:t>Warshaw</a:t>
            </a:r>
            <a:r>
              <a:rPr lang="en-US" sz="1200" dirty="0">
                <a:solidFill>
                  <a:srgbClr val="008784"/>
                </a:solidFill>
                <a:latin typeface="Lato"/>
                <a:ea typeface="Lato"/>
                <a:cs typeface="Lato"/>
                <a:sym typeface="Lato"/>
              </a:rPr>
              <a:t> &amp; </a:t>
            </a:r>
            <a:r>
              <a:rPr lang="en-US" sz="1200" dirty="0" err="1">
                <a:solidFill>
                  <a:srgbClr val="008784"/>
                </a:solidFill>
                <a:latin typeface="Lato"/>
                <a:ea typeface="Lato"/>
                <a:cs typeface="Lato"/>
                <a:sym typeface="Lato"/>
              </a:rPr>
              <a:t>Tinnon</a:t>
            </a:r>
            <a:r>
              <a:rPr lang="en-US" sz="1200" dirty="0">
                <a:solidFill>
                  <a:srgbClr val="008784"/>
                </a:solidFill>
                <a:latin typeface="Lato"/>
                <a:ea typeface="Lato"/>
                <a:cs typeface="Lato"/>
                <a:sym typeface="Lato"/>
              </a:rPr>
              <a:t>, 2018</a:t>
            </a:r>
            <a:endParaRPr lang="en-US" sz="1200" dirty="0">
              <a:solidFill>
                <a:srgbClr val="008784"/>
              </a:solidFill>
            </a:endParaRPr>
          </a:p>
        </p:txBody>
      </p:sp>
    </p:spTree>
    <p:extLst>
      <p:ext uri="{BB962C8B-B14F-4D97-AF65-F5344CB8AC3E}">
        <p14:creationId xmlns:p14="http://schemas.microsoft.com/office/powerpoint/2010/main" val="3690003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78B54-5EA3-E549-A97E-644F759314E8}"/>
              </a:ext>
            </a:extLst>
          </p:cNvPr>
          <p:cNvSpPr>
            <a:spLocks noGrp="1"/>
          </p:cNvSpPr>
          <p:nvPr>
            <p:ph type="title"/>
          </p:nvPr>
        </p:nvSpPr>
        <p:spPr/>
        <p:txBody>
          <a:bodyPr>
            <a:noAutofit/>
          </a:bodyPr>
          <a:lstStyle/>
          <a:p>
            <a:pPr defTabSz="914296">
              <a:buClr>
                <a:srgbClr val="000000"/>
              </a:buClr>
              <a:defRPr/>
            </a:pPr>
            <a:r>
              <a:rPr lang="en-US" dirty="0">
                <a:ea typeface="Lato"/>
                <a:cs typeface="Lato"/>
                <a:sym typeface="Lato"/>
              </a:rPr>
              <a:t>Ask About the Children</a:t>
            </a:r>
            <a:endParaRPr lang="en-US" i="0" dirty="0">
              <a:solidFill>
                <a:srgbClr val="6653A3"/>
              </a:solidFill>
            </a:endParaRPr>
          </a:p>
        </p:txBody>
      </p:sp>
      <p:sp>
        <p:nvSpPr>
          <p:cNvPr id="5" name="Content Placeholder 4">
            <a:extLst>
              <a:ext uri="{FF2B5EF4-FFF2-40B4-BE49-F238E27FC236}">
                <a16:creationId xmlns:a16="http://schemas.microsoft.com/office/drawing/2014/main" id="{11D7BB33-9947-D34D-B01B-E1DBD667D74B}"/>
              </a:ext>
            </a:extLst>
          </p:cNvPr>
          <p:cNvSpPr>
            <a:spLocks noGrp="1"/>
          </p:cNvSpPr>
          <p:nvPr>
            <p:ph sz="quarter" idx="15"/>
          </p:nvPr>
        </p:nvSpPr>
        <p:spPr/>
        <p:txBody>
          <a:bodyPr/>
          <a:lstStyle/>
          <a:p>
            <a:r>
              <a:rPr lang="en-US" dirty="0"/>
              <a:t>50</a:t>
            </a:r>
          </a:p>
        </p:txBody>
      </p:sp>
      <p:sp>
        <p:nvSpPr>
          <p:cNvPr id="6" name="Content Placeholder 5">
            <a:extLst>
              <a:ext uri="{FF2B5EF4-FFF2-40B4-BE49-F238E27FC236}">
                <a16:creationId xmlns:a16="http://schemas.microsoft.com/office/drawing/2014/main" id="{B30E1E21-C50A-41FE-DA02-5C4AE660E366}"/>
              </a:ext>
            </a:extLst>
          </p:cNvPr>
          <p:cNvSpPr>
            <a:spLocks noGrp="1"/>
          </p:cNvSpPr>
          <p:nvPr>
            <p:ph idx="1"/>
          </p:nvPr>
        </p:nvSpPr>
        <p:spPr>
          <a:xfrm>
            <a:off x="838200" y="2189224"/>
            <a:ext cx="10515600" cy="4550882"/>
          </a:xfrm>
        </p:spPr>
        <p:txBody>
          <a:bodyPr>
            <a:noAutofit/>
          </a:bodyPr>
          <a:lstStyle/>
          <a:p>
            <a:pPr marL="380996" indent="-342900">
              <a:lnSpc>
                <a:spcPct val="110000"/>
              </a:lnSpc>
              <a:spcBef>
                <a:spcPts val="450"/>
              </a:spcBef>
              <a:buSzPts val="2800"/>
              <a:buFont typeface="System Font Regular"/>
              <a:buChar char="|"/>
            </a:pPr>
            <a:r>
              <a:rPr lang="en-US" sz="2400" dirty="0">
                <a:ea typeface="Lato"/>
                <a:cs typeface="Lato"/>
                <a:sym typeface="Lato"/>
              </a:rPr>
              <a:t>The person’s perception of the impact of IPV and SU on their children and any potential concerns they may have around their children’s wellbeing</a:t>
            </a:r>
            <a:endParaRPr lang="en-US" sz="2400" dirty="0"/>
          </a:p>
          <a:p>
            <a:pPr marL="380996" indent="-342900">
              <a:lnSpc>
                <a:spcPct val="110000"/>
              </a:lnSpc>
              <a:spcBef>
                <a:spcPts val="765"/>
              </a:spcBef>
              <a:buSzPts val="2800"/>
              <a:buFont typeface="System Font Regular"/>
              <a:buChar char="|"/>
            </a:pPr>
            <a:r>
              <a:rPr lang="en-US" sz="2400" dirty="0">
                <a:ea typeface="Lato"/>
                <a:cs typeface="Lato"/>
                <a:sym typeface="Lato"/>
              </a:rPr>
              <a:t>Their efforts to protect and care for their children </a:t>
            </a:r>
            <a:endParaRPr lang="en-US" sz="2400" dirty="0"/>
          </a:p>
          <a:p>
            <a:pPr marL="380996" indent="-342900">
              <a:lnSpc>
                <a:spcPct val="110000"/>
              </a:lnSpc>
              <a:spcBef>
                <a:spcPts val="765"/>
              </a:spcBef>
              <a:buSzPts val="2800"/>
              <a:buFont typeface="System Font Regular"/>
              <a:buChar char="|"/>
            </a:pPr>
            <a:r>
              <a:rPr lang="en-US" sz="2400" dirty="0">
                <a:ea typeface="Lato"/>
                <a:cs typeface="Lato"/>
                <a:sym typeface="Lato"/>
              </a:rPr>
              <a:t>Any things their partner does to undermine their relationship with their children </a:t>
            </a:r>
            <a:endParaRPr lang="en-US" sz="2400" dirty="0"/>
          </a:p>
          <a:p>
            <a:pPr marL="742903" lvl="1" indent="-342900">
              <a:lnSpc>
                <a:spcPct val="110000"/>
              </a:lnSpc>
              <a:spcBef>
                <a:spcPts val="765"/>
              </a:spcBef>
              <a:buClr>
                <a:srgbClr val="73C8AE"/>
              </a:buClr>
              <a:buSzPts val="2400"/>
              <a:buFont typeface="System Font Regular"/>
              <a:buChar char="|"/>
            </a:pPr>
            <a:r>
              <a:rPr lang="en-US" dirty="0">
                <a:ea typeface="Lato"/>
                <a:cs typeface="Lato"/>
                <a:sym typeface="Lato"/>
              </a:rPr>
              <a:t>Are there threats to leverage child protective systems or child custody proceedings against them?</a:t>
            </a:r>
            <a:endParaRPr lang="en-US" dirty="0"/>
          </a:p>
          <a:p>
            <a:pPr marL="742903" lvl="1" indent="-342900">
              <a:lnSpc>
                <a:spcPct val="110000"/>
              </a:lnSpc>
              <a:spcBef>
                <a:spcPts val="719"/>
              </a:spcBef>
              <a:spcAft>
                <a:spcPts val="269"/>
              </a:spcAft>
              <a:buClr>
                <a:srgbClr val="73C8AE"/>
              </a:buClr>
              <a:buSzPts val="2400"/>
              <a:buFont typeface="System Font Regular"/>
              <a:buChar char="|"/>
            </a:pPr>
            <a:r>
              <a:rPr lang="en-US" dirty="0">
                <a:ea typeface="Lato"/>
                <a:cs typeface="Lato"/>
                <a:sym typeface="Lato"/>
              </a:rPr>
              <a:t>Are there threats of disclosing MH/SU concerns to their children or other trusted supports?</a:t>
            </a:r>
            <a:endParaRPr lang="en-US" dirty="0"/>
          </a:p>
        </p:txBody>
      </p:sp>
    </p:spTree>
    <p:extLst>
      <p:ext uri="{BB962C8B-B14F-4D97-AF65-F5344CB8AC3E}">
        <p14:creationId xmlns:p14="http://schemas.microsoft.com/office/powerpoint/2010/main" val="23319829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78B54-5EA3-E549-A97E-644F759314E8}"/>
              </a:ext>
            </a:extLst>
          </p:cNvPr>
          <p:cNvSpPr>
            <a:spLocks noGrp="1"/>
          </p:cNvSpPr>
          <p:nvPr>
            <p:ph type="title"/>
          </p:nvPr>
        </p:nvSpPr>
        <p:spPr/>
        <p:txBody>
          <a:bodyPr>
            <a:noAutofit/>
          </a:bodyPr>
          <a:lstStyle/>
          <a:p>
            <a:pPr defTabSz="914296">
              <a:buClr>
                <a:srgbClr val="000000"/>
              </a:buClr>
              <a:defRPr/>
            </a:pPr>
            <a:r>
              <a:rPr lang="en-US" dirty="0">
                <a:ea typeface="Lato"/>
                <a:cs typeface="Lato"/>
                <a:sym typeface="Lato"/>
              </a:rPr>
              <a:t>Things to Keep in Mind</a:t>
            </a:r>
            <a:endParaRPr lang="en-US" i="0" dirty="0">
              <a:solidFill>
                <a:srgbClr val="6653A3"/>
              </a:solidFill>
            </a:endParaRPr>
          </a:p>
        </p:txBody>
      </p:sp>
      <p:sp>
        <p:nvSpPr>
          <p:cNvPr id="5" name="Content Placeholder 4">
            <a:extLst>
              <a:ext uri="{FF2B5EF4-FFF2-40B4-BE49-F238E27FC236}">
                <a16:creationId xmlns:a16="http://schemas.microsoft.com/office/drawing/2014/main" id="{11D7BB33-9947-D34D-B01B-E1DBD667D74B}"/>
              </a:ext>
            </a:extLst>
          </p:cNvPr>
          <p:cNvSpPr>
            <a:spLocks noGrp="1"/>
          </p:cNvSpPr>
          <p:nvPr>
            <p:ph sz="quarter" idx="15"/>
          </p:nvPr>
        </p:nvSpPr>
        <p:spPr/>
        <p:txBody>
          <a:bodyPr/>
          <a:lstStyle/>
          <a:p>
            <a:r>
              <a:rPr lang="en-US" dirty="0"/>
              <a:t>52</a:t>
            </a:r>
          </a:p>
        </p:txBody>
      </p:sp>
      <p:sp>
        <p:nvSpPr>
          <p:cNvPr id="6" name="Content Placeholder 5">
            <a:extLst>
              <a:ext uri="{FF2B5EF4-FFF2-40B4-BE49-F238E27FC236}">
                <a16:creationId xmlns:a16="http://schemas.microsoft.com/office/drawing/2014/main" id="{B30E1E21-C50A-41FE-DA02-5C4AE660E366}"/>
              </a:ext>
            </a:extLst>
          </p:cNvPr>
          <p:cNvSpPr>
            <a:spLocks noGrp="1"/>
          </p:cNvSpPr>
          <p:nvPr>
            <p:ph idx="1"/>
          </p:nvPr>
        </p:nvSpPr>
        <p:spPr>
          <a:xfrm>
            <a:off x="838200" y="1972346"/>
            <a:ext cx="10909852" cy="2913307"/>
          </a:xfrm>
        </p:spPr>
        <p:txBody>
          <a:bodyPr>
            <a:noAutofit/>
          </a:bodyPr>
          <a:lstStyle/>
          <a:p>
            <a:pPr marL="38096" indent="0">
              <a:lnSpc>
                <a:spcPct val="110000"/>
              </a:lnSpc>
              <a:spcBef>
                <a:spcPts val="450"/>
              </a:spcBef>
              <a:buSzPts val="2800"/>
              <a:buNone/>
            </a:pPr>
            <a:r>
              <a:rPr lang="en-US" sz="2600" b="1" dirty="0">
                <a:ea typeface="Lato"/>
                <a:cs typeface="Lato"/>
                <a:sym typeface="Lato"/>
              </a:rPr>
              <a:t>In addition to threats and physically preventing a partner from accessing treatment:</a:t>
            </a:r>
          </a:p>
          <a:p>
            <a:pPr marL="380996" indent="-342900">
              <a:lnSpc>
                <a:spcPct val="110000"/>
              </a:lnSpc>
              <a:spcBef>
                <a:spcPts val="450"/>
              </a:spcBef>
              <a:buSzPts val="2800"/>
              <a:buFont typeface="System Font Regular"/>
              <a:buChar char="|"/>
            </a:pPr>
            <a:r>
              <a:rPr lang="en-US" sz="2400" dirty="0">
                <a:ea typeface="Lato"/>
                <a:cs typeface="Lato"/>
                <a:sym typeface="Lato"/>
              </a:rPr>
              <a:t>Survivors may be </a:t>
            </a:r>
            <a:r>
              <a:rPr lang="en-US" sz="2400" b="1" dirty="0">
                <a:ea typeface="Lato"/>
                <a:cs typeface="Lato"/>
                <a:sym typeface="Lato"/>
              </a:rPr>
              <a:t>reluctant to seek assistance</a:t>
            </a:r>
            <a:r>
              <a:rPr lang="en-US" sz="2400" dirty="0">
                <a:ea typeface="Lato"/>
                <a:cs typeface="Lato"/>
                <a:sym typeface="Lato"/>
              </a:rPr>
              <a:t>: Fear of arrest, deportation, CPS involvement; concerns about child custody; stigma and credibility</a:t>
            </a:r>
          </a:p>
          <a:p>
            <a:pPr marL="380996" indent="-342900">
              <a:lnSpc>
                <a:spcPct val="110000"/>
              </a:lnSpc>
              <a:spcBef>
                <a:spcPts val="450"/>
              </a:spcBef>
              <a:buSzPts val="2800"/>
              <a:buFont typeface="System Font Regular"/>
              <a:buChar char="|"/>
            </a:pPr>
            <a:r>
              <a:rPr lang="en-US" sz="2400" dirty="0">
                <a:ea typeface="Lato"/>
                <a:cs typeface="Lato"/>
                <a:sym typeface="Lato"/>
              </a:rPr>
              <a:t>Coerced use/withdrawal may make it </a:t>
            </a:r>
            <a:r>
              <a:rPr lang="en-US" sz="2400" b="1" dirty="0">
                <a:ea typeface="Lato"/>
                <a:cs typeface="Lato"/>
                <a:sym typeface="Lato"/>
              </a:rPr>
              <a:t>harder to keep appointments</a:t>
            </a:r>
          </a:p>
          <a:p>
            <a:pPr marL="380996" indent="-342900">
              <a:lnSpc>
                <a:spcPct val="110000"/>
              </a:lnSpc>
              <a:spcBef>
                <a:spcPts val="450"/>
              </a:spcBef>
              <a:buSzPts val="2800"/>
              <a:buFont typeface="System Font Regular"/>
              <a:buChar char="|"/>
            </a:pPr>
            <a:r>
              <a:rPr lang="en-US" sz="2400" dirty="0">
                <a:ea typeface="Lato"/>
                <a:cs typeface="Lato"/>
                <a:sym typeface="Lato"/>
              </a:rPr>
              <a:t>Pressure from abusive partner may make it </a:t>
            </a:r>
            <a:r>
              <a:rPr lang="en-US" sz="2400" b="1" dirty="0">
                <a:ea typeface="Lato"/>
                <a:cs typeface="Lato"/>
                <a:sym typeface="Lato"/>
              </a:rPr>
              <a:t>harder to participate in residential treatment</a:t>
            </a:r>
          </a:p>
          <a:p>
            <a:pPr marL="380996" indent="-342900">
              <a:lnSpc>
                <a:spcPct val="110000"/>
              </a:lnSpc>
              <a:spcBef>
                <a:spcPts val="450"/>
              </a:spcBef>
              <a:buSzPts val="2800"/>
              <a:buFont typeface="System Font Regular"/>
              <a:buChar char="|"/>
            </a:pPr>
            <a:r>
              <a:rPr lang="en-US" sz="2400" dirty="0">
                <a:ea typeface="Lato"/>
                <a:cs typeface="Lato"/>
                <a:sym typeface="Lato"/>
              </a:rPr>
              <a:t>Abusive partner may try to </a:t>
            </a:r>
            <a:r>
              <a:rPr lang="en-US" sz="2400" b="1" dirty="0">
                <a:ea typeface="Lato"/>
                <a:cs typeface="Lato"/>
                <a:sym typeface="Lato"/>
              </a:rPr>
              <a:t>control or divert medication </a:t>
            </a:r>
          </a:p>
          <a:p>
            <a:pPr marL="380996" indent="-342900">
              <a:lnSpc>
                <a:spcPct val="110000"/>
              </a:lnSpc>
              <a:spcBef>
                <a:spcPts val="450"/>
              </a:spcBef>
              <a:buSzPts val="2800"/>
              <a:buFont typeface="System Font Regular"/>
              <a:buChar char="|"/>
            </a:pPr>
            <a:r>
              <a:rPr lang="en-US" sz="2400" dirty="0">
                <a:ea typeface="Lato"/>
                <a:cs typeface="Lato"/>
                <a:sym typeface="Lato"/>
              </a:rPr>
              <a:t>Keeping </a:t>
            </a:r>
            <a:r>
              <a:rPr lang="en-US" sz="2400" b="1" dirty="0">
                <a:ea typeface="Lato"/>
                <a:cs typeface="Lato"/>
                <a:sym typeface="Lato"/>
              </a:rPr>
              <a:t>regular appointments may increase danger</a:t>
            </a:r>
            <a:r>
              <a:rPr lang="en-US" sz="2400" dirty="0">
                <a:ea typeface="Lato"/>
                <a:cs typeface="Lato"/>
                <a:sym typeface="Lato"/>
              </a:rPr>
              <a:t> (re: stalking)</a:t>
            </a:r>
          </a:p>
          <a:p>
            <a:pPr marL="380996" indent="-342900">
              <a:lnSpc>
                <a:spcPct val="110000"/>
              </a:lnSpc>
              <a:spcBef>
                <a:spcPts val="450"/>
              </a:spcBef>
              <a:buSzPts val="2800"/>
              <a:buFont typeface="System Font Regular"/>
              <a:buChar char="|"/>
            </a:pPr>
            <a:r>
              <a:rPr lang="en-US" sz="2400" dirty="0">
                <a:ea typeface="Lato"/>
                <a:cs typeface="Lato"/>
                <a:sym typeface="Lato"/>
              </a:rPr>
              <a:t>Consider role of IPV in </a:t>
            </a:r>
            <a:r>
              <a:rPr lang="en-US" sz="2400" b="1" dirty="0">
                <a:ea typeface="Lato"/>
                <a:cs typeface="Lato"/>
                <a:sym typeface="Lato"/>
              </a:rPr>
              <a:t>relapse/OD</a:t>
            </a:r>
            <a:endParaRPr lang="en-US" sz="2200" b="1" dirty="0">
              <a:ea typeface="Lato"/>
              <a:cs typeface="Lato"/>
              <a:sym typeface="Lato"/>
            </a:endParaRPr>
          </a:p>
        </p:txBody>
      </p:sp>
    </p:spTree>
    <p:extLst>
      <p:ext uri="{BB962C8B-B14F-4D97-AF65-F5344CB8AC3E}">
        <p14:creationId xmlns:p14="http://schemas.microsoft.com/office/powerpoint/2010/main" val="9780722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78B54-5EA3-E549-A97E-644F759314E8}"/>
              </a:ext>
            </a:extLst>
          </p:cNvPr>
          <p:cNvSpPr>
            <a:spLocks noGrp="1"/>
          </p:cNvSpPr>
          <p:nvPr>
            <p:ph type="title"/>
          </p:nvPr>
        </p:nvSpPr>
        <p:spPr/>
        <p:txBody>
          <a:bodyPr>
            <a:noAutofit/>
          </a:bodyPr>
          <a:lstStyle/>
          <a:p>
            <a:pPr defTabSz="914296">
              <a:buClr>
                <a:srgbClr val="000000"/>
              </a:buClr>
              <a:defRPr/>
            </a:pPr>
            <a:r>
              <a:rPr lang="en-US" dirty="0">
                <a:ea typeface="Lato"/>
                <a:cs typeface="Lato"/>
                <a:sym typeface="Lato"/>
              </a:rPr>
              <a:t>Notice Red Flags</a:t>
            </a:r>
            <a:endParaRPr lang="en-US" i="0" dirty="0">
              <a:solidFill>
                <a:srgbClr val="6653A3"/>
              </a:solidFill>
            </a:endParaRPr>
          </a:p>
        </p:txBody>
      </p:sp>
      <p:sp>
        <p:nvSpPr>
          <p:cNvPr id="5" name="Content Placeholder 4">
            <a:extLst>
              <a:ext uri="{FF2B5EF4-FFF2-40B4-BE49-F238E27FC236}">
                <a16:creationId xmlns:a16="http://schemas.microsoft.com/office/drawing/2014/main" id="{11D7BB33-9947-D34D-B01B-E1DBD667D74B}"/>
              </a:ext>
            </a:extLst>
          </p:cNvPr>
          <p:cNvSpPr>
            <a:spLocks noGrp="1"/>
          </p:cNvSpPr>
          <p:nvPr>
            <p:ph sz="quarter" idx="15"/>
          </p:nvPr>
        </p:nvSpPr>
        <p:spPr/>
        <p:txBody>
          <a:bodyPr/>
          <a:lstStyle/>
          <a:p>
            <a:r>
              <a:rPr lang="en-US" dirty="0"/>
              <a:t>53</a:t>
            </a:r>
          </a:p>
        </p:txBody>
      </p:sp>
      <p:sp>
        <p:nvSpPr>
          <p:cNvPr id="6" name="Content Placeholder 5">
            <a:extLst>
              <a:ext uri="{FF2B5EF4-FFF2-40B4-BE49-F238E27FC236}">
                <a16:creationId xmlns:a16="http://schemas.microsoft.com/office/drawing/2014/main" id="{B30E1E21-C50A-41FE-DA02-5C4AE660E366}"/>
              </a:ext>
            </a:extLst>
          </p:cNvPr>
          <p:cNvSpPr>
            <a:spLocks noGrp="1"/>
          </p:cNvSpPr>
          <p:nvPr>
            <p:ph idx="1"/>
          </p:nvPr>
        </p:nvSpPr>
        <p:spPr>
          <a:xfrm>
            <a:off x="838200" y="2228378"/>
            <a:ext cx="9329928" cy="4264497"/>
          </a:xfrm>
        </p:spPr>
        <p:txBody>
          <a:bodyPr>
            <a:noAutofit/>
          </a:bodyPr>
          <a:lstStyle/>
          <a:p>
            <a:pPr>
              <a:lnSpc>
                <a:spcPct val="100000"/>
              </a:lnSpc>
              <a:spcBef>
                <a:spcPts val="600"/>
              </a:spcBef>
              <a:spcAft>
                <a:spcPts val="1200"/>
              </a:spcAft>
            </a:pPr>
            <a:r>
              <a:rPr lang="en-US" dirty="0">
                <a:latin typeface="Lato" panose="020F0502020204030203" pitchFamily="34" charset="77"/>
                <a:ea typeface="Calibri" panose="020F0502020204030204" pitchFamily="34" charset="0"/>
                <a:cs typeface="Times New Roman" panose="02020603050405020304" pitchFamily="18" charset="0"/>
              </a:rPr>
              <a:t>Missing or coming late to appointments</a:t>
            </a:r>
          </a:p>
          <a:p>
            <a:pPr>
              <a:lnSpc>
                <a:spcPct val="100000"/>
              </a:lnSpc>
              <a:spcBef>
                <a:spcPts val="600"/>
              </a:spcBef>
              <a:spcAft>
                <a:spcPts val="1200"/>
              </a:spcAft>
            </a:pPr>
            <a:r>
              <a:rPr lang="en-US" dirty="0">
                <a:latin typeface="Lato" panose="020F0502020204030203" pitchFamily="34" charset="77"/>
                <a:ea typeface="Calibri" panose="020F0502020204030204" pitchFamily="34" charset="0"/>
                <a:cs typeface="Times New Roman" panose="02020603050405020304" pitchFamily="18" charset="0"/>
              </a:rPr>
              <a:t>Losing prescriptions or unable to fill scripts; Misplacing medication or running out early</a:t>
            </a:r>
          </a:p>
          <a:p>
            <a:pPr>
              <a:lnSpc>
                <a:spcPct val="100000"/>
              </a:lnSpc>
              <a:spcBef>
                <a:spcPts val="600"/>
              </a:spcBef>
              <a:spcAft>
                <a:spcPts val="1200"/>
              </a:spcAft>
            </a:pPr>
            <a:r>
              <a:rPr lang="en-US" dirty="0">
                <a:latin typeface="Lato" panose="020F0502020204030203" pitchFamily="34" charset="77"/>
                <a:ea typeface="Calibri" panose="020F0502020204030204" pitchFamily="34" charset="0"/>
                <a:cs typeface="Times New Roman" panose="02020603050405020304" pitchFamily="18" charset="0"/>
              </a:rPr>
              <a:t>Negative drug screens for prescribed medications; positive screens for non-prescribed substances</a:t>
            </a:r>
          </a:p>
          <a:p>
            <a:pPr>
              <a:lnSpc>
                <a:spcPct val="100000"/>
              </a:lnSpc>
              <a:spcBef>
                <a:spcPts val="600"/>
              </a:spcBef>
              <a:spcAft>
                <a:spcPts val="1200"/>
              </a:spcAft>
            </a:pPr>
            <a:r>
              <a:rPr lang="en-US" dirty="0">
                <a:latin typeface="Lato" panose="020F0502020204030203" pitchFamily="34" charset="77"/>
                <a:ea typeface="Calibri" panose="020F0502020204030204" pitchFamily="34" charset="0"/>
                <a:cs typeface="Times New Roman" panose="02020603050405020304" pitchFamily="18" charset="0"/>
              </a:rPr>
              <a:t>Partner is overbearing and makes it difficult to see the patient alone</a:t>
            </a:r>
          </a:p>
          <a:p>
            <a:pPr marL="0" indent="0">
              <a:lnSpc>
                <a:spcPct val="120000"/>
              </a:lnSpc>
              <a:spcBef>
                <a:spcPts val="600"/>
              </a:spcBef>
              <a:spcAft>
                <a:spcPts val="600"/>
              </a:spcAft>
              <a:buNone/>
            </a:pPr>
            <a:endParaRPr lang="en-US" dirty="0">
              <a:latin typeface="Lato" panose="020F0502020204030203" pitchFamily="34" charset="77"/>
              <a:ea typeface="Calibri" panose="020F0502020204030204" pitchFamily="34" charset="0"/>
              <a:cs typeface="Times New Roman" panose="02020603050405020304" pitchFamily="18" charset="0"/>
            </a:endParaRPr>
          </a:p>
          <a:p>
            <a:pPr>
              <a:lnSpc>
                <a:spcPct val="120000"/>
              </a:lnSpc>
              <a:buFont typeface="System Font Regular"/>
              <a:buChar char="|"/>
            </a:pPr>
            <a:endParaRPr lang="en-US" sz="2200" dirty="0"/>
          </a:p>
        </p:txBody>
      </p:sp>
    </p:spTree>
    <p:extLst>
      <p:ext uri="{BB962C8B-B14F-4D97-AF65-F5344CB8AC3E}">
        <p14:creationId xmlns:p14="http://schemas.microsoft.com/office/powerpoint/2010/main" val="11582222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78B54-5EA3-E549-A97E-644F759314E8}"/>
              </a:ext>
            </a:extLst>
          </p:cNvPr>
          <p:cNvSpPr>
            <a:spLocks noGrp="1"/>
          </p:cNvSpPr>
          <p:nvPr>
            <p:ph type="title"/>
          </p:nvPr>
        </p:nvSpPr>
        <p:spPr/>
        <p:txBody>
          <a:bodyPr>
            <a:noAutofit/>
          </a:bodyPr>
          <a:lstStyle/>
          <a:p>
            <a:pPr defTabSz="914296">
              <a:buClr>
                <a:srgbClr val="000000"/>
              </a:buClr>
              <a:defRPr/>
            </a:pPr>
            <a:r>
              <a:rPr lang="en-US" sz="4400" dirty="0">
                <a:ea typeface="Lato"/>
                <a:cs typeface="Lato"/>
                <a:sym typeface="Lato"/>
              </a:rPr>
              <a:t>Collaboratively Strategize Ways to </a:t>
            </a:r>
            <a:br>
              <a:rPr lang="en-US" sz="4400" dirty="0">
                <a:ea typeface="Lato"/>
                <a:cs typeface="Lato"/>
                <a:sym typeface="Lato"/>
              </a:rPr>
            </a:br>
            <a:r>
              <a:rPr lang="en-US" sz="4400" dirty="0">
                <a:ea typeface="Lato"/>
                <a:cs typeface="Lato"/>
                <a:sym typeface="Lato"/>
              </a:rPr>
              <a:t>Safely Access Treatment and Services</a:t>
            </a:r>
            <a:endParaRPr lang="en-US" i="0" dirty="0"/>
          </a:p>
        </p:txBody>
      </p:sp>
      <p:sp>
        <p:nvSpPr>
          <p:cNvPr id="5" name="Content Placeholder 4">
            <a:extLst>
              <a:ext uri="{FF2B5EF4-FFF2-40B4-BE49-F238E27FC236}">
                <a16:creationId xmlns:a16="http://schemas.microsoft.com/office/drawing/2014/main" id="{11D7BB33-9947-D34D-B01B-E1DBD667D74B}"/>
              </a:ext>
            </a:extLst>
          </p:cNvPr>
          <p:cNvSpPr>
            <a:spLocks noGrp="1"/>
          </p:cNvSpPr>
          <p:nvPr>
            <p:ph sz="quarter" idx="15"/>
          </p:nvPr>
        </p:nvSpPr>
        <p:spPr/>
        <p:txBody>
          <a:bodyPr/>
          <a:lstStyle/>
          <a:p>
            <a:r>
              <a:rPr lang="en-US" dirty="0"/>
              <a:t>59</a:t>
            </a:r>
          </a:p>
        </p:txBody>
      </p:sp>
      <p:sp>
        <p:nvSpPr>
          <p:cNvPr id="6" name="Content Placeholder 5">
            <a:extLst>
              <a:ext uri="{FF2B5EF4-FFF2-40B4-BE49-F238E27FC236}">
                <a16:creationId xmlns:a16="http://schemas.microsoft.com/office/drawing/2014/main" id="{B30E1E21-C50A-41FE-DA02-5C4AE660E366}"/>
              </a:ext>
            </a:extLst>
          </p:cNvPr>
          <p:cNvSpPr>
            <a:spLocks noGrp="1"/>
          </p:cNvSpPr>
          <p:nvPr>
            <p:ph idx="1"/>
          </p:nvPr>
        </p:nvSpPr>
        <p:spPr>
          <a:xfrm>
            <a:off x="536713" y="1841255"/>
            <a:ext cx="11480539" cy="5016745"/>
          </a:xfrm>
        </p:spPr>
        <p:txBody>
          <a:bodyPr>
            <a:noAutofit/>
          </a:bodyPr>
          <a:lstStyle/>
          <a:p>
            <a:pPr marL="0" indent="0">
              <a:lnSpc>
                <a:spcPct val="120000"/>
              </a:lnSpc>
              <a:buNone/>
            </a:pPr>
            <a:r>
              <a:rPr lang="en-US" b="1" i="1" dirty="0">
                <a:solidFill>
                  <a:schemeClr val="tx1"/>
                </a:solidFill>
                <a:ea typeface="Lato"/>
                <a:cs typeface="Lato"/>
                <a:sym typeface="Lato"/>
              </a:rPr>
              <a:t>Discuss: </a:t>
            </a:r>
          </a:p>
          <a:p>
            <a:pPr>
              <a:lnSpc>
                <a:spcPct val="100000"/>
              </a:lnSpc>
            </a:pPr>
            <a:r>
              <a:rPr lang="en-US" sz="2300" dirty="0">
                <a:solidFill>
                  <a:schemeClr val="tx1"/>
                </a:solidFill>
                <a:ea typeface="Lato"/>
                <a:cs typeface="Lato"/>
                <a:sym typeface="Lato"/>
              </a:rPr>
              <a:t>Safe communication: Safe times/places to receive calls, texts, and mail; Telehealth safety</a:t>
            </a:r>
          </a:p>
          <a:p>
            <a:pPr>
              <a:lnSpc>
                <a:spcPct val="100000"/>
              </a:lnSpc>
            </a:pPr>
            <a:r>
              <a:rPr lang="en-US" sz="2300" dirty="0">
                <a:solidFill>
                  <a:schemeClr val="tx1"/>
                </a:solidFill>
                <a:ea typeface="Lato"/>
                <a:cs typeface="Lato"/>
                <a:sym typeface="Lato"/>
              </a:rPr>
              <a:t>Safe strategies for keeping appointments; Stalking risk, flexible appointment schedules</a:t>
            </a:r>
          </a:p>
          <a:p>
            <a:pPr>
              <a:lnSpc>
                <a:spcPct val="100000"/>
              </a:lnSpc>
            </a:pPr>
            <a:r>
              <a:rPr lang="en-US" sz="2300" dirty="0">
                <a:solidFill>
                  <a:schemeClr val="tx1"/>
                </a:solidFill>
                <a:ea typeface="Lato"/>
                <a:cs typeface="Lato"/>
                <a:sym typeface="Lato"/>
              </a:rPr>
              <a:t>Staying connected to services if pressured to leave</a:t>
            </a:r>
          </a:p>
          <a:p>
            <a:pPr>
              <a:lnSpc>
                <a:spcPct val="100000"/>
              </a:lnSpc>
            </a:pPr>
            <a:r>
              <a:rPr lang="en-US" sz="2300" dirty="0">
                <a:solidFill>
                  <a:schemeClr val="tx1"/>
                </a:solidFill>
                <a:ea typeface="Lato"/>
                <a:cs typeface="Lato"/>
                <a:sym typeface="Lato"/>
              </a:rPr>
              <a:t>Options for maintaining control of medications, including treatment alternatives</a:t>
            </a:r>
          </a:p>
          <a:p>
            <a:pPr>
              <a:lnSpc>
                <a:spcPct val="100000"/>
              </a:lnSpc>
            </a:pPr>
            <a:r>
              <a:rPr lang="en-US" sz="2300" dirty="0">
                <a:solidFill>
                  <a:schemeClr val="tx1"/>
                </a:solidFill>
                <a:ea typeface="Lato"/>
                <a:cs typeface="Lato"/>
                <a:sym typeface="Lato"/>
              </a:rPr>
              <a:t>Legal documents that enable the abusive partner to have control over the person’s benefits or care</a:t>
            </a:r>
          </a:p>
          <a:p>
            <a:pPr>
              <a:lnSpc>
                <a:spcPct val="100000"/>
              </a:lnSpc>
            </a:pPr>
            <a:r>
              <a:rPr lang="en-US" sz="2300" dirty="0">
                <a:solidFill>
                  <a:schemeClr val="tx1"/>
                </a:solidFill>
                <a:ea typeface="Lato"/>
                <a:cs typeface="Lato"/>
                <a:sym typeface="Lato"/>
              </a:rPr>
              <a:t>Threats to subpoena records, coerce into using, or report SU</a:t>
            </a:r>
          </a:p>
          <a:p>
            <a:pPr>
              <a:lnSpc>
                <a:spcPct val="100000"/>
              </a:lnSpc>
            </a:pPr>
            <a:r>
              <a:rPr lang="en-US" sz="2300" dirty="0">
                <a:solidFill>
                  <a:schemeClr val="tx1"/>
                </a:solidFill>
                <a:ea typeface="Lato"/>
                <a:cs typeface="Lato"/>
                <a:sym typeface="Lato"/>
              </a:rPr>
              <a:t>Informed consent and choice re: drug testing </a:t>
            </a:r>
          </a:p>
        </p:txBody>
      </p:sp>
      <p:sp>
        <p:nvSpPr>
          <p:cNvPr id="3" name="TextBox 2">
            <a:extLst>
              <a:ext uri="{FF2B5EF4-FFF2-40B4-BE49-F238E27FC236}">
                <a16:creationId xmlns:a16="http://schemas.microsoft.com/office/drawing/2014/main" id="{997F44D7-4650-10D3-7EED-BA45A4E559EA}"/>
              </a:ext>
            </a:extLst>
          </p:cNvPr>
          <p:cNvSpPr txBox="1"/>
          <p:nvPr/>
        </p:nvSpPr>
        <p:spPr>
          <a:xfrm>
            <a:off x="10131015" y="6139049"/>
            <a:ext cx="2835177" cy="276999"/>
          </a:xfrm>
          <a:prstGeom prst="rect">
            <a:avLst/>
          </a:prstGeom>
          <a:noFill/>
        </p:spPr>
        <p:txBody>
          <a:bodyPr wrap="square">
            <a:spAutoFit/>
          </a:bodyPr>
          <a:lstStyle/>
          <a:p>
            <a:pPr>
              <a:buSzPts val="1400"/>
            </a:pPr>
            <a:r>
              <a:rPr lang="en-US" sz="1200" dirty="0" err="1">
                <a:solidFill>
                  <a:srgbClr val="008784"/>
                </a:solidFill>
                <a:latin typeface="Lato"/>
                <a:ea typeface="Lato"/>
                <a:cs typeface="Lato"/>
                <a:sym typeface="Lato"/>
              </a:rPr>
              <a:t>Warshaw</a:t>
            </a:r>
            <a:r>
              <a:rPr lang="en-US" sz="1200" dirty="0">
                <a:solidFill>
                  <a:srgbClr val="008784"/>
                </a:solidFill>
                <a:latin typeface="Lato"/>
                <a:ea typeface="Lato"/>
                <a:cs typeface="Lato"/>
                <a:sym typeface="Lato"/>
              </a:rPr>
              <a:t> &amp; </a:t>
            </a:r>
            <a:r>
              <a:rPr lang="en-US" sz="1200" dirty="0" err="1">
                <a:solidFill>
                  <a:srgbClr val="008784"/>
                </a:solidFill>
                <a:latin typeface="Lato"/>
                <a:ea typeface="Lato"/>
                <a:cs typeface="Lato"/>
                <a:sym typeface="Lato"/>
              </a:rPr>
              <a:t>Tinnon</a:t>
            </a:r>
            <a:r>
              <a:rPr lang="en-US" sz="1200" dirty="0">
                <a:solidFill>
                  <a:srgbClr val="008784"/>
                </a:solidFill>
                <a:latin typeface="Lato"/>
                <a:ea typeface="Lato"/>
                <a:cs typeface="Lato"/>
                <a:sym typeface="Lato"/>
              </a:rPr>
              <a:t>, 2018</a:t>
            </a:r>
            <a:endParaRPr lang="en-US" sz="1200" dirty="0">
              <a:solidFill>
                <a:srgbClr val="008784"/>
              </a:solidFill>
            </a:endParaRPr>
          </a:p>
        </p:txBody>
      </p:sp>
    </p:spTree>
    <p:extLst>
      <p:ext uri="{BB962C8B-B14F-4D97-AF65-F5344CB8AC3E}">
        <p14:creationId xmlns:p14="http://schemas.microsoft.com/office/powerpoint/2010/main" val="14637183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78B54-5EA3-E549-A97E-644F759314E8}"/>
              </a:ext>
            </a:extLst>
          </p:cNvPr>
          <p:cNvSpPr>
            <a:spLocks noGrp="1"/>
          </p:cNvSpPr>
          <p:nvPr>
            <p:ph type="title"/>
          </p:nvPr>
        </p:nvSpPr>
        <p:spPr/>
        <p:txBody>
          <a:bodyPr>
            <a:noAutofit/>
          </a:bodyPr>
          <a:lstStyle/>
          <a:p>
            <a:pPr defTabSz="914296">
              <a:buClr>
                <a:srgbClr val="000000"/>
              </a:buClr>
              <a:defRPr/>
            </a:pPr>
            <a:r>
              <a:rPr lang="en-US" sz="4400" dirty="0">
                <a:ea typeface="Calibri"/>
                <a:cs typeface="Calibri"/>
                <a:sym typeface="Calibri"/>
              </a:rPr>
              <a:t>Documentation with </a:t>
            </a:r>
            <a:br>
              <a:rPr lang="en-US" sz="4400" dirty="0">
                <a:ea typeface="Calibri"/>
                <a:cs typeface="Calibri"/>
                <a:sym typeface="Calibri"/>
              </a:rPr>
            </a:br>
            <a:r>
              <a:rPr lang="en-US" sz="4400" dirty="0">
                <a:ea typeface="Calibri"/>
                <a:cs typeface="Calibri"/>
                <a:sym typeface="Calibri"/>
              </a:rPr>
              <a:t>MH and SU Coercion in Mind</a:t>
            </a:r>
            <a:endParaRPr lang="en-US" i="0" dirty="0"/>
          </a:p>
        </p:txBody>
      </p:sp>
      <p:sp>
        <p:nvSpPr>
          <p:cNvPr id="5" name="Content Placeholder 4">
            <a:extLst>
              <a:ext uri="{FF2B5EF4-FFF2-40B4-BE49-F238E27FC236}">
                <a16:creationId xmlns:a16="http://schemas.microsoft.com/office/drawing/2014/main" id="{11D7BB33-9947-D34D-B01B-E1DBD667D74B}"/>
              </a:ext>
            </a:extLst>
          </p:cNvPr>
          <p:cNvSpPr>
            <a:spLocks noGrp="1"/>
          </p:cNvSpPr>
          <p:nvPr>
            <p:ph sz="quarter" idx="15"/>
          </p:nvPr>
        </p:nvSpPr>
        <p:spPr/>
        <p:txBody>
          <a:bodyPr/>
          <a:lstStyle/>
          <a:p>
            <a:r>
              <a:rPr lang="en-US" dirty="0"/>
              <a:t>62</a:t>
            </a:r>
          </a:p>
        </p:txBody>
      </p:sp>
      <p:sp>
        <p:nvSpPr>
          <p:cNvPr id="6" name="Content Placeholder 5">
            <a:extLst>
              <a:ext uri="{FF2B5EF4-FFF2-40B4-BE49-F238E27FC236}">
                <a16:creationId xmlns:a16="http://schemas.microsoft.com/office/drawing/2014/main" id="{B30E1E21-C50A-41FE-DA02-5C4AE660E366}"/>
              </a:ext>
            </a:extLst>
          </p:cNvPr>
          <p:cNvSpPr>
            <a:spLocks noGrp="1"/>
          </p:cNvSpPr>
          <p:nvPr>
            <p:ph idx="1"/>
          </p:nvPr>
        </p:nvSpPr>
        <p:spPr>
          <a:xfrm>
            <a:off x="609600" y="2220817"/>
            <a:ext cx="10236200" cy="4776883"/>
          </a:xfrm>
        </p:spPr>
        <p:txBody>
          <a:bodyPr>
            <a:noAutofit/>
          </a:bodyPr>
          <a:lstStyle/>
          <a:p>
            <a:pPr>
              <a:lnSpc>
                <a:spcPct val="100000"/>
              </a:lnSpc>
              <a:spcBef>
                <a:spcPts val="600"/>
              </a:spcBef>
              <a:spcAft>
                <a:spcPts val="600"/>
              </a:spcAft>
            </a:pPr>
            <a:r>
              <a:rPr lang="en-US" sz="2400" b="1" dirty="0">
                <a:latin typeface="Lato" panose="020F0502020204030203" pitchFamily="34" charset="77"/>
                <a:ea typeface="Calibri"/>
                <a:cs typeface="Calibri"/>
                <a:sym typeface="Calibri"/>
              </a:rPr>
              <a:t>Any information that becomes available to an abusive partner can increase that person’s danger, </a:t>
            </a:r>
            <a:r>
              <a:rPr lang="en-US" sz="2400" dirty="0">
                <a:latin typeface="Lato" panose="020F0502020204030203" pitchFamily="34" charset="77"/>
                <a:ea typeface="Calibri"/>
                <a:cs typeface="Calibri"/>
                <a:sym typeface="Calibri"/>
              </a:rPr>
              <a:t>including their location, the fact that they are seeking treatment, and/or that they disclosed the abuse. </a:t>
            </a:r>
            <a:endParaRPr lang="en-US" sz="2400" dirty="0">
              <a:latin typeface="Lato" panose="020F0502020204030203" pitchFamily="34" charset="77"/>
            </a:endParaRPr>
          </a:p>
          <a:p>
            <a:pPr>
              <a:lnSpc>
                <a:spcPct val="100000"/>
              </a:lnSpc>
              <a:spcBef>
                <a:spcPts val="600"/>
              </a:spcBef>
              <a:spcAft>
                <a:spcPts val="600"/>
              </a:spcAft>
            </a:pPr>
            <a:r>
              <a:rPr lang="en-US" sz="2400" b="1" dirty="0">
                <a:latin typeface="Lato" panose="020F0502020204030203" pitchFamily="34" charset="77"/>
                <a:ea typeface="Calibri"/>
                <a:cs typeface="Calibri"/>
                <a:sym typeface="Calibri"/>
              </a:rPr>
              <a:t>Records can be subpoenaed </a:t>
            </a:r>
            <a:r>
              <a:rPr lang="en-US" sz="2400" dirty="0">
                <a:latin typeface="Lato" panose="020F0502020204030203" pitchFamily="34" charset="77"/>
                <a:ea typeface="Calibri"/>
                <a:cs typeface="Calibri"/>
                <a:sym typeface="Calibri"/>
              </a:rPr>
              <a:t>to support an abuser’s case against your client. </a:t>
            </a:r>
            <a:endParaRPr lang="en-US" sz="2400" dirty="0">
              <a:latin typeface="Lato" panose="020F0502020204030203" pitchFamily="34" charset="77"/>
            </a:endParaRPr>
          </a:p>
          <a:p>
            <a:pPr>
              <a:lnSpc>
                <a:spcPct val="100000"/>
              </a:lnSpc>
              <a:spcBef>
                <a:spcPts val="600"/>
              </a:spcBef>
              <a:spcAft>
                <a:spcPts val="600"/>
              </a:spcAft>
            </a:pPr>
            <a:r>
              <a:rPr lang="en-US" sz="2400" b="1" dirty="0">
                <a:latin typeface="Lato" panose="020F0502020204030203" pitchFamily="34" charset="77"/>
                <a:ea typeface="Calibri"/>
                <a:cs typeface="Calibri"/>
                <a:sym typeface="Calibri"/>
              </a:rPr>
              <a:t>Thoughtful documentation of IPV and its effects can benefit survivors </a:t>
            </a:r>
            <a:r>
              <a:rPr lang="en-US" sz="2400" dirty="0">
                <a:latin typeface="Lato" panose="020F0502020204030203" pitchFamily="34" charset="77"/>
                <a:ea typeface="Calibri"/>
                <a:cs typeface="Calibri"/>
                <a:sym typeface="Calibri"/>
              </a:rPr>
              <a:t>who want to use records to prove that the abuse occurred, bolster their credibility, or provide evidence of their ability to be a good parent. </a:t>
            </a:r>
            <a:endParaRPr lang="en-US" sz="2400" dirty="0">
              <a:latin typeface="Lato" panose="020F0502020204030203" pitchFamily="34" charset="77"/>
            </a:endParaRPr>
          </a:p>
        </p:txBody>
      </p:sp>
    </p:spTree>
    <p:extLst>
      <p:ext uri="{BB962C8B-B14F-4D97-AF65-F5344CB8AC3E}">
        <p14:creationId xmlns:p14="http://schemas.microsoft.com/office/powerpoint/2010/main" val="4266447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4" name="Title 1">
            <a:extLst>
              <a:ext uri="{FF2B5EF4-FFF2-40B4-BE49-F238E27FC236}">
                <a16:creationId xmlns:a16="http://schemas.microsoft.com/office/drawing/2014/main" id="{DE6EA06A-0EF9-E97C-7859-597E15C5CD30}"/>
              </a:ext>
            </a:extLst>
          </p:cNvPr>
          <p:cNvSpPr>
            <a:spLocks noGrp="1"/>
          </p:cNvSpPr>
          <p:nvPr>
            <p:ph type="title"/>
          </p:nvPr>
        </p:nvSpPr>
        <p:spPr>
          <a:xfrm>
            <a:off x="838200" y="365125"/>
            <a:ext cx="10515600" cy="1325563"/>
          </a:xfrm>
        </p:spPr>
        <p:txBody>
          <a:bodyPr>
            <a:normAutofit/>
          </a:bodyPr>
          <a:lstStyle/>
          <a:p>
            <a:r>
              <a:rPr lang="en-US" sz="4400" dirty="0">
                <a:solidFill>
                  <a:srgbClr val="6653A3"/>
                </a:solidFill>
                <a:cs typeface="Calibri Light"/>
              </a:rPr>
              <a:t>Weave WV Project Goals</a:t>
            </a:r>
            <a:endParaRPr lang="en-US" sz="4400" dirty="0">
              <a:solidFill>
                <a:srgbClr val="6653A3"/>
              </a:solidFill>
            </a:endParaRPr>
          </a:p>
        </p:txBody>
      </p:sp>
      <p:sp>
        <p:nvSpPr>
          <p:cNvPr id="8" name="TextBox 7">
            <a:extLst>
              <a:ext uri="{FF2B5EF4-FFF2-40B4-BE49-F238E27FC236}">
                <a16:creationId xmlns:a16="http://schemas.microsoft.com/office/drawing/2014/main" id="{8E4E078D-5EE6-24B9-F4B9-2F1301793921}"/>
              </a:ext>
            </a:extLst>
          </p:cNvPr>
          <p:cNvSpPr txBox="1"/>
          <p:nvPr/>
        </p:nvSpPr>
        <p:spPr>
          <a:xfrm>
            <a:off x="838200" y="1995726"/>
            <a:ext cx="10515600" cy="4524315"/>
          </a:xfrm>
          <a:prstGeom prst="rect">
            <a:avLst/>
          </a:prstGeom>
          <a:noFill/>
        </p:spPr>
        <p:txBody>
          <a:bodyPr wrap="square">
            <a:spAutoFit/>
          </a:bodyPr>
          <a:lstStyle/>
          <a:p>
            <a:pPr marL="465720" indent="-457148" defTabSz="914296">
              <a:spcBef>
                <a:spcPts val="600"/>
              </a:spcBef>
              <a:spcAft>
                <a:spcPts val="600"/>
              </a:spcAft>
              <a:buClr>
                <a:srgbClr val="5BB2C5"/>
              </a:buClr>
              <a:buSzPct val="100000"/>
              <a:buFont typeface="System Font Regular"/>
              <a:buChar char="|"/>
              <a:defRPr/>
            </a:pPr>
            <a:r>
              <a:rPr lang="en-US" sz="2400" dirty="0">
                <a:solidFill>
                  <a:srgbClr val="000000"/>
                </a:solidFill>
              </a:rPr>
              <a:t>Create and maintain a statewide partnership  </a:t>
            </a:r>
          </a:p>
          <a:p>
            <a:pPr marL="465720" indent="-457148" defTabSz="914296">
              <a:spcBef>
                <a:spcPts val="600"/>
              </a:spcBef>
              <a:spcAft>
                <a:spcPts val="600"/>
              </a:spcAft>
              <a:buClr>
                <a:srgbClr val="5BB2C5"/>
              </a:buClr>
              <a:buSzPct val="100000"/>
              <a:buFont typeface="System Font Regular"/>
              <a:buChar char="|"/>
              <a:defRPr/>
            </a:pPr>
            <a:r>
              <a:rPr lang="en-US" sz="2400" dirty="0">
                <a:solidFill>
                  <a:srgbClr val="000000"/>
                </a:solidFill>
              </a:rPr>
              <a:t>Identify and develop best practices that address needs and disparities and advance health equity</a:t>
            </a:r>
          </a:p>
          <a:p>
            <a:pPr marL="465720" indent="-457148" defTabSz="914296">
              <a:spcBef>
                <a:spcPts val="600"/>
              </a:spcBef>
              <a:spcAft>
                <a:spcPts val="600"/>
              </a:spcAft>
              <a:buClr>
                <a:srgbClr val="5BB2C5"/>
              </a:buClr>
              <a:buSzPct val="100000"/>
              <a:buFont typeface="System Font Regular"/>
              <a:buChar char="|"/>
              <a:defRPr/>
            </a:pPr>
            <a:r>
              <a:rPr lang="en-US" sz="2400" dirty="0">
                <a:solidFill>
                  <a:srgbClr val="000000"/>
                </a:solidFill>
              </a:rPr>
              <a:t>Improve outcomes and service effectiveness for people experiencing IPV and substance use through cross-training and  implementation of best practices in SUD, IPV, and health care settings including SBIRT+ Pilot</a:t>
            </a:r>
          </a:p>
          <a:p>
            <a:pPr marL="465720" indent="-457148" defTabSz="914296">
              <a:spcBef>
                <a:spcPts val="600"/>
              </a:spcBef>
              <a:spcAft>
                <a:spcPts val="600"/>
              </a:spcAft>
              <a:buClr>
                <a:srgbClr val="5BB2C5"/>
              </a:buClr>
              <a:buSzPct val="100000"/>
              <a:buFont typeface="System Font Regular"/>
              <a:buChar char="|"/>
              <a:defRPr/>
            </a:pPr>
            <a:r>
              <a:rPr lang="en-US" sz="2400" dirty="0">
                <a:solidFill>
                  <a:srgbClr val="000000"/>
                </a:solidFill>
              </a:rPr>
              <a:t>Build and maintain regional networks to improve cross-system partnerships and collaboration</a:t>
            </a:r>
          </a:p>
          <a:p>
            <a:pPr marL="465720" indent="-457148" defTabSz="914296">
              <a:spcBef>
                <a:spcPts val="600"/>
              </a:spcBef>
              <a:spcAft>
                <a:spcPts val="600"/>
              </a:spcAft>
              <a:buClr>
                <a:srgbClr val="5BB2C5"/>
              </a:buClr>
              <a:buSzPct val="100000"/>
              <a:buFont typeface="System Font Regular"/>
              <a:buChar char="|"/>
              <a:defRPr/>
            </a:pPr>
            <a:r>
              <a:rPr lang="en-US" sz="2400" dirty="0">
                <a:solidFill>
                  <a:srgbClr val="000000"/>
                </a:solidFill>
              </a:rPr>
              <a:t>Evaluate project impact</a:t>
            </a:r>
          </a:p>
          <a:p>
            <a:pPr marL="465720" indent="-457148" defTabSz="914296">
              <a:spcBef>
                <a:spcPts val="600"/>
              </a:spcBef>
              <a:spcAft>
                <a:spcPts val="600"/>
              </a:spcAft>
              <a:buClr>
                <a:srgbClr val="5BB2C5"/>
              </a:buClr>
              <a:buSzPct val="100000"/>
              <a:buFont typeface="System Font Regular"/>
              <a:buChar char="|"/>
              <a:defRPr/>
            </a:pPr>
            <a:endParaRPr lang="en-US" sz="2200" dirty="0">
              <a:solidFill>
                <a:srgbClr val="000000"/>
              </a:solidFill>
            </a:endParaRPr>
          </a:p>
        </p:txBody>
      </p:sp>
      <p:sp>
        <p:nvSpPr>
          <p:cNvPr id="9" name="Google Shape;202;p4">
            <a:extLst>
              <a:ext uri="{FF2B5EF4-FFF2-40B4-BE49-F238E27FC236}">
                <a16:creationId xmlns:a16="http://schemas.microsoft.com/office/drawing/2014/main" id="{572D0EE8-A4B7-0D2C-DA79-FCAE0C5DE2B6}"/>
              </a:ext>
            </a:extLst>
          </p:cNvPr>
          <p:cNvSpPr/>
          <p:nvPr/>
        </p:nvSpPr>
        <p:spPr>
          <a:xfrm>
            <a:off x="838200" y="1647436"/>
            <a:ext cx="8897112" cy="85299"/>
          </a:xfrm>
          <a:prstGeom prst="rect">
            <a:avLst/>
          </a:prstGeom>
          <a:solidFill>
            <a:srgbClr val="6653A3"/>
          </a:solidFill>
          <a:ln>
            <a:noFill/>
          </a:ln>
        </p:spPr>
        <p:txBody>
          <a:bodyPr spcFirstLastPara="1" wrap="square" lIns="91425" tIns="45700" rIns="91425" bIns="45700" anchor="ctr" anchorCtr="0">
            <a:noAutofit/>
          </a:bodyPr>
          <a:lstStyle/>
          <a:p>
            <a:pPr algn="ctr">
              <a:buSzPts val="1800"/>
            </a:pPr>
            <a:endParaRPr sz="1800">
              <a:solidFill>
                <a:srgbClr val="6653A3"/>
              </a:solidFill>
              <a:latin typeface="Lato"/>
              <a:ea typeface="Lato"/>
              <a:cs typeface="Lato"/>
              <a:sym typeface="Lato"/>
            </a:endParaRPr>
          </a:p>
        </p:txBody>
      </p:sp>
    </p:spTree>
    <p:extLst>
      <p:ext uri="{BB962C8B-B14F-4D97-AF65-F5344CB8AC3E}">
        <p14:creationId xmlns:p14="http://schemas.microsoft.com/office/powerpoint/2010/main" val="11976157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78B54-5EA3-E549-A97E-644F759314E8}"/>
              </a:ext>
            </a:extLst>
          </p:cNvPr>
          <p:cNvSpPr>
            <a:spLocks noGrp="1"/>
          </p:cNvSpPr>
          <p:nvPr>
            <p:ph type="title"/>
          </p:nvPr>
        </p:nvSpPr>
        <p:spPr/>
        <p:txBody>
          <a:bodyPr>
            <a:noAutofit/>
          </a:bodyPr>
          <a:lstStyle/>
          <a:p>
            <a:pPr defTabSz="914296">
              <a:buClr>
                <a:srgbClr val="000000"/>
              </a:buClr>
              <a:defRPr/>
            </a:pPr>
            <a:r>
              <a:rPr lang="en-US" sz="4400" dirty="0">
                <a:latin typeface="Lato" panose="020F0502020204030203" pitchFamily="34" charset="77"/>
                <a:ea typeface="Calibri"/>
                <a:cs typeface="Calibri"/>
                <a:sym typeface="Calibri"/>
              </a:rPr>
              <a:t>Documentation with </a:t>
            </a:r>
            <a:br>
              <a:rPr lang="en-US" sz="4400" dirty="0">
                <a:latin typeface="Lato" panose="020F0502020204030203" pitchFamily="34" charset="77"/>
                <a:ea typeface="Calibri"/>
                <a:cs typeface="Calibri"/>
                <a:sym typeface="Calibri"/>
              </a:rPr>
            </a:br>
            <a:r>
              <a:rPr lang="en-US" sz="4400" dirty="0">
                <a:latin typeface="Lato" panose="020F0502020204030203" pitchFamily="34" charset="77"/>
                <a:ea typeface="Calibri"/>
                <a:cs typeface="Calibri"/>
                <a:sym typeface="Calibri"/>
              </a:rPr>
              <a:t>Substance Use Coercion in Mind, Cont</a:t>
            </a:r>
            <a:r>
              <a:rPr lang="en-US" dirty="0">
                <a:latin typeface="Lato" panose="020F0502020204030203" pitchFamily="34" charset="77"/>
                <a:ea typeface="Calibri"/>
                <a:cs typeface="Calibri"/>
                <a:sym typeface="Calibri"/>
              </a:rPr>
              <a:t>.</a:t>
            </a:r>
            <a:endParaRPr lang="en-US" i="0" dirty="0"/>
          </a:p>
        </p:txBody>
      </p:sp>
      <p:sp>
        <p:nvSpPr>
          <p:cNvPr id="5" name="Content Placeholder 4">
            <a:extLst>
              <a:ext uri="{FF2B5EF4-FFF2-40B4-BE49-F238E27FC236}">
                <a16:creationId xmlns:a16="http://schemas.microsoft.com/office/drawing/2014/main" id="{11D7BB33-9947-D34D-B01B-E1DBD667D74B}"/>
              </a:ext>
            </a:extLst>
          </p:cNvPr>
          <p:cNvSpPr>
            <a:spLocks noGrp="1"/>
          </p:cNvSpPr>
          <p:nvPr>
            <p:ph sz="quarter" idx="15"/>
          </p:nvPr>
        </p:nvSpPr>
        <p:spPr/>
        <p:txBody>
          <a:bodyPr/>
          <a:lstStyle/>
          <a:p>
            <a:r>
              <a:rPr lang="en-US" dirty="0"/>
              <a:t>63</a:t>
            </a:r>
          </a:p>
        </p:txBody>
      </p:sp>
      <p:sp>
        <p:nvSpPr>
          <p:cNvPr id="6" name="Content Placeholder 5">
            <a:extLst>
              <a:ext uri="{FF2B5EF4-FFF2-40B4-BE49-F238E27FC236}">
                <a16:creationId xmlns:a16="http://schemas.microsoft.com/office/drawing/2014/main" id="{B30E1E21-C50A-41FE-DA02-5C4AE660E366}"/>
              </a:ext>
            </a:extLst>
          </p:cNvPr>
          <p:cNvSpPr>
            <a:spLocks noGrp="1"/>
          </p:cNvSpPr>
          <p:nvPr>
            <p:ph idx="1"/>
          </p:nvPr>
        </p:nvSpPr>
        <p:spPr>
          <a:xfrm>
            <a:off x="838200" y="2208117"/>
            <a:ext cx="10515600" cy="2913307"/>
          </a:xfrm>
        </p:spPr>
        <p:txBody>
          <a:bodyPr>
            <a:noAutofit/>
          </a:bodyPr>
          <a:lstStyle/>
          <a:p>
            <a:pPr marL="19048" indent="0">
              <a:lnSpc>
                <a:spcPct val="100000"/>
              </a:lnSpc>
              <a:spcBef>
                <a:spcPts val="450"/>
              </a:spcBef>
              <a:spcAft>
                <a:spcPts val="600"/>
              </a:spcAft>
              <a:buNone/>
            </a:pPr>
            <a:r>
              <a:rPr lang="en-US" sz="2200" b="1" dirty="0">
                <a:latin typeface="Lato" panose="020F0502020204030203" pitchFamily="34" charset="77"/>
                <a:ea typeface="Calibri"/>
                <a:cs typeface="Calibri"/>
                <a:sym typeface="Calibri"/>
              </a:rPr>
              <a:t>Documentation can help survivors to prove the abuse occurred, bolster their credibility, and provide evidence of their ability to  be a good parent.</a:t>
            </a:r>
            <a:endParaRPr lang="en-US" sz="2200" b="1" dirty="0">
              <a:latin typeface="Lato" panose="020F0502020204030203" pitchFamily="34" charset="77"/>
            </a:endParaRPr>
          </a:p>
          <a:p>
            <a:pPr marL="19048" indent="0">
              <a:lnSpc>
                <a:spcPct val="100000"/>
              </a:lnSpc>
              <a:spcBef>
                <a:spcPts val="450"/>
              </a:spcBef>
              <a:spcAft>
                <a:spcPts val="600"/>
              </a:spcAft>
              <a:buNone/>
            </a:pPr>
            <a:r>
              <a:rPr lang="en-US" sz="2200" b="1" dirty="0">
                <a:latin typeface="Lato" panose="020F0502020204030203" pitchFamily="34" charset="77"/>
                <a:ea typeface="Calibri"/>
                <a:cs typeface="Calibri"/>
                <a:sym typeface="Calibri"/>
              </a:rPr>
              <a:t>Documentation should include:</a:t>
            </a:r>
            <a:endParaRPr lang="en-US" sz="2200" dirty="0">
              <a:latin typeface="Lato" panose="020F0502020204030203" pitchFamily="34" charset="77"/>
            </a:endParaRPr>
          </a:p>
          <a:p>
            <a:pPr>
              <a:lnSpc>
                <a:spcPct val="120000"/>
              </a:lnSpc>
              <a:spcBef>
                <a:spcPts val="450"/>
              </a:spcBef>
            </a:pPr>
            <a:r>
              <a:rPr lang="en-US" sz="2200" dirty="0">
                <a:latin typeface="Lato" panose="020F0502020204030203" pitchFamily="34" charset="77"/>
                <a:ea typeface="Calibri"/>
                <a:cs typeface="Calibri"/>
                <a:sym typeface="Calibri"/>
              </a:rPr>
              <a:t>The connections between symptoms and abuse, including coercion</a:t>
            </a:r>
            <a:endParaRPr lang="en-US" sz="2200" dirty="0">
              <a:latin typeface="Lato" panose="020F0502020204030203" pitchFamily="34" charset="77"/>
            </a:endParaRPr>
          </a:p>
          <a:p>
            <a:pPr>
              <a:lnSpc>
                <a:spcPct val="120000"/>
              </a:lnSpc>
              <a:spcBef>
                <a:spcPts val="450"/>
              </a:spcBef>
            </a:pPr>
            <a:r>
              <a:rPr lang="en-US" sz="2200" dirty="0">
                <a:latin typeface="Lato" panose="020F0502020204030203" pitchFamily="34" charset="77"/>
                <a:ea typeface="Calibri"/>
                <a:cs typeface="Calibri"/>
                <a:sym typeface="Calibri"/>
              </a:rPr>
              <a:t>Efforts of abusive partner to control your perceptions</a:t>
            </a:r>
            <a:endParaRPr lang="en-US" sz="2200" dirty="0">
              <a:latin typeface="Lato" panose="020F0502020204030203" pitchFamily="34" charset="77"/>
            </a:endParaRPr>
          </a:p>
          <a:p>
            <a:pPr>
              <a:lnSpc>
                <a:spcPct val="120000"/>
              </a:lnSpc>
              <a:spcBef>
                <a:spcPts val="450"/>
              </a:spcBef>
            </a:pPr>
            <a:r>
              <a:rPr lang="en-US" sz="2200" dirty="0">
                <a:latin typeface="Lato" panose="020F0502020204030203" pitchFamily="34" charset="77"/>
                <a:ea typeface="Calibri"/>
                <a:cs typeface="Calibri"/>
                <a:sym typeface="Calibri"/>
              </a:rPr>
              <a:t>How abuse creates barriers to participation in services</a:t>
            </a:r>
            <a:endParaRPr lang="en-US" sz="2200" dirty="0">
              <a:latin typeface="Lato" panose="020F0502020204030203" pitchFamily="34" charset="77"/>
            </a:endParaRPr>
          </a:p>
          <a:p>
            <a:pPr>
              <a:lnSpc>
                <a:spcPct val="120000"/>
              </a:lnSpc>
              <a:spcBef>
                <a:spcPts val="450"/>
              </a:spcBef>
            </a:pPr>
            <a:r>
              <a:rPr lang="en-US" sz="2200" dirty="0">
                <a:latin typeface="Lato" panose="020F0502020204030203" pitchFamily="34" charset="77"/>
                <a:ea typeface="Calibri"/>
                <a:cs typeface="Calibri"/>
                <a:sym typeface="Calibri"/>
              </a:rPr>
              <a:t>The person’s  strengths, coping strategies, and efforts to protect  and care for children</a:t>
            </a:r>
            <a:endParaRPr lang="en-US" sz="2200" dirty="0">
              <a:latin typeface="Lato" panose="020F0502020204030203" pitchFamily="34" charset="77"/>
            </a:endParaRPr>
          </a:p>
          <a:p>
            <a:pPr marL="19048" indent="0">
              <a:spcBef>
                <a:spcPts val="1425"/>
              </a:spcBef>
              <a:spcAft>
                <a:spcPts val="337"/>
              </a:spcAft>
              <a:buNone/>
            </a:pPr>
            <a:endParaRPr lang="en-US" sz="2200" dirty="0">
              <a:latin typeface="Calibri"/>
              <a:ea typeface="Calibri"/>
              <a:cs typeface="Calibri"/>
              <a:sym typeface="Calibri"/>
            </a:endParaRPr>
          </a:p>
        </p:txBody>
      </p:sp>
      <p:sp>
        <p:nvSpPr>
          <p:cNvPr id="3" name="TextBox 2">
            <a:extLst>
              <a:ext uri="{FF2B5EF4-FFF2-40B4-BE49-F238E27FC236}">
                <a16:creationId xmlns:a16="http://schemas.microsoft.com/office/drawing/2014/main" id="{1E9BBB3B-CAC7-0F25-7807-7EACA0477AB6}"/>
              </a:ext>
            </a:extLst>
          </p:cNvPr>
          <p:cNvSpPr txBox="1"/>
          <p:nvPr/>
        </p:nvSpPr>
        <p:spPr>
          <a:xfrm>
            <a:off x="10131015" y="6139049"/>
            <a:ext cx="2835177" cy="276999"/>
          </a:xfrm>
          <a:prstGeom prst="rect">
            <a:avLst/>
          </a:prstGeom>
          <a:noFill/>
        </p:spPr>
        <p:txBody>
          <a:bodyPr wrap="square">
            <a:spAutoFit/>
          </a:bodyPr>
          <a:lstStyle/>
          <a:p>
            <a:pPr>
              <a:buSzPts val="1400"/>
            </a:pPr>
            <a:r>
              <a:rPr lang="en-US" sz="1200" dirty="0" err="1">
                <a:solidFill>
                  <a:srgbClr val="008784"/>
                </a:solidFill>
                <a:latin typeface="Lato"/>
                <a:ea typeface="Lato"/>
                <a:cs typeface="Lato"/>
                <a:sym typeface="Lato"/>
              </a:rPr>
              <a:t>Warshaw</a:t>
            </a:r>
            <a:r>
              <a:rPr lang="en-US" sz="1200" dirty="0">
                <a:solidFill>
                  <a:srgbClr val="008784"/>
                </a:solidFill>
                <a:latin typeface="Lato"/>
                <a:ea typeface="Lato"/>
                <a:cs typeface="Lato"/>
                <a:sym typeface="Lato"/>
              </a:rPr>
              <a:t> &amp; </a:t>
            </a:r>
            <a:r>
              <a:rPr lang="en-US" sz="1200" dirty="0" err="1">
                <a:solidFill>
                  <a:srgbClr val="008784"/>
                </a:solidFill>
                <a:latin typeface="Lato"/>
                <a:ea typeface="Lato"/>
                <a:cs typeface="Lato"/>
                <a:sym typeface="Lato"/>
              </a:rPr>
              <a:t>Tinnon</a:t>
            </a:r>
            <a:r>
              <a:rPr lang="en-US" sz="1200" dirty="0">
                <a:solidFill>
                  <a:srgbClr val="008784"/>
                </a:solidFill>
                <a:latin typeface="Lato"/>
                <a:ea typeface="Lato"/>
                <a:cs typeface="Lato"/>
                <a:sym typeface="Lato"/>
              </a:rPr>
              <a:t>, 2018</a:t>
            </a:r>
            <a:endParaRPr lang="en-US" sz="1200" dirty="0">
              <a:solidFill>
                <a:srgbClr val="008784"/>
              </a:solidFill>
            </a:endParaRPr>
          </a:p>
        </p:txBody>
      </p:sp>
      <p:pic>
        <p:nvPicPr>
          <p:cNvPr id="4" name="Google Shape;997;p80">
            <a:extLst>
              <a:ext uri="{FF2B5EF4-FFF2-40B4-BE49-F238E27FC236}">
                <a16:creationId xmlns:a16="http://schemas.microsoft.com/office/drawing/2014/main" id="{A569B064-663E-5B72-D320-EB0311FBA11D}"/>
              </a:ext>
            </a:extLst>
          </p:cNvPr>
          <p:cNvPicPr preferRelativeResize="0"/>
          <p:nvPr/>
        </p:nvPicPr>
        <p:blipFill rotWithShape="1">
          <a:blip r:embed="rId3">
            <a:alphaModFix/>
          </a:blip>
          <a:srcRect/>
          <a:stretch/>
        </p:blipFill>
        <p:spPr>
          <a:xfrm>
            <a:off x="9778457" y="2889366"/>
            <a:ext cx="1770146" cy="1827247"/>
          </a:xfrm>
          <a:prstGeom prst="rect">
            <a:avLst/>
          </a:prstGeom>
          <a:noFill/>
          <a:ln>
            <a:noFill/>
          </a:ln>
        </p:spPr>
      </p:pic>
    </p:spTree>
    <p:extLst>
      <p:ext uri="{BB962C8B-B14F-4D97-AF65-F5344CB8AC3E}">
        <p14:creationId xmlns:p14="http://schemas.microsoft.com/office/powerpoint/2010/main" val="2373818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868B187-B8A3-A142-8DA3-244A58C3E748}"/>
              </a:ext>
            </a:extLst>
          </p:cNvPr>
          <p:cNvSpPr>
            <a:spLocks noGrp="1"/>
          </p:cNvSpPr>
          <p:nvPr>
            <p:ph sz="quarter" idx="15"/>
          </p:nvPr>
        </p:nvSpPr>
        <p:spPr/>
        <p:txBody>
          <a:bodyPr/>
          <a:lstStyle/>
          <a:p>
            <a:r>
              <a:rPr lang="en-US" dirty="0"/>
              <a:t>66</a:t>
            </a:r>
          </a:p>
        </p:txBody>
      </p:sp>
      <p:sp>
        <p:nvSpPr>
          <p:cNvPr id="2" name="Title 1">
            <a:extLst>
              <a:ext uri="{FF2B5EF4-FFF2-40B4-BE49-F238E27FC236}">
                <a16:creationId xmlns:a16="http://schemas.microsoft.com/office/drawing/2014/main" id="{80E3F32B-290A-5B4A-BDAC-0183E6D68408}"/>
              </a:ext>
            </a:extLst>
          </p:cNvPr>
          <p:cNvSpPr txBox="1">
            <a:spLocks/>
          </p:cNvSpPr>
          <p:nvPr/>
        </p:nvSpPr>
        <p:spPr>
          <a:xfrm>
            <a:off x="929640" y="2766218"/>
            <a:ext cx="971397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6653A3"/>
                </a:solidFill>
                <a:cs typeface="Calibri Light"/>
              </a:rPr>
              <a:t>Partnering With DV Service Providers</a:t>
            </a:r>
            <a:endParaRPr lang="en-US" dirty="0">
              <a:solidFill>
                <a:srgbClr val="6653A3"/>
              </a:solidFill>
            </a:endParaRPr>
          </a:p>
        </p:txBody>
      </p:sp>
    </p:spTree>
    <p:extLst>
      <p:ext uri="{BB962C8B-B14F-4D97-AF65-F5344CB8AC3E}">
        <p14:creationId xmlns:p14="http://schemas.microsoft.com/office/powerpoint/2010/main" val="29985981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78B54-5EA3-E549-A97E-644F759314E8}"/>
              </a:ext>
            </a:extLst>
          </p:cNvPr>
          <p:cNvSpPr>
            <a:spLocks noGrp="1"/>
          </p:cNvSpPr>
          <p:nvPr>
            <p:ph type="title"/>
          </p:nvPr>
        </p:nvSpPr>
        <p:spPr>
          <a:xfrm>
            <a:off x="838200" y="365125"/>
            <a:ext cx="10515600" cy="1325563"/>
          </a:xfrm>
        </p:spPr>
        <p:txBody>
          <a:bodyPr>
            <a:noAutofit/>
          </a:bodyPr>
          <a:lstStyle/>
          <a:p>
            <a:pPr defTabSz="914296">
              <a:buClr>
                <a:srgbClr val="000000"/>
              </a:buClr>
              <a:defRPr/>
            </a:pPr>
            <a:r>
              <a:rPr lang="en-US" sz="3600" dirty="0"/>
              <a:t>WV Coalition Against Domestic Violence (WVCADV)</a:t>
            </a:r>
            <a:endParaRPr lang="en-US" sz="3600" i="0" dirty="0"/>
          </a:p>
        </p:txBody>
      </p:sp>
      <p:sp>
        <p:nvSpPr>
          <p:cNvPr id="5" name="Content Placeholder 4">
            <a:extLst>
              <a:ext uri="{FF2B5EF4-FFF2-40B4-BE49-F238E27FC236}">
                <a16:creationId xmlns:a16="http://schemas.microsoft.com/office/drawing/2014/main" id="{11D7BB33-9947-D34D-B01B-E1DBD667D74B}"/>
              </a:ext>
            </a:extLst>
          </p:cNvPr>
          <p:cNvSpPr>
            <a:spLocks noGrp="1"/>
          </p:cNvSpPr>
          <p:nvPr>
            <p:ph sz="quarter" idx="15"/>
          </p:nvPr>
        </p:nvSpPr>
        <p:spPr/>
        <p:txBody>
          <a:bodyPr/>
          <a:lstStyle/>
          <a:p>
            <a:r>
              <a:rPr lang="en-US" dirty="0"/>
              <a:t>67</a:t>
            </a:r>
          </a:p>
        </p:txBody>
      </p:sp>
      <p:sp>
        <p:nvSpPr>
          <p:cNvPr id="7" name="Text Placeholder 10">
            <a:extLst>
              <a:ext uri="{FF2B5EF4-FFF2-40B4-BE49-F238E27FC236}">
                <a16:creationId xmlns:a16="http://schemas.microsoft.com/office/drawing/2014/main" id="{C6102BDF-0A54-EA2A-925C-69354CBC051B}"/>
              </a:ext>
            </a:extLst>
          </p:cNvPr>
          <p:cNvSpPr txBox="1">
            <a:spLocks/>
          </p:cNvSpPr>
          <p:nvPr/>
        </p:nvSpPr>
        <p:spPr>
          <a:xfrm>
            <a:off x="1104136" y="2170727"/>
            <a:ext cx="4852095" cy="343766"/>
          </a:xfrm>
          <a:prstGeom prst="rect">
            <a:avLst/>
          </a:prstGeom>
        </p:spPr>
        <p:txBody>
          <a:bodyPr vert="horz" lIns="91439" tIns="45720" rIns="91439" bIns="45720" rtlCol="0" anchor="b">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defTabSz="685721">
              <a:buClrTx/>
              <a:defRPr/>
            </a:pPr>
            <a:r>
              <a:rPr lang="en-US" sz="2200" dirty="0">
                <a:solidFill>
                  <a:sysClr val="windowText" lastClr="000000"/>
                </a:solidFill>
                <a:latin typeface="Lato" panose="020F0502020204030203" pitchFamily="34" charset="77"/>
              </a:rPr>
              <a:t>Statewide Coalition Office</a:t>
            </a:r>
          </a:p>
        </p:txBody>
      </p:sp>
      <p:sp>
        <p:nvSpPr>
          <p:cNvPr id="8" name="Content Placeholder 11">
            <a:extLst>
              <a:ext uri="{FF2B5EF4-FFF2-40B4-BE49-F238E27FC236}">
                <a16:creationId xmlns:a16="http://schemas.microsoft.com/office/drawing/2014/main" id="{C9B17E23-4C24-06D3-A023-9AC0604D08CF}"/>
              </a:ext>
            </a:extLst>
          </p:cNvPr>
          <p:cNvSpPr txBox="1">
            <a:spLocks/>
          </p:cNvSpPr>
          <p:nvPr/>
        </p:nvSpPr>
        <p:spPr>
          <a:xfrm>
            <a:off x="1104136" y="2550204"/>
            <a:ext cx="4082251" cy="3367898"/>
          </a:xfrm>
          <a:prstGeom prst="rect">
            <a:avLst/>
          </a:prstGeom>
        </p:spPr>
        <p:txBody>
          <a:bodyPr vert="horz" lIns="91439" tIns="45720" rIns="91439"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31" indent="-171431" defTabSz="685721">
              <a:buClrTx/>
              <a:defRPr/>
            </a:pPr>
            <a:r>
              <a:rPr lang="en-US" sz="2000" dirty="0">
                <a:solidFill>
                  <a:srgbClr val="333333"/>
                </a:solidFill>
              </a:rPr>
              <a:t>Public Policy</a:t>
            </a:r>
          </a:p>
          <a:p>
            <a:pPr marL="171431" indent="-171431" defTabSz="685721">
              <a:buClrTx/>
              <a:defRPr/>
            </a:pPr>
            <a:r>
              <a:rPr lang="en-US" sz="2000" dirty="0">
                <a:solidFill>
                  <a:srgbClr val="333333"/>
                </a:solidFill>
              </a:rPr>
              <a:t>Training and Education</a:t>
            </a:r>
          </a:p>
          <a:p>
            <a:pPr marL="171431" indent="-171431" defTabSz="685721">
              <a:buClrTx/>
              <a:defRPr/>
            </a:pPr>
            <a:r>
              <a:rPr lang="en-US" sz="2000" dirty="0">
                <a:solidFill>
                  <a:srgbClr val="333333"/>
                </a:solidFill>
              </a:rPr>
              <a:t>Public Awareness</a:t>
            </a:r>
          </a:p>
          <a:p>
            <a:pPr marL="171431" indent="-171431" defTabSz="685721">
              <a:buClrTx/>
              <a:defRPr/>
            </a:pPr>
            <a:r>
              <a:rPr lang="en-US" sz="2000" dirty="0">
                <a:solidFill>
                  <a:srgbClr val="333333"/>
                </a:solidFill>
              </a:rPr>
              <a:t>Community Organizing</a:t>
            </a:r>
          </a:p>
          <a:p>
            <a:pPr marL="171431" indent="-171431" defTabSz="685721">
              <a:buClrTx/>
              <a:defRPr/>
            </a:pPr>
            <a:r>
              <a:rPr lang="en-US" sz="2000" dirty="0">
                <a:solidFill>
                  <a:srgbClr val="333333"/>
                </a:solidFill>
              </a:rPr>
              <a:t>Technical Assistance</a:t>
            </a:r>
          </a:p>
          <a:p>
            <a:pPr marL="171431" indent="-171431" defTabSz="685721">
              <a:buClrTx/>
              <a:defRPr/>
            </a:pPr>
            <a:r>
              <a:rPr lang="en-US" sz="2000" dirty="0">
                <a:solidFill>
                  <a:srgbClr val="333333"/>
                </a:solidFill>
              </a:rPr>
              <a:t>Statewide &amp; National Partnerships</a:t>
            </a:r>
          </a:p>
          <a:p>
            <a:pPr marL="171431" indent="-171431" defTabSz="685721">
              <a:buClrTx/>
              <a:defRPr/>
            </a:pPr>
            <a:r>
              <a:rPr lang="en-US" sz="2000" dirty="0">
                <a:solidFill>
                  <a:srgbClr val="333333"/>
                </a:solidFill>
              </a:rPr>
              <a:t>Prevention Programs</a:t>
            </a:r>
          </a:p>
          <a:p>
            <a:pPr marL="171431" indent="-171431" defTabSz="685721">
              <a:buClrTx/>
              <a:defRPr/>
            </a:pPr>
            <a:r>
              <a:rPr lang="en-US" sz="2000" dirty="0">
                <a:solidFill>
                  <a:srgbClr val="333333"/>
                </a:solidFill>
              </a:rPr>
              <a:t>Network Coordination for 14 DV Programs</a:t>
            </a:r>
          </a:p>
          <a:p>
            <a:pPr marL="171431" indent="-171431" defTabSz="685721">
              <a:buClrTx/>
              <a:defRPr/>
            </a:pPr>
            <a:r>
              <a:rPr lang="en-US" sz="2000" dirty="0">
                <a:solidFill>
                  <a:srgbClr val="333333"/>
                </a:solidFill>
              </a:rPr>
              <a:t>Other</a:t>
            </a:r>
          </a:p>
          <a:p>
            <a:pPr marL="171431" indent="-171431" defTabSz="685721">
              <a:buClrTx/>
              <a:defRPr/>
            </a:pPr>
            <a:endParaRPr lang="en-US" sz="2000" dirty="0">
              <a:solidFill>
                <a:srgbClr val="333333"/>
              </a:solidFill>
            </a:endParaRPr>
          </a:p>
          <a:p>
            <a:pPr marL="0" indent="0" defTabSz="685721">
              <a:buClrTx/>
              <a:buNone/>
              <a:defRPr/>
            </a:pPr>
            <a:endParaRPr lang="en-US" sz="2000" dirty="0">
              <a:solidFill>
                <a:sysClr val="windowText" lastClr="000000"/>
              </a:solidFill>
            </a:endParaRPr>
          </a:p>
        </p:txBody>
      </p:sp>
      <p:sp>
        <p:nvSpPr>
          <p:cNvPr id="9" name="Text Placeholder 12">
            <a:extLst>
              <a:ext uri="{FF2B5EF4-FFF2-40B4-BE49-F238E27FC236}">
                <a16:creationId xmlns:a16="http://schemas.microsoft.com/office/drawing/2014/main" id="{15049CAB-9E6B-69FF-736F-740105FF648B}"/>
              </a:ext>
            </a:extLst>
          </p:cNvPr>
          <p:cNvSpPr txBox="1">
            <a:spLocks/>
          </p:cNvSpPr>
          <p:nvPr/>
        </p:nvSpPr>
        <p:spPr>
          <a:xfrm>
            <a:off x="5956231" y="1977637"/>
            <a:ext cx="5131633" cy="536856"/>
          </a:xfrm>
          <a:prstGeom prst="rect">
            <a:avLst/>
          </a:prstGeom>
        </p:spPr>
        <p:txBody>
          <a:bodyPr vert="horz" lIns="91439" tIns="45720" rIns="91439" bIns="45720" rtlCol="0" anchor="b">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defTabSz="685721">
              <a:buClrTx/>
              <a:defRPr/>
            </a:pPr>
            <a:r>
              <a:rPr lang="en-US" sz="2200" dirty="0">
                <a:solidFill>
                  <a:sysClr val="windowText" lastClr="000000"/>
                </a:solidFill>
                <a:latin typeface="Lato" panose="020F0502020204030203" pitchFamily="34" charset="77"/>
              </a:rPr>
              <a:t>Licensed Domestic Violence Programs</a:t>
            </a:r>
          </a:p>
        </p:txBody>
      </p:sp>
      <p:sp>
        <p:nvSpPr>
          <p:cNvPr id="10" name="Content Placeholder 13">
            <a:extLst>
              <a:ext uri="{FF2B5EF4-FFF2-40B4-BE49-F238E27FC236}">
                <a16:creationId xmlns:a16="http://schemas.microsoft.com/office/drawing/2014/main" id="{5290E754-163B-A793-32C3-A30F7B6272BB}"/>
              </a:ext>
            </a:extLst>
          </p:cNvPr>
          <p:cNvSpPr txBox="1">
            <a:spLocks/>
          </p:cNvSpPr>
          <p:nvPr/>
        </p:nvSpPr>
        <p:spPr>
          <a:xfrm>
            <a:off x="5956231" y="2550204"/>
            <a:ext cx="4767072" cy="3097532"/>
          </a:xfrm>
          <a:prstGeom prst="rect">
            <a:avLst/>
          </a:prstGeom>
        </p:spPr>
        <p:txBody>
          <a:bodyPr vert="horz" lIns="91439" tIns="45720" rIns="91439"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31" indent="-171431" defTabSz="685721">
              <a:buClrTx/>
              <a:defRPr/>
            </a:pPr>
            <a:r>
              <a:rPr lang="en-US" sz="2000" dirty="0">
                <a:solidFill>
                  <a:sysClr val="windowText" lastClr="000000"/>
                </a:solidFill>
              </a:rPr>
              <a:t>14 Local Programs</a:t>
            </a:r>
          </a:p>
          <a:p>
            <a:pPr marL="514292" lvl="1" indent="-171431" defTabSz="685721">
              <a:buClrTx/>
              <a:defRPr/>
            </a:pPr>
            <a:r>
              <a:rPr lang="en-US" sz="2000" dirty="0">
                <a:solidFill>
                  <a:sysClr val="windowText" lastClr="000000"/>
                </a:solidFill>
              </a:rPr>
              <a:t>Cover all 55 counties</a:t>
            </a:r>
          </a:p>
          <a:p>
            <a:pPr marL="514292" lvl="1" indent="-171431" defTabSz="685721">
              <a:buClrTx/>
              <a:defRPr/>
            </a:pPr>
            <a:r>
              <a:rPr lang="en-US" sz="2000" dirty="0">
                <a:solidFill>
                  <a:sysClr val="windowText" lastClr="000000"/>
                </a:solidFill>
              </a:rPr>
              <a:t>Autonomous</a:t>
            </a:r>
          </a:p>
          <a:p>
            <a:pPr marL="171431" indent="-171431" defTabSz="685721">
              <a:buClrTx/>
              <a:defRPr/>
            </a:pPr>
            <a:r>
              <a:rPr lang="en-US" sz="2000" dirty="0">
                <a:solidFill>
                  <a:srgbClr val="333333"/>
                </a:solidFill>
              </a:rPr>
              <a:t>Crisis Counseling</a:t>
            </a:r>
          </a:p>
          <a:p>
            <a:pPr marL="171431" indent="-171431" defTabSz="685721">
              <a:buClrTx/>
              <a:defRPr/>
            </a:pPr>
            <a:r>
              <a:rPr lang="en-US" sz="2000" dirty="0">
                <a:solidFill>
                  <a:srgbClr val="333333"/>
                </a:solidFill>
              </a:rPr>
              <a:t>Emergency Shelter</a:t>
            </a:r>
          </a:p>
          <a:p>
            <a:pPr marL="171431" indent="-171431" defTabSz="685721">
              <a:buClrTx/>
              <a:defRPr/>
            </a:pPr>
            <a:r>
              <a:rPr lang="en-US" sz="2000" dirty="0">
                <a:solidFill>
                  <a:srgbClr val="333333"/>
                </a:solidFill>
              </a:rPr>
              <a:t>Information &amp; Referrals</a:t>
            </a:r>
          </a:p>
          <a:p>
            <a:pPr marL="171431" indent="-171431" defTabSz="685721">
              <a:buClrTx/>
              <a:defRPr/>
            </a:pPr>
            <a:r>
              <a:rPr lang="en-US" sz="2000" dirty="0">
                <a:solidFill>
                  <a:srgbClr val="333333"/>
                </a:solidFill>
              </a:rPr>
              <a:t>Legal Advocacy</a:t>
            </a:r>
          </a:p>
          <a:p>
            <a:pPr marL="171431" indent="-171431" defTabSz="685721">
              <a:buClrTx/>
              <a:defRPr/>
            </a:pPr>
            <a:r>
              <a:rPr lang="en-US" sz="2000" dirty="0">
                <a:solidFill>
                  <a:srgbClr val="333333"/>
                </a:solidFill>
              </a:rPr>
              <a:t>Adult &amp; Children’s Services</a:t>
            </a:r>
          </a:p>
          <a:p>
            <a:pPr marL="171431" indent="-171431" defTabSz="685721">
              <a:buClrTx/>
              <a:defRPr/>
            </a:pPr>
            <a:r>
              <a:rPr lang="en-US" sz="2000" dirty="0">
                <a:solidFill>
                  <a:srgbClr val="333333"/>
                </a:solidFill>
              </a:rPr>
              <a:t>Community Education</a:t>
            </a:r>
          </a:p>
          <a:p>
            <a:pPr marL="171431" indent="-171431" defTabSz="685721">
              <a:buClrTx/>
              <a:defRPr/>
            </a:pPr>
            <a:r>
              <a:rPr lang="en-US" sz="2000" dirty="0">
                <a:solidFill>
                  <a:srgbClr val="333333"/>
                </a:solidFill>
              </a:rPr>
              <a:t>Housing</a:t>
            </a:r>
          </a:p>
          <a:p>
            <a:pPr marL="171431" indent="-171431" defTabSz="685721">
              <a:buClrTx/>
              <a:defRPr/>
            </a:pPr>
            <a:r>
              <a:rPr lang="en-US" sz="2000" dirty="0">
                <a:solidFill>
                  <a:srgbClr val="333333"/>
                </a:solidFill>
              </a:rPr>
              <a:t>Other</a:t>
            </a:r>
          </a:p>
          <a:p>
            <a:pPr marL="171431" indent="-171431" defTabSz="685721">
              <a:buClrTx/>
              <a:defRPr/>
            </a:pPr>
            <a:endParaRPr lang="en-US" sz="2000" dirty="0">
              <a:solidFill>
                <a:sysClr val="windowText" lastClr="000000"/>
              </a:solidFill>
            </a:endParaRPr>
          </a:p>
          <a:p>
            <a:pPr marL="171431" indent="-171431" defTabSz="685721">
              <a:buClrTx/>
              <a:defRPr/>
            </a:pPr>
            <a:endParaRPr lang="en-US" sz="2000" dirty="0">
              <a:solidFill>
                <a:sysClr val="windowText" lastClr="000000"/>
              </a:solidFill>
            </a:endParaRPr>
          </a:p>
        </p:txBody>
      </p:sp>
    </p:spTree>
    <p:extLst>
      <p:ext uri="{BB962C8B-B14F-4D97-AF65-F5344CB8AC3E}">
        <p14:creationId xmlns:p14="http://schemas.microsoft.com/office/powerpoint/2010/main" val="41098778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FEE68-A663-F62A-F6F0-AC10228336C5}"/>
              </a:ext>
            </a:extLst>
          </p:cNvPr>
          <p:cNvSpPr>
            <a:spLocks noGrp="1"/>
          </p:cNvSpPr>
          <p:nvPr>
            <p:ph type="title"/>
          </p:nvPr>
        </p:nvSpPr>
        <p:spPr/>
        <p:txBody>
          <a:bodyPr>
            <a:noAutofit/>
          </a:bodyPr>
          <a:lstStyle/>
          <a:p>
            <a:r>
              <a:rPr lang="en-US" sz="4800" dirty="0">
                <a:solidFill>
                  <a:srgbClr val="7030A0"/>
                </a:solidFill>
                <a:latin typeface="+mn-lt"/>
              </a:rPr>
              <a:t>Implications for Policy and Practice</a:t>
            </a:r>
          </a:p>
        </p:txBody>
      </p:sp>
      <p:sp>
        <p:nvSpPr>
          <p:cNvPr id="3" name="Text Placeholder 2">
            <a:extLst>
              <a:ext uri="{FF2B5EF4-FFF2-40B4-BE49-F238E27FC236}">
                <a16:creationId xmlns:a16="http://schemas.microsoft.com/office/drawing/2014/main" id="{DBAF8C9F-6850-7CCB-EB75-F7AE823D7CCF}"/>
              </a:ext>
            </a:extLst>
          </p:cNvPr>
          <p:cNvSpPr>
            <a:spLocks noGrp="1"/>
          </p:cNvSpPr>
          <p:nvPr>
            <p:ph type="body" idx="1"/>
          </p:nvPr>
        </p:nvSpPr>
        <p:spPr>
          <a:xfrm>
            <a:off x="841513" y="1690690"/>
            <a:ext cx="10515600" cy="5082011"/>
          </a:xfrm>
        </p:spPr>
        <p:txBody>
          <a:bodyPr>
            <a:normAutofit lnSpcReduction="10000"/>
          </a:bodyPr>
          <a:lstStyle/>
          <a:p>
            <a:pPr>
              <a:lnSpc>
                <a:spcPct val="100000"/>
              </a:lnSpc>
              <a:spcAft>
                <a:spcPts val="800"/>
              </a:spcAft>
            </a:pPr>
            <a:r>
              <a:rPr lang="en-US" dirty="0"/>
              <a:t>Identifying gaps and barriers </a:t>
            </a:r>
          </a:p>
          <a:p>
            <a:pPr>
              <a:lnSpc>
                <a:spcPct val="100000"/>
              </a:lnSpc>
              <a:spcAft>
                <a:spcPts val="800"/>
              </a:spcAft>
            </a:pPr>
            <a:r>
              <a:rPr lang="en-US" dirty="0"/>
              <a:t>Supporting sustainable workforce development</a:t>
            </a:r>
          </a:p>
          <a:p>
            <a:pPr>
              <a:lnSpc>
                <a:spcPct val="100000"/>
              </a:lnSpc>
              <a:spcAft>
                <a:spcPts val="800"/>
              </a:spcAft>
            </a:pPr>
            <a:r>
              <a:rPr lang="en-US" dirty="0"/>
              <a:t>Building regional and statewide networks</a:t>
            </a:r>
          </a:p>
          <a:p>
            <a:pPr>
              <a:lnSpc>
                <a:spcPct val="100000"/>
              </a:lnSpc>
              <a:spcAft>
                <a:spcPts val="800"/>
              </a:spcAft>
            </a:pPr>
            <a:r>
              <a:rPr lang="en-US" dirty="0"/>
              <a:t>Working with state partners</a:t>
            </a:r>
          </a:p>
          <a:p>
            <a:pPr>
              <a:lnSpc>
                <a:spcPct val="100000"/>
              </a:lnSpc>
              <a:spcAft>
                <a:spcPts val="800"/>
              </a:spcAft>
            </a:pPr>
            <a:r>
              <a:rPr lang="en-US" dirty="0"/>
              <a:t>Identifying additional sources of funding</a:t>
            </a:r>
          </a:p>
          <a:p>
            <a:pPr>
              <a:lnSpc>
                <a:spcPct val="100000"/>
              </a:lnSpc>
              <a:spcAft>
                <a:spcPts val="800"/>
              </a:spcAft>
            </a:pPr>
            <a:r>
              <a:rPr lang="en-US" dirty="0"/>
              <a:t>Addressing stigma and threats of child removal as a barrier to treatment</a:t>
            </a:r>
          </a:p>
          <a:p>
            <a:pPr>
              <a:lnSpc>
                <a:spcPct val="100000"/>
              </a:lnSpc>
              <a:spcAft>
                <a:spcPts val="800"/>
              </a:spcAft>
            </a:pPr>
            <a:r>
              <a:rPr lang="en-US" dirty="0"/>
              <a:t>Building on existing relationships and partnerships</a:t>
            </a:r>
          </a:p>
          <a:p>
            <a:pPr>
              <a:lnSpc>
                <a:spcPct val="100000"/>
              </a:lnSpc>
              <a:spcAft>
                <a:spcPts val="800"/>
              </a:spcAft>
            </a:pPr>
            <a:endParaRPr lang="en-US" dirty="0"/>
          </a:p>
          <a:p>
            <a:pPr>
              <a:lnSpc>
                <a:spcPct val="100000"/>
              </a:lnSpc>
              <a:spcAft>
                <a:spcPts val="800"/>
              </a:spcAft>
            </a:pPr>
            <a:endParaRPr lang="en-US" dirty="0"/>
          </a:p>
        </p:txBody>
      </p:sp>
      <p:sp>
        <p:nvSpPr>
          <p:cNvPr id="4" name="Google Shape;524;p36">
            <a:extLst>
              <a:ext uri="{FF2B5EF4-FFF2-40B4-BE49-F238E27FC236}">
                <a16:creationId xmlns:a16="http://schemas.microsoft.com/office/drawing/2014/main" id="{813F453E-AEBE-7A48-D024-4337FA8A44D6}"/>
              </a:ext>
            </a:extLst>
          </p:cNvPr>
          <p:cNvSpPr/>
          <p:nvPr/>
        </p:nvSpPr>
        <p:spPr>
          <a:xfrm>
            <a:off x="838200" y="1446365"/>
            <a:ext cx="10389357" cy="85299"/>
          </a:xfrm>
          <a:prstGeom prst="rect">
            <a:avLst/>
          </a:prstGeom>
          <a:solidFill>
            <a:srgbClr val="6653A3"/>
          </a:solidFill>
          <a:ln>
            <a:noFill/>
          </a:ln>
        </p:spPr>
        <p:txBody>
          <a:bodyPr spcFirstLastPara="1" wrap="square" lIns="91425" tIns="45700" rIns="91425" bIns="45700" anchor="ctr" anchorCtr="0">
            <a:noAutofit/>
          </a:bodyPr>
          <a:lstStyle/>
          <a:p>
            <a:pPr algn="ctr" defTabSz="914272">
              <a:buSzPts val="1800"/>
            </a:pPr>
            <a:endParaRPr>
              <a:solidFill>
                <a:srgbClr val="FFFFFF"/>
              </a:solidFill>
              <a:latin typeface="Lato"/>
              <a:ea typeface="Lato"/>
              <a:cs typeface="Lato"/>
              <a:sym typeface="Lato"/>
            </a:endParaRPr>
          </a:p>
        </p:txBody>
      </p:sp>
    </p:spTree>
    <p:extLst>
      <p:ext uri="{BB962C8B-B14F-4D97-AF65-F5344CB8AC3E}">
        <p14:creationId xmlns:p14="http://schemas.microsoft.com/office/powerpoint/2010/main" val="31754542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CD41DE0-5CA1-164D-A628-4D60F12AFB8A}"/>
              </a:ext>
            </a:extLst>
          </p:cNvPr>
          <p:cNvSpPr>
            <a:spLocks noGrp="1"/>
          </p:cNvSpPr>
          <p:nvPr>
            <p:ph type="title"/>
          </p:nvPr>
        </p:nvSpPr>
        <p:spPr/>
        <p:txBody>
          <a:bodyPr>
            <a:normAutofit/>
          </a:bodyPr>
          <a:lstStyle/>
          <a:p>
            <a:r>
              <a:rPr lang="en-US" dirty="0"/>
              <a:t>Thank you! </a:t>
            </a:r>
          </a:p>
        </p:txBody>
      </p:sp>
      <p:pic>
        <p:nvPicPr>
          <p:cNvPr id="5" name="Graphic 5">
            <a:extLst>
              <a:ext uri="{FF2B5EF4-FFF2-40B4-BE49-F238E27FC236}">
                <a16:creationId xmlns:a16="http://schemas.microsoft.com/office/drawing/2014/main" id="{595D9B06-E9C9-4EA2-BF5C-63294C746F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4034" y="49215"/>
            <a:ext cx="3992352" cy="1255081"/>
          </a:xfrm>
          <a:prstGeom prst="rect">
            <a:avLst/>
          </a:prstGeom>
        </p:spPr>
      </p:pic>
      <p:sp>
        <p:nvSpPr>
          <p:cNvPr id="15" name="TextBox 14">
            <a:extLst>
              <a:ext uri="{FF2B5EF4-FFF2-40B4-BE49-F238E27FC236}">
                <a16:creationId xmlns:a16="http://schemas.microsoft.com/office/drawing/2014/main" id="{377EBD53-6C98-F34E-99EF-446BC031FDD3}"/>
              </a:ext>
            </a:extLst>
          </p:cNvPr>
          <p:cNvSpPr txBox="1"/>
          <p:nvPr/>
        </p:nvSpPr>
        <p:spPr>
          <a:xfrm>
            <a:off x="1853252" y="3173663"/>
            <a:ext cx="8221985" cy="16427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76234" indent="-342900">
              <a:lnSpc>
                <a:spcPct val="120000"/>
              </a:lnSpc>
              <a:buClr>
                <a:srgbClr val="008784"/>
              </a:buClr>
              <a:buSzPct val="117646"/>
              <a:buFont typeface="System Font Regular"/>
              <a:buChar char="|"/>
            </a:pPr>
            <a:r>
              <a:rPr lang="en-US" sz="2200" dirty="0"/>
              <a:t>Carole </a:t>
            </a:r>
            <a:r>
              <a:rPr lang="en-US" sz="2200" dirty="0" err="1"/>
              <a:t>Warshaw</a:t>
            </a:r>
            <a:r>
              <a:rPr lang="en-US" sz="2200" dirty="0"/>
              <a:t> MD, Director </a:t>
            </a:r>
            <a:r>
              <a:rPr lang="en-US" sz="2200" u="sng" dirty="0">
                <a:solidFill>
                  <a:schemeClr val="hlink"/>
                </a:solidFill>
                <a:hlinkClick r:id="rId5"/>
              </a:rPr>
              <a:t>cwarshaw@ncdvtmh.org</a:t>
            </a:r>
            <a:endParaRPr lang="en-US" sz="2200" u="sng" dirty="0">
              <a:solidFill>
                <a:schemeClr val="hlink"/>
              </a:solidFill>
            </a:endParaRPr>
          </a:p>
          <a:p>
            <a:pPr marL="476234" indent="-342900">
              <a:lnSpc>
                <a:spcPct val="120000"/>
              </a:lnSpc>
              <a:buClr>
                <a:srgbClr val="008784"/>
              </a:buClr>
              <a:buSzPct val="117646"/>
              <a:buFont typeface="System Font Regular"/>
              <a:buChar char="|"/>
            </a:pPr>
            <a:endParaRPr lang="en-US" sz="2200" u="sng" dirty="0">
              <a:solidFill>
                <a:schemeClr val="hlink"/>
              </a:solidFill>
            </a:endParaRPr>
          </a:p>
          <a:p>
            <a:pPr marL="476234" indent="-342900">
              <a:lnSpc>
                <a:spcPct val="120000"/>
              </a:lnSpc>
              <a:buClr>
                <a:srgbClr val="008784"/>
              </a:buClr>
              <a:buSzPct val="117646"/>
              <a:buFont typeface="System Font Regular"/>
              <a:buChar char="|"/>
            </a:pPr>
            <a:r>
              <a:rPr lang="en-US" sz="2200" dirty="0"/>
              <a:t>Hadley </a:t>
            </a:r>
            <a:r>
              <a:rPr lang="en-US" sz="2200" dirty="0" err="1"/>
              <a:t>Mowe</a:t>
            </a:r>
            <a:r>
              <a:rPr lang="en-US" sz="2200" dirty="0"/>
              <a:t>, Project Specialist </a:t>
            </a:r>
            <a:r>
              <a:rPr lang="en-US" sz="2200" u="sng" dirty="0">
                <a:solidFill>
                  <a:schemeClr val="hlink"/>
                </a:solidFill>
                <a:hlinkClick r:id="rId6"/>
              </a:rPr>
              <a:t>hmowe@ncdvtmh.org</a:t>
            </a:r>
            <a:endParaRPr lang="en-US" sz="2200" dirty="0"/>
          </a:p>
          <a:p>
            <a:pPr>
              <a:lnSpc>
                <a:spcPct val="120000"/>
              </a:lnSpc>
              <a:buClr>
                <a:srgbClr val="008784"/>
              </a:buClr>
            </a:pPr>
            <a:endParaRPr lang="en-US" sz="2000" dirty="0">
              <a:latin typeface="Lato"/>
              <a:ea typeface="+mn-lt"/>
              <a:cs typeface="+mn-lt"/>
            </a:endParaRPr>
          </a:p>
        </p:txBody>
      </p:sp>
      <p:sp>
        <p:nvSpPr>
          <p:cNvPr id="6" name="Rectangle 5">
            <a:extLst>
              <a:ext uri="{FF2B5EF4-FFF2-40B4-BE49-F238E27FC236}">
                <a16:creationId xmlns:a16="http://schemas.microsoft.com/office/drawing/2014/main" id="{502D7E8A-98D8-4200-A746-8BA8ED9E2C7A}"/>
              </a:ext>
            </a:extLst>
          </p:cNvPr>
          <p:cNvSpPr/>
          <p:nvPr/>
        </p:nvSpPr>
        <p:spPr>
          <a:xfrm rot="16200000">
            <a:off x="-3248527" y="3248526"/>
            <a:ext cx="6858002" cy="360946"/>
          </a:xfrm>
          <a:prstGeom prst="rect">
            <a:avLst/>
          </a:prstGeom>
          <a:solidFill>
            <a:srgbClr val="665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6653A3"/>
              </a:highlight>
            </a:endParaRPr>
          </a:p>
        </p:txBody>
      </p:sp>
      <p:sp>
        <p:nvSpPr>
          <p:cNvPr id="9" name="TextBox 8">
            <a:extLst>
              <a:ext uri="{FF2B5EF4-FFF2-40B4-BE49-F238E27FC236}">
                <a16:creationId xmlns:a16="http://schemas.microsoft.com/office/drawing/2014/main" id="{E11C9D0B-92D6-0547-83FF-1402F4D88169}"/>
              </a:ext>
            </a:extLst>
          </p:cNvPr>
          <p:cNvSpPr txBox="1"/>
          <p:nvPr/>
        </p:nvSpPr>
        <p:spPr>
          <a:xfrm>
            <a:off x="7468728" y="220565"/>
            <a:ext cx="4552121" cy="400110"/>
          </a:xfrm>
          <a:prstGeom prst="rect">
            <a:avLst/>
          </a:prstGeom>
          <a:noFill/>
        </p:spPr>
        <p:txBody>
          <a:bodyPr wrap="square" rtlCol="0">
            <a:spAutoFit/>
          </a:bodyPr>
          <a:lstStyle/>
          <a:p>
            <a:pPr algn="r"/>
            <a:r>
              <a:rPr lang="en-US" sz="2000" dirty="0">
                <a:solidFill>
                  <a:srgbClr val="008784"/>
                </a:solidFill>
              </a:rPr>
              <a:t>WVPP Perinatal Summit 2023</a:t>
            </a:r>
          </a:p>
        </p:txBody>
      </p:sp>
    </p:spTree>
    <p:extLst>
      <p:ext uri="{BB962C8B-B14F-4D97-AF65-F5344CB8AC3E}">
        <p14:creationId xmlns:p14="http://schemas.microsoft.com/office/powerpoint/2010/main" val="42311729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pic>
        <p:nvPicPr>
          <p:cNvPr id="1083" name="Google Shape;1083;p84"/>
          <p:cNvPicPr preferRelativeResize="0"/>
          <p:nvPr/>
        </p:nvPicPr>
        <p:blipFill rotWithShape="1">
          <a:blip r:embed="rId3">
            <a:alphaModFix/>
          </a:blip>
          <a:srcRect/>
          <a:stretch/>
        </p:blipFill>
        <p:spPr>
          <a:xfrm>
            <a:off x="2" y="-1"/>
            <a:ext cx="12447269" cy="6858001"/>
          </a:xfrm>
          <a:prstGeom prst="rect">
            <a:avLst/>
          </a:prstGeom>
          <a:noFill/>
          <a:ln>
            <a:noFill/>
          </a:ln>
        </p:spPr>
      </p:pic>
    </p:spTree>
    <p:extLst>
      <p:ext uri="{BB962C8B-B14F-4D97-AF65-F5344CB8AC3E}">
        <p14:creationId xmlns:p14="http://schemas.microsoft.com/office/powerpoint/2010/main" val="27241765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pic>
        <p:nvPicPr>
          <p:cNvPr id="1089" name="Google Shape;1089;p85"/>
          <p:cNvPicPr preferRelativeResize="0"/>
          <p:nvPr/>
        </p:nvPicPr>
        <p:blipFill rotWithShape="1">
          <a:blip r:embed="rId3">
            <a:alphaModFix/>
          </a:blip>
          <a:srcRect r="2462" b="23368"/>
          <a:stretch/>
        </p:blipFill>
        <p:spPr>
          <a:xfrm rot="-5400000">
            <a:off x="2667002" y="-2666998"/>
            <a:ext cx="6858001" cy="12192001"/>
          </a:xfrm>
          <a:prstGeom prst="rect">
            <a:avLst/>
          </a:prstGeom>
          <a:noFill/>
          <a:ln>
            <a:noFill/>
          </a:ln>
        </p:spPr>
      </p:pic>
      <p:sp>
        <p:nvSpPr>
          <p:cNvPr id="1090" name="Google Shape;1090;p85"/>
          <p:cNvSpPr txBox="1"/>
          <p:nvPr/>
        </p:nvSpPr>
        <p:spPr>
          <a:xfrm>
            <a:off x="2178441" y="720109"/>
            <a:ext cx="5018351" cy="443799"/>
          </a:xfrm>
          <a:prstGeom prst="rect">
            <a:avLst/>
          </a:prstGeom>
          <a:gradFill>
            <a:gsLst>
              <a:gs pos="0">
                <a:srgbClr val="A6E9D1"/>
              </a:gs>
              <a:gs pos="50000">
                <a:srgbClr val="C7F0E2"/>
              </a:gs>
              <a:gs pos="100000">
                <a:srgbClr val="E3F7EF"/>
              </a:gs>
            </a:gsLst>
            <a:lin ang="2700000" scaled="0"/>
          </a:gradFill>
          <a:ln w="9525" cap="flat" cmpd="sng">
            <a:solidFill>
              <a:srgbClr val="565493"/>
            </a:solidFill>
            <a:prstDash val="solid"/>
            <a:round/>
            <a:headEnd type="none" w="sm" len="sm"/>
            <a:tailEnd type="none" w="sm" len="sm"/>
          </a:ln>
        </p:spPr>
        <p:txBody>
          <a:bodyPr spcFirstLastPara="1" wrap="square" lIns="91425" tIns="45700" rIns="91425" bIns="45700" anchor="t" anchorCtr="0">
            <a:spAutoFit/>
          </a:bodyPr>
          <a:lstStyle/>
          <a:p>
            <a:pPr algn="ctr"/>
            <a:r>
              <a:rPr lang="en-US" sz="2284" b="1">
                <a:latin typeface="Avenir"/>
                <a:ea typeface="Avenir"/>
                <a:cs typeface="Avenir"/>
                <a:sym typeface="Avenir"/>
              </a:rPr>
              <a:t>Safety Plan: Access and Recovery</a:t>
            </a:r>
            <a:endParaRPr sz="1400"/>
          </a:p>
        </p:txBody>
      </p:sp>
      <p:sp>
        <p:nvSpPr>
          <p:cNvPr id="1091" name="Google Shape;1091;p85"/>
          <p:cNvSpPr txBox="1"/>
          <p:nvPr/>
        </p:nvSpPr>
        <p:spPr>
          <a:xfrm>
            <a:off x="2178441" y="1345028"/>
            <a:ext cx="7823475" cy="3394222"/>
          </a:xfrm>
          <a:prstGeom prst="rect">
            <a:avLst/>
          </a:prstGeom>
          <a:solidFill>
            <a:schemeClr val="lt1"/>
          </a:solidFill>
          <a:ln w="9525" cap="flat" cmpd="sng">
            <a:solidFill>
              <a:srgbClr val="74C8AF"/>
            </a:solidFill>
            <a:prstDash val="solid"/>
            <a:round/>
            <a:headEnd type="none" w="sm" len="sm"/>
            <a:tailEnd type="none" w="sm" len="sm"/>
          </a:ln>
        </p:spPr>
        <p:txBody>
          <a:bodyPr spcFirstLastPara="1" wrap="square" lIns="91425" tIns="45700" rIns="91425" bIns="45700" anchor="t" anchorCtr="0">
            <a:spAutoFit/>
          </a:bodyPr>
          <a:lstStyle/>
          <a:p>
            <a:r>
              <a:rPr lang="en-US" sz="2284" b="1">
                <a:latin typeface="Avenir"/>
                <a:ea typeface="Avenir"/>
                <a:cs typeface="Avenir"/>
                <a:sym typeface="Avenir"/>
              </a:rPr>
              <a:t>Collaboratively Strategize:</a:t>
            </a:r>
            <a:br>
              <a:rPr lang="en-US" sz="2284" b="1">
                <a:latin typeface="Avenir"/>
                <a:ea typeface="Avenir"/>
                <a:cs typeface="Avenir"/>
                <a:sym typeface="Avenir"/>
              </a:rPr>
            </a:br>
            <a:r>
              <a:rPr lang="en-US" sz="325" b="1">
                <a:latin typeface="Avenir"/>
                <a:ea typeface="Avenir"/>
                <a:cs typeface="Avenir"/>
                <a:sym typeface="Avenir"/>
              </a:rPr>
              <a:t> </a:t>
            </a:r>
            <a:endParaRPr sz="1400"/>
          </a:p>
          <a:p>
            <a:pPr marL="274469" indent="-274469">
              <a:lnSpc>
                <a:spcPct val="150000"/>
              </a:lnSpc>
              <a:buClr>
                <a:srgbClr val="565493"/>
              </a:buClr>
              <a:buSzPts val="1794"/>
              <a:buFont typeface="Noto Sans Symbols"/>
              <a:buChar char="▪"/>
            </a:pPr>
            <a:r>
              <a:rPr lang="en-US" sz="1795"/>
              <a:t>Safe </a:t>
            </a:r>
            <a:r>
              <a:rPr lang="en-US" sz="1795" u="sng"/>
              <a:t>communication</a:t>
            </a:r>
            <a:r>
              <a:rPr lang="en-US" sz="1795"/>
              <a:t> (telehealth, phone, mail, etc.)</a:t>
            </a:r>
            <a:endParaRPr sz="1400"/>
          </a:p>
          <a:p>
            <a:pPr marL="274469" indent="-274469">
              <a:lnSpc>
                <a:spcPct val="150000"/>
              </a:lnSpc>
              <a:buClr>
                <a:srgbClr val="565493"/>
              </a:buClr>
              <a:buSzPts val="1794"/>
              <a:buFont typeface="Noto Sans Symbols"/>
              <a:buChar char="▪"/>
            </a:pPr>
            <a:r>
              <a:rPr lang="en-US" sz="1795" u="sng"/>
              <a:t>Stalking</a:t>
            </a:r>
            <a:r>
              <a:rPr lang="en-US" sz="1795"/>
              <a:t> risk and appointment schedule</a:t>
            </a:r>
            <a:endParaRPr sz="1400"/>
          </a:p>
          <a:p>
            <a:pPr marL="274469" indent="-274469">
              <a:lnSpc>
                <a:spcPct val="150000"/>
              </a:lnSpc>
              <a:buClr>
                <a:srgbClr val="565493"/>
              </a:buClr>
              <a:buSzPts val="1794"/>
              <a:buFont typeface="Noto Sans Symbols"/>
              <a:buChar char="▪"/>
            </a:pPr>
            <a:r>
              <a:rPr lang="en-US" sz="1795" u="sng"/>
              <a:t>Staying connected</a:t>
            </a:r>
            <a:r>
              <a:rPr lang="en-US" sz="1795"/>
              <a:t> to services if pressured by a (ex-)partner to leave</a:t>
            </a:r>
            <a:endParaRPr sz="1400"/>
          </a:p>
          <a:p>
            <a:pPr marL="274469" indent="-274469">
              <a:lnSpc>
                <a:spcPct val="150000"/>
              </a:lnSpc>
              <a:buClr>
                <a:srgbClr val="565493"/>
              </a:buClr>
              <a:buSzPts val="1794"/>
              <a:buFont typeface="Noto Sans Symbols"/>
              <a:buChar char="▪"/>
            </a:pPr>
            <a:r>
              <a:rPr lang="en-US" sz="1795"/>
              <a:t>Maintaining control of </a:t>
            </a:r>
            <a:r>
              <a:rPr lang="en-US" sz="1795" u="sng"/>
              <a:t>medication(s)</a:t>
            </a:r>
            <a:r>
              <a:rPr lang="en-US" sz="1795"/>
              <a:t>, including MAR/MAT </a:t>
            </a:r>
            <a:endParaRPr sz="1400"/>
          </a:p>
          <a:p>
            <a:pPr marL="274469" indent="-274469">
              <a:lnSpc>
                <a:spcPct val="150000"/>
              </a:lnSpc>
              <a:buClr>
                <a:srgbClr val="565493"/>
              </a:buClr>
              <a:buSzPts val="1794"/>
              <a:buFont typeface="Noto Sans Symbols"/>
              <a:buChar char="▪"/>
            </a:pPr>
            <a:r>
              <a:rPr lang="en-US" sz="1795"/>
              <a:t>Threats to disclose or subpoena </a:t>
            </a:r>
            <a:r>
              <a:rPr lang="en-US" sz="1795" u="sng"/>
              <a:t>protected health information</a:t>
            </a:r>
            <a:endParaRPr sz="1400"/>
          </a:p>
          <a:p>
            <a:pPr marL="274469" indent="-274469">
              <a:lnSpc>
                <a:spcPct val="150000"/>
              </a:lnSpc>
              <a:buClr>
                <a:srgbClr val="565493"/>
              </a:buClr>
              <a:buSzPts val="1794"/>
              <a:buFont typeface="Noto Sans Symbols"/>
              <a:buChar char="▪"/>
            </a:pPr>
            <a:r>
              <a:rPr lang="en-US" sz="1795" u="sng"/>
              <a:t>Legal documents</a:t>
            </a:r>
            <a:r>
              <a:rPr lang="en-US" sz="1795"/>
              <a:t> that enable a (ex-)partner or social contact to exert control over the person</a:t>
            </a:r>
            <a:endParaRPr sz="1400"/>
          </a:p>
        </p:txBody>
      </p:sp>
      <p:sp>
        <p:nvSpPr>
          <p:cNvPr id="1092" name="Google Shape;1092;p85"/>
          <p:cNvSpPr txBox="1"/>
          <p:nvPr/>
        </p:nvSpPr>
        <p:spPr>
          <a:xfrm>
            <a:off x="2658051" y="4971112"/>
            <a:ext cx="7355511" cy="1598089"/>
          </a:xfrm>
          <a:prstGeom prst="rect">
            <a:avLst/>
          </a:prstGeom>
          <a:solidFill>
            <a:schemeClr val="lt1"/>
          </a:solidFill>
          <a:ln w="9525" cap="flat" cmpd="sng">
            <a:solidFill>
              <a:srgbClr val="74C9AF"/>
            </a:solidFill>
            <a:prstDash val="solid"/>
            <a:round/>
            <a:headEnd type="none" w="sm" len="sm"/>
            <a:tailEnd type="none" w="sm" len="sm"/>
          </a:ln>
        </p:spPr>
        <p:txBody>
          <a:bodyPr spcFirstLastPara="1" wrap="square" lIns="91425" tIns="45700" rIns="0" bIns="45700" anchor="t" anchorCtr="0">
            <a:spAutoFit/>
          </a:bodyPr>
          <a:lstStyle/>
          <a:p>
            <a:pPr marL="287415"/>
            <a:r>
              <a:rPr lang="en-US" sz="1631"/>
              <a:t>National Domestic Violence Hotline: 1 (800) 799-SAFE and 1 (800) 787-3224 (TTY) </a:t>
            </a:r>
            <a:endParaRPr sz="1400"/>
          </a:p>
          <a:p>
            <a:pPr marL="287415"/>
            <a:r>
              <a:rPr lang="en-US" sz="1631"/>
              <a:t>RAINN National Sexual Assault Hotline: 1 (800) 656-HOPE</a:t>
            </a:r>
            <a:endParaRPr sz="1400"/>
          </a:p>
          <a:p>
            <a:pPr marL="287415"/>
            <a:r>
              <a:rPr lang="en-US" sz="1631"/>
              <a:t>StrongHearts Native Helpline: 1 (844) 7NATIVE</a:t>
            </a:r>
            <a:endParaRPr sz="1400"/>
          </a:p>
          <a:p>
            <a:pPr marL="287415"/>
            <a:r>
              <a:rPr lang="en-US" sz="1631"/>
              <a:t>Love is Respect (for teenagers): 1 (866) 331-9474 and 1 (866) 331-8453 (TTY)</a:t>
            </a:r>
            <a:endParaRPr sz="1400"/>
          </a:p>
        </p:txBody>
      </p:sp>
      <p:sp>
        <p:nvSpPr>
          <p:cNvPr id="1093" name="Google Shape;1093;p85"/>
          <p:cNvSpPr/>
          <p:nvPr/>
        </p:nvSpPr>
        <p:spPr>
          <a:xfrm rot="1744833">
            <a:off x="1676251" y="4986154"/>
            <a:ext cx="1375996" cy="1320103"/>
          </a:xfrm>
          <a:prstGeom prst="wedgeEllipseCallout">
            <a:avLst>
              <a:gd name="adj1" fmla="val -20833"/>
              <a:gd name="adj2" fmla="val 62500"/>
            </a:avLst>
          </a:prstGeom>
          <a:gradFill>
            <a:gsLst>
              <a:gs pos="0">
                <a:srgbClr val="A6E9D1"/>
              </a:gs>
              <a:gs pos="50000">
                <a:srgbClr val="C7F0E2"/>
              </a:gs>
              <a:gs pos="100000">
                <a:srgbClr val="E3F7EF"/>
              </a:gs>
            </a:gsLst>
            <a:lin ang="2700000" scaled="0"/>
          </a:gradFill>
          <a:ln w="25400" cap="flat" cmpd="sng">
            <a:solidFill>
              <a:srgbClr val="565493"/>
            </a:solidFill>
            <a:prstDash val="solid"/>
            <a:round/>
            <a:headEnd type="none" w="sm" len="sm"/>
            <a:tailEnd type="none" w="sm" len="sm"/>
          </a:ln>
        </p:spPr>
        <p:txBody>
          <a:bodyPr spcFirstLastPara="1" wrap="square" lIns="91425" tIns="45700" rIns="91425" bIns="45700" anchor="ctr" anchorCtr="0">
            <a:noAutofit/>
          </a:bodyPr>
          <a:lstStyle/>
          <a:p>
            <a:pPr algn="ctr"/>
            <a:endParaRPr sz="2284">
              <a:solidFill>
                <a:schemeClr val="lt1"/>
              </a:solidFill>
            </a:endParaRPr>
          </a:p>
        </p:txBody>
      </p:sp>
      <p:sp>
        <p:nvSpPr>
          <p:cNvPr id="1094" name="Google Shape;1094;p85"/>
          <p:cNvSpPr txBox="1"/>
          <p:nvPr/>
        </p:nvSpPr>
        <p:spPr>
          <a:xfrm>
            <a:off x="1660658" y="5401067"/>
            <a:ext cx="1468500" cy="443799"/>
          </a:xfrm>
          <a:prstGeom prst="rect">
            <a:avLst/>
          </a:prstGeom>
          <a:noFill/>
          <a:ln>
            <a:noFill/>
          </a:ln>
        </p:spPr>
        <p:txBody>
          <a:bodyPr spcFirstLastPara="1" wrap="square" lIns="91425" tIns="45700" rIns="91425" bIns="45700" anchor="t" anchorCtr="0">
            <a:spAutoFit/>
          </a:bodyPr>
          <a:lstStyle/>
          <a:p>
            <a:r>
              <a:rPr lang="en-US" sz="2284" b="1">
                <a:latin typeface="Avenir"/>
                <a:ea typeface="Avenir"/>
                <a:cs typeface="Avenir"/>
                <a:sym typeface="Avenir"/>
              </a:rPr>
              <a:t>Connect</a:t>
            </a:r>
            <a:endParaRPr sz="1400"/>
          </a:p>
        </p:txBody>
      </p:sp>
      <p:sp>
        <p:nvSpPr>
          <p:cNvPr id="1095" name="Google Shape;1095;p85"/>
          <p:cNvSpPr txBox="1"/>
          <p:nvPr/>
        </p:nvSpPr>
        <p:spPr>
          <a:xfrm>
            <a:off x="7737649" y="1032254"/>
            <a:ext cx="2492552" cy="190927"/>
          </a:xfrm>
          <a:prstGeom prst="rect">
            <a:avLst/>
          </a:prstGeom>
          <a:solidFill>
            <a:schemeClr val="lt1"/>
          </a:solidFill>
          <a:ln>
            <a:noFill/>
          </a:ln>
        </p:spPr>
        <p:txBody>
          <a:bodyPr spcFirstLastPara="1" wrap="square" lIns="0" tIns="0" rIns="0" bIns="14900" anchor="ctr" anchorCtr="0">
            <a:spAutoFit/>
          </a:bodyPr>
          <a:lstStyle/>
          <a:p>
            <a:pPr algn="ctr"/>
            <a:r>
              <a:rPr lang="en-US" sz="1143">
                <a:latin typeface="Avenir"/>
                <a:ea typeface="Avenir"/>
                <a:cs typeface="Avenir"/>
                <a:sym typeface="Avenir"/>
              </a:rPr>
              <a:t>www.nationalcenterdvtraumamh.org</a:t>
            </a:r>
            <a:endParaRPr sz="1400"/>
          </a:p>
        </p:txBody>
      </p:sp>
      <p:grpSp>
        <p:nvGrpSpPr>
          <p:cNvPr id="1096" name="Google Shape;1096;p85"/>
          <p:cNvGrpSpPr/>
          <p:nvPr/>
        </p:nvGrpSpPr>
        <p:grpSpPr>
          <a:xfrm>
            <a:off x="7737652" y="329337"/>
            <a:ext cx="2493176" cy="700087"/>
            <a:chOff x="587593" y="965443"/>
            <a:chExt cx="3777419" cy="1060704"/>
          </a:xfrm>
        </p:grpSpPr>
        <p:sp>
          <p:nvSpPr>
            <p:cNvPr id="1097" name="Google Shape;1097;p85"/>
            <p:cNvSpPr/>
            <p:nvPr/>
          </p:nvSpPr>
          <p:spPr>
            <a:xfrm>
              <a:off x="587593" y="965443"/>
              <a:ext cx="3776472" cy="1060704"/>
            </a:xfrm>
            <a:prstGeom prst="rect">
              <a:avLst/>
            </a:prstGeom>
            <a:solidFill>
              <a:schemeClr val="lt1"/>
            </a:solidFill>
            <a:ln>
              <a:noFill/>
            </a:ln>
          </p:spPr>
          <p:txBody>
            <a:bodyPr spcFirstLastPara="1" wrap="square" lIns="91425" tIns="45700" rIns="91425" bIns="45700" anchor="ctr" anchorCtr="0">
              <a:noAutofit/>
            </a:bodyPr>
            <a:lstStyle/>
            <a:p>
              <a:pPr algn="ctr"/>
              <a:endParaRPr sz="2284">
                <a:solidFill>
                  <a:schemeClr val="lt1"/>
                </a:solidFill>
              </a:endParaRPr>
            </a:p>
          </p:txBody>
        </p:sp>
        <p:pic>
          <p:nvPicPr>
            <p:cNvPr id="1098" name="Google Shape;1098;p85"/>
            <p:cNvPicPr preferRelativeResize="0"/>
            <p:nvPr/>
          </p:nvPicPr>
          <p:blipFill rotWithShape="1">
            <a:blip r:embed="rId4">
              <a:alphaModFix/>
            </a:blip>
            <a:srcRect l="2622" t="7987" r="2762" b="7599"/>
            <a:stretch/>
          </p:blipFill>
          <p:spPr>
            <a:xfrm>
              <a:off x="587593" y="965443"/>
              <a:ext cx="3777419" cy="1059443"/>
            </a:xfrm>
            <a:prstGeom prst="rect">
              <a:avLst/>
            </a:prstGeom>
            <a:noFill/>
            <a:ln>
              <a:noFill/>
            </a:ln>
          </p:spPr>
        </p:pic>
      </p:grpSp>
    </p:spTree>
    <p:extLst>
      <p:ext uri="{BB962C8B-B14F-4D97-AF65-F5344CB8AC3E}">
        <p14:creationId xmlns:p14="http://schemas.microsoft.com/office/powerpoint/2010/main" val="34302351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sp>
        <p:nvSpPr>
          <p:cNvPr id="1118" name="Google Shape;1118;p86"/>
          <p:cNvSpPr txBox="1">
            <a:spLocks noGrp="1"/>
          </p:cNvSpPr>
          <p:nvPr>
            <p:ph type="title"/>
          </p:nvPr>
        </p:nvSpPr>
        <p:spPr>
          <a:xfrm>
            <a:off x="734291" y="111125"/>
            <a:ext cx="10515600" cy="1325563"/>
          </a:xfrm>
          <a:prstGeom prst="rect">
            <a:avLst/>
          </a:prstGeom>
          <a:noFill/>
          <a:ln>
            <a:noFill/>
          </a:ln>
        </p:spPr>
        <p:txBody>
          <a:bodyPr spcFirstLastPara="1" vert="horz" wrap="square" lIns="91425" tIns="45700" rIns="91425" bIns="45700" rtlCol="0" anchor="ctr" anchorCtr="0">
            <a:normAutofit/>
          </a:bodyPr>
          <a:lstStyle/>
          <a:p>
            <a:r>
              <a:rPr lang="en-US" sz="3000" dirty="0">
                <a:latin typeface="Lato" panose="020F0502020204030203" pitchFamily="34" charset="77"/>
                <a:ea typeface="Calibri"/>
                <a:cs typeface="Calibri"/>
                <a:sym typeface="Calibri"/>
              </a:rPr>
              <a:t>NCDVTMH Resources on Substance Use Coercion</a:t>
            </a:r>
            <a:endParaRPr dirty="0">
              <a:latin typeface="Lato" panose="020F0502020204030203" pitchFamily="34" charset="77"/>
            </a:endParaRPr>
          </a:p>
        </p:txBody>
      </p:sp>
      <p:sp>
        <p:nvSpPr>
          <p:cNvPr id="1119" name="Google Shape;1119;p86"/>
          <p:cNvSpPr txBox="1">
            <a:spLocks noGrp="1"/>
          </p:cNvSpPr>
          <p:nvPr>
            <p:ph type="body" idx="4294967295"/>
          </p:nvPr>
        </p:nvSpPr>
        <p:spPr>
          <a:xfrm>
            <a:off x="734292" y="1325565"/>
            <a:ext cx="9813925" cy="5421313"/>
          </a:xfrm>
          <a:prstGeom prst="rect">
            <a:avLst/>
          </a:prstGeom>
          <a:noFill/>
          <a:ln>
            <a:noFill/>
          </a:ln>
        </p:spPr>
        <p:txBody>
          <a:bodyPr spcFirstLastPara="1" vert="horz" wrap="square" lIns="91425" tIns="45700" rIns="91425" bIns="45700" rtlCol="0" anchor="t" anchorCtr="0">
            <a:normAutofit fontScale="62500" lnSpcReduction="20000"/>
          </a:bodyPr>
          <a:lstStyle/>
          <a:p>
            <a:pPr marL="457137" indent="-406343">
              <a:lnSpc>
                <a:spcPct val="120000"/>
              </a:lnSpc>
              <a:spcBef>
                <a:spcPts val="600"/>
              </a:spcBef>
              <a:spcAft>
                <a:spcPts val="600"/>
              </a:spcAft>
            </a:pPr>
            <a:r>
              <a:rPr lang="en-US" sz="3600" b="1" dirty="0">
                <a:latin typeface="Lato" panose="020F0502020204030203" pitchFamily="34" charset="77"/>
                <a:ea typeface="Calibri"/>
                <a:cs typeface="Calibri"/>
                <a:sym typeface="Calibri"/>
              </a:rPr>
              <a:t>Resources on Substance Use Coercion: </a:t>
            </a:r>
            <a:r>
              <a:rPr lang="en-US" sz="2600" u="sng" dirty="0">
                <a:solidFill>
                  <a:schemeClr val="hlink"/>
                </a:solidFill>
                <a:latin typeface="Lato" panose="020F0502020204030203" pitchFamily="34" charset="77"/>
                <a:ea typeface="Calibri"/>
                <a:cs typeface="Calibri"/>
                <a:sym typeface="Calibri"/>
                <a:hlinkClick r:id="rId3"/>
              </a:rPr>
              <a:t>http://www.nationalcenterdvtraumamh.org/publications-products/su-coercion-reports/</a:t>
            </a:r>
            <a:endParaRPr sz="2600" dirty="0">
              <a:latin typeface="Lato" panose="020F0502020204030203" pitchFamily="34" charset="77"/>
              <a:ea typeface="Calibri"/>
              <a:cs typeface="Calibri"/>
              <a:sym typeface="Calibri"/>
            </a:endParaRPr>
          </a:p>
          <a:p>
            <a:pPr marL="457137" indent="-406343">
              <a:lnSpc>
                <a:spcPct val="120000"/>
              </a:lnSpc>
              <a:spcBef>
                <a:spcPts val="600"/>
              </a:spcBef>
              <a:spcAft>
                <a:spcPts val="600"/>
              </a:spcAft>
            </a:pPr>
            <a:r>
              <a:rPr lang="en-US" sz="3600" b="1" dirty="0">
                <a:latin typeface="Lato" panose="020F0502020204030203" pitchFamily="34" charset="77"/>
                <a:ea typeface="Calibri"/>
                <a:cs typeface="Calibri"/>
                <a:sym typeface="Calibri"/>
              </a:rPr>
              <a:t>Toolkit on Coercion Related to Mental Health and Substance Use in the Context of Intimate Partner Violence: </a:t>
            </a:r>
            <a:r>
              <a:rPr lang="en-US" sz="2600" u="sng" dirty="0">
                <a:solidFill>
                  <a:srgbClr val="000000"/>
                </a:solidFill>
                <a:latin typeface="Lato" panose="020F0502020204030203" pitchFamily="34" charset="77"/>
                <a:ea typeface="Calibri"/>
                <a:cs typeface="Calibri"/>
                <a:sym typeface="Calibri"/>
                <a:hlinkClick r:id="rId4">
                  <a:extLst>
                    <a:ext uri="{A12FA001-AC4F-418D-AE19-62706E023703}">
                      <ahyp:hlinkClr xmlns:ahyp="http://schemas.microsoft.com/office/drawing/2018/hyperlinkcolor" val="tx"/>
                    </a:ext>
                  </a:extLst>
                </a:hlinkClick>
              </a:rPr>
              <a:t>www.nationalcenterdvtraumamh.org/publications-products/coercion-related-to-mental-health-and-substance-use-in-the-context-of-intimate-partner-violence-a-toolkit/</a:t>
            </a:r>
            <a:endParaRPr sz="2600" u="sng" dirty="0">
              <a:solidFill>
                <a:srgbClr val="000000"/>
              </a:solidFill>
              <a:latin typeface="Lato" panose="020F0502020204030203" pitchFamily="34" charset="77"/>
              <a:ea typeface="Calibri"/>
              <a:cs typeface="Calibri"/>
              <a:sym typeface="Calibri"/>
            </a:endParaRPr>
          </a:p>
          <a:p>
            <a:pPr marL="457137" indent="-406343">
              <a:lnSpc>
                <a:spcPct val="120000"/>
              </a:lnSpc>
              <a:spcBef>
                <a:spcPts val="600"/>
              </a:spcBef>
              <a:spcAft>
                <a:spcPts val="600"/>
              </a:spcAft>
            </a:pPr>
            <a:r>
              <a:rPr lang="en-US" sz="3600" b="1" dirty="0">
                <a:solidFill>
                  <a:srgbClr val="000000"/>
                </a:solidFill>
                <a:latin typeface="Lato" panose="020F0502020204030203" pitchFamily="34" charset="77"/>
                <a:ea typeface="Calibri"/>
                <a:cs typeface="Calibri"/>
                <a:sym typeface="Calibri"/>
              </a:rPr>
              <a:t>7 Common Practices that in Substance Use Disorder Care That Can Hurt Survivors </a:t>
            </a:r>
            <a:r>
              <a:rPr lang="en-US" sz="3600" b="1" i="1" dirty="0">
                <a:solidFill>
                  <a:srgbClr val="000000"/>
                </a:solidFill>
                <a:latin typeface="Lato" panose="020F0502020204030203" pitchFamily="34" charset="77"/>
                <a:ea typeface="Calibri"/>
                <a:cs typeface="Calibri"/>
                <a:sym typeface="Calibri"/>
              </a:rPr>
              <a:t>and What You Can Do Instead: </a:t>
            </a:r>
            <a:r>
              <a:rPr lang="en-US" sz="2600" u="sng" dirty="0">
                <a:solidFill>
                  <a:srgbClr val="000000"/>
                </a:solidFill>
                <a:latin typeface="Lato" panose="020F0502020204030203" pitchFamily="34" charset="77"/>
                <a:ea typeface="Calibri"/>
                <a:cs typeface="Calibri"/>
                <a:sym typeface="Calibri"/>
                <a:hlinkClick r:id="rId5">
                  <a:extLst>
                    <a:ext uri="{A12FA001-AC4F-418D-AE19-62706E023703}">
                      <ahyp:hlinkClr xmlns:ahyp="http://schemas.microsoft.com/office/drawing/2018/hyperlinkcolor" val="tx"/>
                    </a:ext>
                  </a:extLst>
                </a:hlinkClick>
              </a:rPr>
              <a:t>http://www.nationalcenterdvtraumamh.org/wp-content/uploads/2019/09/7-Common-Practices-Final.pdf</a:t>
            </a:r>
            <a:endParaRPr sz="3600" dirty="0">
              <a:solidFill>
                <a:srgbClr val="000000"/>
              </a:solidFill>
              <a:latin typeface="Lato" panose="020F0502020204030203" pitchFamily="34" charset="77"/>
              <a:ea typeface="Calibri"/>
              <a:cs typeface="Calibri"/>
              <a:sym typeface="Calibri"/>
            </a:endParaRPr>
          </a:p>
          <a:p>
            <a:pPr marL="457137" indent="-406343">
              <a:lnSpc>
                <a:spcPct val="120000"/>
              </a:lnSpc>
              <a:spcBef>
                <a:spcPts val="600"/>
              </a:spcBef>
              <a:spcAft>
                <a:spcPts val="600"/>
              </a:spcAft>
            </a:pPr>
            <a:r>
              <a:rPr lang="en-US" sz="3600" b="1" dirty="0">
                <a:solidFill>
                  <a:srgbClr val="333333"/>
                </a:solidFill>
                <a:latin typeface="Lato" panose="020F0502020204030203" pitchFamily="34" charset="77"/>
                <a:ea typeface="Calibri"/>
                <a:cs typeface="Calibri"/>
                <a:sym typeface="Calibri"/>
              </a:rPr>
              <a:t>Committed to Safety for ALL Survivors: Guidance for Domestic Violence Programs on Supporting Survivors Who Use Substances: </a:t>
            </a:r>
            <a:r>
              <a:rPr lang="en-US" sz="2600" u="sng" dirty="0">
                <a:solidFill>
                  <a:schemeClr val="hlink"/>
                </a:solidFill>
                <a:latin typeface="Lato" panose="020F0502020204030203" pitchFamily="34" charset="77"/>
                <a:ea typeface="Calibri"/>
                <a:cs typeface="Calibri"/>
                <a:sym typeface="Calibri"/>
                <a:hlinkClick r:id="rId6"/>
              </a:rPr>
              <a:t>http://www.nationalcenterdvtraumamh.org/publications-products/committed-to-safety</a:t>
            </a:r>
            <a:br>
              <a:rPr lang="en-US" sz="3600" b="1" dirty="0">
                <a:solidFill>
                  <a:srgbClr val="333333"/>
                </a:solidFill>
                <a:latin typeface="Lato" panose="020F0502020204030203" pitchFamily="34" charset="77"/>
                <a:ea typeface="Calibri"/>
                <a:cs typeface="Calibri"/>
                <a:sym typeface="Calibri"/>
              </a:rPr>
            </a:br>
            <a:endParaRPr sz="3600" dirty="0">
              <a:solidFill>
                <a:srgbClr val="000000"/>
              </a:solidFill>
              <a:latin typeface="Lato" panose="020F0502020204030203" pitchFamily="34" charset="77"/>
              <a:ea typeface="Calibri"/>
              <a:cs typeface="Calibri"/>
              <a:sym typeface="Calibri"/>
            </a:endParaRPr>
          </a:p>
          <a:p>
            <a:pPr marL="457137" indent="-228569">
              <a:spcBef>
                <a:spcPts val="1559"/>
              </a:spcBef>
              <a:buNone/>
            </a:pPr>
            <a:endParaRPr sz="2000" dirty="0">
              <a:solidFill>
                <a:srgbClr val="000000"/>
              </a:solidFill>
              <a:latin typeface="Calibri"/>
              <a:ea typeface="Calibri"/>
              <a:cs typeface="Calibri"/>
              <a:sym typeface="Calibri"/>
            </a:endParaRPr>
          </a:p>
          <a:p>
            <a:pPr marL="457137" indent="-228569">
              <a:spcBef>
                <a:spcPts val="2159"/>
              </a:spcBef>
              <a:buNone/>
            </a:pPr>
            <a:endParaRPr sz="2000" u="sng" dirty="0">
              <a:solidFill>
                <a:srgbClr val="000000"/>
              </a:solidFill>
              <a:latin typeface="Calibri"/>
              <a:ea typeface="Calibri"/>
              <a:cs typeface="Calibri"/>
              <a:sym typeface="Calibri"/>
            </a:endParaRPr>
          </a:p>
          <a:p>
            <a:pPr marL="914272" lvl="1" indent="-228569">
              <a:spcBef>
                <a:spcPts val="1700"/>
              </a:spcBef>
              <a:buNone/>
            </a:pPr>
            <a:endParaRPr sz="2000" dirty="0"/>
          </a:p>
        </p:txBody>
      </p:sp>
      <p:cxnSp>
        <p:nvCxnSpPr>
          <p:cNvPr id="1120" name="Google Shape;1120;p86"/>
          <p:cNvCxnSpPr>
            <a:cxnSpLocks/>
          </p:cNvCxnSpPr>
          <p:nvPr/>
        </p:nvCxnSpPr>
        <p:spPr>
          <a:xfrm>
            <a:off x="942109" y="1086835"/>
            <a:ext cx="8063347" cy="0"/>
          </a:xfrm>
          <a:prstGeom prst="straightConnector1">
            <a:avLst/>
          </a:prstGeom>
          <a:noFill/>
          <a:ln w="57150" cap="flat" cmpd="sng">
            <a:solidFill>
              <a:srgbClr val="7030A0"/>
            </a:solidFill>
            <a:prstDash val="solid"/>
            <a:round/>
            <a:headEnd type="none" w="med" len="med"/>
            <a:tailEnd type="none" w="med" len="med"/>
          </a:ln>
        </p:spPr>
      </p:cxn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6" name="Google Shape;1126;p87"/>
          <p:cNvSpPr txBox="1">
            <a:spLocks noGrp="1"/>
          </p:cNvSpPr>
          <p:nvPr>
            <p:ph type="title"/>
          </p:nvPr>
        </p:nvSpPr>
        <p:spPr>
          <a:xfrm>
            <a:off x="1108711" y="185699"/>
            <a:ext cx="9758023" cy="1143000"/>
          </a:xfrm>
          <a:prstGeom prst="rect">
            <a:avLst/>
          </a:prstGeom>
          <a:noFill/>
          <a:ln>
            <a:noFill/>
          </a:ln>
        </p:spPr>
        <p:txBody>
          <a:bodyPr spcFirstLastPara="1" vert="horz" wrap="square" lIns="91425" tIns="45700" rIns="91425" bIns="45700" rtlCol="0" anchor="ctr" anchorCtr="0">
            <a:normAutofit/>
          </a:bodyPr>
          <a:lstStyle/>
          <a:p>
            <a:r>
              <a:rPr lang="en-US" sz="3200">
                <a:latin typeface="Calibri"/>
                <a:ea typeface="Calibri"/>
                <a:cs typeface="Calibri"/>
                <a:sym typeface="Calibri"/>
              </a:rPr>
              <a:t>Supporting Survivors Who Experience Mental Health or Substance Use Coercion</a:t>
            </a:r>
            <a:endParaRPr/>
          </a:p>
        </p:txBody>
      </p:sp>
      <p:sp>
        <p:nvSpPr>
          <p:cNvPr id="1127" name="Google Shape;1127;p87"/>
          <p:cNvSpPr txBox="1">
            <a:spLocks noGrp="1"/>
          </p:cNvSpPr>
          <p:nvPr>
            <p:ph type="body" idx="1"/>
          </p:nvPr>
        </p:nvSpPr>
        <p:spPr>
          <a:xfrm>
            <a:off x="1280160" y="1709945"/>
            <a:ext cx="7048501" cy="4427996"/>
          </a:xfrm>
          <a:prstGeom prst="rect">
            <a:avLst/>
          </a:prstGeom>
          <a:noFill/>
          <a:ln>
            <a:noFill/>
          </a:ln>
        </p:spPr>
        <p:txBody>
          <a:bodyPr spcFirstLastPara="1" vert="horz" wrap="square" lIns="91425" tIns="45700" rIns="91425" bIns="45700" rtlCol="0" anchor="t" anchorCtr="0">
            <a:normAutofit/>
          </a:bodyPr>
          <a:lstStyle/>
          <a:p>
            <a:pPr marL="114284" indent="0">
              <a:buNone/>
            </a:pPr>
            <a:endParaRPr b="1"/>
          </a:p>
          <a:p>
            <a:pPr marL="114284" indent="0">
              <a:buNone/>
            </a:pPr>
            <a:r>
              <a:rPr lang="en-US" b="1">
                <a:latin typeface="Calibri"/>
                <a:ea typeface="Calibri"/>
                <a:cs typeface="Calibri"/>
                <a:sym typeface="Calibri"/>
              </a:rPr>
              <a:t>NCDVTMH Toolkit on                                                          Coercion Related to Mental                                Health and Substance Use                                 in the Context of Intimate </a:t>
            </a:r>
            <a:r>
              <a:rPr lang="en-US" b="1"/>
              <a:t>                                 </a:t>
            </a:r>
            <a:r>
              <a:rPr lang="en-US" b="1">
                <a:latin typeface="Calibri"/>
                <a:ea typeface="Calibri"/>
                <a:cs typeface="Calibri"/>
                <a:sym typeface="Calibri"/>
              </a:rPr>
              <a:t>Partner Violence</a:t>
            </a:r>
            <a:endParaRPr sz="2400">
              <a:latin typeface="Calibri"/>
              <a:ea typeface="Calibri"/>
              <a:cs typeface="Calibri"/>
              <a:sym typeface="Calibri"/>
            </a:endParaRPr>
          </a:p>
        </p:txBody>
      </p:sp>
      <p:cxnSp>
        <p:nvCxnSpPr>
          <p:cNvPr id="1128" name="Google Shape;1128;p87"/>
          <p:cNvCxnSpPr/>
          <p:nvPr/>
        </p:nvCxnSpPr>
        <p:spPr>
          <a:xfrm rot="10800000" flipH="1">
            <a:off x="1108711" y="1394461"/>
            <a:ext cx="9758024" cy="20057"/>
          </a:xfrm>
          <a:prstGeom prst="straightConnector1">
            <a:avLst/>
          </a:prstGeom>
          <a:noFill/>
          <a:ln w="57150" cap="flat" cmpd="sng">
            <a:solidFill>
              <a:srgbClr val="7030A0"/>
            </a:solidFill>
            <a:prstDash val="solid"/>
            <a:round/>
            <a:headEnd type="none" w="med" len="med"/>
            <a:tailEnd type="none" w="med" len="med"/>
          </a:ln>
        </p:spPr>
      </p:cxnSp>
      <p:pic>
        <p:nvPicPr>
          <p:cNvPr id="1129" name="Google Shape;1129;p87"/>
          <p:cNvPicPr preferRelativeResize="0"/>
          <p:nvPr/>
        </p:nvPicPr>
        <p:blipFill rotWithShape="1">
          <a:blip r:embed="rId3">
            <a:alphaModFix/>
          </a:blip>
          <a:srcRect/>
          <a:stretch/>
        </p:blipFill>
        <p:spPr>
          <a:xfrm>
            <a:off x="7587730" y="1777461"/>
            <a:ext cx="3279009" cy="4292967"/>
          </a:xfrm>
          <a:prstGeom prst="rect">
            <a:avLst/>
          </a:prstGeom>
          <a:noFill/>
          <a:ln>
            <a:noFill/>
          </a:ln>
        </p:spPr>
      </p:pic>
      <p:sp>
        <p:nvSpPr>
          <p:cNvPr id="1130" name="Google Shape;1130;p87"/>
          <p:cNvSpPr txBox="1"/>
          <p:nvPr/>
        </p:nvSpPr>
        <p:spPr>
          <a:xfrm>
            <a:off x="1363771" y="5148057"/>
            <a:ext cx="3907439" cy="954067"/>
          </a:xfrm>
          <a:prstGeom prst="rect">
            <a:avLst/>
          </a:prstGeom>
          <a:noFill/>
          <a:ln>
            <a:noFill/>
          </a:ln>
        </p:spPr>
        <p:txBody>
          <a:bodyPr spcFirstLastPara="1" wrap="square" lIns="91425" tIns="45700" rIns="91425" bIns="45700" anchor="t" anchorCtr="0">
            <a:spAutoFit/>
          </a:bodyPr>
          <a:lstStyle/>
          <a:p>
            <a:r>
              <a:rPr lang="en-US" sz="1400" u="sng">
                <a:hlinkClick r:id="rId4">
                  <a:extLst>
                    <a:ext uri="{A12FA001-AC4F-418D-AE19-62706E023703}">
                      <ahyp:hlinkClr xmlns:ahyp="http://schemas.microsoft.com/office/drawing/2018/hyperlinkcolor" val="tx"/>
                    </a:ext>
                  </a:extLst>
                </a:hlinkClick>
              </a:rPr>
              <a:t>www.nationalcenterdvtraumamh.org/publications-products/coercion-related-to-mental-health-and-substance-use-in-the-context-of-intimate-partner-violence-a-toolkit/</a:t>
            </a:r>
            <a:endParaRPr sz="14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1135" name="Google Shape;1135;p88"/>
          <p:cNvSpPr txBox="1"/>
          <p:nvPr/>
        </p:nvSpPr>
        <p:spPr>
          <a:xfrm>
            <a:off x="7518400" y="6519478"/>
            <a:ext cx="2711000" cy="338524"/>
          </a:xfrm>
          <a:prstGeom prst="rect">
            <a:avLst/>
          </a:prstGeom>
          <a:solidFill>
            <a:schemeClr val="lt1"/>
          </a:solidFill>
          <a:ln>
            <a:noFill/>
          </a:ln>
        </p:spPr>
        <p:txBody>
          <a:bodyPr spcFirstLastPara="1" wrap="square" lIns="91425" tIns="91425" rIns="91425" bIns="91425" anchor="t" anchorCtr="0">
            <a:spAutoFit/>
          </a:bodyPr>
          <a:lstStyle/>
          <a:p>
            <a:pPr algn="r"/>
            <a:endParaRPr sz="1000">
              <a:solidFill>
                <a:srgbClr val="666666"/>
              </a:solidFill>
              <a:latin typeface="Nunito"/>
              <a:ea typeface="Nunito"/>
              <a:cs typeface="Nunito"/>
              <a:sym typeface="Nunito"/>
            </a:endParaRPr>
          </a:p>
        </p:txBody>
      </p:sp>
      <p:sp>
        <p:nvSpPr>
          <p:cNvPr id="1136" name="Google Shape;1136;p88"/>
          <p:cNvSpPr txBox="1">
            <a:spLocks noGrp="1"/>
          </p:cNvSpPr>
          <p:nvPr>
            <p:ph type="title"/>
          </p:nvPr>
        </p:nvSpPr>
        <p:spPr>
          <a:xfrm>
            <a:off x="1497331" y="427310"/>
            <a:ext cx="9042980" cy="1225572"/>
          </a:xfrm>
          <a:prstGeom prst="rect">
            <a:avLst/>
          </a:prstGeom>
          <a:solidFill>
            <a:schemeClr val="lt1"/>
          </a:solidFill>
          <a:ln>
            <a:noFill/>
          </a:ln>
        </p:spPr>
        <p:txBody>
          <a:bodyPr spcFirstLastPara="1" vert="horz" wrap="square" lIns="91425" tIns="45700" rIns="91425" bIns="45700" rtlCol="0" anchor="ctr" anchorCtr="0">
            <a:normAutofit fontScale="90000"/>
          </a:bodyPr>
          <a:lstStyle/>
          <a:p>
            <a:r>
              <a:rPr lang="en-US" sz="4200" u="sng" dirty="0">
                <a:solidFill>
                  <a:srgbClr val="6653A3"/>
                </a:solidFill>
                <a:latin typeface="Lato"/>
                <a:ea typeface="Lato"/>
                <a:cs typeface="Lato"/>
                <a:sym typeface="Lato"/>
                <a:hlinkClick r:id="rId3">
                  <a:extLst>
                    <a:ext uri="{A12FA001-AC4F-418D-AE19-62706E023703}">
                      <ahyp:hlinkClr xmlns:ahyp="http://schemas.microsoft.com/office/drawing/2018/hyperlinkcolor" val="tx"/>
                    </a:ext>
                  </a:extLst>
                </a:hlinkClick>
              </a:rPr>
              <a:t>Palm Card on Substance Use Coercion</a:t>
            </a:r>
            <a:endParaRPr sz="4200" dirty="0">
              <a:solidFill>
                <a:srgbClr val="6653A3"/>
              </a:solidFill>
              <a:latin typeface="Lato"/>
              <a:ea typeface="Lato"/>
              <a:cs typeface="Lato"/>
              <a:sym typeface="Lato"/>
            </a:endParaRPr>
          </a:p>
        </p:txBody>
      </p:sp>
      <p:pic>
        <p:nvPicPr>
          <p:cNvPr id="1137" name="Google Shape;1137;p88"/>
          <p:cNvPicPr preferRelativeResize="0"/>
          <p:nvPr/>
        </p:nvPicPr>
        <p:blipFill rotWithShape="1">
          <a:blip r:embed="rId4">
            <a:alphaModFix/>
          </a:blip>
          <a:srcRect/>
          <a:stretch/>
        </p:blipFill>
        <p:spPr>
          <a:xfrm>
            <a:off x="1682831" y="1822143"/>
            <a:ext cx="4437555" cy="3072587"/>
          </a:xfrm>
          <a:prstGeom prst="rect">
            <a:avLst/>
          </a:prstGeom>
          <a:noFill/>
          <a:ln>
            <a:noFill/>
          </a:ln>
        </p:spPr>
      </p:pic>
      <p:pic>
        <p:nvPicPr>
          <p:cNvPr id="1138" name="Google Shape;1138;p88"/>
          <p:cNvPicPr preferRelativeResize="0"/>
          <p:nvPr/>
        </p:nvPicPr>
        <p:blipFill rotWithShape="1">
          <a:blip r:embed="rId5">
            <a:alphaModFix/>
          </a:blip>
          <a:srcRect/>
          <a:stretch/>
        </p:blipFill>
        <p:spPr>
          <a:xfrm>
            <a:off x="6239438" y="3742674"/>
            <a:ext cx="4254829" cy="294606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868B187-B8A3-A142-8DA3-244A58C3E748}"/>
              </a:ext>
            </a:extLst>
          </p:cNvPr>
          <p:cNvSpPr>
            <a:spLocks noGrp="1"/>
          </p:cNvSpPr>
          <p:nvPr>
            <p:ph sz="quarter" idx="15"/>
          </p:nvPr>
        </p:nvSpPr>
        <p:spPr/>
        <p:txBody>
          <a:bodyPr/>
          <a:lstStyle/>
          <a:p>
            <a:r>
              <a:rPr lang="en-US" dirty="0"/>
              <a:t>8</a:t>
            </a:r>
          </a:p>
        </p:txBody>
      </p:sp>
      <p:sp>
        <p:nvSpPr>
          <p:cNvPr id="8" name="Title 1">
            <a:extLst>
              <a:ext uri="{FF2B5EF4-FFF2-40B4-BE49-F238E27FC236}">
                <a16:creationId xmlns:a16="http://schemas.microsoft.com/office/drawing/2014/main" id="{25C4FD9B-A155-EAB5-EA47-44F4222AFE3D}"/>
              </a:ext>
            </a:extLst>
          </p:cNvPr>
          <p:cNvSpPr txBox="1">
            <a:spLocks/>
          </p:cNvSpPr>
          <p:nvPr/>
        </p:nvSpPr>
        <p:spPr>
          <a:xfrm>
            <a:off x="838200" y="260818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6653A3"/>
                </a:solidFill>
                <a:cs typeface="Calibri Light"/>
              </a:rPr>
              <a:t>Overview and Framework</a:t>
            </a:r>
            <a:endParaRPr lang="en-US" dirty="0">
              <a:solidFill>
                <a:srgbClr val="6653A3"/>
              </a:solidFill>
            </a:endParaRPr>
          </a:p>
        </p:txBody>
      </p:sp>
      <p:sp>
        <p:nvSpPr>
          <p:cNvPr id="9" name="Content Placeholder 2">
            <a:extLst>
              <a:ext uri="{FF2B5EF4-FFF2-40B4-BE49-F238E27FC236}">
                <a16:creationId xmlns:a16="http://schemas.microsoft.com/office/drawing/2014/main" id="{EF95D150-E328-9744-A03D-EED73BC84421}"/>
              </a:ext>
            </a:extLst>
          </p:cNvPr>
          <p:cNvSpPr>
            <a:spLocks noGrp="1"/>
          </p:cNvSpPr>
          <p:nvPr>
            <p:ph idx="1"/>
          </p:nvPr>
        </p:nvSpPr>
        <p:spPr>
          <a:xfrm>
            <a:off x="1024812" y="3429000"/>
            <a:ext cx="9985310" cy="2710543"/>
          </a:xfrm>
        </p:spPr>
        <p:txBody>
          <a:bodyPr>
            <a:normAutofit/>
          </a:bodyPr>
          <a:lstStyle/>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cs typeface="Arial"/>
              <a:sym typeface="Arial"/>
            </a:endParaRPr>
          </a:p>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r>
              <a:rPr kumimoji="0" lang="en-US" sz="3200" b="1" i="0" u="none" strike="noStrike" kern="0" cap="none" spc="0" normalizeH="0" baseline="0" noProof="0" dirty="0">
                <a:ln>
                  <a:noFill/>
                </a:ln>
                <a:solidFill>
                  <a:srgbClr val="6653A3"/>
                </a:solidFill>
                <a:effectLst/>
                <a:uLnTx/>
                <a:uFillTx/>
                <a:ea typeface="Calibri"/>
                <a:cs typeface="Calibri"/>
                <a:sym typeface="Calibri"/>
              </a:rPr>
              <a:t>Thinking About Trauma, Substance Use, and  Mental Health in the Context of Intimate Partner Violence and the Implications for Perinatal Care</a:t>
            </a:r>
            <a:endParaRPr lang="en-US" sz="1800" dirty="0"/>
          </a:p>
        </p:txBody>
      </p:sp>
    </p:spTree>
    <p:extLst>
      <p:ext uri="{BB962C8B-B14F-4D97-AF65-F5344CB8AC3E}">
        <p14:creationId xmlns:p14="http://schemas.microsoft.com/office/powerpoint/2010/main" val="9210328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143" name="Google Shape;1143;p89"/>
          <p:cNvSpPr txBox="1"/>
          <p:nvPr/>
        </p:nvSpPr>
        <p:spPr>
          <a:xfrm>
            <a:off x="7518400" y="6519478"/>
            <a:ext cx="2711000" cy="338524"/>
          </a:xfrm>
          <a:prstGeom prst="rect">
            <a:avLst/>
          </a:prstGeom>
          <a:solidFill>
            <a:schemeClr val="lt1"/>
          </a:solidFill>
          <a:ln>
            <a:noFill/>
          </a:ln>
        </p:spPr>
        <p:txBody>
          <a:bodyPr spcFirstLastPara="1" wrap="square" lIns="91425" tIns="91425" rIns="91425" bIns="91425" anchor="t" anchorCtr="0">
            <a:spAutoFit/>
          </a:bodyPr>
          <a:lstStyle/>
          <a:p>
            <a:pPr algn="r"/>
            <a:endParaRPr sz="1000">
              <a:solidFill>
                <a:srgbClr val="666666"/>
              </a:solidFill>
              <a:latin typeface="Nunito"/>
              <a:ea typeface="Nunito"/>
              <a:cs typeface="Nunito"/>
              <a:sym typeface="Nunito"/>
            </a:endParaRPr>
          </a:p>
        </p:txBody>
      </p:sp>
      <p:sp>
        <p:nvSpPr>
          <p:cNvPr id="2" name="Text Placeholder 1">
            <a:extLst>
              <a:ext uri="{FF2B5EF4-FFF2-40B4-BE49-F238E27FC236}">
                <a16:creationId xmlns:a16="http://schemas.microsoft.com/office/drawing/2014/main" id="{B29DCC20-CFF6-DC40-BE0D-19E63EBA62C1}"/>
              </a:ext>
            </a:extLst>
          </p:cNvPr>
          <p:cNvSpPr>
            <a:spLocks noGrp="1"/>
          </p:cNvSpPr>
          <p:nvPr>
            <p:ph type="body" idx="1"/>
          </p:nvPr>
        </p:nvSpPr>
        <p:spPr>
          <a:xfrm>
            <a:off x="524781" y="2807560"/>
            <a:ext cx="4656820" cy="1687512"/>
          </a:xfrm>
        </p:spPr>
        <p:txBody>
          <a:bodyPr>
            <a:normAutofit fontScale="85000" lnSpcReduction="20000"/>
          </a:bodyPr>
          <a:lstStyle/>
          <a:p>
            <a:pPr>
              <a:lnSpc>
                <a:spcPct val="120000"/>
              </a:lnSpc>
            </a:pPr>
            <a:r>
              <a:rPr lang="en-US" b="1" u="sng" dirty="0">
                <a:solidFill>
                  <a:srgbClr val="6653A3"/>
                </a:solidFill>
                <a:hlinkClick r:id="rId3">
                  <a:extLst>
                    <a:ext uri="{A12FA001-AC4F-418D-AE19-62706E023703}">
                      <ahyp:hlinkClr xmlns:ahyp="http://schemas.microsoft.com/office/drawing/2018/hyperlinkcolor" val="tx"/>
                    </a:ext>
                  </a:extLst>
                </a:hlinkClick>
              </a:rPr>
              <a:t>7 Common Practices in Substance Use Disorder Care That Can Hurt Survivors and What You Can Do Instead</a:t>
            </a:r>
            <a:endParaRPr lang="en-US" b="1" dirty="0">
              <a:solidFill>
                <a:srgbClr val="6653A3"/>
              </a:solidFill>
            </a:endParaRPr>
          </a:p>
        </p:txBody>
      </p:sp>
      <p:pic>
        <p:nvPicPr>
          <p:cNvPr id="1145" name="Google Shape;1145;p89"/>
          <p:cNvPicPr preferRelativeResize="0"/>
          <p:nvPr/>
        </p:nvPicPr>
        <p:blipFill rotWithShape="1">
          <a:blip r:embed="rId4">
            <a:alphaModFix/>
          </a:blip>
          <a:srcRect/>
          <a:stretch/>
        </p:blipFill>
        <p:spPr>
          <a:xfrm>
            <a:off x="5987725" y="1416570"/>
            <a:ext cx="5679499" cy="5441433"/>
          </a:xfrm>
          <a:prstGeom prst="rect">
            <a:avLst/>
          </a:prstGeom>
          <a:noFill/>
          <a:ln w="9525" cap="flat" cmpd="sng">
            <a:solidFill>
              <a:schemeClr val="accent1"/>
            </a:solidFill>
            <a:prstDash val="solid"/>
            <a:round/>
            <a:headEnd type="none" w="sm" len="sm"/>
            <a:tailEnd type="none" w="sm" len="sm"/>
          </a:ln>
        </p:spPr>
      </p:pic>
      <p:cxnSp>
        <p:nvCxnSpPr>
          <p:cNvPr id="6" name="Google Shape;1128;p87">
            <a:extLst>
              <a:ext uri="{FF2B5EF4-FFF2-40B4-BE49-F238E27FC236}">
                <a16:creationId xmlns:a16="http://schemas.microsoft.com/office/drawing/2014/main" id="{9822AA9E-BDC2-D343-878B-40BDFF05B63E}"/>
              </a:ext>
            </a:extLst>
          </p:cNvPr>
          <p:cNvCxnSpPr/>
          <p:nvPr/>
        </p:nvCxnSpPr>
        <p:spPr>
          <a:xfrm rot="10800000" flipH="1">
            <a:off x="859329" y="1283625"/>
            <a:ext cx="9758024" cy="20057"/>
          </a:xfrm>
          <a:prstGeom prst="straightConnector1">
            <a:avLst/>
          </a:prstGeom>
          <a:noFill/>
          <a:ln w="57150" cap="flat" cmpd="sng">
            <a:solidFill>
              <a:srgbClr val="7030A0"/>
            </a:solidFill>
            <a:prstDash val="solid"/>
            <a:round/>
            <a:headEnd type="none" w="med" len="med"/>
            <a:tailEnd type="none" w="med" len="med"/>
          </a:ln>
        </p:spPr>
      </p:cxn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1151" name="Google Shape;1151;p90"/>
          <p:cNvSpPr txBox="1">
            <a:spLocks noGrp="1"/>
          </p:cNvSpPr>
          <p:nvPr>
            <p:ph type="title"/>
          </p:nvPr>
        </p:nvSpPr>
        <p:spPr>
          <a:xfrm>
            <a:off x="1188722" y="5348331"/>
            <a:ext cx="5493327" cy="1325563"/>
          </a:xfrm>
          <a:prstGeom prst="rect">
            <a:avLst/>
          </a:prstGeom>
          <a:noFill/>
          <a:ln>
            <a:noFill/>
          </a:ln>
        </p:spPr>
        <p:txBody>
          <a:bodyPr spcFirstLastPara="1" vert="horz" wrap="square" lIns="68549" tIns="34275" rIns="68549" bIns="34275" rtlCol="0" anchor="ctr" anchorCtr="0">
            <a:noAutofit/>
          </a:bodyPr>
          <a:lstStyle/>
          <a:p>
            <a:r>
              <a:rPr lang="en-US" sz="1800" u="sng" dirty="0">
                <a:solidFill>
                  <a:schemeClr val="hlink"/>
                </a:solidFill>
                <a:latin typeface="Candara"/>
                <a:ea typeface="Candara"/>
                <a:cs typeface="Candara"/>
                <a:sym typeface="Candara"/>
                <a:hlinkClick r:id="rId3"/>
              </a:rPr>
              <a:t>Systematic Review of Trauma-Focused Interventions for Domestic Violence Survivors</a:t>
            </a:r>
            <a:r>
              <a:rPr lang="en-US" sz="2000" dirty="0">
                <a:latin typeface="Candara"/>
                <a:ea typeface="Candara"/>
                <a:cs typeface="Candara"/>
                <a:sym typeface="Candara"/>
              </a:rPr>
              <a:t>: </a:t>
            </a:r>
            <a:br>
              <a:rPr lang="en-US" sz="2000" dirty="0">
                <a:latin typeface="Candara"/>
                <a:ea typeface="Candara"/>
                <a:cs typeface="Candara"/>
                <a:sym typeface="Candara"/>
              </a:rPr>
            </a:br>
            <a:r>
              <a:rPr lang="en-US" sz="1800" dirty="0" err="1">
                <a:latin typeface="Candara"/>
                <a:ea typeface="Candara"/>
                <a:cs typeface="Candara"/>
                <a:sym typeface="Candara"/>
              </a:rPr>
              <a:t>Warshaw</a:t>
            </a:r>
            <a:r>
              <a:rPr lang="en-US" sz="1800" dirty="0">
                <a:latin typeface="Candara"/>
                <a:ea typeface="Candara"/>
                <a:cs typeface="Candara"/>
                <a:sym typeface="Candara"/>
              </a:rPr>
              <a:t>, Sullivan, and Rivera, 2013</a:t>
            </a:r>
            <a:endParaRPr sz="2400" dirty="0">
              <a:solidFill>
                <a:srgbClr val="000000"/>
              </a:solidFill>
              <a:latin typeface="Candara"/>
              <a:ea typeface="Candara"/>
              <a:cs typeface="Candara"/>
              <a:sym typeface="Candara"/>
            </a:endParaRPr>
          </a:p>
        </p:txBody>
      </p:sp>
      <p:pic>
        <p:nvPicPr>
          <p:cNvPr id="1152" name="Google Shape;1152;p90"/>
          <p:cNvPicPr preferRelativeResize="0"/>
          <p:nvPr/>
        </p:nvPicPr>
        <p:blipFill rotWithShape="1">
          <a:blip r:embed="rId4">
            <a:alphaModFix/>
          </a:blip>
          <a:srcRect l="2692" t="2187" r="3088" b="3007"/>
          <a:stretch/>
        </p:blipFill>
        <p:spPr>
          <a:xfrm>
            <a:off x="1812257" y="1400432"/>
            <a:ext cx="2923111" cy="3813963"/>
          </a:xfrm>
          <a:prstGeom prst="rect">
            <a:avLst/>
          </a:prstGeom>
          <a:noFill/>
          <a:ln>
            <a:noFill/>
          </a:ln>
        </p:spPr>
      </p:pic>
      <p:pic>
        <p:nvPicPr>
          <p:cNvPr id="1153" name="Google Shape;1153;p90"/>
          <p:cNvPicPr preferRelativeResize="0"/>
          <p:nvPr/>
        </p:nvPicPr>
        <p:blipFill rotWithShape="1">
          <a:blip r:embed="rId5">
            <a:alphaModFix/>
          </a:blip>
          <a:srcRect/>
          <a:stretch/>
        </p:blipFill>
        <p:spPr>
          <a:xfrm>
            <a:off x="7247406" y="1340220"/>
            <a:ext cx="2600117" cy="3934389"/>
          </a:xfrm>
          <a:prstGeom prst="rect">
            <a:avLst/>
          </a:prstGeom>
          <a:noFill/>
          <a:ln>
            <a:noFill/>
          </a:ln>
        </p:spPr>
      </p:pic>
      <p:sp>
        <p:nvSpPr>
          <p:cNvPr id="1154" name="Google Shape;1154;p90"/>
          <p:cNvSpPr txBox="1"/>
          <p:nvPr/>
        </p:nvSpPr>
        <p:spPr>
          <a:xfrm>
            <a:off x="6764999" y="5508298"/>
            <a:ext cx="3881739" cy="923289"/>
          </a:xfrm>
          <a:prstGeom prst="rect">
            <a:avLst/>
          </a:prstGeom>
          <a:noFill/>
          <a:ln>
            <a:noFill/>
          </a:ln>
        </p:spPr>
        <p:txBody>
          <a:bodyPr spcFirstLastPara="1" wrap="square" lIns="91425" tIns="45700" rIns="91425" bIns="45700" anchor="t" anchorCtr="0">
            <a:spAutoFit/>
          </a:bodyPr>
          <a:lstStyle/>
          <a:p>
            <a:r>
              <a:rPr lang="en-US" b="1">
                <a:latin typeface="Candara"/>
                <a:ea typeface="Candara"/>
                <a:cs typeface="Candara"/>
                <a:sym typeface="Candara"/>
              </a:rPr>
              <a:t>Mental Health Treatment in the Context of Intimate Partner Violence: </a:t>
            </a:r>
            <a:r>
              <a:rPr lang="en-US">
                <a:latin typeface="Candara"/>
                <a:ea typeface="Candara"/>
                <a:cs typeface="Candara"/>
                <a:sym typeface="Candara"/>
              </a:rPr>
              <a:t>Warshaw &amp; Zapata-Alma, 2021</a:t>
            </a:r>
            <a:endParaRPr/>
          </a:p>
        </p:txBody>
      </p:sp>
      <p:sp>
        <p:nvSpPr>
          <p:cNvPr id="1155" name="Google Shape;1155;p90"/>
          <p:cNvSpPr txBox="1"/>
          <p:nvPr/>
        </p:nvSpPr>
        <p:spPr>
          <a:xfrm>
            <a:off x="1188720" y="152425"/>
            <a:ext cx="9458016" cy="954067"/>
          </a:xfrm>
          <a:prstGeom prst="rect">
            <a:avLst/>
          </a:prstGeom>
          <a:noFill/>
          <a:ln>
            <a:noFill/>
          </a:ln>
        </p:spPr>
        <p:txBody>
          <a:bodyPr spcFirstLastPara="1" wrap="square" lIns="91425" tIns="45700" rIns="91425" bIns="45700" anchor="t" anchorCtr="0">
            <a:spAutoFit/>
          </a:bodyPr>
          <a:lstStyle/>
          <a:p>
            <a:pPr algn="ctr"/>
            <a:r>
              <a:rPr lang="en-US" sz="2800" b="1" dirty="0">
                <a:solidFill>
                  <a:srgbClr val="6653A3"/>
                </a:solidFill>
                <a:latin typeface="Lato"/>
                <a:ea typeface="Lato"/>
                <a:cs typeface="Lato"/>
                <a:sym typeface="Lato"/>
              </a:rPr>
              <a:t>Resources to Support Mental Health Treatment for Survivors of Intimate Partner Violence</a:t>
            </a:r>
            <a:endParaRPr sz="1400" dirty="0">
              <a:solidFill>
                <a:srgbClr val="6653A3"/>
              </a:solidFill>
            </a:endParaRPr>
          </a:p>
        </p:txBody>
      </p:sp>
      <p:cxnSp>
        <p:nvCxnSpPr>
          <p:cNvPr id="7" name="Google Shape;1128;p87">
            <a:extLst>
              <a:ext uri="{FF2B5EF4-FFF2-40B4-BE49-F238E27FC236}">
                <a16:creationId xmlns:a16="http://schemas.microsoft.com/office/drawing/2014/main" id="{1B660D7F-77BA-3140-BED4-DEDBF2804E8B}"/>
              </a:ext>
            </a:extLst>
          </p:cNvPr>
          <p:cNvCxnSpPr/>
          <p:nvPr/>
        </p:nvCxnSpPr>
        <p:spPr>
          <a:xfrm rot="10800000" flipH="1">
            <a:off x="1038716" y="1143413"/>
            <a:ext cx="9758024" cy="20057"/>
          </a:xfrm>
          <a:prstGeom prst="straightConnector1">
            <a:avLst/>
          </a:prstGeom>
          <a:noFill/>
          <a:ln w="57150" cap="flat" cmpd="sng">
            <a:solidFill>
              <a:srgbClr val="7030A0"/>
            </a:solidFill>
            <a:prstDash val="solid"/>
            <a:round/>
            <a:headEnd type="none" w="med" len="med"/>
            <a:tailEnd type="none" w="med" len="med"/>
          </a:ln>
        </p:spPr>
      </p:cxn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Google Shape;1161;p91"/>
          <p:cNvSpPr txBox="1">
            <a:spLocks noGrp="1"/>
          </p:cNvSpPr>
          <p:nvPr>
            <p:ph type="title"/>
          </p:nvPr>
        </p:nvSpPr>
        <p:spPr>
          <a:xfrm>
            <a:off x="1645921" y="698039"/>
            <a:ext cx="9159241" cy="1112837"/>
          </a:xfrm>
          <a:prstGeom prst="rect">
            <a:avLst/>
          </a:prstGeom>
          <a:noFill/>
          <a:ln>
            <a:noFill/>
          </a:ln>
        </p:spPr>
        <p:txBody>
          <a:bodyPr spcFirstLastPara="1" vert="horz" wrap="square" lIns="91425" tIns="45700" rIns="91425" bIns="45700" rtlCol="0" anchor="ctr" anchorCtr="0">
            <a:normAutofit fontScale="90000"/>
          </a:bodyPr>
          <a:lstStyle/>
          <a:p>
            <a:pPr>
              <a:buSzPct val="122222"/>
            </a:pPr>
            <a:r>
              <a:rPr lang="en-US" sz="3999">
                <a:latin typeface="Calibri"/>
                <a:ea typeface="Calibri"/>
                <a:cs typeface="Calibri"/>
                <a:sym typeface="Calibri"/>
              </a:rPr>
              <a:t>NCDVTMH’s Online Repository of IPV-Specific Interventions</a:t>
            </a:r>
            <a:br>
              <a:rPr lang="en-US" sz="3999">
                <a:latin typeface="Calibri"/>
                <a:ea typeface="Calibri"/>
                <a:cs typeface="Calibri"/>
                <a:sym typeface="Calibri"/>
              </a:rPr>
            </a:br>
            <a:r>
              <a:rPr lang="en-US" sz="2000" u="sng">
                <a:solidFill>
                  <a:srgbClr val="0070C0"/>
                </a:solidFill>
                <a:hlinkClick r:id="rId3">
                  <a:extLst>
                    <a:ext uri="{A12FA001-AC4F-418D-AE19-62706E023703}">
                      <ahyp:hlinkClr xmlns:ahyp="http://schemas.microsoft.com/office/drawing/2018/hyperlinkcolor" val="tx"/>
                    </a:ext>
                  </a:extLst>
                </a:hlinkClick>
              </a:rPr>
              <a:t>www.nationalcenterdvtraumamh.org/publications-products/ncdvtmh-online-repository-of-trauma-focused-interventions-for-survivors-of-intimate-partner-violence/</a:t>
            </a:r>
            <a:endParaRPr sz="2000">
              <a:solidFill>
                <a:srgbClr val="0070C0"/>
              </a:solidFill>
              <a:latin typeface="Calibri"/>
              <a:ea typeface="Calibri"/>
              <a:cs typeface="Calibri"/>
              <a:sym typeface="Calibri"/>
            </a:endParaRPr>
          </a:p>
        </p:txBody>
      </p:sp>
      <p:grpSp>
        <p:nvGrpSpPr>
          <p:cNvPr id="1162" name="Google Shape;1162;p91"/>
          <p:cNvGrpSpPr/>
          <p:nvPr/>
        </p:nvGrpSpPr>
        <p:grpSpPr>
          <a:xfrm>
            <a:off x="1937386" y="2785111"/>
            <a:ext cx="8317231" cy="3950968"/>
            <a:chOff x="1295400" y="1752600"/>
            <a:chExt cx="7580295" cy="4570211"/>
          </a:xfrm>
        </p:grpSpPr>
        <p:grpSp>
          <p:nvGrpSpPr>
            <p:cNvPr id="1163" name="Google Shape;1163;p91"/>
            <p:cNvGrpSpPr/>
            <p:nvPr/>
          </p:nvGrpSpPr>
          <p:grpSpPr>
            <a:xfrm>
              <a:off x="1295400" y="1752600"/>
              <a:ext cx="7580295" cy="4570211"/>
              <a:chOff x="3848100" y="2295727"/>
              <a:chExt cx="5829300" cy="3514524"/>
            </a:xfrm>
          </p:grpSpPr>
          <p:pic>
            <p:nvPicPr>
              <p:cNvPr id="1164" name="Google Shape;1164;p91" descr="Laptop, Computer, Screen, Blank, Yellow, Green, White"/>
              <p:cNvPicPr preferRelativeResize="0"/>
              <p:nvPr/>
            </p:nvPicPr>
            <p:blipFill rotWithShape="1">
              <a:blip r:embed="rId4">
                <a:alphaModFix/>
              </a:blip>
              <a:srcRect/>
              <a:stretch/>
            </p:blipFill>
            <p:spPr>
              <a:xfrm>
                <a:off x="3848100" y="2295727"/>
                <a:ext cx="5829300" cy="3514524"/>
              </a:xfrm>
              <a:prstGeom prst="rect">
                <a:avLst/>
              </a:prstGeom>
              <a:noFill/>
              <a:ln>
                <a:noFill/>
              </a:ln>
            </p:spPr>
          </p:pic>
          <p:pic>
            <p:nvPicPr>
              <p:cNvPr id="1165" name="Google Shape;1165;p91"/>
              <p:cNvPicPr preferRelativeResize="0"/>
              <p:nvPr/>
            </p:nvPicPr>
            <p:blipFill rotWithShape="1">
              <a:blip r:embed="rId5">
                <a:alphaModFix/>
              </a:blip>
              <a:srcRect/>
              <a:stretch/>
            </p:blipFill>
            <p:spPr>
              <a:xfrm>
                <a:off x="5295900" y="2896708"/>
                <a:ext cx="2971800" cy="1637192"/>
              </a:xfrm>
              <a:prstGeom prst="rect">
                <a:avLst/>
              </a:prstGeom>
              <a:noFill/>
              <a:ln>
                <a:noFill/>
              </a:ln>
            </p:spPr>
          </p:pic>
        </p:grpSp>
        <p:pic>
          <p:nvPicPr>
            <p:cNvPr id="1166" name="Google Shape;1166;p91"/>
            <p:cNvPicPr preferRelativeResize="0"/>
            <p:nvPr/>
          </p:nvPicPr>
          <p:blipFill rotWithShape="1">
            <a:blip r:embed="rId6">
              <a:alphaModFix/>
            </a:blip>
            <a:srcRect/>
            <a:stretch/>
          </p:blipFill>
          <p:spPr>
            <a:xfrm>
              <a:off x="3178088" y="2534103"/>
              <a:ext cx="3864464" cy="2128969"/>
            </a:xfrm>
            <a:prstGeom prst="rect">
              <a:avLst/>
            </a:prstGeom>
            <a:noFill/>
            <a:ln>
              <a:noFill/>
            </a:ln>
          </p:spPr>
        </p:pic>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1172" name="Google Shape;1172;p92"/>
          <p:cNvSpPr txBox="1"/>
          <p:nvPr/>
        </p:nvSpPr>
        <p:spPr>
          <a:xfrm>
            <a:off x="3636059" y="5697602"/>
            <a:ext cx="5491349" cy="223652"/>
          </a:xfrm>
          <a:prstGeom prst="rect">
            <a:avLst/>
          </a:prstGeom>
          <a:noFill/>
          <a:ln>
            <a:noFill/>
          </a:ln>
        </p:spPr>
        <p:txBody>
          <a:bodyPr spcFirstLastPara="1" wrap="square" lIns="68549" tIns="68549" rIns="68549" bIns="68549" anchor="t" anchorCtr="0">
            <a:noAutofit/>
          </a:bodyPr>
          <a:lstStyle/>
          <a:p>
            <a:endParaRPr sz="1400"/>
          </a:p>
        </p:txBody>
      </p:sp>
      <p:pic>
        <p:nvPicPr>
          <p:cNvPr id="1173" name="Google Shape;1173;p92"/>
          <p:cNvPicPr preferRelativeResize="0"/>
          <p:nvPr/>
        </p:nvPicPr>
        <p:blipFill rotWithShape="1">
          <a:blip r:embed="rId3">
            <a:alphaModFix/>
          </a:blip>
          <a:srcRect/>
          <a:stretch/>
        </p:blipFill>
        <p:spPr>
          <a:xfrm>
            <a:off x="7633856" y="2421888"/>
            <a:ext cx="2784347" cy="3652125"/>
          </a:xfrm>
          <a:prstGeom prst="rect">
            <a:avLst/>
          </a:prstGeom>
          <a:noFill/>
          <a:ln>
            <a:noFill/>
          </a:ln>
        </p:spPr>
      </p:pic>
      <p:sp>
        <p:nvSpPr>
          <p:cNvPr id="1174" name="Google Shape;1174;p92"/>
          <p:cNvSpPr txBox="1"/>
          <p:nvPr/>
        </p:nvSpPr>
        <p:spPr>
          <a:xfrm>
            <a:off x="1959032" y="1241762"/>
            <a:ext cx="9387840" cy="830956"/>
          </a:xfrm>
          <a:prstGeom prst="rect">
            <a:avLst/>
          </a:prstGeom>
          <a:noFill/>
          <a:ln>
            <a:noFill/>
          </a:ln>
        </p:spPr>
        <p:txBody>
          <a:bodyPr spcFirstLastPara="1" wrap="square" lIns="91425" tIns="45700" rIns="91425" bIns="45700" anchor="t" anchorCtr="0">
            <a:spAutoFit/>
          </a:bodyPr>
          <a:lstStyle/>
          <a:p>
            <a:pPr algn="r"/>
            <a:r>
              <a:rPr lang="en-US" sz="2400" b="1" dirty="0">
                <a:solidFill>
                  <a:srgbClr val="6653A3"/>
                </a:solidFill>
                <a:latin typeface="Lato"/>
                <a:ea typeface="Lato"/>
                <a:cs typeface="Lato"/>
                <a:sym typeface="Lato"/>
              </a:rPr>
              <a:t>Resources to Support Collaboration with Suicide Prevention Hotlines and Crisis Services and to Promote Telehealth Safety</a:t>
            </a:r>
            <a:endParaRPr sz="1400" dirty="0">
              <a:solidFill>
                <a:srgbClr val="6653A3"/>
              </a:solidFill>
            </a:endParaRPr>
          </a:p>
        </p:txBody>
      </p:sp>
      <p:sp>
        <p:nvSpPr>
          <p:cNvPr id="1175" name="Google Shape;1175;p92"/>
          <p:cNvSpPr txBox="1"/>
          <p:nvPr/>
        </p:nvSpPr>
        <p:spPr>
          <a:xfrm>
            <a:off x="1236261" y="2582801"/>
            <a:ext cx="4146843" cy="1569620"/>
          </a:xfrm>
          <a:prstGeom prst="rect">
            <a:avLst/>
          </a:prstGeom>
          <a:noFill/>
          <a:ln>
            <a:noFill/>
          </a:ln>
        </p:spPr>
        <p:txBody>
          <a:bodyPr spcFirstLastPara="1" wrap="square" lIns="91425" tIns="45700" rIns="91425" bIns="45700" anchor="t" anchorCtr="0">
            <a:spAutoFit/>
          </a:bodyPr>
          <a:lstStyle/>
          <a:p>
            <a:r>
              <a:rPr lang="en-US" sz="2400" b="1" i="1" u="sng" dirty="0">
                <a:solidFill>
                  <a:srgbClr val="074D9C"/>
                </a:solidFill>
                <a:latin typeface="Lato" panose="020F0502020204030203" pitchFamily="34" charset="77"/>
                <a:hlinkClick r:id="rId4">
                  <a:extLst>
                    <a:ext uri="{A12FA001-AC4F-418D-AE19-62706E023703}">
                      <ahyp:hlinkClr xmlns:ahyp="http://schemas.microsoft.com/office/drawing/2018/hyperlinkcolor" val="tx"/>
                    </a:ext>
                  </a:extLst>
                </a:hlinkClick>
              </a:rPr>
              <a:t>Recommendations for Suicide Prevention Hotlines on Responding to Intimate Partner Violence</a:t>
            </a:r>
            <a:endParaRPr sz="2400" b="1" i="1" dirty="0">
              <a:solidFill>
                <a:srgbClr val="333333"/>
              </a:solidFill>
              <a:latin typeface="Lato" panose="020F0502020204030203" pitchFamily="34" charset="77"/>
            </a:endParaRPr>
          </a:p>
        </p:txBody>
      </p:sp>
      <p:cxnSp>
        <p:nvCxnSpPr>
          <p:cNvPr id="1176" name="Google Shape;1176;p92"/>
          <p:cNvCxnSpPr>
            <a:cxnSpLocks/>
          </p:cNvCxnSpPr>
          <p:nvPr/>
        </p:nvCxnSpPr>
        <p:spPr>
          <a:xfrm>
            <a:off x="1537853" y="2162872"/>
            <a:ext cx="9809019" cy="50627"/>
          </a:xfrm>
          <a:prstGeom prst="straightConnector1">
            <a:avLst/>
          </a:prstGeom>
          <a:noFill/>
          <a:ln w="69850" cap="flat" cmpd="sng">
            <a:solidFill>
              <a:srgbClr val="7030A0"/>
            </a:solidFill>
            <a:prstDash val="solid"/>
            <a:round/>
            <a:headEnd type="none" w="sm" len="sm"/>
            <a:tailEnd type="none" w="sm" len="sm"/>
          </a:ln>
        </p:spPr>
      </p:cxnSp>
      <p:sp>
        <p:nvSpPr>
          <p:cNvPr id="1177" name="Google Shape;1177;p92"/>
          <p:cNvSpPr txBox="1"/>
          <p:nvPr/>
        </p:nvSpPr>
        <p:spPr>
          <a:xfrm>
            <a:off x="1236260" y="4484530"/>
            <a:ext cx="4572000" cy="1200288"/>
          </a:xfrm>
          <a:prstGeom prst="rect">
            <a:avLst/>
          </a:prstGeom>
          <a:noFill/>
          <a:ln>
            <a:noFill/>
          </a:ln>
        </p:spPr>
        <p:txBody>
          <a:bodyPr spcFirstLastPara="1" wrap="square" lIns="91425" tIns="45700" rIns="91425" bIns="45700" anchor="t" anchorCtr="0">
            <a:spAutoFit/>
          </a:bodyPr>
          <a:lstStyle/>
          <a:p>
            <a:r>
              <a:rPr lang="en-US" sz="2400" b="1" u="sng" dirty="0">
                <a:solidFill>
                  <a:srgbClr val="074D9C"/>
                </a:solidFill>
                <a:latin typeface="Lato" panose="020F0502020204030203" pitchFamily="34" charset="77"/>
                <a:ea typeface="Calibri"/>
                <a:cs typeface="Calibri"/>
                <a:sym typeface="Calibri"/>
                <a:hlinkClick r:id="rId5">
                  <a:extLst>
                    <a:ext uri="{A12FA001-AC4F-418D-AE19-62706E023703}">
                      <ahyp:hlinkClr xmlns:ahyp="http://schemas.microsoft.com/office/drawing/2018/hyperlinkcolor" val="tx"/>
                    </a:ext>
                  </a:extLst>
                </a:hlinkClick>
              </a:rPr>
              <a:t>Telehealth Recommendations to Support Survivors of Domestic Violence</a:t>
            </a:r>
            <a:endParaRPr sz="2400" dirty="0">
              <a:latin typeface="Lato" panose="020F0502020204030203" pitchFamily="34" charset="77"/>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78B54-5EA3-E549-A97E-644F759314E8}"/>
              </a:ext>
            </a:extLst>
          </p:cNvPr>
          <p:cNvSpPr>
            <a:spLocks noGrp="1"/>
          </p:cNvSpPr>
          <p:nvPr>
            <p:ph type="title"/>
          </p:nvPr>
        </p:nvSpPr>
        <p:spPr/>
        <p:txBody>
          <a:bodyPr>
            <a:normAutofit/>
          </a:bodyPr>
          <a:lstStyle/>
          <a:p>
            <a:pPr defTabSz="914296">
              <a:buClr>
                <a:srgbClr val="000000"/>
              </a:buClr>
              <a:defRPr/>
            </a:pPr>
            <a:r>
              <a:rPr lang="en-US" sz="4000" b="1" i="0" dirty="0">
                <a:solidFill>
                  <a:srgbClr val="6653A3"/>
                </a:solidFill>
                <a:latin typeface="Lato" panose="020F0502020204030203" pitchFamily="34" charset="77"/>
              </a:rPr>
              <a:t>Trauma, Mental Health, Substance Use, and IPV: What Are the Connections?</a:t>
            </a:r>
            <a:endParaRPr lang="en-US" sz="8000" b="1" i="0" dirty="0">
              <a:solidFill>
                <a:srgbClr val="6653A3"/>
              </a:solidFill>
              <a:latin typeface="Lato" panose="020F0502020204030203" pitchFamily="34" charset="77"/>
            </a:endParaRPr>
          </a:p>
        </p:txBody>
      </p:sp>
      <p:sp>
        <p:nvSpPr>
          <p:cNvPr id="5" name="Content Placeholder 4">
            <a:extLst>
              <a:ext uri="{FF2B5EF4-FFF2-40B4-BE49-F238E27FC236}">
                <a16:creationId xmlns:a16="http://schemas.microsoft.com/office/drawing/2014/main" id="{11D7BB33-9947-D34D-B01B-E1DBD667D74B}"/>
              </a:ext>
            </a:extLst>
          </p:cNvPr>
          <p:cNvSpPr>
            <a:spLocks noGrp="1"/>
          </p:cNvSpPr>
          <p:nvPr>
            <p:ph sz="quarter" idx="15"/>
          </p:nvPr>
        </p:nvSpPr>
        <p:spPr/>
        <p:txBody>
          <a:bodyPr/>
          <a:lstStyle/>
          <a:p>
            <a:r>
              <a:rPr lang="en-US" dirty="0"/>
              <a:t>10</a:t>
            </a:r>
          </a:p>
        </p:txBody>
      </p:sp>
      <p:sp>
        <p:nvSpPr>
          <p:cNvPr id="6" name="Content Placeholder 5">
            <a:extLst>
              <a:ext uri="{FF2B5EF4-FFF2-40B4-BE49-F238E27FC236}">
                <a16:creationId xmlns:a16="http://schemas.microsoft.com/office/drawing/2014/main" id="{B30E1E21-C50A-41FE-DA02-5C4AE660E366}"/>
              </a:ext>
            </a:extLst>
          </p:cNvPr>
          <p:cNvSpPr>
            <a:spLocks noGrp="1"/>
          </p:cNvSpPr>
          <p:nvPr>
            <p:ph idx="1"/>
          </p:nvPr>
        </p:nvSpPr>
        <p:spPr>
          <a:xfrm>
            <a:off x="889523" y="2115893"/>
            <a:ext cx="10736420" cy="4376982"/>
          </a:xfrm>
        </p:spPr>
        <p:txBody>
          <a:bodyPr>
            <a:noAutofit/>
          </a:bodyPr>
          <a:lstStyle/>
          <a:p>
            <a:pPr marL="342861" indent="-304765" defTabSz="914296">
              <a:lnSpc>
                <a:spcPct val="100000"/>
              </a:lnSpc>
              <a:spcBef>
                <a:spcPts val="600"/>
              </a:spcBef>
              <a:spcAft>
                <a:spcPts val="600"/>
              </a:spcAft>
              <a:buClr>
                <a:srgbClr val="5BB2C5"/>
              </a:buClr>
              <a:buSzPct val="100000"/>
              <a:defRPr/>
            </a:pPr>
            <a:r>
              <a:rPr lang="en-US" sz="2300" dirty="0">
                <a:solidFill>
                  <a:srgbClr val="000000"/>
                </a:solidFill>
                <a:ea typeface="Calibri"/>
                <a:cs typeface="Calibri"/>
                <a:sym typeface="Calibri"/>
              </a:rPr>
              <a:t>IPV has significant health, mental health (MH), and substance use-related effects</a:t>
            </a:r>
            <a:endParaRPr lang="en-US" sz="2300" dirty="0">
              <a:solidFill>
                <a:srgbClr val="000000"/>
              </a:solidFill>
            </a:endParaRPr>
          </a:p>
          <a:p>
            <a:pPr marL="342861" indent="-304765" defTabSz="914296">
              <a:lnSpc>
                <a:spcPct val="100000"/>
              </a:lnSpc>
              <a:spcBef>
                <a:spcPts val="600"/>
              </a:spcBef>
              <a:spcAft>
                <a:spcPts val="600"/>
              </a:spcAft>
              <a:buClr>
                <a:srgbClr val="5BB2C5"/>
              </a:buClr>
              <a:buSzPct val="100000"/>
              <a:defRPr/>
            </a:pPr>
            <a:r>
              <a:rPr lang="en-US" sz="2300" dirty="0">
                <a:solidFill>
                  <a:srgbClr val="000000"/>
                </a:solidFill>
                <a:ea typeface="Calibri"/>
                <a:cs typeface="Calibri"/>
                <a:sym typeface="Calibri"/>
              </a:rPr>
              <a:t>There are high rates of IPV and other trauma among people accessing MH and substance use disorder (SUD) treatment and among people accessing perinatal care</a:t>
            </a:r>
          </a:p>
          <a:p>
            <a:pPr marL="342861" indent="-304765" defTabSz="914296">
              <a:lnSpc>
                <a:spcPct val="100000"/>
              </a:lnSpc>
              <a:spcBef>
                <a:spcPts val="600"/>
              </a:spcBef>
              <a:spcAft>
                <a:spcPts val="600"/>
              </a:spcAft>
              <a:buClr>
                <a:srgbClr val="5BB2C5"/>
              </a:buClr>
              <a:buSzPct val="100000"/>
              <a:defRPr/>
            </a:pPr>
            <a:r>
              <a:rPr lang="en-US" sz="2300" dirty="0">
                <a:solidFill>
                  <a:srgbClr val="000000"/>
                </a:solidFill>
                <a:ea typeface="Calibri"/>
                <a:cs typeface="Calibri"/>
                <a:sym typeface="Calibri"/>
              </a:rPr>
              <a:t>People who abuse their partners actively use MH and SU issues against their partners as a tactic of control, particularly in relation to custody and credibility.</a:t>
            </a:r>
            <a:r>
              <a:rPr lang="en-US" sz="2300" dirty="0">
                <a:solidFill>
                  <a:srgbClr val="000000"/>
                </a:solidFill>
                <a:ea typeface="Arial"/>
                <a:cs typeface="Arial"/>
                <a:sym typeface="Arial"/>
              </a:rPr>
              <a:t>  </a:t>
            </a:r>
            <a:endParaRPr lang="en-US" sz="2300" dirty="0">
              <a:solidFill>
                <a:srgbClr val="C00000"/>
              </a:solidFill>
              <a:ea typeface="Calibri"/>
              <a:cs typeface="Calibri"/>
              <a:sym typeface="Calibri"/>
            </a:endParaRPr>
          </a:p>
          <a:p>
            <a:pPr marL="342861" indent="-304765" defTabSz="914296">
              <a:lnSpc>
                <a:spcPct val="100000"/>
              </a:lnSpc>
              <a:spcBef>
                <a:spcPts val="600"/>
              </a:spcBef>
              <a:spcAft>
                <a:spcPts val="600"/>
              </a:spcAft>
              <a:buClr>
                <a:srgbClr val="5BB2C5"/>
              </a:buClr>
              <a:buSzPct val="100000"/>
              <a:defRPr/>
            </a:pPr>
            <a:r>
              <a:rPr lang="en-US" sz="2300" dirty="0">
                <a:solidFill>
                  <a:srgbClr val="000000"/>
                </a:solidFill>
                <a:ea typeface="Calibri"/>
                <a:cs typeface="Calibri"/>
                <a:sym typeface="Calibri"/>
              </a:rPr>
              <a:t>IPV impacts survivors’ ability to access and engage in health, MH, and SUD treatment. </a:t>
            </a:r>
            <a:endParaRPr lang="en-US" sz="2300" dirty="0">
              <a:solidFill>
                <a:srgbClr val="000000"/>
              </a:solidFill>
            </a:endParaRPr>
          </a:p>
          <a:p>
            <a:pPr marL="342861" indent="-304765" defTabSz="914296">
              <a:lnSpc>
                <a:spcPct val="100000"/>
              </a:lnSpc>
              <a:spcBef>
                <a:spcPts val="600"/>
              </a:spcBef>
              <a:spcAft>
                <a:spcPts val="600"/>
              </a:spcAft>
              <a:buClr>
                <a:srgbClr val="5BB2C5"/>
              </a:buClr>
              <a:buSzPct val="100000"/>
              <a:defRPr/>
            </a:pPr>
            <a:r>
              <a:rPr lang="en-US" sz="2300" dirty="0">
                <a:solidFill>
                  <a:srgbClr val="000000"/>
                </a:solidFill>
                <a:ea typeface="Calibri"/>
                <a:cs typeface="Calibri"/>
                <a:sym typeface="Calibri"/>
              </a:rPr>
              <a:t>Integrated approaches to IPV, trauma, MH, and SU are critical to the safety and recovery of survivors and their children</a:t>
            </a:r>
            <a:endParaRPr lang="en-US" sz="2300" dirty="0">
              <a:solidFill>
                <a:srgbClr val="000000"/>
              </a:solidFill>
            </a:endParaRPr>
          </a:p>
          <a:p>
            <a:pPr marL="342861" indent="-171431" defTabSz="914296">
              <a:lnSpc>
                <a:spcPct val="120000"/>
              </a:lnSpc>
              <a:spcBef>
                <a:spcPts val="1350"/>
              </a:spcBef>
              <a:buClr>
                <a:srgbClr val="5BB2C5"/>
              </a:buClr>
              <a:buNone/>
              <a:defRPr/>
            </a:pPr>
            <a:endParaRPr lang="en-US" sz="2300" dirty="0">
              <a:solidFill>
                <a:srgbClr val="000000"/>
              </a:solidFill>
            </a:endParaRPr>
          </a:p>
        </p:txBody>
      </p:sp>
    </p:spTree>
    <p:extLst>
      <p:ext uri="{BB962C8B-B14F-4D97-AF65-F5344CB8AC3E}">
        <p14:creationId xmlns:p14="http://schemas.microsoft.com/office/powerpoint/2010/main" val="2871776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AD184-6531-A949-AD2E-A9F156D9AE8A}"/>
              </a:ext>
            </a:extLst>
          </p:cNvPr>
          <p:cNvSpPr>
            <a:spLocks noGrp="1"/>
          </p:cNvSpPr>
          <p:nvPr>
            <p:ph type="title"/>
          </p:nvPr>
        </p:nvSpPr>
        <p:spPr/>
        <p:txBody>
          <a:bodyPr>
            <a:normAutofit fontScale="90000"/>
          </a:bodyPr>
          <a:lstStyle/>
          <a:p>
            <a:br>
              <a:rPr lang="en-US" dirty="0">
                <a:cs typeface="Calibri Light"/>
              </a:rPr>
            </a:br>
            <a:r>
              <a:rPr lang="en-US" dirty="0">
                <a:cs typeface="Calibri Light"/>
              </a:rPr>
              <a:t>IPV Has Significant Mental Health </a:t>
            </a:r>
            <a:br>
              <a:rPr lang="en-US" dirty="0">
                <a:cs typeface="Calibri Light"/>
              </a:rPr>
            </a:br>
            <a:r>
              <a:rPr lang="en-US" dirty="0">
                <a:cs typeface="Calibri Light"/>
              </a:rPr>
              <a:t>and Substance Use Effects</a:t>
            </a:r>
            <a:br>
              <a:rPr lang="en-US" dirty="0">
                <a:cs typeface="Calibri Light"/>
              </a:rPr>
            </a:br>
            <a:endParaRPr lang="en-US" dirty="0"/>
          </a:p>
        </p:txBody>
      </p:sp>
      <p:sp>
        <p:nvSpPr>
          <p:cNvPr id="3" name="Content Placeholder 2">
            <a:extLst>
              <a:ext uri="{FF2B5EF4-FFF2-40B4-BE49-F238E27FC236}">
                <a16:creationId xmlns:a16="http://schemas.microsoft.com/office/drawing/2014/main" id="{C8A756F3-00B6-9D4E-BC2A-E203F29DFE70}"/>
              </a:ext>
            </a:extLst>
          </p:cNvPr>
          <p:cNvSpPr>
            <a:spLocks noGrp="1"/>
          </p:cNvSpPr>
          <p:nvPr>
            <p:ph idx="1"/>
          </p:nvPr>
        </p:nvSpPr>
        <p:spPr>
          <a:xfrm>
            <a:off x="889523" y="2115893"/>
            <a:ext cx="6549057" cy="3995485"/>
          </a:xfrm>
        </p:spPr>
        <p:txBody>
          <a:bodyPr>
            <a:noAutofit/>
          </a:bodyPr>
          <a:lstStyle/>
          <a:p>
            <a:pPr>
              <a:lnSpc>
                <a:spcPct val="100000"/>
              </a:lnSpc>
              <a:spcAft>
                <a:spcPts val="600"/>
              </a:spcAft>
              <a:buClr>
                <a:schemeClr val="bg1"/>
              </a:buClr>
            </a:pPr>
            <a:r>
              <a:rPr lang="en-US" sz="2200" dirty="0"/>
              <a:t>Women: Increased PTSD, depression, suicidality, chronic pain, insomnia, and substance/opioid use; High rates of IPV among women dx with a psychiatric disability</a:t>
            </a:r>
          </a:p>
          <a:p>
            <a:pPr>
              <a:lnSpc>
                <a:spcPct val="100000"/>
              </a:lnSpc>
              <a:spcAft>
                <a:spcPts val="600"/>
              </a:spcAft>
              <a:buClr>
                <a:schemeClr val="bg1"/>
              </a:buClr>
            </a:pPr>
            <a:r>
              <a:rPr lang="en-US" sz="2200" b="1" dirty="0"/>
              <a:t>IPV increases the risk for post-partum depression and substance use during pregnancy</a:t>
            </a:r>
          </a:p>
          <a:p>
            <a:pPr>
              <a:lnSpc>
                <a:spcPct val="100000"/>
              </a:lnSpc>
              <a:spcAft>
                <a:spcPts val="600"/>
              </a:spcAft>
              <a:buClr>
                <a:schemeClr val="bg1"/>
              </a:buClr>
            </a:pPr>
            <a:r>
              <a:rPr lang="en-US" sz="2200" dirty="0"/>
              <a:t>LGBTQ+ individuals: Higher rates of depression and substance use among gay men; Increased SU associated with gender abuse of transgender women</a:t>
            </a:r>
          </a:p>
        </p:txBody>
      </p:sp>
      <p:sp>
        <p:nvSpPr>
          <p:cNvPr id="4" name="Content Placeholder 3">
            <a:extLst>
              <a:ext uri="{FF2B5EF4-FFF2-40B4-BE49-F238E27FC236}">
                <a16:creationId xmlns:a16="http://schemas.microsoft.com/office/drawing/2014/main" id="{4713D03C-C9BE-1747-9643-3A2963BD5712}"/>
              </a:ext>
            </a:extLst>
          </p:cNvPr>
          <p:cNvSpPr>
            <a:spLocks noGrp="1"/>
          </p:cNvSpPr>
          <p:nvPr>
            <p:ph sz="quarter" idx="13"/>
          </p:nvPr>
        </p:nvSpPr>
        <p:spPr>
          <a:xfrm>
            <a:off x="889523" y="6551193"/>
            <a:ext cx="9269095" cy="377825"/>
          </a:xfrm>
        </p:spPr>
        <p:txBody>
          <a:bodyPr>
            <a:noAutofit/>
          </a:bodyPr>
          <a:lstStyle/>
          <a:p>
            <a:r>
              <a:rPr lang="en-US" dirty="0"/>
              <a:t>NCSC, 2022; Wagner et al., 2009; Bennett et al.,1994; </a:t>
            </a:r>
            <a:r>
              <a:rPr lang="en-US" dirty="0" err="1"/>
              <a:t>Hemsing</a:t>
            </a:r>
            <a:r>
              <a:rPr lang="en-US" dirty="0"/>
              <a:t> et al., 2015; Smith et. al., 2012; Ogle et al.,2003; </a:t>
            </a:r>
            <a:r>
              <a:rPr lang="en-US" dirty="0" err="1"/>
              <a:t>Eby</a:t>
            </a:r>
            <a:r>
              <a:rPr lang="en-US" dirty="0"/>
              <a:t>, 2004; </a:t>
            </a:r>
            <a:r>
              <a:rPr lang="en-US" dirty="0" err="1"/>
              <a:t>LaFlair</a:t>
            </a:r>
            <a:r>
              <a:rPr lang="en-US" dirty="0"/>
              <a:t>, et al., 2012; Bueller et al., 2014; </a:t>
            </a:r>
            <a:r>
              <a:rPr lang="en-US" dirty="0" err="1"/>
              <a:t>Nuttrock</a:t>
            </a:r>
            <a:r>
              <a:rPr lang="en-US" dirty="0"/>
              <a:t> et al., 2014; Nathanson et al., 2012; Lipsky et al., 2008; </a:t>
            </a:r>
            <a:r>
              <a:rPr lang="en-US" dirty="0" err="1"/>
              <a:t>Breiding</a:t>
            </a:r>
            <a:r>
              <a:rPr lang="en-US" dirty="0"/>
              <a:t> et al., 2014; Bonomi et al., 2009; Gonzalez, et al., 2014; Khalifeh, et al., 2015; Friedman et al., 2007</a:t>
            </a:r>
          </a:p>
          <a:p>
            <a:endParaRPr lang="en-US" dirty="0"/>
          </a:p>
          <a:p>
            <a:endParaRPr lang="en-US" sz="2200" dirty="0"/>
          </a:p>
        </p:txBody>
      </p:sp>
      <p:sp>
        <p:nvSpPr>
          <p:cNvPr id="5" name="Content Placeholder 4">
            <a:extLst>
              <a:ext uri="{FF2B5EF4-FFF2-40B4-BE49-F238E27FC236}">
                <a16:creationId xmlns:a16="http://schemas.microsoft.com/office/drawing/2014/main" id="{F48718A4-C2CD-CD4F-8E7F-53545AF28E3C}"/>
              </a:ext>
            </a:extLst>
          </p:cNvPr>
          <p:cNvSpPr>
            <a:spLocks noGrp="1"/>
          </p:cNvSpPr>
          <p:nvPr>
            <p:ph sz="quarter" idx="15"/>
          </p:nvPr>
        </p:nvSpPr>
        <p:spPr/>
        <p:txBody>
          <a:bodyPr/>
          <a:lstStyle/>
          <a:p>
            <a:r>
              <a:rPr lang="en-US" dirty="0"/>
              <a:t>11</a:t>
            </a:r>
          </a:p>
        </p:txBody>
      </p:sp>
      <p:pic>
        <p:nvPicPr>
          <p:cNvPr id="6" name="Google Shape;278;p13">
            <a:extLst>
              <a:ext uri="{FF2B5EF4-FFF2-40B4-BE49-F238E27FC236}">
                <a16:creationId xmlns:a16="http://schemas.microsoft.com/office/drawing/2014/main" id="{BFB4463D-E82E-BB0D-7D54-C2A29B0800B8}"/>
              </a:ext>
            </a:extLst>
          </p:cNvPr>
          <p:cNvPicPr preferRelativeResize="0"/>
          <p:nvPr/>
        </p:nvPicPr>
        <p:blipFill rotWithShape="1">
          <a:blip r:embed="rId3">
            <a:alphaModFix/>
          </a:blip>
          <a:srcRect/>
          <a:stretch/>
        </p:blipFill>
        <p:spPr>
          <a:xfrm>
            <a:off x="7438580" y="2130502"/>
            <a:ext cx="3782617" cy="3782617"/>
          </a:xfrm>
          <a:prstGeom prst="rect">
            <a:avLst/>
          </a:prstGeom>
          <a:noFill/>
          <a:ln>
            <a:noFill/>
          </a:ln>
        </p:spPr>
      </p:pic>
    </p:spTree>
    <p:extLst>
      <p:ext uri="{BB962C8B-B14F-4D97-AF65-F5344CB8AC3E}">
        <p14:creationId xmlns:p14="http://schemas.microsoft.com/office/powerpoint/2010/main" val="1711372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F5FBC-A0D6-2D45-ADC9-307C5E62C07D}"/>
              </a:ext>
            </a:extLst>
          </p:cNvPr>
          <p:cNvSpPr>
            <a:spLocks noGrp="1"/>
          </p:cNvSpPr>
          <p:nvPr>
            <p:ph sz="quarter" idx="13"/>
          </p:nvPr>
        </p:nvSpPr>
        <p:spPr>
          <a:xfrm>
            <a:off x="5464114" y="6354763"/>
            <a:ext cx="4829175" cy="365125"/>
          </a:xfrm>
        </p:spPr>
        <p:txBody>
          <a:bodyPr>
            <a:normAutofit/>
          </a:bodyPr>
          <a:lstStyle/>
          <a:p>
            <a:pPr defTabSz="685721">
              <a:buSzPts val="800"/>
            </a:pPr>
            <a:r>
              <a:rPr lang="en-US" dirty="0">
                <a:ea typeface="Calibri"/>
                <a:cs typeface="Calibri"/>
                <a:sym typeface="Calibri"/>
              </a:rPr>
              <a:t>Rivera et al. 2015 (NCDVTMH); Phillips et al. 2014 (NCDVTMH)</a:t>
            </a:r>
          </a:p>
        </p:txBody>
      </p:sp>
      <p:sp>
        <p:nvSpPr>
          <p:cNvPr id="4" name="Content Placeholder 3">
            <a:extLst>
              <a:ext uri="{FF2B5EF4-FFF2-40B4-BE49-F238E27FC236}">
                <a16:creationId xmlns:a16="http://schemas.microsoft.com/office/drawing/2014/main" id="{AB4077A2-3E7F-7D4A-985F-52BD0239EB96}"/>
              </a:ext>
            </a:extLst>
          </p:cNvPr>
          <p:cNvSpPr>
            <a:spLocks noGrp="1"/>
          </p:cNvSpPr>
          <p:nvPr>
            <p:ph sz="quarter" idx="15"/>
          </p:nvPr>
        </p:nvSpPr>
        <p:spPr/>
        <p:txBody>
          <a:bodyPr/>
          <a:lstStyle/>
          <a:p>
            <a:r>
              <a:rPr lang="en-US" dirty="0"/>
              <a:t>12</a:t>
            </a:r>
          </a:p>
        </p:txBody>
      </p:sp>
      <p:sp>
        <p:nvSpPr>
          <p:cNvPr id="8" name="Google Shape;286;p14">
            <a:extLst>
              <a:ext uri="{FF2B5EF4-FFF2-40B4-BE49-F238E27FC236}">
                <a16:creationId xmlns:a16="http://schemas.microsoft.com/office/drawing/2014/main" id="{BF2A4E34-2EDA-7766-8CE1-31384ABAE9B8}"/>
              </a:ext>
            </a:extLst>
          </p:cNvPr>
          <p:cNvSpPr/>
          <p:nvPr/>
        </p:nvSpPr>
        <p:spPr>
          <a:xfrm>
            <a:off x="1894383" y="503237"/>
            <a:ext cx="8227402" cy="2154643"/>
          </a:xfrm>
          <a:prstGeom prst="downArrowCallout">
            <a:avLst>
              <a:gd name="adj1" fmla="val 25000"/>
              <a:gd name="adj2" fmla="val 25000"/>
              <a:gd name="adj3" fmla="val 23266"/>
              <a:gd name="adj4" fmla="val 63243"/>
            </a:avLst>
          </a:prstGeom>
          <a:gradFill>
            <a:gsLst>
              <a:gs pos="0">
                <a:srgbClr val="FFFFFF"/>
              </a:gs>
              <a:gs pos="100000">
                <a:srgbClr val="A8CFD4"/>
              </a:gs>
            </a:gsLst>
            <a:lin ang="5400012" scaled="0"/>
          </a:gradFill>
          <a:ln>
            <a:noFill/>
          </a:ln>
        </p:spPr>
        <p:txBody>
          <a:bodyPr spcFirstLastPara="1" wrap="square" lIns="68569" tIns="68569" rIns="68569" bIns="68569" anchor="ctr" anchorCtr="0">
            <a:noAutofit/>
          </a:bodyPr>
          <a:lstStyle/>
          <a:p>
            <a:pPr defTabSz="685721">
              <a:buClrTx/>
              <a:buSzPts val="1400"/>
              <a:defRPr/>
            </a:pPr>
            <a:endParaRPr sz="1050" dirty="0">
              <a:solidFill>
                <a:sysClr val="windowText" lastClr="000000"/>
              </a:solidFill>
            </a:endParaRPr>
          </a:p>
        </p:txBody>
      </p:sp>
      <p:sp>
        <p:nvSpPr>
          <p:cNvPr id="9" name="Google Shape;287;p14">
            <a:extLst>
              <a:ext uri="{FF2B5EF4-FFF2-40B4-BE49-F238E27FC236}">
                <a16:creationId xmlns:a16="http://schemas.microsoft.com/office/drawing/2014/main" id="{2C3BB14C-6E07-5875-F2B0-FD2A655AAA00}"/>
              </a:ext>
            </a:extLst>
          </p:cNvPr>
          <p:cNvSpPr txBox="1">
            <a:spLocks/>
          </p:cNvSpPr>
          <p:nvPr/>
        </p:nvSpPr>
        <p:spPr>
          <a:xfrm>
            <a:off x="1975803" y="748625"/>
            <a:ext cx="7900988" cy="994172"/>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Lora"/>
              <a:buNone/>
              <a:defRPr sz="4400" b="1" i="1" u="none" strike="noStrike" cap="none">
                <a:solidFill>
                  <a:schemeClr val="dk1"/>
                </a:solidFill>
                <a:latin typeface="Lora Bold Italic"/>
                <a:ea typeface="Lora Bold Italic"/>
                <a:cs typeface="Lora Bold Italic"/>
                <a:sym typeface="Lor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defTabSz="914296">
              <a:lnSpc>
                <a:spcPct val="100000"/>
              </a:lnSpc>
              <a:buClr>
                <a:srgbClr val="000000"/>
              </a:buClr>
              <a:buSzPts val="1100"/>
              <a:defRPr/>
            </a:pPr>
            <a:r>
              <a:rPr lang="en-US" sz="2400" i="0" dirty="0">
                <a:solidFill>
                  <a:srgbClr val="000000"/>
                </a:solidFill>
                <a:latin typeface="Lato" panose="020F0502020204030203" pitchFamily="34" charset="77"/>
              </a:rPr>
              <a:t>IPV is prevalent among people accessing mental health and substance use disorder treatment</a:t>
            </a:r>
            <a:r>
              <a:rPr lang="en-US" sz="2400" i="0" dirty="0">
                <a:solidFill>
                  <a:srgbClr val="000000"/>
                </a:solidFill>
                <a:latin typeface=""/>
              </a:rPr>
              <a:t> </a:t>
            </a:r>
          </a:p>
        </p:txBody>
      </p:sp>
      <p:pic>
        <p:nvPicPr>
          <p:cNvPr id="10" name="Google Shape;288;p14" descr="Infographic on left: High rates of DV among women accessing substance use disorder treatment: 47-90% report DV in their lifetime while 31-67% report DV in the past year. Infographic on right: high rates of DV among women accessing mental health treatment: on average, 30% of women in outpatient settings, 33% of women in inpatient settings, 30-60% of women in psychiatric emergency room settings, report victimization by an intimate partner. &#10;" title="Infographics">
            <a:extLst>
              <a:ext uri="{FF2B5EF4-FFF2-40B4-BE49-F238E27FC236}">
                <a16:creationId xmlns:a16="http://schemas.microsoft.com/office/drawing/2014/main" id="{CE6EB19D-E5B7-669F-CB03-69BD4528CFD7}"/>
              </a:ext>
            </a:extLst>
          </p:cNvPr>
          <p:cNvPicPr preferRelativeResize="0"/>
          <p:nvPr/>
        </p:nvPicPr>
        <p:blipFill rotWithShape="1">
          <a:blip r:embed="rId3">
            <a:alphaModFix/>
          </a:blip>
          <a:srcRect/>
          <a:stretch/>
        </p:blipFill>
        <p:spPr>
          <a:xfrm>
            <a:off x="1686560" y="2273218"/>
            <a:ext cx="3777554" cy="3853806"/>
          </a:xfrm>
          <a:prstGeom prst="rect">
            <a:avLst/>
          </a:prstGeom>
          <a:noFill/>
          <a:ln>
            <a:noFill/>
          </a:ln>
        </p:spPr>
      </p:pic>
      <p:pic>
        <p:nvPicPr>
          <p:cNvPr id="11" name="Google Shape;289;p14">
            <a:extLst>
              <a:ext uri="{FF2B5EF4-FFF2-40B4-BE49-F238E27FC236}">
                <a16:creationId xmlns:a16="http://schemas.microsoft.com/office/drawing/2014/main" id="{6031C233-1729-009D-AD0A-7AAA63395DD6}"/>
              </a:ext>
            </a:extLst>
          </p:cNvPr>
          <p:cNvPicPr preferRelativeResize="0"/>
          <p:nvPr/>
        </p:nvPicPr>
        <p:blipFill rotWithShape="1">
          <a:blip r:embed="rId4">
            <a:alphaModFix/>
          </a:blip>
          <a:srcRect/>
          <a:stretch/>
        </p:blipFill>
        <p:spPr>
          <a:xfrm>
            <a:off x="6727888" y="2280736"/>
            <a:ext cx="3777554" cy="3846288"/>
          </a:xfrm>
          <a:prstGeom prst="rect">
            <a:avLst/>
          </a:prstGeom>
          <a:noFill/>
          <a:ln>
            <a:noFill/>
          </a:ln>
        </p:spPr>
      </p:pic>
    </p:spTree>
    <p:extLst>
      <p:ext uri="{BB962C8B-B14F-4D97-AF65-F5344CB8AC3E}">
        <p14:creationId xmlns:p14="http://schemas.microsoft.com/office/powerpoint/2010/main" val="1704951543"/>
      </p:ext>
    </p:extLst>
  </p:cSld>
  <p:clrMapOvr>
    <a:masterClrMapping/>
  </p:clrMapOvr>
</p:sld>
</file>

<file path=ppt/theme/theme1.xml><?xml version="1.0" encoding="utf-8"?>
<a:theme xmlns:a="http://schemas.openxmlformats.org/drawingml/2006/main" name="NCDVTMH Template 202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CDVTMH">
      <a:majorFont>
        <a:latin typeface="Lora"/>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7" id="{1E1FBFB0-B5E5-B643-B727-35DE6DC1030B}" vid="{7C983023-4CA5-804A-A627-710E005043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NCDVTMH Template 2021</Template>
  <TotalTime>548</TotalTime>
  <Words>12564</Words>
  <Application>Microsoft Office PowerPoint</Application>
  <PresentationFormat>Widescreen</PresentationFormat>
  <Paragraphs>801</Paragraphs>
  <Slides>63</Slides>
  <Notes>42</Notes>
  <HiddenSlides>1</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NCDVTMH Template 2021</vt:lpstr>
      <vt:lpstr>Intimate Partner Violence, Substance Use, Substance Use Coercion: Implications for Perinatal Providers</vt:lpstr>
      <vt:lpstr>Overview</vt:lpstr>
      <vt:lpstr>PowerPoint Presentation</vt:lpstr>
      <vt:lpstr>Weave WV Project Overview</vt:lpstr>
      <vt:lpstr>Weave WV Project Goals</vt:lpstr>
      <vt:lpstr>PowerPoint Presentation</vt:lpstr>
      <vt:lpstr>Trauma, Mental Health, Substance Use, and IPV: What Are the Connections?</vt:lpstr>
      <vt:lpstr> IPV Has Significant Mental Health  and Substance Use Effects </vt:lpstr>
      <vt:lpstr>PowerPoint Presentation</vt:lpstr>
      <vt:lpstr>IPV and Pregnancy</vt:lpstr>
      <vt:lpstr>PowerPoint Presentation</vt:lpstr>
      <vt:lpstr>PowerPoint Presentation</vt:lpstr>
      <vt:lpstr>Mental Health Coercion Survey:  Qualitative Findings</vt:lpstr>
      <vt:lpstr>PowerPoint Presentation</vt:lpstr>
      <vt:lpstr>Introduction to Substances, Coerced Use, and Escalation of Substance Use</vt:lpstr>
      <vt:lpstr>Substance Use Coercion Survey:  Treatment Interference and Sabotage</vt:lpstr>
      <vt:lpstr>Substance Use Coercion Survey:  Additional Qualitative Findings</vt:lpstr>
      <vt:lpstr>PowerPoint Presentation</vt:lpstr>
      <vt:lpstr>PowerPoint Presentation</vt:lpstr>
      <vt:lpstr>IPV and Opioids</vt:lpstr>
      <vt:lpstr>Substance Use Coercion and Opioids</vt:lpstr>
      <vt:lpstr>Substance Use Coercion and the Opioid Epidemic</vt:lpstr>
      <vt:lpstr>PowerPoint Presentation</vt:lpstr>
      <vt:lpstr>PowerPoint Presentation</vt:lpstr>
      <vt:lpstr>PowerPoint Presentation</vt:lpstr>
      <vt:lpstr>PowerPoint Presentation</vt:lpstr>
      <vt:lpstr>PowerPoint Presentation</vt:lpstr>
      <vt:lpstr>PowerPoint Presentation</vt:lpstr>
      <vt:lpstr>How People Who Engage in IPV Leverage Punitive Systems and Policies Against Their Partners</vt:lpstr>
      <vt:lpstr>Trauma, DV, and MH/SU Coercion: Complex Picture</vt:lpstr>
      <vt:lpstr>PowerPoint Presentation</vt:lpstr>
      <vt:lpstr>PowerPoint Presentation</vt:lpstr>
      <vt:lpstr>What are some things we can do?</vt:lpstr>
      <vt:lpstr> Strategies for Addressing Mental Health and Substance Use Coercion in Clinical Practice </vt:lpstr>
      <vt:lpstr>Coercion Toolkit:  Initial Steps for Addressing Substance Use Coercion</vt:lpstr>
      <vt:lpstr>Coercion Toolkit:  Responding to Substance Use Coercion in Clinical Practice</vt:lpstr>
      <vt:lpstr>Coercion Toolkit:  Responding When Someone Discloses Experiences of Substance Use Coercion</vt:lpstr>
      <vt:lpstr>PowerPoint Presentation</vt:lpstr>
      <vt:lpstr>Confidentiality is a Safety Need</vt:lpstr>
      <vt:lpstr>Discuss Substance Use Coercion as Part of Substance Use Histories and Conversations About IPV</vt:lpstr>
      <vt:lpstr>Discuss as Substance Use Coercion as Part of a Substance Use History</vt:lpstr>
      <vt:lpstr>Asking as Part of a  Substance Use History Cont. </vt:lpstr>
      <vt:lpstr>Incorporate Conversations About  Substance Use Coercion Into Your Assessments</vt:lpstr>
      <vt:lpstr>Offer Perspective: Validate and Affirm</vt:lpstr>
      <vt:lpstr>Ask About the Children</vt:lpstr>
      <vt:lpstr>Things to Keep in Mind</vt:lpstr>
      <vt:lpstr>Notice Red Flags</vt:lpstr>
      <vt:lpstr>Collaboratively Strategize Ways to  Safely Access Treatment and Services</vt:lpstr>
      <vt:lpstr>Documentation with  MH and SU Coercion in Mind</vt:lpstr>
      <vt:lpstr>Documentation with  Substance Use Coercion in Mind, Cont.</vt:lpstr>
      <vt:lpstr>PowerPoint Presentation</vt:lpstr>
      <vt:lpstr>WV Coalition Against Domestic Violence (WVCADV)</vt:lpstr>
      <vt:lpstr>Implications for Policy and Practice</vt:lpstr>
      <vt:lpstr>Thank you! </vt:lpstr>
      <vt:lpstr>PowerPoint Presentation</vt:lpstr>
      <vt:lpstr>PowerPoint Presentation</vt:lpstr>
      <vt:lpstr>NCDVTMH Resources on Substance Use Coercion</vt:lpstr>
      <vt:lpstr>Supporting Survivors Who Experience Mental Health or Substance Use Coercion</vt:lpstr>
      <vt:lpstr>Palm Card on Substance Use Coercion</vt:lpstr>
      <vt:lpstr>PowerPoint Presentation</vt:lpstr>
      <vt:lpstr>Systematic Review of Trauma-Focused Interventions for Domestic Violence Survivors:  Warshaw, Sullivan, and Rivera, 2013</vt:lpstr>
      <vt:lpstr>NCDVTMH’s Online Repository of IPV-Specific Interventions www.nationalcenterdvtraumamh.org/publications-products/ncdvtmh-online-repository-of-trauma-focused-interventions-for-survivors-of-intimate-partner-violence/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Intimate Partner Violence, Substance Use, Substance Use Coercion: Implications for Perinatal Providers</dc:title>
  <dc:creator>Microsoft Office User</dc:creator>
  <cp:lastModifiedBy>Kitty P</cp:lastModifiedBy>
  <cp:revision>16</cp:revision>
  <dcterms:created xsi:type="dcterms:W3CDTF">2023-09-06T19:34:22Z</dcterms:created>
  <dcterms:modified xsi:type="dcterms:W3CDTF">2023-09-25T18:51:58Z</dcterms:modified>
</cp:coreProperties>
</file>