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1" r:id="rId4"/>
  </p:sldMasterIdLst>
  <p:notesMasterIdLst>
    <p:notesMasterId r:id="rId48"/>
  </p:notesMasterIdLst>
  <p:sldIdLst>
    <p:sldId id="2936" r:id="rId5"/>
    <p:sldId id="2937" r:id="rId6"/>
    <p:sldId id="2938" r:id="rId7"/>
    <p:sldId id="2939" r:id="rId8"/>
    <p:sldId id="2940" r:id="rId9"/>
    <p:sldId id="2941" r:id="rId10"/>
    <p:sldId id="2942" r:id="rId11"/>
    <p:sldId id="2943" r:id="rId12"/>
    <p:sldId id="2944" r:id="rId13"/>
    <p:sldId id="2945" r:id="rId14"/>
    <p:sldId id="2946" r:id="rId15"/>
    <p:sldId id="2947" r:id="rId16"/>
    <p:sldId id="2948" r:id="rId17"/>
    <p:sldId id="2949" r:id="rId18"/>
    <p:sldId id="2950" r:id="rId19"/>
    <p:sldId id="2951" r:id="rId20"/>
    <p:sldId id="2952" r:id="rId21"/>
    <p:sldId id="2953" r:id="rId22"/>
    <p:sldId id="2954" r:id="rId23"/>
    <p:sldId id="2955" r:id="rId24"/>
    <p:sldId id="2956" r:id="rId25"/>
    <p:sldId id="2957" r:id="rId26"/>
    <p:sldId id="2958" r:id="rId27"/>
    <p:sldId id="2959" r:id="rId28"/>
    <p:sldId id="2960" r:id="rId29"/>
    <p:sldId id="2961" r:id="rId30"/>
    <p:sldId id="2962" r:id="rId31"/>
    <p:sldId id="2963" r:id="rId32"/>
    <p:sldId id="2964" r:id="rId33"/>
    <p:sldId id="2965" r:id="rId34"/>
    <p:sldId id="2966" r:id="rId35"/>
    <p:sldId id="2967" r:id="rId36"/>
    <p:sldId id="2968" r:id="rId37"/>
    <p:sldId id="2969" r:id="rId38"/>
    <p:sldId id="2970" r:id="rId39"/>
    <p:sldId id="2971" r:id="rId40"/>
    <p:sldId id="2972" r:id="rId41"/>
    <p:sldId id="2973" r:id="rId42"/>
    <p:sldId id="2974" r:id="rId43"/>
    <p:sldId id="2975" r:id="rId44"/>
    <p:sldId id="2976" r:id="rId45"/>
    <p:sldId id="2977" r:id="rId46"/>
    <p:sldId id="297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6F4F7-BF71-4307-8B35-1D63A4E33CD9}" v="4" dt="2023-09-19T15:14:08.9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1" y="1087405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9" y="3"/>
            <a:ext cx="2279743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3"/>
            <a:ext cx="1135067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5" y="514900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1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5" y="42034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795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7" y="5717907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26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3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48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685800"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909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30" y="148929"/>
            <a:ext cx="6560143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3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08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4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212A-7FFB-B475-0DE4-941E323D3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1797768"/>
            <a:ext cx="7473666" cy="1529206"/>
          </a:xfrm>
        </p:spPr>
        <p:txBody>
          <a:bodyPr>
            <a:normAutofit/>
          </a:bodyPr>
          <a:lstStyle/>
          <a:p>
            <a:r>
              <a:rPr lang="en-US" sz="4050" dirty="0">
                <a:solidFill>
                  <a:schemeClr val="accent3"/>
                </a:solidFill>
              </a:rPr>
              <a:t>ERAS for Postoperative Cesarean Delivery Pain: Current Trends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2C808-F66A-1683-647C-ECD13B0DA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5097" y="3873919"/>
            <a:ext cx="6459583" cy="1529205"/>
          </a:xfrm>
        </p:spPr>
        <p:txBody>
          <a:bodyPr>
            <a:normAutofit/>
          </a:bodyPr>
          <a:lstStyle/>
          <a:p>
            <a:r>
              <a:rPr lang="en-US" sz="1500" b="1" dirty="0"/>
              <a:t>Manny Vallejo, MD</a:t>
            </a:r>
          </a:p>
          <a:p>
            <a:r>
              <a:rPr lang="en-US" sz="1200" b="1" dirty="0"/>
              <a:t>Associate Dean and Designated Institutional Official</a:t>
            </a:r>
          </a:p>
          <a:p>
            <a:r>
              <a:rPr lang="en-US" sz="1200" b="1" dirty="0"/>
              <a:t>Professor of Medical Education, Anesthesiology, Obstetrics &amp; Gynecology</a:t>
            </a:r>
          </a:p>
          <a:p>
            <a:r>
              <a:rPr lang="en-US" sz="1200" b="1" dirty="0"/>
              <a:t>Co-Director, Obstetric Anesthesiology</a:t>
            </a:r>
          </a:p>
          <a:p>
            <a:r>
              <a:rPr lang="en-US" sz="1200" b="1" dirty="0"/>
              <a:t>WVUMedicine Childrens Hospital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91AFE-DF30-4A4E-E7A5-85417BF317B6}"/>
              </a:ext>
            </a:extLst>
          </p:cNvPr>
          <p:cNvSpPr txBox="1"/>
          <p:nvPr/>
        </p:nvSpPr>
        <p:spPr>
          <a:xfrm>
            <a:off x="7336978" y="5642334"/>
            <a:ext cx="282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srgbClr val="FF9514"/>
                </a:solidFill>
                <a:latin typeface="Avenir Next LT Pro"/>
              </a:rPr>
              <a:t>No financial disclosures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1305B-7DE2-8D94-00A1-A984F3C2F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987" y="4606290"/>
            <a:ext cx="1341618" cy="13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95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E05EF-1ADB-ED30-D10C-6B49980A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Breast Feeding and 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11794-FE3B-AC64-1C25-FACF03C4B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3" y="2290573"/>
            <a:ext cx="7606769" cy="2894807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/>
              <a:t>Consideration must be placed on the medications given to the mother as they </a:t>
            </a:r>
            <a:r>
              <a:rPr lang="en-US" b="1" dirty="0">
                <a:solidFill>
                  <a:schemeClr val="accent4"/>
                </a:solidFill>
              </a:rPr>
              <a:t>may transfer to the breast-fed infant </a:t>
            </a:r>
          </a:p>
          <a:p>
            <a:pPr algn="l"/>
            <a:r>
              <a:rPr lang="en-US" dirty="0"/>
              <a:t>A </a:t>
            </a:r>
            <a:r>
              <a:rPr lang="en-US" b="1" dirty="0">
                <a:solidFill>
                  <a:schemeClr val="accent4"/>
                </a:solidFill>
              </a:rPr>
              <a:t>relative-infant dose (RID) </a:t>
            </a:r>
            <a:r>
              <a:rPr lang="en-US" dirty="0"/>
              <a:t>is expressed as a </a:t>
            </a:r>
            <a:r>
              <a:rPr lang="en-US" b="1" dirty="0">
                <a:solidFill>
                  <a:schemeClr val="accent4"/>
                </a:solidFill>
              </a:rPr>
              <a:t>percentage</a:t>
            </a:r>
            <a:r>
              <a:rPr lang="en-US" dirty="0"/>
              <a:t> and is </a:t>
            </a:r>
            <a:r>
              <a:rPr lang="en-US" b="1" dirty="0">
                <a:solidFill>
                  <a:schemeClr val="accent4"/>
                </a:solidFill>
              </a:rPr>
              <a:t>weight-adjusted for the neonate </a:t>
            </a:r>
          </a:p>
          <a:p>
            <a:pPr algn="l"/>
            <a:r>
              <a:rPr lang="en-US" dirty="0"/>
              <a:t>RIDs </a:t>
            </a:r>
            <a:r>
              <a:rPr lang="en-US" b="1" dirty="0">
                <a:solidFill>
                  <a:schemeClr val="accent4"/>
                </a:solidFill>
              </a:rPr>
              <a:t>quantifies </a:t>
            </a:r>
            <a:r>
              <a:rPr lang="en-US" dirty="0"/>
              <a:t>the amount of </a:t>
            </a:r>
            <a:r>
              <a:rPr lang="en-US" b="1" dirty="0">
                <a:solidFill>
                  <a:schemeClr val="accent4"/>
                </a:solidFill>
              </a:rPr>
              <a:t>neonatal drug exposure </a:t>
            </a:r>
            <a:r>
              <a:rPr lang="en-US" dirty="0"/>
              <a:t>relative </a:t>
            </a:r>
            <a:r>
              <a:rPr lang="en-US" b="1" dirty="0">
                <a:solidFill>
                  <a:schemeClr val="accent4"/>
                </a:solidFill>
              </a:rPr>
              <a:t>to the mother’s dose </a:t>
            </a:r>
          </a:p>
          <a:p>
            <a:pPr algn="l"/>
            <a:r>
              <a:rPr lang="en-US" dirty="0"/>
              <a:t>A </a:t>
            </a:r>
            <a:r>
              <a:rPr lang="en-US" b="1" dirty="0">
                <a:solidFill>
                  <a:schemeClr val="accent4"/>
                </a:solidFill>
              </a:rPr>
              <a:t>RID &gt; 10% </a:t>
            </a:r>
            <a:r>
              <a:rPr lang="en-US" dirty="0"/>
              <a:t>is considered </a:t>
            </a:r>
            <a:r>
              <a:rPr lang="en-US" b="1" dirty="0">
                <a:solidFill>
                  <a:schemeClr val="accent4"/>
                </a:solidFill>
              </a:rPr>
              <a:t>high</a:t>
            </a:r>
          </a:p>
          <a:p>
            <a:pPr algn="l"/>
            <a:r>
              <a:rPr lang="en-US" b="1" dirty="0">
                <a:solidFill>
                  <a:schemeClr val="accent4"/>
                </a:solidFill>
              </a:rPr>
              <a:t>Acetaminophen</a:t>
            </a:r>
            <a:r>
              <a:rPr lang="en-US" dirty="0"/>
              <a:t> provides effective analgesia with minimal side effects. It has an </a:t>
            </a:r>
            <a:r>
              <a:rPr lang="en-US" b="1" dirty="0">
                <a:solidFill>
                  <a:schemeClr val="accent4"/>
                </a:solidFill>
              </a:rPr>
              <a:t>opioid-sparing effect </a:t>
            </a:r>
            <a:r>
              <a:rPr lang="en-US" dirty="0"/>
              <a:t>and has a </a:t>
            </a:r>
            <a:r>
              <a:rPr lang="en-US" b="1" dirty="0">
                <a:solidFill>
                  <a:schemeClr val="accent4"/>
                </a:solidFill>
              </a:rPr>
              <a:t>RID =  1.3%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BDEA3-5949-2009-67E7-A879A9D6922A}"/>
              </a:ext>
            </a:extLst>
          </p:cNvPr>
          <p:cNvSpPr txBox="1"/>
          <p:nvPr/>
        </p:nvSpPr>
        <p:spPr>
          <a:xfrm>
            <a:off x="2251617" y="5716394"/>
            <a:ext cx="1500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Hernandez 2020</a:t>
            </a:r>
          </a:p>
        </p:txBody>
      </p:sp>
    </p:spTree>
    <p:extLst>
      <p:ext uri="{BB962C8B-B14F-4D97-AF65-F5344CB8AC3E}">
        <p14:creationId xmlns:p14="http://schemas.microsoft.com/office/powerpoint/2010/main" val="593357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EF76-DBA9-753B-3CBB-25CCB89E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Breast Feeding and 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FEEB1-B9DA-6F4C-7810-7BD1BEA36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3" y="2004408"/>
            <a:ext cx="7581831" cy="3366655"/>
          </a:xfrm>
        </p:spPr>
        <p:txBody>
          <a:bodyPr>
            <a:normAutofit/>
          </a:bodyPr>
          <a:lstStyle/>
          <a:p>
            <a:r>
              <a:rPr lang="en-US" sz="2025" b="1" dirty="0">
                <a:solidFill>
                  <a:schemeClr val="accent2"/>
                </a:solidFill>
              </a:rPr>
              <a:t>Ketorolac</a:t>
            </a:r>
            <a:r>
              <a:rPr lang="en-US" sz="2025" dirty="0"/>
              <a:t> (NSAID) has a low </a:t>
            </a:r>
            <a:r>
              <a:rPr lang="en-US" sz="2025" b="1" dirty="0">
                <a:solidFill>
                  <a:schemeClr val="accent2"/>
                </a:solidFill>
              </a:rPr>
              <a:t>RID of 0.2 to 0.4%</a:t>
            </a:r>
            <a:r>
              <a:rPr lang="en-US" sz="2025" dirty="0">
                <a:solidFill>
                  <a:schemeClr val="accent2"/>
                </a:solidFill>
              </a:rPr>
              <a:t> </a:t>
            </a:r>
          </a:p>
          <a:p>
            <a:r>
              <a:rPr lang="en-US" sz="2025" b="1" dirty="0">
                <a:solidFill>
                  <a:schemeClr val="accent2"/>
                </a:solidFill>
              </a:rPr>
              <a:t>Ibuprofen</a:t>
            </a:r>
            <a:r>
              <a:rPr lang="en-US" sz="2025" dirty="0"/>
              <a:t> (NSAID) - short half-life, RID = 0.6% in colostrum and </a:t>
            </a:r>
            <a:r>
              <a:rPr lang="en-US" sz="2025" b="1" dirty="0">
                <a:solidFill>
                  <a:schemeClr val="accent2"/>
                </a:solidFill>
              </a:rPr>
              <a:t>&lt; 0.38% </a:t>
            </a:r>
            <a:r>
              <a:rPr lang="en-US" sz="2025" dirty="0"/>
              <a:t>in mature breast milk</a:t>
            </a:r>
          </a:p>
          <a:p>
            <a:r>
              <a:rPr lang="en-US" sz="2025" b="1" dirty="0">
                <a:solidFill>
                  <a:schemeClr val="accent2"/>
                </a:solidFill>
              </a:rPr>
              <a:t>Hydrocodone = 3.7%, Oxycodone = 8%, Morphine = 10.7% </a:t>
            </a:r>
          </a:p>
          <a:p>
            <a:r>
              <a:rPr lang="en-US" sz="2025" dirty="0"/>
              <a:t>Central nervous system </a:t>
            </a:r>
            <a:r>
              <a:rPr lang="en-US" sz="2025" b="1" dirty="0">
                <a:solidFill>
                  <a:schemeClr val="accent2"/>
                </a:solidFill>
              </a:rPr>
              <a:t>(CNS) depression rates</a:t>
            </a:r>
            <a:r>
              <a:rPr lang="en-US" sz="2025" dirty="0"/>
              <a:t>, defined as feeding infants whose mothers were taking </a:t>
            </a:r>
            <a:r>
              <a:rPr lang="en-US" sz="2025" b="1" dirty="0">
                <a:solidFill>
                  <a:schemeClr val="accent2"/>
                </a:solidFill>
              </a:rPr>
              <a:t>oxycodone</a:t>
            </a:r>
            <a:r>
              <a:rPr lang="en-US" sz="2025" b="1" dirty="0"/>
              <a:t> </a:t>
            </a:r>
            <a:r>
              <a:rPr lang="en-US" sz="2025" dirty="0"/>
              <a:t>or</a:t>
            </a:r>
            <a:r>
              <a:rPr lang="en-US" sz="2025" b="1" dirty="0"/>
              <a:t> </a:t>
            </a:r>
            <a:r>
              <a:rPr lang="en-US" sz="2025" b="1" dirty="0">
                <a:solidFill>
                  <a:schemeClr val="accent2"/>
                </a:solidFill>
              </a:rPr>
              <a:t>codeine</a:t>
            </a:r>
            <a:r>
              <a:rPr lang="en-US" sz="2025" dirty="0"/>
              <a:t> have been reported as </a:t>
            </a:r>
            <a:r>
              <a:rPr lang="en-US" sz="2025" b="1" dirty="0">
                <a:solidFill>
                  <a:schemeClr val="accent2"/>
                </a:solidFill>
              </a:rPr>
              <a:t>20% and 16%</a:t>
            </a:r>
            <a:r>
              <a:rPr lang="en-US" sz="2025" dirty="0"/>
              <a:t>,</a:t>
            </a:r>
            <a:r>
              <a:rPr lang="en-US" sz="2025" b="1" dirty="0">
                <a:solidFill>
                  <a:schemeClr val="accent2"/>
                </a:solidFill>
              </a:rPr>
              <a:t> </a:t>
            </a:r>
            <a:r>
              <a:rPr lang="en-US" sz="2025" dirty="0"/>
              <a:t>whereas the rate of CNS depression in infants whose mothers were only taking </a:t>
            </a:r>
            <a:r>
              <a:rPr lang="en-US" sz="2025" b="1" dirty="0">
                <a:solidFill>
                  <a:schemeClr val="accent2"/>
                </a:solidFill>
              </a:rPr>
              <a:t>acetaminophen = 0.5%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1F690-9FFA-D29A-D77C-FB15AEC11E3F}"/>
              </a:ext>
            </a:extLst>
          </p:cNvPr>
          <p:cNvSpPr txBox="1"/>
          <p:nvPr/>
        </p:nvSpPr>
        <p:spPr>
          <a:xfrm>
            <a:off x="2285071" y="5607670"/>
            <a:ext cx="1500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Hernandez 2020</a:t>
            </a:r>
          </a:p>
        </p:txBody>
      </p:sp>
    </p:spTree>
    <p:extLst>
      <p:ext uri="{BB962C8B-B14F-4D97-AF65-F5344CB8AC3E}">
        <p14:creationId xmlns:p14="http://schemas.microsoft.com/office/powerpoint/2010/main" val="3940362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9333-24ED-7844-868C-10CB0B26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ERAS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CCADD-76BB-121D-5ECE-FFF7968BC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2" y="2125267"/>
            <a:ext cx="7569362" cy="3060113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Goal is </a:t>
            </a:r>
            <a:r>
              <a:rPr lang="en-US" sz="1800" b="1" dirty="0">
                <a:solidFill>
                  <a:schemeClr val="accent1"/>
                </a:solidFill>
              </a:rPr>
              <a:t>to optimize postoperative analgesia</a:t>
            </a:r>
            <a:r>
              <a:rPr lang="en-US" sz="1800" dirty="0"/>
              <a:t> </a:t>
            </a:r>
          </a:p>
          <a:p>
            <a:r>
              <a:rPr lang="en-US" sz="1800" dirty="0"/>
              <a:t>Pain management protocols have moved towards a </a:t>
            </a:r>
            <a:r>
              <a:rPr lang="en-US" sz="1800" b="1" dirty="0">
                <a:solidFill>
                  <a:schemeClr val="accent1"/>
                </a:solidFill>
              </a:rPr>
              <a:t>standardized approach </a:t>
            </a:r>
            <a:r>
              <a:rPr lang="en-US" sz="1800" dirty="0"/>
              <a:t>that has become embedded in </a:t>
            </a:r>
            <a:r>
              <a:rPr lang="en-US" sz="1800" b="1" dirty="0">
                <a:solidFill>
                  <a:schemeClr val="accent1"/>
                </a:solidFill>
              </a:rPr>
              <a:t>enhanced recovery after surgery </a:t>
            </a:r>
            <a:r>
              <a:rPr lang="en-US" sz="1800" dirty="0"/>
              <a:t>pathways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Evidence based multimodal analgesic protocols </a:t>
            </a:r>
            <a:r>
              <a:rPr lang="en-US" sz="1800" dirty="0"/>
              <a:t>are intended to </a:t>
            </a:r>
            <a:r>
              <a:rPr lang="en-US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sz="1800" dirty="0"/>
              <a:t> </a:t>
            </a:r>
            <a:r>
              <a:rPr lang="en-US" sz="1800" b="1" dirty="0">
                <a:solidFill>
                  <a:schemeClr val="accent1"/>
                </a:solidFill>
              </a:rPr>
              <a:t>variability </a:t>
            </a:r>
            <a:r>
              <a:rPr lang="en-US" sz="1800" dirty="0"/>
              <a:t>in care, </a:t>
            </a:r>
            <a:r>
              <a:rPr lang="en-US" sz="1800" b="1" dirty="0">
                <a:solidFill>
                  <a:schemeClr val="accent1"/>
                </a:solidFill>
              </a:rPr>
              <a:t>improve pain management</a:t>
            </a:r>
            <a:r>
              <a:rPr lang="en-US" sz="1800" dirty="0"/>
              <a:t>, </a:t>
            </a:r>
            <a:r>
              <a:rPr lang="en-US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sz="1800" b="1" dirty="0">
                <a:solidFill>
                  <a:schemeClr val="accent1"/>
                </a:solidFill>
              </a:rPr>
              <a:t> opioid utilization </a:t>
            </a:r>
            <a:r>
              <a:rPr lang="en-US" sz="1800" dirty="0"/>
              <a:t>and </a:t>
            </a:r>
            <a:r>
              <a:rPr lang="en-US" sz="1800" b="1" dirty="0">
                <a:solidFill>
                  <a:schemeClr val="accent1"/>
                </a:solidFill>
              </a:rPr>
              <a:t>accelerate recovery </a:t>
            </a:r>
            <a:r>
              <a:rPr lang="en-US" sz="1800" dirty="0"/>
              <a:t>to normal presurgical function </a:t>
            </a:r>
          </a:p>
          <a:p>
            <a:r>
              <a:rPr lang="en-US" sz="1800" dirty="0"/>
              <a:t>In principle, this is the </a:t>
            </a:r>
            <a:r>
              <a:rPr lang="en-US" sz="1800" b="1" dirty="0">
                <a:solidFill>
                  <a:schemeClr val="accent1"/>
                </a:solidFill>
              </a:rPr>
              <a:t>optimal approach </a:t>
            </a:r>
            <a:r>
              <a:rPr lang="en-US" sz="1800" dirty="0"/>
              <a:t>to managing surgical pain</a:t>
            </a:r>
          </a:p>
          <a:p>
            <a:r>
              <a:rPr lang="en-US" sz="1800" dirty="0"/>
              <a:t>However, postoperative pain management protocols </a:t>
            </a:r>
            <a:r>
              <a:rPr lang="en-US" sz="1800" b="1" dirty="0">
                <a:solidFill>
                  <a:schemeClr val="accent1"/>
                </a:solidFill>
              </a:rPr>
              <a:t>standardized one-size-fits-all </a:t>
            </a:r>
            <a:r>
              <a:rPr lang="en-US" sz="1800" dirty="0">
                <a:solidFill>
                  <a:schemeClr val="tx2"/>
                </a:solidFill>
              </a:rPr>
              <a:t>protocols</a:t>
            </a:r>
            <a:r>
              <a:rPr lang="en-US" sz="1800" b="1" dirty="0">
                <a:solidFill>
                  <a:schemeClr val="accent1"/>
                </a:solidFill>
              </a:rPr>
              <a:t> treats all patients the same </a:t>
            </a:r>
            <a:r>
              <a:rPr lang="en-US" sz="1800" dirty="0"/>
              <a:t>and assume all women will have similar pain experiences after delivery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05CFE-B7DD-F80B-0435-827C67AA7F3E}"/>
              </a:ext>
            </a:extLst>
          </p:cNvPr>
          <p:cNvSpPr txBox="1"/>
          <p:nvPr/>
        </p:nvSpPr>
        <p:spPr>
          <a:xfrm>
            <a:off x="2310163" y="5699667"/>
            <a:ext cx="13372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Carvalho 2019</a:t>
            </a:r>
          </a:p>
        </p:txBody>
      </p:sp>
    </p:spTree>
    <p:extLst>
      <p:ext uri="{BB962C8B-B14F-4D97-AF65-F5344CB8AC3E}">
        <p14:creationId xmlns:p14="http://schemas.microsoft.com/office/powerpoint/2010/main" val="411986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E747B-D0F5-B239-70F4-D9A5E0E7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76B855D-E9CC-4FF8-AD85-6CDC7B89A0DE}" type="slidenum">
              <a:rPr lang="en-US">
                <a:solidFill>
                  <a:prstClr val="black">
                    <a:tint val="75000"/>
                  </a:prstClr>
                </a:solidFill>
                <a:latin typeface="Avenir Next LT Pro"/>
              </a:rPr>
              <a:pPr defTabSz="685800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venir Next LT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E4A6C-4B64-A9AA-7368-0626D1A9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1"/>
            <a:ext cx="4538828" cy="3650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82AC46-E0AB-B779-A8D9-81260C3BF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95" y="2350294"/>
            <a:ext cx="4510011" cy="36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6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9B4A6-9629-4C20-DEC9-DB79E5D3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Disadvantages of a Standardized ERAS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4D1B7-2B3F-D301-50BD-D4D4C525A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125267"/>
            <a:ext cx="7886700" cy="3420362"/>
          </a:xfrm>
        </p:spPr>
        <p:txBody>
          <a:bodyPr>
            <a:normAutofit/>
          </a:bodyPr>
          <a:lstStyle/>
          <a:p>
            <a:r>
              <a:rPr lang="en-US" sz="1650" dirty="0"/>
              <a:t>Several studies from the United States report that standardized (individual physician or institutional) opioid prescription practices result in </a:t>
            </a:r>
            <a:r>
              <a:rPr lang="en-US" sz="1650" b="1" dirty="0">
                <a:solidFill>
                  <a:schemeClr val="accent6"/>
                </a:solidFill>
              </a:rPr>
              <a:t>significantly more opioids being prescribed </a:t>
            </a:r>
            <a:r>
              <a:rPr lang="en-US" sz="1650" dirty="0"/>
              <a:t>to women after cesarean delivery than are required or consumed </a:t>
            </a:r>
          </a:p>
          <a:p>
            <a:r>
              <a:rPr lang="en-US" sz="1650" dirty="0"/>
              <a:t>The postoperative pain experience is a </a:t>
            </a:r>
            <a:r>
              <a:rPr lang="en-US" sz="1650" b="1" dirty="0">
                <a:solidFill>
                  <a:schemeClr val="accent6"/>
                </a:solidFill>
              </a:rPr>
              <a:t>complex psychophysical response</a:t>
            </a:r>
            <a:r>
              <a:rPr lang="en-US" sz="1650" dirty="0">
                <a:solidFill>
                  <a:srgbClr val="C00000"/>
                </a:solidFill>
              </a:rPr>
              <a:t> </a:t>
            </a:r>
            <a:r>
              <a:rPr lang="en-US" sz="1650" dirty="0"/>
              <a:t>to a </a:t>
            </a:r>
            <a:r>
              <a:rPr lang="en-US" sz="1650" b="1" dirty="0">
                <a:solidFill>
                  <a:schemeClr val="accent6"/>
                </a:solidFill>
              </a:rPr>
              <a:t>noxious stimulus </a:t>
            </a:r>
            <a:r>
              <a:rPr lang="en-US" sz="1650" dirty="0"/>
              <a:t>that involves a </a:t>
            </a:r>
            <a:r>
              <a:rPr lang="en-US" sz="1650" b="1" dirty="0">
                <a:solidFill>
                  <a:schemeClr val="accent6"/>
                </a:solidFill>
              </a:rPr>
              <a:t>cognitive evaluation </a:t>
            </a:r>
            <a:r>
              <a:rPr lang="en-US" sz="1650" dirty="0"/>
              <a:t>and an </a:t>
            </a:r>
            <a:r>
              <a:rPr lang="en-US" sz="1650" b="1" dirty="0">
                <a:solidFill>
                  <a:schemeClr val="accent6"/>
                </a:solidFill>
              </a:rPr>
              <a:t>emotional response</a:t>
            </a:r>
          </a:p>
          <a:p>
            <a:r>
              <a:rPr lang="en-US" sz="1650" dirty="0"/>
              <a:t>Women who receive </a:t>
            </a:r>
            <a:r>
              <a:rPr lang="en-US" sz="1650" b="1" dirty="0">
                <a:solidFill>
                  <a:schemeClr val="accent6"/>
                </a:solidFill>
              </a:rPr>
              <a:t>good peripartum pain relief </a:t>
            </a:r>
            <a:r>
              <a:rPr lang="en-US" sz="1650" dirty="0"/>
              <a:t>are not necessarily satisfied with their care and </a:t>
            </a:r>
            <a:r>
              <a:rPr lang="en-US" sz="1650" b="1" dirty="0">
                <a:solidFill>
                  <a:schemeClr val="accent6"/>
                </a:solidFill>
              </a:rPr>
              <a:t>maternal satisfaction may be related more to coping with pain</a:t>
            </a:r>
          </a:p>
          <a:p>
            <a:r>
              <a:rPr lang="en-US" sz="1650" b="1" dirty="0">
                <a:solidFill>
                  <a:schemeClr val="accent6"/>
                </a:solidFill>
              </a:rPr>
              <a:t>Satisfaction</a:t>
            </a:r>
            <a:r>
              <a:rPr lang="en-US" sz="1650" dirty="0"/>
              <a:t> is </a:t>
            </a:r>
            <a:r>
              <a:rPr lang="en-US" sz="1650" b="1" dirty="0">
                <a:solidFill>
                  <a:schemeClr val="accent6"/>
                </a:solidFill>
              </a:rPr>
              <a:t>multidimensional</a:t>
            </a:r>
            <a:r>
              <a:rPr lang="en-US" sz="1650" dirty="0"/>
              <a:t> and is </a:t>
            </a:r>
            <a:r>
              <a:rPr lang="en-US" sz="1650" b="1" dirty="0">
                <a:solidFill>
                  <a:schemeClr val="accent6"/>
                </a:solidFill>
              </a:rPr>
              <a:t>largely related </a:t>
            </a:r>
            <a:r>
              <a:rPr lang="en-US" sz="1650" dirty="0"/>
              <a:t>to the assessed </a:t>
            </a:r>
            <a:r>
              <a:rPr lang="en-US" sz="1650" b="1" dirty="0">
                <a:solidFill>
                  <a:schemeClr val="accent6"/>
                </a:solidFill>
              </a:rPr>
              <a:t>difference between actual </a:t>
            </a:r>
            <a:r>
              <a:rPr lang="en-US" sz="1650" dirty="0">
                <a:solidFill>
                  <a:schemeClr val="tx2"/>
                </a:solidFill>
              </a:rPr>
              <a:t>and</a:t>
            </a:r>
            <a:r>
              <a:rPr lang="en-US" sz="1650" b="1" dirty="0">
                <a:solidFill>
                  <a:schemeClr val="accent6"/>
                </a:solidFill>
              </a:rPr>
              <a:t> expected 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A3CAC-D536-1EA0-2733-A95D8A50ADDD}"/>
              </a:ext>
            </a:extLst>
          </p:cNvPr>
          <p:cNvSpPr txBox="1"/>
          <p:nvPr/>
        </p:nvSpPr>
        <p:spPr>
          <a:xfrm>
            <a:off x="2001750" y="5669408"/>
            <a:ext cx="13372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Carvalho 2019</a:t>
            </a:r>
          </a:p>
        </p:txBody>
      </p:sp>
    </p:spTree>
    <p:extLst>
      <p:ext uri="{BB962C8B-B14F-4D97-AF65-F5344CB8AC3E}">
        <p14:creationId xmlns:p14="http://schemas.microsoft.com/office/powerpoint/2010/main" val="979281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5EEE4-D76F-FE37-D39A-AF020090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Standardized ERAS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2DC06-DAD0-8B63-445D-99319DBEF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3" y="2290573"/>
            <a:ext cx="7656645" cy="2894807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Standardized protocols </a:t>
            </a:r>
            <a:r>
              <a:rPr lang="en-US" sz="1800" b="1" dirty="0">
                <a:solidFill>
                  <a:srgbClr val="7030A0"/>
                </a:solidFill>
              </a:rPr>
              <a:t>may lead to under-treatment </a:t>
            </a:r>
            <a:r>
              <a:rPr lang="en-US" sz="1800" dirty="0"/>
              <a:t>in patients with high analgesic needs and </a:t>
            </a:r>
            <a:r>
              <a:rPr lang="en-US" sz="1800" b="1" dirty="0">
                <a:solidFill>
                  <a:srgbClr val="7030A0"/>
                </a:solidFill>
              </a:rPr>
              <a:t>overtreatment</a:t>
            </a:r>
            <a:r>
              <a:rPr lang="en-US" sz="1800" dirty="0"/>
              <a:t> in women with low analgesic needs with </a:t>
            </a:r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1800" b="1" dirty="0">
                <a:solidFill>
                  <a:srgbClr val="7030A0"/>
                </a:solidFill>
              </a:rPr>
              <a:t> side effects</a:t>
            </a:r>
          </a:p>
          <a:p>
            <a:r>
              <a:rPr lang="en-US" sz="1800" b="1" dirty="0">
                <a:solidFill>
                  <a:srgbClr val="7030A0"/>
                </a:solidFill>
              </a:rPr>
              <a:t>Pre-operative identification of patients at-risk of developing severe pain </a:t>
            </a:r>
            <a:r>
              <a:rPr lang="en-US" sz="1800" dirty="0"/>
              <a:t>might allow clinicians to optimize care by offering personalized, stratified or targeted analgesic treatment protocols </a:t>
            </a:r>
          </a:p>
          <a:p>
            <a:r>
              <a:rPr lang="en-US" sz="1800" b="1" dirty="0">
                <a:solidFill>
                  <a:srgbClr val="7030A0"/>
                </a:solidFill>
              </a:rPr>
              <a:t>Preoperative pain prediction tools </a:t>
            </a:r>
            <a:r>
              <a:rPr lang="en-US" sz="1800" dirty="0"/>
              <a:t>are only of </a:t>
            </a:r>
            <a:r>
              <a:rPr lang="en-US" sz="1800" b="1" dirty="0">
                <a:solidFill>
                  <a:srgbClr val="7030A0"/>
                </a:solidFill>
              </a:rPr>
              <a:t>moderate value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</a:p>
          <a:p>
            <a:r>
              <a:rPr lang="en-US" sz="1800" dirty="0"/>
              <a:t>Pain reporting during local anesthetic infiltration and </a:t>
            </a:r>
            <a:r>
              <a:rPr lang="en-US" sz="1800" b="1" dirty="0">
                <a:solidFill>
                  <a:srgbClr val="7030A0"/>
                </a:solidFill>
              </a:rPr>
              <a:t>answering simple rating questions </a:t>
            </a:r>
            <a:r>
              <a:rPr lang="en-US" sz="1800" dirty="0"/>
              <a:t>about anticipated pain and analgesic needs are the easiest tools to apply and show some promise </a:t>
            </a:r>
            <a:r>
              <a:rPr lang="en-US" sz="1800" b="1" dirty="0">
                <a:solidFill>
                  <a:srgbClr val="7030A0"/>
                </a:solidFill>
              </a:rPr>
              <a:t>for post-CD delivery pain prediction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1D661-21A2-1EA6-D5F4-D633690C64F8}"/>
              </a:ext>
            </a:extLst>
          </p:cNvPr>
          <p:cNvSpPr txBox="1"/>
          <p:nvPr/>
        </p:nvSpPr>
        <p:spPr>
          <a:xfrm>
            <a:off x="1986338" y="5561530"/>
            <a:ext cx="13272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Carvalho 2019</a:t>
            </a:r>
          </a:p>
        </p:txBody>
      </p:sp>
    </p:spTree>
    <p:extLst>
      <p:ext uri="{BB962C8B-B14F-4D97-AF65-F5344CB8AC3E}">
        <p14:creationId xmlns:p14="http://schemas.microsoft.com/office/powerpoint/2010/main" val="2441987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Pre-Operative Post-op Pain Questionnaires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682" y="2073575"/>
            <a:ext cx="7372350" cy="3435470"/>
          </a:xfrm>
        </p:spPr>
        <p:txBody>
          <a:bodyPr>
            <a:normAutofit fontScale="92500"/>
          </a:bodyPr>
          <a:lstStyle/>
          <a:p>
            <a:r>
              <a:rPr lang="en-US" dirty="0"/>
              <a:t>Available </a:t>
            </a:r>
            <a:r>
              <a:rPr lang="en-US" b="1" dirty="0">
                <a:solidFill>
                  <a:schemeClr val="accent2"/>
                </a:solidFill>
              </a:rPr>
              <a:t>pre-operative pain questionnaires </a:t>
            </a:r>
            <a:r>
              <a:rPr lang="en-US" dirty="0"/>
              <a:t>for </a:t>
            </a:r>
            <a:r>
              <a:rPr lang="en-US" b="1" dirty="0">
                <a:solidFill>
                  <a:schemeClr val="accent2"/>
                </a:solidFill>
              </a:rPr>
              <a:t>predicting</a:t>
            </a:r>
            <a:r>
              <a:rPr lang="en-US" dirty="0"/>
              <a:t> post-cesarean pain and analgesic use include:</a:t>
            </a:r>
          </a:p>
          <a:p>
            <a:pPr lvl="1"/>
            <a:r>
              <a:rPr lang="en-US" dirty="0"/>
              <a:t>State Trait Anxiety Inventory (STAI), Anxiety Sensitivity Index (ASI), Hospital Anxiety and Depression Scale (HADS), Pain Catastrophizing Scale (PCS), Fear of Pain Score (FPQ III), Eysenck Personality Questionnaire Revised-Short Scale (EPQR-S), Pittsburgh Sleep Quality Index (PSQI) and Patient-Reported Outcomes Measurement Information System (PROMIS) Anxiety Scale, Depression Scale and Posttraumatic Stress Disorder Checklist</a:t>
            </a:r>
          </a:p>
          <a:p>
            <a:r>
              <a:rPr lang="en-US" dirty="0"/>
              <a:t>Unfortunately, these </a:t>
            </a:r>
            <a:r>
              <a:rPr lang="en-US" b="1" dirty="0">
                <a:solidFill>
                  <a:schemeClr val="accent2"/>
                </a:solidFill>
              </a:rPr>
              <a:t>detailed questionnaires </a:t>
            </a:r>
            <a:r>
              <a:rPr lang="en-US" dirty="0"/>
              <a:t>appear to explain only a small percentage of postoperative pain variance, with </a:t>
            </a:r>
            <a:r>
              <a:rPr lang="en-US" b="1" dirty="0">
                <a:solidFill>
                  <a:schemeClr val="accent2"/>
                </a:solidFill>
              </a:rPr>
              <a:t>weak to moderate correlations </a:t>
            </a:r>
            <a:r>
              <a:rPr lang="en-US" dirty="0"/>
              <a:t>reported amongst the studies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Avenir Next LT Pro"/>
              </a:rPr>
              <a:t>Carvalho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4FAF3-8ECB-64BC-63A7-F54CD6467C07}"/>
              </a:ext>
            </a:extLst>
          </p:cNvPr>
          <p:cNvSpPr/>
          <p:nvPr/>
        </p:nvSpPr>
        <p:spPr>
          <a:xfrm>
            <a:off x="2912327" y="2655385"/>
            <a:ext cx="6766002" cy="167268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noFill/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432791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2237-7817-F6E1-B4B3-B03E99BC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Tailored ERAS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83826-8103-B3A5-295D-1C2214D5F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2" y="2253789"/>
            <a:ext cx="7630668" cy="3042458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chemeClr val="accent4"/>
                </a:solidFill>
              </a:rPr>
              <a:t>Individual preferences for pain relief and for avoidance of side effects </a:t>
            </a:r>
            <a:r>
              <a:rPr lang="en-US" sz="1800" dirty="0"/>
              <a:t>after cesarean delivery may </a:t>
            </a:r>
            <a:r>
              <a:rPr lang="en-US" sz="1800" b="1" dirty="0">
                <a:solidFill>
                  <a:schemeClr val="accent4"/>
                </a:solidFill>
              </a:rPr>
              <a:t>optimally balance individual pain needs </a:t>
            </a:r>
            <a:r>
              <a:rPr lang="en-US" sz="1800" dirty="0"/>
              <a:t>and side effect concerns compared to standardized postoperative pain treatment protocols </a:t>
            </a:r>
          </a:p>
          <a:p>
            <a:r>
              <a:rPr lang="en-US" sz="1800" dirty="0"/>
              <a:t>Individualized or stratified post-discharge opioid prescribing practices have been </a:t>
            </a:r>
            <a:r>
              <a:rPr lang="en-US" sz="1800" b="1" dirty="0">
                <a:solidFill>
                  <a:schemeClr val="accent4"/>
                </a:solidFill>
              </a:rPr>
              <a:t>shown to ↓ unnecessary opioid analgesic prescriptions and consumption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=&gt; should be routinely implemented</a:t>
            </a:r>
          </a:p>
          <a:p>
            <a:r>
              <a:rPr lang="en-US" sz="1800" dirty="0"/>
              <a:t>Outcomes other than pain and analgesic use, including recovery measures and </a:t>
            </a:r>
            <a:r>
              <a:rPr lang="en-US" sz="1800" b="1" dirty="0">
                <a:solidFill>
                  <a:schemeClr val="accent4"/>
                </a:solidFill>
              </a:rPr>
              <a:t>maternal satisfaction metrics</a:t>
            </a:r>
            <a:r>
              <a:rPr lang="en-US" sz="1800" dirty="0"/>
              <a:t>, should be considered when evaluating personalized or patient-selected pain treatment protocols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49D95-7667-7722-F240-5533E752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Carvalho 2019</a:t>
            </a:r>
          </a:p>
        </p:txBody>
      </p:sp>
    </p:spTree>
    <p:extLst>
      <p:ext uri="{BB962C8B-B14F-4D97-AF65-F5344CB8AC3E}">
        <p14:creationId xmlns:p14="http://schemas.microsoft.com/office/powerpoint/2010/main" val="2548835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C60AE-83DC-1EDB-3E2F-7FDE6BFD5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Simple Patient-Selected Analgesic Protocol with Script and Table to Guide Dose and Protocol Selection Based on Preference for Pain and Side Effect 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302D-20D8-A627-2519-EC2195D99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0" y="2226470"/>
            <a:ext cx="4205404" cy="3412775"/>
          </a:xfrm>
        </p:spPr>
        <p:txBody>
          <a:bodyPr>
            <a:normAutofit fontScale="92500"/>
          </a:bodyPr>
          <a:lstStyle/>
          <a:p>
            <a:r>
              <a:rPr lang="en-US" sz="1350" b="1" dirty="0">
                <a:solidFill>
                  <a:schemeClr val="accent1"/>
                </a:solidFill>
              </a:rPr>
              <a:t>Select</a:t>
            </a:r>
            <a:r>
              <a:rPr lang="en-US" sz="1350" dirty="0"/>
              <a:t> the desired </a:t>
            </a:r>
            <a:r>
              <a:rPr lang="en-US" sz="1350" b="1" dirty="0">
                <a:solidFill>
                  <a:schemeClr val="accent1"/>
                </a:solidFill>
              </a:rPr>
              <a:t>CESAREAN ANALGESIC PROTOCOL: Lower, Medium or Higher </a:t>
            </a:r>
            <a:r>
              <a:rPr lang="en-US" sz="1350" dirty="0"/>
              <a:t>(please circle) for Spinal Anesthesia</a:t>
            </a:r>
          </a:p>
          <a:p>
            <a:r>
              <a:rPr lang="en-US" sz="1350" u="sng" dirty="0"/>
              <a:t>PROPOSED PATIENT-SELECTED ANALGESIC PROTOCOL OPTIONS:</a:t>
            </a:r>
            <a:r>
              <a:rPr lang="en-US" sz="1350" dirty="0"/>
              <a:t> </a:t>
            </a:r>
          </a:p>
          <a:p>
            <a:r>
              <a:rPr lang="en-US" sz="1350" b="1" dirty="0">
                <a:solidFill>
                  <a:schemeClr val="accent1"/>
                </a:solidFill>
              </a:rPr>
              <a:t>Low Dose Protocol: 50 mcg </a:t>
            </a:r>
            <a:r>
              <a:rPr lang="en-US" sz="1350" dirty="0"/>
              <a:t>intrathecal morphine + scheduled acetaminophen + scheduled NSAIDs</a:t>
            </a:r>
          </a:p>
          <a:p>
            <a:r>
              <a:rPr lang="en-US" sz="1350" b="1" dirty="0">
                <a:solidFill>
                  <a:schemeClr val="accent1"/>
                </a:solidFill>
              </a:rPr>
              <a:t>Medium Dose Protocol: 100 mcg </a:t>
            </a:r>
            <a:r>
              <a:rPr lang="en-US" sz="1350" dirty="0"/>
              <a:t>intrathecal morphine + scheduled acetaminophen + scheduled NSAIDs </a:t>
            </a:r>
          </a:p>
          <a:p>
            <a:r>
              <a:rPr lang="en-US" sz="1350" b="1" dirty="0">
                <a:solidFill>
                  <a:schemeClr val="accent1"/>
                </a:solidFill>
              </a:rPr>
              <a:t>High Dose and Drug Protocol: 200 mcg </a:t>
            </a:r>
            <a:r>
              <a:rPr lang="en-US" sz="1350" dirty="0"/>
              <a:t>intrathecal morphine + scheduled acetaminophen + scheduled NSAIDs + gabapentin + local anesthetic wound infiltration/instillation or regional block (transversus abdominis plane/quadratus lumborum block)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2E2859-C9CF-A61B-0D44-22F59AB886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4529" y="2226470"/>
            <a:ext cx="3813902" cy="220858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8DE9F-AA22-BB37-7811-2E1C2A6086A7}"/>
              </a:ext>
            </a:extLst>
          </p:cNvPr>
          <p:cNvSpPr txBox="1"/>
          <p:nvPr/>
        </p:nvSpPr>
        <p:spPr>
          <a:xfrm>
            <a:off x="9164295" y="5639244"/>
            <a:ext cx="13397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Carvalho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6434587" y="3296368"/>
            <a:ext cx="1183976" cy="113868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493580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AE35FA-7CAC-699E-84B6-A47E200F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Maternal Opioid Use Disorder (MOUD)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C5407A-F21A-C621-F3BC-6C8B210EA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044855"/>
            <a:ext cx="7571232" cy="3140524"/>
          </a:xfrm>
        </p:spPr>
        <p:txBody>
          <a:bodyPr>
            <a:noAutofit/>
          </a:bodyPr>
          <a:lstStyle/>
          <a:p>
            <a:r>
              <a:rPr lang="en-US" sz="1500" dirty="0"/>
              <a:t>During labor and delivery, a </a:t>
            </a:r>
            <a:r>
              <a:rPr lang="en-US" sz="1500" b="1" dirty="0">
                <a:solidFill>
                  <a:schemeClr val="accent6"/>
                </a:solidFill>
              </a:rPr>
              <a:t>multimodal analgesic approach </a:t>
            </a:r>
            <a:r>
              <a:rPr lang="en-US" sz="1500" dirty="0"/>
              <a:t>is key and non-opioid strategies should be </a:t>
            </a:r>
            <a:r>
              <a:rPr lang="en-US" sz="1500" b="1" dirty="0">
                <a:solidFill>
                  <a:schemeClr val="accent6"/>
                </a:solidFill>
              </a:rPr>
              <a:t>maximized</a:t>
            </a:r>
            <a:r>
              <a:rPr lang="en-US" sz="1500" dirty="0"/>
              <a:t> </a:t>
            </a:r>
          </a:p>
          <a:p>
            <a:r>
              <a:rPr lang="en-US" sz="1500" dirty="0"/>
              <a:t>For </a:t>
            </a:r>
            <a:r>
              <a:rPr lang="en-US" sz="1500" b="1" dirty="0">
                <a:solidFill>
                  <a:schemeClr val="accent6"/>
                </a:solidFill>
              </a:rPr>
              <a:t>labor and vaginal delivery</a:t>
            </a:r>
            <a:r>
              <a:rPr lang="en-US" sz="1500" dirty="0"/>
              <a:t>, the use of </a:t>
            </a:r>
            <a:r>
              <a:rPr lang="en-US" sz="1500" b="1" dirty="0">
                <a:solidFill>
                  <a:schemeClr val="accent6"/>
                </a:solidFill>
              </a:rPr>
              <a:t>epidural analgesia </a:t>
            </a:r>
            <a:r>
              <a:rPr lang="en-US" sz="1500" dirty="0"/>
              <a:t>should be offered to all patients with a history of opioid use disorder, unless contraindicated</a:t>
            </a:r>
          </a:p>
          <a:p>
            <a:r>
              <a:rPr lang="en-US" sz="1500" dirty="0"/>
              <a:t>Substance use disorders pose unique challenges during pregnancy, including </a:t>
            </a:r>
            <a:r>
              <a:rPr lang="en-US" sz="1500" b="1" dirty="0">
                <a:solidFill>
                  <a:schemeClr val="accent6"/>
                </a:solidFill>
              </a:rPr>
              <a:t>associated psychosocial and physical health problems</a:t>
            </a:r>
          </a:p>
          <a:p>
            <a:r>
              <a:rPr lang="en-US" sz="1500" dirty="0"/>
              <a:t>The </a:t>
            </a:r>
            <a:r>
              <a:rPr lang="en-US" sz="1500" b="1" dirty="0">
                <a:solidFill>
                  <a:schemeClr val="accent6"/>
                </a:solidFill>
              </a:rPr>
              <a:t>antenatal consult </a:t>
            </a:r>
            <a:r>
              <a:rPr lang="en-US" sz="1500" dirty="0"/>
              <a:t>provides the anesthesiologist with an opportunity to create a </a:t>
            </a:r>
            <a:r>
              <a:rPr lang="en-US" sz="1500" b="1" dirty="0">
                <a:solidFill>
                  <a:schemeClr val="accent6"/>
                </a:solidFill>
              </a:rPr>
              <a:t>trusting nonjudgmental environment</a:t>
            </a:r>
            <a:r>
              <a:rPr lang="en-US" sz="1500" dirty="0"/>
              <a:t>, where the patient can be open about her opioid use history</a:t>
            </a:r>
          </a:p>
          <a:p>
            <a:r>
              <a:rPr lang="en-US" sz="1500" dirty="0"/>
              <a:t>Patients with opioid use disorder are </a:t>
            </a:r>
            <a:r>
              <a:rPr lang="en-US" sz="1500" b="1" dirty="0">
                <a:solidFill>
                  <a:schemeClr val="accent6"/>
                </a:solidFill>
              </a:rPr>
              <a:t>often anxious </a:t>
            </a:r>
            <a:r>
              <a:rPr lang="en-US" sz="1500" dirty="0"/>
              <a:t>about pain management in the hospital. They often fear that their </a:t>
            </a:r>
            <a:r>
              <a:rPr lang="en-US" sz="1500" b="1" dirty="0">
                <a:solidFill>
                  <a:schemeClr val="accent6"/>
                </a:solidFill>
              </a:rPr>
              <a:t>pain won’t be taken seriously</a:t>
            </a:r>
            <a:r>
              <a:rPr lang="en-US" sz="1500" dirty="0">
                <a:solidFill>
                  <a:srgbClr val="C00000"/>
                </a:solidFill>
              </a:rPr>
              <a:t> </a:t>
            </a:r>
            <a:r>
              <a:rPr lang="en-US" sz="1500" dirty="0"/>
              <a:t>and that they will have </a:t>
            </a:r>
            <a:r>
              <a:rPr lang="en-US" sz="1500" b="1" dirty="0">
                <a:solidFill>
                  <a:schemeClr val="accent6"/>
                </a:solidFill>
              </a:rPr>
              <a:t>restricted access to pain medication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8D76C-B09B-F480-2D3D-ED128539758A}"/>
              </a:ext>
            </a:extLst>
          </p:cNvPr>
          <p:cNvSpPr txBox="1"/>
          <p:nvPr/>
        </p:nvSpPr>
        <p:spPr>
          <a:xfrm>
            <a:off x="2209800" y="5489972"/>
            <a:ext cx="11560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Soens 2019 </a:t>
            </a:r>
          </a:p>
        </p:txBody>
      </p:sp>
    </p:spTree>
    <p:extLst>
      <p:ext uri="{BB962C8B-B14F-4D97-AF65-F5344CB8AC3E}">
        <p14:creationId xmlns:p14="http://schemas.microsoft.com/office/powerpoint/2010/main" val="794189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842-2788-F3D5-2CD6-573D0A957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BC47-6A18-6632-521F-E218AA489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2" y="2290572"/>
            <a:ext cx="7372350" cy="315377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1800" dirty="0"/>
              <a:t>Discuss the </a:t>
            </a:r>
            <a:r>
              <a:rPr lang="en-US" sz="1800" b="1" dirty="0">
                <a:solidFill>
                  <a:schemeClr val="accent6"/>
                </a:solidFill>
              </a:rPr>
              <a:t>consequences</a:t>
            </a:r>
            <a:r>
              <a:rPr lang="en-US" sz="1800" dirty="0"/>
              <a:t> of </a:t>
            </a:r>
            <a:r>
              <a:rPr lang="en-US" sz="1800" b="1" dirty="0">
                <a:solidFill>
                  <a:schemeClr val="accent6"/>
                </a:solidFill>
              </a:rPr>
              <a:t>untreated postoperative pain </a:t>
            </a:r>
            <a:r>
              <a:rPr lang="en-US" sz="1800" dirty="0"/>
              <a:t>following cesarean delivery (CD)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Discuss </a:t>
            </a:r>
            <a:r>
              <a:rPr lang="en-US" sz="1800" b="1" dirty="0">
                <a:solidFill>
                  <a:schemeClr val="accent6"/>
                </a:solidFill>
              </a:rPr>
              <a:t>components of multimodal analgesia </a:t>
            </a:r>
            <a:r>
              <a:rPr lang="en-US" sz="1800" dirty="0"/>
              <a:t>techniques for the treatment of postoperative CD pain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Describe </a:t>
            </a:r>
            <a:r>
              <a:rPr lang="en-US" sz="1800" b="1" dirty="0">
                <a:solidFill>
                  <a:schemeClr val="accent6"/>
                </a:solidFill>
              </a:rPr>
              <a:t>multimodal adjuvants </a:t>
            </a:r>
            <a:r>
              <a:rPr lang="en-US" sz="1800" dirty="0"/>
              <a:t>that can used to treat postoperative CD pain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Describe and discuss the </a:t>
            </a:r>
            <a:r>
              <a:rPr lang="en-US" sz="1800" b="1" dirty="0">
                <a:solidFill>
                  <a:schemeClr val="accent6"/>
                </a:solidFill>
              </a:rPr>
              <a:t>importance</a:t>
            </a:r>
            <a:r>
              <a:rPr lang="en-US" sz="1800" dirty="0"/>
              <a:t> of having an </a:t>
            </a:r>
            <a:r>
              <a:rPr lang="en-US" sz="1800" b="1" dirty="0">
                <a:solidFill>
                  <a:schemeClr val="accent6"/>
                </a:solidFill>
              </a:rPr>
              <a:t>ERAS protocol </a:t>
            </a:r>
            <a:r>
              <a:rPr lang="en-US" sz="1800" dirty="0"/>
              <a:t>for CD pain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Discuss the treatment of a parturient with </a:t>
            </a:r>
            <a:r>
              <a:rPr lang="en-US" sz="1800" b="1" dirty="0">
                <a:solidFill>
                  <a:schemeClr val="accent6"/>
                </a:solidFill>
              </a:rPr>
              <a:t>Maternal Opioid Use Disorder (MOUD)</a:t>
            </a:r>
          </a:p>
          <a:p>
            <a:pPr marL="385763" indent="-385763">
              <a:buFont typeface="+mj-lt"/>
              <a:buAutoNum type="arabicPeriod"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23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86F5-EEAE-7E12-FB29-69BCAF55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MOUD and the Healthcare Provider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B2BD1-864D-56B0-D963-F8B2F33F5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2" y="2290572"/>
            <a:ext cx="7372350" cy="2990924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Tendency </a:t>
            </a:r>
            <a:r>
              <a:rPr lang="en-US" sz="1800" dirty="0"/>
              <a:t>to </a:t>
            </a:r>
            <a:r>
              <a:rPr lang="en-US" sz="1800" b="1" dirty="0">
                <a:solidFill>
                  <a:srgbClr val="7030A0"/>
                </a:solidFill>
              </a:rPr>
              <a:t>under medicate </a:t>
            </a:r>
            <a:r>
              <a:rPr lang="en-US" sz="1800" dirty="0"/>
              <a:t>patients for </a:t>
            </a:r>
            <a:r>
              <a:rPr lang="en-US" sz="1800" b="1" dirty="0">
                <a:solidFill>
                  <a:srgbClr val="7030A0"/>
                </a:solidFill>
              </a:rPr>
              <a:t>fear of addiction relapse</a:t>
            </a:r>
            <a:r>
              <a:rPr lang="en-US" sz="1800" b="1" dirty="0">
                <a:solidFill>
                  <a:schemeClr val="accent5"/>
                </a:solidFill>
              </a:rPr>
              <a:t> </a:t>
            </a:r>
            <a:r>
              <a:rPr lang="en-US" sz="1800" dirty="0"/>
              <a:t>and </a:t>
            </a:r>
            <a:r>
              <a:rPr lang="en-US" sz="1800" b="1" dirty="0">
                <a:solidFill>
                  <a:srgbClr val="7030A0"/>
                </a:solidFill>
              </a:rPr>
              <a:t>prescription drug diversion</a:t>
            </a:r>
          </a:p>
          <a:p>
            <a:r>
              <a:rPr lang="en-US" sz="1800" dirty="0"/>
              <a:t>Problematic because these patients often have </a:t>
            </a:r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1800" b="1" dirty="0">
                <a:solidFill>
                  <a:srgbClr val="7030A0"/>
                </a:solidFill>
              </a:rPr>
              <a:t> analgesic requirements</a:t>
            </a:r>
            <a:r>
              <a:rPr lang="en-US" sz="1800" dirty="0"/>
              <a:t> due to problems with opioid tolerance or opioid induced hyperalgesia</a:t>
            </a:r>
          </a:p>
          <a:p>
            <a:r>
              <a:rPr lang="en-US" sz="1800" dirty="0"/>
              <a:t>In addition, patients with opioid use disorder frequently have </a:t>
            </a:r>
            <a:r>
              <a:rPr lang="en-US" sz="1800" b="1" dirty="0">
                <a:solidFill>
                  <a:srgbClr val="7030A0"/>
                </a:solidFill>
              </a:rPr>
              <a:t>psychiatric co-morbidities </a:t>
            </a:r>
            <a:r>
              <a:rPr lang="en-US" sz="1800" dirty="0"/>
              <a:t>such as </a:t>
            </a:r>
            <a:r>
              <a:rPr lang="en-US" sz="1800" b="1" dirty="0">
                <a:solidFill>
                  <a:srgbClr val="7030A0"/>
                </a:solidFill>
              </a:rPr>
              <a:t>depression and anxiety </a:t>
            </a:r>
            <a:r>
              <a:rPr lang="en-US" sz="1800" dirty="0"/>
              <a:t>which are </a:t>
            </a:r>
            <a:r>
              <a:rPr lang="en-US" sz="1800" b="1" dirty="0">
                <a:solidFill>
                  <a:srgbClr val="7030A0"/>
                </a:solidFill>
              </a:rPr>
              <a:t>independent predictors for more severe postoperative pain</a:t>
            </a:r>
          </a:p>
          <a:p>
            <a:r>
              <a:rPr lang="en-US" sz="1800" b="1" dirty="0">
                <a:solidFill>
                  <a:srgbClr val="7030A0"/>
                </a:solidFill>
              </a:rPr>
              <a:t>Goal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 pain management is to effectively </a:t>
            </a:r>
            <a:r>
              <a:rPr lang="en-US" sz="1800" b="1" dirty="0">
                <a:solidFill>
                  <a:srgbClr val="7030A0"/>
                </a:solidFill>
              </a:rPr>
              <a:t>control postoperative pain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1800" b="1" dirty="0">
                <a:solidFill>
                  <a:srgbClr val="7030A0"/>
                </a:solidFill>
              </a:rPr>
              <a:t> patient satisfaction</a:t>
            </a:r>
            <a:r>
              <a:rPr lang="en-US" sz="1800" dirty="0"/>
              <a:t>, and </a:t>
            </a:r>
            <a:r>
              <a:rPr lang="en-US" sz="1800" b="1" dirty="0">
                <a:solidFill>
                  <a:srgbClr val="7030A0"/>
                </a:solidFill>
              </a:rPr>
              <a:t>improve outcomes</a:t>
            </a:r>
            <a:r>
              <a:rPr lang="en-US" sz="1800" dirty="0"/>
              <a:t>, while </a:t>
            </a:r>
            <a:r>
              <a:rPr lang="en-US" sz="1800" b="1" dirty="0">
                <a:solidFill>
                  <a:srgbClr val="7030A0"/>
                </a:solidFill>
              </a:rPr>
              <a:t>minimizing risks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809016-BB5C-ABE8-8A92-F2D4C400533D}"/>
              </a:ext>
            </a:extLst>
          </p:cNvPr>
          <p:cNvSpPr txBox="1"/>
          <p:nvPr/>
        </p:nvSpPr>
        <p:spPr>
          <a:xfrm>
            <a:off x="2020388" y="5605598"/>
            <a:ext cx="11560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Soens 2019 </a:t>
            </a:r>
          </a:p>
        </p:txBody>
      </p:sp>
    </p:spTree>
    <p:extLst>
      <p:ext uri="{BB962C8B-B14F-4D97-AF65-F5344CB8AC3E}">
        <p14:creationId xmlns:p14="http://schemas.microsoft.com/office/powerpoint/2010/main" val="235254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20653-432F-94ED-57DF-7F98FA4D7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 Use Disorder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54FE-731E-C851-EBD0-BE1D4C677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50" b="1" dirty="0">
                <a:solidFill>
                  <a:schemeClr val="accent4"/>
                </a:solidFill>
              </a:rPr>
              <a:t>Challenges</a:t>
            </a:r>
            <a:r>
              <a:rPr lang="en-US" sz="1950" dirty="0"/>
              <a:t> of providing anesthesia and analgesia for patients with chronic opioid exposure include the potential for </a:t>
            </a:r>
            <a:r>
              <a:rPr lang="en-US" sz="1950" b="1" dirty="0">
                <a:solidFill>
                  <a:schemeClr val="accent4"/>
                </a:solidFill>
              </a:rPr>
              <a:t>withdrawal</a:t>
            </a:r>
            <a:r>
              <a:rPr lang="en-US" sz="1950" dirty="0">
                <a:solidFill>
                  <a:srgbClr val="C00000"/>
                </a:solidFill>
              </a:rPr>
              <a:t>, </a:t>
            </a:r>
            <a:r>
              <a:rPr lang="en-US" sz="1950" dirty="0"/>
              <a:t>opioid</a:t>
            </a:r>
            <a:r>
              <a:rPr lang="en-US" sz="1950" dirty="0">
                <a:solidFill>
                  <a:srgbClr val="C00000"/>
                </a:solidFill>
              </a:rPr>
              <a:t> </a:t>
            </a:r>
            <a:r>
              <a:rPr lang="en-US" sz="1950" b="1" dirty="0">
                <a:solidFill>
                  <a:schemeClr val="accent4"/>
                </a:solidFill>
              </a:rPr>
              <a:t>tolerance</a:t>
            </a:r>
            <a:r>
              <a:rPr lang="en-US" sz="1950" dirty="0">
                <a:solidFill>
                  <a:srgbClr val="C00000"/>
                </a:solidFill>
              </a:rPr>
              <a:t> </a:t>
            </a:r>
            <a:r>
              <a:rPr lang="en-US" sz="1950" dirty="0"/>
              <a:t>and</a:t>
            </a:r>
            <a:r>
              <a:rPr lang="en-US" sz="1950" dirty="0">
                <a:solidFill>
                  <a:srgbClr val="C00000"/>
                </a:solidFill>
              </a:rPr>
              <a:t> </a:t>
            </a:r>
            <a:r>
              <a:rPr lang="en-US" sz="1950" b="1" dirty="0">
                <a:solidFill>
                  <a:schemeClr val="accent4"/>
                </a:solidFill>
              </a:rPr>
              <a:t>opioid-induced hyperalgesia (OIH)</a:t>
            </a:r>
          </a:p>
          <a:p>
            <a:r>
              <a:rPr lang="en-US" sz="1950" dirty="0"/>
              <a:t>As a result of these phenomena, opioid-dependent women generally</a:t>
            </a:r>
            <a:r>
              <a:rPr lang="en-US" sz="1950" b="1" dirty="0">
                <a:solidFill>
                  <a:schemeClr val="accent4"/>
                </a:solidFill>
              </a:rPr>
              <a:t> require higher doses of opioid </a:t>
            </a:r>
            <a:r>
              <a:rPr lang="en-US" sz="1950" dirty="0"/>
              <a:t>than non-opioid dependent women to control pain associated with delivery</a:t>
            </a:r>
          </a:p>
          <a:p>
            <a:r>
              <a:rPr lang="en-US" sz="1950" b="1" dirty="0">
                <a:solidFill>
                  <a:schemeClr val="accent4"/>
                </a:solidFill>
              </a:rPr>
              <a:t>Opioid induced hyperalgesia (OIH) </a:t>
            </a:r>
            <a:r>
              <a:rPr lang="en-US" sz="1950" dirty="0"/>
              <a:t>manifest as </a:t>
            </a:r>
            <a:r>
              <a:rPr lang="en-US" sz="1950" b="1" dirty="0">
                <a:solidFill>
                  <a:schemeClr val="accent4"/>
                </a:solidFill>
              </a:rPr>
              <a:t>increased baseline sensitivity to pain, hyperesthesia and allodynia</a:t>
            </a:r>
          </a:p>
          <a:p>
            <a:r>
              <a:rPr lang="en-US" sz="1950" dirty="0"/>
              <a:t>In patients with OIH, </a:t>
            </a:r>
            <a:r>
              <a:rPr lang="en-US" sz="1950" b="1" dirty="0">
                <a:solidFill>
                  <a:schemeClr val="accent4"/>
                </a:solidFill>
              </a:rPr>
              <a:t>escalating doses </a:t>
            </a:r>
            <a:r>
              <a:rPr lang="en-US" sz="1950" dirty="0"/>
              <a:t>of opioids may </a:t>
            </a:r>
            <a:r>
              <a:rPr lang="en-US" sz="1950" b="1" dirty="0">
                <a:solidFill>
                  <a:schemeClr val="accent4"/>
                </a:solidFill>
              </a:rPr>
              <a:t>aggravate pain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D799F4-9087-5F0A-685A-2338AFEC5A3A}"/>
              </a:ext>
            </a:extLst>
          </p:cNvPr>
          <p:cNvSpPr txBox="1"/>
          <p:nvPr/>
        </p:nvSpPr>
        <p:spPr>
          <a:xfrm>
            <a:off x="2152650" y="5670913"/>
            <a:ext cx="11560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Soens 2019 </a:t>
            </a:r>
          </a:p>
        </p:txBody>
      </p:sp>
    </p:spTree>
    <p:extLst>
      <p:ext uri="{BB962C8B-B14F-4D97-AF65-F5344CB8AC3E}">
        <p14:creationId xmlns:p14="http://schemas.microsoft.com/office/powerpoint/2010/main" val="314363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0C4DA-4428-FF7C-30BE-159A5DDBB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MOUD for Vaginal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146D9-483E-F569-B094-F0D732588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2" y="2125267"/>
            <a:ext cx="7372350" cy="3323579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Avoid use of mixed agonist-antagonist medications</a:t>
            </a:r>
            <a:r>
              <a:rPr lang="en-US" sz="1800" dirty="0"/>
              <a:t>, such as nalbuphine, butorphanol and pentazocine as these can </a:t>
            </a:r>
            <a:r>
              <a:rPr lang="en-US" sz="1800" b="1" dirty="0">
                <a:solidFill>
                  <a:schemeClr val="accent2"/>
                </a:solidFill>
              </a:rPr>
              <a:t>precipitate withdrawal</a:t>
            </a:r>
          </a:p>
          <a:p>
            <a:r>
              <a:rPr lang="en-US" sz="1800" b="1" dirty="0">
                <a:solidFill>
                  <a:schemeClr val="accent2"/>
                </a:solidFill>
              </a:rPr>
              <a:t>Epidural analgesia </a:t>
            </a:r>
            <a:r>
              <a:rPr lang="en-US" sz="1800" dirty="0"/>
              <a:t>should be offered unless contraindications   </a:t>
            </a:r>
          </a:p>
          <a:p>
            <a:r>
              <a:rPr lang="en-US" sz="1800" b="1" dirty="0">
                <a:solidFill>
                  <a:schemeClr val="accent2"/>
                </a:solidFill>
              </a:rPr>
              <a:t>Intravenous patient-controlled analgesia (e.g., fentanyl, remifentanil) </a:t>
            </a:r>
            <a:r>
              <a:rPr lang="en-US" sz="1800" dirty="0"/>
              <a:t>can be used if neuraxial analgesia is contraindicated</a:t>
            </a:r>
          </a:p>
          <a:p>
            <a:r>
              <a:rPr lang="en-US" sz="1800" dirty="0"/>
              <a:t>For </a:t>
            </a:r>
            <a:r>
              <a:rPr lang="en-US" sz="1800" b="1" dirty="0">
                <a:solidFill>
                  <a:schemeClr val="accent2"/>
                </a:solidFill>
              </a:rPr>
              <a:t>complicated vaginal deliveries </a:t>
            </a:r>
            <a:r>
              <a:rPr lang="en-US" sz="1800" dirty="0"/>
              <a:t>(third or fourth degree perineal or deep sulcal tears, vaginal hematoma), </a:t>
            </a:r>
            <a:r>
              <a:rPr lang="en-US" sz="1800" b="1" dirty="0">
                <a:solidFill>
                  <a:schemeClr val="accent2"/>
                </a:solidFill>
              </a:rPr>
              <a:t>consider long acting neuraxial opioids</a:t>
            </a:r>
            <a:r>
              <a:rPr lang="en-US" sz="1800" dirty="0"/>
              <a:t> such as morphine or hydromorphone</a:t>
            </a:r>
          </a:p>
          <a:p>
            <a:r>
              <a:rPr lang="en-US" sz="1800" b="1" dirty="0">
                <a:solidFill>
                  <a:schemeClr val="accent2"/>
                </a:solidFill>
              </a:rPr>
              <a:t>Scheduled acetaminophen and NSAIDS should be prescribed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488C8-2848-30B6-5FE3-912808017FAD}"/>
              </a:ext>
            </a:extLst>
          </p:cNvPr>
          <p:cNvSpPr txBox="1"/>
          <p:nvPr/>
        </p:nvSpPr>
        <p:spPr>
          <a:xfrm>
            <a:off x="2020388" y="5697035"/>
            <a:ext cx="11560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Soens 2019 </a:t>
            </a:r>
          </a:p>
        </p:txBody>
      </p:sp>
    </p:spTree>
    <p:extLst>
      <p:ext uri="{BB962C8B-B14F-4D97-AF65-F5344CB8AC3E}">
        <p14:creationId xmlns:p14="http://schemas.microsoft.com/office/powerpoint/2010/main" val="2068996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C9EDE-994B-F732-A624-48171C8F6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MOUD for Cesarean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0CF80-1E94-7A3C-3132-FA0FDEC1C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2" y="2290571"/>
            <a:ext cx="7372350" cy="3030614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Administer </a:t>
            </a:r>
            <a:r>
              <a:rPr lang="en-US" sz="1800" b="1" dirty="0">
                <a:solidFill>
                  <a:schemeClr val="accent1"/>
                </a:solidFill>
              </a:rPr>
              <a:t>iv acetaminophen </a:t>
            </a:r>
            <a:r>
              <a:rPr lang="en-US" sz="1800" dirty="0"/>
              <a:t>pre-operatively 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Neuraxial anesthesia + intrathecal/epidural morphine </a:t>
            </a:r>
            <a:r>
              <a:rPr lang="en-US" sz="1800" dirty="0"/>
              <a:t>is preferred unless contraindicated</a:t>
            </a:r>
          </a:p>
          <a:p>
            <a:r>
              <a:rPr lang="en-US" sz="1800" dirty="0"/>
              <a:t>Consider </a:t>
            </a:r>
            <a:r>
              <a:rPr lang="en-US" sz="1800" b="1" dirty="0">
                <a:solidFill>
                  <a:schemeClr val="accent1"/>
                </a:solidFill>
              </a:rPr>
              <a:t>other non-opioid strategies</a:t>
            </a:r>
            <a:r>
              <a:rPr lang="en-US" sz="1800" dirty="0"/>
              <a:t>, (e.g., dexamethasone, ketamine)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Scheduled acetaminophen and NSAIDS </a:t>
            </a:r>
            <a:r>
              <a:rPr lang="en-US" sz="1800" dirty="0"/>
              <a:t>should be prescribed for postpartum analgesia when possible</a:t>
            </a:r>
          </a:p>
          <a:p>
            <a:r>
              <a:rPr lang="en-US" sz="1800" dirty="0"/>
              <a:t>Consider </a:t>
            </a:r>
            <a:r>
              <a:rPr lang="en-US" sz="1800" b="1" dirty="0">
                <a:solidFill>
                  <a:schemeClr val="accent1"/>
                </a:solidFill>
              </a:rPr>
              <a:t>regional block techniques </a:t>
            </a:r>
            <a:r>
              <a:rPr lang="en-US" sz="1800" dirty="0"/>
              <a:t>such as patient controlled epidural analgesia </a:t>
            </a:r>
            <a:r>
              <a:rPr lang="en-US" sz="1800" b="1" dirty="0">
                <a:solidFill>
                  <a:schemeClr val="accent1"/>
                </a:solidFill>
              </a:rPr>
              <a:t>(PCEA) or TAP blocks</a:t>
            </a:r>
          </a:p>
          <a:p>
            <a:r>
              <a:rPr lang="en-US" sz="1800" dirty="0"/>
              <a:t>Do not withhold medications from opioid-dependent patients, but instead </a:t>
            </a:r>
            <a:r>
              <a:rPr lang="en-US" sz="1800" b="1" dirty="0">
                <a:solidFill>
                  <a:schemeClr val="accent1"/>
                </a:solidFill>
              </a:rPr>
              <a:t>use medications needed to treat the pain effectively</a:t>
            </a:r>
            <a:r>
              <a:rPr lang="en-US" sz="1800" dirty="0"/>
              <a:t>, while also being cognizant of potential behavioral issues involved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B9CBA-DECF-312B-1064-5099D1F71F3E}"/>
              </a:ext>
            </a:extLst>
          </p:cNvPr>
          <p:cNvSpPr txBox="1"/>
          <p:nvPr/>
        </p:nvSpPr>
        <p:spPr>
          <a:xfrm>
            <a:off x="2248988" y="5697034"/>
            <a:ext cx="11560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Soens 2019 </a:t>
            </a:r>
          </a:p>
        </p:txBody>
      </p:sp>
    </p:spTree>
    <p:extLst>
      <p:ext uri="{BB962C8B-B14F-4D97-AF65-F5344CB8AC3E}">
        <p14:creationId xmlns:p14="http://schemas.microsoft.com/office/powerpoint/2010/main" val="222288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070EE65-9A89-0ADC-AB35-AB7A2062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Supratentorial (consciousness) vs Infratentorial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236795-F6D4-0156-F5AF-980499C70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0" y="2366010"/>
            <a:ext cx="3886200" cy="3123962"/>
          </a:xfrm>
        </p:spPr>
        <p:txBody>
          <a:bodyPr/>
          <a:lstStyle/>
          <a:p>
            <a:r>
              <a:rPr lang="en-US" dirty="0"/>
              <a:t>The importance of treating </a:t>
            </a:r>
            <a:r>
              <a:rPr lang="en-US" b="1" dirty="0">
                <a:solidFill>
                  <a:schemeClr val="accent4"/>
                </a:solidFill>
              </a:rPr>
              <a:t>perceived pain </a:t>
            </a:r>
            <a:r>
              <a:rPr lang="en-US" dirty="0"/>
              <a:t>and patient satisfaction</a:t>
            </a:r>
          </a:p>
          <a:p>
            <a:r>
              <a:rPr lang="en-US" dirty="0"/>
              <a:t>Satisfaction is multidimensional and is largely related to the assessed </a:t>
            </a:r>
            <a:r>
              <a:rPr lang="en-US" b="1" dirty="0">
                <a:solidFill>
                  <a:schemeClr val="accent4"/>
                </a:solidFill>
              </a:rPr>
              <a:t>difference between actual </a:t>
            </a:r>
            <a:r>
              <a:rPr lang="en-US" dirty="0"/>
              <a:t>and</a:t>
            </a:r>
            <a:r>
              <a:rPr lang="en-US" b="1" dirty="0">
                <a:solidFill>
                  <a:schemeClr val="accent4"/>
                </a:solidFill>
              </a:rPr>
              <a:t> expected care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8A704-DD03-8958-6A67-64B65FF0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76B855D-E9CC-4FF8-AD85-6CDC7B89A0DE}" type="slidenum">
              <a:rPr lang="en-US">
                <a:solidFill>
                  <a:prstClr val="black">
                    <a:tint val="75000"/>
                  </a:prstClr>
                </a:solidFill>
                <a:latin typeface="Avenir Next LT Pro"/>
              </a:rPr>
              <a:pPr defTabSz="685800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venir Next LT Pr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FF790-BBAF-D3BD-D444-4A425F81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302" y="2296121"/>
            <a:ext cx="4106347" cy="29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08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2D332-7EC0-56D7-BC39-77FD82B7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76B855D-E9CC-4FF8-AD85-6CDC7B89A0DE}" type="slidenum">
              <a:rPr lang="en-US">
                <a:solidFill>
                  <a:prstClr val="black">
                    <a:tint val="75000"/>
                  </a:prstClr>
                </a:solidFill>
                <a:latin typeface="Avenir Next LT Pro"/>
              </a:rPr>
              <a:pPr defTabSz="685800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venir Next LT Pro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A3AF3CE-2796-F953-9CF5-27F2BE9B9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Adjunct Supplemental Medications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8EE63A-3B6D-4B60-4A94-333BB7D1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384" y="1932284"/>
            <a:ext cx="6467747" cy="39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46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C198-17FC-024D-7CB7-4C02C9C5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Buprenorphine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C9D54-7D0B-48A7-9F61-99580541E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50" dirty="0"/>
              <a:t>The </a:t>
            </a:r>
            <a:r>
              <a:rPr lang="en-US" sz="1950" b="1" dirty="0">
                <a:solidFill>
                  <a:schemeClr val="accent2"/>
                </a:solidFill>
              </a:rPr>
              <a:t>Drug Addiction Treatment act of 2000</a:t>
            </a:r>
            <a:r>
              <a:rPr lang="en-US" sz="1950" dirty="0"/>
              <a:t>, provides for </a:t>
            </a:r>
            <a:r>
              <a:rPr lang="en-US" sz="1950" b="1" dirty="0">
                <a:solidFill>
                  <a:schemeClr val="accent2"/>
                </a:solidFill>
              </a:rPr>
              <a:t>greater flexibility in prescribing </a:t>
            </a:r>
            <a:r>
              <a:rPr lang="en-US" sz="1950" dirty="0"/>
              <a:t>buprenorphine</a:t>
            </a:r>
            <a:r>
              <a:rPr lang="en-US" sz="1950" b="1" dirty="0">
                <a:solidFill>
                  <a:schemeClr val="accent2"/>
                </a:solidFill>
              </a:rPr>
              <a:t> </a:t>
            </a:r>
            <a:r>
              <a:rPr lang="en-US" sz="1950" dirty="0"/>
              <a:t>which can be done in an </a:t>
            </a:r>
            <a:r>
              <a:rPr lang="en-US" sz="1950" b="1" dirty="0">
                <a:solidFill>
                  <a:schemeClr val="accent2"/>
                </a:solidFill>
              </a:rPr>
              <a:t>office-based setting </a:t>
            </a:r>
          </a:p>
          <a:p>
            <a:r>
              <a:rPr lang="en-US" sz="1950" dirty="0"/>
              <a:t>Allows for </a:t>
            </a:r>
            <a:r>
              <a:rPr lang="en-US" sz="1950" b="1" dirty="0">
                <a:solidFill>
                  <a:schemeClr val="accent2"/>
                </a:solidFill>
              </a:rPr>
              <a:t>treatment as outpatients </a:t>
            </a:r>
            <a:r>
              <a:rPr lang="en-US" sz="1950" dirty="0"/>
              <a:t>without the need for visits to a treatment program on a daily basis</a:t>
            </a:r>
          </a:p>
          <a:p>
            <a:r>
              <a:rPr lang="en-US" sz="1950" dirty="0"/>
              <a:t>Buprenorphine is a </a:t>
            </a:r>
            <a:r>
              <a:rPr lang="en-US" sz="1950" b="1" dirty="0">
                <a:solidFill>
                  <a:schemeClr val="accent2"/>
                </a:solidFill>
              </a:rPr>
              <a:t>partial </a:t>
            </a:r>
            <a:r>
              <a:rPr lang="en-US" sz="1950" b="1" i="1" dirty="0">
                <a:solidFill>
                  <a:schemeClr val="accent2"/>
                </a:solidFill>
              </a:rPr>
              <a:t>mu</a:t>
            </a:r>
            <a:r>
              <a:rPr lang="en-US" sz="1950" b="1" dirty="0">
                <a:solidFill>
                  <a:schemeClr val="accent2"/>
                </a:solidFill>
              </a:rPr>
              <a:t>-opioid receptor agonist </a:t>
            </a:r>
            <a:r>
              <a:rPr lang="en-US" sz="1950" dirty="0"/>
              <a:t>and </a:t>
            </a:r>
            <a:r>
              <a:rPr lang="en-US" sz="1950" b="1" dirty="0">
                <a:solidFill>
                  <a:schemeClr val="accent2"/>
                </a:solidFill>
              </a:rPr>
              <a:t>antagonist at the </a:t>
            </a:r>
            <a:r>
              <a:rPr lang="en-US" sz="1950" b="1" i="1" dirty="0">
                <a:solidFill>
                  <a:schemeClr val="accent2"/>
                </a:solidFill>
              </a:rPr>
              <a:t>k</a:t>
            </a:r>
            <a:r>
              <a:rPr lang="en-US" sz="1950" b="1" dirty="0">
                <a:solidFill>
                  <a:schemeClr val="accent2"/>
                </a:solidFill>
              </a:rPr>
              <a:t> and </a:t>
            </a:r>
            <a:r>
              <a:rPr lang="en-US" sz="1950" b="1" i="1" dirty="0">
                <a:solidFill>
                  <a:schemeClr val="accent2"/>
                </a:solidFill>
              </a:rPr>
              <a:t>d</a:t>
            </a:r>
            <a:r>
              <a:rPr lang="en-US" sz="1950" b="1" dirty="0">
                <a:solidFill>
                  <a:schemeClr val="accent2"/>
                </a:solidFill>
              </a:rPr>
              <a:t> receptor</a:t>
            </a:r>
          </a:p>
          <a:p>
            <a:r>
              <a:rPr lang="en-US" sz="1950" dirty="0"/>
              <a:t>Buprenorphine is </a:t>
            </a:r>
            <a:r>
              <a:rPr lang="en-US" sz="1950" b="1" dirty="0">
                <a:solidFill>
                  <a:schemeClr val="accent2"/>
                </a:solidFill>
              </a:rPr>
              <a:t>displaced by other opioids only with very high doses of opioids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16494-665E-6E29-823F-97A0D70BCE35}"/>
              </a:ext>
            </a:extLst>
          </p:cNvPr>
          <p:cNvSpPr txBox="1"/>
          <p:nvPr/>
        </p:nvSpPr>
        <p:spPr>
          <a:xfrm>
            <a:off x="2152650" y="5697032"/>
            <a:ext cx="11560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Soens 2019 </a:t>
            </a:r>
          </a:p>
        </p:txBody>
      </p:sp>
    </p:spTree>
    <p:extLst>
      <p:ext uri="{BB962C8B-B14F-4D97-AF65-F5344CB8AC3E}">
        <p14:creationId xmlns:p14="http://schemas.microsoft.com/office/powerpoint/2010/main" val="1758124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6556-0DED-81A4-AF8E-71FAFAFD5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Buprenorphine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75C3D-C11D-89AC-664A-71C3C98F5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beneficial </a:t>
            </a:r>
            <a:r>
              <a:rPr lang="en-US" b="1" dirty="0">
                <a:solidFill>
                  <a:schemeClr val="accent1"/>
                </a:solidFill>
              </a:rPr>
              <a:t>antidepressant effect</a:t>
            </a:r>
          </a:p>
          <a:p>
            <a:r>
              <a:rPr lang="en-US" b="1" dirty="0">
                <a:solidFill>
                  <a:schemeClr val="accent1"/>
                </a:solidFill>
              </a:rPr>
              <a:t>Respiratory depression </a:t>
            </a:r>
            <a:r>
              <a:rPr lang="en-US" dirty="0"/>
              <a:t>with buprenorphine is </a:t>
            </a:r>
            <a:r>
              <a:rPr lang="en-US" b="1" dirty="0">
                <a:solidFill>
                  <a:schemeClr val="accent1"/>
                </a:solidFill>
              </a:rPr>
              <a:t>significantly less </a:t>
            </a:r>
            <a:r>
              <a:rPr lang="en-US" dirty="0"/>
              <a:t>due to its </a:t>
            </a:r>
            <a:r>
              <a:rPr lang="en-US" b="1" dirty="0">
                <a:solidFill>
                  <a:schemeClr val="accent1"/>
                </a:solidFill>
              </a:rPr>
              <a:t>partial agonist </a:t>
            </a:r>
            <a:r>
              <a:rPr lang="en-US" dirty="0"/>
              <a:t>effects resulting in a ceiling effect</a:t>
            </a:r>
          </a:p>
          <a:p>
            <a:r>
              <a:rPr lang="en-US" dirty="0"/>
              <a:t>For optimal analgesia =&gt; divide treatment dose in </a:t>
            </a:r>
            <a:r>
              <a:rPr lang="en-US" b="1" dirty="0">
                <a:solidFill>
                  <a:schemeClr val="accent1"/>
                </a:solidFill>
              </a:rPr>
              <a:t>three or four doses every 6-8 h</a:t>
            </a:r>
            <a:r>
              <a:rPr lang="en-US" dirty="0"/>
              <a:t>, as this dosing regimen takes advantage of the analgesic properties of buprenorphine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7C95C-E9B1-4B47-285F-EEA53AECF64B}"/>
              </a:ext>
            </a:extLst>
          </p:cNvPr>
          <p:cNvSpPr txBox="1"/>
          <p:nvPr/>
        </p:nvSpPr>
        <p:spPr>
          <a:xfrm>
            <a:off x="2152651" y="5708030"/>
            <a:ext cx="1112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Avenir Next LT Pro"/>
              </a:rPr>
              <a:t>Soens</a:t>
            </a:r>
            <a:r>
              <a:rPr lang="en-US" sz="1350" dirty="0">
                <a:solidFill>
                  <a:prstClr val="black"/>
                </a:solidFill>
                <a:latin typeface="Avenir Next LT Pro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82296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9DED8-94D6-4226-8EAF-EAA83546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Naltrexone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BBAE3-8108-4456-8E5A-E9D58D5DE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Naltrexone is a nonselective opioid receptor antagonist that </a:t>
            </a:r>
            <a:r>
              <a:rPr lang="en-US" sz="1800" b="1" dirty="0">
                <a:solidFill>
                  <a:schemeClr val="accent6"/>
                </a:solidFill>
              </a:rPr>
              <a:t>competitively binds to </a:t>
            </a:r>
            <a:r>
              <a:rPr lang="en-US" sz="1800" b="1" i="1" dirty="0">
                <a:solidFill>
                  <a:schemeClr val="accent6"/>
                </a:solidFill>
              </a:rPr>
              <a:t>mu</a:t>
            </a:r>
            <a:r>
              <a:rPr lang="en-US" sz="1800" b="1" dirty="0">
                <a:solidFill>
                  <a:schemeClr val="accent6"/>
                </a:solidFill>
              </a:rPr>
              <a:t>-, </a:t>
            </a:r>
            <a:r>
              <a:rPr lang="en-US" sz="1800" b="1" i="1" dirty="0">
                <a:solidFill>
                  <a:schemeClr val="accent6"/>
                </a:solidFill>
              </a:rPr>
              <a:t>k</a:t>
            </a:r>
            <a:r>
              <a:rPr lang="en-US" sz="1800" b="1" dirty="0">
                <a:solidFill>
                  <a:schemeClr val="accent6"/>
                </a:solidFill>
              </a:rPr>
              <a:t>- and </a:t>
            </a:r>
            <a:r>
              <a:rPr lang="en-US" sz="1800" b="1" i="1" dirty="0">
                <a:solidFill>
                  <a:schemeClr val="accent6"/>
                </a:solidFill>
              </a:rPr>
              <a:t>d</a:t>
            </a:r>
            <a:r>
              <a:rPr lang="en-US" sz="1800" b="1" dirty="0">
                <a:solidFill>
                  <a:schemeClr val="accent6"/>
                </a:solidFill>
              </a:rPr>
              <a:t>- opioid receptors</a:t>
            </a:r>
            <a:r>
              <a:rPr lang="en-US" sz="1800" dirty="0"/>
              <a:t>, and </a:t>
            </a:r>
            <a:r>
              <a:rPr lang="en-US" sz="1800" b="1" dirty="0">
                <a:solidFill>
                  <a:schemeClr val="accent6"/>
                </a:solidFill>
              </a:rPr>
              <a:t>blocks</a:t>
            </a:r>
            <a:r>
              <a:rPr lang="en-US" sz="1800" dirty="0"/>
              <a:t> the </a:t>
            </a:r>
            <a:r>
              <a:rPr lang="en-US" sz="1800" b="1" dirty="0">
                <a:solidFill>
                  <a:schemeClr val="accent6"/>
                </a:solidFill>
              </a:rPr>
              <a:t>analgesic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chemeClr val="accent6"/>
                </a:solidFill>
              </a:rPr>
              <a:t>euphoric effects </a:t>
            </a:r>
            <a:r>
              <a:rPr lang="en-US" sz="1800" dirty="0"/>
              <a:t>of opioids </a:t>
            </a:r>
          </a:p>
          <a:p>
            <a:r>
              <a:rPr lang="en-US" sz="1800" dirty="0"/>
              <a:t>Used in some patients recovering from substance use disorder to help them in their effort to maintain abstinence</a:t>
            </a:r>
          </a:p>
          <a:p>
            <a:r>
              <a:rPr lang="en-US" sz="1800" dirty="0"/>
              <a:t>When possible, </a:t>
            </a:r>
            <a:r>
              <a:rPr lang="en-US" sz="1800" b="1" dirty="0">
                <a:solidFill>
                  <a:schemeClr val="accent6"/>
                </a:solidFill>
              </a:rPr>
              <a:t>naltrexone should be stopped well in advance (48-72 hours)</a:t>
            </a:r>
            <a:r>
              <a:rPr lang="en-US" sz="1800" dirty="0"/>
              <a:t>; however, this may not be possible – although can be used safely in pregnancy</a:t>
            </a:r>
          </a:p>
          <a:p>
            <a:r>
              <a:rPr lang="en-US" sz="1800" dirty="0"/>
              <a:t>Some patients may be on the long-acting form (</a:t>
            </a:r>
            <a:r>
              <a:rPr lang="en-US" sz="1800" b="1" dirty="0">
                <a:solidFill>
                  <a:schemeClr val="accent6"/>
                </a:solidFill>
              </a:rPr>
              <a:t>Vivitrol®</a:t>
            </a:r>
            <a:r>
              <a:rPr lang="en-US" sz="1800" dirty="0"/>
              <a:t>) which is </a:t>
            </a:r>
            <a:r>
              <a:rPr lang="en-US" sz="1800" b="1" dirty="0">
                <a:solidFill>
                  <a:schemeClr val="accent6"/>
                </a:solidFill>
              </a:rPr>
              <a:t>administered once monthly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59D4F-5CEF-1F9B-5F0F-F7D4105BF6D5}"/>
              </a:ext>
            </a:extLst>
          </p:cNvPr>
          <p:cNvSpPr txBox="1"/>
          <p:nvPr/>
        </p:nvSpPr>
        <p:spPr>
          <a:xfrm>
            <a:off x="2234892" y="5674576"/>
            <a:ext cx="1112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Avenir Next LT Pro"/>
              </a:rPr>
              <a:t>Soens</a:t>
            </a:r>
            <a:r>
              <a:rPr lang="en-US" sz="1350" dirty="0">
                <a:solidFill>
                  <a:prstClr val="black"/>
                </a:solidFill>
                <a:latin typeface="Avenir Next LT Pro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5996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CA9C2-D4A4-B057-6EB7-444AA72B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2" y="2566633"/>
            <a:ext cx="7372350" cy="3168733"/>
          </a:xfrm>
        </p:spPr>
        <p:txBody>
          <a:bodyPr>
            <a:normAutofit/>
          </a:bodyPr>
          <a:lstStyle/>
          <a:p>
            <a:r>
              <a:rPr lang="en-US" sz="1725" b="1" dirty="0">
                <a:solidFill>
                  <a:schemeClr val="accent6"/>
                </a:solidFill>
              </a:rPr>
              <a:t>Outcomes</a:t>
            </a:r>
            <a:r>
              <a:rPr lang="en-US" sz="1725" dirty="0"/>
              <a:t> compared among </a:t>
            </a:r>
            <a:r>
              <a:rPr lang="en-US" sz="1725" b="1" dirty="0">
                <a:solidFill>
                  <a:schemeClr val="accent6"/>
                </a:solidFill>
              </a:rPr>
              <a:t>3 treatment options</a:t>
            </a:r>
            <a:r>
              <a:rPr lang="en-US" sz="1725" dirty="0"/>
              <a:t>: buprenorphine-naloxone, buprenorphine, and methadone treatment strategies</a:t>
            </a:r>
          </a:p>
          <a:p>
            <a:r>
              <a:rPr lang="en-US" sz="1725" b="1" dirty="0">
                <a:solidFill>
                  <a:schemeClr val="accent6"/>
                </a:solidFill>
              </a:rPr>
              <a:t>Illicit drug use is common </a:t>
            </a:r>
            <a:r>
              <a:rPr lang="en-US" sz="1725" dirty="0"/>
              <a:t>in patients requiring MOUD treatment and </a:t>
            </a:r>
            <a:r>
              <a:rPr lang="en-US" sz="1725" b="1" dirty="0">
                <a:solidFill>
                  <a:schemeClr val="accent6"/>
                </a:solidFill>
              </a:rPr>
              <a:t>should be considered </a:t>
            </a:r>
            <a:r>
              <a:rPr lang="en-US" sz="1725" dirty="0"/>
              <a:t>for all patients with OUD</a:t>
            </a:r>
          </a:p>
          <a:p>
            <a:r>
              <a:rPr lang="en-US" sz="1725" dirty="0"/>
              <a:t>Women on </a:t>
            </a:r>
            <a:r>
              <a:rPr lang="en-US" sz="1725" b="1" dirty="0">
                <a:solidFill>
                  <a:schemeClr val="accent6"/>
                </a:solidFill>
              </a:rPr>
              <a:t>methadone OMT </a:t>
            </a:r>
            <a:r>
              <a:rPr lang="en-US" sz="1725" dirty="0"/>
              <a:t>tend to have a </a:t>
            </a:r>
            <a:r>
              <a:rPr lang="en-US" sz="1725" b="1" dirty="0">
                <a:solidFill>
                  <a:schemeClr val="accent6"/>
                </a:solidFill>
              </a:rPr>
              <a:t>more severe substance abuse problem</a:t>
            </a:r>
            <a:r>
              <a:rPr lang="en-US" sz="1725" dirty="0"/>
              <a:t> with a marked overall </a:t>
            </a:r>
            <a:r>
              <a:rPr lang="en-US" sz="1725" b="1" dirty="0">
                <a:solidFill>
                  <a:schemeClr val="accent6"/>
                </a:solidFill>
              </a:rPr>
              <a:t>increased risk profile</a:t>
            </a:r>
            <a:r>
              <a:rPr lang="en-US" sz="1725" dirty="0"/>
              <a:t>, requiring particularly close medical attention</a:t>
            </a:r>
          </a:p>
          <a:p>
            <a:r>
              <a:rPr lang="en-US" sz="1725" b="1" dirty="0">
                <a:solidFill>
                  <a:schemeClr val="accent6"/>
                </a:solidFill>
              </a:rPr>
              <a:t>Buprenorphine-naloxone is a safe </a:t>
            </a:r>
            <a:r>
              <a:rPr lang="en-US" sz="1725" dirty="0"/>
              <a:t>treatment option for MOUD, but larger studies are needed before changing official recommendations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4C06C1-420A-0009-009E-B39A657E4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682" y="1122636"/>
            <a:ext cx="6013802" cy="130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86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EFD0-87D7-A3A6-4CDB-656FE956E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Postoperative Cesarean Delivery (CD)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AC249-19D1-D832-4268-22A735B44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2" y="2211991"/>
            <a:ext cx="7594300" cy="3105427"/>
          </a:xfrm>
        </p:spPr>
        <p:txBody>
          <a:bodyPr>
            <a:normAutofit lnSpcReduction="10000"/>
          </a:bodyPr>
          <a:lstStyle/>
          <a:p>
            <a:r>
              <a:rPr lang="en-US" sz="1725" dirty="0"/>
              <a:t>Cesarean delivery (CD) is the </a:t>
            </a:r>
            <a:r>
              <a:rPr lang="en-US" sz="1725" b="1" dirty="0">
                <a:solidFill>
                  <a:schemeClr val="accent5">
                    <a:lumMod val="50000"/>
                  </a:schemeClr>
                </a:solidFill>
              </a:rPr>
              <a:t>most common surgery </a:t>
            </a:r>
            <a:r>
              <a:rPr lang="en-US" sz="1725" dirty="0"/>
              <a:t>done in the world (21% worldwide; 5% in sub-Saharan Africa + 43% in Latin America and Caribbean)</a:t>
            </a:r>
          </a:p>
          <a:p>
            <a:r>
              <a:rPr lang="en-US" sz="1725" dirty="0"/>
              <a:t>In United States &gt; than </a:t>
            </a:r>
            <a:r>
              <a:rPr lang="en-US" sz="1725" b="1" dirty="0">
                <a:solidFill>
                  <a:schemeClr val="accent5">
                    <a:lumMod val="50000"/>
                  </a:schemeClr>
                </a:solidFill>
              </a:rPr>
              <a:t>32%</a:t>
            </a:r>
            <a:r>
              <a:rPr lang="en-US" sz="1725" dirty="0"/>
              <a:t> of live births were delivered by C/D (~ 1.2 million) </a:t>
            </a:r>
          </a:p>
          <a:p>
            <a:r>
              <a:rPr lang="en-US" sz="1725" dirty="0"/>
              <a:t>CD results in </a:t>
            </a:r>
            <a:r>
              <a:rPr lang="en-US" sz="1725" b="1" dirty="0">
                <a:solidFill>
                  <a:schemeClr val="accent5">
                    <a:lumMod val="50000"/>
                  </a:schemeClr>
                </a:solidFill>
              </a:rPr>
              <a:t>moderate to severe pain </a:t>
            </a:r>
            <a:r>
              <a:rPr lang="en-US" sz="1725" dirty="0"/>
              <a:t>and most women report pain and </a:t>
            </a:r>
            <a:r>
              <a:rPr lang="en-US" sz="1725" b="1" dirty="0">
                <a:solidFill>
                  <a:schemeClr val="accent5">
                    <a:lumMod val="50000"/>
                  </a:schemeClr>
                </a:solidFill>
              </a:rPr>
              <a:t>require opioid analgesia</a:t>
            </a:r>
          </a:p>
          <a:p>
            <a:r>
              <a:rPr lang="en-US" sz="1725" dirty="0"/>
              <a:t>Severe untreated post-operative pain following CD results in an </a:t>
            </a:r>
            <a:r>
              <a:rPr lang="en-US" sz="1725" b="1" dirty="0">
                <a:solidFill>
                  <a:schemeClr val="accent5">
                    <a:lumMod val="50000"/>
                  </a:schemeClr>
                </a:solidFill>
              </a:rPr>
              <a:t>↑</a:t>
            </a:r>
            <a:r>
              <a:rPr lang="en-US" sz="1725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725" b="1" dirty="0">
                <a:solidFill>
                  <a:schemeClr val="accent5">
                    <a:lumMod val="50000"/>
                  </a:schemeClr>
                </a:solidFill>
              </a:rPr>
              <a:t>consumption</a:t>
            </a:r>
            <a:r>
              <a:rPr lang="en-US" sz="1725" dirty="0"/>
              <a:t> of opioids, </a:t>
            </a:r>
            <a:r>
              <a:rPr lang="en-US" sz="1725" b="1" dirty="0">
                <a:solidFill>
                  <a:schemeClr val="accent5">
                    <a:lumMod val="50000"/>
                  </a:schemeClr>
                </a:solidFill>
              </a:rPr>
              <a:t>↓ mobility</a:t>
            </a:r>
            <a:r>
              <a:rPr lang="en-US" sz="1725" dirty="0"/>
              <a:t>, </a:t>
            </a:r>
            <a:r>
              <a:rPr lang="en-US" sz="1725" b="1" dirty="0">
                <a:solidFill>
                  <a:schemeClr val="accent5">
                    <a:lumMod val="50000"/>
                  </a:schemeClr>
                </a:solidFill>
              </a:rPr>
              <a:t>↑</a:t>
            </a:r>
            <a:r>
              <a:rPr lang="en-US" sz="1725" b="1" dirty="0">
                <a:solidFill>
                  <a:schemeClr val="accent5"/>
                </a:solidFill>
              </a:rPr>
              <a:t> </a:t>
            </a:r>
            <a:r>
              <a:rPr lang="en-US" sz="1725" dirty="0"/>
              <a:t>incidence of </a:t>
            </a:r>
            <a:r>
              <a:rPr lang="en-US" sz="1725" b="1" dirty="0">
                <a:solidFill>
                  <a:schemeClr val="accent5">
                    <a:lumMod val="50000"/>
                  </a:schemeClr>
                </a:solidFill>
              </a:rPr>
              <a:t>postpartum depression</a:t>
            </a:r>
            <a:r>
              <a:rPr lang="en-US" sz="1725" dirty="0"/>
              <a:t>, and </a:t>
            </a:r>
            <a:r>
              <a:rPr lang="en-US" sz="1725" b="1" dirty="0">
                <a:solidFill>
                  <a:schemeClr val="accent5">
                    <a:lumMod val="50000"/>
                  </a:schemeClr>
                </a:solidFill>
              </a:rPr>
              <a:t>persistent post-surgical pain</a:t>
            </a:r>
          </a:p>
          <a:p>
            <a:r>
              <a:rPr lang="en-US" sz="1725" b="1" dirty="0">
                <a:solidFill>
                  <a:srgbClr val="7030A0"/>
                </a:solidFill>
              </a:rPr>
              <a:t>Early mobilization </a:t>
            </a:r>
            <a:r>
              <a:rPr lang="en-US" sz="1725" dirty="0"/>
              <a:t>is also particularly important in this obstetric population because of an </a:t>
            </a:r>
            <a:r>
              <a:rPr lang="en-US" sz="1725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1725" b="1" dirty="0">
                <a:solidFill>
                  <a:srgbClr val="7030A0"/>
                </a:solidFill>
              </a:rPr>
              <a:t> risk of thrombo-embolic complications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04B78-84F2-3501-BC5F-247014D260C8}"/>
              </a:ext>
            </a:extLst>
          </p:cNvPr>
          <p:cNvSpPr txBox="1"/>
          <p:nvPr/>
        </p:nvSpPr>
        <p:spPr>
          <a:xfrm>
            <a:off x="1997896" y="5653997"/>
            <a:ext cx="82109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Alemu 2021; </a:t>
            </a:r>
            <a:r>
              <a:rPr lang="en-US" sz="1350" dirty="0" err="1">
                <a:solidFill>
                  <a:prstClr val="black"/>
                </a:solidFill>
                <a:latin typeface="Avenir Next LT Pro"/>
              </a:rPr>
              <a:t>Cavalho</a:t>
            </a:r>
            <a:r>
              <a:rPr lang="en-US" sz="1350" dirty="0">
                <a:solidFill>
                  <a:prstClr val="black"/>
                </a:solidFill>
                <a:latin typeface="Avenir Next LT Pro"/>
              </a:rPr>
              <a:t> 2019; Hernandez 2020; CDC: National Center for Health Statistics; </a:t>
            </a:r>
            <a:r>
              <a:rPr lang="en-US" sz="1350" dirty="0" err="1">
                <a:solidFill>
                  <a:prstClr val="black"/>
                </a:solidFill>
                <a:latin typeface="Avenir Next LT Pro"/>
              </a:rPr>
              <a:t>Betran</a:t>
            </a:r>
            <a:r>
              <a:rPr lang="en-US" sz="1350" dirty="0">
                <a:solidFill>
                  <a:prstClr val="black"/>
                </a:solidFill>
                <a:latin typeface="Avenir Next LT Pro"/>
              </a:rPr>
              <a:t> 2021 </a:t>
            </a:r>
          </a:p>
        </p:txBody>
      </p:sp>
    </p:spTree>
    <p:extLst>
      <p:ext uri="{BB962C8B-B14F-4D97-AF65-F5344CB8AC3E}">
        <p14:creationId xmlns:p14="http://schemas.microsoft.com/office/powerpoint/2010/main" val="882300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3EF5F-7E14-E2BB-742C-09C23E93C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Non-opioid Strategies for Peripartum Analgesia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2C6B3-3CF8-A6BA-B093-C1592355C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995388"/>
            <a:ext cx="7886700" cy="3642869"/>
          </a:xfrm>
        </p:spPr>
        <p:txBody>
          <a:bodyPr>
            <a:normAutofit/>
          </a:bodyPr>
          <a:lstStyle/>
          <a:p>
            <a:r>
              <a:rPr lang="en-US" sz="1800" dirty="0"/>
              <a:t>Acetaminophen – multiple studies report </a:t>
            </a:r>
            <a:r>
              <a:rPr lang="en-US" sz="1800" b="1" dirty="0">
                <a:solidFill>
                  <a:srgbClr val="0070C0"/>
                </a:solidFill>
              </a:rPr>
              <a:t>↓ pain scores and ↓ opioid consumption </a:t>
            </a:r>
            <a:r>
              <a:rPr lang="en-US" sz="1800" dirty="0"/>
              <a:t>after CD =&gt; </a:t>
            </a:r>
            <a:r>
              <a:rPr lang="en-US" sz="1800" b="1" dirty="0">
                <a:solidFill>
                  <a:srgbClr val="0070C0"/>
                </a:solidFill>
              </a:rPr>
              <a:t>low risk, low cost with benefit</a:t>
            </a:r>
            <a:r>
              <a:rPr lang="en-US" sz="1800" dirty="0"/>
              <a:t> =&gt; indicated for multimodal analgesia</a:t>
            </a:r>
          </a:p>
          <a:p>
            <a:r>
              <a:rPr lang="en-US" sz="1800" dirty="0"/>
              <a:t>Nonsteroidal anti-inflammatory drugs (</a:t>
            </a:r>
            <a:r>
              <a:rPr lang="en-US" sz="1800" b="1" dirty="0">
                <a:solidFill>
                  <a:srgbClr val="0070C0"/>
                </a:solidFill>
              </a:rPr>
              <a:t>NSAIDs</a:t>
            </a:r>
            <a:r>
              <a:rPr lang="en-US" sz="1800" dirty="0"/>
              <a:t>) – </a:t>
            </a:r>
            <a:r>
              <a:rPr lang="en-US" sz="1800" b="1" dirty="0">
                <a:solidFill>
                  <a:srgbClr val="0070C0"/>
                </a:solidFill>
              </a:rPr>
              <a:t>↓ opioid requirements by approximately 20-30%</a:t>
            </a:r>
            <a:r>
              <a:rPr lang="en-US" sz="1800" dirty="0"/>
              <a:t> =&gt; indicated for multimodal analgesia unless contraindicated</a:t>
            </a:r>
          </a:p>
          <a:p>
            <a:r>
              <a:rPr lang="en-US" sz="1800" dirty="0"/>
              <a:t>Ketamine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Well known for its anesthetic qualities, but also has </a:t>
            </a:r>
            <a:r>
              <a:rPr lang="en-US" sz="1500" b="1" dirty="0">
                <a:solidFill>
                  <a:srgbClr val="0070C0"/>
                </a:solidFill>
              </a:rPr>
              <a:t>strong analgesic properties</a:t>
            </a:r>
            <a:r>
              <a:rPr lang="en-US" sz="1500" dirty="0"/>
              <a:t>, mostly because of its actions as an </a:t>
            </a:r>
            <a:r>
              <a:rPr lang="en-US" sz="1500" b="1" dirty="0">
                <a:solidFill>
                  <a:srgbClr val="0070C0"/>
                </a:solidFill>
              </a:rPr>
              <a:t>NMDA receptor antagonist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Administration of </a:t>
            </a:r>
            <a:r>
              <a:rPr lang="en-US" sz="1500" b="1" dirty="0">
                <a:solidFill>
                  <a:srgbClr val="0070C0"/>
                </a:solidFill>
              </a:rPr>
              <a:t>subanesthetic doses of ketamine </a:t>
            </a:r>
            <a:r>
              <a:rPr lang="en-US" sz="1500" dirty="0"/>
              <a:t>( &lt; 0.5 mg/kg) can </a:t>
            </a:r>
            <a:r>
              <a:rPr lang="en-US" sz="1500" b="1" dirty="0">
                <a:solidFill>
                  <a:srgbClr val="0070C0"/>
                </a:solidFill>
              </a:rPr>
              <a:t>↓ opioid requirements and ↑ analgesia in the first 24 h </a:t>
            </a:r>
            <a:r>
              <a:rPr lang="en-US" sz="1500" dirty="0"/>
              <a:t>after surgery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Human data on the transfer of ketamine to breast milk are lacking and given this, </a:t>
            </a:r>
            <a:r>
              <a:rPr lang="en-US" sz="1500" b="1" dirty="0">
                <a:solidFill>
                  <a:srgbClr val="0070C0"/>
                </a:solidFill>
              </a:rPr>
              <a:t>ketamine administration during breastfeeding requires careful monitoring of the neonate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3AFFB-5ADD-717B-ED75-FB1774F32C43}"/>
              </a:ext>
            </a:extLst>
          </p:cNvPr>
          <p:cNvSpPr txBox="1"/>
          <p:nvPr/>
        </p:nvSpPr>
        <p:spPr>
          <a:xfrm>
            <a:off x="2268346" y="5708030"/>
            <a:ext cx="1112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Avenir Next LT Pro"/>
              </a:rPr>
              <a:t>Soens</a:t>
            </a:r>
            <a:r>
              <a:rPr lang="en-US" sz="1350" dirty="0">
                <a:solidFill>
                  <a:prstClr val="black"/>
                </a:solidFill>
                <a:latin typeface="Avenir Next LT Pro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810033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8728-E936-B8E8-FB04-0AC6035EF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Non-opioid strategies for peripartum analgesia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00C6E-03FD-0941-D165-A5B8C612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2" y="2290572"/>
            <a:ext cx="7372350" cy="3043082"/>
          </a:xfrm>
        </p:spPr>
        <p:txBody>
          <a:bodyPr>
            <a:normAutofit fontScale="92500"/>
          </a:bodyPr>
          <a:lstStyle/>
          <a:p>
            <a:r>
              <a:rPr lang="en-US" sz="2250" dirty="0"/>
              <a:t>Clonidine</a:t>
            </a:r>
            <a:r>
              <a:rPr lang="en-US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l-GR" sz="1650" b="1" i="1" dirty="0">
                <a:solidFill>
                  <a:srgbClr val="7030A0"/>
                </a:solidFill>
              </a:rPr>
              <a:t>α</a:t>
            </a:r>
            <a:r>
              <a:rPr lang="en-US" sz="1650" b="1" dirty="0">
                <a:solidFill>
                  <a:srgbClr val="7030A0"/>
                </a:solidFill>
              </a:rPr>
              <a:t>2- adrenoreceptor agonist </a:t>
            </a:r>
            <a:r>
              <a:rPr lang="en-US" sz="1650" dirty="0"/>
              <a:t>that has been shown to be useful in ↓ postoperative pain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50" b="1" dirty="0">
                <a:solidFill>
                  <a:srgbClr val="7030A0"/>
                </a:solidFill>
              </a:rPr>
              <a:t>Common side effects: </a:t>
            </a:r>
            <a:r>
              <a:rPr lang="en-US" sz="1650" dirty="0"/>
              <a:t>include feeling </a:t>
            </a:r>
            <a:r>
              <a:rPr lang="en-US" sz="1650" b="1" dirty="0">
                <a:solidFill>
                  <a:srgbClr val="7030A0"/>
                </a:solidFill>
              </a:rPr>
              <a:t>sleepy</a:t>
            </a:r>
            <a:r>
              <a:rPr lang="en-US" sz="1650" dirty="0"/>
              <a:t>, </a:t>
            </a:r>
            <a:r>
              <a:rPr lang="en-US" sz="1650" b="1" dirty="0">
                <a:solidFill>
                  <a:srgbClr val="7030A0"/>
                </a:solidFill>
              </a:rPr>
              <a:t>tired and weak</a:t>
            </a:r>
            <a:r>
              <a:rPr lang="en-US" sz="1650" dirty="0"/>
              <a:t>, feeling </a:t>
            </a:r>
            <a:r>
              <a:rPr lang="en-US" sz="1650" b="1" dirty="0">
                <a:solidFill>
                  <a:srgbClr val="7030A0"/>
                </a:solidFill>
              </a:rPr>
              <a:t>dizzy</a:t>
            </a:r>
            <a:r>
              <a:rPr lang="en-US" sz="1650" dirty="0"/>
              <a:t> or </a:t>
            </a:r>
            <a:r>
              <a:rPr lang="en-US" sz="1650" b="1" dirty="0">
                <a:solidFill>
                  <a:srgbClr val="7030A0"/>
                </a:solidFill>
              </a:rPr>
              <a:t>fainting</a:t>
            </a:r>
            <a:r>
              <a:rPr lang="en-US" sz="1650" dirty="0"/>
              <a:t> when getting out of bed, </a:t>
            </a:r>
            <a:r>
              <a:rPr lang="en-US" sz="1650" b="1" dirty="0">
                <a:solidFill>
                  <a:srgbClr val="7030A0"/>
                </a:solidFill>
              </a:rPr>
              <a:t>headaches</a:t>
            </a:r>
            <a:r>
              <a:rPr lang="en-US" sz="1650" dirty="0"/>
              <a:t>, </a:t>
            </a:r>
            <a:r>
              <a:rPr lang="en-US" sz="1650" b="1" dirty="0">
                <a:solidFill>
                  <a:srgbClr val="7030A0"/>
                </a:solidFill>
              </a:rPr>
              <a:t>depression</a:t>
            </a:r>
            <a:r>
              <a:rPr lang="en-US" sz="1650" dirty="0"/>
              <a:t>, </a:t>
            </a:r>
            <a:r>
              <a:rPr lang="en-US" sz="1650" b="1" dirty="0">
                <a:solidFill>
                  <a:srgbClr val="7030A0"/>
                </a:solidFill>
              </a:rPr>
              <a:t>difficulty sleeping </a:t>
            </a:r>
            <a:r>
              <a:rPr lang="en-US" sz="1650" dirty="0"/>
              <a:t>and </a:t>
            </a:r>
            <a:r>
              <a:rPr lang="en-US" sz="1650" b="1" dirty="0">
                <a:solidFill>
                  <a:srgbClr val="7030A0"/>
                </a:solidFill>
              </a:rPr>
              <a:t>bradycardia</a:t>
            </a:r>
            <a:r>
              <a:rPr lang="en-US" sz="1650" dirty="0"/>
              <a:t> </a:t>
            </a:r>
          </a:p>
          <a:p>
            <a:r>
              <a:rPr lang="en-US" sz="2250" dirty="0"/>
              <a:t>Gabapentin and Pregabalin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50" dirty="0"/>
              <a:t>300 mg (but not 150 mg) ↓ postoperative opioid consumption and immediate postoperative pain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50" b="1" dirty="0">
                <a:solidFill>
                  <a:srgbClr val="7030A0"/>
                </a:solidFill>
              </a:rPr>
              <a:t>↑ the risk of respiratory depression </a:t>
            </a:r>
            <a:r>
              <a:rPr lang="en-US" sz="1650" dirty="0"/>
              <a:t>– among patients taking illicit opioids or prescription opioids, use of gabapentin has been associated with an ↑ risk of opioid-related death =&gt; should be used with caution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927F6-EDD3-ECB1-9EE3-4808AE351E6E}"/>
              </a:ext>
            </a:extLst>
          </p:cNvPr>
          <p:cNvSpPr txBox="1"/>
          <p:nvPr/>
        </p:nvSpPr>
        <p:spPr>
          <a:xfrm>
            <a:off x="2243255" y="5733121"/>
            <a:ext cx="1112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Avenir Next LT Pro"/>
              </a:rPr>
              <a:t>Soens</a:t>
            </a:r>
            <a:r>
              <a:rPr lang="en-US" sz="1350" dirty="0">
                <a:solidFill>
                  <a:prstClr val="black"/>
                </a:solidFill>
                <a:latin typeface="Avenir Next LT Pro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409285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E0A8-5D1F-8440-4FDC-E8499748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Non-opioid strategies for peripartum analgesia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7C1C2-2487-796F-E45E-00D70ABC9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2" y="2290572"/>
            <a:ext cx="7372350" cy="3141466"/>
          </a:xfrm>
        </p:spPr>
        <p:txBody>
          <a:bodyPr>
            <a:normAutofit/>
          </a:bodyPr>
          <a:lstStyle/>
          <a:p>
            <a:r>
              <a:rPr lang="en-US" sz="2400" dirty="0"/>
              <a:t>Magnesium</a:t>
            </a:r>
            <a:r>
              <a:rPr lang="en-US" sz="135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b="1" dirty="0">
                <a:solidFill>
                  <a:srgbClr val="C00000"/>
                </a:solidFill>
              </a:rPr>
              <a:t>NMDA receptor antagonist</a:t>
            </a:r>
            <a:endParaRPr lang="en-US" sz="15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In the obstetric population, </a:t>
            </a:r>
            <a:r>
              <a:rPr lang="en-US" sz="1500" b="1" dirty="0" err="1">
                <a:solidFill>
                  <a:srgbClr val="C00000"/>
                </a:solidFill>
              </a:rPr>
              <a:t>Rezae</a:t>
            </a:r>
            <a:r>
              <a:rPr lang="en-US" sz="1500" b="1" dirty="0">
                <a:solidFill>
                  <a:srgbClr val="C00000"/>
                </a:solidFill>
              </a:rPr>
              <a:t> et al. </a:t>
            </a:r>
            <a:r>
              <a:rPr lang="en-US" sz="1500" dirty="0"/>
              <a:t>found that an IV bolus of 50 mg/kg magnesium sulfate </a:t>
            </a:r>
            <a:r>
              <a:rPr lang="en-US" sz="1500" b="1" dirty="0">
                <a:solidFill>
                  <a:srgbClr val="C00000"/>
                </a:solidFill>
              </a:rPr>
              <a:t>significantly ↓ pain scores and analgesic consumption in the first 24 h after surgery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In contrast, </a:t>
            </a:r>
            <a:r>
              <a:rPr lang="en-US" sz="1500" b="1" dirty="0">
                <a:solidFill>
                  <a:srgbClr val="C00000"/>
                </a:solidFill>
              </a:rPr>
              <a:t>Paech et al. </a:t>
            </a:r>
            <a:r>
              <a:rPr lang="en-US" sz="1500" dirty="0"/>
              <a:t>found that IV magnesium sulfate had </a:t>
            </a:r>
            <a:r>
              <a:rPr lang="en-US" sz="1500" b="1" dirty="0">
                <a:solidFill>
                  <a:srgbClr val="C00000"/>
                </a:solidFill>
              </a:rPr>
              <a:t>no effect on pain severity </a:t>
            </a:r>
            <a:r>
              <a:rPr lang="en-US" sz="1500" dirty="0"/>
              <a:t>after CD - magnesium sulfate was </a:t>
            </a:r>
            <a:r>
              <a:rPr lang="en-US" sz="1500" b="1" dirty="0">
                <a:solidFill>
                  <a:srgbClr val="C00000"/>
                </a:solidFill>
              </a:rPr>
              <a:t>associated with ↑ blood loss after surgery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Already used in our pre-eclamptic and eclamptic patients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Given the contradictory findings regarding analgesic benefits and potential side effects, </a:t>
            </a:r>
            <a:r>
              <a:rPr lang="en-US" sz="1500" b="1" dirty="0">
                <a:solidFill>
                  <a:srgbClr val="C00000"/>
                </a:solidFill>
              </a:rPr>
              <a:t>more clinical studies are needed</a:t>
            </a:r>
            <a:r>
              <a:rPr lang="en-US" sz="1500" dirty="0"/>
              <a:t> to assess the risk benefit in this population</a:t>
            </a:r>
          </a:p>
        </p:txBody>
      </p:sp>
    </p:spTree>
    <p:extLst>
      <p:ext uri="{BB962C8B-B14F-4D97-AF65-F5344CB8AC3E}">
        <p14:creationId xmlns:p14="http://schemas.microsoft.com/office/powerpoint/2010/main" val="3709404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13A9-3D4E-695C-81FC-55C7D51A3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Non-opioid Strategies for Peripartum Analgesia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B0C9C-BB70-FE7B-616C-8F2ECD8B1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Dexamethasone</a:t>
            </a:r>
            <a:r>
              <a:rPr lang="en-US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Is a </a:t>
            </a:r>
            <a:r>
              <a:rPr lang="en-US" b="1" dirty="0">
                <a:solidFill>
                  <a:schemeClr val="accent6"/>
                </a:solidFill>
              </a:rPr>
              <a:t>glucocorticoid</a:t>
            </a:r>
            <a:r>
              <a:rPr lang="en-US" dirty="0"/>
              <a:t> and a </a:t>
            </a:r>
            <a:r>
              <a:rPr lang="en-US" b="1" dirty="0">
                <a:solidFill>
                  <a:schemeClr val="accent6"/>
                </a:solidFill>
              </a:rPr>
              <a:t>strong anti-inflammatory agent </a:t>
            </a:r>
            <a:r>
              <a:rPr lang="en-US" dirty="0"/>
              <a:t>that has been used as an adjunct for post-operative analgesia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6"/>
                </a:solidFill>
              </a:rPr>
              <a:t>Analgesic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6"/>
                </a:solidFill>
              </a:rPr>
              <a:t>opioid sparing effect </a:t>
            </a:r>
            <a:r>
              <a:rPr lang="en-US" dirty="0"/>
              <a:t>- single bolus of </a:t>
            </a:r>
            <a:r>
              <a:rPr lang="en-US" b="1" dirty="0">
                <a:solidFill>
                  <a:schemeClr val="accent6"/>
                </a:solidFill>
              </a:rPr>
              <a:t>8 mg intravenous</a:t>
            </a:r>
            <a:r>
              <a:rPr lang="en-US" dirty="0"/>
              <a:t>, given immediately after umbilical cord clamping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6"/>
                </a:solidFill>
              </a:rPr>
              <a:t>More effective than placebo </a:t>
            </a:r>
            <a:r>
              <a:rPr lang="en-US" dirty="0"/>
              <a:t>in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dirty="0"/>
              <a:t> </a:t>
            </a:r>
            <a:r>
              <a:rPr lang="en-US" b="0" i="0" u="none" strike="noStrike" baseline="0" dirty="0"/>
              <a:t>postoperative pain scores + analgesic requirements during the </a:t>
            </a:r>
            <a:r>
              <a:rPr lang="en-US" b="1" i="0" u="none" strike="noStrike" baseline="0" dirty="0">
                <a:solidFill>
                  <a:schemeClr val="accent6"/>
                </a:solidFill>
              </a:rPr>
              <a:t>first 24 h </a:t>
            </a:r>
            <a:r>
              <a:rPr lang="en-US" b="0" i="0" u="none" strike="noStrike" baseline="0" dirty="0"/>
              <a:t>after surgery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6"/>
                </a:solidFill>
              </a:rPr>
              <a:t>↓</a:t>
            </a:r>
            <a:r>
              <a:rPr lang="en-US" b="1" i="0" u="none" strike="noStrike" baseline="0" dirty="0">
                <a:solidFill>
                  <a:schemeClr val="accent6"/>
                </a:solidFill>
              </a:rPr>
              <a:t> the incidence of nausea and vomiting and ↓ pain scores on the first postoperative day</a:t>
            </a:r>
            <a:endParaRPr lang="en-US" b="1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55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DF2EE-C503-DED2-FAE3-6E94EF5E6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Non-opioid Multimodal Regional Block Strategies for Peripartum Analgesia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34F6-C0C8-B663-4ADA-71603875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26470"/>
            <a:ext cx="8064682" cy="2321039"/>
          </a:xfrm>
        </p:spPr>
        <p:txBody>
          <a:bodyPr>
            <a:normAutofit/>
          </a:bodyPr>
          <a:lstStyle/>
          <a:p>
            <a:r>
              <a:rPr lang="en-US" sz="1500" b="1" dirty="0">
                <a:solidFill>
                  <a:schemeClr val="accent4"/>
                </a:solidFill>
              </a:rPr>
              <a:t>Epidural analgesia </a:t>
            </a:r>
            <a:r>
              <a:rPr lang="en-US" sz="1500" dirty="0"/>
              <a:t>– consider neuraxial morphine, post-op MOUD CD analgesia</a:t>
            </a:r>
          </a:p>
          <a:p>
            <a:r>
              <a:rPr lang="en-US" sz="1500" b="1" dirty="0">
                <a:solidFill>
                  <a:schemeClr val="accent4"/>
                </a:solidFill>
              </a:rPr>
              <a:t>Abdominal nerve blocks </a:t>
            </a:r>
            <a:r>
              <a:rPr lang="en-US" sz="1500" dirty="0"/>
              <a:t>and wound site infiltration decreases post cesarean delivery NRS score, total analgesic consumption and prolong time to first analgesic request compared to the non-exposed group</a:t>
            </a:r>
          </a:p>
          <a:p>
            <a:pPr lvl="1"/>
            <a:r>
              <a:rPr lang="en-US" sz="1350" dirty="0"/>
              <a:t>Wound site infiltration</a:t>
            </a:r>
          </a:p>
          <a:p>
            <a:pPr lvl="1"/>
            <a:r>
              <a:rPr lang="en-US" sz="1350" dirty="0"/>
              <a:t>Ilioinguinal-</a:t>
            </a:r>
            <a:r>
              <a:rPr lang="en-US" sz="1350" dirty="0" err="1"/>
              <a:t>Iliohypogastric</a:t>
            </a:r>
            <a:r>
              <a:rPr lang="en-US" sz="1350" dirty="0"/>
              <a:t> nerve blocks</a:t>
            </a:r>
          </a:p>
          <a:p>
            <a:pPr lvl="1"/>
            <a:r>
              <a:rPr lang="en-US" sz="1350" dirty="0"/>
              <a:t>TAP blocks</a:t>
            </a:r>
          </a:p>
          <a:p>
            <a:pPr lvl="1"/>
            <a:r>
              <a:rPr lang="en-US" sz="1350" dirty="0"/>
              <a:t>Quadratus </a:t>
            </a:r>
            <a:r>
              <a:rPr lang="en-US" sz="1350" dirty="0" err="1"/>
              <a:t>Laborum</a:t>
            </a:r>
            <a:r>
              <a:rPr lang="en-US" sz="1350" dirty="0"/>
              <a:t> nerve blocks</a:t>
            </a:r>
          </a:p>
          <a:p>
            <a:r>
              <a:rPr lang="en-US" sz="1500" b="1" dirty="0">
                <a:solidFill>
                  <a:schemeClr val="accent4"/>
                </a:solidFill>
              </a:rPr>
              <a:t>Abdominal wash-out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F7CF7-F41F-2DA7-ACF2-E062FBAE90AC}"/>
              </a:ext>
            </a:extLst>
          </p:cNvPr>
          <p:cNvSpPr txBox="1"/>
          <p:nvPr/>
        </p:nvSpPr>
        <p:spPr>
          <a:xfrm>
            <a:off x="2276708" y="5616033"/>
            <a:ext cx="25448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Avenir Next LT Pro"/>
              </a:rPr>
              <a:t>Soens</a:t>
            </a:r>
            <a:r>
              <a:rPr lang="en-US" sz="1350" dirty="0">
                <a:solidFill>
                  <a:prstClr val="black"/>
                </a:solidFill>
                <a:latin typeface="Avenir Next LT Pro"/>
              </a:rPr>
              <a:t> 2019; </a:t>
            </a:r>
            <a:r>
              <a:rPr lang="en-US" sz="1350" dirty="0" err="1">
                <a:solidFill>
                  <a:prstClr val="black"/>
                </a:solidFill>
                <a:latin typeface="Avenir Next LT Pro"/>
              </a:rPr>
              <a:t>Zemedkun</a:t>
            </a:r>
            <a:r>
              <a:rPr lang="en-US" sz="1350" dirty="0">
                <a:solidFill>
                  <a:prstClr val="black"/>
                </a:solidFill>
                <a:latin typeface="Avenir Next LT Pro"/>
              </a:rPr>
              <a:t> 2020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42E46-F57E-7E28-A530-3CFF690CA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475" y="3731077"/>
            <a:ext cx="3142242" cy="2096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9ED07-E318-19BC-E9D5-E4B88D818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39" y="3625409"/>
            <a:ext cx="1253361" cy="232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58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0114F6-7A0A-40BB-E08E-42E2F516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6" y="1043499"/>
            <a:ext cx="6307931" cy="2093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F1987-8672-08E3-336B-1C146343A382}"/>
              </a:ext>
            </a:extLst>
          </p:cNvPr>
          <p:cNvSpPr txBox="1"/>
          <p:nvPr/>
        </p:nvSpPr>
        <p:spPr>
          <a:xfrm>
            <a:off x="2562498" y="3273878"/>
            <a:ext cx="72976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venir Next LT Pro"/>
              </a:rPr>
              <a:t>40 patients randomly assigned with equal number in two groups; lidocaine (N = 20) and normal saline (N = 20) 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4E91F0"/>
                </a:solidFill>
                <a:latin typeface="Avenir Next LT Pro"/>
              </a:rPr>
              <a:t>Lidocaine</a:t>
            </a:r>
            <a:r>
              <a:rPr lang="en-US" sz="1200" dirty="0">
                <a:solidFill>
                  <a:prstClr val="black"/>
                </a:solidFill>
                <a:latin typeface="Avenir Next LT Pro"/>
              </a:rPr>
              <a:t> group received 50 mL of 0.8% lidocaine with epinephrine, placebo group received 50 ml of </a:t>
            </a:r>
            <a:r>
              <a:rPr lang="en-US" sz="1200" b="1" dirty="0">
                <a:solidFill>
                  <a:srgbClr val="4E91F0"/>
                </a:solidFill>
                <a:latin typeface="Avenir Next LT Pro"/>
              </a:rPr>
              <a:t>saline 0.9%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venir Next LT Pro"/>
              </a:rPr>
              <a:t>Syringe for the lidocaine group containing </a:t>
            </a:r>
            <a:r>
              <a:rPr lang="en-US" sz="1200" b="1" dirty="0">
                <a:solidFill>
                  <a:srgbClr val="4E91F0"/>
                </a:solidFill>
                <a:latin typeface="Avenir Next LT Pro"/>
              </a:rPr>
              <a:t>50 mL of 0.8% lidocaine with epinephrine </a:t>
            </a:r>
            <a:r>
              <a:rPr lang="en-US" sz="1200" dirty="0">
                <a:solidFill>
                  <a:prstClr val="black"/>
                </a:solidFill>
                <a:latin typeface="Avenir Next LT Pro"/>
              </a:rPr>
              <a:t>(1:50,0000 dilution, prepared by adding </a:t>
            </a:r>
            <a:r>
              <a:rPr lang="en-US" sz="1200" b="1" dirty="0">
                <a:solidFill>
                  <a:srgbClr val="4E91F0"/>
                </a:solidFill>
                <a:latin typeface="Avenir Next LT Pro"/>
              </a:rPr>
              <a:t>30 mL of normal saline to 20 mL of 2% lidocaine containing epinephrine 1:200000) </a:t>
            </a:r>
            <a:r>
              <a:rPr lang="en-US" sz="1200" dirty="0">
                <a:solidFill>
                  <a:prstClr val="black"/>
                </a:solidFill>
                <a:latin typeface="Avenir Next LT Pro"/>
              </a:rPr>
              <a:t>and in the placebo group syringe containing 50 mL of normal saline 0.9%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venir Next LT Pro"/>
              </a:rPr>
              <a:t>Conclusion =&gt; intraperitoneal instillation of 50 mL of 0.8% lidocaine with epinephrine is an </a:t>
            </a:r>
            <a:r>
              <a:rPr lang="en-US" sz="1200" b="1" dirty="0">
                <a:solidFill>
                  <a:srgbClr val="4E91F0"/>
                </a:solidFill>
                <a:latin typeface="Avenir Next LT Pro"/>
              </a:rPr>
              <a:t>effective and safe technique for postoperative pain relief over 24 h at rest and at 48 h on movement after TAH</a:t>
            </a:r>
            <a:r>
              <a:rPr lang="en-US" sz="1200" dirty="0">
                <a:solidFill>
                  <a:prstClr val="black"/>
                </a:solidFill>
                <a:latin typeface="Avenir Next LT Pro"/>
              </a:rPr>
              <a:t>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4E91F0"/>
                </a:solidFill>
                <a:latin typeface="Avenir Next LT Pro"/>
              </a:rPr>
              <a:t>Does not </a:t>
            </a:r>
            <a:r>
              <a:rPr lang="en-US" sz="1200" b="1" dirty="0">
                <a:solidFill>
                  <a:srgbClr val="4E91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sz="1200" b="1" dirty="0">
                <a:solidFill>
                  <a:srgbClr val="4E91F0"/>
                </a:solidFill>
                <a:latin typeface="Avenir Next LT Pro"/>
              </a:rPr>
              <a:t> opioid consumption over 24 h after TAH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3A647-5602-5EE3-2699-F37CE0E5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42" y="1198856"/>
            <a:ext cx="1356293" cy="135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72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C7C4E-116A-149C-BA92-FCEDD6AE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476" y="1776743"/>
            <a:ext cx="7739525" cy="330451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56601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917" y="1856559"/>
            <a:ext cx="4831926" cy="405361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ERAS Protocol Component Summary </a:t>
            </a:r>
          </a:p>
        </p:txBody>
      </p:sp>
    </p:spTree>
    <p:extLst>
      <p:ext uri="{BB962C8B-B14F-4D97-AF65-F5344CB8AC3E}">
        <p14:creationId xmlns:p14="http://schemas.microsoft.com/office/powerpoint/2010/main" val="3645483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2C18BC5C-0663-0BF6-91D5-A8EB74C79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89" y="857252"/>
            <a:ext cx="6229350" cy="5050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AE2DC3-209B-FE5E-8C65-F30A695D01AD}"/>
              </a:ext>
            </a:extLst>
          </p:cNvPr>
          <p:cNvSpPr txBox="1"/>
          <p:nvPr/>
        </p:nvSpPr>
        <p:spPr>
          <a:xfrm>
            <a:off x="1958899" y="2128490"/>
            <a:ext cx="1965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Avenir Next LT Pro"/>
              </a:rPr>
              <a:t>OB Post Cesarean Delivery </a:t>
            </a:r>
          </a:p>
          <a:p>
            <a:pPr defTabSz="685800"/>
            <a:r>
              <a:rPr lang="en-US" sz="2100" dirty="0">
                <a:solidFill>
                  <a:prstClr val="black"/>
                </a:solidFill>
                <a:latin typeface="Avenir Next LT Pro"/>
              </a:rPr>
              <a:t>order set</a:t>
            </a:r>
          </a:p>
        </p:txBody>
      </p:sp>
    </p:spTree>
    <p:extLst>
      <p:ext uri="{BB962C8B-B14F-4D97-AF65-F5344CB8AC3E}">
        <p14:creationId xmlns:p14="http://schemas.microsoft.com/office/powerpoint/2010/main" val="1967703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8A32CF9D-4896-FD9E-E3E2-BE548261A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689" y="931181"/>
            <a:ext cx="6720980" cy="4995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AE0D0E-77CB-1F73-4CC3-EBAF133444B8}"/>
              </a:ext>
            </a:extLst>
          </p:cNvPr>
          <p:cNvSpPr txBox="1"/>
          <p:nvPr/>
        </p:nvSpPr>
        <p:spPr>
          <a:xfrm>
            <a:off x="2076147" y="2363539"/>
            <a:ext cx="1388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Avenir Next LT Pro"/>
              </a:rPr>
              <a:t>OB Anesthesia Preservative free morphine order set</a:t>
            </a:r>
          </a:p>
        </p:txBody>
      </p:sp>
    </p:spTree>
    <p:extLst>
      <p:ext uri="{BB962C8B-B14F-4D97-AF65-F5344CB8AC3E}">
        <p14:creationId xmlns:p14="http://schemas.microsoft.com/office/powerpoint/2010/main" val="2254939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E53F21-F0C6-FC79-39A6-EEBFE5FEF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1" y="857250"/>
            <a:ext cx="726621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05A940-C202-1941-C1F9-71BBDC16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468" y="3274695"/>
            <a:ext cx="4757738" cy="10287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36505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9A20A9B0-4843-8EEE-DAFF-68943EC2A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06" y="898304"/>
            <a:ext cx="5770757" cy="5061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A1A805-E19E-3FDA-EC3A-D840F1A9284A}"/>
              </a:ext>
            </a:extLst>
          </p:cNvPr>
          <p:cNvSpPr txBox="1"/>
          <p:nvPr/>
        </p:nvSpPr>
        <p:spPr>
          <a:xfrm>
            <a:off x="2288179" y="2287631"/>
            <a:ext cx="139772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Avenir Next LT Pro"/>
              </a:rPr>
              <a:t>OB Anesthesia Preservative free morphine order set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572492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A3CD-DD2D-1913-A6C1-D271D9C6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Anesthesia OR CD Adjuvants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DBAB2-0363-2C96-BA5E-6F3C4459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intravenously by anesthesia in the OR as they have shown to provide better analgesia and less PONV</a:t>
            </a:r>
          </a:p>
          <a:p>
            <a:r>
              <a:rPr lang="en-US" dirty="0"/>
              <a:t>Glycopyrrolate (0.2 mg) – avoid if patient is tachycardic (HR &gt; 100 bpm)</a:t>
            </a:r>
          </a:p>
          <a:p>
            <a:r>
              <a:rPr lang="en-US" dirty="0"/>
              <a:t>Reglan (10 mg)</a:t>
            </a:r>
          </a:p>
          <a:p>
            <a:r>
              <a:rPr lang="en-US" dirty="0"/>
              <a:t>Dexamethasone (8 mg) </a:t>
            </a:r>
          </a:p>
          <a:p>
            <a:r>
              <a:rPr lang="en-US" dirty="0"/>
              <a:t>Zofran (4 mg)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94206-D442-40AA-35E3-103175D40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212" y="4151541"/>
            <a:ext cx="2550160" cy="1434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CB70E-049B-2022-64B8-70582094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215" y="3649672"/>
            <a:ext cx="2130737" cy="21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44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0E87B8-442C-C875-6650-EA73DEE4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Vallejo ERAS C/S Analgesia Elixir ….. Of Life!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EF1ADB-03F6-8A7B-16E9-4B64325A3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41376" y="1500188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66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0521" y="857251"/>
            <a:ext cx="851300" cy="35849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40784" y="1655873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 useBgFill="1">
        <p:nvSpPr>
          <p:cNvPr id="27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CC54EF-8214-F5DA-3163-555934E1E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3" b="17097"/>
          <a:stretch/>
        </p:blipFill>
        <p:spPr>
          <a:xfrm>
            <a:off x="1524016" y="857258"/>
            <a:ext cx="9143985" cy="5143493"/>
          </a:xfrm>
          <a:prstGeom prst="rect">
            <a:avLst/>
          </a:prstGeom>
        </p:spPr>
      </p:pic>
      <p:sp>
        <p:nvSpPr>
          <p:cNvPr id="28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3" y="857250"/>
            <a:ext cx="7004405" cy="51435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82486" y="1699022"/>
            <a:ext cx="3017520" cy="2101664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r>
              <a:rPr lang="en-US" sz="4050">
                <a:solidFill>
                  <a:schemeClr val="tx1"/>
                </a:solidFill>
              </a:rPr>
              <a:t>Thank You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882487" y="3834264"/>
            <a:ext cx="3017519" cy="906106"/>
          </a:xfrm>
        </p:spPr>
        <p:txBody>
          <a:bodyPr vert="horz" lIns="68580" tIns="34290" rIns="68580" bIns="34290" rtlCol="0">
            <a:normAutofit/>
          </a:bodyPr>
          <a:lstStyle/>
          <a:p>
            <a:pPr algn="l"/>
            <a:r>
              <a:rPr lang="en-US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522300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C357-4EF8-3870-4DD4-428D964E6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Postoperative CD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0B226-E811-39AD-1CDF-DA893F6A0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3" y="2290573"/>
            <a:ext cx="7581831" cy="2894807"/>
          </a:xfrm>
        </p:spPr>
        <p:txBody>
          <a:bodyPr>
            <a:normAutofit fontScale="92500"/>
          </a:bodyPr>
          <a:lstStyle/>
          <a:p>
            <a:r>
              <a:rPr lang="en-US" dirty="0"/>
              <a:t>Untreated pain </a:t>
            </a:r>
            <a:r>
              <a:rPr lang="en-US" b="1" dirty="0">
                <a:solidFill>
                  <a:schemeClr val="accent4"/>
                </a:solidFill>
              </a:rPr>
              <a:t>interrupts </a:t>
            </a:r>
            <a:r>
              <a:rPr lang="en-US" dirty="0"/>
              <a:t>the mother’s ability to </a:t>
            </a:r>
            <a:r>
              <a:rPr lang="en-US" b="1" dirty="0">
                <a:solidFill>
                  <a:schemeClr val="accent4"/>
                </a:solidFill>
              </a:rPr>
              <a:t>care for her baby</a:t>
            </a:r>
            <a:r>
              <a:rPr lang="en-US" dirty="0"/>
              <a:t> and may lead to the </a:t>
            </a:r>
            <a:r>
              <a:rPr lang="en-US" b="1" dirty="0">
                <a:solidFill>
                  <a:schemeClr val="accent4"/>
                </a:solidFill>
              </a:rPr>
              <a:t>development of chronic pain </a:t>
            </a:r>
          </a:p>
          <a:p>
            <a:r>
              <a:rPr lang="en-US" dirty="0"/>
              <a:t>Chronic pain after CD is estimated to occur in </a:t>
            </a:r>
            <a:r>
              <a:rPr lang="en-US" b="1" dirty="0">
                <a:solidFill>
                  <a:schemeClr val="accent4"/>
                </a:solidFill>
              </a:rPr>
              <a:t>9–18%</a:t>
            </a:r>
            <a:r>
              <a:rPr lang="en-US" dirty="0"/>
              <a:t> of women</a:t>
            </a:r>
          </a:p>
          <a:p>
            <a:r>
              <a:rPr lang="en-US" dirty="0"/>
              <a:t>Women undergoing CD </a:t>
            </a:r>
            <a:r>
              <a:rPr lang="en-US" b="1" dirty="0">
                <a:solidFill>
                  <a:schemeClr val="accent4"/>
                </a:solidFill>
              </a:rPr>
              <a:t>rank avoidance of pain </a:t>
            </a:r>
            <a:r>
              <a:rPr lang="en-US" dirty="0"/>
              <a:t>during and after surgery as their </a:t>
            </a:r>
            <a:r>
              <a:rPr lang="en-US" b="1" dirty="0">
                <a:solidFill>
                  <a:schemeClr val="accent4"/>
                </a:solidFill>
              </a:rPr>
              <a:t>highest anesthetic priority</a:t>
            </a:r>
          </a:p>
          <a:p>
            <a:r>
              <a:rPr lang="en-US" b="1" dirty="0">
                <a:solidFill>
                  <a:schemeClr val="accent4"/>
                </a:solidFill>
              </a:rPr>
              <a:t>Non-steroidal anti-inflammatory drugs (NSAIDs) </a:t>
            </a:r>
            <a:r>
              <a:rPr lang="en-US" dirty="0"/>
              <a:t>and paracetamol </a:t>
            </a:r>
            <a:r>
              <a:rPr lang="en-US" b="1" dirty="0">
                <a:solidFill>
                  <a:schemeClr val="accent4"/>
                </a:solidFill>
              </a:rPr>
              <a:t>can only supplement </a:t>
            </a:r>
            <a:r>
              <a:rPr lang="en-US" dirty="0"/>
              <a:t>other modes of analgesia and are not sufficient on their 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19EDB3-4B1F-5C57-DF73-489743585EAF}"/>
              </a:ext>
            </a:extLst>
          </p:cNvPr>
          <p:cNvSpPr txBox="1"/>
          <p:nvPr/>
        </p:nvSpPr>
        <p:spPr>
          <a:xfrm>
            <a:off x="2113480" y="5542266"/>
            <a:ext cx="24722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Carvalho 20119; Jadon 2018</a:t>
            </a:r>
          </a:p>
        </p:txBody>
      </p:sp>
    </p:spTree>
    <p:extLst>
      <p:ext uri="{BB962C8B-B14F-4D97-AF65-F5344CB8AC3E}">
        <p14:creationId xmlns:p14="http://schemas.microsoft.com/office/powerpoint/2010/main" val="402892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3356-27DB-794A-1CA8-01AD9260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Regional Analgesic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49709-8795-F427-00E6-C99AE784A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3" y="2290573"/>
            <a:ext cx="7681583" cy="2894807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The </a:t>
            </a:r>
            <a:r>
              <a:rPr lang="en-US" sz="1800" b="1" dirty="0">
                <a:solidFill>
                  <a:schemeClr val="accent2"/>
                </a:solidFill>
              </a:rPr>
              <a:t>gold standard </a:t>
            </a:r>
            <a:r>
              <a:rPr lang="en-US" sz="1800" dirty="0"/>
              <a:t>for pain control following CD is </a:t>
            </a:r>
            <a:r>
              <a:rPr lang="en-US" sz="1800" b="1" dirty="0">
                <a:solidFill>
                  <a:schemeClr val="accent2"/>
                </a:solidFill>
              </a:rPr>
              <a:t>neuraxial (intrathecal/epidural) morphine </a:t>
            </a:r>
          </a:p>
          <a:p>
            <a:r>
              <a:rPr lang="en-US" sz="1800" dirty="0"/>
              <a:t>Can supplement analgesia but </a:t>
            </a:r>
            <a:r>
              <a:rPr lang="en-US" sz="1800" b="1" dirty="0">
                <a:solidFill>
                  <a:schemeClr val="accent2"/>
                </a:solidFill>
              </a:rPr>
              <a:t>cannot be </a:t>
            </a:r>
            <a:r>
              <a:rPr lang="en-US" sz="1800" dirty="0"/>
              <a:t>used as the </a:t>
            </a:r>
            <a:r>
              <a:rPr lang="en-US" sz="1800" b="1" dirty="0">
                <a:solidFill>
                  <a:schemeClr val="accent2"/>
                </a:solidFill>
              </a:rPr>
              <a:t>sole analgesic agent</a:t>
            </a:r>
          </a:p>
          <a:p>
            <a:r>
              <a:rPr lang="en-US" sz="1800" dirty="0"/>
              <a:t>Systematic reviews and meta-analyses also report that </a:t>
            </a:r>
            <a:r>
              <a:rPr lang="en-US" sz="1800" b="1" dirty="0">
                <a:solidFill>
                  <a:schemeClr val="accent2"/>
                </a:solidFill>
              </a:rPr>
              <a:t>regional blocks </a:t>
            </a:r>
            <a:r>
              <a:rPr lang="en-US" sz="1800" dirty="0"/>
              <a:t>(wound infiltration, II-IH, TAP, QL) produce </a:t>
            </a:r>
            <a:r>
              <a:rPr lang="en-US" sz="1800" b="1" dirty="0">
                <a:solidFill>
                  <a:schemeClr val="accent2"/>
                </a:solidFill>
              </a:rPr>
              <a:t>superior analgesia </a:t>
            </a:r>
            <a:r>
              <a:rPr lang="en-US" sz="1800" dirty="0"/>
              <a:t>and </a:t>
            </a:r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dirty="0"/>
              <a:t>supplemental </a:t>
            </a:r>
            <a:r>
              <a:rPr lang="en-US" sz="1800" b="1" dirty="0">
                <a:solidFill>
                  <a:schemeClr val="accent2"/>
                </a:solidFill>
              </a:rPr>
              <a:t>opioid consumption </a:t>
            </a:r>
            <a:r>
              <a:rPr lang="en-US" sz="1800" dirty="0"/>
              <a:t>and </a:t>
            </a:r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1800" b="1" dirty="0">
                <a:solidFill>
                  <a:schemeClr val="accent2"/>
                </a:solidFill>
              </a:rPr>
              <a:t> time to first analgesia </a:t>
            </a:r>
            <a:r>
              <a:rPr lang="en-US" sz="1800" dirty="0"/>
              <a:t>request when </a:t>
            </a:r>
            <a:r>
              <a:rPr lang="en-US" sz="1800" b="1" dirty="0">
                <a:solidFill>
                  <a:schemeClr val="accent2"/>
                </a:solidFill>
              </a:rPr>
              <a:t>compared to placebo</a:t>
            </a:r>
          </a:p>
          <a:p>
            <a:r>
              <a:rPr lang="en-US" sz="1800" dirty="0"/>
              <a:t>However, </a:t>
            </a:r>
            <a:r>
              <a:rPr lang="en-US" sz="1800" b="1" dirty="0">
                <a:solidFill>
                  <a:schemeClr val="accent2"/>
                </a:solidFill>
              </a:rPr>
              <a:t>no benefits </a:t>
            </a:r>
            <a:r>
              <a:rPr lang="en-US" sz="1800" dirty="0"/>
              <a:t>if </a:t>
            </a:r>
            <a:r>
              <a:rPr lang="en-US" sz="1800" b="1" dirty="0">
                <a:solidFill>
                  <a:schemeClr val="accent2"/>
                </a:solidFill>
              </a:rPr>
              <a:t>neuraxial morphine </a:t>
            </a:r>
            <a:r>
              <a:rPr lang="en-US" sz="1800" dirty="0"/>
              <a:t>is given</a:t>
            </a:r>
          </a:p>
          <a:p>
            <a:r>
              <a:rPr lang="en-US" sz="1800" b="1" dirty="0">
                <a:solidFill>
                  <a:schemeClr val="accent2"/>
                </a:solidFill>
              </a:rPr>
              <a:t>Regional blocks </a:t>
            </a:r>
            <a:r>
              <a:rPr lang="en-US" sz="1800" dirty="0"/>
              <a:t>could be considered as an </a:t>
            </a:r>
            <a:r>
              <a:rPr lang="en-US" sz="1800" b="1" dirty="0">
                <a:solidFill>
                  <a:schemeClr val="accent2"/>
                </a:solidFill>
              </a:rPr>
              <a:t>alternative</a:t>
            </a:r>
            <a:r>
              <a:rPr lang="en-US" sz="1800" dirty="0"/>
              <a:t> when </a:t>
            </a:r>
            <a:r>
              <a:rPr lang="en-US" sz="1800" b="1" dirty="0">
                <a:solidFill>
                  <a:schemeClr val="accent2"/>
                </a:solidFill>
              </a:rPr>
              <a:t>neuraxial morphine is contraindicated</a:t>
            </a:r>
            <a:r>
              <a:rPr lang="en-US" sz="1800" dirty="0"/>
              <a:t> or produces undesirable side effects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598412-B1F9-EBB2-26CA-B7A99B4E4BB6}"/>
              </a:ext>
            </a:extLst>
          </p:cNvPr>
          <p:cNvSpPr txBox="1"/>
          <p:nvPr/>
        </p:nvSpPr>
        <p:spPr>
          <a:xfrm>
            <a:off x="2360343" y="5726906"/>
            <a:ext cx="35480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Jadon 2018, Alemu 2021; </a:t>
            </a:r>
            <a:r>
              <a:rPr lang="en-US" sz="1350" dirty="0">
                <a:solidFill>
                  <a:prstClr val="black"/>
                </a:solidFill>
                <a:latin typeface="AdvTT96740c24"/>
              </a:rPr>
              <a:t>Hernandez 2020 </a:t>
            </a:r>
            <a:r>
              <a:rPr lang="en-US" sz="1350" dirty="0">
                <a:solidFill>
                  <a:prstClr val="black"/>
                </a:solidFill>
                <a:latin typeface="Avenir Next LT Pro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927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5A6267-A9AA-B88B-5591-0329EFC49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Regional Anesthesia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8B48-D779-4478-06EC-7BB5D8578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95758"/>
            <a:ext cx="7886700" cy="31942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Wound/skin infiltration &lt; IH-IL Block &lt; TAP Block &lt; QL Block &lt; neuraxial morphine </a:t>
            </a:r>
          </a:p>
          <a:p>
            <a:r>
              <a:rPr lang="en-US" dirty="0"/>
              <a:t>Covers </a:t>
            </a:r>
            <a:r>
              <a:rPr lang="en-US" b="1" dirty="0">
                <a:solidFill>
                  <a:schemeClr val="accent6"/>
                </a:solidFill>
              </a:rPr>
              <a:t>visceral and somatic pain (morphine)</a:t>
            </a:r>
            <a:r>
              <a:rPr lang="en-US" dirty="0"/>
              <a:t> &gt; some visceral + somatic (QL) &gt; only somatic pain (TAP, II-IH) &gt; </a:t>
            </a:r>
            <a:r>
              <a:rPr lang="en-US" b="1" dirty="0">
                <a:solidFill>
                  <a:schemeClr val="accent6"/>
                </a:solidFill>
              </a:rPr>
              <a:t>wound/skin infiltration (somatic only)</a:t>
            </a:r>
          </a:p>
          <a:p>
            <a:r>
              <a:rPr lang="en-US" dirty="0"/>
              <a:t>QL Blocks - local anesthetic has been shown to spread to the paravertebral space, resulting in both visceral and somatic analgesia</a:t>
            </a:r>
          </a:p>
          <a:p>
            <a:r>
              <a:rPr lang="en-US" dirty="0"/>
              <a:t>Therefore, can </a:t>
            </a:r>
            <a:r>
              <a:rPr lang="en-US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b="1" dirty="0">
                <a:solidFill>
                  <a:schemeClr val="accent6"/>
                </a:solidFill>
              </a:rPr>
              <a:t> opioid consumption but not eliminate </a:t>
            </a:r>
            <a:r>
              <a:rPr lang="en-US" dirty="0"/>
              <a:t>narcotic consumption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C0DBF-98D8-A5CF-EB9F-ADC4773E0371}"/>
              </a:ext>
            </a:extLst>
          </p:cNvPr>
          <p:cNvSpPr txBox="1"/>
          <p:nvPr/>
        </p:nvSpPr>
        <p:spPr>
          <a:xfrm>
            <a:off x="2244477" y="5642146"/>
            <a:ext cx="25265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Alemu 2021; </a:t>
            </a:r>
            <a:r>
              <a:rPr lang="en-US" sz="1350" dirty="0">
                <a:solidFill>
                  <a:prstClr val="black"/>
                </a:solidFill>
                <a:latin typeface="AdvTT96740c24"/>
              </a:rPr>
              <a:t>Hernandez 2020 </a:t>
            </a:r>
            <a:r>
              <a:rPr lang="en-US" sz="1350" dirty="0">
                <a:solidFill>
                  <a:prstClr val="black"/>
                </a:solidFill>
                <a:latin typeface="Avenir Next LT Pro"/>
              </a:rPr>
              <a:t>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D707C-5DAE-AA41-7F35-2152AE4B6F8A}"/>
              </a:ext>
            </a:extLst>
          </p:cNvPr>
          <p:cNvSpPr/>
          <p:nvPr/>
        </p:nvSpPr>
        <p:spPr>
          <a:xfrm>
            <a:off x="2366556" y="2277442"/>
            <a:ext cx="7615645" cy="57189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822997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Avenir Next LT Pro"/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  <a:latin typeface="Avenir Next LT Pr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Avenir Next LT Pro"/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  <a:latin typeface="Avenir Next LT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76B855D-E9CC-4FF8-AD85-6CDC7B89A0DE}" type="slidenum">
              <a:rPr lang="en-US">
                <a:solidFill>
                  <a:prstClr val="black">
                    <a:tint val="75000"/>
                  </a:prstClr>
                </a:solidFill>
                <a:latin typeface="Avenir Next LT Pro"/>
              </a:rPr>
              <a:pPr defTabSz="685800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venir Next LT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94" y="915480"/>
            <a:ext cx="1854210" cy="2477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169" y="857250"/>
            <a:ext cx="2483105" cy="2559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6749"/>
          <a:stretch/>
        </p:blipFill>
        <p:spPr>
          <a:xfrm>
            <a:off x="6930868" y="915481"/>
            <a:ext cx="3586170" cy="2559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68" y="3751144"/>
            <a:ext cx="3586170" cy="2017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061" y="3434689"/>
            <a:ext cx="1730024" cy="24636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5390" y="3923737"/>
            <a:ext cx="2943764" cy="19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85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B0D4-3521-5519-54FA-AF1D9A5F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Regional Analgesia Block Contraindications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8A179-2969-5869-4269-5A55A408A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75" dirty="0"/>
              <a:t>Disseminated intravascular coagulation disorder (</a:t>
            </a:r>
            <a:r>
              <a:rPr lang="en-US" sz="1875" b="1" dirty="0">
                <a:solidFill>
                  <a:srgbClr val="7030A0"/>
                </a:solidFill>
              </a:rPr>
              <a:t>DIC</a:t>
            </a:r>
            <a:r>
              <a:rPr lang="en-US" sz="1875" dirty="0"/>
              <a:t>), </a:t>
            </a:r>
            <a:r>
              <a:rPr lang="en-US" sz="1875" b="1" dirty="0">
                <a:solidFill>
                  <a:srgbClr val="7030A0"/>
                </a:solidFill>
              </a:rPr>
              <a:t>infection</a:t>
            </a:r>
            <a:r>
              <a:rPr lang="en-US" sz="1875" dirty="0"/>
              <a:t>, </a:t>
            </a:r>
            <a:r>
              <a:rPr lang="en-US" sz="1875" b="1" dirty="0">
                <a:solidFill>
                  <a:srgbClr val="7030A0"/>
                </a:solidFill>
              </a:rPr>
              <a:t>coagulation disorders</a:t>
            </a:r>
            <a:r>
              <a:rPr lang="en-US" sz="1875" dirty="0"/>
              <a:t>, </a:t>
            </a:r>
            <a:r>
              <a:rPr lang="en-US" sz="1875" b="1" dirty="0">
                <a:solidFill>
                  <a:srgbClr val="7030A0"/>
                </a:solidFill>
              </a:rPr>
              <a:t>sepsis</a:t>
            </a:r>
            <a:r>
              <a:rPr lang="en-US" sz="1875" dirty="0"/>
              <a:t>, and </a:t>
            </a:r>
            <a:r>
              <a:rPr lang="en-US" sz="1875" b="1" dirty="0">
                <a:solidFill>
                  <a:srgbClr val="7030A0"/>
                </a:solidFill>
              </a:rPr>
              <a:t>patient refusal</a:t>
            </a:r>
          </a:p>
          <a:p>
            <a:r>
              <a:rPr lang="en-US" sz="1875" dirty="0"/>
              <a:t>Other contraindications to regional anaesthesia (bleeding diathesis, infection at the site of block and </a:t>
            </a:r>
            <a:r>
              <a:rPr lang="en-US" sz="1875" b="1" dirty="0">
                <a:solidFill>
                  <a:srgbClr val="7030A0"/>
                </a:solidFill>
              </a:rPr>
              <a:t>peripheral neuropathy</a:t>
            </a:r>
            <a:r>
              <a:rPr lang="en-US" sz="1875" dirty="0"/>
              <a:t>), severe medical conditions such as </a:t>
            </a:r>
            <a:r>
              <a:rPr lang="en-US" sz="1875" b="1" dirty="0">
                <a:solidFill>
                  <a:srgbClr val="7030A0"/>
                </a:solidFill>
              </a:rPr>
              <a:t>severe pre-eclampsia and eclampsia </a:t>
            </a:r>
            <a:r>
              <a:rPr lang="en-US" sz="1875" dirty="0"/>
              <a:t>and patients who had intra-operative complications like post-partum hemorrhage</a:t>
            </a:r>
          </a:p>
          <a:p>
            <a:r>
              <a:rPr lang="en-US" sz="1875" dirty="0"/>
              <a:t>The risks of </a:t>
            </a:r>
            <a:r>
              <a:rPr lang="en-US" sz="1875" b="1" dirty="0">
                <a:solidFill>
                  <a:srgbClr val="7030A0"/>
                </a:solidFill>
              </a:rPr>
              <a:t>local anesthetic toxicity </a:t>
            </a:r>
            <a:r>
              <a:rPr lang="en-US" sz="1875" dirty="0"/>
              <a:t>and </a:t>
            </a:r>
            <a:r>
              <a:rPr lang="en-US" sz="1875" b="1" dirty="0">
                <a:solidFill>
                  <a:srgbClr val="7030A0"/>
                </a:solidFill>
              </a:rPr>
              <a:t>bleeding from needle insertion sites</a:t>
            </a:r>
            <a:r>
              <a:rPr lang="en-US" sz="1875" dirty="0">
                <a:solidFill>
                  <a:srgbClr val="7030A0"/>
                </a:solidFill>
              </a:rPr>
              <a:t> </a:t>
            </a:r>
            <a:r>
              <a:rPr lang="en-US" sz="1875" dirty="0"/>
              <a:t>should also be taken into consideration</a:t>
            </a:r>
          </a:p>
          <a:p>
            <a:endParaRPr lang="en-US" sz="1800" dirty="0"/>
          </a:p>
          <a:p>
            <a:pPr algn="l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C7EB6-F06C-9915-6DF3-786AB4CA2AA1}"/>
              </a:ext>
            </a:extLst>
          </p:cNvPr>
          <p:cNvSpPr txBox="1"/>
          <p:nvPr/>
        </p:nvSpPr>
        <p:spPr>
          <a:xfrm>
            <a:off x="2152650" y="5599306"/>
            <a:ext cx="26293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venir Next LT Pro"/>
              </a:rPr>
              <a:t>Hernandez 2020; Jadon 2018; </a:t>
            </a:r>
          </a:p>
        </p:txBody>
      </p:sp>
    </p:spTree>
    <p:extLst>
      <p:ext uri="{BB962C8B-B14F-4D97-AF65-F5344CB8AC3E}">
        <p14:creationId xmlns:p14="http://schemas.microsoft.com/office/powerpoint/2010/main" val="2822784075"/>
      </p:ext>
    </p:extLst>
  </p:cSld>
  <p:clrMapOvr>
    <a:masterClrMapping/>
  </p:clrMapOvr>
</p:sld>
</file>

<file path=ppt/theme/theme1.xml><?xml version="1.0" encoding="utf-8"?>
<a:theme xmlns:a="http://schemas.openxmlformats.org/drawingml/2006/main" name="1_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DEF148-1770-458F-8F5B-C3D0A278AA97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{8D89AFF0-B556-4093-93AF-CD1A2D61F545}tf78504181_win32</Template>
  <TotalTime>436</TotalTime>
  <Words>2942</Words>
  <Application>Microsoft Office PowerPoint</Application>
  <PresentationFormat>Widescreen</PresentationFormat>
  <Paragraphs>216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1_ShapesVTI</vt:lpstr>
      <vt:lpstr>ERAS for Postoperative Cesarean Delivery Pain: Current Trends</vt:lpstr>
      <vt:lpstr>Objectives</vt:lpstr>
      <vt:lpstr>Postoperative Cesarean Delivery (CD) Pain</vt:lpstr>
      <vt:lpstr>PowerPoint Presentation</vt:lpstr>
      <vt:lpstr>Postoperative CD Pain</vt:lpstr>
      <vt:lpstr>Regional Analgesic Blocks</vt:lpstr>
      <vt:lpstr>Regional Anesthesia Blocks</vt:lpstr>
      <vt:lpstr>PowerPoint Presentation</vt:lpstr>
      <vt:lpstr>Regional Analgesia Block Contraindications</vt:lpstr>
      <vt:lpstr>Breast Feeding and Medications</vt:lpstr>
      <vt:lpstr>Breast Feeding and Medications</vt:lpstr>
      <vt:lpstr>ERAS Protocols</vt:lpstr>
      <vt:lpstr>PowerPoint Presentation</vt:lpstr>
      <vt:lpstr>Disadvantages of a Standardized ERAS Approach</vt:lpstr>
      <vt:lpstr>Standardized ERAS Protocols</vt:lpstr>
      <vt:lpstr>Pre-Operative Post-op Pain Questionnaires</vt:lpstr>
      <vt:lpstr>Tailored ERAS Protocols</vt:lpstr>
      <vt:lpstr>Simple Patient-Selected Analgesic Protocol with Script and Table to Guide Dose and Protocol Selection Based on Preference for Pain and Side Effect Avoidance</vt:lpstr>
      <vt:lpstr>Maternal Opioid Use Disorder (MOUD)</vt:lpstr>
      <vt:lpstr>MOUD and the Healthcare Provider </vt:lpstr>
      <vt:lpstr>Opioid Use Disorder Treatment</vt:lpstr>
      <vt:lpstr>MOUD for Vaginal Delivery</vt:lpstr>
      <vt:lpstr>MOUD for Cesarean Delivery</vt:lpstr>
      <vt:lpstr>Supratentorial (consciousness) vs Infratentorial</vt:lpstr>
      <vt:lpstr>Adjunct Supplemental Medications </vt:lpstr>
      <vt:lpstr>Buprenorphine</vt:lpstr>
      <vt:lpstr>Buprenorphine</vt:lpstr>
      <vt:lpstr>Naltrexone</vt:lpstr>
      <vt:lpstr>PowerPoint Presentation</vt:lpstr>
      <vt:lpstr>Non-opioid Strategies for Peripartum Analgesia</vt:lpstr>
      <vt:lpstr>Non-opioid strategies for peripartum analgesia</vt:lpstr>
      <vt:lpstr>Non-opioid strategies for peripartum analgesia</vt:lpstr>
      <vt:lpstr>Non-opioid Strategies for Peripartum Analgesia</vt:lpstr>
      <vt:lpstr>Non-opioid Multimodal Regional Block Strategies for Peripartum Analgesia</vt:lpstr>
      <vt:lpstr>PowerPoint Presentation</vt:lpstr>
      <vt:lpstr>PowerPoint Presentation</vt:lpstr>
      <vt:lpstr>ERAS Protocol Component Summary </vt:lpstr>
      <vt:lpstr>PowerPoint Presentation</vt:lpstr>
      <vt:lpstr>PowerPoint Presentation</vt:lpstr>
      <vt:lpstr>PowerPoint Presentation</vt:lpstr>
      <vt:lpstr>Recommended Anesthesia OR CD Adjuvants</vt:lpstr>
      <vt:lpstr>Vallejo ERAS C/S Analgesia Elixir ….. Of Life!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Postoperative Cesarean Delivery Pain: ERAS and Current Trends</dc:title>
  <dc:creator>Manny Vallejo</dc:creator>
  <cp:lastModifiedBy>Kitty P</cp:lastModifiedBy>
  <cp:revision>14</cp:revision>
  <dcterms:created xsi:type="dcterms:W3CDTF">2023-07-28T00:19:44Z</dcterms:created>
  <dcterms:modified xsi:type="dcterms:W3CDTF">2023-09-25T19:06:10Z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