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1"/>
  </p:notesMasterIdLst>
  <p:sldIdLst>
    <p:sldId id="256" r:id="rId2"/>
    <p:sldId id="272" r:id="rId3"/>
    <p:sldId id="257" r:id="rId4"/>
    <p:sldId id="268" r:id="rId5"/>
    <p:sldId id="258" r:id="rId6"/>
    <p:sldId id="259" r:id="rId7"/>
    <p:sldId id="260" r:id="rId8"/>
    <p:sldId id="261" r:id="rId9"/>
    <p:sldId id="269" r:id="rId10"/>
    <p:sldId id="267" r:id="rId11"/>
    <p:sldId id="273" r:id="rId12"/>
    <p:sldId id="262" r:id="rId13"/>
    <p:sldId id="263" r:id="rId14"/>
    <p:sldId id="270" r:id="rId15"/>
    <p:sldId id="264" r:id="rId16"/>
    <p:sldId id="265" r:id="rId17"/>
    <p:sldId id="266" r:id="rId18"/>
    <p:sldId id="271"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F74CC-F91C-46DF-9DA0-32357E18155F}" v="15" dt="2023-08-28T12:49:44.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40" autoAdjust="0"/>
  </p:normalViewPr>
  <p:slideViewPr>
    <p:cSldViewPr snapToGrid="0">
      <p:cViewPr varScale="1">
        <p:scale>
          <a:sx n="95" d="100"/>
          <a:sy n="95" d="100"/>
        </p:scale>
        <p:origin x="119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7770E-ACC7-44CF-8E62-C40C44DF0E6D}"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2C49A-26E4-4942-AD9F-803379C1A360}" type="slidenum">
              <a:rPr lang="en-US" smtClean="0"/>
              <a:t>‹#›</a:t>
            </a:fld>
            <a:endParaRPr lang="en-US"/>
          </a:p>
        </p:txBody>
      </p:sp>
    </p:spTree>
    <p:extLst>
      <p:ext uri="{BB962C8B-B14F-4D97-AF65-F5344CB8AC3E}">
        <p14:creationId xmlns:p14="http://schemas.microsoft.com/office/powerpoint/2010/main" val="300165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2C49A-26E4-4942-AD9F-803379C1A360}" type="slidenum">
              <a:rPr lang="en-US" smtClean="0"/>
              <a:t>1</a:t>
            </a:fld>
            <a:endParaRPr lang="en-US"/>
          </a:p>
        </p:txBody>
      </p:sp>
    </p:spTree>
    <p:extLst>
      <p:ext uri="{BB962C8B-B14F-4D97-AF65-F5344CB8AC3E}">
        <p14:creationId xmlns:p14="http://schemas.microsoft.com/office/powerpoint/2010/main" val="134081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2C49A-26E4-4942-AD9F-803379C1A360}" type="slidenum">
              <a:rPr lang="en-US" smtClean="0"/>
              <a:t>2</a:t>
            </a:fld>
            <a:endParaRPr lang="en-US"/>
          </a:p>
        </p:txBody>
      </p:sp>
    </p:spTree>
    <p:extLst>
      <p:ext uri="{BB962C8B-B14F-4D97-AF65-F5344CB8AC3E}">
        <p14:creationId xmlns:p14="http://schemas.microsoft.com/office/powerpoint/2010/main" val="36732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Research published in 2014 by Dubber et al. examined the influence of maternal-fetal bonding and perinatal symptoms of anxiety and depression on postpartum mother-infant bonding.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Results support the hypothesized negative relationship between maternal-fetal bonding and postpartum maternal bonding impairment as well as the role of post-partum depressive symptoms.  Early identification of bonding impairment during pregnancy and postpartum depression in mothers plays an important role for the prevention of potential bonding impairment in the early postpartum period.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6FA2C49A-26E4-4942-AD9F-803379C1A360}" type="slidenum">
              <a:rPr lang="en-US" smtClean="0"/>
              <a:t>6</a:t>
            </a:fld>
            <a:endParaRPr lang="en-US"/>
          </a:p>
        </p:txBody>
      </p:sp>
    </p:spTree>
    <p:extLst>
      <p:ext uri="{BB962C8B-B14F-4D97-AF65-F5344CB8AC3E}">
        <p14:creationId xmlns:p14="http://schemas.microsoft.com/office/powerpoint/2010/main" val="226545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literature review completed in February 2022 found that LGBTQIA+ families struggle with a lack of knowledge from healthcare providers and lack of access to mental health services.  It also identified gaps in the system, including lack of education, gendered language, not using correct pronouns, and lacking trauma-informed practices.  </a:t>
            </a:r>
          </a:p>
        </p:txBody>
      </p:sp>
      <p:sp>
        <p:nvSpPr>
          <p:cNvPr id="4" name="Slide Number Placeholder 3"/>
          <p:cNvSpPr>
            <a:spLocks noGrp="1"/>
          </p:cNvSpPr>
          <p:nvPr>
            <p:ph type="sldNum" sz="quarter" idx="5"/>
          </p:nvPr>
        </p:nvSpPr>
        <p:spPr/>
        <p:txBody>
          <a:bodyPr/>
          <a:lstStyle/>
          <a:p>
            <a:fld id="{6FA2C49A-26E4-4942-AD9F-803379C1A360}" type="slidenum">
              <a:rPr lang="en-US" smtClean="0"/>
              <a:t>9</a:t>
            </a:fld>
            <a:endParaRPr lang="en-US"/>
          </a:p>
        </p:txBody>
      </p:sp>
    </p:spTree>
    <p:extLst>
      <p:ext uri="{BB962C8B-B14F-4D97-AF65-F5344CB8AC3E}">
        <p14:creationId xmlns:p14="http://schemas.microsoft.com/office/powerpoint/2010/main" val="419125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2C49A-26E4-4942-AD9F-803379C1A360}" type="slidenum">
              <a:rPr lang="en-US" smtClean="0"/>
              <a:t>14</a:t>
            </a:fld>
            <a:endParaRPr lang="en-US"/>
          </a:p>
        </p:txBody>
      </p:sp>
    </p:spTree>
    <p:extLst>
      <p:ext uri="{BB962C8B-B14F-4D97-AF65-F5344CB8AC3E}">
        <p14:creationId xmlns:p14="http://schemas.microsoft.com/office/powerpoint/2010/main" val="295741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353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485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31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07463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7554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75392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0256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95087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15413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10564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9/25/2023</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14755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9/25/2023</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17289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siwvsecretary@gmail.com" TargetMode="External"/><Relationship Id="rId2" Type="http://schemas.openxmlformats.org/officeDocument/2006/relationships/hyperlink" Target="mailto:psiwvliaison@gmail.com" TargetMode="External"/><Relationship Id="rId1" Type="http://schemas.openxmlformats.org/officeDocument/2006/relationships/slideLayout" Target="../slideLayouts/slideLayout2.xml"/><Relationship Id="rId4" Type="http://schemas.openxmlformats.org/officeDocument/2006/relationships/hyperlink" Target="https://psichapters.com/wv/#toggle-id-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sychotherapy.com/mom.html" TargetMode="External"/><Relationship Id="rId2" Type="http://schemas.openxmlformats.org/officeDocument/2006/relationships/hyperlink" Target="http://americanpregnancy.org/first-year-of-life/baby-blues/" TargetMode="External"/><Relationship Id="rId1" Type="http://schemas.openxmlformats.org/officeDocument/2006/relationships/slideLayout" Target="../slideLayouts/slideLayout2.xml"/><Relationship Id="rId4" Type="http://schemas.openxmlformats.org/officeDocument/2006/relationships/hyperlink" Target="https://www.seleni.org/advice-support/article/largest-postpartum-depression-study-reveals-disturbing-statistic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parents.com/parenting/dads/sad-dads/" TargetMode="External"/><Relationship Id="rId2" Type="http://schemas.openxmlformats.org/officeDocument/2006/relationships/hyperlink" Target="http://www.postpartummen.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E7DCFE-4F50-48FD-A0DF-0B44956E8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oil paint art">
            <a:extLst>
              <a:ext uri="{FF2B5EF4-FFF2-40B4-BE49-F238E27FC236}">
                <a16:creationId xmlns:a16="http://schemas.microsoft.com/office/drawing/2014/main" id="{8E30A7E4-E010-CCFB-68F7-9A0BAF585A15}"/>
              </a:ext>
            </a:extLst>
          </p:cNvPr>
          <p:cNvPicPr>
            <a:picLocks noChangeAspect="1"/>
          </p:cNvPicPr>
          <p:nvPr/>
        </p:nvPicPr>
        <p:blipFill rotWithShape="1">
          <a:blip r:embed="rId3"/>
          <a:srcRect t="15257" b="474"/>
          <a:stretch/>
        </p:blipFill>
        <p:spPr>
          <a:xfrm>
            <a:off x="1" y="-4463"/>
            <a:ext cx="12191999" cy="6858000"/>
          </a:xfrm>
          <a:prstGeom prst="rect">
            <a:avLst/>
          </a:prstGeom>
        </p:spPr>
      </p:pic>
      <p:sp>
        <p:nvSpPr>
          <p:cNvPr id="11" name="Freeform: Shape 10">
            <a:extLst>
              <a:ext uri="{FF2B5EF4-FFF2-40B4-BE49-F238E27FC236}">
                <a16:creationId xmlns:a16="http://schemas.microsoft.com/office/drawing/2014/main" id="{92ACA378-7594-4CA7-A0F2-B9D9DB9EE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7755" y="3756691"/>
            <a:ext cx="2743200" cy="3101309"/>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4">
              <a:extLst>
                <a:ext uri="{96DAC541-7B7A-43D3-8B79-37D633B846F1}">
                  <asvg:svgBlip xmlns:asvg="http://schemas.microsoft.com/office/drawing/2016/SVG/main" r:embed="rId5"/>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009804D-EEDA-4241-A1DC-D0EE36995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94513" y="0"/>
            <a:ext cx="7097487" cy="6858000"/>
          </a:xfrm>
          <a:custGeom>
            <a:avLst/>
            <a:gdLst>
              <a:gd name="connsiteX0" fmla="*/ 2192785 w 2192785"/>
              <a:gd name="connsiteY0" fmla="*/ 3807381 h 3807381"/>
              <a:gd name="connsiteX1" fmla="*/ 0 w 2192785"/>
              <a:gd name="connsiteY1" fmla="*/ 3807381 h 3807381"/>
              <a:gd name="connsiteX2" fmla="*/ 0 w 2192785"/>
              <a:gd name="connsiteY2" fmla="*/ 0 h 3807381"/>
              <a:gd name="connsiteX3" fmla="*/ 2192785 w 2192785"/>
              <a:gd name="connsiteY3" fmla="*/ 0 h 3807381"/>
            </a:gdLst>
            <a:ahLst/>
            <a:cxnLst>
              <a:cxn ang="0">
                <a:pos x="connsiteX0" y="connsiteY0"/>
              </a:cxn>
              <a:cxn ang="0">
                <a:pos x="connsiteX1" y="connsiteY1"/>
              </a:cxn>
              <a:cxn ang="0">
                <a:pos x="connsiteX2" y="connsiteY2"/>
              </a:cxn>
              <a:cxn ang="0">
                <a:pos x="connsiteX3" y="connsiteY3"/>
              </a:cxn>
            </a:cxnLst>
            <a:rect l="l" t="t" r="r" b="b"/>
            <a:pathLst>
              <a:path w="2192785" h="3807381">
                <a:moveTo>
                  <a:pt x="2192785" y="3807381"/>
                </a:moveTo>
                <a:lnTo>
                  <a:pt x="0" y="3807381"/>
                </a:lnTo>
                <a:lnTo>
                  <a:pt x="0" y="0"/>
                </a:lnTo>
                <a:lnTo>
                  <a:pt x="2192785" y="0"/>
                </a:lnTo>
                <a:close/>
              </a:path>
            </a:pathLst>
          </a:custGeom>
          <a:gradFill>
            <a:gsLst>
              <a:gs pos="0">
                <a:srgbClr val="000000">
                  <a:alpha val="0"/>
                </a:srgbClr>
              </a:gs>
              <a:gs pos="100000">
                <a:srgbClr val="000000">
                  <a:alpha val="5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9C455384-AD1E-43F5-A0B6-C938F956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686" y="1560529"/>
            <a:ext cx="4527613" cy="4527613"/>
          </a:xfrm>
          <a:prstGeom prst="ellipse">
            <a:avLst/>
          </a:prstGeom>
          <a:solidFill>
            <a:schemeClr val="accent1">
              <a:lumMod val="20000"/>
              <a:lumOff val="80000"/>
            </a:schemeClr>
          </a:solidFill>
          <a:ln>
            <a:noFill/>
          </a:ln>
          <a:effectLst>
            <a:outerShdw dist="165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8CDB50-A4D7-E006-70E0-879C1EA7E8FB}"/>
              </a:ext>
            </a:extLst>
          </p:cNvPr>
          <p:cNvSpPr>
            <a:spLocks noGrp="1"/>
          </p:cNvSpPr>
          <p:nvPr>
            <p:ph type="ctrTitle"/>
          </p:nvPr>
        </p:nvSpPr>
        <p:spPr>
          <a:xfrm>
            <a:off x="1097110" y="2412786"/>
            <a:ext cx="3790765" cy="2823099"/>
          </a:xfrm>
        </p:spPr>
        <p:txBody>
          <a:bodyPr anchor="ctr">
            <a:normAutofit/>
          </a:bodyPr>
          <a:lstStyle/>
          <a:p>
            <a:pPr algn="ctr"/>
            <a:r>
              <a:rPr lang="en-US" sz="3200" dirty="0">
                <a:solidFill>
                  <a:srgbClr val="000000"/>
                </a:solidFill>
              </a:rPr>
              <a:t>What can psi-</a:t>
            </a:r>
            <a:r>
              <a:rPr lang="en-US" sz="3200" dirty="0" err="1">
                <a:solidFill>
                  <a:srgbClr val="000000"/>
                </a:solidFill>
              </a:rPr>
              <a:t>wv</a:t>
            </a:r>
            <a:r>
              <a:rPr lang="en-US" sz="3200" dirty="0">
                <a:solidFill>
                  <a:srgbClr val="000000"/>
                </a:solidFill>
              </a:rPr>
              <a:t> do for you?</a:t>
            </a:r>
          </a:p>
        </p:txBody>
      </p:sp>
      <p:sp>
        <p:nvSpPr>
          <p:cNvPr id="3" name="Subtitle 2">
            <a:extLst>
              <a:ext uri="{FF2B5EF4-FFF2-40B4-BE49-F238E27FC236}">
                <a16:creationId xmlns:a16="http://schemas.microsoft.com/office/drawing/2014/main" id="{88A2B303-AF67-2634-4AAB-E268830B0CB3}"/>
              </a:ext>
            </a:extLst>
          </p:cNvPr>
          <p:cNvSpPr>
            <a:spLocks noGrp="1"/>
          </p:cNvSpPr>
          <p:nvPr>
            <p:ph type="subTitle" idx="1"/>
          </p:nvPr>
        </p:nvSpPr>
        <p:spPr>
          <a:xfrm>
            <a:off x="4972050" y="722519"/>
            <a:ext cx="6699021" cy="1825372"/>
          </a:xfrm>
          <a:noFill/>
        </p:spPr>
        <p:txBody>
          <a:bodyPr anchor="t">
            <a:normAutofit/>
          </a:bodyPr>
          <a:lstStyle/>
          <a:p>
            <a:pPr algn="r"/>
            <a:r>
              <a:rPr lang="en-US" dirty="0">
                <a:solidFill>
                  <a:srgbClr val="FFFFFF"/>
                </a:solidFill>
              </a:rPr>
              <a:t>Kayla Mullin, MA, LPC, AADC, PMH-C</a:t>
            </a:r>
          </a:p>
          <a:p>
            <a:pPr algn="r"/>
            <a:r>
              <a:rPr lang="en-US" dirty="0">
                <a:solidFill>
                  <a:srgbClr val="FFFFFF"/>
                </a:solidFill>
              </a:rPr>
              <a:t>Heather </a:t>
            </a:r>
            <a:r>
              <a:rPr lang="en-US" dirty="0" err="1">
                <a:solidFill>
                  <a:srgbClr val="FFFFFF"/>
                </a:solidFill>
              </a:rPr>
              <a:t>marshall</a:t>
            </a:r>
            <a:r>
              <a:rPr lang="en-US" dirty="0">
                <a:solidFill>
                  <a:srgbClr val="FFFFFF"/>
                </a:solidFill>
              </a:rPr>
              <a:t>, ma, </a:t>
            </a:r>
            <a:r>
              <a:rPr lang="en-US" dirty="0" err="1">
                <a:solidFill>
                  <a:srgbClr val="FFFFFF"/>
                </a:solidFill>
              </a:rPr>
              <a:t>lpc</a:t>
            </a:r>
            <a:r>
              <a:rPr lang="en-US" dirty="0">
                <a:solidFill>
                  <a:srgbClr val="FFFFFF"/>
                </a:solidFill>
              </a:rPr>
              <a:t>, </a:t>
            </a:r>
            <a:r>
              <a:rPr lang="en-US" dirty="0" err="1">
                <a:solidFill>
                  <a:srgbClr val="FFFFFF"/>
                </a:solidFill>
              </a:rPr>
              <a:t>pmh</a:t>
            </a:r>
            <a:r>
              <a:rPr lang="en-US" dirty="0">
                <a:solidFill>
                  <a:srgbClr val="FFFFFF"/>
                </a:solidFill>
              </a:rPr>
              <a:t>-c</a:t>
            </a:r>
          </a:p>
        </p:txBody>
      </p:sp>
    </p:spTree>
    <p:extLst>
      <p:ext uri="{BB962C8B-B14F-4D97-AF65-F5344CB8AC3E}">
        <p14:creationId xmlns:p14="http://schemas.microsoft.com/office/powerpoint/2010/main" val="334461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F4E5-F830-063C-7DE9-EF7327758253}"/>
              </a:ext>
            </a:extLst>
          </p:cNvPr>
          <p:cNvSpPr>
            <a:spLocks noGrp="1"/>
          </p:cNvSpPr>
          <p:nvPr>
            <p:ph type="title"/>
          </p:nvPr>
        </p:nvSpPr>
        <p:spPr/>
        <p:txBody>
          <a:bodyPr/>
          <a:lstStyle/>
          <a:p>
            <a:r>
              <a:rPr lang="en-US" dirty="0"/>
              <a:t>Postpartum support international</a:t>
            </a:r>
          </a:p>
        </p:txBody>
      </p:sp>
      <p:sp>
        <p:nvSpPr>
          <p:cNvPr id="3" name="Content Placeholder 2">
            <a:extLst>
              <a:ext uri="{FF2B5EF4-FFF2-40B4-BE49-F238E27FC236}">
                <a16:creationId xmlns:a16="http://schemas.microsoft.com/office/drawing/2014/main" id="{74B8AB79-4103-DA4C-14A5-8FE49BD8FA25}"/>
              </a:ext>
            </a:extLst>
          </p:cNvPr>
          <p:cNvSpPr>
            <a:spLocks noGrp="1"/>
          </p:cNvSpPr>
          <p:nvPr>
            <p:ph idx="1"/>
          </p:nvPr>
        </p:nvSpPr>
        <p:spPr/>
        <p:txBody>
          <a:bodyPr>
            <a:normAutofit fontScale="92500" lnSpcReduction="20000"/>
          </a:bodyPr>
          <a:lstStyle/>
          <a:p>
            <a:r>
              <a:rPr lang="en-US" dirty="0"/>
              <a:t>Crisis line in English and Spanish, 8am-11pm—can call or text</a:t>
            </a:r>
          </a:p>
          <a:p>
            <a:pPr lvl="1"/>
            <a:r>
              <a:rPr lang="en-US" dirty="0"/>
              <a:t>English 1-800-944-4773</a:t>
            </a:r>
          </a:p>
          <a:p>
            <a:pPr lvl="1"/>
            <a:r>
              <a:rPr lang="en-US" dirty="0"/>
              <a:t>Spanish 1-971-203-7773</a:t>
            </a:r>
          </a:p>
          <a:p>
            <a:r>
              <a:rPr lang="en-US" dirty="0"/>
              <a:t>Specialized coordinators for Dads, LGBTQIA+, and other special populations</a:t>
            </a:r>
          </a:p>
          <a:p>
            <a:r>
              <a:rPr lang="en-US" dirty="0"/>
              <a:t>Dad/partner support group monthly</a:t>
            </a:r>
          </a:p>
          <a:p>
            <a:r>
              <a:rPr lang="en-US" dirty="0"/>
              <a:t>Online support groups for anything and everything</a:t>
            </a:r>
          </a:p>
          <a:p>
            <a:r>
              <a:rPr lang="en-US" dirty="0"/>
              <a:t>Online provider directory</a:t>
            </a:r>
          </a:p>
          <a:p>
            <a:r>
              <a:rPr lang="en-US" dirty="0"/>
              <a:t>Resources for professionals</a:t>
            </a:r>
          </a:p>
          <a:p>
            <a:pPr lvl="1"/>
            <a:r>
              <a:rPr lang="en-US" dirty="0"/>
              <a:t>Perinatal Psychiatric Consult Line</a:t>
            </a:r>
          </a:p>
          <a:p>
            <a:pPr lvl="1"/>
            <a:r>
              <a:rPr lang="en-US" dirty="0"/>
              <a:t>Training and certification </a:t>
            </a:r>
          </a:p>
          <a:p>
            <a:pPr marL="228600" lvl="1" indent="0">
              <a:buNone/>
            </a:pPr>
            <a:endParaRPr lang="en-US" dirty="0"/>
          </a:p>
        </p:txBody>
      </p:sp>
    </p:spTree>
    <p:extLst>
      <p:ext uri="{BB962C8B-B14F-4D97-AF65-F5344CB8AC3E}">
        <p14:creationId xmlns:p14="http://schemas.microsoft.com/office/powerpoint/2010/main" val="353311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6D83-1EAC-BC56-8EDB-0C8AE4495900}"/>
              </a:ext>
            </a:extLst>
          </p:cNvPr>
          <p:cNvSpPr>
            <a:spLocks noGrp="1"/>
          </p:cNvSpPr>
          <p:nvPr>
            <p:ph type="title"/>
          </p:nvPr>
        </p:nvSpPr>
        <p:spPr/>
        <p:txBody>
          <a:bodyPr/>
          <a:lstStyle/>
          <a:p>
            <a:r>
              <a:rPr lang="en-US" dirty="0"/>
              <a:t>PSI Coordinators</a:t>
            </a:r>
          </a:p>
        </p:txBody>
      </p:sp>
      <p:sp>
        <p:nvSpPr>
          <p:cNvPr id="3" name="Content Placeholder 2">
            <a:extLst>
              <a:ext uri="{FF2B5EF4-FFF2-40B4-BE49-F238E27FC236}">
                <a16:creationId xmlns:a16="http://schemas.microsoft.com/office/drawing/2014/main" id="{41AE9E4B-F33F-1704-192B-A094D334C489}"/>
              </a:ext>
            </a:extLst>
          </p:cNvPr>
          <p:cNvSpPr>
            <a:spLocks noGrp="1"/>
          </p:cNvSpPr>
          <p:nvPr>
            <p:ph idx="1"/>
          </p:nvPr>
        </p:nvSpPr>
        <p:spPr/>
        <p:txBody>
          <a:bodyPr/>
          <a:lstStyle/>
          <a:p>
            <a:r>
              <a:rPr lang="en-US" dirty="0"/>
              <a:t>Both local and national</a:t>
            </a:r>
          </a:p>
          <a:p>
            <a:r>
              <a:rPr lang="en-US" dirty="0"/>
              <a:t>Able to expedite referrals</a:t>
            </a:r>
          </a:p>
          <a:p>
            <a:r>
              <a:rPr lang="en-US" dirty="0"/>
              <a:t>Sorts by area, needs, and insurance</a:t>
            </a:r>
          </a:p>
          <a:p>
            <a:pPr marL="0" indent="0">
              <a:buNone/>
            </a:pPr>
            <a:endParaRPr lang="en-US" dirty="0"/>
          </a:p>
        </p:txBody>
      </p:sp>
    </p:spTree>
    <p:extLst>
      <p:ext uri="{BB962C8B-B14F-4D97-AF65-F5344CB8AC3E}">
        <p14:creationId xmlns:p14="http://schemas.microsoft.com/office/powerpoint/2010/main" val="23223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6A7A-A102-D66B-63D2-B8B1C0E377B2}"/>
              </a:ext>
            </a:extLst>
          </p:cNvPr>
          <p:cNvSpPr>
            <a:spLocks noGrp="1"/>
          </p:cNvSpPr>
          <p:nvPr>
            <p:ph type="title"/>
          </p:nvPr>
        </p:nvSpPr>
        <p:spPr/>
        <p:txBody>
          <a:bodyPr/>
          <a:lstStyle/>
          <a:p>
            <a:r>
              <a:rPr lang="en-US" dirty="0"/>
              <a:t>What is </a:t>
            </a:r>
            <a:br>
              <a:rPr lang="en-US" dirty="0"/>
            </a:br>
            <a:r>
              <a:rPr lang="en-US" dirty="0"/>
              <a:t>psi-</a:t>
            </a:r>
            <a:r>
              <a:rPr lang="en-US" dirty="0" err="1"/>
              <a:t>wv</a:t>
            </a:r>
            <a:r>
              <a:rPr lang="en-US" dirty="0"/>
              <a:t>?</a:t>
            </a:r>
          </a:p>
        </p:txBody>
      </p:sp>
      <p:pic>
        <p:nvPicPr>
          <p:cNvPr id="7" name="Content Placeholder 6" descr="A blue and white logo&#10;&#10;Description automatically generated">
            <a:extLst>
              <a:ext uri="{FF2B5EF4-FFF2-40B4-BE49-F238E27FC236}">
                <a16:creationId xmlns:a16="http://schemas.microsoft.com/office/drawing/2014/main" id="{DA086A0A-FCA0-9015-EC98-A5EAA1753D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9029" y="870629"/>
            <a:ext cx="4637313" cy="4999947"/>
          </a:xfrm>
        </p:spPr>
      </p:pic>
      <p:sp>
        <p:nvSpPr>
          <p:cNvPr id="5" name="Text Placeholder 4">
            <a:extLst>
              <a:ext uri="{FF2B5EF4-FFF2-40B4-BE49-F238E27FC236}">
                <a16:creationId xmlns:a16="http://schemas.microsoft.com/office/drawing/2014/main" id="{BFAF24B8-BEFA-F915-8892-F59FD0A2D408}"/>
              </a:ext>
            </a:extLst>
          </p:cNvPr>
          <p:cNvSpPr>
            <a:spLocks noGrp="1"/>
          </p:cNvSpPr>
          <p:nvPr>
            <p:ph type="body" sz="half" idx="2"/>
          </p:nvPr>
        </p:nvSpPr>
        <p:spPr>
          <a:xfrm>
            <a:off x="839788" y="2198914"/>
            <a:ext cx="3932237" cy="3940630"/>
          </a:xfrm>
        </p:spPr>
        <p:txBody>
          <a:bodyPr>
            <a:normAutofit fontScale="85000" lnSpcReduction="20000"/>
          </a:bodyPr>
          <a:lstStyle/>
          <a:p>
            <a:pPr algn="l" fontAlgn="base"/>
            <a:r>
              <a:rPr lang="en-US" sz="1800" b="1" i="0" dirty="0">
                <a:solidFill>
                  <a:srgbClr val="423F39"/>
                </a:solidFill>
                <a:effectLst/>
                <a:latin typeface="inherit"/>
              </a:rPr>
              <a:t>Our Mission</a:t>
            </a:r>
            <a:r>
              <a:rPr lang="en-US" sz="1800" b="0" i="0" dirty="0">
                <a:solidFill>
                  <a:srgbClr val="423F39"/>
                </a:solidFill>
                <a:effectLst/>
                <a:latin typeface="lato" panose="020F0502020204030203" pitchFamily="34" charset="0"/>
              </a:rPr>
              <a:t> is to increase awareness, education, prevention, and treatment of perinatal mental health issues affecting individuals, their families, and support systems in all areas of West Virginia.</a:t>
            </a:r>
          </a:p>
          <a:p>
            <a:pPr algn="l" fontAlgn="base"/>
            <a:r>
              <a:rPr lang="en-US" sz="1800" b="1" i="0" dirty="0">
                <a:solidFill>
                  <a:srgbClr val="423F39"/>
                </a:solidFill>
                <a:effectLst/>
                <a:latin typeface="inherit"/>
              </a:rPr>
              <a:t>Our Vision</a:t>
            </a:r>
            <a:r>
              <a:rPr lang="en-US" sz="1800" b="0" i="0" dirty="0">
                <a:solidFill>
                  <a:srgbClr val="423F39"/>
                </a:solidFill>
                <a:effectLst/>
                <a:latin typeface="lato" panose="020F0502020204030203" pitchFamily="34" charset="0"/>
              </a:rPr>
              <a:t> is that all pregnant and postpartum individuals and their families, including those from underserved communities, will have access to perinatal support, mental health/healthcare providers, education, and resources to improve overall well-being through advocacy, training, and increased awareness of perinatal mental health.</a:t>
            </a:r>
          </a:p>
          <a:p>
            <a:endParaRPr lang="en-US" dirty="0"/>
          </a:p>
        </p:txBody>
      </p:sp>
    </p:spTree>
    <p:extLst>
      <p:ext uri="{BB962C8B-B14F-4D97-AF65-F5344CB8AC3E}">
        <p14:creationId xmlns:p14="http://schemas.microsoft.com/office/powerpoint/2010/main" val="388055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hart with names and numbers">
            <a:extLst>
              <a:ext uri="{FF2B5EF4-FFF2-40B4-BE49-F238E27FC236}">
                <a16:creationId xmlns:a16="http://schemas.microsoft.com/office/drawing/2014/main" id="{46A71BAE-DEB6-473C-C40B-8EF351D101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16528" y="348116"/>
            <a:ext cx="8958943" cy="6335712"/>
          </a:xfrm>
        </p:spPr>
      </p:pic>
    </p:spTree>
    <p:extLst>
      <p:ext uri="{BB962C8B-B14F-4D97-AF65-F5344CB8AC3E}">
        <p14:creationId xmlns:p14="http://schemas.microsoft.com/office/powerpoint/2010/main" val="32743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individuals with names&#10;&#10;Description automatically generated">
            <a:extLst>
              <a:ext uri="{FF2B5EF4-FFF2-40B4-BE49-F238E27FC236}">
                <a16:creationId xmlns:a16="http://schemas.microsoft.com/office/drawing/2014/main" id="{D937287A-F8C2-685C-BC74-413008C6059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00942" y="260350"/>
            <a:ext cx="7990115" cy="6337300"/>
          </a:xfrm>
        </p:spPr>
      </p:pic>
    </p:spTree>
    <p:extLst>
      <p:ext uri="{BB962C8B-B14F-4D97-AF65-F5344CB8AC3E}">
        <p14:creationId xmlns:p14="http://schemas.microsoft.com/office/powerpoint/2010/main" val="9463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F276AC-73B6-D9BF-23AA-076EE8A1F6A9}"/>
              </a:ext>
            </a:extLst>
          </p:cNvPr>
          <p:cNvSpPr>
            <a:spLocks noGrp="1"/>
          </p:cNvSpPr>
          <p:nvPr>
            <p:ph type="title"/>
          </p:nvPr>
        </p:nvSpPr>
        <p:spPr/>
        <p:txBody>
          <a:bodyPr/>
          <a:lstStyle/>
          <a:p>
            <a:r>
              <a:rPr lang="en-US" dirty="0"/>
              <a:t>What can psi-</a:t>
            </a:r>
            <a:r>
              <a:rPr lang="en-US" dirty="0" err="1"/>
              <a:t>wv</a:t>
            </a:r>
            <a:r>
              <a:rPr lang="en-US" dirty="0"/>
              <a:t> do for clients?</a:t>
            </a:r>
          </a:p>
        </p:txBody>
      </p:sp>
      <p:sp>
        <p:nvSpPr>
          <p:cNvPr id="8" name="Content Placeholder 7">
            <a:extLst>
              <a:ext uri="{FF2B5EF4-FFF2-40B4-BE49-F238E27FC236}">
                <a16:creationId xmlns:a16="http://schemas.microsoft.com/office/drawing/2014/main" id="{34B3DD7A-49E6-714B-D9D2-3913EC3FAB1B}"/>
              </a:ext>
            </a:extLst>
          </p:cNvPr>
          <p:cNvSpPr>
            <a:spLocks noGrp="1"/>
          </p:cNvSpPr>
          <p:nvPr>
            <p:ph idx="1"/>
          </p:nvPr>
        </p:nvSpPr>
        <p:spPr/>
        <p:txBody>
          <a:bodyPr/>
          <a:lstStyle/>
          <a:p>
            <a:r>
              <a:rPr lang="en-US" dirty="0"/>
              <a:t>Offer trainings to staff</a:t>
            </a:r>
          </a:p>
          <a:p>
            <a:r>
              <a:rPr lang="en-US" dirty="0"/>
              <a:t>Help with referrals to certified providers</a:t>
            </a:r>
          </a:p>
          <a:p>
            <a:r>
              <a:rPr lang="en-US" dirty="0"/>
              <a:t>Offer consultation on a local basis</a:t>
            </a:r>
          </a:p>
          <a:p>
            <a:r>
              <a:rPr lang="en-US" dirty="0"/>
              <a:t>Develop trainings and resources that meet our specific needs in WV</a:t>
            </a:r>
          </a:p>
          <a:p>
            <a:r>
              <a:rPr lang="en-US" dirty="0"/>
              <a:t>Aid in advocacy for the mothers in our state</a:t>
            </a:r>
          </a:p>
        </p:txBody>
      </p:sp>
    </p:spTree>
    <p:extLst>
      <p:ext uri="{BB962C8B-B14F-4D97-AF65-F5344CB8AC3E}">
        <p14:creationId xmlns:p14="http://schemas.microsoft.com/office/powerpoint/2010/main" val="218486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9C85-2603-98C4-B8FF-E34F5AB14628}"/>
              </a:ext>
            </a:extLst>
          </p:cNvPr>
          <p:cNvSpPr>
            <a:spLocks noGrp="1"/>
          </p:cNvSpPr>
          <p:nvPr>
            <p:ph type="title"/>
          </p:nvPr>
        </p:nvSpPr>
        <p:spPr/>
        <p:txBody>
          <a:bodyPr/>
          <a:lstStyle/>
          <a:p>
            <a:r>
              <a:rPr lang="en-US" dirty="0"/>
              <a:t>Lunch and learn </a:t>
            </a:r>
          </a:p>
        </p:txBody>
      </p:sp>
      <p:sp>
        <p:nvSpPr>
          <p:cNvPr id="5" name="Content Placeholder 4">
            <a:extLst>
              <a:ext uri="{FF2B5EF4-FFF2-40B4-BE49-F238E27FC236}">
                <a16:creationId xmlns:a16="http://schemas.microsoft.com/office/drawing/2014/main" id="{45689748-5636-AE79-CDB5-717D2B693BE6}"/>
              </a:ext>
            </a:extLst>
          </p:cNvPr>
          <p:cNvSpPr>
            <a:spLocks noGrp="1"/>
          </p:cNvSpPr>
          <p:nvPr>
            <p:ph idx="1"/>
          </p:nvPr>
        </p:nvSpPr>
        <p:spPr/>
        <p:txBody>
          <a:bodyPr/>
          <a:lstStyle/>
          <a:p>
            <a:r>
              <a:rPr lang="en-US" dirty="0"/>
              <a:t>The EPDS and how to address a high score</a:t>
            </a:r>
          </a:p>
          <a:p>
            <a:r>
              <a:rPr lang="en-US" dirty="0"/>
              <a:t>How to address comments regarding suicide </a:t>
            </a:r>
          </a:p>
          <a:p>
            <a:r>
              <a:rPr lang="en-US" dirty="0"/>
              <a:t>Signs of PMADS</a:t>
            </a:r>
          </a:p>
          <a:p>
            <a:r>
              <a:rPr lang="en-US" dirty="0"/>
              <a:t>Treatment Options for PMADs</a:t>
            </a:r>
          </a:p>
          <a:p>
            <a:r>
              <a:rPr lang="en-US" dirty="0"/>
              <a:t>Case Consultation</a:t>
            </a:r>
          </a:p>
          <a:p>
            <a:r>
              <a:rPr lang="en-US" dirty="0"/>
              <a:t>And other topics not listed here… just contact us!</a:t>
            </a:r>
          </a:p>
        </p:txBody>
      </p:sp>
    </p:spTree>
    <p:extLst>
      <p:ext uri="{BB962C8B-B14F-4D97-AF65-F5344CB8AC3E}">
        <p14:creationId xmlns:p14="http://schemas.microsoft.com/office/powerpoint/2010/main" val="172833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A168-A992-14C5-1794-14B5A500F563}"/>
              </a:ext>
            </a:extLst>
          </p:cNvPr>
          <p:cNvSpPr>
            <a:spLocks noGrp="1"/>
          </p:cNvSpPr>
          <p:nvPr>
            <p:ph type="title"/>
          </p:nvPr>
        </p:nvSpPr>
        <p:spPr/>
        <p:txBody>
          <a:bodyPr/>
          <a:lstStyle/>
          <a:p>
            <a:r>
              <a:rPr lang="en-US" dirty="0"/>
              <a:t>Membership in psi-</a:t>
            </a:r>
            <a:r>
              <a:rPr lang="en-US" dirty="0" err="1"/>
              <a:t>wv</a:t>
            </a:r>
            <a:endParaRPr lang="en-US" dirty="0"/>
          </a:p>
        </p:txBody>
      </p:sp>
      <p:sp>
        <p:nvSpPr>
          <p:cNvPr id="15" name="Content Placeholder 14">
            <a:extLst>
              <a:ext uri="{FF2B5EF4-FFF2-40B4-BE49-F238E27FC236}">
                <a16:creationId xmlns:a16="http://schemas.microsoft.com/office/drawing/2014/main" id="{63E8EDD1-8BFD-6E09-8CD0-14E07A0B3318}"/>
              </a:ext>
            </a:extLst>
          </p:cNvPr>
          <p:cNvSpPr>
            <a:spLocks noGrp="1"/>
          </p:cNvSpPr>
          <p:nvPr>
            <p:ph idx="1"/>
          </p:nvPr>
        </p:nvSpPr>
        <p:spPr/>
        <p:txBody>
          <a:bodyPr/>
          <a:lstStyle/>
          <a:p>
            <a:r>
              <a:rPr lang="en-US" dirty="0"/>
              <a:t>Discounts on trainings/annual conference/educational resources</a:t>
            </a:r>
          </a:p>
          <a:p>
            <a:r>
              <a:rPr lang="en-US" dirty="0"/>
              <a:t>Online forum/listserv for providers and psychiatry</a:t>
            </a:r>
          </a:p>
          <a:p>
            <a:r>
              <a:rPr lang="en-US" dirty="0"/>
              <a:t>Peer consultation &amp; web-conferencing groups</a:t>
            </a:r>
          </a:p>
          <a:p>
            <a:r>
              <a:rPr lang="en-US" dirty="0"/>
              <a:t>Perinatal Mental Health Alliance for People of Color membership for our BIPOC members</a:t>
            </a:r>
          </a:p>
          <a:p>
            <a:r>
              <a:rPr lang="en-US" dirty="0"/>
              <a:t>Connection with local PSI chapter for resources and consultation with peers</a:t>
            </a:r>
          </a:p>
        </p:txBody>
      </p:sp>
    </p:spTree>
    <p:extLst>
      <p:ext uri="{BB962C8B-B14F-4D97-AF65-F5344CB8AC3E}">
        <p14:creationId xmlns:p14="http://schemas.microsoft.com/office/powerpoint/2010/main" val="95858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D918-6C98-50D8-75BF-294A4FF1016A}"/>
              </a:ext>
            </a:extLst>
          </p:cNvPr>
          <p:cNvSpPr>
            <a:spLocks noGrp="1"/>
          </p:cNvSpPr>
          <p:nvPr>
            <p:ph type="title"/>
          </p:nvPr>
        </p:nvSpPr>
        <p:spPr/>
        <p:txBody>
          <a:bodyPr/>
          <a:lstStyle/>
          <a:p>
            <a:r>
              <a:rPr lang="en-US" dirty="0"/>
              <a:t>Contact us/get involved</a:t>
            </a:r>
          </a:p>
        </p:txBody>
      </p:sp>
      <p:sp>
        <p:nvSpPr>
          <p:cNvPr id="3" name="Content Placeholder 2">
            <a:extLst>
              <a:ext uri="{FF2B5EF4-FFF2-40B4-BE49-F238E27FC236}">
                <a16:creationId xmlns:a16="http://schemas.microsoft.com/office/drawing/2014/main" id="{49F85811-DB48-B848-C920-B2460347E94E}"/>
              </a:ext>
            </a:extLst>
          </p:cNvPr>
          <p:cNvSpPr>
            <a:spLocks noGrp="1"/>
          </p:cNvSpPr>
          <p:nvPr>
            <p:ph idx="1"/>
          </p:nvPr>
        </p:nvSpPr>
        <p:spPr/>
        <p:txBody>
          <a:bodyPr/>
          <a:lstStyle/>
          <a:p>
            <a:r>
              <a:rPr lang="en-US" dirty="0"/>
              <a:t>Heather Marshall, Liaison/Membership</a:t>
            </a:r>
          </a:p>
          <a:p>
            <a:pPr lvl="1"/>
            <a:r>
              <a:rPr lang="en-US" dirty="0">
                <a:hlinkClick r:id="rId2"/>
              </a:rPr>
              <a:t>psiwvliaison@gmail.com</a:t>
            </a:r>
            <a:endParaRPr lang="en-US" dirty="0"/>
          </a:p>
          <a:p>
            <a:r>
              <a:rPr lang="en-US" dirty="0"/>
              <a:t>Lora McDonald, Secretary/General Questions</a:t>
            </a:r>
          </a:p>
          <a:p>
            <a:pPr lvl="1"/>
            <a:r>
              <a:rPr lang="en-US" dirty="0">
                <a:hlinkClick r:id="rId3"/>
              </a:rPr>
              <a:t>psiwvsecretary@gmail.com</a:t>
            </a:r>
            <a:endParaRPr lang="en-US" dirty="0"/>
          </a:p>
          <a:p>
            <a:r>
              <a:rPr lang="en-US" dirty="0"/>
              <a:t>Follow us on Facebook at Psi-WV</a:t>
            </a:r>
          </a:p>
          <a:p>
            <a:r>
              <a:rPr lang="en-US" dirty="0"/>
              <a:t>Visit our website </a:t>
            </a:r>
            <a:r>
              <a:rPr lang="en-US" dirty="0">
                <a:hlinkClick r:id="rId4"/>
              </a:rPr>
              <a:t>West Virginia Chapter of Postpartum Support International (psichapters.com)</a:t>
            </a: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57553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M Today | Putting new tools in the hands of leading Canadian scientists">
            <a:extLst>
              <a:ext uri="{FF2B5EF4-FFF2-40B4-BE49-F238E27FC236}">
                <a16:creationId xmlns:a16="http://schemas.microsoft.com/office/drawing/2014/main" id="{2AD04140-0898-0709-1371-B326D3C61C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2935" y="620486"/>
            <a:ext cx="10518208" cy="551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8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A8BE-E68D-A911-A584-A42005E7227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93A1F18-F2EF-EFEA-28F3-CE5D3B85A6D7}"/>
              </a:ext>
            </a:extLst>
          </p:cNvPr>
          <p:cNvSpPr>
            <a:spLocks noGrp="1"/>
          </p:cNvSpPr>
          <p:nvPr>
            <p:ph idx="1"/>
          </p:nvPr>
        </p:nvSpPr>
        <p:spPr/>
        <p:txBody>
          <a:bodyPr/>
          <a:lstStyle/>
          <a:p>
            <a:r>
              <a:rPr lang="en-US" dirty="0"/>
              <a:t>Identify mother’s needs in relation of Maslow’s Hierarchy of Needs</a:t>
            </a:r>
          </a:p>
          <a:p>
            <a:r>
              <a:rPr lang="en-US" dirty="0"/>
              <a:t>Increase awareness of the signs of PMADs in partners and special populations</a:t>
            </a:r>
          </a:p>
          <a:p>
            <a:r>
              <a:rPr lang="en-US" dirty="0"/>
              <a:t>Identify the resources of Postpartum Support International and the local chapter, PSI-WV.</a:t>
            </a:r>
          </a:p>
          <a:p>
            <a:endParaRPr lang="en-US" dirty="0"/>
          </a:p>
        </p:txBody>
      </p:sp>
    </p:spTree>
    <p:extLst>
      <p:ext uri="{BB962C8B-B14F-4D97-AF65-F5344CB8AC3E}">
        <p14:creationId xmlns:p14="http://schemas.microsoft.com/office/powerpoint/2010/main" val="236034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B2AB-3B61-A37E-AC77-161D36BF7918}"/>
              </a:ext>
            </a:extLst>
          </p:cNvPr>
          <p:cNvSpPr>
            <a:spLocks noGrp="1"/>
          </p:cNvSpPr>
          <p:nvPr>
            <p:ph type="title"/>
          </p:nvPr>
        </p:nvSpPr>
        <p:spPr/>
        <p:txBody>
          <a:bodyPr/>
          <a:lstStyle/>
          <a:p>
            <a:r>
              <a:rPr lang="en-US" dirty="0"/>
              <a:t>Psi-</a:t>
            </a:r>
            <a:r>
              <a:rPr lang="en-US" dirty="0" err="1"/>
              <a:t>wv</a:t>
            </a:r>
            <a:r>
              <a:rPr lang="en-US" dirty="0"/>
              <a:t> representatives</a:t>
            </a:r>
          </a:p>
        </p:txBody>
      </p:sp>
      <p:sp>
        <p:nvSpPr>
          <p:cNvPr id="4" name="Content Placeholder 3">
            <a:extLst>
              <a:ext uri="{FF2B5EF4-FFF2-40B4-BE49-F238E27FC236}">
                <a16:creationId xmlns:a16="http://schemas.microsoft.com/office/drawing/2014/main" id="{8BA69F9C-F67A-5F56-055A-B740EBA12308}"/>
              </a:ext>
            </a:extLst>
          </p:cNvPr>
          <p:cNvSpPr>
            <a:spLocks noGrp="1"/>
          </p:cNvSpPr>
          <p:nvPr>
            <p:ph sz="half" idx="1"/>
          </p:nvPr>
        </p:nvSpPr>
        <p:spPr/>
        <p:txBody>
          <a:bodyPr/>
          <a:lstStyle/>
          <a:p>
            <a:r>
              <a:rPr lang="en-US" dirty="0"/>
              <a:t>Kayla Mullin, MA, LPC, AADC, PMH-C</a:t>
            </a:r>
          </a:p>
        </p:txBody>
      </p:sp>
      <p:sp>
        <p:nvSpPr>
          <p:cNvPr id="5" name="Content Placeholder 4">
            <a:extLst>
              <a:ext uri="{FF2B5EF4-FFF2-40B4-BE49-F238E27FC236}">
                <a16:creationId xmlns:a16="http://schemas.microsoft.com/office/drawing/2014/main" id="{6B7CA842-8D52-DC64-3D81-9DD821F4487B}"/>
              </a:ext>
            </a:extLst>
          </p:cNvPr>
          <p:cNvSpPr>
            <a:spLocks noGrp="1"/>
          </p:cNvSpPr>
          <p:nvPr>
            <p:ph sz="half" idx="2"/>
          </p:nvPr>
        </p:nvSpPr>
        <p:spPr/>
        <p:txBody>
          <a:bodyPr/>
          <a:lstStyle/>
          <a:p>
            <a:r>
              <a:rPr lang="en-US" dirty="0"/>
              <a:t>Heather Marshall, MA, LPC, PMH-C</a:t>
            </a:r>
          </a:p>
        </p:txBody>
      </p:sp>
      <p:pic>
        <p:nvPicPr>
          <p:cNvPr id="7" name="Picture 6" descr="A person smiling in front of a wall with letters&#10;&#10;Description automatically generated">
            <a:extLst>
              <a:ext uri="{FF2B5EF4-FFF2-40B4-BE49-F238E27FC236}">
                <a16:creationId xmlns:a16="http://schemas.microsoft.com/office/drawing/2014/main" id="{59EBBBB3-E114-5B27-E272-0C7E77675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672" y="2870337"/>
            <a:ext cx="5715000" cy="3734842"/>
          </a:xfrm>
          <a:prstGeom prst="rect">
            <a:avLst/>
          </a:prstGeom>
        </p:spPr>
      </p:pic>
      <p:pic>
        <p:nvPicPr>
          <p:cNvPr id="11" name="Picture 10" descr="A person wearing glasses and smiling&#10;&#10;Description automatically generated">
            <a:extLst>
              <a:ext uri="{FF2B5EF4-FFF2-40B4-BE49-F238E27FC236}">
                <a16:creationId xmlns:a16="http://schemas.microsoft.com/office/drawing/2014/main" id="{1F515005-2AA1-7A52-0673-A222BBD5D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31653" y="3089415"/>
            <a:ext cx="4157663" cy="3118247"/>
          </a:xfrm>
          <a:prstGeom prst="rect">
            <a:avLst/>
          </a:prstGeom>
        </p:spPr>
      </p:pic>
    </p:spTree>
    <p:extLst>
      <p:ext uri="{BB962C8B-B14F-4D97-AF65-F5344CB8AC3E}">
        <p14:creationId xmlns:p14="http://schemas.microsoft.com/office/powerpoint/2010/main" val="66438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D27E-8A31-C889-2287-652CE06DBE88}"/>
              </a:ext>
            </a:extLst>
          </p:cNvPr>
          <p:cNvSpPr>
            <a:spLocks noGrp="1"/>
          </p:cNvSpPr>
          <p:nvPr>
            <p:ph type="title"/>
          </p:nvPr>
        </p:nvSpPr>
        <p:spPr/>
        <p:txBody>
          <a:bodyPr/>
          <a:lstStyle/>
          <a:p>
            <a:r>
              <a:rPr lang="en-US" dirty="0"/>
              <a:t>Perinatal Mood and anxiety disorders (</a:t>
            </a:r>
            <a:r>
              <a:rPr lang="en-US" dirty="0" err="1"/>
              <a:t>pmads</a:t>
            </a:r>
            <a:r>
              <a:rPr lang="en-US" dirty="0"/>
              <a:t>)</a:t>
            </a:r>
          </a:p>
        </p:txBody>
      </p:sp>
      <p:sp>
        <p:nvSpPr>
          <p:cNvPr id="5" name="Content Placeholder 4">
            <a:extLst>
              <a:ext uri="{FF2B5EF4-FFF2-40B4-BE49-F238E27FC236}">
                <a16:creationId xmlns:a16="http://schemas.microsoft.com/office/drawing/2014/main" id="{16B1CCD1-28A6-7CD8-005B-BBEC9A7DC5AE}"/>
              </a:ext>
            </a:extLst>
          </p:cNvPr>
          <p:cNvSpPr>
            <a:spLocks noGrp="1"/>
          </p:cNvSpPr>
          <p:nvPr>
            <p:ph idx="1"/>
          </p:nvPr>
        </p:nvSpPr>
        <p:spPr/>
        <p:txBody>
          <a:bodyPr/>
          <a:lstStyle/>
          <a:p>
            <a:r>
              <a:rPr lang="en-US" dirty="0"/>
              <a:t>Postpartum Depression</a:t>
            </a:r>
          </a:p>
          <a:p>
            <a:r>
              <a:rPr lang="en-US" dirty="0"/>
              <a:t>Postpartum Anxiety</a:t>
            </a:r>
          </a:p>
          <a:p>
            <a:r>
              <a:rPr lang="en-US" dirty="0"/>
              <a:t>Postpartum OCD</a:t>
            </a:r>
          </a:p>
          <a:p>
            <a:r>
              <a:rPr lang="en-US" dirty="0"/>
              <a:t>Postpartum Psychosis</a:t>
            </a:r>
          </a:p>
          <a:p>
            <a:r>
              <a:rPr lang="en-US" dirty="0"/>
              <a:t>Birth trauma/PTSD</a:t>
            </a:r>
          </a:p>
          <a:p>
            <a:endParaRPr lang="en-US" dirty="0"/>
          </a:p>
        </p:txBody>
      </p:sp>
    </p:spTree>
    <p:extLst>
      <p:ext uri="{BB962C8B-B14F-4D97-AF65-F5344CB8AC3E}">
        <p14:creationId xmlns:p14="http://schemas.microsoft.com/office/powerpoint/2010/main" val="160521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045F-89AE-FC87-6D3E-1716BA7A505A}"/>
              </a:ext>
            </a:extLst>
          </p:cNvPr>
          <p:cNvSpPr>
            <a:spLocks noGrp="1"/>
          </p:cNvSpPr>
          <p:nvPr>
            <p:ph type="title"/>
          </p:nvPr>
        </p:nvSpPr>
        <p:spPr/>
        <p:txBody>
          <a:bodyPr/>
          <a:lstStyle/>
          <a:p>
            <a:r>
              <a:rPr lang="en-US" dirty="0" err="1"/>
              <a:t>pmads</a:t>
            </a:r>
            <a:endParaRPr lang="en-US" dirty="0"/>
          </a:p>
        </p:txBody>
      </p:sp>
      <p:sp>
        <p:nvSpPr>
          <p:cNvPr id="5" name="Content Placeholder 4">
            <a:extLst>
              <a:ext uri="{FF2B5EF4-FFF2-40B4-BE49-F238E27FC236}">
                <a16:creationId xmlns:a16="http://schemas.microsoft.com/office/drawing/2014/main" id="{29C0056C-E976-C051-78E9-5EB9D412E929}"/>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Century Gothic" panose="020B0502020202020204" pitchFamily="34" charset="0"/>
              </a:rPr>
              <a:t>In the United States alone:</a:t>
            </a:r>
            <a:endParaRPr lang="en-US" sz="1800" b="1" i="0" u="none" strike="noStrike" dirty="0">
              <a:solidFill>
                <a:srgbClr val="262626"/>
              </a:solidFill>
              <a:effectLst/>
              <a:latin typeface="Garamond" panose="02020404030301010803" pitchFamily="18" charset="0"/>
            </a:endParaRPr>
          </a:p>
          <a:p>
            <a:pPr marL="742950" lvl="1" indent="-285750" rtl="0" fontAlgn="base">
              <a:spcBef>
                <a:spcPts val="500"/>
              </a:spcBef>
              <a:spcAft>
                <a:spcPts val="0"/>
              </a:spcAft>
              <a:buFont typeface="Arial" panose="020B0604020202020204" pitchFamily="34" charset="0"/>
              <a:buChar char="•"/>
            </a:pPr>
            <a:r>
              <a:rPr lang="en-US" sz="1600" b="0" i="0" u="none" strike="noStrike" dirty="0">
                <a:solidFill>
                  <a:srgbClr val="000000"/>
                </a:solidFill>
                <a:effectLst/>
                <a:latin typeface="Century Gothic" panose="020B0502020202020204" pitchFamily="34" charset="0"/>
              </a:rPr>
              <a:t>Approximately </a:t>
            </a:r>
            <a:r>
              <a:rPr lang="en-US" sz="1600" b="1" i="0" u="sng" strike="noStrike" dirty="0">
                <a:solidFill>
                  <a:srgbClr val="F49100"/>
                </a:solidFill>
                <a:effectLst/>
                <a:latin typeface="Century Gothic" panose="020B0502020202020204" pitchFamily="34" charset="0"/>
                <a:hlinkClick r:id="rId2"/>
              </a:rPr>
              <a:t>70% to 80% of women</a:t>
            </a:r>
            <a:r>
              <a:rPr lang="en-US" sz="1600" b="0" i="0" u="none" strike="noStrike" dirty="0">
                <a:solidFill>
                  <a:srgbClr val="000000"/>
                </a:solidFill>
                <a:effectLst/>
                <a:latin typeface="Century Gothic" panose="020B0502020202020204" pitchFamily="34" charset="0"/>
              </a:rPr>
              <a:t> will experience, at a minimum, the ‘baby blues’. Many of these women will experience the more severe condition of postpartum depression or a related condition.</a:t>
            </a:r>
            <a:endParaRPr lang="en-US" sz="1600" b="0" i="0" u="none" strike="noStrike" dirty="0">
              <a:solidFill>
                <a:srgbClr val="262626"/>
              </a:solidFill>
              <a:effectLst/>
              <a:latin typeface="Garamond" panose="02020404030301010803" pitchFamily="18" charset="0"/>
            </a:endParaRPr>
          </a:p>
          <a:p>
            <a:pPr marL="742950" lvl="1" indent="-285750" rtl="0" fontAlgn="base">
              <a:spcBef>
                <a:spcPts val="500"/>
              </a:spcBef>
              <a:spcAft>
                <a:spcPts val="0"/>
              </a:spcAft>
              <a:buFont typeface="Arial" panose="020B0604020202020204" pitchFamily="34" charset="0"/>
              <a:buChar char="•"/>
            </a:pPr>
            <a:r>
              <a:rPr lang="en-US" sz="1600" b="0" i="0" u="none" strike="noStrike" dirty="0">
                <a:solidFill>
                  <a:srgbClr val="000000"/>
                </a:solidFill>
                <a:effectLst/>
                <a:latin typeface="Century Gothic" panose="020B0502020202020204" pitchFamily="34" charset="0"/>
              </a:rPr>
              <a:t>The reported rate of clinical postpartum depression among new mothers is </a:t>
            </a:r>
            <a:r>
              <a:rPr lang="en-US" sz="1600" b="1" i="0" u="sng" strike="noStrike" dirty="0">
                <a:solidFill>
                  <a:srgbClr val="F49100"/>
                </a:solidFill>
                <a:effectLst/>
                <a:latin typeface="Century Gothic" panose="020B0502020202020204" pitchFamily="34" charset="0"/>
                <a:hlinkClick r:id="rId3"/>
              </a:rPr>
              <a:t>between 10% to 20%.</a:t>
            </a:r>
            <a:endParaRPr lang="en-US" sz="1600" b="0" i="0" u="none" strike="noStrike" dirty="0">
              <a:solidFill>
                <a:srgbClr val="262626"/>
              </a:solidFill>
              <a:effectLst/>
              <a:latin typeface="Garamond" panose="02020404030301010803" pitchFamily="18" charset="0"/>
            </a:endParaRPr>
          </a:p>
          <a:p>
            <a:r>
              <a:rPr lang="en-US" sz="1600" b="0" i="0" u="none" strike="noStrike" dirty="0">
                <a:solidFill>
                  <a:srgbClr val="000000"/>
                </a:solidFill>
                <a:effectLst/>
                <a:latin typeface="Century Gothic" panose="020B0502020202020204" pitchFamily="34" charset="0"/>
              </a:rPr>
              <a:t>One recent study found that </a:t>
            </a:r>
            <a:r>
              <a:rPr lang="en-US" sz="1600" b="1" i="0" u="sng" strike="noStrike" dirty="0">
                <a:solidFill>
                  <a:srgbClr val="F49100"/>
                </a:solidFill>
                <a:effectLst/>
                <a:latin typeface="Century Gothic" panose="020B0502020202020204" pitchFamily="34" charset="0"/>
                <a:hlinkClick r:id="rId4"/>
              </a:rPr>
              <a:t>1 in 7 women</a:t>
            </a:r>
            <a:r>
              <a:rPr lang="en-US" sz="1600" b="0" i="0" u="none" strike="noStrike" dirty="0">
                <a:solidFill>
                  <a:srgbClr val="000000"/>
                </a:solidFill>
                <a:effectLst/>
                <a:latin typeface="Century Gothic" panose="020B0502020202020204" pitchFamily="34" charset="0"/>
              </a:rPr>
              <a:t> may experience PPD in the year after giving birth. With approximately 4 million live births occurring each year in the United States, this equates to almost 600,000 postpartum depression diagnoses.</a:t>
            </a:r>
            <a:endParaRPr lang="en-US" dirty="0"/>
          </a:p>
        </p:txBody>
      </p:sp>
    </p:spTree>
    <p:extLst>
      <p:ext uri="{BB962C8B-B14F-4D97-AF65-F5344CB8AC3E}">
        <p14:creationId xmlns:p14="http://schemas.microsoft.com/office/powerpoint/2010/main" val="232502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DEA7-E699-9285-CDB7-67B4D3741B78}"/>
              </a:ext>
            </a:extLst>
          </p:cNvPr>
          <p:cNvSpPr>
            <a:spLocks noGrp="1"/>
          </p:cNvSpPr>
          <p:nvPr>
            <p:ph type="title"/>
          </p:nvPr>
        </p:nvSpPr>
        <p:spPr/>
        <p:txBody>
          <a:bodyPr/>
          <a:lstStyle/>
          <a:p>
            <a:r>
              <a:rPr lang="en-US" dirty="0"/>
              <a:t>If we don’t treat…</a:t>
            </a:r>
          </a:p>
        </p:txBody>
      </p:sp>
      <p:sp>
        <p:nvSpPr>
          <p:cNvPr id="3" name="Content Placeholder 2">
            <a:extLst>
              <a:ext uri="{FF2B5EF4-FFF2-40B4-BE49-F238E27FC236}">
                <a16:creationId xmlns:a16="http://schemas.microsoft.com/office/drawing/2014/main" id="{D8E6F1A3-62D8-EBEF-0419-43F9C117EC1D}"/>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Poor care for mother and baby—prenatal and postnatal</a:t>
            </a:r>
            <a:endParaRPr lang="en-US" sz="1800" b="0" i="0" u="none" strike="noStrike" dirty="0">
              <a:solidFill>
                <a:srgbClr val="262626"/>
              </a:solidFill>
              <a:effectLst/>
              <a:latin typeface="Garamond" panose="02020404030301010803" pitchFamily="18" charset="0"/>
            </a:endParaRPr>
          </a:p>
          <a:p>
            <a:pPr rtl="0" fontAlgn="base">
              <a:spcBef>
                <a:spcPts val="90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Preterm labor </a:t>
            </a:r>
            <a:endParaRPr lang="en-US" sz="1800" b="0" i="0" u="none" strike="noStrike" dirty="0">
              <a:solidFill>
                <a:srgbClr val="262626"/>
              </a:solidFill>
              <a:effectLst/>
              <a:latin typeface="Garamond" panose="02020404030301010803" pitchFamily="18" charset="0"/>
            </a:endParaRPr>
          </a:p>
          <a:p>
            <a:pPr rtl="0" fontAlgn="base">
              <a:spcBef>
                <a:spcPts val="90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Preeclampsia </a:t>
            </a:r>
            <a:endParaRPr lang="en-US" sz="1800" b="0" i="0" u="none" strike="noStrike" dirty="0">
              <a:solidFill>
                <a:srgbClr val="262626"/>
              </a:solidFill>
              <a:effectLst/>
              <a:latin typeface="Garamond" panose="02020404030301010803" pitchFamily="18" charset="0"/>
            </a:endParaRPr>
          </a:p>
          <a:p>
            <a:pPr rtl="0" fontAlgn="base">
              <a:spcBef>
                <a:spcPts val="90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Low birth weight</a:t>
            </a:r>
            <a:endParaRPr lang="en-US" sz="1800" b="0" i="0" u="none" strike="noStrike" dirty="0">
              <a:solidFill>
                <a:srgbClr val="262626"/>
              </a:solidFill>
              <a:effectLst/>
              <a:latin typeface="Garamond" panose="02020404030301010803" pitchFamily="18" charset="0"/>
            </a:endParaRPr>
          </a:p>
          <a:p>
            <a:pPr rtl="0" fontAlgn="base">
              <a:spcBef>
                <a:spcPts val="90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Babies whose mothers were depressed or anxious during pregnancy are more likely to have eating and sleeping challenges and are more likely to be difficult to soothe.</a:t>
            </a:r>
            <a:endParaRPr lang="en-US" sz="1800" b="0" i="0" u="none" strike="noStrike" dirty="0">
              <a:solidFill>
                <a:srgbClr val="262626"/>
              </a:solidFill>
              <a:effectLst/>
              <a:latin typeface="Garamond" panose="02020404030301010803" pitchFamily="18" charset="0"/>
            </a:endParaRPr>
          </a:p>
        </p:txBody>
      </p:sp>
    </p:spTree>
    <p:extLst>
      <p:ext uri="{BB962C8B-B14F-4D97-AF65-F5344CB8AC3E}">
        <p14:creationId xmlns:p14="http://schemas.microsoft.com/office/powerpoint/2010/main" val="263917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28D99-2A4B-DC59-82E2-88636CD7F7EB}"/>
              </a:ext>
            </a:extLst>
          </p:cNvPr>
          <p:cNvSpPr>
            <a:spLocks noGrp="1"/>
          </p:cNvSpPr>
          <p:nvPr>
            <p:ph type="title"/>
          </p:nvPr>
        </p:nvSpPr>
        <p:spPr/>
        <p:txBody>
          <a:bodyPr/>
          <a:lstStyle/>
          <a:p>
            <a:r>
              <a:rPr lang="en-US" dirty="0"/>
              <a:t>Treatment for </a:t>
            </a:r>
            <a:r>
              <a:rPr lang="en-US" dirty="0" err="1"/>
              <a:t>pmads</a:t>
            </a:r>
            <a:r>
              <a:rPr lang="en-US" dirty="0"/>
              <a:t> focuses on..</a:t>
            </a:r>
          </a:p>
        </p:txBody>
      </p:sp>
      <p:sp>
        <p:nvSpPr>
          <p:cNvPr id="5" name="Content Placeholder 4">
            <a:extLst>
              <a:ext uri="{FF2B5EF4-FFF2-40B4-BE49-F238E27FC236}">
                <a16:creationId xmlns:a16="http://schemas.microsoft.com/office/drawing/2014/main" id="{BCD1144F-4EC7-0AAB-2A9B-7096CBE19CB1}"/>
              </a:ext>
            </a:extLst>
          </p:cNvPr>
          <p:cNvSpPr>
            <a:spLocks noGrp="1"/>
          </p:cNvSpPr>
          <p:nvPr>
            <p:ph idx="1"/>
          </p:nvPr>
        </p:nvSpPr>
        <p:spPr/>
        <p:txBody>
          <a:bodyPr/>
          <a:lstStyle/>
          <a:p>
            <a:endParaRPr lang="en-US"/>
          </a:p>
        </p:txBody>
      </p:sp>
      <p:sp>
        <p:nvSpPr>
          <p:cNvPr id="6" name="Text Placeholder 5">
            <a:extLst>
              <a:ext uri="{FF2B5EF4-FFF2-40B4-BE49-F238E27FC236}">
                <a16:creationId xmlns:a16="http://schemas.microsoft.com/office/drawing/2014/main" id="{7A91C364-51D2-3C4F-E5A7-8CBE791BCCF4}"/>
              </a:ext>
            </a:extLst>
          </p:cNvPr>
          <p:cNvSpPr>
            <a:spLocks noGrp="1"/>
          </p:cNvSpPr>
          <p:nvPr>
            <p:ph type="body" sz="half" idx="2"/>
          </p:nvPr>
        </p:nvSpPr>
        <p:spPr/>
        <p:txBody>
          <a:bodyPr>
            <a:normAutofit/>
          </a:bodyPr>
          <a:lstStyle/>
          <a:p>
            <a:pPr algn="ctr"/>
            <a:r>
              <a:rPr lang="en-US" sz="2800" dirty="0"/>
              <a:t>What does the mother need?</a:t>
            </a:r>
          </a:p>
          <a:p>
            <a:pPr algn="ctr"/>
            <a:r>
              <a:rPr lang="en-US" sz="2800" dirty="0"/>
              <a:t>&amp;</a:t>
            </a:r>
          </a:p>
          <a:p>
            <a:pPr algn="ctr"/>
            <a:r>
              <a:rPr lang="en-US" sz="2800" dirty="0"/>
              <a:t>How can we help?</a:t>
            </a:r>
          </a:p>
        </p:txBody>
      </p:sp>
      <p:pic>
        <p:nvPicPr>
          <p:cNvPr id="1026" name="Picture 2" descr="Diagram&#10;&#10;Description automatically generated">
            <a:extLst>
              <a:ext uri="{FF2B5EF4-FFF2-40B4-BE49-F238E27FC236}">
                <a16:creationId xmlns:a16="http://schemas.microsoft.com/office/drawing/2014/main" id="{9EB6998A-0937-F6AF-5653-36DF8C30B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053" y="0"/>
            <a:ext cx="6811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47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E00E-59E3-8A97-311C-542C3AE12C69}"/>
              </a:ext>
            </a:extLst>
          </p:cNvPr>
          <p:cNvSpPr>
            <a:spLocks noGrp="1"/>
          </p:cNvSpPr>
          <p:nvPr>
            <p:ph type="title"/>
          </p:nvPr>
        </p:nvSpPr>
        <p:spPr/>
        <p:txBody>
          <a:bodyPr/>
          <a:lstStyle/>
          <a:p>
            <a:r>
              <a:rPr lang="en-US" dirty="0"/>
              <a:t>Issues for partners</a:t>
            </a:r>
          </a:p>
        </p:txBody>
      </p:sp>
      <p:sp>
        <p:nvSpPr>
          <p:cNvPr id="5" name="Content Placeholder 4">
            <a:extLst>
              <a:ext uri="{FF2B5EF4-FFF2-40B4-BE49-F238E27FC236}">
                <a16:creationId xmlns:a16="http://schemas.microsoft.com/office/drawing/2014/main" id="{3DD9DB9D-E2AA-C292-7DFA-3F44B2435D52}"/>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Approximately </a:t>
            </a:r>
            <a:r>
              <a:rPr lang="en-US" sz="1800" b="1" i="0" u="sng" strike="noStrike" dirty="0">
                <a:solidFill>
                  <a:srgbClr val="F49100"/>
                </a:solidFill>
                <a:effectLst/>
                <a:latin typeface="Century Gothic" panose="020B0502020202020204" pitchFamily="34" charset="0"/>
                <a:hlinkClick r:id="rId2"/>
              </a:rPr>
              <a:t>10% of new fathers</a:t>
            </a:r>
            <a:r>
              <a:rPr lang="en-US" sz="1800" b="0" i="0" u="none" strike="noStrike" dirty="0">
                <a:solidFill>
                  <a:srgbClr val="000000"/>
                </a:solidFill>
                <a:effectLst/>
                <a:latin typeface="Century Gothic" panose="020B0502020202020204" pitchFamily="34" charset="0"/>
              </a:rPr>
              <a:t> experience symptoms of depression during the postpartum period. 18% will go on to develop a clinica</a:t>
            </a:r>
            <a:r>
              <a:rPr lang="en-US" sz="1800" dirty="0">
                <a:solidFill>
                  <a:srgbClr val="000000"/>
                </a:solidFill>
                <a:latin typeface="Century Gothic" panose="020B0502020202020204" pitchFamily="34" charset="0"/>
              </a:rPr>
              <a:t>lly significant anxiety disorder.</a:t>
            </a:r>
            <a:endParaRPr lang="en-US" sz="1800" b="0" i="0" u="none" strike="noStrike" dirty="0">
              <a:solidFill>
                <a:srgbClr val="262626"/>
              </a:solidFill>
              <a:effectLst/>
              <a:latin typeface="Garamond" panose="02020404030301010803" pitchFamily="18" charset="0"/>
            </a:endParaRPr>
          </a:p>
          <a:p>
            <a:pPr rtl="0" fontAlgn="base">
              <a:spcBef>
                <a:spcPts val="900"/>
              </a:spcBef>
              <a:spcAft>
                <a:spcPts val="0"/>
              </a:spcAft>
              <a:buFont typeface="Arial" panose="020B0604020202020204" pitchFamily="34" charset="0"/>
              <a:buChar char="•"/>
            </a:pPr>
            <a:r>
              <a:rPr lang="en-US" sz="1800" b="1" i="0" u="sng" strike="noStrike" dirty="0">
                <a:solidFill>
                  <a:srgbClr val="F49100"/>
                </a:solidFill>
                <a:effectLst/>
                <a:latin typeface="Century Gothic" panose="020B0502020202020204" pitchFamily="34" charset="0"/>
                <a:hlinkClick r:id="rId3"/>
              </a:rPr>
              <a:t>Half of men</a:t>
            </a:r>
            <a:r>
              <a:rPr lang="en-US" sz="1800" b="0" i="0" u="none" strike="noStrike" dirty="0">
                <a:solidFill>
                  <a:srgbClr val="000000"/>
                </a:solidFill>
                <a:effectLst/>
                <a:latin typeface="Century Gothic" panose="020B0502020202020204" pitchFamily="34" charset="0"/>
              </a:rPr>
              <a:t> who have partners with postpartum depression will go on to develop depression themselves.</a:t>
            </a:r>
            <a:endParaRPr lang="en-US" sz="1800" b="1" i="0" u="none" strike="noStrike" dirty="0">
              <a:solidFill>
                <a:srgbClr val="262626"/>
              </a:solidFill>
              <a:effectLst/>
              <a:latin typeface="Garamond" panose="02020404030301010803" pitchFamily="18" charset="0"/>
            </a:endParaRPr>
          </a:p>
          <a:p>
            <a:pPr rtl="0" fontAlgn="base">
              <a:spcBef>
                <a:spcPts val="90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Because we do not yet have an official set of diagnostic criteria for paternal postpartum depression, we most often assess by using measures developed for maternal PPD.</a:t>
            </a:r>
            <a:endParaRPr lang="en-US" sz="1800" b="0" i="0" u="none" strike="noStrike" dirty="0">
              <a:solidFill>
                <a:srgbClr val="262626"/>
              </a:solidFill>
              <a:effectLst/>
              <a:latin typeface="Garamond" panose="02020404030301010803" pitchFamily="18" charset="0"/>
            </a:endParaRPr>
          </a:p>
          <a:p>
            <a:endParaRPr lang="en-US" dirty="0"/>
          </a:p>
        </p:txBody>
      </p:sp>
    </p:spTree>
    <p:extLst>
      <p:ext uri="{BB962C8B-B14F-4D97-AF65-F5344CB8AC3E}">
        <p14:creationId xmlns:p14="http://schemas.microsoft.com/office/powerpoint/2010/main" val="197966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B918-899B-6098-089D-8A949298192E}"/>
              </a:ext>
            </a:extLst>
          </p:cNvPr>
          <p:cNvSpPr>
            <a:spLocks noGrp="1"/>
          </p:cNvSpPr>
          <p:nvPr>
            <p:ph type="title"/>
          </p:nvPr>
        </p:nvSpPr>
        <p:spPr/>
        <p:txBody>
          <a:bodyPr/>
          <a:lstStyle/>
          <a:p>
            <a:r>
              <a:rPr lang="en-US" dirty="0"/>
              <a:t>LGBTQIA+ families</a:t>
            </a:r>
          </a:p>
        </p:txBody>
      </p:sp>
      <p:sp>
        <p:nvSpPr>
          <p:cNvPr id="3" name="Content Placeholder 2">
            <a:extLst>
              <a:ext uri="{FF2B5EF4-FFF2-40B4-BE49-F238E27FC236}">
                <a16:creationId xmlns:a16="http://schemas.microsoft.com/office/drawing/2014/main" id="{B26C0077-A1B0-72BA-0C74-A9074A694670}"/>
              </a:ext>
            </a:extLst>
          </p:cNvPr>
          <p:cNvSpPr>
            <a:spLocks noGrp="1"/>
          </p:cNvSpPr>
          <p:nvPr>
            <p:ph idx="1"/>
          </p:nvPr>
        </p:nvSpPr>
        <p:spPr/>
        <p:txBody>
          <a:bodyPr/>
          <a:lstStyle/>
          <a:p>
            <a:r>
              <a:rPr lang="en-US" dirty="0">
                <a:solidFill>
                  <a:srgbClr val="4A463D"/>
                </a:solidFill>
                <a:latin typeface="lato" panose="020F0502020204030203" pitchFamily="34" charset="0"/>
              </a:rPr>
              <a:t>Q</a:t>
            </a:r>
            <a:r>
              <a:rPr lang="en-US" b="0" i="0" dirty="0">
                <a:solidFill>
                  <a:srgbClr val="4A463D"/>
                </a:solidFill>
                <a:effectLst/>
                <a:latin typeface="lato" panose="020F0502020204030203" pitchFamily="34" charset="0"/>
              </a:rPr>
              <a:t>ueer &amp; trans families are at higher risk for perinatal mood struggles for a variety of reasons including discrimination, stigma, personal mental health history, possible issues with their family of origin, conception or adoption complications, denial of parental rights, and more.</a:t>
            </a:r>
          </a:p>
          <a:p>
            <a:r>
              <a:rPr lang="en-US" dirty="0">
                <a:solidFill>
                  <a:srgbClr val="4A463D"/>
                </a:solidFill>
                <a:latin typeface="lato" panose="020F0502020204030203" pitchFamily="34" charset="0"/>
              </a:rPr>
              <a:t>Recent study suggests that systemic inequities still exist regarding mental health and well-being of LGBTQIA+ individuals, including in the postpartum period.  </a:t>
            </a:r>
            <a:endParaRPr lang="en-US" dirty="0"/>
          </a:p>
        </p:txBody>
      </p:sp>
    </p:spTree>
    <p:extLst>
      <p:ext uri="{BB962C8B-B14F-4D97-AF65-F5344CB8AC3E}">
        <p14:creationId xmlns:p14="http://schemas.microsoft.com/office/powerpoint/2010/main" val="12859169"/>
      </p:ext>
    </p:extLst>
  </p:cSld>
  <p:clrMapOvr>
    <a:masterClrMapping/>
  </p:clrMapOvr>
</p:sld>
</file>

<file path=ppt/theme/theme1.xml><?xml version="1.0" encoding="utf-8"?>
<a:theme xmlns:a="http://schemas.openxmlformats.org/drawingml/2006/main" name="VeniceBeach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50310</TotalTime>
  <Words>913</Words>
  <Application>Microsoft Office PowerPoint</Application>
  <PresentationFormat>Widescreen</PresentationFormat>
  <Paragraphs>91</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VeniceBeachVTI</vt:lpstr>
      <vt:lpstr>What can psi-wv do for you?</vt:lpstr>
      <vt:lpstr>Objectives</vt:lpstr>
      <vt:lpstr>Psi-wv representatives</vt:lpstr>
      <vt:lpstr>Perinatal Mood and anxiety disorders (pmads)</vt:lpstr>
      <vt:lpstr>pmads</vt:lpstr>
      <vt:lpstr>If we don’t treat…</vt:lpstr>
      <vt:lpstr>Treatment for pmads focuses on..</vt:lpstr>
      <vt:lpstr>Issues for partners</vt:lpstr>
      <vt:lpstr>LGBTQIA+ families</vt:lpstr>
      <vt:lpstr>Postpartum support international</vt:lpstr>
      <vt:lpstr>PSI Coordinators</vt:lpstr>
      <vt:lpstr>What is  psi-wv?</vt:lpstr>
      <vt:lpstr>PowerPoint Presentation</vt:lpstr>
      <vt:lpstr>PowerPoint Presentation</vt:lpstr>
      <vt:lpstr>What can psi-wv do for clients?</vt:lpstr>
      <vt:lpstr>Lunch and learn </vt:lpstr>
      <vt:lpstr>Membership in psi-wv</vt:lpstr>
      <vt:lpstr>Contact us/get involved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psi-wv do for you?</dc:title>
  <dc:creator>Kayla Mullin</dc:creator>
  <cp:lastModifiedBy>Kitty P</cp:lastModifiedBy>
  <cp:revision>3</cp:revision>
  <dcterms:created xsi:type="dcterms:W3CDTF">2023-07-18T19:19:25Z</dcterms:created>
  <dcterms:modified xsi:type="dcterms:W3CDTF">2023-09-25T19:06:04Z</dcterms:modified>
</cp:coreProperties>
</file>