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4266" r:id="rId2"/>
  </p:sldMasterIdLst>
  <p:notesMasterIdLst>
    <p:notesMasterId r:id="rId19"/>
  </p:notesMasterIdLst>
  <p:handoutMasterIdLst>
    <p:handoutMasterId r:id="rId20"/>
  </p:handoutMasterIdLst>
  <p:sldIdLst>
    <p:sldId id="359" r:id="rId3"/>
    <p:sldId id="388" r:id="rId4"/>
    <p:sldId id="397" r:id="rId5"/>
    <p:sldId id="396" r:id="rId6"/>
    <p:sldId id="403" r:id="rId7"/>
    <p:sldId id="389" r:id="rId8"/>
    <p:sldId id="390" r:id="rId9"/>
    <p:sldId id="400" r:id="rId10"/>
    <p:sldId id="391" r:id="rId11"/>
    <p:sldId id="402" r:id="rId12"/>
    <p:sldId id="395" r:id="rId13"/>
    <p:sldId id="405" r:id="rId14"/>
    <p:sldId id="398" r:id="rId15"/>
    <p:sldId id="401" r:id="rId16"/>
    <p:sldId id="354" r:id="rId17"/>
    <p:sldId id="302" r:id="rId1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204D6C-1CA7-D5C6-2AC3-393B44F0F80C}" name="Chaney, Tonya A" initials="TC" userId="S::A133806@wv.gov::675595cd-c579-47a6-a206-7369a92001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7F2"/>
    <a:srgbClr val="5CA7CC"/>
    <a:srgbClr val="002F6D"/>
    <a:srgbClr val="A6CEE3"/>
    <a:srgbClr val="9DC4E7"/>
    <a:srgbClr val="A5C9E9"/>
    <a:srgbClr val="DEEBF7"/>
    <a:srgbClr val="8DB8E9"/>
    <a:srgbClr val="1B2C69"/>
    <a:srgbClr val="949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83" autoAdjust="0"/>
    <p:restoredTop sz="94360" autoAdjust="0"/>
  </p:normalViewPr>
  <p:slideViewPr>
    <p:cSldViewPr snapToGrid="0" snapToObjects="1">
      <p:cViewPr varScale="1">
        <p:scale>
          <a:sx n="60" d="100"/>
          <a:sy n="60" d="100"/>
        </p:scale>
        <p:origin x="1404" y="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49" d="100"/>
          <a:sy n="49" d="100"/>
        </p:scale>
        <p:origin x="-169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hrb6vital02v\Shared\HSC_EPI\Anastasia\Perinatal%20Partnership%20Summit%20Workbook%208.9.2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hhrb6vital02v\Shared\HSC_EPI\Anastasia\Perinatal%20Partnership%20Summit%20Workbook%208.3.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hrb6vital02v\Shared\HSC_EPI\Anastasia\Perinatal%20Partnership%20Summit%20Workbook%208.9.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hrb6vital02v\Shared\HSC_EPI\Anastasia\Perinatal%20Partnership%20Summit%20Workbook%208.9.2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hrb6vital02v\Shared\HSC_EPI\Anastasia\Perinatal%20Partnership%20Summit%20Workbook%208.9.2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hrb6vital02v\Shared\HSC_EPI\Anastasia\Perinatal%20Partnership%20Summit%20Workbook%208.3.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hrb6vital02v\Shared\HSC_EPI\Anastasia\Perinatal%20Partnership%20Summit%20Workbook%208.3.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hrb6vital02v\Shared\HSC_EPI\Anastasia\Perinatal%20Partnership%20Summit%20Workbook%208.3.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hrb6vital02v\Shared\HSC_EPI\Anastasia\Perinatal%20Partnership%20Summit%20Workbook%208.9.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hhrb6vital02v\Shared\HSC_EPI\Anastasia\Perinatal%20Partnership%20Summit%20Workbook%208.9.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hhrb6vital02v\Shared\HSC_EPI\Anastasia\Perinatal%20Partnership%20Summit%20Workbook%208.9.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WV Resident</a:t>
            </a:r>
            <a:r>
              <a:rPr lang="en-US" sz="2400" b="1" baseline="0" dirty="0">
                <a:solidFill>
                  <a:schemeClr val="tx1"/>
                </a:solidFill>
              </a:rPr>
              <a:t> Pre-Term Births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894933628030638"/>
          <c:y val="4.75775404428007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80325438623581"/>
          <c:y val="0.11752607022381202"/>
          <c:w val="0.86766200376756664"/>
          <c:h val="0.689612021944740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'Pre-Term'!$B$6</c:f>
              <c:strCache>
                <c:ptCount val="1"/>
                <c:pt idx="0">
                  <c:v>Early Pre-Term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'Pre-Term'!$C$3:$L$3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'Pre-Term'!$C$11:$L$11</c:f>
              <c:numCache>
                <c:formatCode>0.0%</c:formatCode>
                <c:ptCount val="10"/>
                <c:pt idx="0">
                  <c:v>2.7410435200769415E-2</c:v>
                </c:pt>
                <c:pt idx="1">
                  <c:v>2.835165918840294E-2</c:v>
                </c:pt>
                <c:pt idx="2">
                  <c:v>3.0563708126707823E-2</c:v>
                </c:pt>
                <c:pt idx="3">
                  <c:v>2.9766904661906762E-2</c:v>
                </c:pt>
                <c:pt idx="4">
                  <c:v>3.0747803728305122E-2</c:v>
                </c:pt>
                <c:pt idx="5">
                  <c:v>3.1258568686591721E-2</c:v>
                </c:pt>
                <c:pt idx="6">
                  <c:v>3.1917247483128665E-2</c:v>
                </c:pt>
                <c:pt idx="7">
                  <c:v>3.0719482619240096E-2</c:v>
                </c:pt>
                <c:pt idx="8">
                  <c:v>3.3614914069327116E-2</c:v>
                </c:pt>
                <c:pt idx="9">
                  <c:v>3.249336870026525E-2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F9-42CD-94FB-74566CEC1599}"/>
            </c:ext>
          </c:extLst>
        </c:ser>
        <c:ser>
          <c:idx val="1"/>
          <c:order val="1"/>
          <c:tx>
            <c:strRef>
              <c:f>'Pre-Term'!$B$7</c:f>
              <c:strCache>
                <c:ptCount val="1"/>
                <c:pt idx="0">
                  <c:v>Late Pre-Term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36730303562854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CB-4CCC-BADC-F86D6FE3A870}"/>
                </c:ext>
              </c:extLst>
            </c:dLbl>
            <c:dLbl>
              <c:idx val="1"/>
              <c:layout>
                <c:manualLayout>
                  <c:x val="2.7548673407063226E-17"/>
                  <c:y val="-4.59716109013530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CB-4CCC-BADC-F86D6FE3A870}"/>
                </c:ext>
              </c:extLst>
            </c:dLbl>
            <c:dLbl>
              <c:idx val="2"/>
              <c:layout>
                <c:manualLayout>
                  <c:x val="1.5026722719103224E-3"/>
                  <c:y val="-5.05687719914884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CB-4CCC-BADC-F86D6FE3A870}"/>
                </c:ext>
              </c:extLst>
            </c:dLbl>
            <c:dLbl>
              <c:idx val="3"/>
              <c:layout>
                <c:manualLayout>
                  <c:x val="-5.5097346814126452E-17"/>
                  <c:y val="-5.05687719914883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CB-4CCC-BADC-F86D6FE3A870}"/>
                </c:ext>
              </c:extLst>
            </c:dLbl>
            <c:dLbl>
              <c:idx val="4"/>
              <c:layout>
                <c:manualLayout>
                  <c:x val="-3.0053445438206999E-3"/>
                  <c:y val="-5.05687719914884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CB-4CCC-BADC-F86D6FE3A870}"/>
                </c:ext>
              </c:extLst>
            </c:dLbl>
            <c:dLbl>
              <c:idx val="5"/>
              <c:layout>
                <c:manualLayout>
                  <c:x val="0"/>
                  <c:y val="-5.05687719914883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CB-4CCC-BADC-F86D6FE3A870}"/>
                </c:ext>
              </c:extLst>
            </c:dLbl>
            <c:dLbl>
              <c:idx val="6"/>
              <c:layout>
                <c:manualLayout>
                  <c:x val="0"/>
                  <c:y val="-5.51659330816235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CB-4CCC-BADC-F86D6FE3A870}"/>
                </c:ext>
              </c:extLst>
            </c:dLbl>
            <c:dLbl>
              <c:idx val="7"/>
              <c:layout>
                <c:manualLayout>
                  <c:x val="0"/>
                  <c:y val="-5.28673525365560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CB-4CCC-BADC-F86D6FE3A870}"/>
                </c:ext>
              </c:extLst>
            </c:dLbl>
            <c:dLbl>
              <c:idx val="8"/>
              <c:layout>
                <c:manualLayout>
                  <c:x val="0"/>
                  <c:y val="-4.82701914464208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CB-4CCC-BADC-F86D6FE3A870}"/>
                </c:ext>
              </c:extLst>
            </c:dLbl>
            <c:dLbl>
              <c:idx val="9"/>
              <c:layout>
                <c:manualLayout>
                  <c:x val="0"/>
                  <c:y val="-5.51659330816237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CB-4CCC-BADC-F86D6FE3A8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'Pre-Term'!$C$3:$L$3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'Pre-Term'!$C$12:$L$12</c:f>
              <c:numCache>
                <c:formatCode>0.0%</c:formatCode>
                <c:ptCount val="10"/>
                <c:pt idx="0">
                  <c:v>7.785525366674681E-2</c:v>
                </c:pt>
                <c:pt idx="1">
                  <c:v>8.007494699472413E-2</c:v>
                </c:pt>
                <c:pt idx="2">
                  <c:v>8.197550855176601E-2</c:v>
                </c:pt>
                <c:pt idx="3">
                  <c:v>8.8618227635447286E-2</c:v>
                </c:pt>
                <c:pt idx="4">
                  <c:v>8.9404328262266977E-2</c:v>
                </c:pt>
                <c:pt idx="5">
                  <c:v>8.7359473539895802E-2</c:v>
                </c:pt>
                <c:pt idx="6">
                  <c:v>9.420289855072464E-2</c:v>
                </c:pt>
                <c:pt idx="7">
                  <c:v>8.9733225545675019E-2</c:v>
                </c:pt>
                <c:pt idx="8">
                  <c:v>9.4494611127293918E-2</c:v>
                </c:pt>
                <c:pt idx="9">
                  <c:v>9.7178683385579931E-2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F9-42CD-94FB-74566CEC15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641796448"/>
        <c:axId val="641796808"/>
      </c:barChart>
      <c:catAx>
        <c:axId val="641796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9075732206731282"/>
              <c:y val="0.87433221186639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796808"/>
        <c:crosses val="autoZero"/>
        <c:auto val="1"/>
        <c:lblAlgn val="ctr"/>
        <c:lblOffset val="100"/>
        <c:noMultiLvlLbl val="0"/>
      </c:catAx>
      <c:valAx>
        <c:axId val="641796808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Percentage of Live</a:t>
                </a:r>
                <a:r>
                  <a:rPr lang="en-US" sz="1400" b="1" baseline="0" dirty="0">
                    <a:solidFill>
                      <a:schemeClr val="tx1"/>
                    </a:solidFill>
                  </a:rPr>
                  <a:t> Births</a:t>
                </a:r>
                <a:endParaRPr lang="en-US" sz="14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652939694678256E-2"/>
              <c:y val="0.282647871102051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79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74268098031026"/>
          <c:y val="0.93311275406328409"/>
          <c:w val="0.30729482311654227"/>
          <c:h val="4.7129045750621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WV</a:t>
            </a:r>
            <a:r>
              <a:rPr lang="en-US" sz="2400" b="1" baseline="0" dirty="0">
                <a:solidFill>
                  <a:schemeClr val="tx1"/>
                </a:solidFill>
              </a:rPr>
              <a:t> Resident Breastfeeding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0492296733995056"/>
          <c:y val="3.1222042039812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2536995909655"/>
          <c:y val="0.11057936070127181"/>
          <c:w val="0.87721156087420027"/>
          <c:h val="0.75507048720011105"/>
        </c:manualLayout>
      </c:layout>
      <c:lineChart>
        <c:grouping val="standard"/>
        <c:varyColors val="0"/>
        <c:ser>
          <c:idx val="0"/>
          <c:order val="0"/>
          <c:tx>
            <c:v>US BreastFeeding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BreastFeeding!$C$3:$K$3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BreastFeeding!$N$12:$N$19</c:f>
              <c:numCache>
                <c:formatCode>General</c:formatCode>
                <c:ptCount val="8"/>
                <c:pt idx="2" formatCode="0.0%">
                  <c:v>0.83124964975759441</c:v>
                </c:pt>
                <c:pt idx="3" formatCode="0.0%">
                  <c:v>0.83375561937772869</c:v>
                </c:pt>
                <c:pt idx="4" formatCode="0.0%">
                  <c:v>0.83526662187877199</c:v>
                </c:pt>
                <c:pt idx="5" formatCode="0.0%">
                  <c:v>0.83639736897128192</c:v>
                </c:pt>
                <c:pt idx="6" formatCode="0.0%">
                  <c:v>0.83529532497149372</c:v>
                </c:pt>
                <c:pt idx="7" formatCode="0.0%">
                  <c:v>0.83335901276661306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7-4CEA-9147-2D603A3F3FCA}"/>
            </c:ext>
          </c:extLst>
        </c:ser>
        <c:ser>
          <c:idx val="1"/>
          <c:order val="1"/>
          <c:tx>
            <c:v>WV Breast Feeding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BreastFeeding!$C$3:$K$3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BreastFeeding!$C$10:$K$10</c:f>
              <c:numCache>
                <c:formatCode>0.0%</c:formatCode>
                <c:ptCount val="9"/>
                <c:pt idx="0">
                  <c:v>0.61575328193373624</c:v>
                </c:pt>
                <c:pt idx="1">
                  <c:v>0.6388756802451524</c:v>
                </c:pt>
                <c:pt idx="2">
                  <c:v>0.65234611364761541</c:v>
                </c:pt>
                <c:pt idx="3">
                  <c:v>0.64450041981528128</c:v>
                </c:pt>
                <c:pt idx="4">
                  <c:v>0.64928963604460288</c:v>
                </c:pt>
                <c:pt idx="5">
                  <c:v>0.66159149669635164</c:v>
                </c:pt>
                <c:pt idx="6">
                  <c:v>0.66765184872428973</c:v>
                </c:pt>
                <c:pt idx="7">
                  <c:v>0.66695305308376807</c:v>
                </c:pt>
                <c:pt idx="8">
                  <c:v>0.70506185306740721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F8-4DB1-9497-1B96F9599D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3618352"/>
        <c:axId val="593618712"/>
      </c:lineChart>
      <c:catAx>
        <c:axId val="59361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618712"/>
        <c:crosses val="autoZero"/>
        <c:auto val="1"/>
        <c:lblAlgn val="ctr"/>
        <c:lblOffset val="100"/>
        <c:noMultiLvlLbl val="0"/>
      </c:catAx>
      <c:valAx>
        <c:axId val="593618712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Percentage of Live Births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61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33019980808388"/>
          <c:y val="0.96081401329530425"/>
          <c:w val="0.38682487715358371"/>
          <c:h val="3.9185986704695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/>
                </a:solidFill>
              </a:rPr>
              <a:t>Infant Mortality Rate, WV vs. U.S.</a:t>
            </a:r>
            <a:endParaRPr lang="en-US" sz="2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337759472782047"/>
          <c:y val="1.8340471688888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041581607854557E-2"/>
          <c:y val="0.12603702157819299"/>
          <c:w val="0.89475150675609982"/>
          <c:h val="0.72816423002650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WV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Sheet1!$A$8:$A$17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Sheet1!$B$8:$B$17</c:f>
              <c:numCache>
                <c:formatCode>0.0</c:formatCode>
                <c:ptCount val="10"/>
                <c:pt idx="0">
                  <c:v>7.3</c:v>
                </c:pt>
                <c:pt idx="1">
                  <c:v>7.5</c:v>
                </c:pt>
                <c:pt idx="2">
                  <c:v>7.1</c:v>
                </c:pt>
                <c:pt idx="3">
                  <c:v>7</c:v>
                </c:pt>
                <c:pt idx="4">
                  <c:v>7.3</c:v>
                </c:pt>
                <c:pt idx="5">
                  <c:v>7.1</c:v>
                </c:pt>
                <c:pt idx="6">
                  <c:v>7</c:v>
                </c:pt>
                <c:pt idx="7">
                  <c:v>6.2</c:v>
                </c:pt>
                <c:pt idx="8">
                  <c:v>7.6</c:v>
                </c:pt>
                <c:pt idx="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3E-41B5-8EEE-ACD87F0C36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1-D53E-41B5-8EEE-ACD87F0C36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Sheet1!$A$8:$A$17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Sheet1!$C$8:$C$17</c:f>
              <c:numCache>
                <c:formatCode>0.0</c:formatCode>
                <c:ptCount val="10"/>
                <c:pt idx="0">
                  <c:v>6</c:v>
                </c:pt>
                <c:pt idx="1">
                  <c:v>6</c:v>
                </c:pt>
                <c:pt idx="2" formatCode="General">
                  <c:v>5.8</c:v>
                </c:pt>
                <c:pt idx="3" formatCode="General">
                  <c:v>5.9</c:v>
                </c:pt>
                <c:pt idx="4" formatCode="General">
                  <c:v>5.8</c:v>
                </c:pt>
                <c:pt idx="5" formatCode="General">
                  <c:v>5.8</c:v>
                </c:pt>
                <c:pt idx="6" formatCode="General">
                  <c:v>5.7</c:v>
                </c:pt>
                <c:pt idx="7" formatCode="General">
                  <c:v>5.6</c:v>
                </c:pt>
                <c:pt idx="8" formatCode="General">
                  <c:v>5.4</c:v>
                </c:pt>
                <c:pt idx="9" formatCode="General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3E-41B5-8EEE-ACD87F0C3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22336"/>
        <c:axId val="23823872"/>
      </c:lineChart>
      <c:catAx>
        <c:axId val="23822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23872"/>
        <c:crosses val="autoZero"/>
        <c:auto val="1"/>
        <c:lblAlgn val="ctr"/>
        <c:lblOffset val="100"/>
        <c:noMultiLvlLbl val="0"/>
      </c:catAx>
      <c:valAx>
        <c:axId val="23823872"/>
        <c:scaling>
          <c:orientation val="minMax"/>
          <c:max val="1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Rate Per 1,000</a:t>
                </a:r>
                <a:r>
                  <a:rPr lang="en-US" sz="1400" baseline="0" dirty="0">
                    <a:solidFill>
                      <a:schemeClr val="tx1"/>
                    </a:solidFill>
                  </a:rPr>
                  <a:t> Live Births</a:t>
                </a:r>
                <a:endParaRPr lang="en-US" sz="14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2974628171478566E-2"/>
              <c:y val="0.272691083501277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22336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823170242659228"/>
          <c:y val="0.94563661833461088"/>
          <c:w val="0.15437950969948075"/>
          <c:h val="4.6922025412620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WV Resident Infant</a:t>
            </a:r>
            <a:r>
              <a:rPr lang="en-US" sz="2400" b="1" baseline="0" dirty="0">
                <a:solidFill>
                  <a:schemeClr val="tx1"/>
                </a:solidFill>
              </a:rPr>
              <a:t> Mortality by Race/Ethnicity, 2018-2022</a:t>
            </a:r>
            <a:endParaRPr lang="en-US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361183414897684E-2"/>
          <c:y val="0.1534964800149046"/>
          <c:w val="0.88760140228919737"/>
          <c:h val="0.733864357993568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21-4FE3-A212-FF6DC5B226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21-4FE3-A212-FF6DC5B226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21-4FE3-A212-FF6DC5B226A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21-4FE3-A212-FF6DC5B226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'Maternal and Infant Mortality'!$B$3:$B$6</c:f>
              <c:strCache>
                <c:ptCount val="4"/>
                <c:pt idx="0">
                  <c:v>White, Non-Hispanic</c:v>
                </c:pt>
                <c:pt idx="1">
                  <c:v>Black, Non-Hispanic</c:v>
                </c:pt>
                <c:pt idx="2">
                  <c:v>Other, Non-Hispanic</c:v>
                </c:pt>
                <c:pt idx="3">
                  <c:v>Hispanic, Any Race</c:v>
                </c:pt>
              </c:strCache>
            </c:strRef>
          </c:cat>
          <c:val>
            <c:numRef>
              <c:f>'Maternal and Infant Mortality'!$E$3:$E$6</c:f>
              <c:numCache>
                <c:formatCode>General</c:formatCode>
                <c:ptCount val="4"/>
                <c:pt idx="0">
                  <c:v>6.6</c:v>
                </c:pt>
                <c:pt idx="1">
                  <c:v>14.7</c:v>
                </c:pt>
                <c:pt idx="2">
                  <c:v>11.3</c:v>
                </c:pt>
                <c:pt idx="3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21-4FE3-A212-FF6DC5B22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9034456"/>
        <c:axId val="469035176"/>
      </c:barChart>
      <c:catAx>
        <c:axId val="469034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Race</a:t>
                </a:r>
              </a:p>
            </c:rich>
          </c:tx>
          <c:layout>
            <c:manualLayout>
              <c:xMode val="edge"/>
              <c:yMode val="edge"/>
              <c:x val="0.51234374425035512"/>
              <c:y val="0.927697144800683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035176"/>
        <c:crosses val="autoZero"/>
        <c:auto val="1"/>
        <c:lblAlgn val="ctr"/>
        <c:lblOffset val="100"/>
        <c:noMultiLvlLbl val="0"/>
      </c:catAx>
      <c:valAx>
        <c:axId val="4690351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Rate Per 1,000 Live Births </a:t>
                </a:r>
              </a:p>
            </c:rich>
          </c:tx>
          <c:layout>
            <c:manualLayout>
              <c:xMode val="edge"/>
              <c:yMode val="edge"/>
              <c:x val="1.3216063355510175E-2"/>
              <c:y val="0.379105355475528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034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WV Resident Maternal Mortality</a:t>
            </a:r>
            <a:r>
              <a:rPr lang="en-US" sz="2400" b="1" baseline="0" dirty="0">
                <a:solidFill>
                  <a:schemeClr val="tx1"/>
                </a:solidFill>
              </a:rPr>
              <a:t> 2018-2022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4764092258132064"/>
          <c:y val="2.9529242752630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WV Resident Maternal Mortality Causes,</a:t>
            </a:r>
            <a:r>
              <a:rPr lang="en-US" sz="2400" b="1" baseline="0" dirty="0">
                <a:solidFill>
                  <a:schemeClr val="tx1"/>
                </a:solidFill>
              </a:rPr>
              <a:t> 2018-2022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051743318048411"/>
          <c:y val="4.1263078610639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Maternal Mor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53-49C8-B80E-3591C5784D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53-49C8-B80E-3591C5784D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53-49C8-B80E-3591C5784D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53-49C8-B80E-3591C5784D7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53-49C8-B80E-3591C5784D7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53-49C8-B80E-3591C5784D7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53-49C8-B80E-3591C5784D72}"/>
              </c:ext>
            </c:extLst>
          </c:dPt>
          <c:dLbls>
            <c:dLbl>
              <c:idx val="0"/>
              <c:layout>
                <c:manualLayout>
                  <c:x val="-9.1480854434782023E-3"/>
                  <c:y val="-8.437290770958871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53-49C8-B80E-3591C5784D72}"/>
                </c:ext>
              </c:extLst>
            </c:dLbl>
            <c:dLbl>
              <c:idx val="1"/>
              <c:layout>
                <c:manualLayout>
                  <c:x val="-6.8610640826086526E-3"/>
                  <c:y val="-2.35493337870663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53-49C8-B80E-3591C5784D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'Maternal and Infant Mortality'!$B$22:$B$28</c:f>
              <c:strCache>
                <c:ptCount val="7"/>
                <c:pt idx="0">
                  <c:v>Drug Overdose</c:v>
                </c:pt>
                <c:pt idx="1">
                  <c:v>Pregnancy-related</c:v>
                </c:pt>
                <c:pt idx="2">
                  <c:v>Other Accidents</c:v>
                </c:pt>
                <c:pt idx="3">
                  <c:v>Natural Causes</c:v>
                </c:pt>
                <c:pt idx="4">
                  <c:v>Suicide</c:v>
                </c:pt>
                <c:pt idx="5">
                  <c:v>Homicide</c:v>
                </c:pt>
                <c:pt idx="6">
                  <c:v>Undetermined Injury</c:v>
                </c:pt>
              </c:strCache>
            </c:strRef>
          </c:cat>
          <c:val>
            <c:numRef>
              <c:f>'Maternal and Infant Mortality'!$J$22:$J$28</c:f>
              <c:numCache>
                <c:formatCode>0.0%</c:formatCode>
                <c:ptCount val="7"/>
                <c:pt idx="0">
                  <c:v>0.37614678899082571</c:v>
                </c:pt>
                <c:pt idx="1">
                  <c:v>0.31192660550458717</c:v>
                </c:pt>
                <c:pt idx="2">
                  <c:v>0.11009174311926606</c:v>
                </c:pt>
                <c:pt idx="3">
                  <c:v>6.4220183486238536E-2</c:v>
                </c:pt>
                <c:pt idx="4">
                  <c:v>6.4220183486238536E-2</c:v>
                </c:pt>
                <c:pt idx="5">
                  <c:v>5.5045871559633031E-2</c:v>
                </c:pt>
                <c:pt idx="6">
                  <c:v>1.834862385321101E-2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A53-49C8-B80E-3591C5784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933228484792114"/>
          <c:y val="0.35317823155583167"/>
          <c:w val="0.15162084393564751"/>
          <c:h val="0.3534780381941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WV Resident Low Birthweight Births</a:t>
            </a:r>
          </a:p>
        </c:rich>
      </c:tx>
      <c:layout>
        <c:manualLayout>
          <c:xMode val="edge"/>
          <c:yMode val="edge"/>
          <c:x val="0.22498165733885703"/>
          <c:y val="3.6585190621471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Very Low Birthweight &lt;1,500 Grams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026724497075054E-3"/>
                  <c:y val="-1.4634073269463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2A-40FF-8E96-189FD0227D0C}"/>
                </c:ext>
              </c:extLst>
            </c:dLbl>
            <c:dLbl>
              <c:idx val="1"/>
              <c:layout>
                <c:manualLayout>
                  <c:x val="-2.7548676666640591E-17"/>
                  <c:y val="-1.95120976926177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2A-40FF-8E96-189FD0227D0C}"/>
                </c:ext>
              </c:extLst>
            </c:dLbl>
            <c:dLbl>
              <c:idx val="2"/>
              <c:layout>
                <c:manualLayout>
                  <c:x val="-5.5097353333281182E-17"/>
                  <c:y val="-1.70730854810405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D2A-40FF-8E96-189FD0227D0C}"/>
                </c:ext>
              </c:extLst>
            </c:dLbl>
            <c:dLbl>
              <c:idx val="3"/>
              <c:layout>
                <c:manualLayout>
                  <c:x val="-5.5097353333281182E-17"/>
                  <c:y val="-1.70730854810405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2A-40FF-8E96-189FD0227D0C}"/>
                </c:ext>
              </c:extLst>
            </c:dLbl>
            <c:dLbl>
              <c:idx val="4"/>
              <c:layout>
                <c:manualLayout>
                  <c:x val="-5.5097353333281182E-17"/>
                  <c:y val="-1.70730854810405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D2A-40FF-8E96-189FD0227D0C}"/>
                </c:ext>
              </c:extLst>
            </c:dLbl>
            <c:dLbl>
              <c:idx val="5"/>
              <c:layout>
                <c:manualLayout>
                  <c:x val="-1.1019470666656236E-16"/>
                  <c:y val="-1.70730854810404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D2A-40FF-8E96-189FD0227D0C}"/>
                </c:ext>
              </c:extLst>
            </c:dLbl>
            <c:dLbl>
              <c:idx val="6"/>
              <c:layout>
                <c:manualLayout>
                  <c:x val="0"/>
                  <c:y val="-1.46340732694631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D2A-40FF-8E96-189FD0227D0C}"/>
                </c:ext>
              </c:extLst>
            </c:dLbl>
            <c:dLbl>
              <c:idx val="7"/>
              <c:layout>
                <c:manualLayout>
                  <c:x val="-1.1019470666656236E-16"/>
                  <c:y val="-1.70730854810403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D2A-40FF-8E96-189FD0227D0C}"/>
                </c:ext>
              </c:extLst>
            </c:dLbl>
            <c:dLbl>
              <c:idx val="8"/>
              <c:layout>
                <c:manualLayout>
                  <c:x val="1.5026724497075054E-3"/>
                  <c:y val="-1.70730854810405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D2A-40FF-8E96-189FD0227D0C}"/>
                </c:ext>
              </c:extLst>
            </c:dLbl>
            <c:dLbl>
              <c:idx val="9"/>
              <c:layout>
                <c:manualLayout>
                  <c:x val="3.0053448994149007E-3"/>
                  <c:y val="-1.70730854810404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D2A-40FF-8E96-189FD0227D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LowBirthweight!$D$4:$M$4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LowBirthweight!$D$12:$M$12</c:f>
              <c:numCache>
                <c:formatCode>0.0%</c:formatCode>
                <c:ptCount val="10"/>
                <c:pt idx="0">
                  <c:v>1.2459710395920528E-2</c:v>
                </c:pt>
                <c:pt idx="1">
                  <c:v>1.3844410504015373E-2</c:v>
                </c:pt>
                <c:pt idx="2">
                  <c:v>1.4420887517077367E-2</c:v>
                </c:pt>
                <c:pt idx="3">
                  <c:v>1.4333718366061116E-2</c:v>
                </c:pt>
                <c:pt idx="4">
                  <c:v>1.6061676839061997E-2</c:v>
                </c:pt>
                <c:pt idx="5">
                  <c:v>1.5842561122683917E-2</c:v>
                </c:pt>
                <c:pt idx="6">
                  <c:v>1.586950511473597E-2</c:v>
                </c:pt>
                <c:pt idx="7">
                  <c:v>1.4605703729361506E-2</c:v>
                </c:pt>
                <c:pt idx="8">
                  <c:v>1.4084507042253521E-2</c:v>
                </c:pt>
                <c:pt idx="9">
                  <c:v>1.4163452266152362E-2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A-40FF-8E96-189FD0227D0C}"/>
            </c:ext>
          </c:extLst>
        </c:ser>
        <c:ser>
          <c:idx val="1"/>
          <c:order val="1"/>
          <c:tx>
            <c:v>Moderately Low Birthweight 1,500 - 2,499 Grams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026724497075054E-3"/>
                  <c:y val="-4.47051733561537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A-40FF-8E96-189FD0227D0C}"/>
                </c:ext>
              </c:extLst>
            </c:dLbl>
            <c:dLbl>
              <c:idx val="1"/>
              <c:layout>
                <c:manualLayout>
                  <c:x val="-2.7548676666640591E-17"/>
                  <c:y val="-4.62046857457595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2A-40FF-8E96-189FD0227D0C}"/>
                </c:ext>
              </c:extLst>
            </c:dLbl>
            <c:dLbl>
              <c:idx val="2"/>
              <c:layout>
                <c:manualLayout>
                  <c:x val="-5.5097353333281182E-17"/>
                  <c:y val="-4.2459553687652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2A-40FF-8E96-189FD0227D0C}"/>
                </c:ext>
              </c:extLst>
            </c:dLbl>
            <c:dLbl>
              <c:idx val="3"/>
              <c:layout>
                <c:manualLayout>
                  <c:x val="-5.5097353333281182E-17"/>
                  <c:y val="-3.97274759142742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2A-40FF-8E96-189FD0227D0C}"/>
                </c:ext>
              </c:extLst>
            </c:dLbl>
            <c:dLbl>
              <c:idx val="4"/>
              <c:layout>
                <c:manualLayout>
                  <c:x val="-1.5026724497075054E-3"/>
                  <c:y val="-4.06030236837689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2A-40FF-8E96-189FD0227D0C}"/>
                </c:ext>
              </c:extLst>
            </c:dLbl>
            <c:dLbl>
              <c:idx val="5"/>
              <c:layout>
                <c:manualLayout>
                  <c:x val="-1.1019470666656236E-16"/>
                  <c:y val="-4.1077766848101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2A-40FF-8E96-189FD0227D0C}"/>
                </c:ext>
              </c:extLst>
            </c:dLbl>
            <c:dLbl>
              <c:idx val="6"/>
              <c:layout>
                <c:manualLayout>
                  <c:x val="0"/>
                  <c:y val="-4.2129230773958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2A-40FF-8E96-189FD0227D0C}"/>
                </c:ext>
              </c:extLst>
            </c:dLbl>
            <c:dLbl>
              <c:idx val="7"/>
              <c:layout>
                <c:manualLayout>
                  <c:x val="-1.1019470666656236E-16"/>
                  <c:y val="-4.10191921453822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2A-40FF-8E96-189FD0227D0C}"/>
                </c:ext>
              </c:extLst>
            </c:dLbl>
            <c:dLbl>
              <c:idx val="8"/>
              <c:layout>
                <c:manualLayout>
                  <c:x val="-1.1019470666656236E-16"/>
                  <c:y val="-4.40441434323546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2A-40FF-8E96-189FD0227D0C}"/>
                </c:ext>
              </c:extLst>
            </c:dLbl>
            <c:dLbl>
              <c:idx val="9"/>
              <c:layout>
                <c:manualLayout>
                  <c:x val="-1.5026724497075054E-3"/>
                  <c:y val="-4.59166134373056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2A-40FF-8E96-189FD0227D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LowBirthweight!$D$13:$M$13</c:f>
              <c:numCache>
                <c:formatCode>0.0%</c:formatCode>
                <c:ptCount val="10"/>
                <c:pt idx="0">
                  <c:v>8.1878096887477755E-2</c:v>
                </c:pt>
                <c:pt idx="1">
                  <c:v>7.7499137803616294E-2</c:v>
                </c:pt>
                <c:pt idx="2">
                  <c:v>8.2000000000000003E-2</c:v>
                </c:pt>
                <c:pt idx="3">
                  <c:v>8.3000000000000004E-2</c:v>
                </c:pt>
                <c:pt idx="4">
                  <c:v>7.9612378198950631E-2</c:v>
                </c:pt>
                <c:pt idx="5">
                  <c:v>7.8226071702664185E-2</c:v>
                </c:pt>
                <c:pt idx="6">
                  <c:v>8.2278131047829689E-2</c:v>
                </c:pt>
                <c:pt idx="7">
                  <c:v>7.8397413693568868E-2</c:v>
                </c:pt>
                <c:pt idx="8">
                  <c:v>8.3808636945640794E-2</c:v>
                </c:pt>
                <c:pt idx="9">
                  <c:v>8.5462873674059789E-2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2A-40FF-8E96-189FD0227D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1"/>
        <c:overlap val="100"/>
        <c:axId val="592274400"/>
        <c:axId val="592275120"/>
      </c:barChart>
      <c:catAx>
        <c:axId val="592274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8994966520576133"/>
              <c:y val="0.857089632354438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275120"/>
        <c:crosses val="autoZero"/>
        <c:auto val="1"/>
        <c:lblAlgn val="ctr"/>
        <c:lblOffset val="100"/>
        <c:noMultiLvlLbl val="0"/>
      </c:catAx>
      <c:valAx>
        <c:axId val="59227512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Percentage of Live Births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27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96934914996658"/>
          <c:y val="0.93291852201237324"/>
          <c:w val="0.70140502240460956"/>
          <c:h val="4.662250692815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WV Resident C-Section Births 2014-2022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5276848"/>
        <c:axId val="635278288"/>
      </c:lineChart>
      <c:catAx>
        <c:axId val="635276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427781384586058"/>
              <c:y val="0.888573812774722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278288"/>
        <c:crosses val="autoZero"/>
        <c:auto val="1"/>
        <c:lblAlgn val="ctr"/>
        <c:lblOffset val="100"/>
        <c:noMultiLvlLbl val="0"/>
      </c:catAx>
      <c:valAx>
        <c:axId val="6352782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1.5026724497075055E-2"/>
              <c:y val="0.365301710711008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27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Method of Delivery, WV Residents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82428791674013"/>
          <c:y val="0.15632918876913202"/>
          <c:w val="0.87864631709224628"/>
          <c:h val="0.656160436354448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Vaginal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Sheet1!$B$2:$B$11</c:f>
              <c:numCache>
                <c:formatCode>0.0%</c:formatCode>
                <c:ptCount val="10"/>
                <c:pt idx="0">
                  <c:v>0.63200000000000001</c:v>
                </c:pt>
                <c:pt idx="1">
                  <c:v>0.63500000000000001</c:v>
                </c:pt>
                <c:pt idx="2">
                  <c:v>0.64100000000000001</c:v>
                </c:pt>
                <c:pt idx="3">
                  <c:v>0.63900000000000001</c:v>
                </c:pt>
                <c:pt idx="4">
                  <c:v>0.63200000000000001</c:v>
                </c:pt>
                <c:pt idx="5">
                  <c:v>0.64400000000000002</c:v>
                </c:pt>
                <c:pt idx="6">
                  <c:v>0.64100000000000001</c:v>
                </c:pt>
                <c:pt idx="7">
                  <c:v>0.64400000000000002</c:v>
                </c:pt>
                <c:pt idx="8">
                  <c:v>0.64300000000000002</c:v>
                </c:pt>
                <c:pt idx="9">
                  <c:v>0.64300000000000002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9-4119-A2A8-76A56B894E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Primary C-Section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Sheet1!$C$2:$C$11</c:f>
              <c:numCache>
                <c:formatCode>0.0%</c:formatCode>
                <c:ptCount val="10"/>
                <c:pt idx="0">
                  <c:v>0.19700000000000001</c:v>
                </c:pt>
                <c:pt idx="1">
                  <c:v>0.188</c:v>
                </c:pt>
                <c:pt idx="2">
                  <c:v>0.20100000000000001</c:v>
                </c:pt>
                <c:pt idx="3">
                  <c:v>0.20100000000000001</c:v>
                </c:pt>
                <c:pt idx="4">
                  <c:v>0.20100000000000001</c:v>
                </c:pt>
                <c:pt idx="5">
                  <c:v>0.19400000000000001</c:v>
                </c:pt>
                <c:pt idx="6">
                  <c:v>0.19700000000000001</c:v>
                </c:pt>
                <c:pt idx="7">
                  <c:v>0.20300000000000001</c:v>
                </c:pt>
                <c:pt idx="8">
                  <c:v>0.20100000000000001</c:v>
                </c:pt>
                <c:pt idx="9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E9-4119-A2A8-76A56B894E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VBAC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Sheet1!$D$2:$D$11</c:f>
              <c:numCache>
                <c:formatCode>0.0%</c:formatCode>
                <c:ptCount val="10"/>
                <c:pt idx="0">
                  <c:v>7.0000000000000001E-3</c:v>
                </c:pt>
                <c:pt idx="1">
                  <c:v>1.2E-2</c:v>
                </c:pt>
                <c:pt idx="2">
                  <c:v>0.01</c:v>
                </c:pt>
                <c:pt idx="3">
                  <c:v>1.2999999999999999E-2</c:v>
                </c:pt>
                <c:pt idx="4">
                  <c:v>1.4999999999999999E-2</c:v>
                </c:pt>
                <c:pt idx="5">
                  <c:v>1.4999999999999999E-2</c:v>
                </c:pt>
                <c:pt idx="6">
                  <c:v>1.4E-2</c:v>
                </c:pt>
                <c:pt idx="7">
                  <c:v>1.4999999999999999E-2</c:v>
                </c:pt>
                <c:pt idx="8">
                  <c:v>1.7000000000000001E-2</c:v>
                </c:pt>
                <c:pt idx="9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E9-4119-A2A8-76A56B894E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Repeat C-Section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755945140853664E-2"/>
                      <c:h val="4.32247479499760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0E9-4119-A2A8-76A56B894E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Sheet1!$E$2:$E$11</c:f>
              <c:numCache>
                <c:formatCode>0.0%</c:formatCode>
                <c:ptCount val="10"/>
                <c:pt idx="0">
                  <c:v>0.16500000000000001</c:v>
                </c:pt>
                <c:pt idx="1">
                  <c:v>0.16500000000000001</c:v>
                </c:pt>
                <c:pt idx="2">
                  <c:v>0.14799999999999999</c:v>
                </c:pt>
                <c:pt idx="3">
                  <c:v>0.14799999999999999</c:v>
                </c:pt>
                <c:pt idx="4">
                  <c:v>0.151</c:v>
                </c:pt>
                <c:pt idx="5">
                  <c:v>0.14699999999999999</c:v>
                </c:pt>
                <c:pt idx="6">
                  <c:v>0.14799999999999999</c:v>
                </c:pt>
                <c:pt idx="7">
                  <c:v>0.13900000000000001</c:v>
                </c:pt>
                <c:pt idx="8">
                  <c:v>0.13900000000000001</c:v>
                </c:pt>
                <c:pt idx="9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E9-4119-A2A8-76A56B894E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30718136"/>
        <c:axId val="830719576"/>
      </c:barChart>
      <c:catAx>
        <c:axId val="830718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9137738049374741"/>
              <c:y val="0.87063007979534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719576"/>
        <c:crosses val="autoZero"/>
        <c:auto val="1"/>
        <c:lblAlgn val="ctr"/>
        <c:lblOffset val="100"/>
        <c:noMultiLvlLbl val="0"/>
      </c:catAx>
      <c:valAx>
        <c:axId val="83071957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Percentage of Live Births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71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673513093954872E-2"/>
          <c:y val="0.91996122550611048"/>
          <c:w val="0.83819828411391439"/>
          <c:h val="4.7530817798470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WV Resident Maternal Smoking/Vaping</a:t>
            </a:r>
          </a:p>
        </c:rich>
      </c:tx>
      <c:layout>
        <c:manualLayout>
          <c:xMode val="edge"/>
          <c:yMode val="edge"/>
          <c:x val="0.21629798538952763"/>
          <c:y val="2.9965261898043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24781624422049"/>
          <c:y val="9.070144008695516E-2"/>
          <c:w val="0.8715967574931589"/>
          <c:h val="0.76387234118359637"/>
        </c:manualLayout>
      </c:layout>
      <c:barChart>
        <c:barDir val="col"/>
        <c:grouping val="stacked"/>
        <c:varyColors val="0"/>
        <c:ser>
          <c:idx val="0"/>
          <c:order val="0"/>
          <c:tx>
            <c:v>Smoking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05344899414997E-3"/>
                  <c:y val="-2.059635363452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D3-4B84-BF9E-0E846EA5AFB7}"/>
                </c:ext>
              </c:extLst>
            </c:dLbl>
            <c:dLbl>
              <c:idx val="1"/>
              <c:layout>
                <c:manualLayout>
                  <c:x val="1.5026724497074779E-3"/>
                  <c:y val="-1.1442418685848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D3-4B84-BF9E-0E846EA5AFB7}"/>
                </c:ext>
              </c:extLst>
            </c:dLbl>
            <c:dLbl>
              <c:idx val="2"/>
              <c:layout>
                <c:manualLayout>
                  <c:x val="1.5026724497075054E-3"/>
                  <c:y val="-3.4327256057544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D3-4B84-BF9E-0E846EA5AFB7}"/>
                </c:ext>
              </c:extLst>
            </c:dLbl>
            <c:dLbl>
              <c:idx val="3"/>
              <c:layout>
                <c:manualLayout>
                  <c:x val="-1.5026724497075605E-3"/>
                  <c:y val="-2.746180484603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D3-4B84-BF9E-0E846EA5AFB7}"/>
                </c:ext>
              </c:extLst>
            </c:dLbl>
            <c:dLbl>
              <c:idx val="4"/>
              <c:layout>
                <c:manualLayout>
                  <c:x val="3.0053448994149007E-3"/>
                  <c:y val="-3.4327256057544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D3-4B84-BF9E-0E846EA5AFB7}"/>
                </c:ext>
              </c:extLst>
            </c:dLbl>
            <c:dLbl>
              <c:idx val="5"/>
              <c:layout>
                <c:manualLayout>
                  <c:x val="0"/>
                  <c:y val="-3.890422353188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D3-4B84-BF9E-0E846EA5A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'Tobacco and Vaping'!$C$14:$L$14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'Tobacco and Vaping'!$C$10:$L$10</c:f>
              <c:numCache>
                <c:formatCode>0.0%</c:formatCode>
                <c:ptCount val="10"/>
                <c:pt idx="0">
                  <c:v>0.256225015652844</c:v>
                </c:pt>
                <c:pt idx="1">
                  <c:v>0.27892807608480286</c:v>
                </c:pt>
                <c:pt idx="2">
                  <c:v>0.25322106117479964</c:v>
                </c:pt>
                <c:pt idx="3">
                  <c:v>0.25440859083013107</c:v>
                </c:pt>
                <c:pt idx="4">
                  <c:v>0.24713075190389361</c:v>
                </c:pt>
                <c:pt idx="5">
                  <c:v>0.23825724319578578</c:v>
                </c:pt>
                <c:pt idx="6">
                  <c:v>0.23019431988041852</c:v>
                </c:pt>
                <c:pt idx="7">
                  <c:v>0.2134980659315282</c:v>
                </c:pt>
                <c:pt idx="8">
                  <c:v>0.18255908720456399</c:v>
                </c:pt>
                <c:pt idx="9">
                  <c:v>0.15349342343429467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FC-45DC-BA14-C8EB661EBAC7}"/>
            </c:ext>
          </c:extLst>
        </c:ser>
        <c:ser>
          <c:idx val="1"/>
          <c:order val="1"/>
          <c:tx>
            <c:v>Vaping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FC-45DC-BA14-C8EB661EBAC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FC-45DC-BA14-C8EB661EBAC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FC-45DC-BA14-C8EB661EBAC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FC-45DC-BA14-C8EB661EBAC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FC-45DC-BA14-C8EB661EBAC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FC-45DC-BA14-C8EB661EBAC7}"/>
                </c:ext>
              </c:extLst>
            </c:dLbl>
            <c:dLbl>
              <c:idx val="6"/>
              <c:layout>
                <c:manualLayout>
                  <c:x val="-1.5026724497075054E-3"/>
                  <c:y val="-3.66157397947139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D3-4B84-BF9E-0E846EA5AFB7}"/>
                </c:ext>
              </c:extLst>
            </c:dLbl>
            <c:dLbl>
              <c:idx val="7"/>
              <c:layout>
                <c:manualLayout>
                  <c:x val="0"/>
                  <c:y val="-3.66157397947139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D3-4B84-BF9E-0E846EA5AFB7}"/>
                </c:ext>
              </c:extLst>
            </c:dLbl>
            <c:dLbl>
              <c:idx val="8"/>
              <c:layout>
                <c:manualLayout>
                  <c:x val="0"/>
                  <c:y val="-4.57696747433924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D3-4B84-BF9E-0E846EA5AFB7}"/>
                </c:ext>
              </c:extLst>
            </c:dLbl>
            <c:dLbl>
              <c:idx val="9"/>
              <c:layout>
                <c:manualLayout>
                  <c:x val="1.5026724497075054E-3"/>
                  <c:y val="-5.26351259549013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D3-4B84-BF9E-0E846EA5A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'Tobacco and Vaping'!$C$14:$L$14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'Tobacco and Vaping'!$C$21:$L$21</c:f>
              <c:numCache>
                <c:formatCode>0.0%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3.3000000000000002E-2</c:v>
                </c:pt>
                <c:pt idx="7">
                  <c:v>3.4000000000000002E-2</c:v>
                </c:pt>
                <c:pt idx="8">
                  <c:v>5.5E-2</c:v>
                </c:pt>
                <c:pt idx="9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FC-45DC-BA14-C8EB661EBAC7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774431720"/>
        <c:axId val="774433880"/>
      </c:barChart>
      <c:catAx>
        <c:axId val="774431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7870611779305944"/>
              <c:y val="0.89929490148573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433880"/>
        <c:crosses val="autoZero"/>
        <c:auto val="1"/>
        <c:lblAlgn val="ctr"/>
        <c:lblOffset val="100"/>
        <c:noMultiLvlLbl val="0"/>
      </c:catAx>
      <c:valAx>
        <c:axId val="77443388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Percentage of Live Births</a:t>
                </a:r>
              </a:p>
            </c:rich>
          </c:tx>
          <c:layout>
            <c:manualLayout>
              <c:xMode val="edge"/>
              <c:yMode val="edge"/>
              <c:x val="1.4354308155997277E-2"/>
              <c:y val="0.25555191560504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431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04103132049395"/>
          <c:y val="0.94598389567819863"/>
          <c:w val="0.21802049763542064"/>
          <c:h val="5.2449704713519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WV Resident</a:t>
            </a:r>
            <a:r>
              <a:rPr lang="en-US" sz="2400" b="1" baseline="0" dirty="0">
                <a:solidFill>
                  <a:schemeClr val="tx1"/>
                </a:solidFill>
              </a:rPr>
              <a:t> Home Births, 2013-2022</a:t>
            </a:r>
            <a:endParaRPr lang="en-US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Home Births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5CA7CC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HomeBirths!$C$4:$L$4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HomeBirths!$C$13:$L$13</c:f>
              <c:numCache>
                <c:formatCode>0.0%</c:formatCode>
                <c:ptCount val="10"/>
                <c:pt idx="0">
                  <c:v>5.330900009605225E-3</c:v>
                </c:pt>
                <c:pt idx="1">
                  <c:v>6.6502463054187192E-3</c:v>
                </c:pt>
                <c:pt idx="2">
                  <c:v>6.0000000000000001E-3</c:v>
                </c:pt>
                <c:pt idx="3">
                  <c:v>5.0000000000000001E-3</c:v>
                </c:pt>
                <c:pt idx="4">
                  <c:v>6.7994431952029125E-3</c:v>
                </c:pt>
                <c:pt idx="5">
                  <c:v>5.0000000000000001E-3</c:v>
                </c:pt>
                <c:pt idx="6">
                  <c:v>6.6895179124281294E-3</c:v>
                </c:pt>
                <c:pt idx="7">
                  <c:v>7.791308362670976E-3</c:v>
                </c:pt>
                <c:pt idx="8">
                  <c:v>1.1751701669672465E-2</c:v>
                </c:pt>
                <c:pt idx="9">
                  <c:v>1.337832951669278E-2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D4-4334-91F2-DF527A1A07E3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61047784"/>
        <c:axId val="461047424"/>
      </c:lineChart>
      <c:catAx>
        <c:axId val="461047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047424"/>
        <c:crosses val="autoZero"/>
        <c:auto val="1"/>
        <c:lblAlgn val="ctr"/>
        <c:lblOffset val="100"/>
        <c:noMultiLvlLbl val="0"/>
      </c:catAx>
      <c:valAx>
        <c:axId val="461047424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Percentage of Live Births</a:t>
                </a:r>
              </a:p>
            </c:rich>
          </c:tx>
          <c:layout>
            <c:manualLayout>
              <c:xMode val="edge"/>
              <c:yMode val="edge"/>
              <c:x val="1.6651977156065791E-2"/>
              <c:y val="0.29325733998140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047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WV </a:t>
            </a:r>
            <a:r>
              <a:rPr lang="en-US" sz="2400" b="1" baseline="0" dirty="0">
                <a:solidFill>
                  <a:schemeClr val="tx1"/>
                </a:solidFill>
              </a:rPr>
              <a:t>Resident Home Births, </a:t>
            </a:r>
          </a:p>
          <a:p>
            <a:pPr>
              <a:defRPr sz="2400" b="1">
                <a:solidFill>
                  <a:schemeClr val="tx1"/>
                </a:solidFill>
              </a:defRPr>
            </a:pPr>
            <a:r>
              <a:rPr lang="en-US" sz="2400" b="1" baseline="0" dirty="0">
                <a:solidFill>
                  <a:schemeClr val="tx1"/>
                </a:solidFill>
              </a:rPr>
              <a:t>Planned and Unplanned</a:t>
            </a:r>
            <a:endParaRPr lang="en-US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Planned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HomeBirths!$D$17:$L$17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HomeBirths!$D$19:$L$19</c:f>
              <c:numCache>
                <c:formatCode>General</c:formatCode>
                <c:ptCount val="9"/>
                <c:pt idx="0">
                  <c:v>108</c:v>
                </c:pt>
                <c:pt idx="1">
                  <c:v>111</c:v>
                </c:pt>
                <c:pt idx="2">
                  <c:v>86</c:v>
                </c:pt>
                <c:pt idx="3">
                  <c:v>89</c:v>
                </c:pt>
                <c:pt idx="4">
                  <c:v>91</c:v>
                </c:pt>
                <c:pt idx="5">
                  <c:v>90</c:v>
                </c:pt>
                <c:pt idx="6">
                  <c:v>111</c:v>
                </c:pt>
                <c:pt idx="7">
                  <c:v>154</c:v>
                </c:pt>
                <c:pt idx="8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C-4683-8C54-8D5826097074}"/>
            </c:ext>
          </c:extLst>
        </c:ser>
        <c:ser>
          <c:idx val="1"/>
          <c:order val="1"/>
          <c:tx>
            <c:v>Unplanned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HomeBirths!$D$20:$L$20</c:f>
              <c:numCache>
                <c:formatCode>General</c:formatCode>
                <c:ptCount val="9"/>
                <c:pt idx="0">
                  <c:v>22</c:v>
                </c:pt>
                <c:pt idx="1">
                  <c:v>20</c:v>
                </c:pt>
                <c:pt idx="2">
                  <c:v>21</c:v>
                </c:pt>
                <c:pt idx="3">
                  <c:v>31</c:v>
                </c:pt>
                <c:pt idx="4">
                  <c:v>30</c:v>
                </c:pt>
                <c:pt idx="5">
                  <c:v>33</c:v>
                </c:pt>
                <c:pt idx="6">
                  <c:v>26</c:v>
                </c:pt>
                <c:pt idx="7">
                  <c:v>38</c:v>
                </c:pt>
                <c:pt idx="8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3C-4683-8C54-8D582609707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72851304"/>
        <c:axId val="772852384"/>
      </c:barChart>
      <c:catAx>
        <c:axId val="772851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6078341446224785"/>
              <c:y val="0.950693822557823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852384"/>
        <c:crosses val="autoZero"/>
        <c:auto val="1"/>
        <c:lblAlgn val="ctr"/>
        <c:lblOffset val="100"/>
        <c:noMultiLvlLbl val="0"/>
      </c:catAx>
      <c:valAx>
        <c:axId val="7728523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Number of Home Births</a:t>
                </a:r>
              </a:p>
            </c:rich>
          </c:tx>
          <c:layout>
            <c:manualLayout>
              <c:xMode val="edge"/>
              <c:yMode val="edge"/>
              <c:x val="7.4292449243047688E-3"/>
              <c:y val="0.39645244736568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851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/>
                </a:solidFill>
              </a:rPr>
              <a:t>Teen Birth Rate, WV Residents vs. U.S.</a:t>
            </a:r>
            <a:endParaRPr lang="en-US" sz="2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337759472782047"/>
          <c:y val="1.8340471688888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041581607854557E-2"/>
          <c:y val="0.12603702157819299"/>
          <c:w val="0.89475150675609982"/>
          <c:h val="0.72816423002650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WV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Sheet1!$A$9:$A$17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Sheet1!$B$9:$B$17</c:f>
              <c:numCache>
                <c:formatCode>0.0</c:formatCode>
                <c:ptCount val="9"/>
                <c:pt idx="0">
                  <c:v>39.6</c:v>
                </c:pt>
                <c:pt idx="1">
                  <c:v>36.299999999999997</c:v>
                </c:pt>
                <c:pt idx="2">
                  <c:v>31.7</c:v>
                </c:pt>
                <c:pt idx="3">
                  <c:v>29.1</c:v>
                </c:pt>
                <c:pt idx="4">
                  <c:v>27</c:v>
                </c:pt>
                <c:pt idx="5">
                  <c:v>25.3</c:v>
                </c:pt>
                <c:pt idx="6">
                  <c:v>25.1</c:v>
                </c:pt>
                <c:pt idx="7">
                  <c:v>22.5</c:v>
                </c:pt>
                <c:pt idx="8">
                  <c:v>20.7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4B-4F85-BAC4-4232120E05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614B-4F85-BAC4-4232120E05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Sheet1!$A$9:$A$17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Sheet1!$C$9:$C$17</c:f>
              <c:numCache>
                <c:formatCode>0.0</c:formatCode>
                <c:ptCount val="9"/>
                <c:pt idx="0">
                  <c:v>26.5</c:v>
                </c:pt>
                <c:pt idx="1">
                  <c:v>24.2</c:v>
                </c:pt>
                <c:pt idx="2">
                  <c:v>22.3</c:v>
                </c:pt>
                <c:pt idx="3">
                  <c:v>20.3</c:v>
                </c:pt>
                <c:pt idx="4">
                  <c:v>18.8</c:v>
                </c:pt>
                <c:pt idx="5">
                  <c:v>17.399999999999999</c:v>
                </c:pt>
                <c:pt idx="6">
                  <c:v>16.7</c:v>
                </c:pt>
                <c:pt idx="7">
                  <c:v>15.4</c:v>
                </c:pt>
                <c:pt idx="8">
                  <c:v>13.9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4B-4F85-BAC4-4232120E0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22336"/>
        <c:axId val="23823872"/>
      </c:lineChart>
      <c:catAx>
        <c:axId val="23822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23872"/>
        <c:crosses val="autoZero"/>
        <c:auto val="1"/>
        <c:lblAlgn val="ctr"/>
        <c:lblOffset val="100"/>
        <c:noMultiLvlLbl val="0"/>
      </c:catAx>
      <c:valAx>
        <c:axId val="23823872"/>
        <c:scaling>
          <c:orientation val="minMax"/>
          <c:max val="6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Rate </a:t>
                </a:r>
                <a:r>
                  <a:rPr lang="en-US" sz="1400" baseline="0" dirty="0">
                    <a:solidFill>
                      <a:schemeClr val="tx1"/>
                    </a:solidFill>
                  </a:rPr>
                  <a:t>per 1,000 Population</a:t>
                </a:r>
                <a:endParaRPr lang="en-US" sz="14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2974628171478566E-2"/>
              <c:y val="0.272691083501277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22336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823170242659228"/>
          <c:y val="0.94563661833461088"/>
          <c:w val="0.15437950969948075"/>
          <c:h val="4.6922025412620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WV Resident Births with Maternal Infections </a:t>
            </a:r>
          </a:p>
        </c:rich>
      </c:tx>
      <c:layout>
        <c:manualLayout>
          <c:xMode val="edge"/>
          <c:yMode val="edge"/>
          <c:x val="0.15797287830045142"/>
          <c:y val="3.286356426980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Syphilis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E5-4A85-9CC8-EE58C067210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BE5-4A85-9CC8-EE58C0672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'Inections Present'!$C$5:$K$5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'Inections Present'!$C$9:$K$9</c:f>
              <c:numCache>
                <c:formatCode>General</c:formatCode>
                <c:ptCount val="9"/>
                <c:pt idx="0">
                  <c:v>4</c:v>
                </c:pt>
                <c:pt idx="1">
                  <c:v>2</c:v>
                </c:pt>
                <c:pt idx="2">
                  <c:v>8</c:v>
                </c:pt>
                <c:pt idx="3">
                  <c:v>21</c:v>
                </c:pt>
                <c:pt idx="4">
                  <c:v>8</c:v>
                </c:pt>
                <c:pt idx="5">
                  <c:v>22</c:v>
                </c:pt>
                <c:pt idx="6">
                  <c:v>21</c:v>
                </c:pt>
                <c:pt idx="7">
                  <c:v>33</c:v>
                </c:pt>
                <c:pt idx="8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9F-4690-B15F-B32F38D8943B}"/>
            </c:ext>
          </c:extLst>
        </c:ser>
        <c:ser>
          <c:idx val="1"/>
          <c:order val="1"/>
          <c:tx>
            <c:v>Hep C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'Inections Present'!$C$37:$K$37</c:f>
              <c:numCache>
                <c:formatCode>General</c:formatCode>
                <c:ptCount val="9"/>
                <c:pt idx="0">
                  <c:v>457</c:v>
                </c:pt>
                <c:pt idx="1">
                  <c:v>546</c:v>
                </c:pt>
                <c:pt idx="2">
                  <c:v>632</c:v>
                </c:pt>
                <c:pt idx="3">
                  <c:v>662</c:v>
                </c:pt>
                <c:pt idx="4">
                  <c:v>636</c:v>
                </c:pt>
                <c:pt idx="5">
                  <c:v>613</c:v>
                </c:pt>
                <c:pt idx="6">
                  <c:v>572</c:v>
                </c:pt>
                <c:pt idx="7">
                  <c:v>495</c:v>
                </c:pt>
                <c:pt idx="8">
                  <c:v>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9F-4690-B15F-B32F38D894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7714288"/>
        <c:axId val="767715728"/>
      </c:lineChart>
      <c:catAx>
        <c:axId val="767714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7519249830833254"/>
              <c:y val="0.879015298887914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715728"/>
        <c:crosses val="autoZero"/>
        <c:auto val="1"/>
        <c:lblAlgn val="ctr"/>
        <c:lblOffset val="100"/>
        <c:noMultiLvlLbl val="0"/>
      </c:catAx>
      <c:valAx>
        <c:axId val="767715728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Number of Live Births</a:t>
                </a:r>
              </a:p>
            </c:rich>
          </c:tx>
          <c:layout>
            <c:manualLayout>
              <c:xMode val="edge"/>
              <c:yMode val="edge"/>
              <c:x val="1.0274729936039399E-2"/>
              <c:y val="0.350479056953428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71428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0.69035</cdr:x>
      <cdr:y>0.22436</cdr:y>
    </cdr:from>
    <cdr:to>
      <cdr:x>0.92901</cdr:x>
      <cdr:y>0.29558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82F996-F629-C223-4D1B-E8484AB82F2A}"/>
            </a:ext>
          </a:extLst>
        </cdr:cNvPr>
        <cdr:cNvSpPr txBox="1"/>
      </cdr:nvSpPr>
      <cdr:spPr>
        <a:xfrm xmlns:a="http://schemas.openxmlformats.org/drawingml/2006/main">
          <a:off x="5834574" y="1239646"/>
          <a:ext cx="2017060" cy="393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2021 Rank: 4</a:t>
          </a:r>
          <a:r>
            <a:rPr lang="en-US" sz="1600" b="1" baseline="30000" dirty="0"/>
            <a:t>th</a:t>
          </a:r>
          <a:endParaRPr lang="en-US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0.4459</cdr:x>
      <cdr:y>0.41644</cdr:y>
    </cdr:from>
    <cdr:to>
      <cdr:x>0.5541</cdr:x>
      <cdr:y>0.58356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3A8B3B4-1CA6-9090-1F3E-2839A2BF6082}"/>
            </a:ext>
          </a:extLst>
        </cdr:cNvPr>
        <cdr:cNvSpPr txBox="1"/>
      </cdr:nvSpPr>
      <cdr:spPr>
        <a:xfrm xmlns:a="http://schemas.openxmlformats.org/drawingml/2006/main">
          <a:off x="3768604" y="227860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0.68815</cdr:x>
      <cdr:y>0.25774</cdr:y>
    </cdr:from>
    <cdr:to>
      <cdr:x>0.79634</cdr:x>
      <cdr:y>0.42485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5DB5607-9BA9-E1F5-1D8A-69A753579492}"/>
            </a:ext>
          </a:extLst>
        </cdr:cNvPr>
        <cdr:cNvSpPr txBox="1"/>
      </cdr:nvSpPr>
      <cdr:spPr>
        <a:xfrm xmlns:a="http://schemas.openxmlformats.org/drawingml/2006/main">
          <a:off x="5815986" y="14102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0.7083</cdr:x>
      <cdr:y>0.17418</cdr:y>
    </cdr:from>
    <cdr:to>
      <cdr:x>0.92787</cdr:x>
      <cdr:y>0.24609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BD2E9E9-FD8F-BC71-E935-3B16C2AC1751}"/>
            </a:ext>
          </a:extLst>
        </cdr:cNvPr>
        <cdr:cNvSpPr txBox="1"/>
      </cdr:nvSpPr>
      <cdr:spPr>
        <a:xfrm xmlns:a="http://schemas.openxmlformats.org/drawingml/2006/main">
          <a:off x="5986316" y="953031"/>
          <a:ext cx="1855694" cy="393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2021 Rank: 8th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8279A3-959F-4F31-9FF9-D76BACDEF2A8}" type="datetimeFigureOut">
              <a:rPr lang="en-US" altLang="en-US"/>
              <a:pPr>
                <a:defRPr/>
              </a:pPr>
              <a:t>9/25/2023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4A7915-1A04-450B-A3B1-F07545A530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51748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692DCB-B1C6-4940-B20F-BFA9D1290C6A}" type="datetimeFigureOut">
              <a:rPr lang="en-US" altLang="en-US"/>
              <a:pPr>
                <a:defRPr/>
              </a:pPr>
              <a:t>9/25/2023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71630C-48FC-43CE-934D-1730293323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840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71630C-48FC-43CE-934D-173029332394}" type="slidenum">
              <a:rPr lang="en-US" altLang="en-US" smtClean="0"/>
              <a:pPr>
                <a:defRPr/>
              </a:pPr>
              <a:t>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16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would be potential exposures, not reported cases. In 2021, West Virginia had the highest % of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reported </a:t>
            </a:r>
            <a:r>
              <a:rPr lang="en-US" dirty="0"/>
              <a:t>births exposures to Hepatitis C. WV 21</a:t>
            </a:r>
            <a:r>
              <a:rPr lang="en-US" baseline="30000" dirty="0"/>
              <a:t>st</a:t>
            </a:r>
            <a:r>
              <a:rPr lang="en-US" dirty="0"/>
              <a:t> for Syphilis exposure. HIV were run all but four years had to be suppressed, there were a total of 59 for the 10 year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1630C-48FC-43CE-934D-173029332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959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mother’s breastfeeding at the time of hospital discharge. WV has seen a 14.4% increase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1630C-48FC-43CE-934D-173029332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084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Relatively stable decrease 4.1%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1630C-48FC-43CE-934D-173029332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690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84.8% of infant mortality deaths were white, non-Hispanic, White 91.0,</a:t>
            </a:r>
            <a:r>
              <a:rPr lang="en-US" dirty="0"/>
              <a:t> Black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3.4, </a:t>
            </a:r>
            <a:r>
              <a:rPr lang="en-US" dirty="0"/>
              <a:t> Hispanic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2.1,</a:t>
            </a:r>
            <a:r>
              <a:rPr lang="en-US" dirty="0"/>
              <a:t> Other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1630C-48FC-43CE-934D-173029332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316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Maternal Mortality is defined as any death during pregnancy or within one year of the end of pregnancy</a:t>
            </a:r>
          </a:p>
          <a:p>
            <a:r>
              <a:rPr lang="en-US" dirty="0"/>
              <a:t> 127 total deaths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1630C-48FC-43CE-934D-173029332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283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1630C-48FC-43CE-934D-173029332394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894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B1D285D-C426-40A4-B82F-A56655DBD0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D3CD601-BD62-4CA1-B938-DFA5B68054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7CE0588-B799-42EE-96B7-5506F33EA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508" indent="-2847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2070" indent="-2280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9869" indent="-2280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6050" indent="-2280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21936" indent="-228091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87823" indent="-228091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3710" indent="-228091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19597" indent="-228091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533914-6CF1-46D7-A900-ECB8994656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Teen births per 1000 females 15-19, infant mortality per 1000 live births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1630C-48FC-43CE-934D-173029332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86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Preterm &lt;34 weeks, Late Preterm 34-36 weeks, Preterm 22.9% increase over 10-year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1630C-48FC-43CE-934D-173029332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7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5.3% increase over 10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1630C-48FC-43CE-934D-173029332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86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Slight increase vaginal births (1.7%), slight increase in primary c-section 3.6%, increase in v-bacs (128.6%),  17% decrease in repeat c-sections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1630C-48FC-43CE-934D-173029332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20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40.2% decrease in tobacco use during pregnancy, </a:t>
            </a:r>
            <a:r>
              <a:rPr lang="en-US" dirty="0"/>
              <a:t>22.9% in 2022 combining tobacco and </a:t>
            </a:r>
            <a:r>
              <a:rPr lang="en-US" dirty="0" err="1"/>
              <a:t>ecig</a:t>
            </a:r>
            <a:r>
              <a:rPr lang="en-US" dirty="0"/>
              <a:t> 10.5% decrease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1630C-48FC-43CE-934D-173029332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724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160% increase in home births, WV ranked 36 for percentage home births, the increasing trend is consistent with the U.S.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1630C-48FC-43CE-934D-173029332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95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2013-130</a:t>
            </a:r>
          </a:p>
          <a:p>
            <a:r>
              <a:rPr lang="en-US" dirty="0"/>
              <a:t>2019-123</a:t>
            </a:r>
          </a:p>
          <a:p>
            <a:r>
              <a:rPr lang="en-US" dirty="0"/>
              <a:t>2020-137</a:t>
            </a:r>
          </a:p>
          <a:p>
            <a:r>
              <a:rPr lang="en-US" dirty="0"/>
              <a:t>2021-192</a:t>
            </a:r>
          </a:p>
          <a:p>
            <a:r>
              <a:rPr lang="en-US" dirty="0"/>
              <a:t>2022-228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1630C-48FC-43CE-934D-173029332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08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WV teen birthrate decreased by 47.7%, US teen birth rate decreased by 47.5%, WV overall birth rate decreased by 53.8%,  U.S. overall decrease of 11.3%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1630C-48FC-43CE-934D-173029332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28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1B2C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2" descr="S:\secretary\communications\Logo Library\DHHR Bureau logos\DHHR_2013_BPH_Version3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Presenter's Name, Title, Date, and Location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2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959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" descr="S:\secretary\communications\Logo Library\DHHR Bureau logos\DHHR_2013_BPH_Version3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88913"/>
            <a:ext cx="1012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0" y="230188"/>
            <a:ext cx="7568960" cy="461111"/>
          </a:xfrm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none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9F3CC6-75EA-497E-AB96-619655702C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2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8DB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2" descr="S:\secretary\communications\Logo Library\DHHR Bureau logos\DHHR_2013_BPH_Version3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Presenter's Name, Title, Date, and Location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40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8BB8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" descr="S:\secretary\communications\Logo Library\DHHR Bureau logos\DHHR_2013_BPH_Version3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8913"/>
            <a:ext cx="1012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0" y="230188"/>
            <a:ext cx="7568960" cy="461111"/>
          </a:xfrm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none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6CE49B-3A98-467B-8F13-F9D8FF9A6A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6157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E78E09-8913-428E-8460-795EFC641BAA}"/>
              </a:ext>
            </a:extLst>
          </p:cNvPr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1B2C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1EA2B3D1-7406-4638-84FE-FC68D8AF02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600" b="0" i="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C583E08-901D-4C0E-AFC6-DE6AA2B7A9C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Presenter's Name, Title, Date, and Location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4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5F8377-9459-4E68-8477-414D3FD6AF8B}"/>
              </a:ext>
            </a:extLst>
          </p:cNvPr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BE1EA-329A-45D8-B5CF-079F546CE035}"/>
              </a:ext>
            </a:extLst>
          </p:cNvPr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002F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317FF262-F5EB-4692-A7D5-4EB8ADEF2A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95263"/>
            <a:ext cx="1012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1" y="230188"/>
            <a:ext cx="7594358" cy="461111"/>
          </a:xfrm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none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08E41B-6921-470A-962A-FD35821502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D492E119-41D5-4E34-A4C6-64BBB4F45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97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974FB7-4034-42FF-93D7-C7B27598E6F3}"/>
              </a:ext>
            </a:extLst>
          </p:cNvPr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CF0E9E17-8FF6-4314-B7A6-1A8F86B3DF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D5E458B-DD2C-4B9D-880D-15B5CE7BB4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Presenter's Name, Title, Date, and Location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7FD1B6-9F0D-4EF0-878B-17AA9C00043D}"/>
              </a:ext>
            </a:extLst>
          </p:cNvPr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B62E6EFA-2929-44C6-99C8-B045289E5E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88913"/>
            <a:ext cx="1012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0" y="230188"/>
            <a:ext cx="7568960" cy="461111"/>
          </a:xfrm>
          <a:solidFill>
            <a:srgbClr val="1B2C69"/>
          </a:solidFill>
          <a:ln>
            <a:noFill/>
          </a:ln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none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ADEF-A59B-47BB-8703-3DC15960C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AAF682E9-050F-4C5D-A519-D5FB93EC9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343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5A84CB-ECF6-4129-BC0C-03F548A21559}"/>
              </a:ext>
            </a:extLst>
          </p:cNvPr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D984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720795A8-4329-4619-933C-7D7BED7A37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EBA2AF3-2C25-4467-9B18-981BB2525A5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Presenter's Name, Title, Date, and Location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51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053729-A4E9-4F80-BE3C-AF1FDFFA810B}"/>
              </a:ext>
            </a:extLst>
          </p:cNvPr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139DB3-69D5-44F3-8CF1-1B614C5FBD99}"/>
              </a:ext>
            </a:extLst>
          </p:cNvPr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D984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4654CF58-D15E-480A-B8CB-AD2E313FEA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188913"/>
            <a:ext cx="1012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0" y="230188"/>
            <a:ext cx="7568960" cy="461111"/>
          </a:xfrm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none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377156-6F9F-45E5-ADAC-2E905853D3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9478A524-1959-4F5C-9308-42A868770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73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AA3FB4-669A-4F3F-9DB4-652056344F43}"/>
              </a:ext>
            </a:extLst>
          </p:cNvPr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DBAA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C4B72570-49EC-474C-895B-3260E995AE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DD7B997-F7E5-400D-8CA1-0758B1AE6B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Presenter's Name, Title, Date, and Location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6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002F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" descr="S:\secretary\communications\Logo Library\DHHR Bureau logos\DHHR_2013_BPH_Version3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95263"/>
            <a:ext cx="1012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1" y="230188"/>
            <a:ext cx="7594358" cy="461111"/>
          </a:xfrm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none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F6AE0D-EF25-4618-929D-93AEB7BDE7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1991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14CA9D-3B26-4820-A055-9CC0843D30BC}"/>
              </a:ext>
            </a:extLst>
          </p:cNvPr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5E934-D3D0-40D7-B619-201F5F943BD2}"/>
              </a:ext>
            </a:extLst>
          </p:cNvPr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DBAA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DBDF1C8A-33DF-47E3-A8F0-31FAA59D1C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8913"/>
            <a:ext cx="1012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0" y="230188"/>
            <a:ext cx="7568960" cy="461111"/>
          </a:xfrm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none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46990C-1BF2-4C87-B0A1-AC2FB6A9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FC92A7D7-1D0E-45A1-BBBD-89E1899C6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426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A5E194-6F94-4888-B00E-7B7FF2D2A51B}"/>
              </a:ext>
            </a:extLst>
          </p:cNvPr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9495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F8114092-686B-4F00-B053-A527355B49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D15E1AA-6547-44C9-AAAB-3967D5CEA55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Presenter's Name, Title, Date, and Location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EB4568-9168-47BD-8808-13A3A58E60B9}"/>
              </a:ext>
            </a:extLst>
          </p:cNvPr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D79914-9B56-4EE0-A876-FD52680AB385}"/>
              </a:ext>
            </a:extLst>
          </p:cNvPr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959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C7987E93-AB10-48CE-A585-8DB6DECD8A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88913"/>
            <a:ext cx="1012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0" y="230188"/>
            <a:ext cx="7568960" cy="461111"/>
          </a:xfrm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none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2E131A-A81B-445B-8347-11351B13FD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3A8C5F27-9494-4BB6-A90D-7A33FBF1D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595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FFA06A-FDB4-4BB2-B005-179495F79004}"/>
              </a:ext>
            </a:extLst>
          </p:cNvPr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8DB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F75F338F-8927-4A71-8EA8-87BF09494C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60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0" i="0" cap="all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5014204-CB07-43B2-A057-524E079212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Presenter's Name, Title, Date, and Location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44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456409-D4BE-4F6E-9715-7D24298CDACA}"/>
              </a:ext>
            </a:extLst>
          </p:cNvPr>
          <p:cNvSpPr/>
          <p:nvPr userDrawn="1"/>
        </p:nvSpPr>
        <p:spPr>
          <a:xfrm>
            <a:off x="234951" y="223838"/>
            <a:ext cx="1289049" cy="6303962"/>
          </a:xfrm>
          <a:prstGeom prst="rect">
            <a:avLst/>
          </a:prstGeom>
          <a:solidFill>
            <a:srgbClr val="8BB8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A14C2666-B107-4597-8839-20F67BB80B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8913"/>
            <a:ext cx="1012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DBD842-59EE-48EB-8673-D57A8C5974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7DC22C1C-063C-4125-A163-302A01A289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143C7D-DF05-4051-8AFB-F4FF0ECB6852}"/>
              </a:ext>
            </a:extLst>
          </p:cNvPr>
          <p:cNvSpPr/>
          <p:nvPr userDrawn="1"/>
        </p:nvSpPr>
        <p:spPr>
          <a:xfrm>
            <a:off x="1104532" y="223838"/>
            <a:ext cx="830594" cy="63039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D137DD-2CA7-4F6C-965E-70FDAF3BA35B}"/>
              </a:ext>
            </a:extLst>
          </p:cNvPr>
          <p:cNvSpPr/>
          <p:nvPr userDrawn="1"/>
        </p:nvSpPr>
        <p:spPr>
          <a:xfrm>
            <a:off x="1286540" y="223838"/>
            <a:ext cx="6638260" cy="63039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60920" y="1661319"/>
            <a:ext cx="4859080" cy="3429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4000" b="1" cap="none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FontTx/>
              <a:buNone/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228600" indent="-228600">
              <a:buSzPct val="100000"/>
              <a:buFont typeface="Wingdings" charset="2"/>
              <a:buChar char="§"/>
              <a:tabLst/>
              <a:defRPr sz="220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457200" indent="-228600">
              <a:buFont typeface="Wingdings" charset="2"/>
              <a:buChar char="§"/>
              <a:defRPr sz="220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628650" indent="-228600">
              <a:buFont typeface="Wingdings" charset="2"/>
              <a:buChar char="§"/>
              <a:defRPr sz="20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Click to edit section separator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880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456409-D4BE-4F6E-9715-7D24298CDACA}"/>
              </a:ext>
            </a:extLst>
          </p:cNvPr>
          <p:cNvSpPr/>
          <p:nvPr userDrawn="1"/>
        </p:nvSpPr>
        <p:spPr>
          <a:xfrm>
            <a:off x="234950" y="223838"/>
            <a:ext cx="2370027" cy="6303962"/>
          </a:xfrm>
          <a:prstGeom prst="rect">
            <a:avLst/>
          </a:prstGeom>
          <a:solidFill>
            <a:srgbClr val="8BB8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A14C2666-B107-4597-8839-20F67BB80B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8913"/>
            <a:ext cx="1012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0" y="230188"/>
            <a:ext cx="2369787" cy="6126162"/>
          </a:xfrm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892" y="971550"/>
            <a:ext cx="5847907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600" b="1" cap="none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FontTx/>
              <a:buNone/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228600" indent="-228600">
              <a:buSzPct val="100000"/>
              <a:buFont typeface="Wingdings" charset="2"/>
              <a:buChar char="§"/>
              <a:tabLst/>
              <a:defRPr sz="220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457200" indent="-228600">
              <a:buFont typeface="Wingdings" charset="2"/>
              <a:buChar char="§"/>
              <a:defRPr sz="220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628650" indent="-228600">
              <a:buFont typeface="Wingdings" charset="2"/>
              <a:buChar char="§"/>
              <a:defRPr sz="20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DBD842-59EE-48EB-8673-D57A8C5974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7DC22C1C-063C-4125-A163-302A01A28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223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456409-D4BE-4F6E-9715-7D24298CDACA}"/>
              </a:ext>
            </a:extLst>
          </p:cNvPr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8BB8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S:\secretary\communications\Logo Library\DHHR Bureau logos\DHHR_2013_BPH_Version3.jpg">
            <a:extLst>
              <a:ext uri="{FF2B5EF4-FFF2-40B4-BE49-F238E27FC236}">
                <a16:creationId xmlns:a16="http://schemas.microsoft.com/office/drawing/2014/main" id="{A14C2666-B107-4597-8839-20F67BB80B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8913"/>
            <a:ext cx="1012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0" y="230188"/>
            <a:ext cx="7568960" cy="461111"/>
          </a:xfrm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600" b="1" cap="none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FontTx/>
              <a:buNone/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228600" indent="-228600">
              <a:buSzPct val="100000"/>
              <a:buFont typeface="Wingdings" charset="2"/>
              <a:buChar char="§"/>
              <a:tabLst/>
              <a:defRPr sz="220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457200" indent="-228600">
              <a:buFont typeface="Wingdings" charset="2"/>
              <a:buChar char="§"/>
              <a:defRPr sz="220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628650" indent="-228600">
              <a:buFont typeface="Wingdings" charset="2"/>
              <a:buChar char="§"/>
              <a:defRPr sz="20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DBD842-59EE-48EB-8673-D57A8C5974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7DC22C1C-063C-4125-A163-302A01A28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8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9F32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2" descr="S:\secretary\communications\Logo Library\DHHR Bureau logos\DHHR_2013_BPH_Version3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Presenter's Name, Title, Date, and Location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2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9F32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" descr="S:\secretary\communications\Logo Library\DHHR Bureau logos\DHHR_2013_BPH_Version3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88913"/>
            <a:ext cx="1012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0" y="230188"/>
            <a:ext cx="7568960" cy="461111"/>
          </a:xfrm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none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229293F-3893-4C18-A912-91FCE63948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90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D984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2" descr="S:\secretary\communications\Logo Library\DHHR Bureau logos\DHHR_2013_BPH_Version3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Presenter's Name, Title, Date, and Location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4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D984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" descr="S:\secretary\communications\Logo Library\DHHR Bureau logos\DHHR_2013_BPH_Version3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188913"/>
            <a:ext cx="1012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0" y="230188"/>
            <a:ext cx="7568960" cy="461111"/>
          </a:xfrm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none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9C4945-9A6A-4133-B26C-27901B3EE1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34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DBAA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2" descr="S:\secretary\communications\Logo Library\DHHR Bureau logos\DHHR_2013_BPH_Version3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Presenter's Name, Title, Date, and Location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DBAA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" descr="S:\secretary\communications\Logo Library\DHHR Bureau logos\DHHR_2013_BPH_Version3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8913"/>
            <a:ext cx="1012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0" y="230188"/>
            <a:ext cx="7568960" cy="461111"/>
          </a:xfrm>
        </p:spPr>
        <p:txBody>
          <a:bodyPr lIns="0" tIns="0" rIns="0" bIns="0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none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74919A-8C9C-4C0D-AB14-ABF6862D1D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017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9495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2" descr="S:\secretary\communications\Logo Library\DHHR Bureau logos\DHHR_2013_BPH_Version3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05425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Presenter's Name, Title, Date, and Location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7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416181-618F-4207-9138-5EFC9C78ABFD}" type="datetime1">
              <a:rPr lang="en-US" altLang="en-US"/>
              <a:pPr>
                <a:defRPr/>
              </a:pPr>
              <a:t>9/25/2023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C4B3D32-EC4A-4DF6-B37A-49E1E4CB0B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37AE1D-D6A3-4AD6-8C66-F17F097FDB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214ABA1-7CE8-419D-9DB2-4C5063BF24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47CEB-B6ED-4617-B8DF-3D6651FE4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002FF1-195F-42F3-9E9E-71183AB977A2}" type="datetime1">
              <a:rPr lang="en-US" altLang="en-US"/>
              <a:pPr>
                <a:defRPr/>
              </a:pPr>
              <a:t>9/25/2023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B9DDF-CF14-4335-9E65-A433C1D2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0CEB7-2DFD-4EEB-A385-82302C456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A4F510D-0632-4BBE-ACBD-345693C34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47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  <p:sldLayoutId id="2147484279" r:id="rId13"/>
    <p:sldLayoutId id="2147484280" r:id="rId14"/>
  </p:sldLayoutIdLst>
  <p:hf hdr="0" dt="0"/>
  <p:txStyles>
    <p:titleStyle>
      <a:lvl1pPr marL="114300"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marL="1143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marL="1143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143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143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itle 1"/>
          <p:cNvSpPr>
            <a:spLocks noGrp="1"/>
          </p:cNvSpPr>
          <p:nvPr>
            <p:ph type="ctrTitle"/>
          </p:nvPr>
        </p:nvSpPr>
        <p:spPr>
          <a:xfrm rot="10800000" flipV="1">
            <a:off x="606377" y="1441824"/>
            <a:ext cx="5578474" cy="844176"/>
          </a:xfrm>
        </p:spPr>
        <p:txBody>
          <a:bodyPr/>
          <a:lstStyle/>
          <a:p>
            <a:pPr eaLnBrk="1" hangingPunct="1"/>
            <a:r>
              <a:rPr lang="en-US" altLang="en-US" sz="4800" b="1" dirty="0"/>
              <a:t>Current Status of Perinatal Health in West Virginia,</a:t>
            </a:r>
            <a:br>
              <a:rPr lang="en-US" altLang="en-US" sz="4800" b="1" dirty="0"/>
            </a:br>
            <a:r>
              <a:rPr lang="en-US" altLang="en-US" sz="4800" b="1" dirty="0"/>
              <a:t>2022</a:t>
            </a:r>
            <a:endParaRPr lang="en-US" altLang="en-US" sz="3600" b="1" dirty="0"/>
          </a:p>
        </p:txBody>
      </p:sp>
      <p:sp>
        <p:nvSpPr>
          <p:cNvPr id="14343" name="Footer Placeholder 3"/>
          <p:cNvSpPr txBox="1">
            <a:spLocks/>
          </p:cNvSpPr>
          <p:nvPr/>
        </p:nvSpPr>
        <p:spPr bwMode="auto">
          <a:xfrm>
            <a:off x="516730" y="4572000"/>
            <a:ext cx="55784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 West Virginia Health Statistics Center</a:t>
            </a:r>
          </a:p>
          <a:p>
            <a:pPr algn="ctr"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September 7, 2023</a:t>
            </a: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br>
              <a:rPr lang="en-US" altLang="en-US" sz="1800" b="1" dirty="0">
                <a:solidFill>
                  <a:srgbClr val="FFFF00"/>
                </a:solidFill>
              </a:rPr>
            </a:br>
            <a:endParaRPr lang="en-US" altLang="en-US" sz="1800" b="1" dirty="0">
              <a:solidFill>
                <a:srgbClr val="FFFF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C9B9F7-F65B-B3C2-EC43-F8A4677BB350}"/>
              </a:ext>
            </a:extLst>
          </p:cNvPr>
          <p:cNvGrpSpPr/>
          <p:nvPr/>
        </p:nvGrpSpPr>
        <p:grpSpPr>
          <a:xfrm>
            <a:off x="6865540" y="4945579"/>
            <a:ext cx="2169320" cy="1337309"/>
            <a:chOff x="7967207" y="159026"/>
            <a:chExt cx="941602" cy="64779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AC936F-31E6-F64D-FF64-0860D8038A88}"/>
                </a:ext>
              </a:extLst>
            </p:cNvPr>
            <p:cNvSpPr/>
            <p:nvPr/>
          </p:nvSpPr>
          <p:spPr>
            <a:xfrm>
              <a:off x="7967207" y="159026"/>
              <a:ext cx="941602" cy="647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311B38BD-275B-2866-4FFA-28FA9F3B3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55" y="205416"/>
              <a:ext cx="938254" cy="57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46B8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97F86FA-B0C7-6FAC-CCAE-B9FCE8A0FA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264"/>
          <a:stretch/>
        </p:blipFill>
        <p:spPr>
          <a:xfrm>
            <a:off x="6491685" y="393782"/>
            <a:ext cx="2543175" cy="449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50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CBDF76-6025-92BE-1110-992240DE0D5A}"/>
              </a:ext>
            </a:extLst>
          </p:cNvPr>
          <p:cNvSpPr/>
          <p:nvPr/>
        </p:nvSpPr>
        <p:spPr>
          <a:xfrm>
            <a:off x="235191" y="784810"/>
            <a:ext cx="8774338" cy="5934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948F1-441B-409A-A479-F907507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1181100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Infections Present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B9EF8-B850-4450-B2C5-A51AF8F1E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F6AE0D-EF25-4618-929D-93AEB7BDE7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9C3944-5BB9-A635-3FA1-190DD69A5B9E}"/>
              </a:ext>
            </a:extLst>
          </p:cNvPr>
          <p:cNvGrpSpPr/>
          <p:nvPr/>
        </p:nvGrpSpPr>
        <p:grpSpPr>
          <a:xfrm>
            <a:off x="7967207" y="159026"/>
            <a:ext cx="941602" cy="647798"/>
            <a:chOff x="7967207" y="159026"/>
            <a:chExt cx="941602" cy="647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98BA66-6541-8AC2-3E17-5FBBDCFF0518}"/>
                </a:ext>
              </a:extLst>
            </p:cNvPr>
            <p:cNvSpPr/>
            <p:nvPr/>
          </p:nvSpPr>
          <p:spPr>
            <a:xfrm>
              <a:off x="7967207" y="159026"/>
              <a:ext cx="941602" cy="647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9164535-44D5-4D57-C81E-A76443842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55" y="205416"/>
              <a:ext cx="938254" cy="57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46B8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34BB89C-A8DA-553A-1349-526484880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169553"/>
              </p:ext>
            </p:extLst>
          </p:nvPr>
        </p:nvGraphicFramePr>
        <p:xfrm>
          <a:off x="235191" y="876464"/>
          <a:ext cx="8451609" cy="5410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1AA1B1-43BC-9C01-72F0-26E5AC6B9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733395"/>
              </p:ext>
            </p:extLst>
          </p:nvPr>
        </p:nvGraphicFramePr>
        <p:xfrm>
          <a:off x="177783" y="6286711"/>
          <a:ext cx="8260225" cy="393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225">
                  <a:extLst>
                    <a:ext uri="{9D8B030D-6E8A-4147-A177-3AD203B41FA5}">
                      <a16:colId xmlns:a16="http://schemas.microsoft.com/office/drawing/2014/main" val="2549586982"/>
                    </a:ext>
                  </a:extLst>
                </a:gridCol>
              </a:tblGrid>
              <a:tr h="20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Note: * Indicates 1-4 deaths. 2013 data not available. 2021 data are preliminary. 2022 data are cumulative.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96230"/>
                  </a:ext>
                </a:extLst>
              </a:tr>
              <a:tr h="189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Source: West Virginia Health Statistics Center, Vital Statistics System. August 2023.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44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45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CBDF76-6025-92BE-1110-992240DE0D5A}"/>
              </a:ext>
            </a:extLst>
          </p:cNvPr>
          <p:cNvSpPr/>
          <p:nvPr/>
        </p:nvSpPr>
        <p:spPr>
          <a:xfrm>
            <a:off x="184831" y="806824"/>
            <a:ext cx="8774338" cy="5934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948F1-441B-409A-A479-F907507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1181100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Breastfeeding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B9EF8-B850-4450-B2C5-A51AF8F1E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F6AE0D-EF25-4618-929D-93AEB7BDE7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F3530B-D8A0-872F-9868-42C015988609}"/>
              </a:ext>
            </a:extLst>
          </p:cNvPr>
          <p:cNvGrpSpPr/>
          <p:nvPr/>
        </p:nvGrpSpPr>
        <p:grpSpPr>
          <a:xfrm>
            <a:off x="7967207" y="159026"/>
            <a:ext cx="941602" cy="647798"/>
            <a:chOff x="7967207" y="159026"/>
            <a:chExt cx="941602" cy="647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216815-D47F-0BBE-EBFE-D33B386674CE}"/>
                </a:ext>
              </a:extLst>
            </p:cNvPr>
            <p:cNvSpPr/>
            <p:nvPr/>
          </p:nvSpPr>
          <p:spPr>
            <a:xfrm>
              <a:off x="7967207" y="159026"/>
              <a:ext cx="941602" cy="647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2EED84D-38D7-8107-7681-EEB460E3E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55" y="205416"/>
              <a:ext cx="938254" cy="57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46B8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F1888C5-8DC3-75F0-8273-866DFAC885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909978"/>
              </p:ext>
            </p:extLst>
          </p:nvPr>
        </p:nvGraphicFramePr>
        <p:xfrm>
          <a:off x="235191" y="853214"/>
          <a:ext cx="8451610" cy="546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643F1A7-66CE-2178-35FB-7099BF6F3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79141"/>
              </p:ext>
            </p:extLst>
          </p:nvPr>
        </p:nvGraphicFramePr>
        <p:xfrm>
          <a:off x="426575" y="6322364"/>
          <a:ext cx="8260225" cy="393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225">
                  <a:extLst>
                    <a:ext uri="{9D8B030D-6E8A-4147-A177-3AD203B41FA5}">
                      <a16:colId xmlns:a16="http://schemas.microsoft.com/office/drawing/2014/main" val="2549586982"/>
                    </a:ext>
                  </a:extLst>
                </a:gridCol>
              </a:tblGrid>
              <a:tr h="20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Note: 2013 data not available. 2021 data are preliminary. 2022 data are cumulative.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96230"/>
                  </a:ext>
                </a:extLst>
              </a:tr>
              <a:tr h="189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Source: West Virginia Health Statistics Center, Vital Statistics System. August 2023.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4462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B32EF01-5560-64D1-C90B-E8E4C68382F1}"/>
              </a:ext>
            </a:extLst>
          </p:cNvPr>
          <p:cNvSpPr txBox="1"/>
          <p:nvPr/>
        </p:nvSpPr>
        <p:spPr>
          <a:xfrm>
            <a:off x="6526679" y="3059668"/>
            <a:ext cx="1810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2021 Rank: 49th</a:t>
            </a:r>
          </a:p>
        </p:txBody>
      </p:sp>
    </p:spTree>
    <p:extLst>
      <p:ext uri="{BB962C8B-B14F-4D97-AF65-F5344CB8AC3E}">
        <p14:creationId xmlns:p14="http://schemas.microsoft.com/office/powerpoint/2010/main" val="310148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CBDF76-6025-92BE-1110-992240DE0D5A}"/>
              </a:ext>
            </a:extLst>
          </p:cNvPr>
          <p:cNvSpPr/>
          <p:nvPr/>
        </p:nvSpPr>
        <p:spPr>
          <a:xfrm>
            <a:off x="184831" y="806824"/>
            <a:ext cx="8774338" cy="5934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948F1-441B-409A-A479-F907507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1181100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Infant Mortality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B9EF8-B850-4450-B2C5-A51AF8F1E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F6AE0D-EF25-4618-929D-93AEB7BDE7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F3530B-D8A0-872F-9868-42C015988609}"/>
              </a:ext>
            </a:extLst>
          </p:cNvPr>
          <p:cNvGrpSpPr/>
          <p:nvPr/>
        </p:nvGrpSpPr>
        <p:grpSpPr>
          <a:xfrm>
            <a:off x="7967207" y="159026"/>
            <a:ext cx="941602" cy="647798"/>
            <a:chOff x="7967207" y="159026"/>
            <a:chExt cx="941602" cy="647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216815-D47F-0BBE-EBFE-D33B386674CE}"/>
                </a:ext>
              </a:extLst>
            </p:cNvPr>
            <p:cNvSpPr/>
            <p:nvPr/>
          </p:nvSpPr>
          <p:spPr>
            <a:xfrm>
              <a:off x="7967207" y="159026"/>
              <a:ext cx="941602" cy="647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2EED84D-38D7-8107-7681-EEB460E3E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55" y="205416"/>
              <a:ext cx="938254" cy="57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46B8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643F1A7-66CE-2178-35FB-7099BF6F3F36}"/>
              </a:ext>
            </a:extLst>
          </p:cNvPr>
          <p:cNvGraphicFramePr>
            <a:graphicFrameLocks noGrp="1"/>
          </p:cNvGraphicFramePr>
          <p:nvPr/>
        </p:nvGraphicFramePr>
        <p:xfrm>
          <a:off x="426575" y="6322364"/>
          <a:ext cx="8260225" cy="393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225">
                  <a:extLst>
                    <a:ext uri="{9D8B030D-6E8A-4147-A177-3AD203B41FA5}">
                      <a16:colId xmlns:a16="http://schemas.microsoft.com/office/drawing/2014/main" val="2549586982"/>
                    </a:ext>
                  </a:extLst>
                </a:gridCol>
              </a:tblGrid>
              <a:tr h="20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Note: 2013 data not available. 2021 data are preliminary. 2022 data are cumulative.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96230"/>
                  </a:ext>
                </a:extLst>
              </a:tr>
              <a:tr h="189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Source: West Virginia Health Statistics Center, Vital Statistics System. August 2023.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446263"/>
                  </a:ext>
                </a:extLst>
              </a:tr>
            </a:tbl>
          </a:graphicData>
        </a:graphic>
      </p:graphicFrame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C16A3423-8B98-4B9D-2105-682E2A8978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248631"/>
              </p:ext>
            </p:extLst>
          </p:nvPr>
        </p:nvGraphicFramePr>
        <p:xfrm>
          <a:off x="235190" y="884735"/>
          <a:ext cx="8451609" cy="5283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4EA1991-D5AB-D357-8515-CD3AE866BE3A}"/>
              </a:ext>
            </a:extLst>
          </p:cNvPr>
          <p:cNvSpPr txBox="1"/>
          <p:nvPr/>
        </p:nvSpPr>
        <p:spPr>
          <a:xfrm>
            <a:off x="6284259" y="1667435"/>
            <a:ext cx="2053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2021 Rank: 7th</a:t>
            </a:r>
          </a:p>
        </p:txBody>
      </p:sp>
    </p:spTree>
    <p:extLst>
      <p:ext uri="{BB962C8B-B14F-4D97-AF65-F5344CB8AC3E}">
        <p14:creationId xmlns:p14="http://schemas.microsoft.com/office/powerpoint/2010/main" val="13555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48F1-441B-409A-A479-F907507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1181100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Infant 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F4500-DA7B-1323-46F6-C7773AD2A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B9EF8-B850-4450-B2C5-A51AF8F1E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F6AE0D-EF25-4618-929D-93AEB7BDE7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1E727F-F4B2-825A-3FEB-9B3C7293F916}"/>
              </a:ext>
            </a:extLst>
          </p:cNvPr>
          <p:cNvSpPr/>
          <p:nvPr/>
        </p:nvSpPr>
        <p:spPr>
          <a:xfrm>
            <a:off x="235191" y="797555"/>
            <a:ext cx="8774338" cy="5901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AAF106-36C4-4A65-CAE3-42E923BFF87B}"/>
              </a:ext>
            </a:extLst>
          </p:cNvPr>
          <p:cNvGrpSpPr/>
          <p:nvPr/>
        </p:nvGrpSpPr>
        <p:grpSpPr>
          <a:xfrm>
            <a:off x="7967207" y="159026"/>
            <a:ext cx="941602" cy="647798"/>
            <a:chOff x="7967207" y="159026"/>
            <a:chExt cx="941602" cy="64779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F446DA-0CEC-C188-B164-02AF7299F122}"/>
                </a:ext>
              </a:extLst>
            </p:cNvPr>
            <p:cNvSpPr/>
            <p:nvPr/>
          </p:nvSpPr>
          <p:spPr>
            <a:xfrm>
              <a:off x="7967207" y="159026"/>
              <a:ext cx="941602" cy="647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A08602DF-DB8E-AE60-D90B-21404A985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55" y="205416"/>
              <a:ext cx="938254" cy="57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46B8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61F849D-E6A8-F5AA-DDD9-3E1A2CA6D4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681306"/>
              </p:ext>
            </p:extLst>
          </p:nvPr>
        </p:nvGraphicFramePr>
        <p:xfrm>
          <a:off x="235190" y="817122"/>
          <a:ext cx="8451609" cy="553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DE938C-9BA9-355B-87C0-F7EB8FD9D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254080"/>
              </p:ext>
            </p:extLst>
          </p:nvPr>
        </p:nvGraphicFramePr>
        <p:xfrm>
          <a:off x="251950" y="6421271"/>
          <a:ext cx="8260225" cy="393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225">
                  <a:extLst>
                    <a:ext uri="{9D8B030D-6E8A-4147-A177-3AD203B41FA5}">
                      <a16:colId xmlns:a16="http://schemas.microsoft.com/office/drawing/2014/main" val="326115595"/>
                    </a:ext>
                  </a:extLst>
                </a:gridCol>
              </a:tblGrid>
              <a:tr h="20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Note: 2021 data are preliminary. 2022 data are cumulative.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010099"/>
                  </a:ext>
                </a:extLst>
              </a:tr>
              <a:tr h="189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Source: West Virginia Health Statistics Center, Vital Statistics System. August 2023.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176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378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48F1-441B-409A-A479-F907507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1181100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Maternal Mortality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6EB7C-CE63-2565-2EEF-140FCC022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B9EF8-B850-4450-B2C5-A51AF8F1E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F6AE0D-EF25-4618-929D-93AEB7BDE7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1E727F-F4B2-825A-3FEB-9B3C7293F916}"/>
              </a:ext>
            </a:extLst>
          </p:cNvPr>
          <p:cNvSpPr/>
          <p:nvPr/>
        </p:nvSpPr>
        <p:spPr>
          <a:xfrm>
            <a:off x="231439" y="751165"/>
            <a:ext cx="8774338" cy="5901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AAF106-36C4-4A65-CAE3-42E923BFF87B}"/>
              </a:ext>
            </a:extLst>
          </p:cNvPr>
          <p:cNvGrpSpPr/>
          <p:nvPr/>
        </p:nvGrpSpPr>
        <p:grpSpPr>
          <a:xfrm>
            <a:off x="7967207" y="159026"/>
            <a:ext cx="941602" cy="647798"/>
            <a:chOff x="7967207" y="159026"/>
            <a:chExt cx="941602" cy="64779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F446DA-0CEC-C188-B164-02AF7299F122}"/>
                </a:ext>
              </a:extLst>
            </p:cNvPr>
            <p:cNvSpPr/>
            <p:nvPr/>
          </p:nvSpPr>
          <p:spPr>
            <a:xfrm>
              <a:off x="7967207" y="159026"/>
              <a:ext cx="941602" cy="647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A08602DF-DB8E-AE60-D90B-21404A985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55" y="205416"/>
              <a:ext cx="938254" cy="57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46B8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B85655E-774D-C8B2-84C2-E398E5C931EB}"/>
              </a:ext>
            </a:extLst>
          </p:cNvPr>
          <p:cNvGraphicFramePr>
            <a:graphicFrameLocks/>
          </p:cNvGraphicFramePr>
          <p:nvPr/>
        </p:nvGraphicFramePr>
        <p:xfrm>
          <a:off x="-1060105" y="597788"/>
          <a:ext cx="11489979" cy="301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23DD915-F0E6-944D-EA7B-C2CA9488B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832185"/>
              </p:ext>
            </p:extLst>
          </p:nvPr>
        </p:nvGraphicFramePr>
        <p:xfrm>
          <a:off x="-868189" y="950177"/>
          <a:ext cx="10514214" cy="515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6F3234-5363-E84D-D730-78089EE73DF2}"/>
              </a:ext>
            </a:extLst>
          </p:cNvPr>
          <p:cNvGraphicFramePr>
            <a:graphicFrameLocks noGrp="1"/>
          </p:cNvGraphicFramePr>
          <p:nvPr/>
        </p:nvGraphicFramePr>
        <p:xfrm>
          <a:off x="235191" y="6464516"/>
          <a:ext cx="8260225" cy="393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225">
                  <a:extLst>
                    <a:ext uri="{9D8B030D-6E8A-4147-A177-3AD203B41FA5}">
                      <a16:colId xmlns:a16="http://schemas.microsoft.com/office/drawing/2014/main" val="2549586982"/>
                    </a:ext>
                  </a:extLst>
                </a:gridCol>
              </a:tblGrid>
              <a:tr h="20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Note: 2021 data are preliminary. 2022 data are cumulative.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96230"/>
                  </a:ext>
                </a:extLst>
              </a:tr>
              <a:tr h="189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Source: West Virginia Health Statistics Center, Vital Statistics System. August 2023.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44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969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Questions?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br>
              <a:rPr lang="en-US" alt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94DF7E-C1A0-44CF-A79B-9B5EF92B8776}" type="slidenum">
              <a:rPr lang="en-US" altLang="en-US" sz="10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C5B781-0F6A-E003-2033-1CBB3F9E5CC0}"/>
              </a:ext>
            </a:extLst>
          </p:cNvPr>
          <p:cNvSpPr/>
          <p:nvPr/>
        </p:nvSpPr>
        <p:spPr>
          <a:xfrm>
            <a:off x="235191" y="775659"/>
            <a:ext cx="8794509" cy="5876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338CC8-4A4F-23FE-C37B-C8EB7353834B}"/>
              </a:ext>
            </a:extLst>
          </p:cNvPr>
          <p:cNvGrpSpPr/>
          <p:nvPr/>
        </p:nvGrpSpPr>
        <p:grpSpPr>
          <a:xfrm>
            <a:off x="7967207" y="159026"/>
            <a:ext cx="941602" cy="647798"/>
            <a:chOff x="7967207" y="159026"/>
            <a:chExt cx="941602" cy="6477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CAB40F-E87F-ABEC-97BF-39C68BE89094}"/>
                </a:ext>
              </a:extLst>
            </p:cNvPr>
            <p:cNvSpPr/>
            <p:nvPr/>
          </p:nvSpPr>
          <p:spPr>
            <a:xfrm>
              <a:off x="7967207" y="159026"/>
              <a:ext cx="941602" cy="647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BB9A7CF-3DE5-EC80-9ABE-3F0F01001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55" y="205416"/>
              <a:ext cx="938254" cy="57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46B8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9" descr="A baby in a chair&#10;&#10;Description automatically generated">
            <a:extLst>
              <a:ext uri="{FF2B5EF4-FFF2-40B4-BE49-F238E27FC236}">
                <a16:creationId xmlns:a16="http://schemas.microsoft.com/office/drawing/2014/main" id="{A5A511EC-8771-8D8A-4D84-80CBDD573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716" y="1224888"/>
            <a:ext cx="3006329" cy="468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1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86E38CE-6E0C-4CEE-AFA7-F19C241D3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90" y="230188"/>
            <a:ext cx="2369787" cy="6297612"/>
          </a:xfrm>
        </p:spPr>
        <p:txBody>
          <a:bodyPr/>
          <a:lstStyle/>
          <a:p>
            <a:r>
              <a:rPr lang="en-US" altLang="en-US" dirty="0"/>
              <a:t>Contact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7A519FC9-8A23-41FF-A1CB-CA2DFF6BF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044" y="1435982"/>
            <a:ext cx="6210766" cy="3986036"/>
          </a:xfrm>
        </p:spPr>
        <p:txBody>
          <a:bodyPr anchor="ctr"/>
          <a:lstStyle/>
          <a:p>
            <a:pPr defTabSz="914400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Tonya A. Chaney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2400" b="0" dirty="0">
                <a:solidFill>
                  <a:srgbClr val="000000"/>
                </a:solidFill>
              </a:rPr>
              <a:t>Statistical Services Branch Manager</a:t>
            </a:r>
          </a:p>
          <a:p>
            <a:pPr defTabSz="914400" eaLnBrk="1" hangingPunct="1">
              <a:spcBef>
                <a:spcPct val="0"/>
              </a:spcBef>
            </a:pPr>
            <a:endParaRPr lang="en-US" altLang="en-US" sz="2400" b="0" dirty="0">
              <a:solidFill>
                <a:srgbClr val="000000"/>
              </a:solidFill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2400" b="0" dirty="0">
                <a:solidFill>
                  <a:srgbClr val="000000"/>
                </a:solidFill>
              </a:rPr>
              <a:t>Health Statistics Center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2400" b="0" dirty="0">
                <a:solidFill>
                  <a:srgbClr val="000000"/>
                </a:solidFill>
              </a:rPr>
              <a:t>350 Capitol Street, Room 165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2400" b="0" dirty="0">
                <a:solidFill>
                  <a:srgbClr val="000000"/>
                </a:solidFill>
              </a:rPr>
              <a:t>Charleston, WV 25301</a:t>
            </a:r>
          </a:p>
          <a:p>
            <a:pPr defTabSz="914400" eaLnBrk="1" hangingPunct="1">
              <a:spcBef>
                <a:spcPct val="0"/>
              </a:spcBef>
            </a:pPr>
            <a:endParaRPr lang="en-US" altLang="en-US" sz="2400" b="0" dirty="0">
              <a:solidFill>
                <a:srgbClr val="000000"/>
              </a:solidFill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2400" b="0" dirty="0">
                <a:solidFill>
                  <a:srgbClr val="000000"/>
                </a:solidFill>
              </a:rPr>
              <a:t>Phone: 304-352-6509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2400" b="0" dirty="0">
                <a:solidFill>
                  <a:srgbClr val="000000"/>
                </a:solidFill>
              </a:rPr>
              <a:t>Email: Tonya.A.Chaney@wv.gov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0C1665FE-FA8B-4FC7-BD20-13F4DDD83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9BA001-173D-4563-8AA3-891C15416465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CBDF76-6025-92BE-1110-992240DE0D5A}"/>
              </a:ext>
            </a:extLst>
          </p:cNvPr>
          <p:cNvSpPr/>
          <p:nvPr/>
        </p:nvSpPr>
        <p:spPr>
          <a:xfrm>
            <a:off x="184831" y="831200"/>
            <a:ext cx="8774338" cy="5934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948F1-441B-409A-A479-F907507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1181100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WV Resident Birth Outcome Rankings,</a:t>
            </a:r>
            <a:r>
              <a:rPr lang="en-US" sz="28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B9EF8-B850-4450-B2C5-A51AF8F1E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F6AE0D-EF25-4618-929D-93AEB7BDE7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17B4ED7-C4B7-3B9E-1052-2FD3E7D0A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38863"/>
              </p:ext>
            </p:extLst>
          </p:nvPr>
        </p:nvGraphicFramePr>
        <p:xfrm>
          <a:off x="235191" y="1348965"/>
          <a:ext cx="8673618" cy="4160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1034">
                  <a:extLst>
                    <a:ext uri="{9D8B030D-6E8A-4147-A177-3AD203B41FA5}">
                      <a16:colId xmlns:a16="http://schemas.microsoft.com/office/drawing/2014/main" val="1538227426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3220965487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3855524101"/>
                    </a:ext>
                  </a:extLst>
                </a:gridCol>
                <a:gridCol w="1269759">
                  <a:extLst>
                    <a:ext uri="{9D8B030D-6E8A-4147-A177-3AD203B41FA5}">
                      <a16:colId xmlns:a16="http://schemas.microsoft.com/office/drawing/2014/main" val="515704774"/>
                    </a:ext>
                  </a:extLst>
                </a:gridCol>
              </a:tblGrid>
              <a:tr h="57598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Birth Outcome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A7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Virginia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A7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States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A7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WV Rank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A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710892"/>
                  </a:ext>
                </a:extLst>
              </a:tr>
              <a:tr h="575982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Cesarean Delivery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34.0%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32.1%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500085"/>
                  </a:ext>
                </a:extLst>
              </a:tr>
              <a:tr h="575982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Preterm Births (&lt;37 Weeks)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048985"/>
                  </a:ext>
                </a:extLst>
              </a:tr>
              <a:tr h="575982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Moderately Low Birthweight (1,500 - 2,499 Grams)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82310"/>
                  </a:ext>
                </a:extLst>
              </a:tr>
              <a:tr h="575982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Low Birthweight         (&lt;1,500 Grams)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en-US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811861"/>
                  </a:ext>
                </a:extLst>
              </a:tr>
              <a:tr h="575982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Teen Birth Rate (Ages 15-19)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33436"/>
                  </a:ext>
                </a:extLst>
              </a:tr>
              <a:tr h="575982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 Mortality Rate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7th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974283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69011EC2-7D55-522E-8C46-3B77C68BAEFD}"/>
              </a:ext>
            </a:extLst>
          </p:cNvPr>
          <p:cNvGrpSpPr/>
          <p:nvPr/>
        </p:nvGrpSpPr>
        <p:grpSpPr>
          <a:xfrm>
            <a:off x="7967207" y="159026"/>
            <a:ext cx="941602" cy="647798"/>
            <a:chOff x="7967207" y="159026"/>
            <a:chExt cx="941602" cy="64779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D587BE-86C1-8FBD-E8F1-46E44407A508}"/>
                </a:ext>
              </a:extLst>
            </p:cNvPr>
            <p:cNvSpPr/>
            <p:nvPr/>
          </p:nvSpPr>
          <p:spPr>
            <a:xfrm>
              <a:off x="7967207" y="159026"/>
              <a:ext cx="941602" cy="647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A1D4D8F-C95A-926E-8998-9A930054B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55" y="205416"/>
              <a:ext cx="938254" cy="57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46B8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B15ECF7-9896-16C0-9779-3798BAA91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966818"/>
              </p:ext>
            </p:extLst>
          </p:nvPr>
        </p:nvGraphicFramePr>
        <p:xfrm>
          <a:off x="184831" y="5865616"/>
          <a:ext cx="8260225" cy="716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225">
                  <a:extLst>
                    <a:ext uri="{9D8B030D-6E8A-4147-A177-3AD203B41FA5}">
                      <a16:colId xmlns:a16="http://schemas.microsoft.com/office/drawing/2014/main" val="1748786744"/>
                    </a:ext>
                  </a:extLst>
                </a:gridCol>
              </a:tblGrid>
              <a:tr h="20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Note: 2021 data are preliminary. Rank is by the highest data point.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705327"/>
                  </a:ext>
                </a:extLst>
              </a:tr>
              <a:tr h="189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Sources: West Virginia Health Statistics Center, Vital Statistics System. August 2023.</a:t>
                      </a:r>
                    </a:p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National Center for Health Statistics, Division of Vital Statistics</a:t>
                      </a:r>
                    </a:p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99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19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CBDF76-6025-92BE-1110-992240DE0D5A}"/>
              </a:ext>
            </a:extLst>
          </p:cNvPr>
          <p:cNvSpPr/>
          <p:nvPr/>
        </p:nvSpPr>
        <p:spPr>
          <a:xfrm>
            <a:off x="184831" y="754461"/>
            <a:ext cx="8774338" cy="5934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948F1-441B-409A-A479-F907507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1181100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Pre-Term Births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B9EF8-B850-4450-B2C5-A51AF8F1E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F6AE0D-EF25-4618-929D-93AEB7BDE7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F3530B-D8A0-872F-9868-42C015988609}"/>
              </a:ext>
            </a:extLst>
          </p:cNvPr>
          <p:cNvGrpSpPr/>
          <p:nvPr/>
        </p:nvGrpSpPr>
        <p:grpSpPr>
          <a:xfrm>
            <a:off x="7967207" y="159026"/>
            <a:ext cx="941602" cy="647798"/>
            <a:chOff x="7967207" y="159026"/>
            <a:chExt cx="941602" cy="647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216815-D47F-0BBE-EBFE-D33B386674CE}"/>
                </a:ext>
              </a:extLst>
            </p:cNvPr>
            <p:cNvSpPr/>
            <p:nvPr/>
          </p:nvSpPr>
          <p:spPr>
            <a:xfrm>
              <a:off x="7967207" y="159026"/>
              <a:ext cx="941602" cy="647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2EED84D-38D7-8107-7681-EEB460E3E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55" y="205416"/>
              <a:ext cx="938254" cy="57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46B8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5C9C4B-693F-C835-76B6-9E93CC1462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939780"/>
              </p:ext>
            </p:extLst>
          </p:nvPr>
        </p:nvGraphicFramePr>
        <p:xfrm>
          <a:off x="235190" y="831200"/>
          <a:ext cx="8451610" cy="535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C596966-994E-7BCD-378F-CC3E2E975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340162"/>
              </p:ext>
            </p:extLst>
          </p:nvPr>
        </p:nvGraphicFramePr>
        <p:xfrm>
          <a:off x="330882" y="6305490"/>
          <a:ext cx="8260225" cy="393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225">
                  <a:extLst>
                    <a:ext uri="{9D8B030D-6E8A-4147-A177-3AD203B41FA5}">
                      <a16:colId xmlns:a16="http://schemas.microsoft.com/office/drawing/2014/main" val="2549586982"/>
                    </a:ext>
                  </a:extLst>
                </a:gridCol>
              </a:tblGrid>
              <a:tr h="20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Note: 2021 data are preliminary. 2022 data are cumulative.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96230"/>
                  </a:ext>
                </a:extLst>
              </a:tr>
              <a:tr h="189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Source: West Virginia Health Statistics Center, Vital Statistics System. August 2023.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44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0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CBDF76-6025-92BE-1110-992240DE0D5A}"/>
              </a:ext>
            </a:extLst>
          </p:cNvPr>
          <p:cNvSpPr/>
          <p:nvPr/>
        </p:nvSpPr>
        <p:spPr>
          <a:xfrm>
            <a:off x="184831" y="806824"/>
            <a:ext cx="8774338" cy="5934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948F1-441B-409A-A479-F907507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1181100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Low Birthweight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B9EF8-B850-4450-B2C5-A51AF8F1E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F6AE0D-EF25-4618-929D-93AEB7BDE7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F3530B-D8A0-872F-9868-42C015988609}"/>
              </a:ext>
            </a:extLst>
          </p:cNvPr>
          <p:cNvGrpSpPr/>
          <p:nvPr/>
        </p:nvGrpSpPr>
        <p:grpSpPr>
          <a:xfrm>
            <a:off x="7967207" y="159026"/>
            <a:ext cx="941602" cy="647798"/>
            <a:chOff x="7967207" y="159026"/>
            <a:chExt cx="941602" cy="647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216815-D47F-0BBE-EBFE-D33B386674CE}"/>
                </a:ext>
              </a:extLst>
            </p:cNvPr>
            <p:cNvSpPr/>
            <p:nvPr/>
          </p:nvSpPr>
          <p:spPr>
            <a:xfrm>
              <a:off x="7967207" y="159026"/>
              <a:ext cx="941602" cy="647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2EED84D-38D7-8107-7681-EEB460E3E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55" y="205416"/>
              <a:ext cx="938254" cy="57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46B8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15E70E1-699B-EA23-B43D-26332A3EA9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134614"/>
              </p:ext>
            </p:extLst>
          </p:nvPr>
        </p:nvGraphicFramePr>
        <p:xfrm>
          <a:off x="251950" y="853214"/>
          <a:ext cx="8451609" cy="556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F24D740-17ED-6783-1504-5687BA642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43866"/>
              </p:ext>
            </p:extLst>
          </p:nvPr>
        </p:nvGraphicFramePr>
        <p:xfrm>
          <a:off x="251950" y="6369989"/>
          <a:ext cx="8260225" cy="393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225">
                  <a:extLst>
                    <a:ext uri="{9D8B030D-6E8A-4147-A177-3AD203B41FA5}">
                      <a16:colId xmlns:a16="http://schemas.microsoft.com/office/drawing/2014/main" val="2549586982"/>
                    </a:ext>
                  </a:extLst>
                </a:gridCol>
              </a:tblGrid>
              <a:tr h="20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Note: 2021 data are preliminary. 2022 data are cumulative.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96230"/>
                  </a:ext>
                </a:extLst>
              </a:tr>
              <a:tr h="189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Source: West Virginia Health Statistics Center, Vital Statistics System. August 2023.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44626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E00A7B9-B66B-5349-2AD0-1EAAB4F11AF6}"/>
              </a:ext>
            </a:extLst>
          </p:cNvPr>
          <p:cNvSpPr txBox="1"/>
          <p:nvPr/>
        </p:nvSpPr>
        <p:spPr>
          <a:xfrm>
            <a:off x="5244353" y="189041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2021 Rank: 6th</a:t>
            </a:r>
          </a:p>
          <a:p>
            <a:r>
              <a:rPr lang="en-US" sz="1600" b="1" dirty="0">
                <a:solidFill>
                  <a:schemeClr val="accent2"/>
                </a:solidFill>
              </a:rPr>
              <a:t>	Moderately Low: 7th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	Very Low: 21</a:t>
            </a:r>
            <a:r>
              <a:rPr lang="en-US" sz="1600" b="1" baseline="30000" dirty="0">
                <a:solidFill>
                  <a:schemeClr val="accent1"/>
                </a:solidFill>
              </a:rPr>
              <a:t>st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13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CBDF76-6025-92BE-1110-992240DE0D5A}"/>
              </a:ext>
            </a:extLst>
          </p:cNvPr>
          <p:cNvSpPr/>
          <p:nvPr/>
        </p:nvSpPr>
        <p:spPr>
          <a:xfrm>
            <a:off x="184831" y="784810"/>
            <a:ext cx="8774338" cy="5934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948F1-441B-409A-A479-F907507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1181100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Birth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B9EF8-B850-4450-B2C5-A51AF8F1E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F6AE0D-EF25-4618-929D-93AEB7BDE7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F3530B-D8A0-872F-9868-42C015988609}"/>
              </a:ext>
            </a:extLst>
          </p:cNvPr>
          <p:cNvGrpSpPr/>
          <p:nvPr/>
        </p:nvGrpSpPr>
        <p:grpSpPr>
          <a:xfrm>
            <a:off x="7967207" y="159026"/>
            <a:ext cx="941602" cy="647798"/>
            <a:chOff x="7967207" y="159026"/>
            <a:chExt cx="941602" cy="647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216815-D47F-0BBE-EBFE-D33B386674CE}"/>
                </a:ext>
              </a:extLst>
            </p:cNvPr>
            <p:cNvSpPr/>
            <p:nvPr/>
          </p:nvSpPr>
          <p:spPr>
            <a:xfrm>
              <a:off x="7967207" y="159026"/>
              <a:ext cx="941602" cy="647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2EED84D-38D7-8107-7681-EEB460E3E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55" y="205416"/>
              <a:ext cx="938254" cy="57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46B8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8B90ED4-35A5-78E9-67EC-88907B6C86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337964"/>
              </p:ext>
            </p:extLst>
          </p:nvPr>
        </p:nvGraphicFramePr>
        <p:xfrm>
          <a:off x="1443318" y="1873624"/>
          <a:ext cx="7243482" cy="448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6F2C14-E66C-FC38-7D38-887F6F622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26614"/>
              </p:ext>
            </p:extLst>
          </p:nvPr>
        </p:nvGraphicFramePr>
        <p:xfrm>
          <a:off x="330883" y="6345453"/>
          <a:ext cx="8122836" cy="393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2836">
                  <a:extLst>
                    <a:ext uri="{9D8B030D-6E8A-4147-A177-3AD203B41FA5}">
                      <a16:colId xmlns:a16="http://schemas.microsoft.com/office/drawing/2014/main" val="2549586982"/>
                    </a:ext>
                  </a:extLst>
                </a:gridCol>
              </a:tblGrid>
              <a:tr h="20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Note: 2021 data are preliminary. 2022 data are cumulative. 2013 data not available.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96230"/>
                  </a:ext>
                </a:extLst>
              </a:tr>
              <a:tr h="189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Source: West Virginia Health Statistics Center, Vital Statistics System. August 2023.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446263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9CD19B3-629D-4C19-5E5C-66348E617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759842"/>
              </p:ext>
            </p:extLst>
          </p:nvPr>
        </p:nvGraphicFramePr>
        <p:xfrm>
          <a:off x="235190" y="853214"/>
          <a:ext cx="8451610" cy="544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5898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48F1-441B-409A-A479-F907507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1181100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Maternal Smoking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04D17-7967-E0C7-9A17-F3F3C1E52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B9EF8-B850-4450-B2C5-A51AF8F1E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F6AE0D-EF25-4618-929D-93AEB7BDE7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1E727F-F4B2-825A-3FEB-9B3C7293F916}"/>
              </a:ext>
            </a:extLst>
          </p:cNvPr>
          <p:cNvSpPr/>
          <p:nvPr/>
        </p:nvSpPr>
        <p:spPr>
          <a:xfrm>
            <a:off x="231439" y="751165"/>
            <a:ext cx="8774338" cy="5901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AAF106-36C4-4A65-CAE3-42E923BFF87B}"/>
              </a:ext>
            </a:extLst>
          </p:cNvPr>
          <p:cNvGrpSpPr/>
          <p:nvPr/>
        </p:nvGrpSpPr>
        <p:grpSpPr>
          <a:xfrm>
            <a:off x="7967207" y="159026"/>
            <a:ext cx="941602" cy="647798"/>
            <a:chOff x="7967207" y="159026"/>
            <a:chExt cx="941602" cy="64779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F446DA-0CEC-C188-B164-02AF7299F122}"/>
                </a:ext>
              </a:extLst>
            </p:cNvPr>
            <p:cNvSpPr/>
            <p:nvPr/>
          </p:nvSpPr>
          <p:spPr>
            <a:xfrm>
              <a:off x="7967207" y="159026"/>
              <a:ext cx="941602" cy="647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A08602DF-DB8E-AE60-D90B-21404A985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55" y="205416"/>
              <a:ext cx="938254" cy="57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46B8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05FD4F2-C8F8-151C-7194-D8FD84730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535648"/>
              </p:ext>
            </p:extLst>
          </p:nvPr>
        </p:nvGraphicFramePr>
        <p:xfrm>
          <a:off x="235191" y="806824"/>
          <a:ext cx="8451609" cy="554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572E48B-17A0-9E57-320D-38F7A8BD9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757914"/>
              </p:ext>
            </p:extLst>
          </p:nvPr>
        </p:nvGraphicFramePr>
        <p:xfrm>
          <a:off x="235189" y="6356350"/>
          <a:ext cx="8260225" cy="367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225">
                  <a:extLst>
                    <a:ext uri="{9D8B030D-6E8A-4147-A177-3AD203B41FA5}">
                      <a16:colId xmlns:a16="http://schemas.microsoft.com/office/drawing/2014/main" val="35736713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Note: 2021 data are preliminary. 2022 data are cumulative. Vaping data began collection in 2019. In 2019, 56.8% of vaping data is unknown.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12307"/>
                  </a:ext>
                </a:extLst>
              </a:tr>
              <a:tr h="130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Source: West Virginia Health Statistics Center, Vital Statistics System. August 2023.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8559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B874DA-9600-B7D2-6301-B5A483E5C9E7}"/>
              </a:ext>
            </a:extLst>
          </p:cNvPr>
          <p:cNvSpPr txBox="1"/>
          <p:nvPr/>
        </p:nvSpPr>
        <p:spPr>
          <a:xfrm>
            <a:off x="6382871" y="1783976"/>
            <a:ext cx="16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2021 Rank: 1st</a:t>
            </a:r>
          </a:p>
        </p:txBody>
      </p:sp>
    </p:spTree>
    <p:extLst>
      <p:ext uri="{BB962C8B-B14F-4D97-AF65-F5344CB8AC3E}">
        <p14:creationId xmlns:p14="http://schemas.microsoft.com/office/powerpoint/2010/main" val="29727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CBDF76-6025-92BE-1110-992240DE0D5A}"/>
              </a:ext>
            </a:extLst>
          </p:cNvPr>
          <p:cNvSpPr/>
          <p:nvPr/>
        </p:nvSpPr>
        <p:spPr>
          <a:xfrm>
            <a:off x="134471" y="751164"/>
            <a:ext cx="8774338" cy="5934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948F1-441B-409A-A479-F907507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1181100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 Births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B9EF8-B850-4450-B2C5-A51AF8F1E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F6AE0D-EF25-4618-929D-93AEB7BDE7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DBC6FB-5B91-9732-600A-8E879474A37D}"/>
              </a:ext>
            </a:extLst>
          </p:cNvPr>
          <p:cNvGrpSpPr/>
          <p:nvPr/>
        </p:nvGrpSpPr>
        <p:grpSpPr>
          <a:xfrm>
            <a:off x="7967207" y="159026"/>
            <a:ext cx="941602" cy="647798"/>
            <a:chOff x="7967207" y="159026"/>
            <a:chExt cx="941602" cy="647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821191-34BD-A31B-F19A-3B77C177D4F0}"/>
                </a:ext>
              </a:extLst>
            </p:cNvPr>
            <p:cNvSpPr/>
            <p:nvPr/>
          </p:nvSpPr>
          <p:spPr>
            <a:xfrm>
              <a:off x="7967207" y="159026"/>
              <a:ext cx="941602" cy="647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7B2D875B-DDED-A752-267B-516C0A7C6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55" y="205416"/>
              <a:ext cx="938254" cy="57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46B8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B32324D-2228-D8C4-564E-16E6E901B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441154"/>
              </p:ext>
            </p:extLst>
          </p:nvPr>
        </p:nvGraphicFramePr>
        <p:xfrm>
          <a:off x="235190" y="866690"/>
          <a:ext cx="8451610" cy="548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13C2596-1A3B-3728-E62B-0C2DB04F4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100625"/>
              </p:ext>
            </p:extLst>
          </p:nvPr>
        </p:nvGraphicFramePr>
        <p:xfrm>
          <a:off x="404038" y="6356350"/>
          <a:ext cx="8260225" cy="393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225">
                  <a:extLst>
                    <a:ext uri="{9D8B030D-6E8A-4147-A177-3AD203B41FA5}">
                      <a16:colId xmlns:a16="http://schemas.microsoft.com/office/drawing/2014/main" val="2549586982"/>
                    </a:ext>
                  </a:extLst>
                </a:gridCol>
              </a:tblGrid>
              <a:tr h="20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Note: 2021 data are preliminary. 2022 data are cumulative.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96230"/>
                  </a:ext>
                </a:extLst>
              </a:tr>
              <a:tr h="189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Source: West Virginia Health Statistics Center, Vital Statistics System. August 2023.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44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36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CBDF76-6025-92BE-1110-992240DE0D5A}"/>
              </a:ext>
            </a:extLst>
          </p:cNvPr>
          <p:cNvSpPr/>
          <p:nvPr/>
        </p:nvSpPr>
        <p:spPr>
          <a:xfrm>
            <a:off x="235191" y="775389"/>
            <a:ext cx="8774338" cy="5934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6983C0-7E0A-88D4-C652-40333E58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1181100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 Births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B9EF8-B850-4450-B2C5-A51AF8F1E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F6AE0D-EF25-4618-929D-93AEB7BDE7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F8AB26-58D7-BE79-A99B-D97A7F648117}"/>
              </a:ext>
            </a:extLst>
          </p:cNvPr>
          <p:cNvGrpSpPr/>
          <p:nvPr/>
        </p:nvGrpSpPr>
        <p:grpSpPr>
          <a:xfrm>
            <a:off x="7967207" y="159026"/>
            <a:ext cx="941602" cy="647798"/>
            <a:chOff x="7967207" y="159026"/>
            <a:chExt cx="941602" cy="647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F0AE92-B23A-4E5A-4963-2AFA38385746}"/>
                </a:ext>
              </a:extLst>
            </p:cNvPr>
            <p:cNvSpPr/>
            <p:nvPr/>
          </p:nvSpPr>
          <p:spPr>
            <a:xfrm>
              <a:off x="7967207" y="159026"/>
              <a:ext cx="941602" cy="647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7806377-8B81-07C1-C40A-44B818ACD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55" y="205416"/>
              <a:ext cx="938254" cy="57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46B8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E9BF31C-C138-BF5C-E5F5-142CEDC36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95432"/>
              </p:ext>
            </p:extLst>
          </p:nvPr>
        </p:nvGraphicFramePr>
        <p:xfrm>
          <a:off x="235190" y="868900"/>
          <a:ext cx="8451610" cy="553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A2F029D-FC44-DA6D-86E6-E2E6051E0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137911"/>
              </p:ext>
            </p:extLst>
          </p:nvPr>
        </p:nvGraphicFramePr>
        <p:xfrm>
          <a:off x="378729" y="6471218"/>
          <a:ext cx="8260225" cy="371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225">
                  <a:extLst>
                    <a:ext uri="{9D8B030D-6E8A-4147-A177-3AD203B41FA5}">
                      <a16:colId xmlns:a16="http://schemas.microsoft.com/office/drawing/2014/main" val="2549586982"/>
                    </a:ext>
                  </a:extLst>
                </a:gridCol>
              </a:tblGrid>
              <a:tr h="1924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Note: 2013 data not available. 2021 data are preliminary. 2022 data are cumulative.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96230"/>
                  </a:ext>
                </a:extLst>
              </a:tr>
              <a:tr h="178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Source: West Virginia Health Statistics Center, Vital Statistics System. August 2023.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44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76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CBDF76-6025-92BE-1110-992240DE0D5A}"/>
              </a:ext>
            </a:extLst>
          </p:cNvPr>
          <p:cNvSpPr/>
          <p:nvPr/>
        </p:nvSpPr>
        <p:spPr>
          <a:xfrm>
            <a:off x="235191" y="775389"/>
            <a:ext cx="8774338" cy="5934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948F1-441B-409A-A479-F907507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1181100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Teen Birth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B9EF8-B850-4450-B2C5-A51AF8F1E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F6AE0D-EF25-4618-929D-93AEB7BDE7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F8AB26-58D7-BE79-A99B-D97A7F648117}"/>
              </a:ext>
            </a:extLst>
          </p:cNvPr>
          <p:cNvGrpSpPr/>
          <p:nvPr/>
        </p:nvGrpSpPr>
        <p:grpSpPr>
          <a:xfrm>
            <a:off x="7967207" y="159026"/>
            <a:ext cx="941602" cy="647798"/>
            <a:chOff x="7967207" y="159026"/>
            <a:chExt cx="941602" cy="647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F0AE92-B23A-4E5A-4963-2AFA38385746}"/>
                </a:ext>
              </a:extLst>
            </p:cNvPr>
            <p:cNvSpPr/>
            <p:nvPr/>
          </p:nvSpPr>
          <p:spPr>
            <a:xfrm>
              <a:off x="7967207" y="159026"/>
              <a:ext cx="941602" cy="647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7806377-8B81-07C1-C40A-44B818ACD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55" y="205416"/>
              <a:ext cx="938254" cy="57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46B8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4BE08174-2E47-D317-340D-9ED864A3BC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044344"/>
              </p:ext>
            </p:extLst>
          </p:nvPr>
        </p:nvGraphicFramePr>
        <p:xfrm>
          <a:off x="235190" y="884734"/>
          <a:ext cx="8451609" cy="5471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C5A0DE6-E97C-B24D-EAF6-258E52F7C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84824"/>
              </p:ext>
            </p:extLst>
          </p:nvPr>
        </p:nvGraphicFramePr>
        <p:xfrm>
          <a:off x="251950" y="6278440"/>
          <a:ext cx="8260225" cy="393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225">
                  <a:extLst>
                    <a:ext uri="{9D8B030D-6E8A-4147-A177-3AD203B41FA5}">
                      <a16:colId xmlns:a16="http://schemas.microsoft.com/office/drawing/2014/main" val="2549586982"/>
                    </a:ext>
                  </a:extLst>
                </a:gridCol>
              </a:tblGrid>
              <a:tr h="20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Note: 2021 data are preliminary. Teen Birth rate is calculated by live births for age group 15-19 per 1,000 females aged 15-19.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96230"/>
                  </a:ext>
                </a:extLst>
              </a:tr>
              <a:tr h="189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Source: West Virginia Health Statistics Center, Vital Statistics System. August 2023.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44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093939"/>
      </p:ext>
    </p:extLst>
  </p:cSld>
  <p:clrMapOvr>
    <a:masterClrMapping/>
  </p:clrMapOvr>
</p:sld>
</file>

<file path=ppt/theme/theme1.xml><?xml version="1.0" encoding="utf-8"?>
<a:theme xmlns:a="http://schemas.openxmlformats.org/drawingml/2006/main" name="DHHR_PPT_Template_0114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HHR_PPT_Template_011414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74225</TotalTime>
  <Words>1105</Words>
  <Application>Microsoft Office PowerPoint</Application>
  <PresentationFormat>On-screen Show (4:3)</PresentationFormat>
  <Paragraphs>216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DHHR_PPT_Template_011414</vt:lpstr>
      <vt:lpstr>1_DHHR_PPT_Template_011414</vt:lpstr>
      <vt:lpstr>Current Status of Perinatal Health in West Virginia, 2022</vt:lpstr>
      <vt:lpstr>WV Resident Birth Outcome Rankings, 2021</vt:lpstr>
      <vt:lpstr>Pre-Term Births</vt:lpstr>
      <vt:lpstr>Low Birthweight</vt:lpstr>
      <vt:lpstr>Birth Method</vt:lpstr>
      <vt:lpstr>Maternal Smoking</vt:lpstr>
      <vt:lpstr>Home Births</vt:lpstr>
      <vt:lpstr>Home Births</vt:lpstr>
      <vt:lpstr>Teen Birth</vt:lpstr>
      <vt:lpstr>Infections Present</vt:lpstr>
      <vt:lpstr>Breastfeeding</vt:lpstr>
      <vt:lpstr>Infant Mortality</vt:lpstr>
      <vt:lpstr>Infant Mortality</vt:lpstr>
      <vt:lpstr>Maternal Mortality</vt:lpstr>
      <vt:lpstr>Questions?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Orth</dc:creator>
  <cp:lastModifiedBy>Kitty P</cp:lastModifiedBy>
  <cp:revision>539</cp:revision>
  <cp:lastPrinted>2023-09-05T14:49:02Z</cp:lastPrinted>
  <dcterms:created xsi:type="dcterms:W3CDTF">2013-12-18T20:24:50Z</dcterms:created>
  <dcterms:modified xsi:type="dcterms:W3CDTF">2023-09-25T18:51:34Z</dcterms:modified>
</cp:coreProperties>
</file>