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6" r:id="rId2"/>
    <p:sldId id="302" r:id="rId3"/>
    <p:sldId id="314" r:id="rId4"/>
    <p:sldId id="315" r:id="rId5"/>
    <p:sldId id="264" r:id="rId6"/>
    <p:sldId id="257" r:id="rId7"/>
    <p:sldId id="261" r:id="rId8"/>
    <p:sldId id="260" r:id="rId9"/>
    <p:sldId id="259" r:id="rId10"/>
    <p:sldId id="258" r:id="rId11"/>
    <p:sldId id="319" r:id="rId12"/>
    <p:sldId id="316" r:id="rId13"/>
    <p:sldId id="317" r:id="rId14"/>
    <p:sldId id="320" r:id="rId15"/>
    <p:sldId id="326" r:id="rId16"/>
    <p:sldId id="327" r:id="rId17"/>
    <p:sldId id="300" r:id="rId18"/>
    <p:sldId id="321" r:id="rId19"/>
    <p:sldId id="322" r:id="rId20"/>
    <p:sldId id="323" r:id="rId21"/>
    <p:sldId id="325" r:id="rId22"/>
    <p:sldId id="284" r:id="rId23"/>
    <p:sldId id="287" r:id="rId24"/>
    <p:sldId id="288" r:id="rId25"/>
    <p:sldId id="298" r:id="rId26"/>
    <p:sldId id="299" r:id="rId27"/>
    <p:sldId id="277" r:id="rId28"/>
    <p:sldId id="301"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4" d="100"/>
          <a:sy n="24" d="100"/>
        </p:scale>
        <p:origin x="198"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6FDF6-1C05-48F2-8EAE-478B5F8E83C5}"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38EB42BD-8D2A-451F-AE42-A10B2147746F}">
      <dgm:prSet/>
      <dgm:spPr/>
      <dgm:t>
        <a:bodyPr/>
        <a:lstStyle/>
        <a:p>
          <a:r>
            <a:rPr lang="en-US" dirty="0"/>
            <a:t>Beatings, burnings, sexual assault, starvation</a:t>
          </a:r>
        </a:p>
      </dgm:t>
    </dgm:pt>
    <dgm:pt modelId="{B08BB3FA-963B-4D58-BD96-576DF9B9C337}" type="parTrans" cxnId="{B1A5DC9B-B2A2-41AB-ABEF-4B6FED715E54}">
      <dgm:prSet/>
      <dgm:spPr/>
      <dgm:t>
        <a:bodyPr/>
        <a:lstStyle/>
        <a:p>
          <a:endParaRPr lang="en-US"/>
        </a:p>
      </dgm:t>
    </dgm:pt>
    <dgm:pt modelId="{A84DDDE5-1BE7-406F-B5E7-C77051170860}" type="sibTrans" cxnId="{B1A5DC9B-B2A2-41AB-ABEF-4B6FED715E54}">
      <dgm:prSet/>
      <dgm:spPr/>
      <dgm:t>
        <a:bodyPr/>
        <a:lstStyle/>
        <a:p>
          <a:endParaRPr lang="en-US"/>
        </a:p>
      </dgm:t>
    </dgm:pt>
    <dgm:pt modelId="{0015E8BE-D3A8-4F1D-A643-AA0A8F67EFA8}">
      <dgm:prSet/>
      <dgm:spPr/>
      <dgm:t>
        <a:bodyPr/>
        <a:lstStyle/>
        <a:p>
          <a:r>
            <a:rPr lang="en-US"/>
            <a:t>Psychological abuses </a:t>
          </a:r>
        </a:p>
      </dgm:t>
    </dgm:pt>
    <dgm:pt modelId="{4D637748-A49A-4DF9-A45E-6181E78EE8CD}" type="parTrans" cxnId="{114CE2FF-838C-470B-A87E-D317B8C24046}">
      <dgm:prSet/>
      <dgm:spPr/>
      <dgm:t>
        <a:bodyPr/>
        <a:lstStyle/>
        <a:p>
          <a:endParaRPr lang="en-US"/>
        </a:p>
      </dgm:t>
    </dgm:pt>
    <dgm:pt modelId="{9F428CD8-7D01-4B07-85ED-E09CE9563213}" type="sibTrans" cxnId="{114CE2FF-838C-470B-A87E-D317B8C24046}">
      <dgm:prSet/>
      <dgm:spPr/>
      <dgm:t>
        <a:bodyPr/>
        <a:lstStyle/>
        <a:p>
          <a:endParaRPr lang="en-US"/>
        </a:p>
      </dgm:t>
    </dgm:pt>
    <dgm:pt modelId="{8B1DF2E6-A921-49B2-A368-6C8AB4ADC33C}">
      <dgm:prSet/>
      <dgm:spPr/>
      <dgm:t>
        <a:bodyPr/>
        <a:lstStyle/>
        <a:p>
          <a:r>
            <a:rPr lang="en-US"/>
            <a:t>Document withholding</a:t>
          </a:r>
        </a:p>
      </dgm:t>
    </dgm:pt>
    <dgm:pt modelId="{1E3429A8-4FC1-4099-82BA-56C94223E8C6}" type="parTrans" cxnId="{CAF02F8C-84AF-493E-9592-7490355D5CBF}">
      <dgm:prSet/>
      <dgm:spPr/>
      <dgm:t>
        <a:bodyPr/>
        <a:lstStyle/>
        <a:p>
          <a:endParaRPr lang="en-US"/>
        </a:p>
      </dgm:t>
    </dgm:pt>
    <dgm:pt modelId="{B6A7ED5C-D699-4D1A-B063-AD1FAE776034}" type="sibTrans" cxnId="{CAF02F8C-84AF-493E-9592-7490355D5CBF}">
      <dgm:prSet/>
      <dgm:spPr/>
      <dgm:t>
        <a:bodyPr/>
        <a:lstStyle/>
        <a:p>
          <a:endParaRPr lang="en-US"/>
        </a:p>
      </dgm:t>
    </dgm:pt>
    <dgm:pt modelId="{73E9E0E6-EE7F-4635-B458-F6A458DF57E0}">
      <dgm:prSet/>
      <dgm:spPr/>
      <dgm:t>
        <a:bodyPr/>
        <a:lstStyle/>
        <a:p>
          <a:r>
            <a:rPr lang="en-US"/>
            <a:t>Debt bondage</a:t>
          </a:r>
        </a:p>
      </dgm:t>
    </dgm:pt>
    <dgm:pt modelId="{F71936E6-758E-467E-B2ED-E0C2939E5D19}" type="parTrans" cxnId="{94352F4D-9B1C-4559-B154-A2CA0BDA44F7}">
      <dgm:prSet/>
      <dgm:spPr/>
      <dgm:t>
        <a:bodyPr/>
        <a:lstStyle/>
        <a:p>
          <a:endParaRPr lang="en-US"/>
        </a:p>
      </dgm:t>
    </dgm:pt>
    <dgm:pt modelId="{126A1A26-BD9E-49B6-AD83-9441C4016BDB}" type="sibTrans" cxnId="{94352F4D-9B1C-4559-B154-A2CA0BDA44F7}">
      <dgm:prSet/>
      <dgm:spPr/>
      <dgm:t>
        <a:bodyPr/>
        <a:lstStyle/>
        <a:p>
          <a:endParaRPr lang="en-US"/>
        </a:p>
      </dgm:t>
    </dgm:pt>
    <dgm:pt modelId="{B5413785-D13C-4B6B-A76E-C64C58EB3ABB}">
      <dgm:prSet/>
      <dgm:spPr/>
      <dgm:t>
        <a:bodyPr/>
        <a:lstStyle/>
        <a:p>
          <a:r>
            <a:rPr lang="en-US"/>
            <a:t>Threats of deportation</a:t>
          </a:r>
        </a:p>
      </dgm:t>
    </dgm:pt>
    <dgm:pt modelId="{59859CF1-C38A-4D05-BC41-93AF2D51E6FE}" type="parTrans" cxnId="{5EC8B9E0-C92D-4AA1-A550-228E4C27537B}">
      <dgm:prSet/>
      <dgm:spPr/>
      <dgm:t>
        <a:bodyPr/>
        <a:lstStyle/>
        <a:p>
          <a:endParaRPr lang="en-US"/>
        </a:p>
      </dgm:t>
    </dgm:pt>
    <dgm:pt modelId="{D4828EF4-5599-4A5C-B939-301FBF1616F5}" type="sibTrans" cxnId="{5EC8B9E0-C92D-4AA1-A550-228E4C27537B}">
      <dgm:prSet/>
      <dgm:spPr/>
      <dgm:t>
        <a:bodyPr/>
        <a:lstStyle/>
        <a:p>
          <a:endParaRPr lang="en-US"/>
        </a:p>
      </dgm:t>
    </dgm:pt>
    <dgm:pt modelId="{A56B9BCF-386C-4D76-ABB2-E56FEEDE57DF}">
      <dgm:prSet/>
      <dgm:spPr/>
      <dgm:t>
        <a:bodyPr/>
        <a:lstStyle/>
        <a:p>
          <a:r>
            <a:rPr lang="en-US"/>
            <a:t>Threats against family or friends</a:t>
          </a:r>
        </a:p>
      </dgm:t>
    </dgm:pt>
    <dgm:pt modelId="{3ED013E6-DC5C-43DD-B999-9EC79C4E58AE}" type="parTrans" cxnId="{063A78B9-3D13-4B03-8614-157763B8782F}">
      <dgm:prSet/>
      <dgm:spPr/>
      <dgm:t>
        <a:bodyPr/>
        <a:lstStyle/>
        <a:p>
          <a:endParaRPr lang="en-US"/>
        </a:p>
      </dgm:t>
    </dgm:pt>
    <dgm:pt modelId="{6DF720EB-8820-475F-859A-9D902E0D29F6}" type="sibTrans" cxnId="{063A78B9-3D13-4B03-8614-157763B8782F}">
      <dgm:prSet/>
      <dgm:spPr/>
      <dgm:t>
        <a:bodyPr/>
        <a:lstStyle/>
        <a:p>
          <a:endParaRPr lang="en-US"/>
        </a:p>
      </dgm:t>
    </dgm:pt>
    <dgm:pt modelId="{F3A5063E-913A-4017-A823-17B547CB1922}">
      <dgm:prSet/>
      <dgm:spPr/>
      <dgm:t>
        <a:bodyPr/>
        <a:lstStyle/>
        <a:p>
          <a:r>
            <a:rPr lang="en-US"/>
            <a:t>Drug/alcohol dependency </a:t>
          </a:r>
        </a:p>
      </dgm:t>
    </dgm:pt>
    <dgm:pt modelId="{756A3A9F-2186-4F64-85DE-5D8A66163211}" type="parTrans" cxnId="{2336ACBB-C37D-4CA5-AE4F-B342789165A0}">
      <dgm:prSet/>
      <dgm:spPr/>
      <dgm:t>
        <a:bodyPr/>
        <a:lstStyle/>
        <a:p>
          <a:endParaRPr lang="en-US"/>
        </a:p>
      </dgm:t>
    </dgm:pt>
    <dgm:pt modelId="{777BC1E6-9807-40D5-BD78-8A096029A618}" type="sibTrans" cxnId="{2336ACBB-C37D-4CA5-AE4F-B342789165A0}">
      <dgm:prSet/>
      <dgm:spPr/>
      <dgm:t>
        <a:bodyPr/>
        <a:lstStyle/>
        <a:p>
          <a:endParaRPr lang="en-US"/>
        </a:p>
      </dgm:t>
    </dgm:pt>
    <dgm:pt modelId="{39AC77A1-8F64-4C8B-8F57-DAF2C65BC077}">
      <dgm:prSet/>
      <dgm:spPr/>
      <dgm:t>
        <a:bodyPr/>
        <a:lstStyle/>
        <a:p>
          <a:r>
            <a:rPr lang="en-US"/>
            <a:t>US vs Mendez </a:t>
          </a:r>
        </a:p>
      </dgm:t>
    </dgm:pt>
    <dgm:pt modelId="{B9311110-95FC-49AF-BA59-19FB928F973F}" type="parTrans" cxnId="{55F33DF5-4A65-467D-9F59-1FFE04BB956C}">
      <dgm:prSet/>
      <dgm:spPr/>
      <dgm:t>
        <a:bodyPr/>
        <a:lstStyle/>
        <a:p>
          <a:endParaRPr lang="en-US"/>
        </a:p>
      </dgm:t>
    </dgm:pt>
    <dgm:pt modelId="{A1D623AD-8660-4E86-83F3-6470EE0AD966}" type="sibTrans" cxnId="{55F33DF5-4A65-467D-9F59-1FFE04BB956C}">
      <dgm:prSet/>
      <dgm:spPr/>
      <dgm:t>
        <a:bodyPr/>
        <a:lstStyle/>
        <a:p>
          <a:endParaRPr lang="en-US"/>
        </a:p>
      </dgm:t>
    </dgm:pt>
    <dgm:pt modelId="{8CAB1A6A-7900-4D86-855D-492516C7B0C9}">
      <dgm:prSet/>
      <dgm:spPr/>
      <dgm:t>
        <a:bodyPr/>
        <a:lstStyle/>
        <a:p>
          <a:r>
            <a:rPr lang="en-US"/>
            <a:t>Isolation</a:t>
          </a:r>
        </a:p>
      </dgm:t>
    </dgm:pt>
    <dgm:pt modelId="{6366F94F-7705-46E3-AAF4-312FFB18AE31}" type="parTrans" cxnId="{C582EFC8-E6E4-4558-BF41-54BF45206494}">
      <dgm:prSet/>
      <dgm:spPr/>
      <dgm:t>
        <a:bodyPr/>
        <a:lstStyle/>
        <a:p>
          <a:endParaRPr lang="en-US"/>
        </a:p>
      </dgm:t>
    </dgm:pt>
    <dgm:pt modelId="{9A33D921-EA1B-4836-B69B-5324F2C5E695}" type="sibTrans" cxnId="{C582EFC8-E6E4-4558-BF41-54BF45206494}">
      <dgm:prSet/>
      <dgm:spPr/>
      <dgm:t>
        <a:bodyPr/>
        <a:lstStyle/>
        <a:p>
          <a:endParaRPr lang="en-US"/>
        </a:p>
      </dgm:t>
    </dgm:pt>
    <dgm:pt modelId="{183EBA7B-726A-46A7-87E6-946CF8DDC311}">
      <dgm:prSet/>
      <dgm:spPr/>
      <dgm:t>
        <a:bodyPr/>
        <a:lstStyle/>
        <a:p>
          <a:r>
            <a:rPr lang="en-US"/>
            <a:t>Allowing one call home per week, with trafficking right beside of them</a:t>
          </a:r>
        </a:p>
      </dgm:t>
    </dgm:pt>
    <dgm:pt modelId="{9FE63ACC-2B5F-408F-A33D-A939F70437A8}" type="parTrans" cxnId="{5E119739-C9F2-4FE6-B9CC-A896AB99CAB2}">
      <dgm:prSet/>
      <dgm:spPr/>
      <dgm:t>
        <a:bodyPr/>
        <a:lstStyle/>
        <a:p>
          <a:endParaRPr lang="en-US"/>
        </a:p>
      </dgm:t>
    </dgm:pt>
    <dgm:pt modelId="{0ACE887A-027A-43C9-93A9-00032D0C269D}" type="sibTrans" cxnId="{5E119739-C9F2-4FE6-B9CC-A896AB99CAB2}">
      <dgm:prSet/>
      <dgm:spPr/>
      <dgm:t>
        <a:bodyPr/>
        <a:lstStyle/>
        <a:p>
          <a:endParaRPr lang="en-US"/>
        </a:p>
      </dgm:t>
    </dgm:pt>
    <dgm:pt modelId="{2ED9E95E-F753-40EB-9692-FD89459258B0}" type="pres">
      <dgm:prSet presAssocID="{7196FDF6-1C05-48F2-8EAE-478B5F8E83C5}" presName="diagram" presStyleCnt="0">
        <dgm:presLayoutVars>
          <dgm:dir/>
          <dgm:resizeHandles val="exact"/>
        </dgm:presLayoutVars>
      </dgm:prSet>
      <dgm:spPr/>
    </dgm:pt>
    <dgm:pt modelId="{8972625F-29FC-4475-904E-D397CB0D74BD}" type="pres">
      <dgm:prSet presAssocID="{38EB42BD-8D2A-451F-AE42-A10B2147746F}" presName="node" presStyleLbl="node1" presStyleIdx="0" presStyleCnt="8">
        <dgm:presLayoutVars>
          <dgm:bulletEnabled val="1"/>
        </dgm:presLayoutVars>
      </dgm:prSet>
      <dgm:spPr/>
    </dgm:pt>
    <dgm:pt modelId="{57297274-7813-4096-BEC3-2B01D4D87FFC}" type="pres">
      <dgm:prSet presAssocID="{A84DDDE5-1BE7-406F-B5E7-C77051170860}" presName="sibTrans" presStyleCnt="0"/>
      <dgm:spPr/>
    </dgm:pt>
    <dgm:pt modelId="{F0E08D48-646F-44AF-B63A-A69DF1196A4A}" type="pres">
      <dgm:prSet presAssocID="{0015E8BE-D3A8-4F1D-A643-AA0A8F67EFA8}" presName="node" presStyleLbl="node1" presStyleIdx="1" presStyleCnt="8">
        <dgm:presLayoutVars>
          <dgm:bulletEnabled val="1"/>
        </dgm:presLayoutVars>
      </dgm:prSet>
      <dgm:spPr/>
    </dgm:pt>
    <dgm:pt modelId="{DBD01CD8-CC36-4D5E-B947-0DB8DD8543EC}" type="pres">
      <dgm:prSet presAssocID="{9F428CD8-7D01-4B07-85ED-E09CE9563213}" presName="sibTrans" presStyleCnt="0"/>
      <dgm:spPr/>
    </dgm:pt>
    <dgm:pt modelId="{B018B742-C84E-4693-8615-7F50DE8B00A3}" type="pres">
      <dgm:prSet presAssocID="{8B1DF2E6-A921-49B2-A368-6C8AB4ADC33C}" presName="node" presStyleLbl="node1" presStyleIdx="2" presStyleCnt="8">
        <dgm:presLayoutVars>
          <dgm:bulletEnabled val="1"/>
        </dgm:presLayoutVars>
      </dgm:prSet>
      <dgm:spPr/>
    </dgm:pt>
    <dgm:pt modelId="{7241321E-1AE0-405C-AEA7-5AA13263C8FB}" type="pres">
      <dgm:prSet presAssocID="{B6A7ED5C-D699-4D1A-B063-AD1FAE776034}" presName="sibTrans" presStyleCnt="0"/>
      <dgm:spPr/>
    </dgm:pt>
    <dgm:pt modelId="{DBA7BAF6-18A1-4376-A42C-B3BDBE23207B}" type="pres">
      <dgm:prSet presAssocID="{73E9E0E6-EE7F-4635-B458-F6A458DF57E0}" presName="node" presStyleLbl="node1" presStyleIdx="3" presStyleCnt="8">
        <dgm:presLayoutVars>
          <dgm:bulletEnabled val="1"/>
        </dgm:presLayoutVars>
      </dgm:prSet>
      <dgm:spPr/>
    </dgm:pt>
    <dgm:pt modelId="{B52812FD-7982-4337-894A-6A592426F460}" type="pres">
      <dgm:prSet presAssocID="{126A1A26-BD9E-49B6-AD83-9441C4016BDB}" presName="sibTrans" presStyleCnt="0"/>
      <dgm:spPr/>
    </dgm:pt>
    <dgm:pt modelId="{8B8C7479-D86B-45AC-9252-867649D0F46C}" type="pres">
      <dgm:prSet presAssocID="{B5413785-D13C-4B6B-A76E-C64C58EB3ABB}" presName="node" presStyleLbl="node1" presStyleIdx="4" presStyleCnt="8">
        <dgm:presLayoutVars>
          <dgm:bulletEnabled val="1"/>
        </dgm:presLayoutVars>
      </dgm:prSet>
      <dgm:spPr/>
    </dgm:pt>
    <dgm:pt modelId="{974A1F50-E41E-4C0D-B214-1D7BB89191F0}" type="pres">
      <dgm:prSet presAssocID="{D4828EF4-5599-4A5C-B939-301FBF1616F5}" presName="sibTrans" presStyleCnt="0"/>
      <dgm:spPr/>
    </dgm:pt>
    <dgm:pt modelId="{11F1DB96-1EF5-4883-BD36-75081138524E}" type="pres">
      <dgm:prSet presAssocID="{A56B9BCF-386C-4D76-ABB2-E56FEEDE57DF}" presName="node" presStyleLbl="node1" presStyleIdx="5" presStyleCnt="8">
        <dgm:presLayoutVars>
          <dgm:bulletEnabled val="1"/>
        </dgm:presLayoutVars>
      </dgm:prSet>
      <dgm:spPr/>
    </dgm:pt>
    <dgm:pt modelId="{476AE762-764B-4E34-868F-2CB0F17D68A2}" type="pres">
      <dgm:prSet presAssocID="{6DF720EB-8820-475F-859A-9D902E0D29F6}" presName="sibTrans" presStyleCnt="0"/>
      <dgm:spPr/>
    </dgm:pt>
    <dgm:pt modelId="{2DAFDE1E-750B-4A4A-8462-0F792DB51AD2}" type="pres">
      <dgm:prSet presAssocID="{F3A5063E-913A-4017-A823-17B547CB1922}" presName="node" presStyleLbl="node1" presStyleIdx="6" presStyleCnt="8">
        <dgm:presLayoutVars>
          <dgm:bulletEnabled val="1"/>
        </dgm:presLayoutVars>
      </dgm:prSet>
      <dgm:spPr/>
    </dgm:pt>
    <dgm:pt modelId="{5C5875C1-B8CE-4B1B-A893-AEFFEF60FCD0}" type="pres">
      <dgm:prSet presAssocID="{777BC1E6-9807-40D5-BD78-8A096029A618}" presName="sibTrans" presStyleCnt="0"/>
      <dgm:spPr/>
    </dgm:pt>
    <dgm:pt modelId="{336C6DEA-F9C8-4E35-9DDA-39C9CC6778D6}" type="pres">
      <dgm:prSet presAssocID="{8CAB1A6A-7900-4D86-855D-492516C7B0C9}" presName="node" presStyleLbl="node1" presStyleIdx="7" presStyleCnt="8">
        <dgm:presLayoutVars>
          <dgm:bulletEnabled val="1"/>
        </dgm:presLayoutVars>
      </dgm:prSet>
      <dgm:spPr/>
    </dgm:pt>
  </dgm:ptLst>
  <dgm:cxnLst>
    <dgm:cxn modelId="{ED7AB311-924D-42A5-9C79-F8C5BE3C9716}" type="presOf" srcId="{0015E8BE-D3A8-4F1D-A643-AA0A8F67EFA8}" destId="{F0E08D48-646F-44AF-B63A-A69DF1196A4A}" srcOrd="0" destOrd="0" presId="urn:microsoft.com/office/officeart/2005/8/layout/default"/>
    <dgm:cxn modelId="{4040261A-CAEB-4FB2-9663-B9B3DDFE0A09}" type="presOf" srcId="{183EBA7B-726A-46A7-87E6-946CF8DDC311}" destId="{336C6DEA-F9C8-4E35-9DDA-39C9CC6778D6}" srcOrd="0" destOrd="1" presId="urn:microsoft.com/office/officeart/2005/8/layout/default"/>
    <dgm:cxn modelId="{5E119739-C9F2-4FE6-B9CC-A896AB99CAB2}" srcId="{8CAB1A6A-7900-4D86-855D-492516C7B0C9}" destId="{183EBA7B-726A-46A7-87E6-946CF8DDC311}" srcOrd="0" destOrd="0" parTransId="{9FE63ACC-2B5F-408F-A33D-A939F70437A8}" sibTransId="{0ACE887A-027A-43C9-93A9-00032D0C269D}"/>
    <dgm:cxn modelId="{23F3EC3C-4504-49D1-BBFC-F05DA10AF47E}" type="presOf" srcId="{73E9E0E6-EE7F-4635-B458-F6A458DF57E0}" destId="{DBA7BAF6-18A1-4376-A42C-B3BDBE23207B}" srcOrd="0" destOrd="0" presId="urn:microsoft.com/office/officeart/2005/8/layout/default"/>
    <dgm:cxn modelId="{384A426A-4AF0-49AB-828F-7434BE160331}" type="presOf" srcId="{39AC77A1-8F64-4C8B-8F57-DAF2C65BC077}" destId="{2DAFDE1E-750B-4A4A-8462-0F792DB51AD2}" srcOrd="0" destOrd="1" presId="urn:microsoft.com/office/officeart/2005/8/layout/default"/>
    <dgm:cxn modelId="{94352F4D-9B1C-4559-B154-A2CA0BDA44F7}" srcId="{7196FDF6-1C05-48F2-8EAE-478B5F8E83C5}" destId="{73E9E0E6-EE7F-4635-B458-F6A458DF57E0}" srcOrd="3" destOrd="0" parTransId="{F71936E6-758E-467E-B2ED-E0C2939E5D19}" sibTransId="{126A1A26-BD9E-49B6-AD83-9441C4016BDB}"/>
    <dgm:cxn modelId="{5A156377-773B-4D63-819F-201B3356C7AF}" type="presOf" srcId="{F3A5063E-913A-4017-A823-17B547CB1922}" destId="{2DAFDE1E-750B-4A4A-8462-0F792DB51AD2}" srcOrd="0" destOrd="0" presId="urn:microsoft.com/office/officeart/2005/8/layout/default"/>
    <dgm:cxn modelId="{D0FFBC8B-77BC-41BC-84A0-9DDA0E258C6C}" type="presOf" srcId="{38EB42BD-8D2A-451F-AE42-A10B2147746F}" destId="{8972625F-29FC-4475-904E-D397CB0D74BD}" srcOrd="0" destOrd="0" presId="urn:microsoft.com/office/officeart/2005/8/layout/default"/>
    <dgm:cxn modelId="{CAF02F8C-84AF-493E-9592-7490355D5CBF}" srcId="{7196FDF6-1C05-48F2-8EAE-478B5F8E83C5}" destId="{8B1DF2E6-A921-49B2-A368-6C8AB4ADC33C}" srcOrd="2" destOrd="0" parTransId="{1E3429A8-4FC1-4099-82BA-56C94223E8C6}" sibTransId="{B6A7ED5C-D699-4D1A-B063-AD1FAE776034}"/>
    <dgm:cxn modelId="{582BCC8F-C98E-43E9-BC8F-37573BC67F6C}" type="presOf" srcId="{7196FDF6-1C05-48F2-8EAE-478B5F8E83C5}" destId="{2ED9E95E-F753-40EB-9692-FD89459258B0}" srcOrd="0" destOrd="0" presId="urn:microsoft.com/office/officeart/2005/8/layout/default"/>
    <dgm:cxn modelId="{B1A5DC9B-B2A2-41AB-ABEF-4B6FED715E54}" srcId="{7196FDF6-1C05-48F2-8EAE-478B5F8E83C5}" destId="{38EB42BD-8D2A-451F-AE42-A10B2147746F}" srcOrd="0" destOrd="0" parTransId="{B08BB3FA-963B-4D58-BD96-576DF9B9C337}" sibTransId="{A84DDDE5-1BE7-406F-B5E7-C77051170860}"/>
    <dgm:cxn modelId="{2D63FC9F-0C41-4459-8EF8-7534E220929F}" type="presOf" srcId="{8B1DF2E6-A921-49B2-A368-6C8AB4ADC33C}" destId="{B018B742-C84E-4693-8615-7F50DE8B00A3}" srcOrd="0" destOrd="0" presId="urn:microsoft.com/office/officeart/2005/8/layout/default"/>
    <dgm:cxn modelId="{805FA5AF-5654-4AE9-8863-D655EBD500E9}" type="presOf" srcId="{8CAB1A6A-7900-4D86-855D-492516C7B0C9}" destId="{336C6DEA-F9C8-4E35-9DDA-39C9CC6778D6}" srcOrd="0" destOrd="0" presId="urn:microsoft.com/office/officeart/2005/8/layout/default"/>
    <dgm:cxn modelId="{063A78B9-3D13-4B03-8614-157763B8782F}" srcId="{7196FDF6-1C05-48F2-8EAE-478B5F8E83C5}" destId="{A56B9BCF-386C-4D76-ABB2-E56FEEDE57DF}" srcOrd="5" destOrd="0" parTransId="{3ED013E6-DC5C-43DD-B999-9EC79C4E58AE}" sibTransId="{6DF720EB-8820-475F-859A-9D902E0D29F6}"/>
    <dgm:cxn modelId="{2336ACBB-C37D-4CA5-AE4F-B342789165A0}" srcId="{7196FDF6-1C05-48F2-8EAE-478B5F8E83C5}" destId="{F3A5063E-913A-4017-A823-17B547CB1922}" srcOrd="6" destOrd="0" parTransId="{756A3A9F-2186-4F64-85DE-5D8A66163211}" sibTransId="{777BC1E6-9807-40D5-BD78-8A096029A618}"/>
    <dgm:cxn modelId="{C582EFC8-E6E4-4558-BF41-54BF45206494}" srcId="{7196FDF6-1C05-48F2-8EAE-478B5F8E83C5}" destId="{8CAB1A6A-7900-4D86-855D-492516C7B0C9}" srcOrd="7" destOrd="0" parTransId="{6366F94F-7705-46E3-AAF4-312FFB18AE31}" sibTransId="{9A33D921-EA1B-4836-B69B-5324F2C5E695}"/>
    <dgm:cxn modelId="{D8C18CC9-4CDC-4371-9AF8-E1F5F1AEFBBE}" type="presOf" srcId="{B5413785-D13C-4B6B-A76E-C64C58EB3ABB}" destId="{8B8C7479-D86B-45AC-9252-867649D0F46C}" srcOrd="0" destOrd="0" presId="urn:microsoft.com/office/officeart/2005/8/layout/default"/>
    <dgm:cxn modelId="{5EC8B9E0-C92D-4AA1-A550-228E4C27537B}" srcId="{7196FDF6-1C05-48F2-8EAE-478B5F8E83C5}" destId="{B5413785-D13C-4B6B-A76E-C64C58EB3ABB}" srcOrd="4" destOrd="0" parTransId="{59859CF1-C38A-4D05-BC41-93AF2D51E6FE}" sibTransId="{D4828EF4-5599-4A5C-B939-301FBF1616F5}"/>
    <dgm:cxn modelId="{F7452CE9-A308-4200-BBD9-EDD9435E27EA}" type="presOf" srcId="{A56B9BCF-386C-4D76-ABB2-E56FEEDE57DF}" destId="{11F1DB96-1EF5-4883-BD36-75081138524E}" srcOrd="0" destOrd="0" presId="urn:microsoft.com/office/officeart/2005/8/layout/default"/>
    <dgm:cxn modelId="{55F33DF5-4A65-467D-9F59-1FFE04BB956C}" srcId="{F3A5063E-913A-4017-A823-17B547CB1922}" destId="{39AC77A1-8F64-4C8B-8F57-DAF2C65BC077}" srcOrd="0" destOrd="0" parTransId="{B9311110-95FC-49AF-BA59-19FB928F973F}" sibTransId="{A1D623AD-8660-4E86-83F3-6470EE0AD966}"/>
    <dgm:cxn modelId="{114CE2FF-838C-470B-A87E-D317B8C24046}" srcId="{7196FDF6-1C05-48F2-8EAE-478B5F8E83C5}" destId="{0015E8BE-D3A8-4F1D-A643-AA0A8F67EFA8}" srcOrd="1" destOrd="0" parTransId="{4D637748-A49A-4DF9-A45E-6181E78EE8CD}" sibTransId="{9F428CD8-7D01-4B07-85ED-E09CE9563213}"/>
    <dgm:cxn modelId="{A635D5B0-3630-4AF2-85B3-B62D2C4A504E}" type="presParOf" srcId="{2ED9E95E-F753-40EB-9692-FD89459258B0}" destId="{8972625F-29FC-4475-904E-D397CB0D74BD}" srcOrd="0" destOrd="0" presId="urn:microsoft.com/office/officeart/2005/8/layout/default"/>
    <dgm:cxn modelId="{7FDD41EC-F441-4866-A4F0-C42FAEF91641}" type="presParOf" srcId="{2ED9E95E-F753-40EB-9692-FD89459258B0}" destId="{57297274-7813-4096-BEC3-2B01D4D87FFC}" srcOrd="1" destOrd="0" presId="urn:microsoft.com/office/officeart/2005/8/layout/default"/>
    <dgm:cxn modelId="{BBB9502F-403E-4EB9-9BC1-1D2E653FAC60}" type="presParOf" srcId="{2ED9E95E-F753-40EB-9692-FD89459258B0}" destId="{F0E08D48-646F-44AF-B63A-A69DF1196A4A}" srcOrd="2" destOrd="0" presId="urn:microsoft.com/office/officeart/2005/8/layout/default"/>
    <dgm:cxn modelId="{52BAC8A9-C7A7-48AD-A142-461EBEEC84C8}" type="presParOf" srcId="{2ED9E95E-F753-40EB-9692-FD89459258B0}" destId="{DBD01CD8-CC36-4D5E-B947-0DB8DD8543EC}" srcOrd="3" destOrd="0" presId="urn:microsoft.com/office/officeart/2005/8/layout/default"/>
    <dgm:cxn modelId="{418470C1-C7CA-4C87-8551-4DA552C82552}" type="presParOf" srcId="{2ED9E95E-F753-40EB-9692-FD89459258B0}" destId="{B018B742-C84E-4693-8615-7F50DE8B00A3}" srcOrd="4" destOrd="0" presId="urn:microsoft.com/office/officeart/2005/8/layout/default"/>
    <dgm:cxn modelId="{F5BBD764-8676-4173-8219-E03B128B009A}" type="presParOf" srcId="{2ED9E95E-F753-40EB-9692-FD89459258B0}" destId="{7241321E-1AE0-405C-AEA7-5AA13263C8FB}" srcOrd="5" destOrd="0" presId="urn:microsoft.com/office/officeart/2005/8/layout/default"/>
    <dgm:cxn modelId="{601E946C-18A0-4996-8FDE-D1A561B97C1A}" type="presParOf" srcId="{2ED9E95E-F753-40EB-9692-FD89459258B0}" destId="{DBA7BAF6-18A1-4376-A42C-B3BDBE23207B}" srcOrd="6" destOrd="0" presId="urn:microsoft.com/office/officeart/2005/8/layout/default"/>
    <dgm:cxn modelId="{A8C32A4B-9339-40C6-8471-3556987D0259}" type="presParOf" srcId="{2ED9E95E-F753-40EB-9692-FD89459258B0}" destId="{B52812FD-7982-4337-894A-6A592426F460}" srcOrd="7" destOrd="0" presId="urn:microsoft.com/office/officeart/2005/8/layout/default"/>
    <dgm:cxn modelId="{0FAE3B2D-2577-4482-971F-4977405FF477}" type="presParOf" srcId="{2ED9E95E-F753-40EB-9692-FD89459258B0}" destId="{8B8C7479-D86B-45AC-9252-867649D0F46C}" srcOrd="8" destOrd="0" presId="urn:microsoft.com/office/officeart/2005/8/layout/default"/>
    <dgm:cxn modelId="{B61D03FB-DFD7-4BEA-BBF5-DF3E35295F0C}" type="presParOf" srcId="{2ED9E95E-F753-40EB-9692-FD89459258B0}" destId="{974A1F50-E41E-4C0D-B214-1D7BB89191F0}" srcOrd="9" destOrd="0" presId="urn:microsoft.com/office/officeart/2005/8/layout/default"/>
    <dgm:cxn modelId="{9FE8CFCA-32BC-46B7-832F-29F885562746}" type="presParOf" srcId="{2ED9E95E-F753-40EB-9692-FD89459258B0}" destId="{11F1DB96-1EF5-4883-BD36-75081138524E}" srcOrd="10" destOrd="0" presId="urn:microsoft.com/office/officeart/2005/8/layout/default"/>
    <dgm:cxn modelId="{301B317D-5452-4E3E-9575-0FF7B5ACC27C}" type="presParOf" srcId="{2ED9E95E-F753-40EB-9692-FD89459258B0}" destId="{476AE762-764B-4E34-868F-2CB0F17D68A2}" srcOrd="11" destOrd="0" presId="urn:microsoft.com/office/officeart/2005/8/layout/default"/>
    <dgm:cxn modelId="{AB8FA313-C00A-474D-AA50-7011D2C84EA3}" type="presParOf" srcId="{2ED9E95E-F753-40EB-9692-FD89459258B0}" destId="{2DAFDE1E-750B-4A4A-8462-0F792DB51AD2}" srcOrd="12" destOrd="0" presId="urn:microsoft.com/office/officeart/2005/8/layout/default"/>
    <dgm:cxn modelId="{BC67304B-9BDA-47D3-932E-AE5091FB573E}" type="presParOf" srcId="{2ED9E95E-F753-40EB-9692-FD89459258B0}" destId="{5C5875C1-B8CE-4B1B-A893-AEFFEF60FCD0}" srcOrd="13" destOrd="0" presId="urn:microsoft.com/office/officeart/2005/8/layout/default"/>
    <dgm:cxn modelId="{8E53B545-7D5E-4B85-8068-0C0B9169C7CC}" type="presParOf" srcId="{2ED9E95E-F753-40EB-9692-FD89459258B0}" destId="{336C6DEA-F9C8-4E35-9DDA-39C9CC6778D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E4AE8-A797-44DA-BBA2-E76A18851A5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812DEDC-04FD-4B64-8C24-A022471CC8A8}">
      <dgm:prSet/>
      <dgm:spPr/>
      <dgm:t>
        <a:bodyPr/>
        <a:lstStyle/>
        <a:p>
          <a:r>
            <a:rPr lang="en-US"/>
            <a:t>Domestic Violence, Sexual Assault and Human trafficking are all involuntary </a:t>
          </a:r>
        </a:p>
      </dgm:t>
    </dgm:pt>
    <dgm:pt modelId="{C44BB28C-9049-4E20-B9BE-63D83A6070B4}" type="parTrans" cxnId="{72756DF3-2623-4BBD-9B9E-8443F967C781}">
      <dgm:prSet/>
      <dgm:spPr/>
      <dgm:t>
        <a:bodyPr/>
        <a:lstStyle/>
        <a:p>
          <a:endParaRPr lang="en-US"/>
        </a:p>
      </dgm:t>
    </dgm:pt>
    <dgm:pt modelId="{6E48AEB2-A1CF-4D08-AE17-B66E49796E34}" type="sibTrans" cxnId="{72756DF3-2623-4BBD-9B9E-8443F967C781}">
      <dgm:prSet/>
      <dgm:spPr/>
      <dgm:t>
        <a:bodyPr/>
        <a:lstStyle/>
        <a:p>
          <a:endParaRPr lang="en-US"/>
        </a:p>
      </dgm:t>
    </dgm:pt>
    <dgm:pt modelId="{8AAE2D9D-8643-4ED6-8EAB-136DD2FCE4D1}">
      <dgm:prSet/>
      <dgm:spPr/>
      <dgm:t>
        <a:bodyPr/>
        <a:lstStyle/>
        <a:p>
          <a:r>
            <a:rPr lang="en-US"/>
            <a:t>All violate a person’s freedom</a:t>
          </a:r>
        </a:p>
      </dgm:t>
    </dgm:pt>
    <dgm:pt modelId="{103EE5C4-EA3F-4BC7-BB0F-58C0AB8AB013}" type="parTrans" cxnId="{DEE85CD9-44C8-4052-AD39-66603AB6F01F}">
      <dgm:prSet/>
      <dgm:spPr/>
      <dgm:t>
        <a:bodyPr/>
        <a:lstStyle/>
        <a:p>
          <a:endParaRPr lang="en-US"/>
        </a:p>
      </dgm:t>
    </dgm:pt>
    <dgm:pt modelId="{F041D905-1703-4353-9886-615A09A70258}" type="sibTrans" cxnId="{DEE85CD9-44C8-4052-AD39-66603AB6F01F}">
      <dgm:prSet/>
      <dgm:spPr/>
      <dgm:t>
        <a:bodyPr/>
        <a:lstStyle/>
        <a:p>
          <a:endParaRPr lang="en-US"/>
        </a:p>
      </dgm:t>
    </dgm:pt>
    <dgm:pt modelId="{329F7D19-5619-45CA-AD70-583FF3B75FFD}">
      <dgm:prSet/>
      <dgm:spPr/>
      <dgm:t>
        <a:bodyPr/>
        <a:lstStyle/>
        <a:p>
          <a:r>
            <a:rPr lang="en-US"/>
            <a:t>Perp’s use a relationship of trust to their advantage</a:t>
          </a:r>
        </a:p>
      </dgm:t>
    </dgm:pt>
    <dgm:pt modelId="{CF767682-7379-41AF-92F5-B63DA2BDEE31}" type="parTrans" cxnId="{BD5E3E0B-3376-40E6-92A7-031986EBCA37}">
      <dgm:prSet/>
      <dgm:spPr/>
      <dgm:t>
        <a:bodyPr/>
        <a:lstStyle/>
        <a:p>
          <a:endParaRPr lang="en-US"/>
        </a:p>
      </dgm:t>
    </dgm:pt>
    <dgm:pt modelId="{65A5AB8E-200B-4352-9732-B6E1C2A1CF87}" type="sibTrans" cxnId="{BD5E3E0B-3376-40E6-92A7-031986EBCA37}">
      <dgm:prSet/>
      <dgm:spPr/>
      <dgm:t>
        <a:bodyPr/>
        <a:lstStyle/>
        <a:p>
          <a:endParaRPr lang="en-US"/>
        </a:p>
      </dgm:t>
    </dgm:pt>
    <dgm:pt modelId="{80346A61-3DC3-467C-9B18-7DE0B30D5907}">
      <dgm:prSet/>
      <dgm:spPr/>
      <dgm:t>
        <a:bodyPr/>
        <a:lstStyle/>
        <a:p>
          <a:r>
            <a:rPr lang="en-US"/>
            <a:t>Similar elements of power and control in all three voluntary or involuntary service or labor of any persons . . . in liquidation of any debt or obligation.</a:t>
          </a:r>
        </a:p>
      </dgm:t>
    </dgm:pt>
    <dgm:pt modelId="{E0A415F6-BAD9-443E-B6B9-B779BB6AE446}" type="parTrans" cxnId="{2F4D6359-42DB-4F27-B34B-69F369FAF8BA}">
      <dgm:prSet/>
      <dgm:spPr/>
      <dgm:t>
        <a:bodyPr/>
        <a:lstStyle/>
        <a:p>
          <a:endParaRPr lang="en-US"/>
        </a:p>
      </dgm:t>
    </dgm:pt>
    <dgm:pt modelId="{EC8BF461-78A9-44FF-9D91-DD1821E91150}" type="sibTrans" cxnId="{2F4D6359-42DB-4F27-B34B-69F369FAF8BA}">
      <dgm:prSet/>
      <dgm:spPr/>
      <dgm:t>
        <a:bodyPr/>
        <a:lstStyle/>
        <a:p>
          <a:endParaRPr lang="en-US"/>
        </a:p>
      </dgm:t>
    </dgm:pt>
    <dgm:pt modelId="{C5B841C1-8BA3-49D5-ADF9-31DFAB9D4BF8}" type="pres">
      <dgm:prSet presAssocID="{DCAE4AE8-A797-44DA-BBA2-E76A18851A50}" presName="diagram" presStyleCnt="0">
        <dgm:presLayoutVars>
          <dgm:dir/>
          <dgm:resizeHandles val="exact"/>
        </dgm:presLayoutVars>
      </dgm:prSet>
      <dgm:spPr/>
    </dgm:pt>
    <dgm:pt modelId="{88275906-5DB7-485C-9092-8384FB54A493}" type="pres">
      <dgm:prSet presAssocID="{1812DEDC-04FD-4B64-8C24-A022471CC8A8}" presName="node" presStyleLbl="node1" presStyleIdx="0" presStyleCnt="4">
        <dgm:presLayoutVars>
          <dgm:bulletEnabled val="1"/>
        </dgm:presLayoutVars>
      </dgm:prSet>
      <dgm:spPr/>
    </dgm:pt>
    <dgm:pt modelId="{AE1B7D9E-62B8-454D-98E4-6572F5F45ED5}" type="pres">
      <dgm:prSet presAssocID="{6E48AEB2-A1CF-4D08-AE17-B66E49796E34}" presName="sibTrans" presStyleCnt="0"/>
      <dgm:spPr/>
    </dgm:pt>
    <dgm:pt modelId="{DB968194-73B0-45E7-A06D-8CBAF356CCFF}" type="pres">
      <dgm:prSet presAssocID="{8AAE2D9D-8643-4ED6-8EAB-136DD2FCE4D1}" presName="node" presStyleLbl="node1" presStyleIdx="1" presStyleCnt="4">
        <dgm:presLayoutVars>
          <dgm:bulletEnabled val="1"/>
        </dgm:presLayoutVars>
      </dgm:prSet>
      <dgm:spPr/>
    </dgm:pt>
    <dgm:pt modelId="{9CD59D0A-43AB-4BBB-935D-3CE5A3526210}" type="pres">
      <dgm:prSet presAssocID="{F041D905-1703-4353-9886-615A09A70258}" presName="sibTrans" presStyleCnt="0"/>
      <dgm:spPr/>
    </dgm:pt>
    <dgm:pt modelId="{575EFD9D-FFC0-4B53-8266-28DAB2055B73}" type="pres">
      <dgm:prSet presAssocID="{329F7D19-5619-45CA-AD70-583FF3B75FFD}" presName="node" presStyleLbl="node1" presStyleIdx="2" presStyleCnt="4">
        <dgm:presLayoutVars>
          <dgm:bulletEnabled val="1"/>
        </dgm:presLayoutVars>
      </dgm:prSet>
      <dgm:spPr/>
    </dgm:pt>
    <dgm:pt modelId="{C7F9E2E6-8388-42AB-979F-C81EA9F2BE75}" type="pres">
      <dgm:prSet presAssocID="{65A5AB8E-200B-4352-9732-B6E1C2A1CF87}" presName="sibTrans" presStyleCnt="0"/>
      <dgm:spPr/>
    </dgm:pt>
    <dgm:pt modelId="{1E536DFA-0491-41A7-9D07-17203BB8242F}" type="pres">
      <dgm:prSet presAssocID="{80346A61-3DC3-467C-9B18-7DE0B30D5907}" presName="node" presStyleLbl="node1" presStyleIdx="3" presStyleCnt="4">
        <dgm:presLayoutVars>
          <dgm:bulletEnabled val="1"/>
        </dgm:presLayoutVars>
      </dgm:prSet>
      <dgm:spPr/>
    </dgm:pt>
  </dgm:ptLst>
  <dgm:cxnLst>
    <dgm:cxn modelId="{BD5E3E0B-3376-40E6-92A7-031986EBCA37}" srcId="{DCAE4AE8-A797-44DA-BBA2-E76A18851A50}" destId="{329F7D19-5619-45CA-AD70-583FF3B75FFD}" srcOrd="2" destOrd="0" parTransId="{CF767682-7379-41AF-92F5-B63DA2BDEE31}" sibTransId="{65A5AB8E-200B-4352-9732-B6E1C2A1CF87}"/>
    <dgm:cxn modelId="{24BFD01E-80D3-4B39-BB06-36E0E5CA9959}" type="presOf" srcId="{80346A61-3DC3-467C-9B18-7DE0B30D5907}" destId="{1E536DFA-0491-41A7-9D07-17203BB8242F}" srcOrd="0" destOrd="0" presId="urn:microsoft.com/office/officeart/2005/8/layout/default"/>
    <dgm:cxn modelId="{2F4D6359-42DB-4F27-B34B-69F369FAF8BA}" srcId="{DCAE4AE8-A797-44DA-BBA2-E76A18851A50}" destId="{80346A61-3DC3-467C-9B18-7DE0B30D5907}" srcOrd="3" destOrd="0" parTransId="{E0A415F6-BAD9-443E-B6B9-B779BB6AE446}" sibTransId="{EC8BF461-78A9-44FF-9D91-DD1821E91150}"/>
    <dgm:cxn modelId="{69892393-63EE-4773-8148-409FFC977740}" type="presOf" srcId="{8AAE2D9D-8643-4ED6-8EAB-136DD2FCE4D1}" destId="{DB968194-73B0-45E7-A06D-8CBAF356CCFF}" srcOrd="0" destOrd="0" presId="urn:microsoft.com/office/officeart/2005/8/layout/default"/>
    <dgm:cxn modelId="{C08F0F9B-A4CC-481D-9115-9EBCAFA1AA05}" type="presOf" srcId="{329F7D19-5619-45CA-AD70-583FF3B75FFD}" destId="{575EFD9D-FFC0-4B53-8266-28DAB2055B73}" srcOrd="0" destOrd="0" presId="urn:microsoft.com/office/officeart/2005/8/layout/default"/>
    <dgm:cxn modelId="{15CEFFC6-0E41-4460-8919-ED45B8763669}" type="presOf" srcId="{DCAE4AE8-A797-44DA-BBA2-E76A18851A50}" destId="{C5B841C1-8BA3-49D5-ADF9-31DFAB9D4BF8}" srcOrd="0" destOrd="0" presId="urn:microsoft.com/office/officeart/2005/8/layout/default"/>
    <dgm:cxn modelId="{1DB8B6D6-CC80-4C90-9D77-6C350021162D}" type="presOf" srcId="{1812DEDC-04FD-4B64-8C24-A022471CC8A8}" destId="{88275906-5DB7-485C-9092-8384FB54A493}" srcOrd="0" destOrd="0" presId="urn:microsoft.com/office/officeart/2005/8/layout/default"/>
    <dgm:cxn modelId="{DEE85CD9-44C8-4052-AD39-66603AB6F01F}" srcId="{DCAE4AE8-A797-44DA-BBA2-E76A18851A50}" destId="{8AAE2D9D-8643-4ED6-8EAB-136DD2FCE4D1}" srcOrd="1" destOrd="0" parTransId="{103EE5C4-EA3F-4BC7-BB0F-58C0AB8AB013}" sibTransId="{F041D905-1703-4353-9886-615A09A70258}"/>
    <dgm:cxn modelId="{72756DF3-2623-4BBD-9B9E-8443F967C781}" srcId="{DCAE4AE8-A797-44DA-BBA2-E76A18851A50}" destId="{1812DEDC-04FD-4B64-8C24-A022471CC8A8}" srcOrd="0" destOrd="0" parTransId="{C44BB28C-9049-4E20-B9BE-63D83A6070B4}" sibTransId="{6E48AEB2-A1CF-4D08-AE17-B66E49796E34}"/>
    <dgm:cxn modelId="{F23A7371-C134-4CDC-BE1A-94D92109C29D}" type="presParOf" srcId="{C5B841C1-8BA3-49D5-ADF9-31DFAB9D4BF8}" destId="{88275906-5DB7-485C-9092-8384FB54A493}" srcOrd="0" destOrd="0" presId="urn:microsoft.com/office/officeart/2005/8/layout/default"/>
    <dgm:cxn modelId="{451F813F-23F6-4514-9571-2A690186D146}" type="presParOf" srcId="{C5B841C1-8BA3-49D5-ADF9-31DFAB9D4BF8}" destId="{AE1B7D9E-62B8-454D-98E4-6572F5F45ED5}" srcOrd="1" destOrd="0" presId="urn:microsoft.com/office/officeart/2005/8/layout/default"/>
    <dgm:cxn modelId="{54413A55-1EAF-46D7-9584-A5573E285C0A}" type="presParOf" srcId="{C5B841C1-8BA3-49D5-ADF9-31DFAB9D4BF8}" destId="{DB968194-73B0-45E7-A06D-8CBAF356CCFF}" srcOrd="2" destOrd="0" presId="urn:microsoft.com/office/officeart/2005/8/layout/default"/>
    <dgm:cxn modelId="{70F6856F-04CC-4AAF-BDE8-053F4E0AB520}" type="presParOf" srcId="{C5B841C1-8BA3-49D5-ADF9-31DFAB9D4BF8}" destId="{9CD59D0A-43AB-4BBB-935D-3CE5A3526210}" srcOrd="3" destOrd="0" presId="urn:microsoft.com/office/officeart/2005/8/layout/default"/>
    <dgm:cxn modelId="{A42D405B-C3AD-47D4-B84F-32EB72E0DA59}" type="presParOf" srcId="{C5B841C1-8BA3-49D5-ADF9-31DFAB9D4BF8}" destId="{575EFD9D-FFC0-4B53-8266-28DAB2055B73}" srcOrd="4" destOrd="0" presId="urn:microsoft.com/office/officeart/2005/8/layout/default"/>
    <dgm:cxn modelId="{2FD6B4B3-EAAA-44D0-950A-BE4DD14BE924}" type="presParOf" srcId="{C5B841C1-8BA3-49D5-ADF9-31DFAB9D4BF8}" destId="{C7F9E2E6-8388-42AB-979F-C81EA9F2BE75}" srcOrd="5" destOrd="0" presId="urn:microsoft.com/office/officeart/2005/8/layout/default"/>
    <dgm:cxn modelId="{79B2CF75-31E4-455F-863B-A65D71AE63D4}" type="presParOf" srcId="{C5B841C1-8BA3-49D5-ADF9-31DFAB9D4BF8}" destId="{1E536DFA-0491-41A7-9D07-17203BB8242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651A6-8150-46CC-A290-2EC57352D7D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8C5F17E-AFE3-4E6E-916D-A9609A885769}">
      <dgm:prSet/>
      <dgm:spPr/>
      <dgm:t>
        <a:bodyPr/>
        <a:lstStyle/>
        <a:p>
          <a:r>
            <a:rPr lang="en-US" baseline="0"/>
            <a:t>Gathering information</a:t>
          </a:r>
          <a:endParaRPr lang="en-US"/>
        </a:p>
      </dgm:t>
    </dgm:pt>
    <dgm:pt modelId="{3FE9B4BA-10C9-4828-92AA-63D166495CB7}" type="parTrans" cxnId="{F46FB680-6B20-4D0E-9AFF-25ECBD9EF491}">
      <dgm:prSet/>
      <dgm:spPr/>
      <dgm:t>
        <a:bodyPr/>
        <a:lstStyle/>
        <a:p>
          <a:endParaRPr lang="en-US"/>
        </a:p>
      </dgm:t>
    </dgm:pt>
    <dgm:pt modelId="{19DB92AB-7002-4008-B61A-62D30AB8F4CB}" type="sibTrans" cxnId="{F46FB680-6B20-4D0E-9AFF-25ECBD9EF491}">
      <dgm:prSet/>
      <dgm:spPr/>
      <dgm:t>
        <a:bodyPr/>
        <a:lstStyle/>
        <a:p>
          <a:endParaRPr lang="en-US"/>
        </a:p>
      </dgm:t>
    </dgm:pt>
    <dgm:pt modelId="{A47811D7-F403-4D77-99A1-14827730E2F5}">
      <dgm:prSet/>
      <dgm:spPr/>
      <dgm:t>
        <a:bodyPr/>
        <a:lstStyle/>
        <a:p>
          <a:r>
            <a:rPr lang="en-US" baseline="0"/>
            <a:t>Gaining trust </a:t>
          </a:r>
          <a:endParaRPr lang="en-US"/>
        </a:p>
      </dgm:t>
    </dgm:pt>
    <dgm:pt modelId="{CDCDD72E-AFDC-4F24-8D9C-7A8E7169BE90}" type="parTrans" cxnId="{3421EA44-80C8-4CDB-B9E8-CBDC7B8A4279}">
      <dgm:prSet/>
      <dgm:spPr/>
      <dgm:t>
        <a:bodyPr/>
        <a:lstStyle/>
        <a:p>
          <a:endParaRPr lang="en-US"/>
        </a:p>
      </dgm:t>
    </dgm:pt>
    <dgm:pt modelId="{9029846B-B784-40D6-ACF9-42BC5927A521}" type="sibTrans" cxnId="{3421EA44-80C8-4CDB-B9E8-CBDC7B8A4279}">
      <dgm:prSet/>
      <dgm:spPr/>
      <dgm:t>
        <a:bodyPr/>
        <a:lstStyle/>
        <a:p>
          <a:endParaRPr lang="en-US"/>
        </a:p>
      </dgm:t>
    </dgm:pt>
    <dgm:pt modelId="{67B06C2B-2203-49BA-857C-BE28B28614FF}">
      <dgm:prSet/>
      <dgm:spPr/>
      <dgm:t>
        <a:bodyPr/>
        <a:lstStyle/>
        <a:p>
          <a:r>
            <a:rPr lang="en-US" baseline="0"/>
            <a:t>Filling a need or want </a:t>
          </a:r>
          <a:endParaRPr lang="en-US"/>
        </a:p>
      </dgm:t>
    </dgm:pt>
    <dgm:pt modelId="{337E6197-FA95-4FFD-A9DC-BE8FCEBD703B}" type="parTrans" cxnId="{2501E96C-6FE9-412D-AFBA-BD40F81FFF28}">
      <dgm:prSet/>
      <dgm:spPr/>
      <dgm:t>
        <a:bodyPr/>
        <a:lstStyle/>
        <a:p>
          <a:endParaRPr lang="en-US"/>
        </a:p>
      </dgm:t>
    </dgm:pt>
    <dgm:pt modelId="{4B7C2E2A-FC77-405A-87AD-E1E8384C8C32}" type="sibTrans" cxnId="{2501E96C-6FE9-412D-AFBA-BD40F81FFF28}">
      <dgm:prSet/>
      <dgm:spPr/>
      <dgm:t>
        <a:bodyPr/>
        <a:lstStyle/>
        <a:p>
          <a:endParaRPr lang="en-US"/>
        </a:p>
      </dgm:t>
    </dgm:pt>
    <dgm:pt modelId="{D521334D-61FE-47D9-AF14-0369A5A7E2FE}">
      <dgm:prSet/>
      <dgm:spPr/>
      <dgm:t>
        <a:bodyPr/>
        <a:lstStyle/>
        <a:p>
          <a:r>
            <a:rPr lang="en-US" baseline="0"/>
            <a:t>Isolation </a:t>
          </a:r>
          <a:endParaRPr lang="en-US"/>
        </a:p>
      </dgm:t>
    </dgm:pt>
    <dgm:pt modelId="{C1B3E4F0-9BF1-4DAD-9EFA-9097858EC770}" type="parTrans" cxnId="{B0322B62-D13A-49ED-8319-FA68723A84FB}">
      <dgm:prSet/>
      <dgm:spPr/>
      <dgm:t>
        <a:bodyPr/>
        <a:lstStyle/>
        <a:p>
          <a:endParaRPr lang="en-US"/>
        </a:p>
      </dgm:t>
    </dgm:pt>
    <dgm:pt modelId="{0A36F524-E26C-4E98-9C05-FDB1E74F7B13}" type="sibTrans" cxnId="{B0322B62-D13A-49ED-8319-FA68723A84FB}">
      <dgm:prSet/>
      <dgm:spPr/>
      <dgm:t>
        <a:bodyPr/>
        <a:lstStyle/>
        <a:p>
          <a:endParaRPr lang="en-US"/>
        </a:p>
      </dgm:t>
    </dgm:pt>
    <dgm:pt modelId="{1E608349-EAB8-495F-AC52-8400A25AB4F6}">
      <dgm:prSet/>
      <dgm:spPr/>
      <dgm:t>
        <a:bodyPr/>
        <a:lstStyle/>
        <a:p>
          <a:r>
            <a:rPr lang="en-US" baseline="0"/>
            <a:t>Integrating abuse </a:t>
          </a:r>
          <a:endParaRPr lang="en-US"/>
        </a:p>
      </dgm:t>
    </dgm:pt>
    <dgm:pt modelId="{34DA7D21-0916-47A9-B0C1-0CFABBBD3DD3}" type="parTrans" cxnId="{E4DE3E03-9082-4873-AAA0-85141F9BF0AE}">
      <dgm:prSet/>
      <dgm:spPr/>
      <dgm:t>
        <a:bodyPr/>
        <a:lstStyle/>
        <a:p>
          <a:endParaRPr lang="en-US"/>
        </a:p>
      </dgm:t>
    </dgm:pt>
    <dgm:pt modelId="{B6D61A9A-A760-4AC0-A6CF-0F33DD1978E9}" type="sibTrans" cxnId="{E4DE3E03-9082-4873-AAA0-85141F9BF0AE}">
      <dgm:prSet/>
      <dgm:spPr/>
      <dgm:t>
        <a:bodyPr/>
        <a:lstStyle/>
        <a:p>
          <a:endParaRPr lang="en-US"/>
        </a:p>
      </dgm:t>
    </dgm:pt>
    <dgm:pt modelId="{67B96261-490F-4470-A7FF-1ACFAF1114D8}">
      <dgm:prSet/>
      <dgm:spPr/>
      <dgm:t>
        <a:bodyPr/>
        <a:lstStyle/>
        <a:p>
          <a:r>
            <a:rPr lang="en-US" baseline="0"/>
            <a:t>Maintain control </a:t>
          </a:r>
          <a:endParaRPr lang="en-US"/>
        </a:p>
      </dgm:t>
    </dgm:pt>
    <dgm:pt modelId="{61205E31-65FB-4EF0-8336-71427791C7C5}" type="parTrans" cxnId="{1A60BCEA-74D9-40E4-B97F-EEE320D6893E}">
      <dgm:prSet/>
      <dgm:spPr/>
      <dgm:t>
        <a:bodyPr/>
        <a:lstStyle/>
        <a:p>
          <a:endParaRPr lang="en-US"/>
        </a:p>
      </dgm:t>
    </dgm:pt>
    <dgm:pt modelId="{9EA6AFAF-EA80-4561-A0C5-C6BB82BD9AD3}" type="sibTrans" cxnId="{1A60BCEA-74D9-40E4-B97F-EEE320D6893E}">
      <dgm:prSet/>
      <dgm:spPr/>
      <dgm:t>
        <a:bodyPr/>
        <a:lstStyle/>
        <a:p>
          <a:endParaRPr lang="en-US"/>
        </a:p>
      </dgm:t>
    </dgm:pt>
    <dgm:pt modelId="{D77436C5-0C07-4B01-B0D7-C1AB97297223}" type="pres">
      <dgm:prSet presAssocID="{4E8651A6-8150-46CC-A290-2EC57352D7D4}" presName="vert0" presStyleCnt="0">
        <dgm:presLayoutVars>
          <dgm:dir/>
          <dgm:animOne val="branch"/>
          <dgm:animLvl val="lvl"/>
        </dgm:presLayoutVars>
      </dgm:prSet>
      <dgm:spPr/>
    </dgm:pt>
    <dgm:pt modelId="{B15D9E85-1043-4E8A-A385-6499AA4604CF}" type="pres">
      <dgm:prSet presAssocID="{C8C5F17E-AFE3-4E6E-916D-A9609A885769}" presName="thickLine" presStyleLbl="alignNode1" presStyleIdx="0" presStyleCnt="6"/>
      <dgm:spPr/>
    </dgm:pt>
    <dgm:pt modelId="{9AF15D3D-F6F9-4828-AF62-A30B4AE0CFB8}" type="pres">
      <dgm:prSet presAssocID="{C8C5F17E-AFE3-4E6E-916D-A9609A885769}" presName="horz1" presStyleCnt="0"/>
      <dgm:spPr/>
    </dgm:pt>
    <dgm:pt modelId="{A2CF3207-4EBB-4DBD-A392-F61B6AB4DC0A}" type="pres">
      <dgm:prSet presAssocID="{C8C5F17E-AFE3-4E6E-916D-A9609A885769}" presName="tx1" presStyleLbl="revTx" presStyleIdx="0" presStyleCnt="6"/>
      <dgm:spPr/>
    </dgm:pt>
    <dgm:pt modelId="{459C66FE-0293-4384-AADC-AF542EAA6754}" type="pres">
      <dgm:prSet presAssocID="{C8C5F17E-AFE3-4E6E-916D-A9609A885769}" presName="vert1" presStyleCnt="0"/>
      <dgm:spPr/>
    </dgm:pt>
    <dgm:pt modelId="{89C77C8D-A042-47F4-9CB8-AE6B7D899577}" type="pres">
      <dgm:prSet presAssocID="{A47811D7-F403-4D77-99A1-14827730E2F5}" presName="thickLine" presStyleLbl="alignNode1" presStyleIdx="1" presStyleCnt="6"/>
      <dgm:spPr/>
    </dgm:pt>
    <dgm:pt modelId="{71A4541F-7285-483E-ACCE-BA624C7D213E}" type="pres">
      <dgm:prSet presAssocID="{A47811D7-F403-4D77-99A1-14827730E2F5}" presName="horz1" presStyleCnt="0"/>
      <dgm:spPr/>
    </dgm:pt>
    <dgm:pt modelId="{DF3ED4CF-EA4F-418F-B6CC-5FD463971A29}" type="pres">
      <dgm:prSet presAssocID="{A47811D7-F403-4D77-99A1-14827730E2F5}" presName="tx1" presStyleLbl="revTx" presStyleIdx="1" presStyleCnt="6"/>
      <dgm:spPr/>
    </dgm:pt>
    <dgm:pt modelId="{529B2517-4A1D-404F-BFAB-A5F467C4DFD1}" type="pres">
      <dgm:prSet presAssocID="{A47811D7-F403-4D77-99A1-14827730E2F5}" presName="vert1" presStyleCnt="0"/>
      <dgm:spPr/>
    </dgm:pt>
    <dgm:pt modelId="{AD56D38D-B45F-4499-9196-603B9D674C15}" type="pres">
      <dgm:prSet presAssocID="{67B06C2B-2203-49BA-857C-BE28B28614FF}" presName="thickLine" presStyleLbl="alignNode1" presStyleIdx="2" presStyleCnt="6"/>
      <dgm:spPr/>
    </dgm:pt>
    <dgm:pt modelId="{3953D897-C495-4627-ACA0-6B19D3A58787}" type="pres">
      <dgm:prSet presAssocID="{67B06C2B-2203-49BA-857C-BE28B28614FF}" presName="horz1" presStyleCnt="0"/>
      <dgm:spPr/>
    </dgm:pt>
    <dgm:pt modelId="{D634AE94-BFF6-42FB-9B03-3F070D2DBDB2}" type="pres">
      <dgm:prSet presAssocID="{67B06C2B-2203-49BA-857C-BE28B28614FF}" presName="tx1" presStyleLbl="revTx" presStyleIdx="2" presStyleCnt="6"/>
      <dgm:spPr/>
    </dgm:pt>
    <dgm:pt modelId="{C1434C4E-08A9-4ACB-A59E-57616C20138D}" type="pres">
      <dgm:prSet presAssocID="{67B06C2B-2203-49BA-857C-BE28B28614FF}" presName="vert1" presStyleCnt="0"/>
      <dgm:spPr/>
    </dgm:pt>
    <dgm:pt modelId="{54DA68E9-F875-4D74-A1E3-EDBCF276DA50}" type="pres">
      <dgm:prSet presAssocID="{D521334D-61FE-47D9-AF14-0369A5A7E2FE}" presName="thickLine" presStyleLbl="alignNode1" presStyleIdx="3" presStyleCnt="6"/>
      <dgm:spPr/>
    </dgm:pt>
    <dgm:pt modelId="{45DC26C5-EF5F-4875-BDFD-B3E44732938A}" type="pres">
      <dgm:prSet presAssocID="{D521334D-61FE-47D9-AF14-0369A5A7E2FE}" presName="horz1" presStyleCnt="0"/>
      <dgm:spPr/>
    </dgm:pt>
    <dgm:pt modelId="{1FE8BF46-D49C-4F23-AC22-4FFA34E1DC24}" type="pres">
      <dgm:prSet presAssocID="{D521334D-61FE-47D9-AF14-0369A5A7E2FE}" presName="tx1" presStyleLbl="revTx" presStyleIdx="3" presStyleCnt="6"/>
      <dgm:spPr/>
    </dgm:pt>
    <dgm:pt modelId="{22A8B9B4-0433-47CF-84EA-920495C97AF1}" type="pres">
      <dgm:prSet presAssocID="{D521334D-61FE-47D9-AF14-0369A5A7E2FE}" presName="vert1" presStyleCnt="0"/>
      <dgm:spPr/>
    </dgm:pt>
    <dgm:pt modelId="{0041DD29-3041-46BB-AB04-83713D4DFCAB}" type="pres">
      <dgm:prSet presAssocID="{1E608349-EAB8-495F-AC52-8400A25AB4F6}" presName="thickLine" presStyleLbl="alignNode1" presStyleIdx="4" presStyleCnt="6"/>
      <dgm:spPr/>
    </dgm:pt>
    <dgm:pt modelId="{5379DC79-624E-4E5D-87F4-AF1853E654C6}" type="pres">
      <dgm:prSet presAssocID="{1E608349-EAB8-495F-AC52-8400A25AB4F6}" presName="horz1" presStyleCnt="0"/>
      <dgm:spPr/>
    </dgm:pt>
    <dgm:pt modelId="{552B12DE-A4CB-4223-BEA3-25339A750F1B}" type="pres">
      <dgm:prSet presAssocID="{1E608349-EAB8-495F-AC52-8400A25AB4F6}" presName="tx1" presStyleLbl="revTx" presStyleIdx="4" presStyleCnt="6"/>
      <dgm:spPr/>
    </dgm:pt>
    <dgm:pt modelId="{CD2E98A8-7069-47B7-93E0-CEE556761FE4}" type="pres">
      <dgm:prSet presAssocID="{1E608349-EAB8-495F-AC52-8400A25AB4F6}" presName="vert1" presStyleCnt="0"/>
      <dgm:spPr/>
    </dgm:pt>
    <dgm:pt modelId="{B9F6809E-EBA3-411D-B59D-9418E3FE96DC}" type="pres">
      <dgm:prSet presAssocID="{67B96261-490F-4470-A7FF-1ACFAF1114D8}" presName="thickLine" presStyleLbl="alignNode1" presStyleIdx="5" presStyleCnt="6"/>
      <dgm:spPr/>
    </dgm:pt>
    <dgm:pt modelId="{8702902A-59D2-4B95-946D-B0AECE23EC83}" type="pres">
      <dgm:prSet presAssocID="{67B96261-490F-4470-A7FF-1ACFAF1114D8}" presName="horz1" presStyleCnt="0"/>
      <dgm:spPr/>
    </dgm:pt>
    <dgm:pt modelId="{00BAE4ED-2F35-4AE3-8EDB-7EE4289162EA}" type="pres">
      <dgm:prSet presAssocID="{67B96261-490F-4470-A7FF-1ACFAF1114D8}" presName="tx1" presStyleLbl="revTx" presStyleIdx="5" presStyleCnt="6"/>
      <dgm:spPr/>
    </dgm:pt>
    <dgm:pt modelId="{5F9565B2-8DDE-4041-9767-F8B3B3A60B61}" type="pres">
      <dgm:prSet presAssocID="{67B96261-490F-4470-A7FF-1ACFAF1114D8}" presName="vert1" presStyleCnt="0"/>
      <dgm:spPr/>
    </dgm:pt>
  </dgm:ptLst>
  <dgm:cxnLst>
    <dgm:cxn modelId="{E4DE3E03-9082-4873-AAA0-85141F9BF0AE}" srcId="{4E8651A6-8150-46CC-A290-2EC57352D7D4}" destId="{1E608349-EAB8-495F-AC52-8400A25AB4F6}" srcOrd="4" destOrd="0" parTransId="{34DA7D21-0916-47A9-B0C1-0CFABBBD3DD3}" sibTransId="{B6D61A9A-A760-4AC0-A6CF-0F33DD1978E9}"/>
    <dgm:cxn modelId="{6D53361B-886D-46F9-ADE5-9B019C4E3535}" type="presOf" srcId="{C8C5F17E-AFE3-4E6E-916D-A9609A885769}" destId="{A2CF3207-4EBB-4DBD-A392-F61B6AB4DC0A}" srcOrd="0" destOrd="0" presId="urn:microsoft.com/office/officeart/2008/layout/LinedList"/>
    <dgm:cxn modelId="{0326C32F-A089-428B-B5A8-1A910D28DCCB}" type="presOf" srcId="{D521334D-61FE-47D9-AF14-0369A5A7E2FE}" destId="{1FE8BF46-D49C-4F23-AC22-4FFA34E1DC24}" srcOrd="0" destOrd="0" presId="urn:microsoft.com/office/officeart/2008/layout/LinedList"/>
    <dgm:cxn modelId="{164EEA3B-3BFB-44DF-AA63-5CC16E5C8306}" type="presOf" srcId="{67B96261-490F-4470-A7FF-1ACFAF1114D8}" destId="{00BAE4ED-2F35-4AE3-8EDB-7EE4289162EA}" srcOrd="0" destOrd="0" presId="urn:microsoft.com/office/officeart/2008/layout/LinedList"/>
    <dgm:cxn modelId="{B0322B62-D13A-49ED-8319-FA68723A84FB}" srcId="{4E8651A6-8150-46CC-A290-2EC57352D7D4}" destId="{D521334D-61FE-47D9-AF14-0369A5A7E2FE}" srcOrd="3" destOrd="0" parTransId="{C1B3E4F0-9BF1-4DAD-9EFA-9097858EC770}" sibTransId="{0A36F524-E26C-4E98-9C05-FDB1E74F7B13}"/>
    <dgm:cxn modelId="{3421EA44-80C8-4CDB-B9E8-CBDC7B8A4279}" srcId="{4E8651A6-8150-46CC-A290-2EC57352D7D4}" destId="{A47811D7-F403-4D77-99A1-14827730E2F5}" srcOrd="1" destOrd="0" parTransId="{CDCDD72E-AFDC-4F24-8D9C-7A8E7169BE90}" sibTransId="{9029846B-B784-40D6-ACF9-42BC5927A521}"/>
    <dgm:cxn modelId="{02514649-1B12-46A4-85B6-F5C1FD5CB5D7}" type="presOf" srcId="{A47811D7-F403-4D77-99A1-14827730E2F5}" destId="{DF3ED4CF-EA4F-418F-B6CC-5FD463971A29}" srcOrd="0" destOrd="0" presId="urn:microsoft.com/office/officeart/2008/layout/LinedList"/>
    <dgm:cxn modelId="{2501E96C-6FE9-412D-AFBA-BD40F81FFF28}" srcId="{4E8651A6-8150-46CC-A290-2EC57352D7D4}" destId="{67B06C2B-2203-49BA-857C-BE28B28614FF}" srcOrd="2" destOrd="0" parTransId="{337E6197-FA95-4FFD-A9DC-BE8FCEBD703B}" sibTransId="{4B7C2E2A-FC77-405A-87AD-E1E8384C8C32}"/>
    <dgm:cxn modelId="{F46FB680-6B20-4D0E-9AFF-25ECBD9EF491}" srcId="{4E8651A6-8150-46CC-A290-2EC57352D7D4}" destId="{C8C5F17E-AFE3-4E6E-916D-A9609A885769}" srcOrd="0" destOrd="0" parTransId="{3FE9B4BA-10C9-4828-92AA-63D166495CB7}" sibTransId="{19DB92AB-7002-4008-B61A-62D30AB8F4CB}"/>
    <dgm:cxn modelId="{9953A0B6-A1CE-42E2-A770-2FBD3A46B873}" type="presOf" srcId="{67B06C2B-2203-49BA-857C-BE28B28614FF}" destId="{D634AE94-BFF6-42FB-9B03-3F070D2DBDB2}" srcOrd="0" destOrd="0" presId="urn:microsoft.com/office/officeart/2008/layout/LinedList"/>
    <dgm:cxn modelId="{6AC089CC-5D2A-49BD-B56E-3501558402AC}" type="presOf" srcId="{4E8651A6-8150-46CC-A290-2EC57352D7D4}" destId="{D77436C5-0C07-4B01-B0D7-C1AB97297223}" srcOrd="0" destOrd="0" presId="urn:microsoft.com/office/officeart/2008/layout/LinedList"/>
    <dgm:cxn modelId="{52B31BE7-8B2E-4308-B586-C476654AC2F0}" type="presOf" srcId="{1E608349-EAB8-495F-AC52-8400A25AB4F6}" destId="{552B12DE-A4CB-4223-BEA3-25339A750F1B}" srcOrd="0" destOrd="0" presId="urn:microsoft.com/office/officeart/2008/layout/LinedList"/>
    <dgm:cxn modelId="{1A60BCEA-74D9-40E4-B97F-EEE320D6893E}" srcId="{4E8651A6-8150-46CC-A290-2EC57352D7D4}" destId="{67B96261-490F-4470-A7FF-1ACFAF1114D8}" srcOrd="5" destOrd="0" parTransId="{61205E31-65FB-4EF0-8336-71427791C7C5}" sibTransId="{9EA6AFAF-EA80-4561-A0C5-C6BB82BD9AD3}"/>
    <dgm:cxn modelId="{791E266B-125B-4D02-9C4C-676191F45E3D}" type="presParOf" srcId="{D77436C5-0C07-4B01-B0D7-C1AB97297223}" destId="{B15D9E85-1043-4E8A-A385-6499AA4604CF}" srcOrd="0" destOrd="0" presId="urn:microsoft.com/office/officeart/2008/layout/LinedList"/>
    <dgm:cxn modelId="{72A98547-056B-4D82-B7BE-F5286F9FDC3C}" type="presParOf" srcId="{D77436C5-0C07-4B01-B0D7-C1AB97297223}" destId="{9AF15D3D-F6F9-4828-AF62-A30B4AE0CFB8}" srcOrd="1" destOrd="0" presId="urn:microsoft.com/office/officeart/2008/layout/LinedList"/>
    <dgm:cxn modelId="{4D23DAED-E225-4A34-8B03-43C448F17E15}" type="presParOf" srcId="{9AF15D3D-F6F9-4828-AF62-A30B4AE0CFB8}" destId="{A2CF3207-4EBB-4DBD-A392-F61B6AB4DC0A}" srcOrd="0" destOrd="0" presId="urn:microsoft.com/office/officeart/2008/layout/LinedList"/>
    <dgm:cxn modelId="{2AC33178-2C1C-4FC0-8D91-2FA5C50AD7BF}" type="presParOf" srcId="{9AF15D3D-F6F9-4828-AF62-A30B4AE0CFB8}" destId="{459C66FE-0293-4384-AADC-AF542EAA6754}" srcOrd="1" destOrd="0" presId="urn:microsoft.com/office/officeart/2008/layout/LinedList"/>
    <dgm:cxn modelId="{3C264980-032E-4F17-9DD4-E728ABC7A98B}" type="presParOf" srcId="{D77436C5-0C07-4B01-B0D7-C1AB97297223}" destId="{89C77C8D-A042-47F4-9CB8-AE6B7D899577}" srcOrd="2" destOrd="0" presId="urn:microsoft.com/office/officeart/2008/layout/LinedList"/>
    <dgm:cxn modelId="{028A920C-E975-4186-9C7A-3BACC620D9F4}" type="presParOf" srcId="{D77436C5-0C07-4B01-B0D7-C1AB97297223}" destId="{71A4541F-7285-483E-ACCE-BA624C7D213E}" srcOrd="3" destOrd="0" presId="urn:microsoft.com/office/officeart/2008/layout/LinedList"/>
    <dgm:cxn modelId="{7EE02636-BADC-4183-B956-39A46F15F3D5}" type="presParOf" srcId="{71A4541F-7285-483E-ACCE-BA624C7D213E}" destId="{DF3ED4CF-EA4F-418F-B6CC-5FD463971A29}" srcOrd="0" destOrd="0" presId="urn:microsoft.com/office/officeart/2008/layout/LinedList"/>
    <dgm:cxn modelId="{768F23B7-0C3C-405F-9D36-E2187A2EFC97}" type="presParOf" srcId="{71A4541F-7285-483E-ACCE-BA624C7D213E}" destId="{529B2517-4A1D-404F-BFAB-A5F467C4DFD1}" srcOrd="1" destOrd="0" presId="urn:microsoft.com/office/officeart/2008/layout/LinedList"/>
    <dgm:cxn modelId="{66F73643-545B-4B06-859C-F6F203289003}" type="presParOf" srcId="{D77436C5-0C07-4B01-B0D7-C1AB97297223}" destId="{AD56D38D-B45F-4499-9196-603B9D674C15}" srcOrd="4" destOrd="0" presId="urn:microsoft.com/office/officeart/2008/layout/LinedList"/>
    <dgm:cxn modelId="{249E3ED9-5925-40AA-B38D-08FC11C28202}" type="presParOf" srcId="{D77436C5-0C07-4B01-B0D7-C1AB97297223}" destId="{3953D897-C495-4627-ACA0-6B19D3A58787}" srcOrd="5" destOrd="0" presId="urn:microsoft.com/office/officeart/2008/layout/LinedList"/>
    <dgm:cxn modelId="{92ADFA44-ADFE-4F88-9BAD-EBFD0E1693A2}" type="presParOf" srcId="{3953D897-C495-4627-ACA0-6B19D3A58787}" destId="{D634AE94-BFF6-42FB-9B03-3F070D2DBDB2}" srcOrd="0" destOrd="0" presId="urn:microsoft.com/office/officeart/2008/layout/LinedList"/>
    <dgm:cxn modelId="{A4E9AF7A-FBA8-4296-BE79-5CF46EFC0B70}" type="presParOf" srcId="{3953D897-C495-4627-ACA0-6B19D3A58787}" destId="{C1434C4E-08A9-4ACB-A59E-57616C20138D}" srcOrd="1" destOrd="0" presId="urn:microsoft.com/office/officeart/2008/layout/LinedList"/>
    <dgm:cxn modelId="{169A865D-771B-4AE9-8D27-0DFACC150B43}" type="presParOf" srcId="{D77436C5-0C07-4B01-B0D7-C1AB97297223}" destId="{54DA68E9-F875-4D74-A1E3-EDBCF276DA50}" srcOrd="6" destOrd="0" presId="urn:microsoft.com/office/officeart/2008/layout/LinedList"/>
    <dgm:cxn modelId="{45719FEB-53C5-4ABF-8DF7-2342ECFB61B8}" type="presParOf" srcId="{D77436C5-0C07-4B01-B0D7-C1AB97297223}" destId="{45DC26C5-EF5F-4875-BDFD-B3E44732938A}" srcOrd="7" destOrd="0" presId="urn:microsoft.com/office/officeart/2008/layout/LinedList"/>
    <dgm:cxn modelId="{5D167399-502E-4AAA-9140-B4F7B8152794}" type="presParOf" srcId="{45DC26C5-EF5F-4875-BDFD-B3E44732938A}" destId="{1FE8BF46-D49C-4F23-AC22-4FFA34E1DC24}" srcOrd="0" destOrd="0" presId="urn:microsoft.com/office/officeart/2008/layout/LinedList"/>
    <dgm:cxn modelId="{64A283FF-8665-42CE-99BB-E07A05888D95}" type="presParOf" srcId="{45DC26C5-EF5F-4875-BDFD-B3E44732938A}" destId="{22A8B9B4-0433-47CF-84EA-920495C97AF1}" srcOrd="1" destOrd="0" presId="urn:microsoft.com/office/officeart/2008/layout/LinedList"/>
    <dgm:cxn modelId="{A7EC1DF1-F261-4D3F-B994-9F9763F3E279}" type="presParOf" srcId="{D77436C5-0C07-4B01-B0D7-C1AB97297223}" destId="{0041DD29-3041-46BB-AB04-83713D4DFCAB}" srcOrd="8" destOrd="0" presId="urn:microsoft.com/office/officeart/2008/layout/LinedList"/>
    <dgm:cxn modelId="{B69410F1-944F-42A6-9A44-EB266AF7CA72}" type="presParOf" srcId="{D77436C5-0C07-4B01-B0D7-C1AB97297223}" destId="{5379DC79-624E-4E5D-87F4-AF1853E654C6}" srcOrd="9" destOrd="0" presId="urn:microsoft.com/office/officeart/2008/layout/LinedList"/>
    <dgm:cxn modelId="{BF50BDE8-D6BE-4B2C-A0AC-BB0A156EEA95}" type="presParOf" srcId="{5379DC79-624E-4E5D-87F4-AF1853E654C6}" destId="{552B12DE-A4CB-4223-BEA3-25339A750F1B}" srcOrd="0" destOrd="0" presId="urn:microsoft.com/office/officeart/2008/layout/LinedList"/>
    <dgm:cxn modelId="{4E50280E-ABC9-491B-A644-DAB990A8C2A2}" type="presParOf" srcId="{5379DC79-624E-4E5D-87F4-AF1853E654C6}" destId="{CD2E98A8-7069-47B7-93E0-CEE556761FE4}" srcOrd="1" destOrd="0" presId="urn:microsoft.com/office/officeart/2008/layout/LinedList"/>
    <dgm:cxn modelId="{6769C404-0436-4F47-8A5D-FF9F1602AF2D}" type="presParOf" srcId="{D77436C5-0C07-4B01-B0D7-C1AB97297223}" destId="{B9F6809E-EBA3-411D-B59D-9418E3FE96DC}" srcOrd="10" destOrd="0" presId="urn:microsoft.com/office/officeart/2008/layout/LinedList"/>
    <dgm:cxn modelId="{1B387DF1-048C-4C4B-AAFC-E83B815D8927}" type="presParOf" srcId="{D77436C5-0C07-4B01-B0D7-C1AB97297223}" destId="{8702902A-59D2-4B95-946D-B0AECE23EC83}" srcOrd="11" destOrd="0" presId="urn:microsoft.com/office/officeart/2008/layout/LinedList"/>
    <dgm:cxn modelId="{A90DBA65-9BE7-4074-B680-BD6ED54D36C5}" type="presParOf" srcId="{8702902A-59D2-4B95-946D-B0AECE23EC83}" destId="{00BAE4ED-2F35-4AE3-8EDB-7EE4289162EA}" srcOrd="0" destOrd="0" presId="urn:microsoft.com/office/officeart/2008/layout/LinedList"/>
    <dgm:cxn modelId="{FCC63039-4DB2-4827-9B3B-F2A486F230B1}" type="presParOf" srcId="{8702902A-59D2-4B95-946D-B0AECE23EC83}" destId="{5F9565B2-8DDE-4041-9767-F8B3B3A60B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0F919A-8CF2-47CB-A8EC-BE3D5EF9D2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8ADFD15-9D0B-4DB7-BA1B-C6492C3BF0C6}">
      <dgm:prSet/>
      <dgm:spPr/>
      <dgm:t>
        <a:bodyPr/>
        <a:lstStyle/>
        <a:p>
          <a:r>
            <a:rPr lang="en-US" dirty="0"/>
            <a:t>Around 1 in 5 homeless youth stated that they were victims of human trafficking (85% experiencing sex trafficking, 10% experiencing labor trafficking and around 5% experiencing both) </a:t>
          </a:r>
        </a:p>
      </dgm:t>
    </dgm:pt>
    <dgm:pt modelId="{32DE84DA-EF4D-4DA7-BD2F-69A2A14FF18F}" type="parTrans" cxnId="{30AA9CEE-4AE2-4F2A-BF8B-DE773744718A}">
      <dgm:prSet/>
      <dgm:spPr/>
      <dgm:t>
        <a:bodyPr/>
        <a:lstStyle/>
        <a:p>
          <a:endParaRPr lang="en-US"/>
        </a:p>
      </dgm:t>
    </dgm:pt>
    <dgm:pt modelId="{990B24B7-00A8-4833-ACA1-03F6412B614E}" type="sibTrans" cxnId="{30AA9CEE-4AE2-4F2A-BF8B-DE773744718A}">
      <dgm:prSet/>
      <dgm:spPr/>
      <dgm:t>
        <a:bodyPr/>
        <a:lstStyle/>
        <a:p>
          <a:endParaRPr lang="en-US"/>
        </a:p>
      </dgm:t>
    </dgm:pt>
    <dgm:pt modelId="{8BD67202-E995-494A-BBD9-81B6FBAB0B41}">
      <dgm:prSet/>
      <dgm:spPr/>
      <dgm:t>
        <a:bodyPr/>
        <a:lstStyle/>
        <a:p>
          <a:r>
            <a:rPr lang="en-US" b="0" i="0"/>
            <a:t>91% of respondents were approached by strangers or acquaintances who offered fraudulent job opportunities</a:t>
          </a:r>
          <a:endParaRPr lang="en-US"/>
        </a:p>
      </dgm:t>
    </dgm:pt>
    <dgm:pt modelId="{079ACAAE-5679-492B-A0C8-1CF361252FBE}" type="parTrans" cxnId="{3BF7E50C-11E9-4DC6-A61A-34612BB36761}">
      <dgm:prSet/>
      <dgm:spPr/>
      <dgm:t>
        <a:bodyPr/>
        <a:lstStyle/>
        <a:p>
          <a:endParaRPr lang="en-US"/>
        </a:p>
      </dgm:t>
    </dgm:pt>
    <dgm:pt modelId="{D52A919D-2400-43C2-9AB5-477194ADFE6A}" type="sibTrans" cxnId="{3BF7E50C-11E9-4DC6-A61A-34612BB36761}">
      <dgm:prSet/>
      <dgm:spPr/>
      <dgm:t>
        <a:bodyPr/>
        <a:lstStyle/>
        <a:p>
          <a:endParaRPr lang="en-US"/>
        </a:p>
      </dgm:t>
    </dgm:pt>
    <dgm:pt modelId="{48E8AD8B-6182-485D-8F39-6BEBD09FC41E}">
      <dgm:prSet/>
      <dgm:spPr/>
      <dgm:t>
        <a:bodyPr/>
        <a:lstStyle/>
        <a:p>
          <a:r>
            <a:rPr lang="en-US" b="0" i="0" dirty="0"/>
            <a:t>19% of all youth interviewed had engaged in survival sex solely so that they could access housing or food</a:t>
          </a:r>
          <a:endParaRPr lang="en-US" dirty="0"/>
        </a:p>
      </dgm:t>
    </dgm:pt>
    <dgm:pt modelId="{D65995DB-D51C-4FCE-8AB1-EB2F54CFA149}" type="parTrans" cxnId="{06A264DA-1FA3-4C82-A0DF-63575709366F}">
      <dgm:prSet/>
      <dgm:spPr/>
      <dgm:t>
        <a:bodyPr/>
        <a:lstStyle/>
        <a:p>
          <a:endParaRPr lang="en-US"/>
        </a:p>
      </dgm:t>
    </dgm:pt>
    <dgm:pt modelId="{702877A9-4D41-4E32-994A-7A53363E268A}" type="sibTrans" cxnId="{06A264DA-1FA3-4C82-A0DF-63575709366F}">
      <dgm:prSet/>
      <dgm:spPr/>
      <dgm:t>
        <a:bodyPr/>
        <a:lstStyle/>
        <a:p>
          <a:endParaRPr lang="en-US"/>
        </a:p>
      </dgm:t>
    </dgm:pt>
    <dgm:pt modelId="{783AE5EB-311F-4D1E-8F35-7EEC51CD67C5}">
      <dgm:prSet/>
      <dgm:spPr/>
      <dgm:t>
        <a:bodyPr/>
        <a:lstStyle/>
        <a:p>
          <a:r>
            <a:rPr lang="en-US" b="1" i="0"/>
            <a:t>29% of LGBTQ</a:t>
          </a:r>
          <a:r>
            <a:rPr lang="en-US" b="0" i="0"/>
            <a:t> youth were identified as human trafficking survivors, compared to 17% of straight youth</a:t>
          </a:r>
          <a:endParaRPr lang="en-US"/>
        </a:p>
      </dgm:t>
    </dgm:pt>
    <dgm:pt modelId="{BD55C4CF-0980-4730-9C8F-2393456E05A2}" type="parTrans" cxnId="{D390F6B8-10A3-4E5C-9022-4416FD471387}">
      <dgm:prSet/>
      <dgm:spPr/>
      <dgm:t>
        <a:bodyPr/>
        <a:lstStyle/>
        <a:p>
          <a:endParaRPr lang="en-US"/>
        </a:p>
      </dgm:t>
    </dgm:pt>
    <dgm:pt modelId="{868598BC-3746-4AF4-81BB-562B5D903222}" type="sibTrans" cxnId="{D390F6B8-10A3-4E5C-9022-4416FD471387}">
      <dgm:prSet/>
      <dgm:spPr/>
      <dgm:t>
        <a:bodyPr/>
        <a:lstStyle/>
        <a:p>
          <a:endParaRPr lang="en-US"/>
        </a:p>
      </dgm:t>
    </dgm:pt>
    <dgm:pt modelId="{0348DEE4-BB68-4FBB-83A4-40561B832280}">
      <dgm:prSet/>
      <dgm:spPr/>
      <dgm:t>
        <a:bodyPr/>
        <a:lstStyle/>
        <a:p>
          <a:r>
            <a:rPr lang="en-US" b="0" i="0"/>
            <a:t>Youth with a history of involvement in the foster system accounted for...</a:t>
          </a:r>
          <a:endParaRPr lang="en-US"/>
        </a:p>
      </dgm:t>
    </dgm:pt>
    <dgm:pt modelId="{60EDD333-8C9A-4A9B-A33A-C572243BBE14}" type="parTrans" cxnId="{5C4F67A6-1ACF-498F-B122-00FD165DFB33}">
      <dgm:prSet/>
      <dgm:spPr/>
      <dgm:t>
        <a:bodyPr/>
        <a:lstStyle/>
        <a:p>
          <a:endParaRPr lang="en-US"/>
        </a:p>
      </dgm:t>
    </dgm:pt>
    <dgm:pt modelId="{A7F41143-FD19-46C2-9F4A-D41E1A563132}" type="sibTrans" cxnId="{5C4F67A6-1ACF-498F-B122-00FD165DFB33}">
      <dgm:prSet/>
      <dgm:spPr/>
      <dgm:t>
        <a:bodyPr/>
        <a:lstStyle/>
        <a:p>
          <a:endParaRPr lang="en-US"/>
        </a:p>
      </dgm:t>
    </dgm:pt>
    <dgm:pt modelId="{50982BD4-74C9-46BB-8901-233FFF7B56EE}">
      <dgm:prSet/>
      <dgm:spPr/>
      <dgm:t>
        <a:bodyPr/>
        <a:lstStyle/>
        <a:p>
          <a:r>
            <a:rPr lang="en-US" b="0" i="0" dirty="0"/>
            <a:t>	27% of all youth engaged in the sex trade</a:t>
          </a:r>
          <a:br>
            <a:rPr lang="en-US" b="0" i="0" dirty="0"/>
          </a:br>
          <a:r>
            <a:rPr lang="en-US" b="0" i="0" dirty="0"/>
            <a:t>	26% of all youth who were labor trafficked</a:t>
          </a:r>
          <a:endParaRPr lang="en-US" dirty="0"/>
        </a:p>
      </dgm:t>
    </dgm:pt>
    <dgm:pt modelId="{3F4C7009-71AB-4536-9290-0A3AA73E5795}" type="parTrans" cxnId="{569F372C-3B9C-409A-AF81-6C20C10C3FE1}">
      <dgm:prSet/>
      <dgm:spPr/>
      <dgm:t>
        <a:bodyPr/>
        <a:lstStyle/>
        <a:p>
          <a:endParaRPr lang="en-US"/>
        </a:p>
      </dgm:t>
    </dgm:pt>
    <dgm:pt modelId="{9A021A17-16D5-4899-960B-2F617C3E5B7C}" type="sibTrans" cxnId="{569F372C-3B9C-409A-AF81-6C20C10C3FE1}">
      <dgm:prSet/>
      <dgm:spPr/>
      <dgm:t>
        <a:bodyPr/>
        <a:lstStyle/>
        <a:p>
          <a:endParaRPr lang="en-US"/>
        </a:p>
      </dgm:t>
    </dgm:pt>
    <dgm:pt modelId="{B4601848-B941-44D2-812F-DB634D605949}" type="pres">
      <dgm:prSet presAssocID="{4A0F919A-8CF2-47CB-A8EC-BE3D5EF9D228}" presName="vert0" presStyleCnt="0">
        <dgm:presLayoutVars>
          <dgm:dir/>
          <dgm:animOne val="branch"/>
          <dgm:animLvl val="lvl"/>
        </dgm:presLayoutVars>
      </dgm:prSet>
      <dgm:spPr/>
    </dgm:pt>
    <dgm:pt modelId="{5E8218E6-8332-4F62-A307-DE2BE3F0C719}" type="pres">
      <dgm:prSet presAssocID="{48ADFD15-9D0B-4DB7-BA1B-C6492C3BF0C6}" presName="thickLine" presStyleLbl="alignNode1" presStyleIdx="0" presStyleCnt="6"/>
      <dgm:spPr/>
    </dgm:pt>
    <dgm:pt modelId="{39051E62-803E-4AD8-8541-439452FAE558}" type="pres">
      <dgm:prSet presAssocID="{48ADFD15-9D0B-4DB7-BA1B-C6492C3BF0C6}" presName="horz1" presStyleCnt="0"/>
      <dgm:spPr/>
    </dgm:pt>
    <dgm:pt modelId="{FD245A94-BF6A-4910-AEB3-3EADA105330F}" type="pres">
      <dgm:prSet presAssocID="{48ADFD15-9D0B-4DB7-BA1B-C6492C3BF0C6}" presName="tx1" presStyleLbl="revTx" presStyleIdx="0" presStyleCnt="6"/>
      <dgm:spPr/>
    </dgm:pt>
    <dgm:pt modelId="{5AC4167F-B621-409B-AE0F-B08BCA8042F3}" type="pres">
      <dgm:prSet presAssocID="{48ADFD15-9D0B-4DB7-BA1B-C6492C3BF0C6}" presName="vert1" presStyleCnt="0"/>
      <dgm:spPr/>
    </dgm:pt>
    <dgm:pt modelId="{36743126-6430-4704-AB55-0C8A53F7DAD4}" type="pres">
      <dgm:prSet presAssocID="{8BD67202-E995-494A-BBD9-81B6FBAB0B41}" presName="thickLine" presStyleLbl="alignNode1" presStyleIdx="1" presStyleCnt="6"/>
      <dgm:spPr/>
    </dgm:pt>
    <dgm:pt modelId="{D7A123E0-C31F-41C5-80B1-266A77A9932A}" type="pres">
      <dgm:prSet presAssocID="{8BD67202-E995-494A-BBD9-81B6FBAB0B41}" presName="horz1" presStyleCnt="0"/>
      <dgm:spPr/>
    </dgm:pt>
    <dgm:pt modelId="{BAA5711B-B9E8-4DF7-AF66-9DBB36C2C6D8}" type="pres">
      <dgm:prSet presAssocID="{8BD67202-E995-494A-BBD9-81B6FBAB0B41}" presName="tx1" presStyleLbl="revTx" presStyleIdx="1" presStyleCnt="6"/>
      <dgm:spPr/>
    </dgm:pt>
    <dgm:pt modelId="{D06CB16D-BC4C-4AA0-B473-10ED690558E2}" type="pres">
      <dgm:prSet presAssocID="{8BD67202-E995-494A-BBD9-81B6FBAB0B41}" presName="vert1" presStyleCnt="0"/>
      <dgm:spPr/>
    </dgm:pt>
    <dgm:pt modelId="{46CD6502-FF1A-405B-BAFC-6F39F54DB634}" type="pres">
      <dgm:prSet presAssocID="{48E8AD8B-6182-485D-8F39-6BEBD09FC41E}" presName="thickLine" presStyleLbl="alignNode1" presStyleIdx="2" presStyleCnt="6"/>
      <dgm:spPr/>
    </dgm:pt>
    <dgm:pt modelId="{76641297-2E57-4654-B8CF-7CFF82AFD416}" type="pres">
      <dgm:prSet presAssocID="{48E8AD8B-6182-485D-8F39-6BEBD09FC41E}" presName="horz1" presStyleCnt="0"/>
      <dgm:spPr/>
    </dgm:pt>
    <dgm:pt modelId="{D2CCF61E-A3CA-481E-9EC2-384435F208D4}" type="pres">
      <dgm:prSet presAssocID="{48E8AD8B-6182-485D-8F39-6BEBD09FC41E}" presName="tx1" presStyleLbl="revTx" presStyleIdx="2" presStyleCnt="6"/>
      <dgm:spPr/>
    </dgm:pt>
    <dgm:pt modelId="{CBAB80C1-A687-4D37-AA9E-389A6884FA45}" type="pres">
      <dgm:prSet presAssocID="{48E8AD8B-6182-485D-8F39-6BEBD09FC41E}" presName="vert1" presStyleCnt="0"/>
      <dgm:spPr/>
    </dgm:pt>
    <dgm:pt modelId="{6CF690E3-ECC8-4346-B9F7-FC041CB56159}" type="pres">
      <dgm:prSet presAssocID="{783AE5EB-311F-4D1E-8F35-7EEC51CD67C5}" presName="thickLine" presStyleLbl="alignNode1" presStyleIdx="3" presStyleCnt="6"/>
      <dgm:spPr/>
    </dgm:pt>
    <dgm:pt modelId="{6F087493-BE44-489C-BD79-C60878E094AA}" type="pres">
      <dgm:prSet presAssocID="{783AE5EB-311F-4D1E-8F35-7EEC51CD67C5}" presName="horz1" presStyleCnt="0"/>
      <dgm:spPr/>
    </dgm:pt>
    <dgm:pt modelId="{F8771EE7-9408-4CD7-AD3D-5E71CB4D900D}" type="pres">
      <dgm:prSet presAssocID="{783AE5EB-311F-4D1E-8F35-7EEC51CD67C5}" presName="tx1" presStyleLbl="revTx" presStyleIdx="3" presStyleCnt="6"/>
      <dgm:spPr/>
    </dgm:pt>
    <dgm:pt modelId="{31A4F16C-CD4F-4F72-BE7B-93C628B15DBD}" type="pres">
      <dgm:prSet presAssocID="{783AE5EB-311F-4D1E-8F35-7EEC51CD67C5}" presName="vert1" presStyleCnt="0"/>
      <dgm:spPr/>
    </dgm:pt>
    <dgm:pt modelId="{6653AE1B-5215-43B4-8ABA-DF453997DF70}" type="pres">
      <dgm:prSet presAssocID="{0348DEE4-BB68-4FBB-83A4-40561B832280}" presName="thickLine" presStyleLbl="alignNode1" presStyleIdx="4" presStyleCnt="6"/>
      <dgm:spPr/>
    </dgm:pt>
    <dgm:pt modelId="{8CB6A08F-A3D8-4389-9055-37CDA10FE1F8}" type="pres">
      <dgm:prSet presAssocID="{0348DEE4-BB68-4FBB-83A4-40561B832280}" presName="horz1" presStyleCnt="0"/>
      <dgm:spPr/>
    </dgm:pt>
    <dgm:pt modelId="{58D35DD4-FCD1-4F93-9F17-DE8863FD4A2C}" type="pres">
      <dgm:prSet presAssocID="{0348DEE4-BB68-4FBB-83A4-40561B832280}" presName="tx1" presStyleLbl="revTx" presStyleIdx="4" presStyleCnt="6"/>
      <dgm:spPr/>
    </dgm:pt>
    <dgm:pt modelId="{6C290504-6D09-47A4-B7AA-09F8CD6C2507}" type="pres">
      <dgm:prSet presAssocID="{0348DEE4-BB68-4FBB-83A4-40561B832280}" presName="vert1" presStyleCnt="0"/>
      <dgm:spPr/>
    </dgm:pt>
    <dgm:pt modelId="{936E954A-3E6D-4B26-8912-3F86F4EB42AD}" type="pres">
      <dgm:prSet presAssocID="{50982BD4-74C9-46BB-8901-233FFF7B56EE}" presName="thickLine" presStyleLbl="alignNode1" presStyleIdx="5" presStyleCnt="6"/>
      <dgm:spPr/>
    </dgm:pt>
    <dgm:pt modelId="{937E1E86-9650-4ED4-9250-4955E7C04EA8}" type="pres">
      <dgm:prSet presAssocID="{50982BD4-74C9-46BB-8901-233FFF7B56EE}" presName="horz1" presStyleCnt="0"/>
      <dgm:spPr/>
    </dgm:pt>
    <dgm:pt modelId="{8001ECB2-0D17-4579-8B24-53F7AF482261}" type="pres">
      <dgm:prSet presAssocID="{50982BD4-74C9-46BB-8901-233FFF7B56EE}" presName="tx1" presStyleLbl="revTx" presStyleIdx="5" presStyleCnt="6"/>
      <dgm:spPr/>
    </dgm:pt>
    <dgm:pt modelId="{1AC62AB9-394E-46FB-9F5E-645985EC3FB7}" type="pres">
      <dgm:prSet presAssocID="{50982BD4-74C9-46BB-8901-233FFF7B56EE}" presName="vert1" presStyleCnt="0"/>
      <dgm:spPr/>
    </dgm:pt>
  </dgm:ptLst>
  <dgm:cxnLst>
    <dgm:cxn modelId="{3BF7E50C-11E9-4DC6-A61A-34612BB36761}" srcId="{4A0F919A-8CF2-47CB-A8EC-BE3D5EF9D228}" destId="{8BD67202-E995-494A-BBD9-81B6FBAB0B41}" srcOrd="1" destOrd="0" parTransId="{079ACAAE-5679-492B-A0C8-1CF361252FBE}" sibTransId="{D52A919D-2400-43C2-9AB5-477194ADFE6A}"/>
    <dgm:cxn modelId="{569F372C-3B9C-409A-AF81-6C20C10C3FE1}" srcId="{4A0F919A-8CF2-47CB-A8EC-BE3D5EF9D228}" destId="{50982BD4-74C9-46BB-8901-233FFF7B56EE}" srcOrd="5" destOrd="0" parTransId="{3F4C7009-71AB-4536-9290-0A3AA73E5795}" sibTransId="{9A021A17-16D5-4899-960B-2F617C3E5B7C}"/>
    <dgm:cxn modelId="{79745F2E-C28C-4571-94D8-0E56D5B5D87E}" type="presOf" srcId="{8BD67202-E995-494A-BBD9-81B6FBAB0B41}" destId="{BAA5711B-B9E8-4DF7-AF66-9DBB36C2C6D8}" srcOrd="0" destOrd="0" presId="urn:microsoft.com/office/officeart/2008/layout/LinedList"/>
    <dgm:cxn modelId="{C6A57E66-CDF2-4F37-9383-D96110BF7769}" type="presOf" srcId="{0348DEE4-BB68-4FBB-83A4-40561B832280}" destId="{58D35DD4-FCD1-4F93-9F17-DE8863FD4A2C}" srcOrd="0" destOrd="0" presId="urn:microsoft.com/office/officeart/2008/layout/LinedList"/>
    <dgm:cxn modelId="{F9930694-F89F-4C54-84B2-95E2E80BC3A2}" type="presOf" srcId="{783AE5EB-311F-4D1E-8F35-7EEC51CD67C5}" destId="{F8771EE7-9408-4CD7-AD3D-5E71CB4D900D}" srcOrd="0" destOrd="0" presId="urn:microsoft.com/office/officeart/2008/layout/LinedList"/>
    <dgm:cxn modelId="{C2E20D9C-713B-4355-9B0D-310F9041780F}" type="presOf" srcId="{4A0F919A-8CF2-47CB-A8EC-BE3D5EF9D228}" destId="{B4601848-B941-44D2-812F-DB634D605949}" srcOrd="0" destOrd="0" presId="urn:microsoft.com/office/officeart/2008/layout/LinedList"/>
    <dgm:cxn modelId="{5C4F67A6-1ACF-498F-B122-00FD165DFB33}" srcId="{4A0F919A-8CF2-47CB-A8EC-BE3D5EF9D228}" destId="{0348DEE4-BB68-4FBB-83A4-40561B832280}" srcOrd="4" destOrd="0" parTransId="{60EDD333-8C9A-4A9B-A33A-C572243BBE14}" sibTransId="{A7F41143-FD19-46C2-9F4A-D41E1A563132}"/>
    <dgm:cxn modelId="{42BB0DA9-C353-446A-B1F8-FF9FB2C02383}" type="presOf" srcId="{50982BD4-74C9-46BB-8901-233FFF7B56EE}" destId="{8001ECB2-0D17-4579-8B24-53F7AF482261}" srcOrd="0" destOrd="0" presId="urn:microsoft.com/office/officeart/2008/layout/LinedList"/>
    <dgm:cxn modelId="{D390F6B8-10A3-4E5C-9022-4416FD471387}" srcId="{4A0F919A-8CF2-47CB-A8EC-BE3D5EF9D228}" destId="{783AE5EB-311F-4D1E-8F35-7EEC51CD67C5}" srcOrd="3" destOrd="0" parTransId="{BD55C4CF-0980-4730-9C8F-2393456E05A2}" sibTransId="{868598BC-3746-4AF4-81BB-562B5D903222}"/>
    <dgm:cxn modelId="{25B456C1-312D-4310-8C22-3FCB40AC40D5}" type="presOf" srcId="{48ADFD15-9D0B-4DB7-BA1B-C6492C3BF0C6}" destId="{FD245A94-BF6A-4910-AEB3-3EADA105330F}" srcOrd="0" destOrd="0" presId="urn:microsoft.com/office/officeart/2008/layout/LinedList"/>
    <dgm:cxn modelId="{06A264DA-1FA3-4C82-A0DF-63575709366F}" srcId="{4A0F919A-8CF2-47CB-A8EC-BE3D5EF9D228}" destId="{48E8AD8B-6182-485D-8F39-6BEBD09FC41E}" srcOrd="2" destOrd="0" parTransId="{D65995DB-D51C-4FCE-8AB1-EB2F54CFA149}" sibTransId="{702877A9-4D41-4E32-994A-7A53363E268A}"/>
    <dgm:cxn modelId="{30AA9CEE-4AE2-4F2A-BF8B-DE773744718A}" srcId="{4A0F919A-8CF2-47CB-A8EC-BE3D5EF9D228}" destId="{48ADFD15-9D0B-4DB7-BA1B-C6492C3BF0C6}" srcOrd="0" destOrd="0" parTransId="{32DE84DA-EF4D-4DA7-BD2F-69A2A14FF18F}" sibTransId="{990B24B7-00A8-4833-ACA1-03F6412B614E}"/>
    <dgm:cxn modelId="{BC84A2F8-7DCF-4043-9607-1342BB586704}" type="presOf" srcId="{48E8AD8B-6182-485D-8F39-6BEBD09FC41E}" destId="{D2CCF61E-A3CA-481E-9EC2-384435F208D4}" srcOrd="0" destOrd="0" presId="urn:microsoft.com/office/officeart/2008/layout/LinedList"/>
    <dgm:cxn modelId="{E3C26140-1E55-476B-92D1-A1DA1648A15B}" type="presParOf" srcId="{B4601848-B941-44D2-812F-DB634D605949}" destId="{5E8218E6-8332-4F62-A307-DE2BE3F0C719}" srcOrd="0" destOrd="0" presId="urn:microsoft.com/office/officeart/2008/layout/LinedList"/>
    <dgm:cxn modelId="{F485CF24-9A91-43C5-A8D5-F463D8A988D0}" type="presParOf" srcId="{B4601848-B941-44D2-812F-DB634D605949}" destId="{39051E62-803E-4AD8-8541-439452FAE558}" srcOrd="1" destOrd="0" presId="urn:microsoft.com/office/officeart/2008/layout/LinedList"/>
    <dgm:cxn modelId="{A4ABF3A5-EA4C-4BD9-BE3D-466092A60A27}" type="presParOf" srcId="{39051E62-803E-4AD8-8541-439452FAE558}" destId="{FD245A94-BF6A-4910-AEB3-3EADA105330F}" srcOrd="0" destOrd="0" presId="urn:microsoft.com/office/officeart/2008/layout/LinedList"/>
    <dgm:cxn modelId="{F6734C66-D668-465D-A5A8-335B3EB1D7EF}" type="presParOf" srcId="{39051E62-803E-4AD8-8541-439452FAE558}" destId="{5AC4167F-B621-409B-AE0F-B08BCA8042F3}" srcOrd="1" destOrd="0" presId="urn:microsoft.com/office/officeart/2008/layout/LinedList"/>
    <dgm:cxn modelId="{931EEFBE-10DA-4843-B6D6-945D1F91ECFD}" type="presParOf" srcId="{B4601848-B941-44D2-812F-DB634D605949}" destId="{36743126-6430-4704-AB55-0C8A53F7DAD4}" srcOrd="2" destOrd="0" presId="urn:microsoft.com/office/officeart/2008/layout/LinedList"/>
    <dgm:cxn modelId="{848D80FC-1CE3-4CA5-B011-98015E26DD07}" type="presParOf" srcId="{B4601848-B941-44D2-812F-DB634D605949}" destId="{D7A123E0-C31F-41C5-80B1-266A77A9932A}" srcOrd="3" destOrd="0" presId="urn:microsoft.com/office/officeart/2008/layout/LinedList"/>
    <dgm:cxn modelId="{05691AAD-1CAC-4DA8-A919-386497244192}" type="presParOf" srcId="{D7A123E0-C31F-41C5-80B1-266A77A9932A}" destId="{BAA5711B-B9E8-4DF7-AF66-9DBB36C2C6D8}" srcOrd="0" destOrd="0" presId="urn:microsoft.com/office/officeart/2008/layout/LinedList"/>
    <dgm:cxn modelId="{3E1DBA23-2A00-49F5-B10C-3D76A69B93B5}" type="presParOf" srcId="{D7A123E0-C31F-41C5-80B1-266A77A9932A}" destId="{D06CB16D-BC4C-4AA0-B473-10ED690558E2}" srcOrd="1" destOrd="0" presId="urn:microsoft.com/office/officeart/2008/layout/LinedList"/>
    <dgm:cxn modelId="{7AAB705A-3D72-4E85-B8DD-90686A66BE93}" type="presParOf" srcId="{B4601848-B941-44D2-812F-DB634D605949}" destId="{46CD6502-FF1A-405B-BAFC-6F39F54DB634}" srcOrd="4" destOrd="0" presId="urn:microsoft.com/office/officeart/2008/layout/LinedList"/>
    <dgm:cxn modelId="{E51FDF45-78C4-4FA1-8C57-C454A9024F2D}" type="presParOf" srcId="{B4601848-B941-44D2-812F-DB634D605949}" destId="{76641297-2E57-4654-B8CF-7CFF82AFD416}" srcOrd="5" destOrd="0" presId="urn:microsoft.com/office/officeart/2008/layout/LinedList"/>
    <dgm:cxn modelId="{C462CD4B-68EF-4B52-9E24-66F7DEC9A030}" type="presParOf" srcId="{76641297-2E57-4654-B8CF-7CFF82AFD416}" destId="{D2CCF61E-A3CA-481E-9EC2-384435F208D4}" srcOrd="0" destOrd="0" presId="urn:microsoft.com/office/officeart/2008/layout/LinedList"/>
    <dgm:cxn modelId="{013BD3D1-2D4C-4428-91DB-B07FC27BB072}" type="presParOf" srcId="{76641297-2E57-4654-B8CF-7CFF82AFD416}" destId="{CBAB80C1-A687-4D37-AA9E-389A6884FA45}" srcOrd="1" destOrd="0" presId="urn:microsoft.com/office/officeart/2008/layout/LinedList"/>
    <dgm:cxn modelId="{AD280D1E-F6FE-41E7-ADCA-4E2A12F95F3E}" type="presParOf" srcId="{B4601848-B941-44D2-812F-DB634D605949}" destId="{6CF690E3-ECC8-4346-B9F7-FC041CB56159}" srcOrd="6" destOrd="0" presId="urn:microsoft.com/office/officeart/2008/layout/LinedList"/>
    <dgm:cxn modelId="{5C32AA27-1BEA-4260-ACC9-15D796DCF925}" type="presParOf" srcId="{B4601848-B941-44D2-812F-DB634D605949}" destId="{6F087493-BE44-489C-BD79-C60878E094AA}" srcOrd="7" destOrd="0" presId="urn:microsoft.com/office/officeart/2008/layout/LinedList"/>
    <dgm:cxn modelId="{EEFAC229-53B0-4FFA-99B0-4654A99DC9F5}" type="presParOf" srcId="{6F087493-BE44-489C-BD79-C60878E094AA}" destId="{F8771EE7-9408-4CD7-AD3D-5E71CB4D900D}" srcOrd="0" destOrd="0" presId="urn:microsoft.com/office/officeart/2008/layout/LinedList"/>
    <dgm:cxn modelId="{14285488-1202-4C3C-A7B5-F7AF4223887B}" type="presParOf" srcId="{6F087493-BE44-489C-BD79-C60878E094AA}" destId="{31A4F16C-CD4F-4F72-BE7B-93C628B15DBD}" srcOrd="1" destOrd="0" presId="urn:microsoft.com/office/officeart/2008/layout/LinedList"/>
    <dgm:cxn modelId="{BC12983B-5E04-4664-84DC-E12E54658838}" type="presParOf" srcId="{B4601848-B941-44D2-812F-DB634D605949}" destId="{6653AE1B-5215-43B4-8ABA-DF453997DF70}" srcOrd="8" destOrd="0" presId="urn:microsoft.com/office/officeart/2008/layout/LinedList"/>
    <dgm:cxn modelId="{91A9DAE6-880D-4DC7-A6B7-E49B16778EFD}" type="presParOf" srcId="{B4601848-B941-44D2-812F-DB634D605949}" destId="{8CB6A08F-A3D8-4389-9055-37CDA10FE1F8}" srcOrd="9" destOrd="0" presId="urn:microsoft.com/office/officeart/2008/layout/LinedList"/>
    <dgm:cxn modelId="{D5BC4C47-36AD-454F-BDAF-F6623F8922C6}" type="presParOf" srcId="{8CB6A08F-A3D8-4389-9055-37CDA10FE1F8}" destId="{58D35DD4-FCD1-4F93-9F17-DE8863FD4A2C}" srcOrd="0" destOrd="0" presId="urn:microsoft.com/office/officeart/2008/layout/LinedList"/>
    <dgm:cxn modelId="{67328650-058A-4A4B-B661-8078E4122A02}" type="presParOf" srcId="{8CB6A08F-A3D8-4389-9055-37CDA10FE1F8}" destId="{6C290504-6D09-47A4-B7AA-09F8CD6C2507}" srcOrd="1" destOrd="0" presId="urn:microsoft.com/office/officeart/2008/layout/LinedList"/>
    <dgm:cxn modelId="{1BCA941E-1547-4D3E-B072-F306061C38FB}" type="presParOf" srcId="{B4601848-B941-44D2-812F-DB634D605949}" destId="{936E954A-3E6D-4B26-8912-3F86F4EB42AD}" srcOrd="10" destOrd="0" presId="urn:microsoft.com/office/officeart/2008/layout/LinedList"/>
    <dgm:cxn modelId="{07F5B3E1-11F3-4268-B598-42F330CD8785}" type="presParOf" srcId="{B4601848-B941-44D2-812F-DB634D605949}" destId="{937E1E86-9650-4ED4-9250-4955E7C04EA8}" srcOrd="11" destOrd="0" presId="urn:microsoft.com/office/officeart/2008/layout/LinedList"/>
    <dgm:cxn modelId="{B244556D-29B7-4B89-B47A-8B26A2DCA539}" type="presParOf" srcId="{937E1E86-9650-4ED4-9250-4955E7C04EA8}" destId="{8001ECB2-0D17-4579-8B24-53F7AF482261}" srcOrd="0" destOrd="0" presId="urn:microsoft.com/office/officeart/2008/layout/LinedList"/>
    <dgm:cxn modelId="{C28ED574-16EF-4121-B2AC-54E297D1B75F}" type="presParOf" srcId="{937E1E86-9650-4ED4-9250-4955E7C04EA8}" destId="{1AC62AB9-394E-46FB-9F5E-645985EC3FB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99E5F1-A131-437B-BDB6-A792957C40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A1279AB-8F12-41B5-A97B-5B791A95B28C}">
      <dgm:prSet/>
      <dgm:spPr/>
      <dgm:t>
        <a:bodyPr/>
        <a:lstStyle/>
        <a:p>
          <a:r>
            <a:rPr lang="en-US" dirty="0"/>
            <a:t>In 2014, the Urban Institute studied the underground commercial sex economy in eight U.S. cities</a:t>
          </a:r>
        </a:p>
      </dgm:t>
    </dgm:pt>
    <dgm:pt modelId="{67BBA6B3-3F7D-415E-9278-3E456957B6DE}" type="parTrans" cxnId="{62B1AF3E-341B-4752-A57C-51F49A1C27DB}">
      <dgm:prSet/>
      <dgm:spPr/>
      <dgm:t>
        <a:bodyPr/>
        <a:lstStyle/>
        <a:p>
          <a:endParaRPr lang="en-US"/>
        </a:p>
      </dgm:t>
    </dgm:pt>
    <dgm:pt modelId="{994761A5-7191-492A-82CA-8F5C00138EC6}" type="sibTrans" cxnId="{62B1AF3E-341B-4752-A57C-51F49A1C27DB}">
      <dgm:prSet/>
      <dgm:spPr/>
      <dgm:t>
        <a:bodyPr/>
        <a:lstStyle/>
        <a:p>
          <a:endParaRPr lang="en-US"/>
        </a:p>
      </dgm:t>
    </dgm:pt>
    <dgm:pt modelId="{D1832CAE-516C-4B64-9E80-860D2F578ADD}">
      <dgm:prSet/>
      <dgm:spPr/>
      <dgm:t>
        <a:bodyPr/>
        <a:lstStyle/>
        <a:p>
          <a:r>
            <a:rPr lang="en-US"/>
            <a:t>estimated that this activity generated between $39.9 million and $290 million in revenue depending on the city.</a:t>
          </a:r>
        </a:p>
      </dgm:t>
    </dgm:pt>
    <dgm:pt modelId="{0321E4DA-AF4D-4D34-8CD0-9418F558A91D}" type="parTrans" cxnId="{D75367F4-8385-4D8C-AFD3-B49FB7524B59}">
      <dgm:prSet/>
      <dgm:spPr/>
      <dgm:t>
        <a:bodyPr/>
        <a:lstStyle/>
        <a:p>
          <a:endParaRPr lang="en-US"/>
        </a:p>
      </dgm:t>
    </dgm:pt>
    <dgm:pt modelId="{0B32DE28-E1FE-48E9-9AA8-958B4FC0FA57}" type="sibTrans" cxnId="{D75367F4-8385-4D8C-AFD3-B49FB7524B59}">
      <dgm:prSet/>
      <dgm:spPr/>
      <dgm:t>
        <a:bodyPr/>
        <a:lstStyle/>
        <a:p>
          <a:endParaRPr lang="en-US"/>
        </a:p>
      </dgm:t>
    </dgm:pt>
    <dgm:pt modelId="{6812A3A6-B495-45C2-A599-725FC3F6BC5E}">
      <dgm:prSet/>
      <dgm:spPr/>
      <dgm:t>
        <a:bodyPr/>
        <a:lstStyle/>
        <a:p>
          <a:r>
            <a:rPr lang="en-US"/>
            <a:t>According to the study, pimps in one city earned an average of $32,833 per week. </a:t>
          </a:r>
        </a:p>
      </dgm:t>
    </dgm:pt>
    <dgm:pt modelId="{BD16B204-ACFF-4043-858A-D162E909EE71}" type="parTrans" cxnId="{0E67A411-4D05-401D-B0E7-623BAD0494E1}">
      <dgm:prSet/>
      <dgm:spPr/>
      <dgm:t>
        <a:bodyPr/>
        <a:lstStyle/>
        <a:p>
          <a:endParaRPr lang="en-US"/>
        </a:p>
      </dgm:t>
    </dgm:pt>
    <dgm:pt modelId="{2F6E8329-5845-48D8-AC16-92B402D7A253}" type="sibTrans" cxnId="{0E67A411-4D05-401D-B0E7-623BAD0494E1}">
      <dgm:prSet/>
      <dgm:spPr/>
      <dgm:t>
        <a:bodyPr/>
        <a:lstStyle/>
        <a:p>
          <a:endParaRPr lang="en-US"/>
        </a:p>
      </dgm:t>
    </dgm:pt>
    <dgm:pt modelId="{6ACFDA5C-B063-4867-AA7A-CFD17750E720}">
      <dgm:prSet/>
      <dgm:spPr/>
      <dgm:t>
        <a:bodyPr/>
        <a:lstStyle/>
        <a:p>
          <a:r>
            <a:rPr lang="en-US"/>
            <a:t>It is within this economy that sex trafficking thrives, and with this potential for earnings, </a:t>
          </a:r>
          <a:r>
            <a:rPr lang="en-US" b="1" u="sng"/>
            <a:t>sex trafficking is considered a lowrisk, high-reward endeavor. </a:t>
          </a:r>
          <a:endParaRPr lang="en-US"/>
        </a:p>
      </dgm:t>
    </dgm:pt>
    <dgm:pt modelId="{CF12B31B-59C5-4A18-81B2-5AB0E1C66F59}" type="parTrans" cxnId="{C816BD60-CCE6-420B-BBAF-BFDE11201C34}">
      <dgm:prSet/>
      <dgm:spPr/>
      <dgm:t>
        <a:bodyPr/>
        <a:lstStyle/>
        <a:p>
          <a:endParaRPr lang="en-US"/>
        </a:p>
      </dgm:t>
    </dgm:pt>
    <dgm:pt modelId="{0FF153E3-2E33-491D-897C-8D603A2E2832}" type="sibTrans" cxnId="{C816BD60-CCE6-420B-BBAF-BFDE11201C34}">
      <dgm:prSet/>
      <dgm:spPr/>
      <dgm:t>
        <a:bodyPr/>
        <a:lstStyle/>
        <a:p>
          <a:endParaRPr lang="en-US"/>
        </a:p>
      </dgm:t>
    </dgm:pt>
    <dgm:pt modelId="{BD16F782-EFD6-4559-8113-1872DCF690C8}" type="pres">
      <dgm:prSet presAssocID="{8099E5F1-A131-437B-BDB6-A792957C4094}" presName="linear" presStyleCnt="0">
        <dgm:presLayoutVars>
          <dgm:animLvl val="lvl"/>
          <dgm:resizeHandles val="exact"/>
        </dgm:presLayoutVars>
      </dgm:prSet>
      <dgm:spPr/>
    </dgm:pt>
    <dgm:pt modelId="{BE34D92C-245E-442A-B8FE-F3B795693C73}" type="pres">
      <dgm:prSet presAssocID="{2A1279AB-8F12-41B5-A97B-5B791A95B28C}" presName="parentText" presStyleLbl="node1" presStyleIdx="0" presStyleCnt="4">
        <dgm:presLayoutVars>
          <dgm:chMax val="0"/>
          <dgm:bulletEnabled val="1"/>
        </dgm:presLayoutVars>
      </dgm:prSet>
      <dgm:spPr/>
    </dgm:pt>
    <dgm:pt modelId="{7F58F04D-582B-4755-89BB-6BCE3118FA90}" type="pres">
      <dgm:prSet presAssocID="{994761A5-7191-492A-82CA-8F5C00138EC6}" presName="spacer" presStyleCnt="0"/>
      <dgm:spPr/>
    </dgm:pt>
    <dgm:pt modelId="{86B58DE4-9C2B-480E-92EB-821B62ED45BF}" type="pres">
      <dgm:prSet presAssocID="{D1832CAE-516C-4B64-9E80-860D2F578ADD}" presName="parentText" presStyleLbl="node1" presStyleIdx="1" presStyleCnt="4">
        <dgm:presLayoutVars>
          <dgm:chMax val="0"/>
          <dgm:bulletEnabled val="1"/>
        </dgm:presLayoutVars>
      </dgm:prSet>
      <dgm:spPr/>
    </dgm:pt>
    <dgm:pt modelId="{D5970F3F-619A-4C3C-B3BA-FD9E021AB663}" type="pres">
      <dgm:prSet presAssocID="{0B32DE28-E1FE-48E9-9AA8-958B4FC0FA57}" presName="spacer" presStyleCnt="0"/>
      <dgm:spPr/>
    </dgm:pt>
    <dgm:pt modelId="{CB7CE734-C86B-4CA2-BF81-A522D8371A04}" type="pres">
      <dgm:prSet presAssocID="{6812A3A6-B495-45C2-A599-725FC3F6BC5E}" presName="parentText" presStyleLbl="node1" presStyleIdx="2" presStyleCnt="4">
        <dgm:presLayoutVars>
          <dgm:chMax val="0"/>
          <dgm:bulletEnabled val="1"/>
        </dgm:presLayoutVars>
      </dgm:prSet>
      <dgm:spPr/>
    </dgm:pt>
    <dgm:pt modelId="{E1F50332-0631-43AB-8C94-82156A6964ED}" type="pres">
      <dgm:prSet presAssocID="{2F6E8329-5845-48D8-AC16-92B402D7A253}" presName="spacer" presStyleCnt="0"/>
      <dgm:spPr/>
    </dgm:pt>
    <dgm:pt modelId="{7DCDE8B1-4C15-414C-8DAB-2708B676F5B7}" type="pres">
      <dgm:prSet presAssocID="{6ACFDA5C-B063-4867-AA7A-CFD17750E720}" presName="parentText" presStyleLbl="node1" presStyleIdx="3" presStyleCnt="4">
        <dgm:presLayoutVars>
          <dgm:chMax val="0"/>
          <dgm:bulletEnabled val="1"/>
        </dgm:presLayoutVars>
      </dgm:prSet>
      <dgm:spPr/>
    </dgm:pt>
  </dgm:ptLst>
  <dgm:cxnLst>
    <dgm:cxn modelId="{0E67A411-4D05-401D-B0E7-623BAD0494E1}" srcId="{8099E5F1-A131-437B-BDB6-A792957C4094}" destId="{6812A3A6-B495-45C2-A599-725FC3F6BC5E}" srcOrd="2" destOrd="0" parTransId="{BD16B204-ACFF-4043-858A-D162E909EE71}" sibTransId="{2F6E8329-5845-48D8-AC16-92B402D7A253}"/>
    <dgm:cxn modelId="{FC3A4321-7490-47F6-81CD-8CA872AF1300}" type="presOf" srcId="{6ACFDA5C-B063-4867-AA7A-CFD17750E720}" destId="{7DCDE8B1-4C15-414C-8DAB-2708B676F5B7}" srcOrd="0" destOrd="0" presId="urn:microsoft.com/office/officeart/2005/8/layout/vList2"/>
    <dgm:cxn modelId="{EA68F824-D83F-4FAF-9499-C0229ED68103}" type="presOf" srcId="{2A1279AB-8F12-41B5-A97B-5B791A95B28C}" destId="{BE34D92C-245E-442A-B8FE-F3B795693C73}" srcOrd="0" destOrd="0" presId="urn:microsoft.com/office/officeart/2005/8/layout/vList2"/>
    <dgm:cxn modelId="{62B1AF3E-341B-4752-A57C-51F49A1C27DB}" srcId="{8099E5F1-A131-437B-BDB6-A792957C4094}" destId="{2A1279AB-8F12-41B5-A97B-5B791A95B28C}" srcOrd="0" destOrd="0" parTransId="{67BBA6B3-3F7D-415E-9278-3E456957B6DE}" sibTransId="{994761A5-7191-492A-82CA-8F5C00138EC6}"/>
    <dgm:cxn modelId="{C816BD60-CCE6-420B-BBAF-BFDE11201C34}" srcId="{8099E5F1-A131-437B-BDB6-A792957C4094}" destId="{6ACFDA5C-B063-4867-AA7A-CFD17750E720}" srcOrd="3" destOrd="0" parTransId="{CF12B31B-59C5-4A18-81B2-5AB0E1C66F59}" sibTransId="{0FF153E3-2E33-491D-897C-8D603A2E2832}"/>
    <dgm:cxn modelId="{50A8037C-2058-4745-B592-602A800AFFA0}" type="presOf" srcId="{6812A3A6-B495-45C2-A599-725FC3F6BC5E}" destId="{CB7CE734-C86B-4CA2-BF81-A522D8371A04}" srcOrd="0" destOrd="0" presId="urn:microsoft.com/office/officeart/2005/8/layout/vList2"/>
    <dgm:cxn modelId="{08C36692-33A1-46C9-8450-2BBE14334B47}" type="presOf" srcId="{8099E5F1-A131-437B-BDB6-A792957C4094}" destId="{BD16F782-EFD6-4559-8113-1872DCF690C8}" srcOrd="0" destOrd="0" presId="urn:microsoft.com/office/officeart/2005/8/layout/vList2"/>
    <dgm:cxn modelId="{CA26E2C7-9E3A-429C-A238-1355BCB9B251}" type="presOf" srcId="{D1832CAE-516C-4B64-9E80-860D2F578ADD}" destId="{86B58DE4-9C2B-480E-92EB-821B62ED45BF}" srcOrd="0" destOrd="0" presId="urn:microsoft.com/office/officeart/2005/8/layout/vList2"/>
    <dgm:cxn modelId="{D75367F4-8385-4D8C-AFD3-B49FB7524B59}" srcId="{8099E5F1-A131-437B-BDB6-A792957C4094}" destId="{D1832CAE-516C-4B64-9E80-860D2F578ADD}" srcOrd="1" destOrd="0" parTransId="{0321E4DA-AF4D-4D34-8CD0-9418F558A91D}" sibTransId="{0B32DE28-E1FE-48E9-9AA8-958B4FC0FA57}"/>
    <dgm:cxn modelId="{F99DAE49-CC19-4261-A744-FC466A12E030}" type="presParOf" srcId="{BD16F782-EFD6-4559-8113-1872DCF690C8}" destId="{BE34D92C-245E-442A-B8FE-F3B795693C73}" srcOrd="0" destOrd="0" presId="urn:microsoft.com/office/officeart/2005/8/layout/vList2"/>
    <dgm:cxn modelId="{4467508A-46B3-45FC-883A-BFB3371B5072}" type="presParOf" srcId="{BD16F782-EFD6-4559-8113-1872DCF690C8}" destId="{7F58F04D-582B-4755-89BB-6BCE3118FA90}" srcOrd="1" destOrd="0" presId="urn:microsoft.com/office/officeart/2005/8/layout/vList2"/>
    <dgm:cxn modelId="{1D36D6AB-2A0C-4196-9E70-14459336F2E1}" type="presParOf" srcId="{BD16F782-EFD6-4559-8113-1872DCF690C8}" destId="{86B58DE4-9C2B-480E-92EB-821B62ED45BF}" srcOrd="2" destOrd="0" presId="urn:microsoft.com/office/officeart/2005/8/layout/vList2"/>
    <dgm:cxn modelId="{ACE22D18-9D3A-4F65-A37B-D77960A95252}" type="presParOf" srcId="{BD16F782-EFD6-4559-8113-1872DCF690C8}" destId="{D5970F3F-619A-4C3C-B3BA-FD9E021AB663}" srcOrd="3" destOrd="0" presId="urn:microsoft.com/office/officeart/2005/8/layout/vList2"/>
    <dgm:cxn modelId="{5D28E79B-B00C-46FE-BFAA-F79F5A039C37}" type="presParOf" srcId="{BD16F782-EFD6-4559-8113-1872DCF690C8}" destId="{CB7CE734-C86B-4CA2-BF81-A522D8371A04}" srcOrd="4" destOrd="0" presId="urn:microsoft.com/office/officeart/2005/8/layout/vList2"/>
    <dgm:cxn modelId="{D2CD3987-BB25-4D63-A472-FFA04E53C38D}" type="presParOf" srcId="{BD16F782-EFD6-4559-8113-1872DCF690C8}" destId="{E1F50332-0631-43AB-8C94-82156A6964ED}" srcOrd="5" destOrd="0" presId="urn:microsoft.com/office/officeart/2005/8/layout/vList2"/>
    <dgm:cxn modelId="{5F5E08D2-1C86-4ED2-B163-FFB71135FD22}" type="presParOf" srcId="{BD16F782-EFD6-4559-8113-1872DCF690C8}" destId="{7DCDE8B1-4C15-414C-8DAB-2708B676F5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C110C7-C973-4BC3-9364-9DC60B50334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673BAA3-DD7E-4569-BC14-5DD5111F819B}">
      <dgm:prSet/>
      <dgm:spPr/>
      <dgm:t>
        <a:bodyPr/>
        <a:lstStyle/>
        <a:p>
          <a:r>
            <a:rPr lang="en-US" baseline="0"/>
            <a:t>Community Based Advocates </a:t>
          </a:r>
          <a:endParaRPr lang="en-US"/>
        </a:p>
      </dgm:t>
    </dgm:pt>
    <dgm:pt modelId="{83C1EE45-D8EE-47E5-A7A3-5F31A8837370}" type="parTrans" cxnId="{54E3AD61-431D-49AB-8203-FA9265F92E06}">
      <dgm:prSet/>
      <dgm:spPr/>
      <dgm:t>
        <a:bodyPr/>
        <a:lstStyle/>
        <a:p>
          <a:endParaRPr lang="en-US"/>
        </a:p>
      </dgm:t>
    </dgm:pt>
    <dgm:pt modelId="{347EED9E-371D-4789-A65A-A8F6923FCFEE}" type="sibTrans" cxnId="{54E3AD61-431D-49AB-8203-FA9265F92E06}">
      <dgm:prSet/>
      <dgm:spPr/>
      <dgm:t>
        <a:bodyPr/>
        <a:lstStyle/>
        <a:p>
          <a:endParaRPr lang="en-US"/>
        </a:p>
      </dgm:t>
    </dgm:pt>
    <dgm:pt modelId="{0362F473-B4BD-40A2-B91D-949B26CBB551}">
      <dgm:prSet/>
      <dgm:spPr/>
      <dgm:t>
        <a:bodyPr/>
        <a:lstStyle/>
        <a:p>
          <a:r>
            <a:rPr lang="en-US"/>
            <a:t>That’s us! </a:t>
          </a:r>
        </a:p>
      </dgm:t>
    </dgm:pt>
    <dgm:pt modelId="{6F83B5AF-ACA6-4441-95E4-CA76E3CD57B2}" type="parTrans" cxnId="{CCAB2D69-DE76-45CD-BA44-ECB79A5ABABC}">
      <dgm:prSet/>
      <dgm:spPr/>
      <dgm:t>
        <a:bodyPr/>
        <a:lstStyle/>
        <a:p>
          <a:endParaRPr lang="en-US"/>
        </a:p>
      </dgm:t>
    </dgm:pt>
    <dgm:pt modelId="{45CE1523-E292-431A-89EC-3CF468B5D05F}" type="sibTrans" cxnId="{CCAB2D69-DE76-45CD-BA44-ECB79A5ABABC}">
      <dgm:prSet/>
      <dgm:spPr/>
      <dgm:t>
        <a:bodyPr/>
        <a:lstStyle/>
        <a:p>
          <a:endParaRPr lang="en-US"/>
        </a:p>
      </dgm:t>
    </dgm:pt>
    <dgm:pt modelId="{3B559A28-5C16-4D3A-8BA9-963399967885}">
      <dgm:prSet/>
      <dgm:spPr/>
      <dgm:t>
        <a:bodyPr/>
        <a:lstStyle/>
        <a:p>
          <a:r>
            <a:rPr lang="en-US"/>
            <a:t>Rape Crisis Centers: Sex Trafficking</a:t>
          </a:r>
        </a:p>
      </dgm:t>
    </dgm:pt>
    <dgm:pt modelId="{FF70C3F2-3789-4E15-84DB-C4950C7FA1B0}" type="parTrans" cxnId="{FA5E4E50-601A-4D7A-8397-8CE721D179F4}">
      <dgm:prSet/>
      <dgm:spPr/>
      <dgm:t>
        <a:bodyPr/>
        <a:lstStyle/>
        <a:p>
          <a:endParaRPr lang="en-US"/>
        </a:p>
      </dgm:t>
    </dgm:pt>
    <dgm:pt modelId="{803770DC-8C78-49C2-B35E-3B9CEDEE4734}" type="sibTrans" cxnId="{FA5E4E50-601A-4D7A-8397-8CE721D179F4}">
      <dgm:prSet/>
      <dgm:spPr/>
      <dgm:t>
        <a:bodyPr/>
        <a:lstStyle/>
        <a:p>
          <a:endParaRPr lang="en-US"/>
        </a:p>
      </dgm:t>
    </dgm:pt>
    <dgm:pt modelId="{741C6986-1713-4684-B5EE-7653675C2997}">
      <dgm:prSet/>
      <dgm:spPr/>
      <dgm:t>
        <a:bodyPr/>
        <a:lstStyle/>
        <a:p>
          <a:r>
            <a:rPr lang="en-US"/>
            <a:t>DV Programs: Labor Trafficking </a:t>
          </a:r>
        </a:p>
      </dgm:t>
    </dgm:pt>
    <dgm:pt modelId="{6CF369BD-AAA0-4FE5-99D3-18ED27FE2B4F}" type="parTrans" cxnId="{B53D1623-3AE8-4D76-AC26-72C591EEDE74}">
      <dgm:prSet/>
      <dgm:spPr/>
      <dgm:t>
        <a:bodyPr/>
        <a:lstStyle/>
        <a:p>
          <a:endParaRPr lang="en-US"/>
        </a:p>
      </dgm:t>
    </dgm:pt>
    <dgm:pt modelId="{0C651532-E967-482E-87F7-23ECE15EFE81}" type="sibTrans" cxnId="{B53D1623-3AE8-4D76-AC26-72C591EEDE74}">
      <dgm:prSet/>
      <dgm:spPr/>
      <dgm:t>
        <a:bodyPr/>
        <a:lstStyle/>
        <a:p>
          <a:endParaRPr lang="en-US"/>
        </a:p>
      </dgm:t>
    </dgm:pt>
    <dgm:pt modelId="{CE74502E-89AD-470F-9B03-93089E942F67}">
      <dgm:prSet/>
      <dgm:spPr/>
      <dgm:t>
        <a:bodyPr/>
        <a:lstStyle/>
        <a:p>
          <a:r>
            <a:rPr lang="en-US" baseline="0"/>
            <a:t>System Based Advocates </a:t>
          </a:r>
          <a:endParaRPr lang="en-US"/>
        </a:p>
      </dgm:t>
    </dgm:pt>
    <dgm:pt modelId="{06929510-829E-498B-A4F3-4126E927317B}" type="parTrans" cxnId="{DCDFED38-0A9B-4FD1-BDA3-93C3576D6C72}">
      <dgm:prSet/>
      <dgm:spPr/>
      <dgm:t>
        <a:bodyPr/>
        <a:lstStyle/>
        <a:p>
          <a:endParaRPr lang="en-US"/>
        </a:p>
      </dgm:t>
    </dgm:pt>
    <dgm:pt modelId="{E9BF91DA-539D-40C4-A7C6-A93FD600A8BA}" type="sibTrans" cxnId="{DCDFED38-0A9B-4FD1-BDA3-93C3576D6C72}">
      <dgm:prSet/>
      <dgm:spPr/>
      <dgm:t>
        <a:bodyPr/>
        <a:lstStyle/>
        <a:p>
          <a:endParaRPr lang="en-US"/>
        </a:p>
      </dgm:t>
    </dgm:pt>
    <dgm:pt modelId="{98B417C9-188F-4618-BF48-F4BB92453685}">
      <dgm:prSet/>
      <dgm:spPr/>
      <dgm:t>
        <a:bodyPr/>
        <a:lstStyle/>
        <a:p>
          <a:r>
            <a:rPr lang="en-US"/>
            <a:t>Within the court systems, guiding survivors through the prosecutorial process at a state and federal level</a:t>
          </a:r>
        </a:p>
      </dgm:t>
    </dgm:pt>
    <dgm:pt modelId="{99BE3E61-8C9E-4666-96CD-38315D551880}" type="parTrans" cxnId="{629C3A27-5A6D-4FA4-A257-5CCB7C390C14}">
      <dgm:prSet/>
      <dgm:spPr/>
      <dgm:t>
        <a:bodyPr/>
        <a:lstStyle/>
        <a:p>
          <a:endParaRPr lang="en-US"/>
        </a:p>
      </dgm:t>
    </dgm:pt>
    <dgm:pt modelId="{72D77181-A3D7-42F7-8D7B-246D3A009594}" type="sibTrans" cxnId="{629C3A27-5A6D-4FA4-A257-5CCB7C390C14}">
      <dgm:prSet/>
      <dgm:spPr/>
      <dgm:t>
        <a:bodyPr/>
        <a:lstStyle/>
        <a:p>
          <a:endParaRPr lang="en-US"/>
        </a:p>
      </dgm:t>
    </dgm:pt>
    <dgm:pt modelId="{50F53ABA-4A90-46C5-8D53-CEAC6A41964F}">
      <dgm:prSet/>
      <dgm:spPr/>
      <dgm:t>
        <a:bodyPr/>
        <a:lstStyle/>
        <a:p>
          <a:r>
            <a:rPr lang="en-US" baseline="0"/>
            <a:t>LE Based Advocates </a:t>
          </a:r>
          <a:endParaRPr lang="en-US"/>
        </a:p>
      </dgm:t>
    </dgm:pt>
    <dgm:pt modelId="{9DA950A5-EC0A-4E40-BB86-367A402F534E}" type="parTrans" cxnId="{55F9988C-67F3-4177-B9E8-2434F8010853}">
      <dgm:prSet/>
      <dgm:spPr/>
      <dgm:t>
        <a:bodyPr/>
        <a:lstStyle/>
        <a:p>
          <a:endParaRPr lang="en-US"/>
        </a:p>
      </dgm:t>
    </dgm:pt>
    <dgm:pt modelId="{484F711A-7EB1-4995-9DA6-7E3FD8020A10}" type="sibTrans" cxnId="{55F9988C-67F3-4177-B9E8-2434F8010853}">
      <dgm:prSet/>
      <dgm:spPr/>
      <dgm:t>
        <a:bodyPr/>
        <a:lstStyle/>
        <a:p>
          <a:endParaRPr lang="en-US"/>
        </a:p>
      </dgm:t>
    </dgm:pt>
    <dgm:pt modelId="{3C0E0C70-653E-4CB2-9D34-151F1BDC49BF}">
      <dgm:prSet/>
      <dgm:spPr/>
      <dgm:t>
        <a:bodyPr/>
        <a:lstStyle/>
        <a:p>
          <a:r>
            <a:rPr lang="en-US"/>
            <a:t>Walking with survivors through the LE investigation process</a:t>
          </a:r>
        </a:p>
      </dgm:t>
    </dgm:pt>
    <dgm:pt modelId="{FD8DBEA8-E479-43BA-960F-EC34BE461171}" type="parTrans" cxnId="{991A86AE-69F3-4B88-ACB7-6BF7E5DD57AC}">
      <dgm:prSet/>
      <dgm:spPr/>
      <dgm:t>
        <a:bodyPr/>
        <a:lstStyle/>
        <a:p>
          <a:endParaRPr lang="en-US"/>
        </a:p>
      </dgm:t>
    </dgm:pt>
    <dgm:pt modelId="{F827E1DC-F780-4527-92A9-FAE86EAA52C1}" type="sibTrans" cxnId="{991A86AE-69F3-4B88-ACB7-6BF7E5DD57AC}">
      <dgm:prSet/>
      <dgm:spPr/>
      <dgm:t>
        <a:bodyPr/>
        <a:lstStyle/>
        <a:p>
          <a:endParaRPr lang="en-US"/>
        </a:p>
      </dgm:t>
    </dgm:pt>
    <dgm:pt modelId="{966FEB5C-343A-47CB-811C-D75B88F6ECC7}">
      <dgm:prSet/>
      <dgm:spPr/>
      <dgm:t>
        <a:bodyPr/>
        <a:lstStyle/>
        <a:p>
          <a:r>
            <a:rPr lang="en-US" baseline="0"/>
            <a:t>CASA’s </a:t>
          </a:r>
          <a:endParaRPr lang="en-US"/>
        </a:p>
      </dgm:t>
    </dgm:pt>
    <dgm:pt modelId="{09EE8B51-3649-4289-8C8A-E939DE820975}" type="parTrans" cxnId="{0A4D367C-D6CB-4FAB-AE84-A7E2C31EDF7A}">
      <dgm:prSet/>
      <dgm:spPr/>
      <dgm:t>
        <a:bodyPr/>
        <a:lstStyle/>
        <a:p>
          <a:endParaRPr lang="en-US"/>
        </a:p>
      </dgm:t>
    </dgm:pt>
    <dgm:pt modelId="{699BE939-18D3-4F4A-9FF6-E1ED789EF586}" type="sibTrans" cxnId="{0A4D367C-D6CB-4FAB-AE84-A7E2C31EDF7A}">
      <dgm:prSet/>
      <dgm:spPr/>
      <dgm:t>
        <a:bodyPr/>
        <a:lstStyle/>
        <a:p>
          <a:endParaRPr lang="en-US"/>
        </a:p>
      </dgm:t>
    </dgm:pt>
    <dgm:pt modelId="{DFD02E94-42C3-4A4E-9A1A-4C4ECAF6DF6D}">
      <dgm:prSet/>
      <dgm:spPr/>
      <dgm:t>
        <a:bodyPr/>
        <a:lstStyle/>
        <a:p>
          <a:r>
            <a:rPr lang="en-US"/>
            <a:t>Court Appointed Special Advocates</a:t>
          </a:r>
        </a:p>
      </dgm:t>
    </dgm:pt>
    <dgm:pt modelId="{28B7B870-9312-44AC-B61E-07C816780745}" type="parTrans" cxnId="{FA7D9D8E-6463-4B22-9687-E9906A4B6FA0}">
      <dgm:prSet/>
      <dgm:spPr/>
      <dgm:t>
        <a:bodyPr/>
        <a:lstStyle/>
        <a:p>
          <a:endParaRPr lang="en-US"/>
        </a:p>
      </dgm:t>
    </dgm:pt>
    <dgm:pt modelId="{5B4A55EB-5CFD-4919-9317-2B2156CF6CE3}" type="sibTrans" cxnId="{FA7D9D8E-6463-4B22-9687-E9906A4B6FA0}">
      <dgm:prSet/>
      <dgm:spPr/>
      <dgm:t>
        <a:bodyPr/>
        <a:lstStyle/>
        <a:p>
          <a:endParaRPr lang="en-US"/>
        </a:p>
      </dgm:t>
    </dgm:pt>
    <dgm:pt modelId="{D3B5181C-FD1B-4B17-8E2A-AE56BE56BF30}">
      <dgm:prSet/>
      <dgm:spPr/>
      <dgm:t>
        <a:bodyPr/>
        <a:lstStyle/>
        <a:p>
          <a:r>
            <a:rPr lang="en-US" baseline="0"/>
            <a:t>CAC’s </a:t>
          </a:r>
          <a:endParaRPr lang="en-US"/>
        </a:p>
      </dgm:t>
    </dgm:pt>
    <dgm:pt modelId="{9A367C7C-99A5-41E5-BB1A-3C57FB2795B0}" type="parTrans" cxnId="{97CFFCAF-78D5-404A-A088-AB2039618EC6}">
      <dgm:prSet/>
      <dgm:spPr/>
      <dgm:t>
        <a:bodyPr/>
        <a:lstStyle/>
        <a:p>
          <a:endParaRPr lang="en-US"/>
        </a:p>
      </dgm:t>
    </dgm:pt>
    <dgm:pt modelId="{4DE87F72-6A97-4FA8-B946-804E9BA86823}" type="sibTrans" cxnId="{97CFFCAF-78D5-404A-A088-AB2039618EC6}">
      <dgm:prSet/>
      <dgm:spPr/>
      <dgm:t>
        <a:bodyPr/>
        <a:lstStyle/>
        <a:p>
          <a:endParaRPr lang="en-US"/>
        </a:p>
      </dgm:t>
    </dgm:pt>
    <dgm:pt modelId="{F98A6E83-54E8-4DA2-8366-1FCF3EDBDEC0}">
      <dgm:prSet/>
      <dgm:spPr/>
      <dgm:t>
        <a:bodyPr/>
        <a:lstStyle/>
        <a:p>
          <a:r>
            <a:rPr lang="en-US"/>
            <a:t>Family support services</a:t>
          </a:r>
        </a:p>
      </dgm:t>
    </dgm:pt>
    <dgm:pt modelId="{C390DEFE-F603-4AED-98EE-944F6E1CBCFF}" type="parTrans" cxnId="{1838AEA7-2C14-4BDA-BD47-76A9533FE689}">
      <dgm:prSet/>
      <dgm:spPr/>
      <dgm:t>
        <a:bodyPr/>
        <a:lstStyle/>
        <a:p>
          <a:endParaRPr lang="en-US"/>
        </a:p>
      </dgm:t>
    </dgm:pt>
    <dgm:pt modelId="{A8748D71-E5A4-4E7F-AF54-A29EC0ED69D2}" type="sibTrans" cxnId="{1838AEA7-2C14-4BDA-BD47-76A9533FE689}">
      <dgm:prSet/>
      <dgm:spPr/>
      <dgm:t>
        <a:bodyPr/>
        <a:lstStyle/>
        <a:p>
          <a:endParaRPr lang="en-US"/>
        </a:p>
      </dgm:t>
    </dgm:pt>
    <dgm:pt modelId="{EDF1FD80-4CE1-40EB-80D4-2397EA51E8B0}" type="pres">
      <dgm:prSet presAssocID="{D7C110C7-C973-4BC3-9364-9DC60B50334D}" presName="root" presStyleCnt="0">
        <dgm:presLayoutVars>
          <dgm:dir/>
          <dgm:resizeHandles val="exact"/>
        </dgm:presLayoutVars>
      </dgm:prSet>
      <dgm:spPr/>
    </dgm:pt>
    <dgm:pt modelId="{17CEE105-4C18-4304-A9E5-B46891E48265}" type="pres">
      <dgm:prSet presAssocID="{6673BAA3-DD7E-4569-BC14-5DD5111F819B}" presName="compNode" presStyleCnt="0"/>
      <dgm:spPr/>
    </dgm:pt>
    <dgm:pt modelId="{03301D69-32D2-4EA8-A292-A6F0CAFC972F}" type="pres">
      <dgm:prSet presAssocID="{6673BAA3-DD7E-4569-BC14-5DD5111F819B}" presName="bgRect" presStyleLbl="bgShp" presStyleIdx="0" presStyleCnt="5"/>
      <dgm:spPr/>
    </dgm:pt>
    <dgm:pt modelId="{9C7DB966-336C-48BE-8BF0-A460328E86CC}" type="pres">
      <dgm:prSet presAssocID="{6673BAA3-DD7E-4569-BC14-5DD5111F819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02F9AA9-05E3-4BC9-9FF0-74742D0CAD0B}" type="pres">
      <dgm:prSet presAssocID="{6673BAA3-DD7E-4569-BC14-5DD5111F819B}" presName="spaceRect" presStyleCnt="0"/>
      <dgm:spPr/>
    </dgm:pt>
    <dgm:pt modelId="{E34AAA51-A695-471C-91D3-2A726452E0FF}" type="pres">
      <dgm:prSet presAssocID="{6673BAA3-DD7E-4569-BC14-5DD5111F819B}" presName="parTx" presStyleLbl="revTx" presStyleIdx="0" presStyleCnt="10">
        <dgm:presLayoutVars>
          <dgm:chMax val="0"/>
          <dgm:chPref val="0"/>
        </dgm:presLayoutVars>
      </dgm:prSet>
      <dgm:spPr/>
    </dgm:pt>
    <dgm:pt modelId="{2EC45629-BF9A-46D9-8103-895CEB78AA09}" type="pres">
      <dgm:prSet presAssocID="{6673BAA3-DD7E-4569-BC14-5DD5111F819B}" presName="desTx" presStyleLbl="revTx" presStyleIdx="1" presStyleCnt="10">
        <dgm:presLayoutVars/>
      </dgm:prSet>
      <dgm:spPr/>
    </dgm:pt>
    <dgm:pt modelId="{74341F6A-262F-438D-ADE8-5B816CC6D80D}" type="pres">
      <dgm:prSet presAssocID="{347EED9E-371D-4789-A65A-A8F6923FCFEE}" presName="sibTrans" presStyleCnt="0"/>
      <dgm:spPr/>
    </dgm:pt>
    <dgm:pt modelId="{13D69462-D662-43ED-AA5F-9F129F6C4327}" type="pres">
      <dgm:prSet presAssocID="{CE74502E-89AD-470F-9B03-93089E942F67}" presName="compNode" presStyleCnt="0"/>
      <dgm:spPr/>
    </dgm:pt>
    <dgm:pt modelId="{0F842879-F19D-46B8-B634-E3B5E39F5B87}" type="pres">
      <dgm:prSet presAssocID="{CE74502E-89AD-470F-9B03-93089E942F67}" presName="bgRect" presStyleLbl="bgShp" presStyleIdx="1" presStyleCnt="5"/>
      <dgm:spPr/>
    </dgm:pt>
    <dgm:pt modelId="{7C0B3E31-FF7C-45B0-BD6D-6651D9C086C6}" type="pres">
      <dgm:prSet presAssocID="{CE74502E-89AD-470F-9B03-93089E942F6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5B520B6-EAA0-44BD-A4D5-3EBC9AE19EDC}" type="pres">
      <dgm:prSet presAssocID="{CE74502E-89AD-470F-9B03-93089E942F67}" presName="spaceRect" presStyleCnt="0"/>
      <dgm:spPr/>
    </dgm:pt>
    <dgm:pt modelId="{D4B22A02-3640-4585-8D95-51DE2D2EF7B9}" type="pres">
      <dgm:prSet presAssocID="{CE74502E-89AD-470F-9B03-93089E942F67}" presName="parTx" presStyleLbl="revTx" presStyleIdx="2" presStyleCnt="10">
        <dgm:presLayoutVars>
          <dgm:chMax val="0"/>
          <dgm:chPref val="0"/>
        </dgm:presLayoutVars>
      </dgm:prSet>
      <dgm:spPr/>
    </dgm:pt>
    <dgm:pt modelId="{4AFDFAC3-29C0-49BB-95A5-F9DED4F9EE00}" type="pres">
      <dgm:prSet presAssocID="{CE74502E-89AD-470F-9B03-93089E942F67}" presName="desTx" presStyleLbl="revTx" presStyleIdx="3" presStyleCnt="10">
        <dgm:presLayoutVars/>
      </dgm:prSet>
      <dgm:spPr/>
    </dgm:pt>
    <dgm:pt modelId="{DB82B370-3B21-4147-815D-24DF7D1DB2C9}" type="pres">
      <dgm:prSet presAssocID="{E9BF91DA-539D-40C4-A7C6-A93FD600A8BA}" presName="sibTrans" presStyleCnt="0"/>
      <dgm:spPr/>
    </dgm:pt>
    <dgm:pt modelId="{81C2FBCB-D871-4C62-A161-299969474DA4}" type="pres">
      <dgm:prSet presAssocID="{50F53ABA-4A90-46C5-8D53-CEAC6A41964F}" presName="compNode" presStyleCnt="0"/>
      <dgm:spPr/>
    </dgm:pt>
    <dgm:pt modelId="{3D089C04-63E0-47E5-A4A2-9F3939F7D8FE}" type="pres">
      <dgm:prSet presAssocID="{50F53ABA-4A90-46C5-8D53-CEAC6A41964F}" presName="bgRect" presStyleLbl="bgShp" presStyleIdx="2" presStyleCnt="5"/>
      <dgm:spPr/>
    </dgm:pt>
    <dgm:pt modelId="{2BE0F8B6-9C46-4169-B531-FAA19625C330}" type="pres">
      <dgm:prSet presAssocID="{50F53ABA-4A90-46C5-8D53-CEAC6A41964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lk"/>
        </a:ext>
      </dgm:extLst>
    </dgm:pt>
    <dgm:pt modelId="{BE5B885F-17BD-4DBB-9C9C-625385375D57}" type="pres">
      <dgm:prSet presAssocID="{50F53ABA-4A90-46C5-8D53-CEAC6A41964F}" presName="spaceRect" presStyleCnt="0"/>
      <dgm:spPr/>
    </dgm:pt>
    <dgm:pt modelId="{FEC95FE0-36BD-4DCD-9D54-86AD37A7F8AE}" type="pres">
      <dgm:prSet presAssocID="{50F53ABA-4A90-46C5-8D53-CEAC6A41964F}" presName="parTx" presStyleLbl="revTx" presStyleIdx="4" presStyleCnt="10">
        <dgm:presLayoutVars>
          <dgm:chMax val="0"/>
          <dgm:chPref val="0"/>
        </dgm:presLayoutVars>
      </dgm:prSet>
      <dgm:spPr/>
    </dgm:pt>
    <dgm:pt modelId="{DC1206A6-45AE-4889-9850-F32B65CA52D0}" type="pres">
      <dgm:prSet presAssocID="{50F53ABA-4A90-46C5-8D53-CEAC6A41964F}" presName="desTx" presStyleLbl="revTx" presStyleIdx="5" presStyleCnt="10">
        <dgm:presLayoutVars/>
      </dgm:prSet>
      <dgm:spPr/>
    </dgm:pt>
    <dgm:pt modelId="{189B9BAF-B7AA-4E9C-A7CD-77FD5A24CC21}" type="pres">
      <dgm:prSet presAssocID="{484F711A-7EB1-4995-9DA6-7E3FD8020A10}" presName="sibTrans" presStyleCnt="0"/>
      <dgm:spPr/>
    </dgm:pt>
    <dgm:pt modelId="{DC4B9B22-9947-45FA-A768-ABC1A3B1759D}" type="pres">
      <dgm:prSet presAssocID="{966FEB5C-343A-47CB-811C-D75B88F6ECC7}" presName="compNode" presStyleCnt="0"/>
      <dgm:spPr/>
    </dgm:pt>
    <dgm:pt modelId="{806E072F-96DF-4CA5-98B1-B2924FA5B77E}" type="pres">
      <dgm:prSet presAssocID="{966FEB5C-343A-47CB-811C-D75B88F6ECC7}" presName="bgRect" presStyleLbl="bgShp" presStyleIdx="3" presStyleCnt="5"/>
      <dgm:spPr/>
    </dgm:pt>
    <dgm:pt modelId="{F82381C6-F856-437E-957F-0F5B423ADCDE}" type="pres">
      <dgm:prSet presAssocID="{966FEB5C-343A-47CB-811C-D75B88F6ECC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CEE3F9D7-0021-45A8-8E58-91E5A4F42562}" type="pres">
      <dgm:prSet presAssocID="{966FEB5C-343A-47CB-811C-D75B88F6ECC7}" presName="spaceRect" presStyleCnt="0"/>
      <dgm:spPr/>
    </dgm:pt>
    <dgm:pt modelId="{8C600AEA-A98B-4D00-9BDE-D0A286B636A6}" type="pres">
      <dgm:prSet presAssocID="{966FEB5C-343A-47CB-811C-D75B88F6ECC7}" presName="parTx" presStyleLbl="revTx" presStyleIdx="6" presStyleCnt="10">
        <dgm:presLayoutVars>
          <dgm:chMax val="0"/>
          <dgm:chPref val="0"/>
        </dgm:presLayoutVars>
      </dgm:prSet>
      <dgm:spPr/>
    </dgm:pt>
    <dgm:pt modelId="{C3737BB4-728B-4640-9597-31BA7FE0B895}" type="pres">
      <dgm:prSet presAssocID="{966FEB5C-343A-47CB-811C-D75B88F6ECC7}" presName="desTx" presStyleLbl="revTx" presStyleIdx="7" presStyleCnt="10">
        <dgm:presLayoutVars/>
      </dgm:prSet>
      <dgm:spPr/>
    </dgm:pt>
    <dgm:pt modelId="{511FB029-4F30-49EA-B988-98FA2E98DB1F}" type="pres">
      <dgm:prSet presAssocID="{699BE939-18D3-4F4A-9FF6-E1ED789EF586}" presName="sibTrans" presStyleCnt="0"/>
      <dgm:spPr/>
    </dgm:pt>
    <dgm:pt modelId="{8EC2C940-EE0B-4B6E-BA4F-E620D48943CB}" type="pres">
      <dgm:prSet presAssocID="{D3B5181C-FD1B-4B17-8E2A-AE56BE56BF30}" presName="compNode" presStyleCnt="0"/>
      <dgm:spPr/>
    </dgm:pt>
    <dgm:pt modelId="{0627DFF6-0DFF-403B-8A22-B4F680993E11}" type="pres">
      <dgm:prSet presAssocID="{D3B5181C-FD1B-4B17-8E2A-AE56BE56BF30}" presName="bgRect" presStyleLbl="bgShp" presStyleIdx="4" presStyleCnt="5"/>
      <dgm:spPr/>
    </dgm:pt>
    <dgm:pt modelId="{F2037860-C22B-46BA-8389-50752BD96107}" type="pres">
      <dgm:prSet presAssocID="{D3B5181C-FD1B-4B17-8E2A-AE56BE56BF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891096CF-377B-44CE-B214-89D1437A84F4}" type="pres">
      <dgm:prSet presAssocID="{D3B5181C-FD1B-4B17-8E2A-AE56BE56BF30}" presName="spaceRect" presStyleCnt="0"/>
      <dgm:spPr/>
    </dgm:pt>
    <dgm:pt modelId="{DC08CB8F-461E-435C-9EDF-BD8FEFC7CE37}" type="pres">
      <dgm:prSet presAssocID="{D3B5181C-FD1B-4B17-8E2A-AE56BE56BF30}" presName="parTx" presStyleLbl="revTx" presStyleIdx="8" presStyleCnt="10">
        <dgm:presLayoutVars>
          <dgm:chMax val="0"/>
          <dgm:chPref val="0"/>
        </dgm:presLayoutVars>
      </dgm:prSet>
      <dgm:spPr/>
    </dgm:pt>
    <dgm:pt modelId="{D2A2C550-666D-40BE-A7C3-88A0561E6140}" type="pres">
      <dgm:prSet presAssocID="{D3B5181C-FD1B-4B17-8E2A-AE56BE56BF30}" presName="desTx" presStyleLbl="revTx" presStyleIdx="9" presStyleCnt="10">
        <dgm:presLayoutVars/>
      </dgm:prSet>
      <dgm:spPr/>
    </dgm:pt>
  </dgm:ptLst>
  <dgm:cxnLst>
    <dgm:cxn modelId="{4B02320B-95E8-4AE0-AD27-19BA3192D795}" type="presOf" srcId="{3B559A28-5C16-4D3A-8BA9-963399967885}" destId="{2EC45629-BF9A-46D9-8103-895CEB78AA09}" srcOrd="0" destOrd="1" presId="urn:microsoft.com/office/officeart/2018/2/layout/IconVerticalSolidList"/>
    <dgm:cxn modelId="{B53D1623-3AE8-4D76-AC26-72C591EEDE74}" srcId="{6673BAA3-DD7E-4569-BC14-5DD5111F819B}" destId="{741C6986-1713-4684-B5EE-7653675C2997}" srcOrd="2" destOrd="0" parTransId="{6CF369BD-AAA0-4FE5-99D3-18ED27FE2B4F}" sibTransId="{0C651532-E967-482E-87F7-23ECE15EFE81}"/>
    <dgm:cxn modelId="{629C3A27-5A6D-4FA4-A257-5CCB7C390C14}" srcId="{CE74502E-89AD-470F-9B03-93089E942F67}" destId="{98B417C9-188F-4618-BF48-F4BB92453685}" srcOrd="0" destOrd="0" parTransId="{99BE3E61-8C9E-4666-96CD-38315D551880}" sibTransId="{72D77181-A3D7-42F7-8D7B-246D3A009594}"/>
    <dgm:cxn modelId="{7D4AF92C-B4E2-4CF4-A850-A3A6E4648180}" type="presOf" srcId="{CE74502E-89AD-470F-9B03-93089E942F67}" destId="{D4B22A02-3640-4585-8D95-51DE2D2EF7B9}" srcOrd="0" destOrd="0" presId="urn:microsoft.com/office/officeart/2018/2/layout/IconVerticalSolidList"/>
    <dgm:cxn modelId="{DCDFED38-0A9B-4FD1-BDA3-93C3576D6C72}" srcId="{D7C110C7-C973-4BC3-9364-9DC60B50334D}" destId="{CE74502E-89AD-470F-9B03-93089E942F67}" srcOrd="1" destOrd="0" parTransId="{06929510-829E-498B-A4F3-4126E927317B}" sibTransId="{E9BF91DA-539D-40C4-A7C6-A93FD600A8BA}"/>
    <dgm:cxn modelId="{FFDCF53F-6508-432A-AA52-31C81CF71303}" type="presOf" srcId="{966FEB5C-343A-47CB-811C-D75B88F6ECC7}" destId="{8C600AEA-A98B-4D00-9BDE-D0A286B636A6}" srcOrd="0" destOrd="0" presId="urn:microsoft.com/office/officeart/2018/2/layout/IconVerticalSolidList"/>
    <dgm:cxn modelId="{1C36915E-BAF6-4863-B9BB-D5114106D44A}" type="presOf" srcId="{D7C110C7-C973-4BC3-9364-9DC60B50334D}" destId="{EDF1FD80-4CE1-40EB-80D4-2397EA51E8B0}" srcOrd="0" destOrd="0" presId="urn:microsoft.com/office/officeart/2018/2/layout/IconVerticalSolidList"/>
    <dgm:cxn modelId="{54E3AD61-431D-49AB-8203-FA9265F92E06}" srcId="{D7C110C7-C973-4BC3-9364-9DC60B50334D}" destId="{6673BAA3-DD7E-4569-BC14-5DD5111F819B}" srcOrd="0" destOrd="0" parTransId="{83C1EE45-D8EE-47E5-A7A3-5F31A8837370}" sibTransId="{347EED9E-371D-4789-A65A-A8F6923FCFEE}"/>
    <dgm:cxn modelId="{0D352564-8EBD-4E2F-B50B-6FA2F33AC901}" type="presOf" srcId="{DFD02E94-42C3-4A4E-9A1A-4C4ECAF6DF6D}" destId="{C3737BB4-728B-4640-9597-31BA7FE0B895}" srcOrd="0" destOrd="0" presId="urn:microsoft.com/office/officeart/2018/2/layout/IconVerticalSolidList"/>
    <dgm:cxn modelId="{CCAB2D69-DE76-45CD-BA44-ECB79A5ABABC}" srcId="{6673BAA3-DD7E-4569-BC14-5DD5111F819B}" destId="{0362F473-B4BD-40A2-B91D-949B26CBB551}" srcOrd="0" destOrd="0" parTransId="{6F83B5AF-ACA6-4441-95E4-CA76E3CD57B2}" sibTransId="{45CE1523-E292-431A-89EC-3CF468B5D05F}"/>
    <dgm:cxn modelId="{FA5E4E50-601A-4D7A-8397-8CE721D179F4}" srcId="{6673BAA3-DD7E-4569-BC14-5DD5111F819B}" destId="{3B559A28-5C16-4D3A-8BA9-963399967885}" srcOrd="1" destOrd="0" parTransId="{FF70C3F2-3789-4E15-84DB-C4950C7FA1B0}" sibTransId="{803770DC-8C78-49C2-B35E-3B9CEDEE4734}"/>
    <dgm:cxn modelId="{60414154-42D1-43E2-ABCF-27CAD24CE4E4}" type="presOf" srcId="{D3B5181C-FD1B-4B17-8E2A-AE56BE56BF30}" destId="{DC08CB8F-461E-435C-9EDF-BD8FEFC7CE37}" srcOrd="0" destOrd="0" presId="urn:microsoft.com/office/officeart/2018/2/layout/IconVerticalSolidList"/>
    <dgm:cxn modelId="{94FA8058-5075-49D9-AC40-29F4810224F2}" type="presOf" srcId="{50F53ABA-4A90-46C5-8D53-CEAC6A41964F}" destId="{FEC95FE0-36BD-4DCD-9D54-86AD37A7F8AE}" srcOrd="0" destOrd="0" presId="urn:microsoft.com/office/officeart/2018/2/layout/IconVerticalSolidList"/>
    <dgm:cxn modelId="{E1E1877B-649B-4E80-BC1B-97DB094462CB}" type="presOf" srcId="{3C0E0C70-653E-4CB2-9D34-151F1BDC49BF}" destId="{DC1206A6-45AE-4889-9850-F32B65CA52D0}" srcOrd="0" destOrd="0" presId="urn:microsoft.com/office/officeart/2018/2/layout/IconVerticalSolidList"/>
    <dgm:cxn modelId="{0A4D367C-D6CB-4FAB-AE84-A7E2C31EDF7A}" srcId="{D7C110C7-C973-4BC3-9364-9DC60B50334D}" destId="{966FEB5C-343A-47CB-811C-D75B88F6ECC7}" srcOrd="3" destOrd="0" parTransId="{09EE8B51-3649-4289-8C8A-E939DE820975}" sibTransId="{699BE939-18D3-4F4A-9FF6-E1ED789EF586}"/>
    <dgm:cxn modelId="{55F9988C-67F3-4177-B9E8-2434F8010853}" srcId="{D7C110C7-C973-4BC3-9364-9DC60B50334D}" destId="{50F53ABA-4A90-46C5-8D53-CEAC6A41964F}" srcOrd="2" destOrd="0" parTransId="{9DA950A5-EC0A-4E40-BB86-367A402F534E}" sibTransId="{484F711A-7EB1-4995-9DA6-7E3FD8020A10}"/>
    <dgm:cxn modelId="{FA7D9D8E-6463-4B22-9687-E9906A4B6FA0}" srcId="{966FEB5C-343A-47CB-811C-D75B88F6ECC7}" destId="{DFD02E94-42C3-4A4E-9A1A-4C4ECAF6DF6D}" srcOrd="0" destOrd="0" parTransId="{28B7B870-9312-44AC-B61E-07C816780745}" sibTransId="{5B4A55EB-5CFD-4919-9317-2B2156CF6CE3}"/>
    <dgm:cxn modelId="{65F364A3-2A82-4E85-9EEB-AAABD2D9FB7C}" type="presOf" srcId="{F98A6E83-54E8-4DA2-8366-1FCF3EDBDEC0}" destId="{D2A2C550-666D-40BE-A7C3-88A0561E6140}" srcOrd="0" destOrd="0" presId="urn:microsoft.com/office/officeart/2018/2/layout/IconVerticalSolidList"/>
    <dgm:cxn modelId="{1838AEA7-2C14-4BDA-BD47-76A9533FE689}" srcId="{D3B5181C-FD1B-4B17-8E2A-AE56BE56BF30}" destId="{F98A6E83-54E8-4DA2-8366-1FCF3EDBDEC0}" srcOrd="0" destOrd="0" parTransId="{C390DEFE-F603-4AED-98EE-944F6E1CBCFF}" sibTransId="{A8748D71-E5A4-4E7F-AF54-A29EC0ED69D2}"/>
    <dgm:cxn modelId="{991A86AE-69F3-4B88-ACB7-6BF7E5DD57AC}" srcId="{50F53ABA-4A90-46C5-8D53-CEAC6A41964F}" destId="{3C0E0C70-653E-4CB2-9D34-151F1BDC49BF}" srcOrd="0" destOrd="0" parTransId="{FD8DBEA8-E479-43BA-960F-EC34BE461171}" sibTransId="{F827E1DC-F780-4527-92A9-FAE86EAA52C1}"/>
    <dgm:cxn modelId="{97CFFCAF-78D5-404A-A088-AB2039618EC6}" srcId="{D7C110C7-C973-4BC3-9364-9DC60B50334D}" destId="{D3B5181C-FD1B-4B17-8E2A-AE56BE56BF30}" srcOrd="4" destOrd="0" parTransId="{9A367C7C-99A5-41E5-BB1A-3C57FB2795B0}" sibTransId="{4DE87F72-6A97-4FA8-B946-804E9BA86823}"/>
    <dgm:cxn modelId="{8C7A48BE-6378-4F9F-8A24-85A8F2F290B3}" type="presOf" srcId="{6673BAA3-DD7E-4569-BC14-5DD5111F819B}" destId="{E34AAA51-A695-471C-91D3-2A726452E0FF}" srcOrd="0" destOrd="0" presId="urn:microsoft.com/office/officeart/2018/2/layout/IconVerticalSolidList"/>
    <dgm:cxn modelId="{F06904C6-39A2-45D9-B9D1-5F777FB5F953}" type="presOf" srcId="{741C6986-1713-4684-B5EE-7653675C2997}" destId="{2EC45629-BF9A-46D9-8103-895CEB78AA09}" srcOrd="0" destOrd="2" presId="urn:microsoft.com/office/officeart/2018/2/layout/IconVerticalSolidList"/>
    <dgm:cxn modelId="{B6D670CD-66DE-4E11-A673-784DEBA959D3}" type="presOf" srcId="{98B417C9-188F-4618-BF48-F4BB92453685}" destId="{4AFDFAC3-29C0-49BB-95A5-F9DED4F9EE00}" srcOrd="0" destOrd="0" presId="urn:microsoft.com/office/officeart/2018/2/layout/IconVerticalSolidList"/>
    <dgm:cxn modelId="{AF349DD1-03B3-4034-9DF1-3C2D0FC4AB13}" type="presOf" srcId="{0362F473-B4BD-40A2-B91D-949B26CBB551}" destId="{2EC45629-BF9A-46D9-8103-895CEB78AA09}" srcOrd="0" destOrd="0" presId="urn:microsoft.com/office/officeart/2018/2/layout/IconVerticalSolidList"/>
    <dgm:cxn modelId="{135CEEBA-0D86-44EB-866B-292097774188}" type="presParOf" srcId="{EDF1FD80-4CE1-40EB-80D4-2397EA51E8B0}" destId="{17CEE105-4C18-4304-A9E5-B46891E48265}" srcOrd="0" destOrd="0" presId="urn:microsoft.com/office/officeart/2018/2/layout/IconVerticalSolidList"/>
    <dgm:cxn modelId="{770EE277-D368-42E8-A1BE-2F9234406F45}" type="presParOf" srcId="{17CEE105-4C18-4304-A9E5-B46891E48265}" destId="{03301D69-32D2-4EA8-A292-A6F0CAFC972F}" srcOrd="0" destOrd="0" presId="urn:microsoft.com/office/officeart/2018/2/layout/IconVerticalSolidList"/>
    <dgm:cxn modelId="{479FEC60-F6D9-4C4C-8351-E5ACF5A9CAE3}" type="presParOf" srcId="{17CEE105-4C18-4304-A9E5-B46891E48265}" destId="{9C7DB966-336C-48BE-8BF0-A460328E86CC}" srcOrd="1" destOrd="0" presId="urn:microsoft.com/office/officeart/2018/2/layout/IconVerticalSolidList"/>
    <dgm:cxn modelId="{F2AC4DF8-92CC-48BC-936D-B7D59104FEAD}" type="presParOf" srcId="{17CEE105-4C18-4304-A9E5-B46891E48265}" destId="{902F9AA9-05E3-4BC9-9FF0-74742D0CAD0B}" srcOrd="2" destOrd="0" presId="urn:microsoft.com/office/officeart/2018/2/layout/IconVerticalSolidList"/>
    <dgm:cxn modelId="{57ED4A1A-5AC9-41A0-8E29-FC80130A7C56}" type="presParOf" srcId="{17CEE105-4C18-4304-A9E5-B46891E48265}" destId="{E34AAA51-A695-471C-91D3-2A726452E0FF}" srcOrd="3" destOrd="0" presId="urn:microsoft.com/office/officeart/2018/2/layout/IconVerticalSolidList"/>
    <dgm:cxn modelId="{88A77FA5-5C0E-46FF-A6E6-0487019B6336}" type="presParOf" srcId="{17CEE105-4C18-4304-A9E5-B46891E48265}" destId="{2EC45629-BF9A-46D9-8103-895CEB78AA09}" srcOrd="4" destOrd="0" presId="urn:microsoft.com/office/officeart/2018/2/layout/IconVerticalSolidList"/>
    <dgm:cxn modelId="{EFE50FE9-D15E-40FD-B771-2A421DD8A8A8}" type="presParOf" srcId="{EDF1FD80-4CE1-40EB-80D4-2397EA51E8B0}" destId="{74341F6A-262F-438D-ADE8-5B816CC6D80D}" srcOrd="1" destOrd="0" presId="urn:microsoft.com/office/officeart/2018/2/layout/IconVerticalSolidList"/>
    <dgm:cxn modelId="{0684A0A4-898D-4D1F-992B-19452621DC9D}" type="presParOf" srcId="{EDF1FD80-4CE1-40EB-80D4-2397EA51E8B0}" destId="{13D69462-D662-43ED-AA5F-9F129F6C4327}" srcOrd="2" destOrd="0" presId="urn:microsoft.com/office/officeart/2018/2/layout/IconVerticalSolidList"/>
    <dgm:cxn modelId="{BCFE2598-0107-42A4-8A3C-9B47CAF701C3}" type="presParOf" srcId="{13D69462-D662-43ED-AA5F-9F129F6C4327}" destId="{0F842879-F19D-46B8-B634-E3B5E39F5B87}" srcOrd="0" destOrd="0" presId="urn:microsoft.com/office/officeart/2018/2/layout/IconVerticalSolidList"/>
    <dgm:cxn modelId="{B109CCD5-B301-4E1F-88C5-A5583C5C39D2}" type="presParOf" srcId="{13D69462-D662-43ED-AA5F-9F129F6C4327}" destId="{7C0B3E31-FF7C-45B0-BD6D-6651D9C086C6}" srcOrd="1" destOrd="0" presId="urn:microsoft.com/office/officeart/2018/2/layout/IconVerticalSolidList"/>
    <dgm:cxn modelId="{199DCA9B-0541-4EB7-9817-14872B8DE276}" type="presParOf" srcId="{13D69462-D662-43ED-AA5F-9F129F6C4327}" destId="{C5B520B6-EAA0-44BD-A4D5-3EBC9AE19EDC}" srcOrd="2" destOrd="0" presId="urn:microsoft.com/office/officeart/2018/2/layout/IconVerticalSolidList"/>
    <dgm:cxn modelId="{7D631C8C-A007-4E8A-ABDD-B952DADF7DCF}" type="presParOf" srcId="{13D69462-D662-43ED-AA5F-9F129F6C4327}" destId="{D4B22A02-3640-4585-8D95-51DE2D2EF7B9}" srcOrd="3" destOrd="0" presId="urn:microsoft.com/office/officeart/2018/2/layout/IconVerticalSolidList"/>
    <dgm:cxn modelId="{AF2C16E1-B64B-4494-87AF-7A47928F3274}" type="presParOf" srcId="{13D69462-D662-43ED-AA5F-9F129F6C4327}" destId="{4AFDFAC3-29C0-49BB-95A5-F9DED4F9EE00}" srcOrd="4" destOrd="0" presId="urn:microsoft.com/office/officeart/2018/2/layout/IconVerticalSolidList"/>
    <dgm:cxn modelId="{18F56D5E-B9CC-498D-9CB8-18978D7F160C}" type="presParOf" srcId="{EDF1FD80-4CE1-40EB-80D4-2397EA51E8B0}" destId="{DB82B370-3B21-4147-815D-24DF7D1DB2C9}" srcOrd="3" destOrd="0" presId="urn:microsoft.com/office/officeart/2018/2/layout/IconVerticalSolidList"/>
    <dgm:cxn modelId="{BCD659C2-C643-4C7A-BAD4-8580D019378B}" type="presParOf" srcId="{EDF1FD80-4CE1-40EB-80D4-2397EA51E8B0}" destId="{81C2FBCB-D871-4C62-A161-299969474DA4}" srcOrd="4" destOrd="0" presId="urn:microsoft.com/office/officeart/2018/2/layout/IconVerticalSolidList"/>
    <dgm:cxn modelId="{96A78638-624D-4536-BA93-17FC5CB3F50B}" type="presParOf" srcId="{81C2FBCB-D871-4C62-A161-299969474DA4}" destId="{3D089C04-63E0-47E5-A4A2-9F3939F7D8FE}" srcOrd="0" destOrd="0" presId="urn:microsoft.com/office/officeart/2018/2/layout/IconVerticalSolidList"/>
    <dgm:cxn modelId="{F01EB67C-698D-4EFD-8F17-B33963825DE9}" type="presParOf" srcId="{81C2FBCB-D871-4C62-A161-299969474DA4}" destId="{2BE0F8B6-9C46-4169-B531-FAA19625C330}" srcOrd="1" destOrd="0" presId="urn:microsoft.com/office/officeart/2018/2/layout/IconVerticalSolidList"/>
    <dgm:cxn modelId="{3CAAEEBE-6E6B-4B01-B323-095FDA5416AE}" type="presParOf" srcId="{81C2FBCB-D871-4C62-A161-299969474DA4}" destId="{BE5B885F-17BD-4DBB-9C9C-625385375D57}" srcOrd="2" destOrd="0" presId="urn:microsoft.com/office/officeart/2018/2/layout/IconVerticalSolidList"/>
    <dgm:cxn modelId="{FFDC0D9F-DA30-4DE1-838F-81FF72EF0718}" type="presParOf" srcId="{81C2FBCB-D871-4C62-A161-299969474DA4}" destId="{FEC95FE0-36BD-4DCD-9D54-86AD37A7F8AE}" srcOrd="3" destOrd="0" presId="urn:microsoft.com/office/officeart/2018/2/layout/IconVerticalSolidList"/>
    <dgm:cxn modelId="{ECCCDA02-3FBD-4F3E-BFF1-7A9CC2CF55A0}" type="presParOf" srcId="{81C2FBCB-D871-4C62-A161-299969474DA4}" destId="{DC1206A6-45AE-4889-9850-F32B65CA52D0}" srcOrd="4" destOrd="0" presId="urn:microsoft.com/office/officeart/2018/2/layout/IconVerticalSolidList"/>
    <dgm:cxn modelId="{E3CB028C-3A0B-4340-92A7-7FAB36E678F5}" type="presParOf" srcId="{EDF1FD80-4CE1-40EB-80D4-2397EA51E8B0}" destId="{189B9BAF-B7AA-4E9C-A7CD-77FD5A24CC21}" srcOrd="5" destOrd="0" presId="urn:microsoft.com/office/officeart/2018/2/layout/IconVerticalSolidList"/>
    <dgm:cxn modelId="{0F925162-49C0-4154-A5A5-D61A8ACA9B48}" type="presParOf" srcId="{EDF1FD80-4CE1-40EB-80D4-2397EA51E8B0}" destId="{DC4B9B22-9947-45FA-A768-ABC1A3B1759D}" srcOrd="6" destOrd="0" presId="urn:microsoft.com/office/officeart/2018/2/layout/IconVerticalSolidList"/>
    <dgm:cxn modelId="{64131355-49F0-4047-85E8-BB87368C1511}" type="presParOf" srcId="{DC4B9B22-9947-45FA-A768-ABC1A3B1759D}" destId="{806E072F-96DF-4CA5-98B1-B2924FA5B77E}" srcOrd="0" destOrd="0" presId="urn:microsoft.com/office/officeart/2018/2/layout/IconVerticalSolidList"/>
    <dgm:cxn modelId="{DD961584-E3E9-4540-BC9C-ED656550CBD4}" type="presParOf" srcId="{DC4B9B22-9947-45FA-A768-ABC1A3B1759D}" destId="{F82381C6-F856-437E-957F-0F5B423ADCDE}" srcOrd="1" destOrd="0" presId="urn:microsoft.com/office/officeart/2018/2/layout/IconVerticalSolidList"/>
    <dgm:cxn modelId="{7A5C661E-1E4D-479A-A87B-8A32DAC024C5}" type="presParOf" srcId="{DC4B9B22-9947-45FA-A768-ABC1A3B1759D}" destId="{CEE3F9D7-0021-45A8-8E58-91E5A4F42562}" srcOrd="2" destOrd="0" presId="urn:microsoft.com/office/officeart/2018/2/layout/IconVerticalSolidList"/>
    <dgm:cxn modelId="{F4E06094-59D3-48B8-9876-D031240D329E}" type="presParOf" srcId="{DC4B9B22-9947-45FA-A768-ABC1A3B1759D}" destId="{8C600AEA-A98B-4D00-9BDE-D0A286B636A6}" srcOrd="3" destOrd="0" presId="urn:microsoft.com/office/officeart/2018/2/layout/IconVerticalSolidList"/>
    <dgm:cxn modelId="{725A96BC-59C7-44A8-8B04-5897C988487F}" type="presParOf" srcId="{DC4B9B22-9947-45FA-A768-ABC1A3B1759D}" destId="{C3737BB4-728B-4640-9597-31BA7FE0B895}" srcOrd="4" destOrd="0" presId="urn:microsoft.com/office/officeart/2018/2/layout/IconVerticalSolidList"/>
    <dgm:cxn modelId="{B80D66AA-AF45-4626-A664-463AE0AC8F35}" type="presParOf" srcId="{EDF1FD80-4CE1-40EB-80D4-2397EA51E8B0}" destId="{511FB029-4F30-49EA-B988-98FA2E98DB1F}" srcOrd="7" destOrd="0" presId="urn:microsoft.com/office/officeart/2018/2/layout/IconVerticalSolidList"/>
    <dgm:cxn modelId="{5F72E7DA-F5B4-40F2-BA31-5A961DAB9B61}" type="presParOf" srcId="{EDF1FD80-4CE1-40EB-80D4-2397EA51E8B0}" destId="{8EC2C940-EE0B-4B6E-BA4F-E620D48943CB}" srcOrd="8" destOrd="0" presId="urn:microsoft.com/office/officeart/2018/2/layout/IconVerticalSolidList"/>
    <dgm:cxn modelId="{6E5CA79F-1CED-40EE-BB5D-FF142DFBB2AA}" type="presParOf" srcId="{8EC2C940-EE0B-4B6E-BA4F-E620D48943CB}" destId="{0627DFF6-0DFF-403B-8A22-B4F680993E11}" srcOrd="0" destOrd="0" presId="urn:microsoft.com/office/officeart/2018/2/layout/IconVerticalSolidList"/>
    <dgm:cxn modelId="{743678CB-6A52-43A6-BFDC-182135C4340D}" type="presParOf" srcId="{8EC2C940-EE0B-4B6E-BA4F-E620D48943CB}" destId="{F2037860-C22B-46BA-8389-50752BD96107}" srcOrd="1" destOrd="0" presId="urn:microsoft.com/office/officeart/2018/2/layout/IconVerticalSolidList"/>
    <dgm:cxn modelId="{9FB13566-C1CB-4AB8-8968-327BD908FF52}" type="presParOf" srcId="{8EC2C940-EE0B-4B6E-BA4F-E620D48943CB}" destId="{891096CF-377B-44CE-B214-89D1437A84F4}" srcOrd="2" destOrd="0" presId="urn:microsoft.com/office/officeart/2018/2/layout/IconVerticalSolidList"/>
    <dgm:cxn modelId="{6EDD0F5E-0441-43EA-8B5F-440BE27BBF31}" type="presParOf" srcId="{8EC2C940-EE0B-4B6E-BA4F-E620D48943CB}" destId="{DC08CB8F-461E-435C-9EDF-BD8FEFC7CE37}" srcOrd="3" destOrd="0" presId="urn:microsoft.com/office/officeart/2018/2/layout/IconVerticalSolidList"/>
    <dgm:cxn modelId="{8BFC2ADA-2891-4C36-9C6A-C4A2E0C80BA6}" type="presParOf" srcId="{8EC2C940-EE0B-4B6E-BA4F-E620D48943CB}" destId="{D2A2C550-666D-40BE-A7C3-88A0561E614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C22E44-82A8-4B16-BBE4-44739F4C09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44F72B-5E19-4735-A2A9-BBD95CFE56CC}">
      <dgm:prSet/>
      <dgm:spPr/>
      <dgm:t>
        <a:bodyPr/>
        <a:lstStyle/>
        <a:p>
          <a:r>
            <a:rPr lang="en-US" baseline="0"/>
            <a:t>Use that advocate! </a:t>
          </a:r>
          <a:endParaRPr lang="en-US"/>
        </a:p>
      </dgm:t>
    </dgm:pt>
    <dgm:pt modelId="{AC649135-6B12-41D9-8A74-B11A039E5BAA}" type="parTrans" cxnId="{500E2B46-B036-4C62-8127-39B7E9658AC4}">
      <dgm:prSet/>
      <dgm:spPr/>
      <dgm:t>
        <a:bodyPr/>
        <a:lstStyle/>
        <a:p>
          <a:endParaRPr lang="en-US"/>
        </a:p>
      </dgm:t>
    </dgm:pt>
    <dgm:pt modelId="{0F8E9CED-42BA-4A3A-B642-FB6D1BD6E4D9}" type="sibTrans" cxnId="{500E2B46-B036-4C62-8127-39B7E9658AC4}">
      <dgm:prSet/>
      <dgm:spPr/>
      <dgm:t>
        <a:bodyPr/>
        <a:lstStyle/>
        <a:p>
          <a:endParaRPr lang="en-US"/>
        </a:p>
      </dgm:t>
    </dgm:pt>
    <dgm:pt modelId="{178D033B-73AD-4716-B297-751F94B4D64F}">
      <dgm:prSet/>
      <dgm:spPr/>
      <dgm:t>
        <a:bodyPr/>
        <a:lstStyle/>
        <a:p>
          <a:r>
            <a:rPr lang="en-US" baseline="0"/>
            <a:t>Relay information regularly </a:t>
          </a:r>
          <a:endParaRPr lang="en-US"/>
        </a:p>
      </dgm:t>
    </dgm:pt>
    <dgm:pt modelId="{613B4D3D-DDFF-4879-BD86-45BD5A87308B}" type="parTrans" cxnId="{0EEC108A-7ABE-4772-9276-11B481876687}">
      <dgm:prSet/>
      <dgm:spPr/>
      <dgm:t>
        <a:bodyPr/>
        <a:lstStyle/>
        <a:p>
          <a:endParaRPr lang="en-US"/>
        </a:p>
      </dgm:t>
    </dgm:pt>
    <dgm:pt modelId="{4EE46C49-DF91-4359-913F-79D39310A4C8}" type="sibTrans" cxnId="{0EEC108A-7ABE-4772-9276-11B481876687}">
      <dgm:prSet/>
      <dgm:spPr/>
      <dgm:t>
        <a:bodyPr/>
        <a:lstStyle/>
        <a:p>
          <a:endParaRPr lang="en-US"/>
        </a:p>
      </dgm:t>
    </dgm:pt>
    <dgm:pt modelId="{332D5280-D998-4479-9CF9-7AA080F45999}">
      <dgm:prSet/>
      <dgm:spPr/>
      <dgm:t>
        <a:bodyPr/>
        <a:lstStyle/>
        <a:p>
          <a:r>
            <a:rPr lang="en-US" baseline="0"/>
            <a:t>Give reasonable time if needing follow up </a:t>
          </a:r>
          <a:endParaRPr lang="en-US"/>
        </a:p>
      </dgm:t>
    </dgm:pt>
    <dgm:pt modelId="{7A90B439-DD02-490A-8B3D-2FC91AC78095}" type="parTrans" cxnId="{A27E1357-9BDA-4C1E-84BA-F4148E2F1949}">
      <dgm:prSet/>
      <dgm:spPr/>
      <dgm:t>
        <a:bodyPr/>
        <a:lstStyle/>
        <a:p>
          <a:endParaRPr lang="en-US"/>
        </a:p>
      </dgm:t>
    </dgm:pt>
    <dgm:pt modelId="{D5E5E010-9190-4039-A851-36B94071A18F}" type="sibTrans" cxnId="{A27E1357-9BDA-4C1E-84BA-F4148E2F1949}">
      <dgm:prSet/>
      <dgm:spPr/>
      <dgm:t>
        <a:bodyPr/>
        <a:lstStyle/>
        <a:p>
          <a:endParaRPr lang="en-US"/>
        </a:p>
      </dgm:t>
    </dgm:pt>
    <dgm:pt modelId="{DBD7DA35-0EA9-48A3-AD26-2515E2AFA341}">
      <dgm:prSet/>
      <dgm:spPr/>
      <dgm:t>
        <a:bodyPr/>
        <a:lstStyle/>
        <a:p>
          <a:r>
            <a:rPr lang="en-US" baseline="0"/>
            <a:t>Understand the effects of on-going trauma and incorporate those approaches into your work</a:t>
          </a:r>
          <a:endParaRPr lang="en-US"/>
        </a:p>
      </dgm:t>
    </dgm:pt>
    <dgm:pt modelId="{B56C1CC7-71ED-47C2-B367-9D3E9E2E2760}" type="parTrans" cxnId="{5CEF4B13-79C7-438D-AE71-C557471257A5}">
      <dgm:prSet/>
      <dgm:spPr/>
      <dgm:t>
        <a:bodyPr/>
        <a:lstStyle/>
        <a:p>
          <a:endParaRPr lang="en-US"/>
        </a:p>
      </dgm:t>
    </dgm:pt>
    <dgm:pt modelId="{99C5512D-1013-4A23-8805-907B0DBF4789}" type="sibTrans" cxnId="{5CEF4B13-79C7-438D-AE71-C557471257A5}">
      <dgm:prSet/>
      <dgm:spPr/>
      <dgm:t>
        <a:bodyPr/>
        <a:lstStyle/>
        <a:p>
          <a:endParaRPr lang="en-US"/>
        </a:p>
      </dgm:t>
    </dgm:pt>
    <dgm:pt modelId="{FC4FB768-97AE-40CA-A8D9-FCE6404FF9D1}" type="pres">
      <dgm:prSet presAssocID="{DBC22E44-82A8-4B16-BBE4-44739F4C092A}" presName="root" presStyleCnt="0">
        <dgm:presLayoutVars>
          <dgm:dir/>
          <dgm:resizeHandles val="exact"/>
        </dgm:presLayoutVars>
      </dgm:prSet>
      <dgm:spPr/>
    </dgm:pt>
    <dgm:pt modelId="{850CC9E6-C647-484F-9199-65427372C58C}" type="pres">
      <dgm:prSet presAssocID="{D944F72B-5E19-4735-A2A9-BBD95CFE56CC}" presName="compNode" presStyleCnt="0"/>
      <dgm:spPr/>
    </dgm:pt>
    <dgm:pt modelId="{6354F06B-DF41-4C87-A750-604A61AB634E}" type="pres">
      <dgm:prSet presAssocID="{D944F72B-5E19-4735-A2A9-BBD95CFE56CC}" presName="bgRect" presStyleLbl="bgShp" presStyleIdx="0" presStyleCnt="4"/>
      <dgm:spPr/>
    </dgm:pt>
    <dgm:pt modelId="{C22A58A9-2696-4BC6-B6FC-6226B1FEC206}" type="pres">
      <dgm:prSet presAssocID="{D944F72B-5E19-4735-A2A9-BBD95CFE56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449B198B-B54E-4FF6-B89B-5034B11FA257}" type="pres">
      <dgm:prSet presAssocID="{D944F72B-5E19-4735-A2A9-BBD95CFE56CC}" presName="spaceRect" presStyleCnt="0"/>
      <dgm:spPr/>
    </dgm:pt>
    <dgm:pt modelId="{DC42C717-1BB6-4E5D-A9D2-0A4FCFEED143}" type="pres">
      <dgm:prSet presAssocID="{D944F72B-5E19-4735-A2A9-BBD95CFE56CC}" presName="parTx" presStyleLbl="revTx" presStyleIdx="0" presStyleCnt="4">
        <dgm:presLayoutVars>
          <dgm:chMax val="0"/>
          <dgm:chPref val="0"/>
        </dgm:presLayoutVars>
      </dgm:prSet>
      <dgm:spPr/>
    </dgm:pt>
    <dgm:pt modelId="{376FDBBB-3543-494D-974B-21A5F33BABC0}" type="pres">
      <dgm:prSet presAssocID="{0F8E9CED-42BA-4A3A-B642-FB6D1BD6E4D9}" presName="sibTrans" presStyleCnt="0"/>
      <dgm:spPr/>
    </dgm:pt>
    <dgm:pt modelId="{FD2230D5-B69B-462B-A5B4-6B3B3487554D}" type="pres">
      <dgm:prSet presAssocID="{178D033B-73AD-4716-B297-751F94B4D64F}" presName="compNode" presStyleCnt="0"/>
      <dgm:spPr/>
    </dgm:pt>
    <dgm:pt modelId="{D1121CAF-CFA5-4F71-A960-E1FF8BBF9575}" type="pres">
      <dgm:prSet presAssocID="{178D033B-73AD-4716-B297-751F94B4D64F}" presName="bgRect" presStyleLbl="bgShp" presStyleIdx="1" presStyleCnt="4"/>
      <dgm:spPr/>
    </dgm:pt>
    <dgm:pt modelId="{2BFCF012-B2B2-40E3-B671-EF1A3EADAFE7}" type="pres">
      <dgm:prSet presAssocID="{178D033B-73AD-4716-B297-751F94B4D6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293AD7F5-D417-4F1E-B974-A3456C47F4C9}" type="pres">
      <dgm:prSet presAssocID="{178D033B-73AD-4716-B297-751F94B4D64F}" presName="spaceRect" presStyleCnt="0"/>
      <dgm:spPr/>
    </dgm:pt>
    <dgm:pt modelId="{ACBB9C57-ED9B-4770-B944-EF82AB2CE8F0}" type="pres">
      <dgm:prSet presAssocID="{178D033B-73AD-4716-B297-751F94B4D64F}" presName="parTx" presStyleLbl="revTx" presStyleIdx="1" presStyleCnt="4">
        <dgm:presLayoutVars>
          <dgm:chMax val="0"/>
          <dgm:chPref val="0"/>
        </dgm:presLayoutVars>
      </dgm:prSet>
      <dgm:spPr/>
    </dgm:pt>
    <dgm:pt modelId="{38DCCE08-7057-4F26-AE5B-5D7A7BFDF54B}" type="pres">
      <dgm:prSet presAssocID="{4EE46C49-DF91-4359-913F-79D39310A4C8}" presName="sibTrans" presStyleCnt="0"/>
      <dgm:spPr/>
    </dgm:pt>
    <dgm:pt modelId="{C40A362F-9B87-4D8D-8DFD-9FBF7DB84B79}" type="pres">
      <dgm:prSet presAssocID="{332D5280-D998-4479-9CF9-7AA080F45999}" presName="compNode" presStyleCnt="0"/>
      <dgm:spPr/>
    </dgm:pt>
    <dgm:pt modelId="{DABC1343-8FBF-4EFE-AF44-82703721152D}" type="pres">
      <dgm:prSet presAssocID="{332D5280-D998-4479-9CF9-7AA080F45999}" presName="bgRect" presStyleLbl="bgShp" presStyleIdx="2" presStyleCnt="4"/>
      <dgm:spPr/>
    </dgm:pt>
    <dgm:pt modelId="{F1C0C996-3A71-43BD-93E0-D61DADBFC7FC}" type="pres">
      <dgm:prSet presAssocID="{332D5280-D998-4479-9CF9-7AA080F459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E258768C-E523-49AF-B239-22B2BA2C716B}" type="pres">
      <dgm:prSet presAssocID="{332D5280-D998-4479-9CF9-7AA080F45999}" presName="spaceRect" presStyleCnt="0"/>
      <dgm:spPr/>
    </dgm:pt>
    <dgm:pt modelId="{A815B7E8-1A55-4FCE-BF34-5A67B56AD26E}" type="pres">
      <dgm:prSet presAssocID="{332D5280-D998-4479-9CF9-7AA080F45999}" presName="parTx" presStyleLbl="revTx" presStyleIdx="2" presStyleCnt="4">
        <dgm:presLayoutVars>
          <dgm:chMax val="0"/>
          <dgm:chPref val="0"/>
        </dgm:presLayoutVars>
      </dgm:prSet>
      <dgm:spPr/>
    </dgm:pt>
    <dgm:pt modelId="{5EA7AF4A-3699-418A-B7A1-E1B5625FE8AB}" type="pres">
      <dgm:prSet presAssocID="{D5E5E010-9190-4039-A851-36B94071A18F}" presName="sibTrans" presStyleCnt="0"/>
      <dgm:spPr/>
    </dgm:pt>
    <dgm:pt modelId="{3AB6B03D-A2F3-4633-8135-3270430EC35A}" type="pres">
      <dgm:prSet presAssocID="{DBD7DA35-0EA9-48A3-AD26-2515E2AFA341}" presName="compNode" presStyleCnt="0"/>
      <dgm:spPr/>
    </dgm:pt>
    <dgm:pt modelId="{45A3D683-6FB4-4CD4-9D4D-D6C2965B15EC}" type="pres">
      <dgm:prSet presAssocID="{DBD7DA35-0EA9-48A3-AD26-2515E2AFA341}" presName="bgRect" presStyleLbl="bgShp" presStyleIdx="3" presStyleCnt="4"/>
      <dgm:spPr/>
    </dgm:pt>
    <dgm:pt modelId="{FE244A9C-037E-495E-85D3-1E1548597108}" type="pres">
      <dgm:prSet presAssocID="{DBD7DA35-0EA9-48A3-AD26-2515E2AFA3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F427B2A-3C8D-46B7-9ABA-B21081E316C8}" type="pres">
      <dgm:prSet presAssocID="{DBD7DA35-0EA9-48A3-AD26-2515E2AFA341}" presName="spaceRect" presStyleCnt="0"/>
      <dgm:spPr/>
    </dgm:pt>
    <dgm:pt modelId="{88A9DED4-0F06-48AD-979B-30CEEFA8F03B}" type="pres">
      <dgm:prSet presAssocID="{DBD7DA35-0EA9-48A3-AD26-2515E2AFA341}" presName="parTx" presStyleLbl="revTx" presStyleIdx="3" presStyleCnt="4">
        <dgm:presLayoutVars>
          <dgm:chMax val="0"/>
          <dgm:chPref val="0"/>
        </dgm:presLayoutVars>
      </dgm:prSet>
      <dgm:spPr/>
    </dgm:pt>
  </dgm:ptLst>
  <dgm:cxnLst>
    <dgm:cxn modelId="{C236CA01-C277-4455-BB28-89EDAC997066}" type="presOf" srcId="{D944F72B-5E19-4735-A2A9-BBD95CFE56CC}" destId="{DC42C717-1BB6-4E5D-A9D2-0A4FCFEED143}" srcOrd="0" destOrd="0" presId="urn:microsoft.com/office/officeart/2018/2/layout/IconVerticalSolidList"/>
    <dgm:cxn modelId="{DAE65D08-9D2D-46C5-BD7F-F341B2A36A0C}" type="presOf" srcId="{178D033B-73AD-4716-B297-751F94B4D64F}" destId="{ACBB9C57-ED9B-4770-B944-EF82AB2CE8F0}" srcOrd="0" destOrd="0" presId="urn:microsoft.com/office/officeart/2018/2/layout/IconVerticalSolidList"/>
    <dgm:cxn modelId="{5CEF4B13-79C7-438D-AE71-C557471257A5}" srcId="{DBC22E44-82A8-4B16-BBE4-44739F4C092A}" destId="{DBD7DA35-0EA9-48A3-AD26-2515E2AFA341}" srcOrd="3" destOrd="0" parTransId="{B56C1CC7-71ED-47C2-B367-9D3E9E2E2760}" sibTransId="{99C5512D-1013-4A23-8805-907B0DBF4789}"/>
    <dgm:cxn modelId="{1E749A25-974E-4847-866E-D96EA2D9F9E0}" type="presOf" srcId="{332D5280-D998-4479-9CF9-7AA080F45999}" destId="{A815B7E8-1A55-4FCE-BF34-5A67B56AD26E}" srcOrd="0" destOrd="0" presId="urn:microsoft.com/office/officeart/2018/2/layout/IconVerticalSolidList"/>
    <dgm:cxn modelId="{A87DC945-07AF-4686-A3F0-40082F305F95}" type="presOf" srcId="{DBC22E44-82A8-4B16-BBE4-44739F4C092A}" destId="{FC4FB768-97AE-40CA-A8D9-FCE6404FF9D1}" srcOrd="0" destOrd="0" presId="urn:microsoft.com/office/officeart/2018/2/layout/IconVerticalSolidList"/>
    <dgm:cxn modelId="{500E2B46-B036-4C62-8127-39B7E9658AC4}" srcId="{DBC22E44-82A8-4B16-BBE4-44739F4C092A}" destId="{D944F72B-5E19-4735-A2A9-BBD95CFE56CC}" srcOrd="0" destOrd="0" parTransId="{AC649135-6B12-41D9-8A74-B11A039E5BAA}" sibTransId="{0F8E9CED-42BA-4A3A-B642-FB6D1BD6E4D9}"/>
    <dgm:cxn modelId="{A27E1357-9BDA-4C1E-84BA-F4148E2F1949}" srcId="{DBC22E44-82A8-4B16-BBE4-44739F4C092A}" destId="{332D5280-D998-4479-9CF9-7AA080F45999}" srcOrd="2" destOrd="0" parTransId="{7A90B439-DD02-490A-8B3D-2FC91AC78095}" sibTransId="{D5E5E010-9190-4039-A851-36B94071A18F}"/>
    <dgm:cxn modelId="{0EEC108A-7ABE-4772-9276-11B481876687}" srcId="{DBC22E44-82A8-4B16-BBE4-44739F4C092A}" destId="{178D033B-73AD-4716-B297-751F94B4D64F}" srcOrd="1" destOrd="0" parTransId="{613B4D3D-DDFF-4879-BD86-45BD5A87308B}" sibTransId="{4EE46C49-DF91-4359-913F-79D39310A4C8}"/>
    <dgm:cxn modelId="{2CC7D4D0-EEA2-4435-A642-43896B37950B}" type="presOf" srcId="{DBD7DA35-0EA9-48A3-AD26-2515E2AFA341}" destId="{88A9DED4-0F06-48AD-979B-30CEEFA8F03B}" srcOrd="0" destOrd="0" presId="urn:microsoft.com/office/officeart/2018/2/layout/IconVerticalSolidList"/>
    <dgm:cxn modelId="{C0832192-337E-46A4-8F2C-B7997DDEFED2}" type="presParOf" srcId="{FC4FB768-97AE-40CA-A8D9-FCE6404FF9D1}" destId="{850CC9E6-C647-484F-9199-65427372C58C}" srcOrd="0" destOrd="0" presId="urn:microsoft.com/office/officeart/2018/2/layout/IconVerticalSolidList"/>
    <dgm:cxn modelId="{F031E727-4FC4-49F1-B753-EAEA52D87255}" type="presParOf" srcId="{850CC9E6-C647-484F-9199-65427372C58C}" destId="{6354F06B-DF41-4C87-A750-604A61AB634E}" srcOrd="0" destOrd="0" presId="urn:microsoft.com/office/officeart/2018/2/layout/IconVerticalSolidList"/>
    <dgm:cxn modelId="{91CD49D1-04CD-4347-8371-7026E6FE4731}" type="presParOf" srcId="{850CC9E6-C647-484F-9199-65427372C58C}" destId="{C22A58A9-2696-4BC6-B6FC-6226B1FEC206}" srcOrd="1" destOrd="0" presId="urn:microsoft.com/office/officeart/2018/2/layout/IconVerticalSolidList"/>
    <dgm:cxn modelId="{1E98BAF3-E6DB-49EF-9E3B-7C9C115C58E0}" type="presParOf" srcId="{850CC9E6-C647-484F-9199-65427372C58C}" destId="{449B198B-B54E-4FF6-B89B-5034B11FA257}" srcOrd="2" destOrd="0" presId="urn:microsoft.com/office/officeart/2018/2/layout/IconVerticalSolidList"/>
    <dgm:cxn modelId="{BEE54643-520A-4F81-9E1F-74F214A2FB00}" type="presParOf" srcId="{850CC9E6-C647-484F-9199-65427372C58C}" destId="{DC42C717-1BB6-4E5D-A9D2-0A4FCFEED143}" srcOrd="3" destOrd="0" presId="urn:microsoft.com/office/officeart/2018/2/layout/IconVerticalSolidList"/>
    <dgm:cxn modelId="{D1E53F0E-0826-484B-BF0D-2B54AA8899E1}" type="presParOf" srcId="{FC4FB768-97AE-40CA-A8D9-FCE6404FF9D1}" destId="{376FDBBB-3543-494D-974B-21A5F33BABC0}" srcOrd="1" destOrd="0" presId="urn:microsoft.com/office/officeart/2018/2/layout/IconVerticalSolidList"/>
    <dgm:cxn modelId="{A3E8C8A4-108D-4E06-9B90-4AE13D522741}" type="presParOf" srcId="{FC4FB768-97AE-40CA-A8D9-FCE6404FF9D1}" destId="{FD2230D5-B69B-462B-A5B4-6B3B3487554D}" srcOrd="2" destOrd="0" presId="urn:microsoft.com/office/officeart/2018/2/layout/IconVerticalSolidList"/>
    <dgm:cxn modelId="{3BCB3725-F62F-40CC-BA11-521AA6F40150}" type="presParOf" srcId="{FD2230D5-B69B-462B-A5B4-6B3B3487554D}" destId="{D1121CAF-CFA5-4F71-A960-E1FF8BBF9575}" srcOrd="0" destOrd="0" presId="urn:microsoft.com/office/officeart/2018/2/layout/IconVerticalSolidList"/>
    <dgm:cxn modelId="{E4CE178A-0E0D-4C4A-97E7-4E7D65F59B4E}" type="presParOf" srcId="{FD2230D5-B69B-462B-A5B4-6B3B3487554D}" destId="{2BFCF012-B2B2-40E3-B671-EF1A3EADAFE7}" srcOrd="1" destOrd="0" presId="urn:microsoft.com/office/officeart/2018/2/layout/IconVerticalSolidList"/>
    <dgm:cxn modelId="{6B622CE3-CF89-4E3A-9828-E57B92EA30D0}" type="presParOf" srcId="{FD2230D5-B69B-462B-A5B4-6B3B3487554D}" destId="{293AD7F5-D417-4F1E-B974-A3456C47F4C9}" srcOrd="2" destOrd="0" presId="urn:microsoft.com/office/officeart/2018/2/layout/IconVerticalSolidList"/>
    <dgm:cxn modelId="{B72EBA74-CA5C-40B6-8B05-3AA91CD97443}" type="presParOf" srcId="{FD2230D5-B69B-462B-A5B4-6B3B3487554D}" destId="{ACBB9C57-ED9B-4770-B944-EF82AB2CE8F0}" srcOrd="3" destOrd="0" presId="urn:microsoft.com/office/officeart/2018/2/layout/IconVerticalSolidList"/>
    <dgm:cxn modelId="{CB750928-84B9-4B4D-B71D-8CE65BAD8F1A}" type="presParOf" srcId="{FC4FB768-97AE-40CA-A8D9-FCE6404FF9D1}" destId="{38DCCE08-7057-4F26-AE5B-5D7A7BFDF54B}" srcOrd="3" destOrd="0" presId="urn:microsoft.com/office/officeart/2018/2/layout/IconVerticalSolidList"/>
    <dgm:cxn modelId="{340E6857-399F-462B-A6DD-034A1F9A03F6}" type="presParOf" srcId="{FC4FB768-97AE-40CA-A8D9-FCE6404FF9D1}" destId="{C40A362F-9B87-4D8D-8DFD-9FBF7DB84B79}" srcOrd="4" destOrd="0" presId="urn:microsoft.com/office/officeart/2018/2/layout/IconVerticalSolidList"/>
    <dgm:cxn modelId="{116D8DCF-1CF1-4AB5-816F-D9D298EC1B75}" type="presParOf" srcId="{C40A362F-9B87-4D8D-8DFD-9FBF7DB84B79}" destId="{DABC1343-8FBF-4EFE-AF44-82703721152D}" srcOrd="0" destOrd="0" presId="urn:microsoft.com/office/officeart/2018/2/layout/IconVerticalSolidList"/>
    <dgm:cxn modelId="{9008F54B-0EA8-45D6-8DD1-C0CA35375ADF}" type="presParOf" srcId="{C40A362F-9B87-4D8D-8DFD-9FBF7DB84B79}" destId="{F1C0C996-3A71-43BD-93E0-D61DADBFC7FC}" srcOrd="1" destOrd="0" presId="urn:microsoft.com/office/officeart/2018/2/layout/IconVerticalSolidList"/>
    <dgm:cxn modelId="{C48DAFAE-6206-47B7-A3E7-B9CE7532DB63}" type="presParOf" srcId="{C40A362F-9B87-4D8D-8DFD-9FBF7DB84B79}" destId="{E258768C-E523-49AF-B239-22B2BA2C716B}" srcOrd="2" destOrd="0" presId="urn:microsoft.com/office/officeart/2018/2/layout/IconVerticalSolidList"/>
    <dgm:cxn modelId="{6F7615F4-6C0B-4300-A1ED-04DA5DFD772B}" type="presParOf" srcId="{C40A362F-9B87-4D8D-8DFD-9FBF7DB84B79}" destId="{A815B7E8-1A55-4FCE-BF34-5A67B56AD26E}" srcOrd="3" destOrd="0" presId="urn:microsoft.com/office/officeart/2018/2/layout/IconVerticalSolidList"/>
    <dgm:cxn modelId="{C590BB76-9B2A-4544-96F8-2E7A4F23ABB4}" type="presParOf" srcId="{FC4FB768-97AE-40CA-A8D9-FCE6404FF9D1}" destId="{5EA7AF4A-3699-418A-B7A1-E1B5625FE8AB}" srcOrd="5" destOrd="0" presId="urn:microsoft.com/office/officeart/2018/2/layout/IconVerticalSolidList"/>
    <dgm:cxn modelId="{EF418F75-1451-49FB-A12A-666E98D9AAA1}" type="presParOf" srcId="{FC4FB768-97AE-40CA-A8D9-FCE6404FF9D1}" destId="{3AB6B03D-A2F3-4633-8135-3270430EC35A}" srcOrd="6" destOrd="0" presId="urn:microsoft.com/office/officeart/2018/2/layout/IconVerticalSolidList"/>
    <dgm:cxn modelId="{7D6A5DAB-1AD7-4A90-92E6-BAF989896FFE}" type="presParOf" srcId="{3AB6B03D-A2F3-4633-8135-3270430EC35A}" destId="{45A3D683-6FB4-4CD4-9D4D-D6C2965B15EC}" srcOrd="0" destOrd="0" presId="urn:microsoft.com/office/officeart/2018/2/layout/IconVerticalSolidList"/>
    <dgm:cxn modelId="{27843B11-B98E-49E3-AA36-652968AEB6B0}" type="presParOf" srcId="{3AB6B03D-A2F3-4633-8135-3270430EC35A}" destId="{FE244A9C-037E-495E-85D3-1E1548597108}" srcOrd="1" destOrd="0" presId="urn:microsoft.com/office/officeart/2018/2/layout/IconVerticalSolidList"/>
    <dgm:cxn modelId="{893A73FB-E505-4827-BAED-3E533BE42CC3}" type="presParOf" srcId="{3AB6B03D-A2F3-4633-8135-3270430EC35A}" destId="{1F427B2A-3C8D-46B7-9ABA-B21081E316C8}" srcOrd="2" destOrd="0" presId="urn:microsoft.com/office/officeart/2018/2/layout/IconVerticalSolidList"/>
    <dgm:cxn modelId="{C57E8D34-D5E5-4A94-8467-DD2BCCED3C36}" type="presParOf" srcId="{3AB6B03D-A2F3-4633-8135-3270430EC35A}" destId="{88A9DED4-0F06-48AD-979B-30CEEFA8F0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C20E26-8F01-4CBB-B7E6-CFA38C4D92D1}"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DEE0DC7-E6B9-409C-9436-EFACDB44F1DE}">
      <dgm:prSet/>
      <dgm:spPr/>
      <dgm:t>
        <a:bodyPr/>
        <a:lstStyle/>
        <a:p>
          <a:r>
            <a:rPr lang="en-US"/>
            <a:t>Proactive plan: prevent crisis</a:t>
          </a:r>
        </a:p>
      </dgm:t>
    </dgm:pt>
    <dgm:pt modelId="{79B5AEDF-81D3-4A19-9921-735FA7718AF1}" type="parTrans" cxnId="{1BBED93A-9FC6-44E5-9951-AA07592A2640}">
      <dgm:prSet/>
      <dgm:spPr/>
      <dgm:t>
        <a:bodyPr/>
        <a:lstStyle/>
        <a:p>
          <a:endParaRPr lang="en-US"/>
        </a:p>
      </dgm:t>
    </dgm:pt>
    <dgm:pt modelId="{309CE8BD-677C-47BC-A5CD-F37F9BD54B51}" type="sibTrans" cxnId="{1BBED93A-9FC6-44E5-9951-AA07592A2640}">
      <dgm:prSet/>
      <dgm:spPr/>
      <dgm:t>
        <a:bodyPr/>
        <a:lstStyle/>
        <a:p>
          <a:endParaRPr lang="en-US"/>
        </a:p>
      </dgm:t>
    </dgm:pt>
    <dgm:pt modelId="{3D6864AE-5E9F-4714-A954-A718F095F33A}">
      <dgm:prSet/>
      <dgm:spPr/>
      <dgm:t>
        <a:bodyPr/>
        <a:lstStyle/>
        <a:p>
          <a:r>
            <a:rPr lang="en-US"/>
            <a:t>Reactive plan: when crisis occurs </a:t>
          </a:r>
        </a:p>
      </dgm:t>
    </dgm:pt>
    <dgm:pt modelId="{8DB768CF-521A-4A9B-A770-236CED3B60D0}" type="parTrans" cxnId="{332B933E-9FDA-4E9E-831B-B9EF0C490674}">
      <dgm:prSet/>
      <dgm:spPr/>
      <dgm:t>
        <a:bodyPr/>
        <a:lstStyle/>
        <a:p>
          <a:endParaRPr lang="en-US"/>
        </a:p>
      </dgm:t>
    </dgm:pt>
    <dgm:pt modelId="{7AEAFED4-0CC2-46AE-BFEB-C6BB4D54FC7F}" type="sibTrans" cxnId="{332B933E-9FDA-4E9E-831B-B9EF0C490674}">
      <dgm:prSet/>
      <dgm:spPr/>
      <dgm:t>
        <a:bodyPr/>
        <a:lstStyle/>
        <a:p>
          <a:endParaRPr lang="en-US"/>
        </a:p>
      </dgm:t>
    </dgm:pt>
    <dgm:pt modelId="{96BA43F7-9889-4F16-9245-1652C4113C75}">
      <dgm:prSet/>
      <dgm:spPr/>
      <dgm:t>
        <a:bodyPr/>
        <a:lstStyle/>
        <a:p>
          <a:r>
            <a:rPr lang="en-US"/>
            <a:t>Batterer generated risks</a:t>
          </a:r>
        </a:p>
      </dgm:t>
    </dgm:pt>
    <dgm:pt modelId="{9979D738-13CA-4B28-A638-A388A8D4C55A}" type="parTrans" cxnId="{8587A2B7-4FC3-48DD-8495-F01FBBBDC8C8}">
      <dgm:prSet/>
      <dgm:spPr/>
      <dgm:t>
        <a:bodyPr/>
        <a:lstStyle/>
        <a:p>
          <a:endParaRPr lang="en-US"/>
        </a:p>
      </dgm:t>
    </dgm:pt>
    <dgm:pt modelId="{A626B9A4-773F-40D6-A86B-59E69A92B2FC}" type="sibTrans" cxnId="{8587A2B7-4FC3-48DD-8495-F01FBBBDC8C8}">
      <dgm:prSet/>
      <dgm:spPr/>
      <dgm:t>
        <a:bodyPr/>
        <a:lstStyle/>
        <a:p>
          <a:endParaRPr lang="en-US"/>
        </a:p>
      </dgm:t>
    </dgm:pt>
    <dgm:pt modelId="{415C4DAA-D0CE-4744-B603-2DCFC675F633}">
      <dgm:prSet/>
      <dgm:spPr/>
      <dgm:t>
        <a:bodyPr/>
        <a:lstStyle/>
        <a:p>
          <a:r>
            <a:rPr lang="en-US"/>
            <a:t>Life generated risks </a:t>
          </a:r>
        </a:p>
      </dgm:t>
    </dgm:pt>
    <dgm:pt modelId="{9C78F9B4-606D-488E-A1DF-865DDE97E30A}" type="parTrans" cxnId="{0DD5CD59-A8FB-4CB0-87A9-3DC19DD83905}">
      <dgm:prSet/>
      <dgm:spPr/>
      <dgm:t>
        <a:bodyPr/>
        <a:lstStyle/>
        <a:p>
          <a:endParaRPr lang="en-US"/>
        </a:p>
      </dgm:t>
    </dgm:pt>
    <dgm:pt modelId="{6D1D1198-017B-4275-BD31-7042469DC9B5}" type="sibTrans" cxnId="{0DD5CD59-A8FB-4CB0-87A9-3DC19DD83905}">
      <dgm:prSet/>
      <dgm:spPr/>
      <dgm:t>
        <a:bodyPr/>
        <a:lstStyle/>
        <a:p>
          <a:endParaRPr lang="en-US"/>
        </a:p>
      </dgm:t>
    </dgm:pt>
    <dgm:pt modelId="{4056D57C-F674-487C-A31A-4A929F797492}" type="pres">
      <dgm:prSet presAssocID="{0BC20E26-8F01-4CBB-B7E6-CFA38C4D92D1}" presName="matrix" presStyleCnt="0">
        <dgm:presLayoutVars>
          <dgm:chMax val="1"/>
          <dgm:dir/>
          <dgm:resizeHandles val="exact"/>
        </dgm:presLayoutVars>
      </dgm:prSet>
      <dgm:spPr/>
    </dgm:pt>
    <dgm:pt modelId="{20A991C2-3D8E-4C00-86E8-A310FF48E485}" type="pres">
      <dgm:prSet presAssocID="{0BC20E26-8F01-4CBB-B7E6-CFA38C4D92D1}" presName="diamond" presStyleLbl="bgShp" presStyleIdx="0" presStyleCnt="1"/>
      <dgm:spPr/>
    </dgm:pt>
    <dgm:pt modelId="{F229A0E0-C1CB-424B-874B-0B1F97C0DA9A}" type="pres">
      <dgm:prSet presAssocID="{0BC20E26-8F01-4CBB-B7E6-CFA38C4D92D1}" presName="quad1" presStyleLbl="node1" presStyleIdx="0" presStyleCnt="4">
        <dgm:presLayoutVars>
          <dgm:chMax val="0"/>
          <dgm:chPref val="0"/>
          <dgm:bulletEnabled val="1"/>
        </dgm:presLayoutVars>
      </dgm:prSet>
      <dgm:spPr/>
    </dgm:pt>
    <dgm:pt modelId="{B6C68B0A-21DA-4C0C-84B8-FB36D503D4FB}" type="pres">
      <dgm:prSet presAssocID="{0BC20E26-8F01-4CBB-B7E6-CFA38C4D92D1}" presName="quad2" presStyleLbl="node1" presStyleIdx="1" presStyleCnt="4">
        <dgm:presLayoutVars>
          <dgm:chMax val="0"/>
          <dgm:chPref val="0"/>
          <dgm:bulletEnabled val="1"/>
        </dgm:presLayoutVars>
      </dgm:prSet>
      <dgm:spPr/>
    </dgm:pt>
    <dgm:pt modelId="{F7BEBAB8-72F7-4676-BD2D-8F1FBCEE771C}" type="pres">
      <dgm:prSet presAssocID="{0BC20E26-8F01-4CBB-B7E6-CFA38C4D92D1}" presName="quad3" presStyleLbl="node1" presStyleIdx="2" presStyleCnt="4">
        <dgm:presLayoutVars>
          <dgm:chMax val="0"/>
          <dgm:chPref val="0"/>
          <dgm:bulletEnabled val="1"/>
        </dgm:presLayoutVars>
      </dgm:prSet>
      <dgm:spPr/>
    </dgm:pt>
    <dgm:pt modelId="{9630F39D-861C-42E8-BA61-8F920206B568}" type="pres">
      <dgm:prSet presAssocID="{0BC20E26-8F01-4CBB-B7E6-CFA38C4D92D1}" presName="quad4" presStyleLbl="node1" presStyleIdx="3" presStyleCnt="4">
        <dgm:presLayoutVars>
          <dgm:chMax val="0"/>
          <dgm:chPref val="0"/>
          <dgm:bulletEnabled val="1"/>
        </dgm:presLayoutVars>
      </dgm:prSet>
      <dgm:spPr/>
    </dgm:pt>
  </dgm:ptLst>
  <dgm:cxnLst>
    <dgm:cxn modelId="{5D4A5107-93A4-4A0B-8197-2DDD8421C440}" type="presOf" srcId="{3D6864AE-5E9F-4714-A954-A718F095F33A}" destId="{B6C68B0A-21DA-4C0C-84B8-FB36D503D4FB}" srcOrd="0" destOrd="0" presId="urn:microsoft.com/office/officeart/2005/8/layout/matrix3"/>
    <dgm:cxn modelId="{1BBED93A-9FC6-44E5-9951-AA07592A2640}" srcId="{0BC20E26-8F01-4CBB-B7E6-CFA38C4D92D1}" destId="{ADEE0DC7-E6B9-409C-9436-EFACDB44F1DE}" srcOrd="0" destOrd="0" parTransId="{79B5AEDF-81D3-4A19-9921-735FA7718AF1}" sibTransId="{309CE8BD-677C-47BC-A5CD-F37F9BD54B51}"/>
    <dgm:cxn modelId="{332B933E-9FDA-4E9E-831B-B9EF0C490674}" srcId="{0BC20E26-8F01-4CBB-B7E6-CFA38C4D92D1}" destId="{3D6864AE-5E9F-4714-A954-A718F095F33A}" srcOrd="1" destOrd="0" parTransId="{8DB768CF-521A-4A9B-A770-236CED3B60D0}" sibTransId="{7AEAFED4-0CC2-46AE-BFEB-C6BB4D54FC7F}"/>
    <dgm:cxn modelId="{0DD5CD59-A8FB-4CB0-87A9-3DC19DD83905}" srcId="{0BC20E26-8F01-4CBB-B7E6-CFA38C4D92D1}" destId="{415C4DAA-D0CE-4744-B603-2DCFC675F633}" srcOrd="3" destOrd="0" parTransId="{9C78F9B4-606D-488E-A1DF-865DDE97E30A}" sibTransId="{6D1D1198-017B-4275-BD31-7042469DC9B5}"/>
    <dgm:cxn modelId="{195ECA91-FB81-4211-9375-2BE02E4DF74E}" type="presOf" srcId="{ADEE0DC7-E6B9-409C-9436-EFACDB44F1DE}" destId="{F229A0E0-C1CB-424B-874B-0B1F97C0DA9A}" srcOrd="0" destOrd="0" presId="urn:microsoft.com/office/officeart/2005/8/layout/matrix3"/>
    <dgm:cxn modelId="{A861EF93-6C91-4498-84C5-F9B7B74C25A1}" type="presOf" srcId="{415C4DAA-D0CE-4744-B603-2DCFC675F633}" destId="{9630F39D-861C-42E8-BA61-8F920206B568}" srcOrd="0" destOrd="0" presId="urn:microsoft.com/office/officeart/2005/8/layout/matrix3"/>
    <dgm:cxn modelId="{8587A2B7-4FC3-48DD-8495-F01FBBBDC8C8}" srcId="{0BC20E26-8F01-4CBB-B7E6-CFA38C4D92D1}" destId="{96BA43F7-9889-4F16-9245-1652C4113C75}" srcOrd="2" destOrd="0" parTransId="{9979D738-13CA-4B28-A638-A388A8D4C55A}" sibTransId="{A626B9A4-773F-40D6-A86B-59E69A92B2FC}"/>
    <dgm:cxn modelId="{1D317FBB-BC52-4EBC-A379-C8E4CC07EE47}" type="presOf" srcId="{96BA43F7-9889-4F16-9245-1652C4113C75}" destId="{F7BEBAB8-72F7-4676-BD2D-8F1FBCEE771C}" srcOrd="0" destOrd="0" presId="urn:microsoft.com/office/officeart/2005/8/layout/matrix3"/>
    <dgm:cxn modelId="{D2FE5DD5-127E-400C-B112-5BBEAAC3FF33}" type="presOf" srcId="{0BC20E26-8F01-4CBB-B7E6-CFA38C4D92D1}" destId="{4056D57C-F674-487C-A31A-4A929F797492}" srcOrd="0" destOrd="0" presId="urn:microsoft.com/office/officeart/2005/8/layout/matrix3"/>
    <dgm:cxn modelId="{9EE8C7A2-D5A4-4129-B4EC-84CDED8ABA59}" type="presParOf" srcId="{4056D57C-F674-487C-A31A-4A929F797492}" destId="{20A991C2-3D8E-4C00-86E8-A310FF48E485}" srcOrd="0" destOrd="0" presId="urn:microsoft.com/office/officeart/2005/8/layout/matrix3"/>
    <dgm:cxn modelId="{512F8B7C-4921-4ADC-81F9-7E08200ABC6A}" type="presParOf" srcId="{4056D57C-F674-487C-A31A-4A929F797492}" destId="{F229A0E0-C1CB-424B-874B-0B1F97C0DA9A}" srcOrd="1" destOrd="0" presId="urn:microsoft.com/office/officeart/2005/8/layout/matrix3"/>
    <dgm:cxn modelId="{6C8A1A87-A982-4E5D-BCB7-629FCFA6B995}" type="presParOf" srcId="{4056D57C-F674-487C-A31A-4A929F797492}" destId="{B6C68B0A-21DA-4C0C-84B8-FB36D503D4FB}" srcOrd="2" destOrd="0" presId="urn:microsoft.com/office/officeart/2005/8/layout/matrix3"/>
    <dgm:cxn modelId="{8F04F854-1E6F-4C1E-9614-9ED1101B5DBC}" type="presParOf" srcId="{4056D57C-F674-487C-A31A-4A929F797492}" destId="{F7BEBAB8-72F7-4676-BD2D-8F1FBCEE771C}" srcOrd="3" destOrd="0" presId="urn:microsoft.com/office/officeart/2005/8/layout/matrix3"/>
    <dgm:cxn modelId="{4FF2216D-7902-46C1-863E-6EFBB0ED9B3C}" type="presParOf" srcId="{4056D57C-F674-487C-A31A-4A929F797492}" destId="{9630F39D-861C-42E8-BA61-8F920206B56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BD8F16-9DED-4424-9646-A6A81FDA6256}"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2E91D92A-D633-498E-94A2-910B1D1C848E}">
      <dgm:prSet/>
      <dgm:spPr/>
      <dgm:t>
        <a:bodyPr/>
        <a:lstStyle/>
        <a:p>
          <a:r>
            <a:rPr lang="en-US" baseline="0"/>
            <a:t>The survivors who don’t want to report </a:t>
          </a:r>
          <a:endParaRPr lang="en-US"/>
        </a:p>
      </dgm:t>
    </dgm:pt>
    <dgm:pt modelId="{5A6E4331-7B25-4949-BAC8-CD24396650EC}" type="parTrans" cxnId="{56AD7FC4-7A49-40F4-AC9D-D4833B7E6ABF}">
      <dgm:prSet/>
      <dgm:spPr/>
      <dgm:t>
        <a:bodyPr/>
        <a:lstStyle/>
        <a:p>
          <a:endParaRPr lang="en-US"/>
        </a:p>
      </dgm:t>
    </dgm:pt>
    <dgm:pt modelId="{BD18A7FC-E92E-4DF2-9935-A4DC142B2254}" type="sibTrans" cxnId="{56AD7FC4-7A49-40F4-AC9D-D4833B7E6ABF}">
      <dgm:prSet/>
      <dgm:spPr/>
      <dgm:t>
        <a:bodyPr/>
        <a:lstStyle/>
        <a:p>
          <a:endParaRPr lang="en-US"/>
        </a:p>
      </dgm:t>
    </dgm:pt>
    <dgm:pt modelId="{3BC827F6-693D-4812-8A90-EA640BC48DDD}">
      <dgm:prSet/>
      <dgm:spPr/>
      <dgm:t>
        <a:bodyPr/>
        <a:lstStyle/>
        <a:p>
          <a:r>
            <a:rPr lang="en-US" baseline="0"/>
            <a:t>The survivors who recant </a:t>
          </a:r>
          <a:endParaRPr lang="en-US"/>
        </a:p>
      </dgm:t>
    </dgm:pt>
    <dgm:pt modelId="{1E4BF2FA-96A6-472B-8BCC-932C72CB3608}" type="parTrans" cxnId="{38E28500-6D1E-48A5-84EF-6A4316061F79}">
      <dgm:prSet/>
      <dgm:spPr/>
      <dgm:t>
        <a:bodyPr/>
        <a:lstStyle/>
        <a:p>
          <a:endParaRPr lang="en-US"/>
        </a:p>
      </dgm:t>
    </dgm:pt>
    <dgm:pt modelId="{D244580A-E8FF-4C1C-B558-9F73093EDFDC}" type="sibTrans" cxnId="{38E28500-6D1E-48A5-84EF-6A4316061F79}">
      <dgm:prSet/>
      <dgm:spPr/>
      <dgm:t>
        <a:bodyPr/>
        <a:lstStyle/>
        <a:p>
          <a:endParaRPr lang="en-US"/>
        </a:p>
      </dgm:t>
    </dgm:pt>
    <dgm:pt modelId="{DEB02CDF-64F7-44D7-B092-C8B5408C08A5}">
      <dgm:prSet/>
      <dgm:spPr/>
      <dgm:t>
        <a:bodyPr/>
        <a:lstStyle/>
        <a:p>
          <a:r>
            <a:rPr lang="en-US" baseline="0"/>
            <a:t>The survivors who fight you when you’re arresting the bad guy</a:t>
          </a:r>
          <a:endParaRPr lang="en-US"/>
        </a:p>
      </dgm:t>
    </dgm:pt>
    <dgm:pt modelId="{230CA6AB-FD8D-452D-BE74-CB3E47C61267}" type="parTrans" cxnId="{63853411-9BEE-4C79-8C4F-C4FA2DF4DA00}">
      <dgm:prSet/>
      <dgm:spPr/>
      <dgm:t>
        <a:bodyPr/>
        <a:lstStyle/>
        <a:p>
          <a:endParaRPr lang="en-US"/>
        </a:p>
      </dgm:t>
    </dgm:pt>
    <dgm:pt modelId="{2C79FE52-CA13-4818-88AF-8CA7163D1C4B}" type="sibTrans" cxnId="{63853411-9BEE-4C79-8C4F-C4FA2DF4DA00}">
      <dgm:prSet/>
      <dgm:spPr/>
      <dgm:t>
        <a:bodyPr/>
        <a:lstStyle/>
        <a:p>
          <a:endParaRPr lang="en-US"/>
        </a:p>
      </dgm:t>
    </dgm:pt>
    <dgm:pt modelId="{77C3D163-1862-4EF9-893F-223573B1077C}" type="pres">
      <dgm:prSet presAssocID="{00BD8F16-9DED-4424-9646-A6A81FDA6256}" presName="linear" presStyleCnt="0">
        <dgm:presLayoutVars>
          <dgm:animLvl val="lvl"/>
          <dgm:resizeHandles val="exact"/>
        </dgm:presLayoutVars>
      </dgm:prSet>
      <dgm:spPr/>
    </dgm:pt>
    <dgm:pt modelId="{3007506F-38C2-498B-8914-29B52F6A2A7E}" type="pres">
      <dgm:prSet presAssocID="{2E91D92A-D633-498E-94A2-910B1D1C848E}" presName="parentText" presStyleLbl="node1" presStyleIdx="0" presStyleCnt="3">
        <dgm:presLayoutVars>
          <dgm:chMax val="0"/>
          <dgm:bulletEnabled val="1"/>
        </dgm:presLayoutVars>
      </dgm:prSet>
      <dgm:spPr/>
    </dgm:pt>
    <dgm:pt modelId="{F3AEB8E5-F9B5-4973-9F58-345E65BC5637}" type="pres">
      <dgm:prSet presAssocID="{BD18A7FC-E92E-4DF2-9935-A4DC142B2254}" presName="spacer" presStyleCnt="0"/>
      <dgm:spPr/>
    </dgm:pt>
    <dgm:pt modelId="{F16C4B96-214D-40DC-82E2-85511E02FD85}" type="pres">
      <dgm:prSet presAssocID="{3BC827F6-693D-4812-8A90-EA640BC48DDD}" presName="parentText" presStyleLbl="node1" presStyleIdx="1" presStyleCnt="3">
        <dgm:presLayoutVars>
          <dgm:chMax val="0"/>
          <dgm:bulletEnabled val="1"/>
        </dgm:presLayoutVars>
      </dgm:prSet>
      <dgm:spPr/>
    </dgm:pt>
    <dgm:pt modelId="{F266FB39-9E9A-4DD2-A042-D1B1FF9695A0}" type="pres">
      <dgm:prSet presAssocID="{D244580A-E8FF-4C1C-B558-9F73093EDFDC}" presName="spacer" presStyleCnt="0"/>
      <dgm:spPr/>
    </dgm:pt>
    <dgm:pt modelId="{DC868438-38CD-4048-A261-04508D163850}" type="pres">
      <dgm:prSet presAssocID="{DEB02CDF-64F7-44D7-B092-C8B5408C08A5}" presName="parentText" presStyleLbl="node1" presStyleIdx="2" presStyleCnt="3">
        <dgm:presLayoutVars>
          <dgm:chMax val="0"/>
          <dgm:bulletEnabled val="1"/>
        </dgm:presLayoutVars>
      </dgm:prSet>
      <dgm:spPr/>
    </dgm:pt>
  </dgm:ptLst>
  <dgm:cxnLst>
    <dgm:cxn modelId="{38E28500-6D1E-48A5-84EF-6A4316061F79}" srcId="{00BD8F16-9DED-4424-9646-A6A81FDA6256}" destId="{3BC827F6-693D-4812-8A90-EA640BC48DDD}" srcOrd="1" destOrd="0" parTransId="{1E4BF2FA-96A6-472B-8BCC-932C72CB3608}" sibTransId="{D244580A-E8FF-4C1C-B558-9F73093EDFDC}"/>
    <dgm:cxn modelId="{569F6801-5FE5-46B2-89C3-84381DD841F1}" type="presOf" srcId="{3BC827F6-693D-4812-8A90-EA640BC48DDD}" destId="{F16C4B96-214D-40DC-82E2-85511E02FD85}" srcOrd="0" destOrd="0" presId="urn:microsoft.com/office/officeart/2005/8/layout/vList2"/>
    <dgm:cxn modelId="{63853411-9BEE-4C79-8C4F-C4FA2DF4DA00}" srcId="{00BD8F16-9DED-4424-9646-A6A81FDA6256}" destId="{DEB02CDF-64F7-44D7-B092-C8B5408C08A5}" srcOrd="2" destOrd="0" parTransId="{230CA6AB-FD8D-452D-BE74-CB3E47C61267}" sibTransId="{2C79FE52-CA13-4818-88AF-8CA7163D1C4B}"/>
    <dgm:cxn modelId="{62744C21-E7B3-434E-93F1-6FB2BC123F78}" type="presOf" srcId="{2E91D92A-D633-498E-94A2-910B1D1C848E}" destId="{3007506F-38C2-498B-8914-29B52F6A2A7E}" srcOrd="0" destOrd="0" presId="urn:microsoft.com/office/officeart/2005/8/layout/vList2"/>
    <dgm:cxn modelId="{57E86D4E-4910-419F-9E99-8BD97E1AECF6}" type="presOf" srcId="{DEB02CDF-64F7-44D7-B092-C8B5408C08A5}" destId="{DC868438-38CD-4048-A261-04508D163850}" srcOrd="0" destOrd="0" presId="urn:microsoft.com/office/officeart/2005/8/layout/vList2"/>
    <dgm:cxn modelId="{C257A793-D4C5-42DC-A9C7-FA567761DFEE}" type="presOf" srcId="{00BD8F16-9DED-4424-9646-A6A81FDA6256}" destId="{77C3D163-1862-4EF9-893F-223573B1077C}" srcOrd="0" destOrd="0" presId="urn:microsoft.com/office/officeart/2005/8/layout/vList2"/>
    <dgm:cxn modelId="{56AD7FC4-7A49-40F4-AC9D-D4833B7E6ABF}" srcId="{00BD8F16-9DED-4424-9646-A6A81FDA6256}" destId="{2E91D92A-D633-498E-94A2-910B1D1C848E}" srcOrd="0" destOrd="0" parTransId="{5A6E4331-7B25-4949-BAC8-CD24396650EC}" sibTransId="{BD18A7FC-E92E-4DF2-9935-A4DC142B2254}"/>
    <dgm:cxn modelId="{4D45145D-AAD0-4119-8BE0-B7309B502DA4}" type="presParOf" srcId="{77C3D163-1862-4EF9-893F-223573B1077C}" destId="{3007506F-38C2-498B-8914-29B52F6A2A7E}" srcOrd="0" destOrd="0" presId="urn:microsoft.com/office/officeart/2005/8/layout/vList2"/>
    <dgm:cxn modelId="{EBAF9235-515C-40D8-9986-E322F98E2999}" type="presParOf" srcId="{77C3D163-1862-4EF9-893F-223573B1077C}" destId="{F3AEB8E5-F9B5-4973-9F58-345E65BC5637}" srcOrd="1" destOrd="0" presId="urn:microsoft.com/office/officeart/2005/8/layout/vList2"/>
    <dgm:cxn modelId="{B9818D84-9453-45C0-BD91-BC0164024677}" type="presParOf" srcId="{77C3D163-1862-4EF9-893F-223573B1077C}" destId="{F16C4B96-214D-40DC-82E2-85511E02FD85}" srcOrd="2" destOrd="0" presId="urn:microsoft.com/office/officeart/2005/8/layout/vList2"/>
    <dgm:cxn modelId="{EDA71FED-4088-474B-954A-6669877D46CB}" type="presParOf" srcId="{77C3D163-1862-4EF9-893F-223573B1077C}" destId="{F266FB39-9E9A-4DD2-A042-D1B1FF9695A0}" srcOrd="3" destOrd="0" presId="urn:microsoft.com/office/officeart/2005/8/layout/vList2"/>
    <dgm:cxn modelId="{F97EBD82-5091-40CD-B1C3-F2F6E3C35805}" type="presParOf" srcId="{77C3D163-1862-4EF9-893F-223573B1077C}" destId="{DC868438-38CD-4048-A261-04508D1638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625F-29FC-4475-904E-D397CB0D74BD}">
      <dsp:nvSpPr>
        <dsp:cNvPr id="0" name=""/>
        <dsp:cNvSpPr/>
      </dsp:nvSpPr>
      <dsp:spPr>
        <a:xfrm>
          <a:off x="0" y="346075"/>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Beatings, burnings, sexual assault, starvation</a:t>
          </a:r>
        </a:p>
      </dsp:txBody>
      <dsp:txXfrm>
        <a:off x="0" y="346075"/>
        <a:ext cx="1817687" cy="1090612"/>
      </dsp:txXfrm>
    </dsp:sp>
    <dsp:sp modelId="{F0E08D48-646F-44AF-B63A-A69DF1196A4A}">
      <dsp:nvSpPr>
        <dsp:cNvPr id="0" name=""/>
        <dsp:cNvSpPr/>
      </dsp:nvSpPr>
      <dsp:spPr>
        <a:xfrm>
          <a:off x="1999456" y="346075"/>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Psychological abuses </a:t>
          </a:r>
        </a:p>
      </dsp:txBody>
      <dsp:txXfrm>
        <a:off x="1999456" y="346075"/>
        <a:ext cx="1817687" cy="1090612"/>
      </dsp:txXfrm>
    </dsp:sp>
    <dsp:sp modelId="{B018B742-C84E-4693-8615-7F50DE8B00A3}">
      <dsp:nvSpPr>
        <dsp:cNvPr id="0" name=""/>
        <dsp:cNvSpPr/>
      </dsp:nvSpPr>
      <dsp:spPr>
        <a:xfrm>
          <a:off x="3998912" y="346075"/>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Document withholding</a:t>
          </a:r>
        </a:p>
      </dsp:txBody>
      <dsp:txXfrm>
        <a:off x="3998912" y="346075"/>
        <a:ext cx="1817687" cy="1090612"/>
      </dsp:txXfrm>
    </dsp:sp>
    <dsp:sp modelId="{DBA7BAF6-18A1-4376-A42C-B3BDBE23207B}">
      <dsp:nvSpPr>
        <dsp:cNvPr id="0" name=""/>
        <dsp:cNvSpPr/>
      </dsp:nvSpPr>
      <dsp:spPr>
        <a:xfrm>
          <a:off x="0" y="1618456"/>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Debt bondage</a:t>
          </a:r>
        </a:p>
      </dsp:txBody>
      <dsp:txXfrm>
        <a:off x="0" y="1618456"/>
        <a:ext cx="1817687" cy="1090612"/>
      </dsp:txXfrm>
    </dsp:sp>
    <dsp:sp modelId="{8B8C7479-D86B-45AC-9252-867649D0F46C}">
      <dsp:nvSpPr>
        <dsp:cNvPr id="0" name=""/>
        <dsp:cNvSpPr/>
      </dsp:nvSpPr>
      <dsp:spPr>
        <a:xfrm>
          <a:off x="1999456" y="1618456"/>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Threats of deportation</a:t>
          </a:r>
        </a:p>
      </dsp:txBody>
      <dsp:txXfrm>
        <a:off x="1999456" y="1618456"/>
        <a:ext cx="1817687" cy="1090612"/>
      </dsp:txXfrm>
    </dsp:sp>
    <dsp:sp modelId="{11F1DB96-1EF5-4883-BD36-75081138524E}">
      <dsp:nvSpPr>
        <dsp:cNvPr id="0" name=""/>
        <dsp:cNvSpPr/>
      </dsp:nvSpPr>
      <dsp:spPr>
        <a:xfrm>
          <a:off x="3998912" y="1618456"/>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Threats against family or friends</a:t>
          </a:r>
        </a:p>
      </dsp:txBody>
      <dsp:txXfrm>
        <a:off x="3998912" y="1618456"/>
        <a:ext cx="1817687" cy="1090612"/>
      </dsp:txXfrm>
    </dsp:sp>
    <dsp:sp modelId="{2DAFDE1E-750B-4A4A-8462-0F792DB51AD2}">
      <dsp:nvSpPr>
        <dsp:cNvPr id="0" name=""/>
        <dsp:cNvSpPr/>
      </dsp:nvSpPr>
      <dsp:spPr>
        <a:xfrm>
          <a:off x="999728" y="2890837"/>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Drug/alcohol dependency </a:t>
          </a:r>
        </a:p>
        <a:p>
          <a:pPr marL="114300" lvl="1" indent="-114300" algn="l" defTabSz="533400">
            <a:lnSpc>
              <a:spcPct val="90000"/>
            </a:lnSpc>
            <a:spcBef>
              <a:spcPct val="0"/>
            </a:spcBef>
            <a:spcAft>
              <a:spcPct val="15000"/>
            </a:spcAft>
            <a:buChar char="•"/>
          </a:pPr>
          <a:r>
            <a:rPr lang="en-US" sz="1200" kern="1200"/>
            <a:t>US vs Mendez </a:t>
          </a:r>
        </a:p>
      </dsp:txBody>
      <dsp:txXfrm>
        <a:off x="999728" y="2890837"/>
        <a:ext cx="1817687" cy="1090612"/>
      </dsp:txXfrm>
    </dsp:sp>
    <dsp:sp modelId="{336C6DEA-F9C8-4E35-9DDA-39C9CC6778D6}">
      <dsp:nvSpPr>
        <dsp:cNvPr id="0" name=""/>
        <dsp:cNvSpPr/>
      </dsp:nvSpPr>
      <dsp:spPr>
        <a:xfrm>
          <a:off x="2999184" y="2890837"/>
          <a:ext cx="1817687" cy="1090612"/>
        </a:xfrm>
        <a:prstGeom prst="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Isolation</a:t>
          </a:r>
        </a:p>
        <a:p>
          <a:pPr marL="114300" lvl="1" indent="-114300" algn="l" defTabSz="533400">
            <a:lnSpc>
              <a:spcPct val="90000"/>
            </a:lnSpc>
            <a:spcBef>
              <a:spcPct val="0"/>
            </a:spcBef>
            <a:spcAft>
              <a:spcPct val="15000"/>
            </a:spcAft>
            <a:buChar char="•"/>
          </a:pPr>
          <a:r>
            <a:rPr lang="en-US" sz="1200" kern="1200"/>
            <a:t>Allowing one call home per week, with trafficking right beside of them</a:t>
          </a:r>
        </a:p>
      </dsp:txBody>
      <dsp:txXfrm>
        <a:off x="2999184" y="2890837"/>
        <a:ext cx="1817687" cy="1090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75906-5DB7-485C-9092-8384FB54A493}">
      <dsp:nvSpPr>
        <dsp:cNvPr id="0" name=""/>
        <dsp:cNvSpPr/>
      </dsp:nvSpPr>
      <dsp:spPr>
        <a:xfrm>
          <a:off x="731" y="777389"/>
          <a:ext cx="2851749" cy="1711049"/>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Domestic Violence, Sexual Assault and Human trafficking are all involuntary </a:t>
          </a:r>
        </a:p>
      </dsp:txBody>
      <dsp:txXfrm>
        <a:off x="731" y="777389"/>
        <a:ext cx="2851749" cy="1711049"/>
      </dsp:txXfrm>
    </dsp:sp>
    <dsp:sp modelId="{DB968194-73B0-45E7-A06D-8CBAF356CCFF}">
      <dsp:nvSpPr>
        <dsp:cNvPr id="0" name=""/>
        <dsp:cNvSpPr/>
      </dsp:nvSpPr>
      <dsp:spPr>
        <a:xfrm>
          <a:off x="3137655" y="777389"/>
          <a:ext cx="2851749" cy="1711049"/>
        </a:xfrm>
        <a:prstGeom prst="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All violate a person’s freedom</a:t>
          </a:r>
        </a:p>
      </dsp:txBody>
      <dsp:txXfrm>
        <a:off x="3137655" y="777389"/>
        <a:ext cx="2851749" cy="1711049"/>
      </dsp:txXfrm>
    </dsp:sp>
    <dsp:sp modelId="{575EFD9D-FFC0-4B53-8266-28DAB2055B73}">
      <dsp:nvSpPr>
        <dsp:cNvPr id="0" name=""/>
        <dsp:cNvSpPr/>
      </dsp:nvSpPr>
      <dsp:spPr>
        <a:xfrm>
          <a:off x="731" y="2773614"/>
          <a:ext cx="2851749" cy="1711049"/>
        </a:xfrm>
        <a:prstGeom prst="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Perp’s use a relationship of trust to their advantage</a:t>
          </a:r>
        </a:p>
      </dsp:txBody>
      <dsp:txXfrm>
        <a:off x="731" y="2773614"/>
        <a:ext cx="2851749" cy="1711049"/>
      </dsp:txXfrm>
    </dsp:sp>
    <dsp:sp modelId="{1E536DFA-0491-41A7-9D07-17203BB8242F}">
      <dsp:nvSpPr>
        <dsp:cNvPr id="0" name=""/>
        <dsp:cNvSpPr/>
      </dsp:nvSpPr>
      <dsp:spPr>
        <a:xfrm>
          <a:off x="3137655" y="2773614"/>
          <a:ext cx="2851749" cy="1711049"/>
        </a:xfrm>
        <a:prstGeom prst="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Similar elements of power and control in all three voluntary or involuntary service or labor of any persons . . . in liquidation of any debt or obligation.</a:t>
          </a:r>
        </a:p>
      </dsp:txBody>
      <dsp:txXfrm>
        <a:off x="3137655" y="2773614"/>
        <a:ext cx="2851749" cy="1711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D9E85-1043-4E8A-A385-6499AA4604CF}">
      <dsp:nvSpPr>
        <dsp:cNvPr id="0" name=""/>
        <dsp:cNvSpPr/>
      </dsp:nvSpPr>
      <dsp:spPr>
        <a:xfrm>
          <a:off x="0" y="2569"/>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F3207-4EBB-4DBD-A392-F61B6AB4DC0A}">
      <dsp:nvSpPr>
        <dsp:cNvPr id="0" name=""/>
        <dsp:cNvSpPr/>
      </dsp:nvSpPr>
      <dsp:spPr>
        <a:xfrm>
          <a:off x="0" y="2569"/>
          <a:ext cx="5990135" cy="8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Gathering information</a:t>
          </a:r>
          <a:endParaRPr lang="en-US" sz="4100" kern="1200"/>
        </a:p>
      </dsp:txBody>
      <dsp:txXfrm>
        <a:off x="0" y="2569"/>
        <a:ext cx="5990135" cy="876152"/>
      </dsp:txXfrm>
    </dsp:sp>
    <dsp:sp modelId="{89C77C8D-A042-47F4-9CB8-AE6B7D899577}">
      <dsp:nvSpPr>
        <dsp:cNvPr id="0" name=""/>
        <dsp:cNvSpPr/>
      </dsp:nvSpPr>
      <dsp:spPr>
        <a:xfrm>
          <a:off x="0" y="878721"/>
          <a:ext cx="5990135" cy="0"/>
        </a:xfrm>
        <a:prstGeom prst="line">
          <a:avLst/>
        </a:prstGeom>
        <a:solidFill>
          <a:schemeClr val="accent2">
            <a:hueOff val="-1484934"/>
            <a:satOff val="484"/>
            <a:lumOff val="-431"/>
            <a:alphaOff val="0"/>
          </a:schemeClr>
        </a:solidFill>
        <a:ln w="13970" cap="flat" cmpd="sng" algn="ctr">
          <a:solidFill>
            <a:schemeClr val="accent2">
              <a:hueOff val="-1484934"/>
              <a:satOff val="484"/>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ED4CF-EA4F-418F-B6CC-5FD463971A29}">
      <dsp:nvSpPr>
        <dsp:cNvPr id="0" name=""/>
        <dsp:cNvSpPr/>
      </dsp:nvSpPr>
      <dsp:spPr>
        <a:xfrm>
          <a:off x="0" y="878721"/>
          <a:ext cx="5990135" cy="8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Gaining trust </a:t>
          </a:r>
          <a:endParaRPr lang="en-US" sz="4100" kern="1200"/>
        </a:p>
      </dsp:txBody>
      <dsp:txXfrm>
        <a:off x="0" y="878721"/>
        <a:ext cx="5990135" cy="876152"/>
      </dsp:txXfrm>
    </dsp:sp>
    <dsp:sp modelId="{AD56D38D-B45F-4499-9196-603B9D674C15}">
      <dsp:nvSpPr>
        <dsp:cNvPr id="0" name=""/>
        <dsp:cNvSpPr/>
      </dsp:nvSpPr>
      <dsp:spPr>
        <a:xfrm>
          <a:off x="0" y="1754874"/>
          <a:ext cx="5990135" cy="0"/>
        </a:xfrm>
        <a:prstGeom prst="line">
          <a:avLst/>
        </a:prstGeom>
        <a:solidFill>
          <a:schemeClr val="accent2">
            <a:hueOff val="-2969867"/>
            <a:satOff val="969"/>
            <a:lumOff val="-863"/>
            <a:alphaOff val="0"/>
          </a:schemeClr>
        </a:solidFill>
        <a:ln w="13970" cap="flat" cmpd="sng" algn="ctr">
          <a:solidFill>
            <a:schemeClr val="accent2">
              <a:hueOff val="-2969867"/>
              <a:satOff val="969"/>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4AE94-BFF6-42FB-9B03-3F070D2DBDB2}">
      <dsp:nvSpPr>
        <dsp:cNvPr id="0" name=""/>
        <dsp:cNvSpPr/>
      </dsp:nvSpPr>
      <dsp:spPr>
        <a:xfrm>
          <a:off x="0" y="1754874"/>
          <a:ext cx="5990135" cy="8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Filling a need or want </a:t>
          </a:r>
          <a:endParaRPr lang="en-US" sz="4100" kern="1200"/>
        </a:p>
      </dsp:txBody>
      <dsp:txXfrm>
        <a:off x="0" y="1754874"/>
        <a:ext cx="5990135" cy="876152"/>
      </dsp:txXfrm>
    </dsp:sp>
    <dsp:sp modelId="{54DA68E9-F875-4D74-A1E3-EDBCF276DA50}">
      <dsp:nvSpPr>
        <dsp:cNvPr id="0" name=""/>
        <dsp:cNvSpPr/>
      </dsp:nvSpPr>
      <dsp:spPr>
        <a:xfrm>
          <a:off x="0" y="2631027"/>
          <a:ext cx="5990135" cy="0"/>
        </a:xfrm>
        <a:prstGeom prst="line">
          <a:avLst/>
        </a:prstGeom>
        <a:solidFill>
          <a:schemeClr val="accent2">
            <a:hueOff val="-4454801"/>
            <a:satOff val="1453"/>
            <a:lumOff val="-1294"/>
            <a:alphaOff val="0"/>
          </a:schemeClr>
        </a:solidFill>
        <a:ln w="13970" cap="flat" cmpd="sng" algn="ctr">
          <a:solidFill>
            <a:schemeClr val="accent2">
              <a:hueOff val="-4454801"/>
              <a:satOff val="1453"/>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8BF46-D49C-4F23-AC22-4FFA34E1DC24}">
      <dsp:nvSpPr>
        <dsp:cNvPr id="0" name=""/>
        <dsp:cNvSpPr/>
      </dsp:nvSpPr>
      <dsp:spPr>
        <a:xfrm>
          <a:off x="0" y="2631027"/>
          <a:ext cx="5990135" cy="8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Isolation </a:t>
          </a:r>
          <a:endParaRPr lang="en-US" sz="4100" kern="1200"/>
        </a:p>
      </dsp:txBody>
      <dsp:txXfrm>
        <a:off x="0" y="2631027"/>
        <a:ext cx="5990135" cy="876152"/>
      </dsp:txXfrm>
    </dsp:sp>
    <dsp:sp modelId="{0041DD29-3041-46BB-AB04-83713D4DFCAB}">
      <dsp:nvSpPr>
        <dsp:cNvPr id="0" name=""/>
        <dsp:cNvSpPr/>
      </dsp:nvSpPr>
      <dsp:spPr>
        <a:xfrm>
          <a:off x="0" y="3507179"/>
          <a:ext cx="5990135" cy="0"/>
        </a:xfrm>
        <a:prstGeom prst="line">
          <a:avLst/>
        </a:prstGeom>
        <a:solidFill>
          <a:schemeClr val="accent2">
            <a:hueOff val="-5939734"/>
            <a:satOff val="1938"/>
            <a:lumOff val="-1726"/>
            <a:alphaOff val="0"/>
          </a:schemeClr>
        </a:solidFill>
        <a:ln w="13970" cap="flat" cmpd="sng" algn="ctr">
          <a:solidFill>
            <a:schemeClr val="accent2">
              <a:hueOff val="-5939734"/>
              <a:satOff val="1938"/>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B12DE-A4CB-4223-BEA3-25339A750F1B}">
      <dsp:nvSpPr>
        <dsp:cNvPr id="0" name=""/>
        <dsp:cNvSpPr/>
      </dsp:nvSpPr>
      <dsp:spPr>
        <a:xfrm>
          <a:off x="0" y="3507179"/>
          <a:ext cx="5990135" cy="8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Integrating abuse </a:t>
          </a:r>
          <a:endParaRPr lang="en-US" sz="4100" kern="1200"/>
        </a:p>
      </dsp:txBody>
      <dsp:txXfrm>
        <a:off x="0" y="3507179"/>
        <a:ext cx="5990135" cy="876152"/>
      </dsp:txXfrm>
    </dsp:sp>
    <dsp:sp modelId="{B9F6809E-EBA3-411D-B59D-9418E3FE96DC}">
      <dsp:nvSpPr>
        <dsp:cNvPr id="0" name=""/>
        <dsp:cNvSpPr/>
      </dsp:nvSpPr>
      <dsp:spPr>
        <a:xfrm>
          <a:off x="0" y="4383332"/>
          <a:ext cx="5990135" cy="0"/>
        </a:xfrm>
        <a:prstGeom prst="line">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AE4ED-2F35-4AE3-8EDB-7EE4289162EA}">
      <dsp:nvSpPr>
        <dsp:cNvPr id="0" name=""/>
        <dsp:cNvSpPr/>
      </dsp:nvSpPr>
      <dsp:spPr>
        <a:xfrm>
          <a:off x="0" y="4383332"/>
          <a:ext cx="5990135" cy="8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Maintain control </a:t>
          </a:r>
          <a:endParaRPr lang="en-US" sz="4100" kern="1200"/>
        </a:p>
      </dsp:txBody>
      <dsp:txXfrm>
        <a:off x="0" y="4383332"/>
        <a:ext cx="5990135" cy="8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218E6-8332-4F62-A307-DE2BE3F0C719}">
      <dsp:nvSpPr>
        <dsp:cNvPr id="0" name=""/>
        <dsp:cNvSpPr/>
      </dsp:nvSpPr>
      <dsp:spPr>
        <a:xfrm>
          <a:off x="0" y="2200"/>
          <a:ext cx="10058399"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45A94-BF6A-4910-AEB3-3EADA105330F}">
      <dsp:nvSpPr>
        <dsp:cNvPr id="0" name=""/>
        <dsp:cNvSpPr/>
      </dsp:nvSpPr>
      <dsp:spPr>
        <a:xfrm>
          <a:off x="0" y="2200"/>
          <a:ext cx="10058399" cy="75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Around 1 in 5 homeless youth stated that they were victims of human trafficking (85% experiencing sex trafficking, 10% experiencing labor trafficking and around 5% experiencing both) </a:t>
          </a:r>
        </a:p>
      </dsp:txBody>
      <dsp:txXfrm>
        <a:off x="0" y="2200"/>
        <a:ext cx="10058399" cy="750380"/>
      </dsp:txXfrm>
    </dsp:sp>
    <dsp:sp modelId="{36743126-6430-4704-AB55-0C8A53F7DAD4}">
      <dsp:nvSpPr>
        <dsp:cNvPr id="0" name=""/>
        <dsp:cNvSpPr/>
      </dsp:nvSpPr>
      <dsp:spPr>
        <a:xfrm>
          <a:off x="0" y="752581"/>
          <a:ext cx="10058399"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5711B-B9E8-4DF7-AF66-9DBB36C2C6D8}">
      <dsp:nvSpPr>
        <dsp:cNvPr id="0" name=""/>
        <dsp:cNvSpPr/>
      </dsp:nvSpPr>
      <dsp:spPr>
        <a:xfrm>
          <a:off x="0" y="752581"/>
          <a:ext cx="10058399" cy="75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91% of respondents were approached by strangers or acquaintances who offered fraudulent job opportunities</a:t>
          </a:r>
          <a:endParaRPr lang="en-US" sz="1700" kern="1200"/>
        </a:p>
      </dsp:txBody>
      <dsp:txXfrm>
        <a:off x="0" y="752581"/>
        <a:ext cx="10058399" cy="750380"/>
      </dsp:txXfrm>
    </dsp:sp>
    <dsp:sp modelId="{46CD6502-FF1A-405B-BAFC-6F39F54DB634}">
      <dsp:nvSpPr>
        <dsp:cNvPr id="0" name=""/>
        <dsp:cNvSpPr/>
      </dsp:nvSpPr>
      <dsp:spPr>
        <a:xfrm>
          <a:off x="0" y="1502962"/>
          <a:ext cx="10058399"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CF61E-A3CA-481E-9EC2-384435F208D4}">
      <dsp:nvSpPr>
        <dsp:cNvPr id="0" name=""/>
        <dsp:cNvSpPr/>
      </dsp:nvSpPr>
      <dsp:spPr>
        <a:xfrm>
          <a:off x="0" y="1502962"/>
          <a:ext cx="10058399" cy="75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19% of all youth interviewed had engaged in survival sex solely so that they could access housing or food</a:t>
          </a:r>
          <a:endParaRPr lang="en-US" sz="1700" kern="1200" dirty="0"/>
        </a:p>
      </dsp:txBody>
      <dsp:txXfrm>
        <a:off x="0" y="1502962"/>
        <a:ext cx="10058399" cy="750380"/>
      </dsp:txXfrm>
    </dsp:sp>
    <dsp:sp modelId="{6CF690E3-ECC8-4346-B9F7-FC041CB56159}">
      <dsp:nvSpPr>
        <dsp:cNvPr id="0" name=""/>
        <dsp:cNvSpPr/>
      </dsp:nvSpPr>
      <dsp:spPr>
        <a:xfrm>
          <a:off x="0" y="2253343"/>
          <a:ext cx="10058399"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71EE7-9408-4CD7-AD3D-5E71CB4D900D}">
      <dsp:nvSpPr>
        <dsp:cNvPr id="0" name=""/>
        <dsp:cNvSpPr/>
      </dsp:nvSpPr>
      <dsp:spPr>
        <a:xfrm>
          <a:off x="0" y="2253343"/>
          <a:ext cx="10058399" cy="75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a:t>29% of LGBTQ</a:t>
          </a:r>
          <a:r>
            <a:rPr lang="en-US" sz="1700" b="0" i="0" kern="1200"/>
            <a:t> youth were identified as human trafficking survivors, compared to 17% of straight youth</a:t>
          </a:r>
          <a:endParaRPr lang="en-US" sz="1700" kern="1200"/>
        </a:p>
      </dsp:txBody>
      <dsp:txXfrm>
        <a:off x="0" y="2253343"/>
        <a:ext cx="10058399" cy="750380"/>
      </dsp:txXfrm>
    </dsp:sp>
    <dsp:sp modelId="{6653AE1B-5215-43B4-8ABA-DF453997DF70}">
      <dsp:nvSpPr>
        <dsp:cNvPr id="0" name=""/>
        <dsp:cNvSpPr/>
      </dsp:nvSpPr>
      <dsp:spPr>
        <a:xfrm>
          <a:off x="0" y="3003724"/>
          <a:ext cx="10058399"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35DD4-FCD1-4F93-9F17-DE8863FD4A2C}">
      <dsp:nvSpPr>
        <dsp:cNvPr id="0" name=""/>
        <dsp:cNvSpPr/>
      </dsp:nvSpPr>
      <dsp:spPr>
        <a:xfrm>
          <a:off x="0" y="3003724"/>
          <a:ext cx="10058399" cy="75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Youth with a history of involvement in the foster system accounted for...</a:t>
          </a:r>
          <a:endParaRPr lang="en-US" sz="1700" kern="1200"/>
        </a:p>
      </dsp:txBody>
      <dsp:txXfrm>
        <a:off x="0" y="3003724"/>
        <a:ext cx="10058399" cy="750380"/>
      </dsp:txXfrm>
    </dsp:sp>
    <dsp:sp modelId="{936E954A-3E6D-4B26-8912-3F86F4EB42AD}">
      <dsp:nvSpPr>
        <dsp:cNvPr id="0" name=""/>
        <dsp:cNvSpPr/>
      </dsp:nvSpPr>
      <dsp:spPr>
        <a:xfrm>
          <a:off x="0" y="3754105"/>
          <a:ext cx="10058399"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1ECB2-0D17-4579-8B24-53F7AF482261}">
      <dsp:nvSpPr>
        <dsp:cNvPr id="0" name=""/>
        <dsp:cNvSpPr/>
      </dsp:nvSpPr>
      <dsp:spPr>
        <a:xfrm>
          <a:off x="0" y="3754105"/>
          <a:ext cx="10058399" cy="75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	27% of all youth engaged in the sex trade</a:t>
          </a:r>
          <a:br>
            <a:rPr lang="en-US" sz="1700" b="0" i="0" kern="1200" dirty="0"/>
          </a:br>
          <a:r>
            <a:rPr lang="en-US" sz="1700" b="0" i="0" kern="1200" dirty="0"/>
            <a:t>	26% of all youth who were labor trafficked</a:t>
          </a:r>
          <a:endParaRPr lang="en-US" sz="1700" kern="1200" dirty="0"/>
        </a:p>
      </dsp:txBody>
      <dsp:txXfrm>
        <a:off x="0" y="3754105"/>
        <a:ext cx="10058399" cy="750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4D92C-245E-442A-B8FE-F3B795693C73}">
      <dsp:nvSpPr>
        <dsp:cNvPr id="0" name=""/>
        <dsp:cNvSpPr/>
      </dsp:nvSpPr>
      <dsp:spPr>
        <a:xfrm>
          <a:off x="0" y="247212"/>
          <a:ext cx="10058399" cy="7956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2014, the Urban Institute studied the underground commercial sex economy in eight U.S. cities</a:t>
          </a:r>
        </a:p>
      </dsp:txBody>
      <dsp:txXfrm>
        <a:off x="38838" y="286050"/>
        <a:ext cx="9980723" cy="717924"/>
      </dsp:txXfrm>
    </dsp:sp>
    <dsp:sp modelId="{86B58DE4-9C2B-480E-92EB-821B62ED45BF}">
      <dsp:nvSpPr>
        <dsp:cNvPr id="0" name=""/>
        <dsp:cNvSpPr/>
      </dsp:nvSpPr>
      <dsp:spPr>
        <a:xfrm>
          <a:off x="0" y="1100412"/>
          <a:ext cx="10058399" cy="7956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estimated that this activity generated between $39.9 million and $290 million in revenue depending on the city.</a:t>
          </a:r>
        </a:p>
      </dsp:txBody>
      <dsp:txXfrm>
        <a:off x="38838" y="1139250"/>
        <a:ext cx="9980723" cy="717924"/>
      </dsp:txXfrm>
    </dsp:sp>
    <dsp:sp modelId="{CB7CE734-C86B-4CA2-BF81-A522D8371A04}">
      <dsp:nvSpPr>
        <dsp:cNvPr id="0" name=""/>
        <dsp:cNvSpPr/>
      </dsp:nvSpPr>
      <dsp:spPr>
        <a:xfrm>
          <a:off x="0" y="1953612"/>
          <a:ext cx="10058399" cy="7956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According to the study, pimps in one city earned an average of $32,833 per week. </a:t>
          </a:r>
        </a:p>
      </dsp:txBody>
      <dsp:txXfrm>
        <a:off x="38838" y="1992450"/>
        <a:ext cx="9980723" cy="717924"/>
      </dsp:txXfrm>
    </dsp:sp>
    <dsp:sp modelId="{7DCDE8B1-4C15-414C-8DAB-2708B676F5B7}">
      <dsp:nvSpPr>
        <dsp:cNvPr id="0" name=""/>
        <dsp:cNvSpPr/>
      </dsp:nvSpPr>
      <dsp:spPr>
        <a:xfrm>
          <a:off x="0" y="2806812"/>
          <a:ext cx="10058399" cy="7956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 is within this economy that sex trafficking thrives, and with this potential for earnings, </a:t>
          </a:r>
          <a:r>
            <a:rPr lang="en-US" sz="2000" b="1" u="sng" kern="1200"/>
            <a:t>sex trafficking is considered a lowrisk, high-reward endeavor. </a:t>
          </a:r>
          <a:endParaRPr lang="en-US" sz="2000" kern="1200"/>
        </a:p>
      </dsp:txBody>
      <dsp:txXfrm>
        <a:off x="38838" y="2845650"/>
        <a:ext cx="9980723" cy="717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1D69-32D2-4EA8-A292-A6F0CAFC972F}">
      <dsp:nvSpPr>
        <dsp:cNvPr id="0" name=""/>
        <dsp:cNvSpPr/>
      </dsp:nvSpPr>
      <dsp:spPr>
        <a:xfrm>
          <a:off x="0" y="5330"/>
          <a:ext cx="8785735" cy="698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DB966-336C-48BE-8BF0-A460328E86CC}">
      <dsp:nvSpPr>
        <dsp:cNvPr id="0" name=""/>
        <dsp:cNvSpPr/>
      </dsp:nvSpPr>
      <dsp:spPr>
        <a:xfrm>
          <a:off x="211287" y="162486"/>
          <a:ext cx="384158" cy="384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4AAA51-A695-471C-91D3-2A726452E0FF}">
      <dsp:nvSpPr>
        <dsp:cNvPr id="0" name=""/>
        <dsp:cNvSpPr/>
      </dsp:nvSpPr>
      <dsp:spPr>
        <a:xfrm>
          <a:off x="806732" y="5330"/>
          <a:ext cx="3953580"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844550">
            <a:lnSpc>
              <a:spcPct val="90000"/>
            </a:lnSpc>
            <a:spcBef>
              <a:spcPct val="0"/>
            </a:spcBef>
            <a:spcAft>
              <a:spcPct val="35000"/>
            </a:spcAft>
            <a:buNone/>
          </a:pPr>
          <a:r>
            <a:rPr lang="en-US" sz="1900" kern="1200" baseline="0"/>
            <a:t>Community Based Advocates </a:t>
          </a:r>
          <a:endParaRPr lang="en-US" sz="1900" kern="1200"/>
        </a:p>
      </dsp:txBody>
      <dsp:txXfrm>
        <a:off x="806732" y="5330"/>
        <a:ext cx="3953580" cy="698469"/>
      </dsp:txXfrm>
    </dsp:sp>
    <dsp:sp modelId="{2EC45629-BF9A-46D9-8103-895CEB78AA09}">
      <dsp:nvSpPr>
        <dsp:cNvPr id="0" name=""/>
        <dsp:cNvSpPr/>
      </dsp:nvSpPr>
      <dsp:spPr>
        <a:xfrm>
          <a:off x="4760312" y="5330"/>
          <a:ext cx="4024633"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488950">
            <a:lnSpc>
              <a:spcPct val="90000"/>
            </a:lnSpc>
            <a:spcBef>
              <a:spcPct val="0"/>
            </a:spcBef>
            <a:spcAft>
              <a:spcPct val="35000"/>
            </a:spcAft>
            <a:buNone/>
          </a:pPr>
          <a:r>
            <a:rPr lang="en-US" sz="1100" kern="1200"/>
            <a:t>That’s us! </a:t>
          </a:r>
        </a:p>
        <a:p>
          <a:pPr marL="0" lvl="0" indent="0" algn="l" defTabSz="488950">
            <a:lnSpc>
              <a:spcPct val="90000"/>
            </a:lnSpc>
            <a:spcBef>
              <a:spcPct val="0"/>
            </a:spcBef>
            <a:spcAft>
              <a:spcPct val="35000"/>
            </a:spcAft>
            <a:buNone/>
          </a:pPr>
          <a:r>
            <a:rPr lang="en-US" sz="1100" kern="1200"/>
            <a:t>Rape Crisis Centers: Sex Trafficking</a:t>
          </a:r>
        </a:p>
        <a:p>
          <a:pPr marL="0" lvl="0" indent="0" algn="l" defTabSz="488950">
            <a:lnSpc>
              <a:spcPct val="90000"/>
            </a:lnSpc>
            <a:spcBef>
              <a:spcPct val="0"/>
            </a:spcBef>
            <a:spcAft>
              <a:spcPct val="35000"/>
            </a:spcAft>
            <a:buNone/>
          </a:pPr>
          <a:r>
            <a:rPr lang="en-US" sz="1100" kern="1200"/>
            <a:t>DV Programs: Labor Trafficking </a:t>
          </a:r>
        </a:p>
      </dsp:txBody>
      <dsp:txXfrm>
        <a:off x="4760312" y="5330"/>
        <a:ext cx="4024633" cy="698469"/>
      </dsp:txXfrm>
    </dsp:sp>
    <dsp:sp modelId="{0F842879-F19D-46B8-B634-E3B5E39F5B87}">
      <dsp:nvSpPr>
        <dsp:cNvPr id="0" name=""/>
        <dsp:cNvSpPr/>
      </dsp:nvSpPr>
      <dsp:spPr>
        <a:xfrm>
          <a:off x="0" y="878417"/>
          <a:ext cx="8785735" cy="698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B3E31-FF7C-45B0-BD6D-6651D9C086C6}">
      <dsp:nvSpPr>
        <dsp:cNvPr id="0" name=""/>
        <dsp:cNvSpPr/>
      </dsp:nvSpPr>
      <dsp:spPr>
        <a:xfrm>
          <a:off x="211287" y="1035573"/>
          <a:ext cx="384158" cy="384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22A02-3640-4585-8D95-51DE2D2EF7B9}">
      <dsp:nvSpPr>
        <dsp:cNvPr id="0" name=""/>
        <dsp:cNvSpPr/>
      </dsp:nvSpPr>
      <dsp:spPr>
        <a:xfrm>
          <a:off x="806732" y="878417"/>
          <a:ext cx="3953580"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844550">
            <a:lnSpc>
              <a:spcPct val="90000"/>
            </a:lnSpc>
            <a:spcBef>
              <a:spcPct val="0"/>
            </a:spcBef>
            <a:spcAft>
              <a:spcPct val="35000"/>
            </a:spcAft>
            <a:buNone/>
          </a:pPr>
          <a:r>
            <a:rPr lang="en-US" sz="1900" kern="1200" baseline="0"/>
            <a:t>System Based Advocates </a:t>
          </a:r>
          <a:endParaRPr lang="en-US" sz="1900" kern="1200"/>
        </a:p>
      </dsp:txBody>
      <dsp:txXfrm>
        <a:off x="806732" y="878417"/>
        <a:ext cx="3953580" cy="698469"/>
      </dsp:txXfrm>
    </dsp:sp>
    <dsp:sp modelId="{4AFDFAC3-29C0-49BB-95A5-F9DED4F9EE00}">
      <dsp:nvSpPr>
        <dsp:cNvPr id="0" name=""/>
        <dsp:cNvSpPr/>
      </dsp:nvSpPr>
      <dsp:spPr>
        <a:xfrm>
          <a:off x="4760312" y="878417"/>
          <a:ext cx="4024633"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488950">
            <a:lnSpc>
              <a:spcPct val="90000"/>
            </a:lnSpc>
            <a:spcBef>
              <a:spcPct val="0"/>
            </a:spcBef>
            <a:spcAft>
              <a:spcPct val="35000"/>
            </a:spcAft>
            <a:buNone/>
          </a:pPr>
          <a:r>
            <a:rPr lang="en-US" sz="1100" kern="1200"/>
            <a:t>Within the court systems, guiding survivors through the prosecutorial process at a state and federal level</a:t>
          </a:r>
        </a:p>
      </dsp:txBody>
      <dsp:txXfrm>
        <a:off x="4760312" y="878417"/>
        <a:ext cx="4024633" cy="698469"/>
      </dsp:txXfrm>
    </dsp:sp>
    <dsp:sp modelId="{3D089C04-63E0-47E5-A4A2-9F3939F7D8FE}">
      <dsp:nvSpPr>
        <dsp:cNvPr id="0" name=""/>
        <dsp:cNvSpPr/>
      </dsp:nvSpPr>
      <dsp:spPr>
        <a:xfrm>
          <a:off x="0" y="1751504"/>
          <a:ext cx="8785735" cy="698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0F8B6-9C46-4169-B531-FAA19625C330}">
      <dsp:nvSpPr>
        <dsp:cNvPr id="0" name=""/>
        <dsp:cNvSpPr/>
      </dsp:nvSpPr>
      <dsp:spPr>
        <a:xfrm>
          <a:off x="211287" y="1908659"/>
          <a:ext cx="384158" cy="384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95FE0-36BD-4DCD-9D54-86AD37A7F8AE}">
      <dsp:nvSpPr>
        <dsp:cNvPr id="0" name=""/>
        <dsp:cNvSpPr/>
      </dsp:nvSpPr>
      <dsp:spPr>
        <a:xfrm>
          <a:off x="806732" y="1751504"/>
          <a:ext cx="3953580"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844550">
            <a:lnSpc>
              <a:spcPct val="90000"/>
            </a:lnSpc>
            <a:spcBef>
              <a:spcPct val="0"/>
            </a:spcBef>
            <a:spcAft>
              <a:spcPct val="35000"/>
            </a:spcAft>
            <a:buNone/>
          </a:pPr>
          <a:r>
            <a:rPr lang="en-US" sz="1900" kern="1200" baseline="0"/>
            <a:t>LE Based Advocates </a:t>
          </a:r>
          <a:endParaRPr lang="en-US" sz="1900" kern="1200"/>
        </a:p>
      </dsp:txBody>
      <dsp:txXfrm>
        <a:off x="806732" y="1751504"/>
        <a:ext cx="3953580" cy="698469"/>
      </dsp:txXfrm>
    </dsp:sp>
    <dsp:sp modelId="{DC1206A6-45AE-4889-9850-F32B65CA52D0}">
      <dsp:nvSpPr>
        <dsp:cNvPr id="0" name=""/>
        <dsp:cNvSpPr/>
      </dsp:nvSpPr>
      <dsp:spPr>
        <a:xfrm>
          <a:off x="4760312" y="1751504"/>
          <a:ext cx="4024633"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488950">
            <a:lnSpc>
              <a:spcPct val="90000"/>
            </a:lnSpc>
            <a:spcBef>
              <a:spcPct val="0"/>
            </a:spcBef>
            <a:spcAft>
              <a:spcPct val="35000"/>
            </a:spcAft>
            <a:buNone/>
          </a:pPr>
          <a:r>
            <a:rPr lang="en-US" sz="1100" kern="1200"/>
            <a:t>Walking with survivors through the LE investigation process</a:t>
          </a:r>
        </a:p>
      </dsp:txBody>
      <dsp:txXfrm>
        <a:off x="4760312" y="1751504"/>
        <a:ext cx="4024633" cy="698469"/>
      </dsp:txXfrm>
    </dsp:sp>
    <dsp:sp modelId="{806E072F-96DF-4CA5-98B1-B2924FA5B77E}">
      <dsp:nvSpPr>
        <dsp:cNvPr id="0" name=""/>
        <dsp:cNvSpPr/>
      </dsp:nvSpPr>
      <dsp:spPr>
        <a:xfrm>
          <a:off x="0" y="2624591"/>
          <a:ext cx="8785735" cy="698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381C6-F856-437E-957F-0F5B423ADCDE}">
      <dsp:nvSpPr>
        <dsp:cNvPr id="0" name=""/>
        <dsp:cNvSpPr/>
      </dsp:nvSpPr>
      <dsp:spPr>
        <a:xfrm>
          <a:off x="211287" y="2781746"/>
          <a:ext cx="384158" cy="384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600AEA-A98B-4D00-9BDE-D0A286B636A6}">
      <dsp:nvSpPr>
        <dsp:cNvPr id="0" name=""/>
        <dsp:cNvSpPr/>
      </dsp:nvSpPr>
      <dsp:spPr>
        <a:xfrm>
          <a:off x="806732" y="2624591"/>
          <a:ext cx="3953580"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844550">
            <a:lnSpc>
              <a:spcPct val="90000"/>
            </a:lnSpc>
            <a:spcBef>
              <a:spcPct val="0"/>
            </a:spcBef>
            <a:spcAft>
              <a:spcPct val="35000"/>
            </a:spcAft>
            <a:buNone/>
          </a:pPr>
          <a:r>
            <a:rPr lang="en-US" sz="1900" kern="1200" baseline="0"/>
            <a:t>CASA’s </a:t>
          </a:r>
          <a:endParaRPr lang="en-US" sz="1900" kern="1200"/>
        </a:p>
      </dsp:txBody>
      <dsp:txXfrm>
        <a:off x="806732" y="2624591"/>
        <a:ext cx="3953580" cy="698469"/>
      </dsp:txXfrm>
    </dsp:sp>
    <dsp:sp modelId="{C3737BB4-728B-4640-9597-31BA7FE0B895}">
      <dsp:nvSpPr>
        <dsp:cNvPr id="0" name=""/>
        <dsp:cNvSpPr/>
      </dsp:nvSpPr>
      <dsp:spPr>
        <a:xfrm>
          <a:off x="4760312" y="2624591"/>
          <a:ext cx="4024633"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488950">
            <a:lnSpc>
              <a:spcPct val="90000"/>
            </a:lnSpc>
            <a:spcBef>
              <a:spcPct val="0"/>
            </a:spcBef>
            <a:spcAft>
              <a:spcPct val="35000"/>
            </a:spcAft>
            <a:buNone/>
          </a:pPr>
          <a:r>
            <a:rPr lang="en-US" sz="1100" kern="1200"/>
            <a:t>Court Appointed Special Advocates</a:t>
          </a:r>
        </a:p>
      </dsp:txBody>
      <dsp:txXfrm>
        <a:off x="4760312" y="2624591"/>
        <a:ext cx="4024633" cy="698469"/>
      </dsp:txXfrm>
    </dsp:sp>
    <dsp:sp modelId="{0627DFF6-0DFF-403B-8A22-B4F680993E11}">
      <dsp:nvSpPr>
        <dsp:cNvPr id="0" name=""/>
        <dsp:cNvSpPr/>
      </dsp:nvSpPr>
      <dsp:spPr>
        <a:xfrm>
          <a:off x="0" y="3497677"/>
          <a:ext cx="8785735" cy="6984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37860-C22B-46BA-8389-50752BD96107}">
      <dsp:nvSpPr>
        <dsp:cNvPr id="0" name=""/>
        <dsp:cNvSpPr/>
      </dsp:nvSpPr>
      <dsp:spPr>
        <a:xfrm>
          <a:off x="211287" y="3654833"/>
          <a:ext cx="384158" cy="3841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08CB8F-461E-435C-9EDF-BD8FEFC7CE37}">
      <dsp:nvSpPr>
        <dsp:cNvPr id="0" name=""/>
        <dsp:cNvSpPr/>
      </dsp:nvSpPr>
      <dsp:spPr>
        <a:xfrm>
          <a:off x="806732" y="3497677"/>
          <a:ext cx="3953580"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844550">
            <a:lnSpc>
              <a:spcPct val="90000"/>
            </a:lnSpc>
            <a:spcBef>
              <a:spcPct val="0"/>
            </a:spcBef>
            <a:spcAft>
              <a:spcPct val="35000"/>
            </a:spcAft>
            <a:buNone/>
          </a:pPr>
          <a:r>
            <a:rPr lang="en-US" sz="1900" kern="1200" baseline="0"/>
            <a:t>CAC’s </a:t>
          </a:r>
          <a:endParaRPr lang="en-US" sz="1900" kern="1200"/>
        </a:p>
      </dsp:txBody>
      <dsp:txXfrm>
        <a:off x="806732" y="3497677"/>
        <a:ext cx="3953580" cy="698469"/>
      </dsp:txXfrm>
    </dsp:sp>
    <dsp:sp modelId="{D2A2C550-666D-40BE-A7C3-88A0561E6140}">
      <dsp:nvSpPr>
        <dsp:cNvPr id="0" name=""/>
        <dsp:cNvSpPr/>
      </dsp:nvSpPr>
      <dsp:spPr>
        <a:xfrm>
          <a:off x="4760312" y="3497677"/>
          <a:ext cx="4024633" cy="6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21" tIns="73921" rIns="73921" bIns="73921" numCol="1" spcCol="1270" anchor="ctr" anchorCtr="0">
          <a:noAutofit/>
        </a:bodyPr>
        <a:lstStyle/>
        <a:p>
          <a:pPr marL="0" lvl="0" indent="0" algn="l" defTabSz="488950">
            <a:lnSpc>
              <a:spcPct val="90000"/>
            </a:lnSpc>
            <a:spcBef>
              <a:spcPct val="0"/>
            </a:spcBef>
            <a:spcAft>
              <a:spcPct val="35000"/>
            </a:spcAft>
            <a:buNone/>
          </a:pPr>
          <a:r>
            <a:rPr lang="en-US" sz="1100" kern="1200"/>
            <a:t>Family support services</a:t>
          </a:r>
        </a:p>
      </dsp:txBody>
      <dsp:txXfrm>
        <a:off x="4760312" y="3497677"/>
        <a:ext cx="4024633" cy="698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4F06B-DF41-4C87-A750-604A61AB634E}">
      <dsp:nvSpPr>
        <dsp:cNvPr id="0" name=""/>
        <dsp:cNvSpPr/>
      </dsp:nvSpPr>
      <dsp:spPr>
        <a:xfrm>
          <a:off x="0" y="2183"/>
          <a:ext cx="5990135" cy="11068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A58A9-2696-4BC6-B6FC-6226B1FEC206}">
      <dsp:nvSpPr>
        <dsp:cNvPr id="0" name=""/>
        <dsp:cNvSpPr/>
      </dsp:nvSpPr>
      <dsp:spPr>
        <a:xfrm>
          <a:off x="334831" y="251232"/>
          <a:ext cx="608784" cy="608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42C717-1BB6-4E5D-A9D2-0A4FCFEED143}">
      <dsp:nvSpPr>
        <dsp:cNvPr id="0" name=""/>
        <dsp:cNvSpPr/>
      </dsp:nvSpPr>
      <dsp:spPr>
        <a:xfrm>
          <a:off x="1278447" y="2183"/>
          <a:ext cx="4711688" cy="110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45" tIns="117145" rIns="117145" bIns="117145" numCol="1" spcCol="1270" anchor="ctr" anchorCtr="0">
          <a:noAutofit/>
        </a:bodyPr>
        <a:lstStyle/>
        <a:p>
          <a:pPr marL="0" lvl="0" indent="0" algn="l" defTabSz="933450">
            <a:lnSpc>
              <a:spcPct val="90000"/>
            </a:lnSpc>
            <a:spcBef>
              <a:spcPct val="0"/>
            </a:spcBef>
            <a:spcAft>
              <a:spcPct val="35000"/>
            </a:spcAft>
            <a:buNone/>
          </a:pPr>
          <a:r>
            <a:rPr lang="en-US" sz="2100" kern="1200" baseline="0"/>
            <a:t>Use that advocate! </a:t>
          </a:r>
          <a:endParaRPr lang="en-US" sz="2100" kern="1200"/>
        </a:p>
      </dsp:txBody>
      <dsp:txXfrm>
        <a:off x="1278447" y="2183"/>
        <a:ext cx="4711688" cy="1106881"/>
      </dsp:txXfrm>
    </dsp:sp>
    <dsp:sp modelId="{D1121CAF-CFA5-4F71-A960-E1FF8BBF9575}">
      <dsp:nvSpPr>
        <dsp:cNvPr id="0" name=""/>
        <dsp:cNvSpPr/>
      </dsp:nvSpPr>
      <dsp:spPr>
        <a:xfrm>
          <a:off x="0" y="1385785"/>
          <a:ext cx="5990135" cy="11068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CF012-B2B2-40E3-B671-EF1A3EADAFE7}">
      <dsp:nvSpPr>
        <dsp:cNvPr id="0" name=""/>
        <dsp:cNvSpPr/>
      </dsp:nvSpPr>
      <dsp:spPr>
        <a:xfrm>
          <a:off x="334831" y="1634833"/>
          <a:ext cx="608784" cy="608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BB9C57-ED9B-4770-B944-EF82AB2CE8F0}">
      <dsp:nvSpPr>
        <dsp:cNvPr id="0" name=""/>
        <dsp:cNvSpPr/>
      </dsp:nvSpPr>
      <dsp:spPr>
        <a:xfrm>
          <a:off x="1278447" y="1385785"/>
          <a:ext cx="4711688" cy="110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45" tIns="117145" rIns="117145" bIns="117145" numCol="1" spcCol="1270" anchor="ctr" anchorCtr="0">
          <a:noAutofit/>
        </a:bodyPr>
        <a:lstStyle/>
        <a:p>
          <a:pPr marL="0" lvl="0" indent="0" algn="l" defTabSz="933450">
            <a:lnSpc>
              <a:spcPct val="90000"/>
            </a:lnSpc>
            <a:spcBef>
              <a:spcPct val="0"/>
            </a:spcBef>
            <a:spcAft>
              <a:spcPct val="35000"/>
            </a:spcAft>
            <a:buNone/>
          </a:pPr>
          <a:r>
            <a:rPr lang="en-US" sz="2100" kern="1200" baseline="0"/>
            <a:t>Relay information regularly </a:t>
          </a:r>
          <a:endParaRPr lang="en-US" sz="2100" kern="1200"/>
        </a:p>
      </dsp:txBody>
      <dsp:txXfrm>
        <a:off x="1278447" y="1385785"/>
        <a:ext cx="4711688" cy="1106881"/>
      </dsp:txXfrm>
    </dsp:sp>
    <dsp:sp modelId="{DABC1343-8FBF-4EFE-AF44-82703721152D}">
      <dsp:nvSpPr>
        <dsp:cNvPr id="0" name=""/>
        <dsp:cNvSpPr/>
      </dsp:nvSpPr>
      <dsp:spPr>
        <a:xfrm>
          <a:off x="0" y="2769387"/>
          <a:ext cx="5990135" cy="11068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0C996-3A71-43BD-93E0-D61DADBFC7FC}">
      <dsp:nvSpPr>
        <dsp:cNvPr id="0" name=""/>
        <dsp:cNvSpPr/>
      </dsp:nvSpPr>
      <dsp:spPr>
        <a:xfrm>
          <a:off x="334831" y="3018435"/>
          <a:ext cx="608784" cy="608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15B7E8-1A55-4FCE-BF34-5A67B56AD26E}">
      <dsp:nvSpPr>
        <dsp:cNvPr id="0" name=""/>
        <dsp:cNvSpPr/>
      </dsp:nvSpPr>
      <dsp:spPr>
        <a:xfrm>
          <a:off x="1278447" y="2769387"/>
          <a:ext cx="4711688" cy="110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45" tIns="117145" rIns="117145" bIns="117145" numCol="1" spcCol="1270" anchor="ctr" anchorCtr="0">
          <a:noAutofit/>
        </a:bodyPr>
        <a:lstStyle/>
        <a:p>
          <a:pPr marL="0" lvl="0" indent="0" algn="l" defTabSz="933450">
            <a:lnSpc>
              <a:spcPct val="90000"/>
            </a:lnSpc>
            <a:spcBef>
              <a:spcPct val="0"/>
            </a:spcBef>
            <a:spcAft>
              <a:spcPct val="35000"/>
            </a:spcAft>
            <a:buNone/>
          </a:pPr>
          <a:r>
            <a:rPr lang="en-US" sz="2100" kern="1200" baseline="0"/>
            <a:t>Give reasonable time if needing follow up </a:t>
          </a:r>
          <a:endParaRPr lang="en-US" sz="2100" kern="1200"/>
        </a:p>
      </dsp:txBody>
      <dsp:txXfrm>
        <a:off x="1278447" y="2769387"/>
        <a:ext cx="4711688" cy="1106881"/>
      </dsp:txXfrm>
    </dsp:sp>
    <dsp:sp modelId="{45A3D683-6FB4-4CD4-9D4D-D6C2965B15EC}">
      <dsp:nvSpPr>
        <dsp:cNvPr id="0" name=""/>
        <dsp:cNvSpPr/>
      </dsp:nvSpPr>
      <dsp:spPr>
        <a:xfrm>
          <a:off x="0" y="4152988"/>
          <a:ext cx="5990135" cy="11068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44A9C-037E-495E-85D3-1E1548597108}">
      <dsp:nvSpPr>
        <dsp:cNvPr id="0" name=""/>
        <dsp:cNvSpPr/>
      </dsp:nvSpPr>
      <dsp:spPr>
        <a:xfrm>
          <a:off x="334831" y="4402037"/>
          <a:ext cx="608784" cy="608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A9DED4-0F06-48AD-979B-30CEEFA8F03B}">
      <dsp:nvSpPr>
        <dsp:cNvPr id="0" name=""/>
        <dsp:cNvSpPr/>
      </dsp:nvSpPr>
      <dsp:spPr>
        <a:xfrm>
          <a:off x="1278447" y="4152988"/>
          <a:ext cx="4711688" cy="110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45" tIns="117145" rIns="117145" bIns="117145" numCol="1" spcCol="1270" anchor="ctr" anchorCtr="0">
          <a:noAutofit/>
        </a:bodyPr>
        <a:lstStyle/>
        <a:p>
          <a:pPr marL="0" lvl="0" indent="0" algn="l" defTabSz="933450">
            <a:lnSpc>
              <a:spcPct val="90000"/>
            </a:lnSpc>
            <a:spcBef>
              <a:spcPct val="0"/>
            </a:spcBef>
            <a:spcAft>
              <a:spcPct val="35000"/>
            </a:spcAft>
            <a:buNone/>
          </a:pPr>
          <a:r>
            <a:rPr lang="en-US" sz="2100" kern="1200" baseline="0"/>
            <a:t>Understand the effects of on-going trauma and incorporate those approaches into your work</a:t>
          </a:r>
          <a:endParaRPr lang="en-US" sz="2100" kern="1200"/>
        </a:p>
      </dsp:txBody>
      <dsp:txXfrm>
        <a:off x="1278447" y="4152988"/>
        <a:ext cx="4711688" cy="1106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991C2-3D8E-4C00-86E8-A310FF48E485}">
      <dsp:nvSpPr>
        <dsp:cNvPr id="0" name=""/>
        <dsp:cNvSpPr/>
      </dsp:nvSpPr>
      <dsp:spPr>
        <a:xfrm>
          <a:off x="364040" y="0"/>
          <a:ext cx="5262054" cy="526205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9A0E0-C1CB-424B-874B-0B1F97C0DA9A}">
      <dsp:nvSpPr>
        <dsp:cNvPr id="0" name=""/>
        <dsp:cNvSpPr/>
      </dsp:nvSpPr>
      <dsp:spPr>
        <a:xfrm>
          <a:off x="863936" y="499895"/>
          <a:ext cx="2052201" cy="2052201"/>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Proactive plan: prevent crisis</a:t>
          </a:r>
        </a:p>
      </dsp:txBody>
      <dsp:txXfrm>
        <a:off x="964116" y="600075"/>
        <a:ext cx="1851841" cy="1851841"/>
      </dsp:txXfrm>
    </dsp:sp>
    <dsp:sp modelId="{B6C68B0A-21DA-4C0C-84B8-FB36D503D4FB}">
      <dsp:nvSpPr>
        <dsp:cNvPr id="0" name=""/>
        <dsp:cNvSpPr/>
      </dsp:nvSpPr>
      <dsp:spPr>
        <a:xfrm>
          <a:off x="3073998" y="499895"/>
          <a:ext cx="2052201" cy="2052201"/>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Reactive plan: when crisis occurs </a:t>
          </a:r>
        </a:p>
      </dsp:txBody>
      <dsp:txXfrm>
        <a:off x="3174178" y="600075"/>
        <a:ext cx="1851841" cy="1851841"/>
      </dsp:txXfrm>
    </dsp:sp>
    <dsp:sp modelId="{F7BEBAB8-72F7-4676-BD2D-8F1FBCEE771C}">
      <dsp:nvSpPr>
        <dsp:cNvPr id="0" name=""/>
        <dsp:cNvSpPr/>
      </dsp:nvSpPr>
      <dsp:spPr>
        <a:xfrm>
          <a:off x="863936" y="2709957"/>
          <a:ext cx="2052201" cy="2052201"/>
        </a:xfrm>
        <a:prstGeom prst="round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Batterer generated risks</a:t>
          </a:r>
        </a:p>
      </dsp:txBody>
      <dsp:txXfrm>
        <a:off x="964116" y="2810137"/>
        <a:ext cx="1851841" cy="1851841"/>
      </dsp:txXfrm>
    </dsp:sp>
    <dsp:sp modelId="{9630F39D-861C-42E8-BA61-8F920206B568}">
      <dsp:nvSpPr>
        <dsp:cNvPr id="0" name=""/>
        <dsp:cNvSpPr/>
      </dsp:nvSpPr>
      <dsp:spPr>
        <a:xfrm>
          <a:off x="3073998" y="2709957"/>
          <a:ext cx="2052201" cy="2052201"/>
        </a:xfrm>
        <a:prstGeom prst="round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Life generated risks </a:t>
          </a:r>
        </a:p>
      </dsp:txBody>
      <dsp:txXfrm>
        <a:off x="3174178" y="2810137"/>
        <a:ext cx="1851841" cy="18518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7506F-38C2-498B-8914-29B52F6A2A7E}">
      <dsp:nvSpPr>
        <dsp:cNvPr id="0" name=""/>
        <dsp:cNvSpPr/>
      </dsp:nvSpPr>
      <dsp:spPr>
        <a:xfrm>
          <a:off x="0" y="15062"/>
          <a:ext cx="8785735" cy="1325171"/>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baseline="0"/>
            <a:t>The survivors who don’t want to report </a:t>
          </a:r>
          <a:endParaRPr lang="en-US" sz="3400" kern="1200"/>
        </a:p>
      </dsp:txBody>
      <dsp:txXfrm>
        <a:off x="64690" y="79752"/>
        <a:ext cx="8656355" cy="1195791"/>
      </dsp:txXfrm>
    </dsp:sp>
    <dsp:sp modelId="{F16C4B96-214D-40DC-82E2-85511E02FD85}">
      <dsp:nvSpPr>
        <dsp:cNvPr id="0" name=""/>
        <dsp:cNvSpPr/>
      </dsp:nvSpPr>
      <dsp:spPr>
        <a:xfrm>
          <a:off x="0" y="1438153"/>
          <a:ext cx="8785735" cy="1325171"/>
        </a:xfrm>
        <a:prstGeom prst="roundRect">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baseline="0"/>
            <a:t>The survivors who recant </a:t>
          </a:r>
          <a:endParaRPr lang="en-US" sz="3400" kern="1200"/>
        </a:p>
      </dsp:txBody>
      <dsp:txXfrm>
        <a:off x="64690" y="1502843"/>
        <a:ext cx="8656355" cy="1195791"/>
      </dsp:txXfrm>
    </dsp:sp>
    <dsp:sp modelId="{DC868438-38CD-4048-A261-04508D163850}">
      <dsp:nvSpPr>
        <dsp:cNvPr id="0" name=""/>
        <dsp:cNvSpPr/>
      </dsp:nvSpPr>
      <dsp:spPr>
        <a:xfrm>
          <a:off x="0" y="2861244"/>
          <a:ext cx="8785735" cy="1325171"/>
        </a:xfrm>
        <a:prstGeom prst="round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baseline="0"/>
            <a:t>The survivors who fight you when you’re arresting the bad guy</a:t>
          </a:r>
          <a:endParaRPr lang="en-US" sz="3400" kern="1200"/>
        </a:p>
      </dsp:txBody>
      <dsp:txXfrm>
        <a:off x="64690" y="2925934"/>
        <a:ext cx="8656355" cy="11957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9C6FF47-AF37-4F36-947F-55EE4A05A44B}" type="datetimeFigureOut">
              <a:rPr lang="en-US" smtClean="0"/>
              <a:t>9/25/2023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B4BB64F-8E9E-4C87-B1E8-49AD1C719BC2}" type="slidenum">
              <a:rPr lang="en-US" smtClean="0"/>
              <a:t>‹#›</a:t>
            </a:fld>
            <a:endParaRPr lang="en-US"/>
          </a:p>
        </p:txBody>
      </p:sp>
    </p:spTree>
    <p:extLst>
      <p:ext uri="{BB962C8B-B14F-4D97-AF65-F5344CB8AC3E}">
        <p14:creationId xmlns:p14="http://schemas.microsoft.com/office/powerpoint/2010/main" val="25658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7E4BD28-8873-4C78-8AA9-5A221DA7DE87}" type="datetimeFigureOut">
              <a:rPr lang="en-US" smtClean="0"/>
              <a:t>9/25/2023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BC3CAE2-97F6-4F5F-9D78-C5847A3AB47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08410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4BD28-8873-4C78-8AA9-5A221DA7DE87}"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149653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4BD28-8873-4C78-8AA9-5A221DA7DE87}"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419233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4BD28-8873-4C78-8AA9-5A221DA7DE87}"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78606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4BD28-8873-4C78-8AA9-5A221DA7DE87}"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3CAE2-97F6-4F5F-9D78-C5847A3AB47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65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E4BD28-8873-4C78-8AA9-5A221DA7DE87}"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129693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E4BD28-8873-4C78-8AA9-5A221DA7DE87}"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31321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4BD28-8873-4C78-8AA9-5A221DA7DE87}"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160923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4BD28-8873-4C78-8AA9-5A221DA7DE87}"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189117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4BD28-8873-4C78-8AA9-5A221DA7DE87}"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93308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4BD28-8873-4C78-8AA9-5A221DA7DE87}"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3CAE2-97F6-4F5F-9D78-C5847A3AB473}" type="slidenum">
              <a:rPr lang="en-US" smtClean="0"/>
              <a:t>‹#›</a:t>
            </a:fld>
            <a:endParaRPr lang="en-US"/>
          </a:p>
        </p:txBody>
      </p:sp>
    </p:spTree>
    <p:extLst>
      <p:ext uri="{BB962C8B-B14F-4D97-AF65-F5344CB8AC3E}">
        <p14:creationId xmlns:p14="http://schemas.microsoft.com/office/powerpoint/2010/main" val="140889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7E4BD28-8873-4C78-8AA9-5A221DA7DE87}" type="datetimeFigureOut">
              <a:rPr lang="en-US" smtClean="0"/>
              <a:t>9/25/2023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BC3CAE2-97F6-4F5F-9D78-C5847A3AB473}" type="slidenum">
              <a:rPr lang="en-US" smtClean="0"/>
              <a:t>‹#›</a:t>
            </a:fld>
            <a:endParaRPr lang="en-US"/>
          </a:p>
        </p:txBody>
      </p:sp>
    </p:spTree>
    <p:extLst>
      <p:ext uri="{BB962C8B-B14F-4D97-AF65-F5344CB8AC3E}">
        <p14:creationId xmlns:p14="http://schemas.microsoft.com/office/powerpoint/2010/main" val="40709878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Kspriggs@swcin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546A-19A8-435F-950C-309932F8BF24}"/>
              </a:ext>
            </a:extLst>
          </p:cNvPr>
          <p:cNvSpPr>
            <a:spLocks noGrp="1"/>
          </p:cNvSpPr>
          <p:nvPr>
            <p:ph type="ctrTitle"/>
          </p:nvPr>
        </p:nvSpPr>
        <p:spPr/>
        <p:txBody>
          <a:bodyPr/>
          <a:lstStyle/>
          <a:p>
            <a:r>
              <a:rPr lang="en-US" dirty="0"/>
              <a:t>Human Trafficking 101: Victim Centered Response</a:t>
            </a:r>
          </a:p>
        </p:txBody>
      </p:sp>
      <p:sp>
        <p:nvSpPr>
          <p:cNvPr id="3" name="Subtitle 2">
            <a:extLst>
              <a:ext uri="{FF2B5EF4-FFF2-40B4-BE49-F238E27FC236}">
                <a16:creationId xmlns:a16="http://schemas.microsoft.com/office/drawing/2014/main" id="{CEF97A6C-CEF9-40AB-BCC0-E0D416BB39BC}"/>
              </a:ext>
            </a:extLst>
          </p:cNvPr>
          <p:cNvSpPr>
            <a:spLocks noGrp="1"/>
          </p:cNvSpPr>
          <p:nvPr>
            <p:ph type="subTitle" idx="1"/>
          </p:nvPr>
        </p:nvSpPr>
        <p:spPr/>
        <p:txBody>
          <a:bodyPr/>
          <a:lstStyle/>
          <a:p>
            <a:r>
              <a:rPr lang="en-US" dirty="0"/>
              <a:t>Katie Spriggs, MSW</a:t>
            </a:r>
          </a:p>
          <a:p>
            <a:r>
              <a:rPr lang="en-US" dirty="0"/>
              <a:t>Executive Director </a:t>
            </a:r>
          </a:p>
          <a:p>
            <a:r>
              <a:rPr lang="en-US" dirty="0"/>
              <a:t>Eastern Panhandle Empowerment Center </a:t>
            </a:r>
          </a:p>
        </p:txBody>
      </p:sp>
      <p:pic>
        <p:nvPicPr>
          <p:cNvPr id="5" name="Picture 4" descr="A close up of a logo&#10;&#10;Description automatically generated">
            <a:extLst>
              <a:ext uri="{FF2B5EF4-FFF2-40B4-BE49-F238E27FC236}">
                <a16:creationId xmlns:a16="http://schemas.microsoft.com/office/drawing/2014/main" id="{2F9DF694-42F2-495F-AC5D-AA0FFBCF6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975" y="3683507"/>
            <a:ext cx="4300025" cy="4300025"/>
          </a:xfrm>
          <a:prstGeom prst="rect">
            <a:avLst/>
          </a:prstGeom>
        </p:spPr>
      </p:pic>
    </p:spTree>
    <p:extLst>
      <p:ext uri="{BB962C8B-B14F-4D97-AF65-F5344CB8AC3E}">
        <p14:creationId xmlns:p14="http://schemas.microsoft.com/office/powerpoint/2010/main" val="88409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6065-389D-4407-A055-5876DBEC081D}"/>
              </a:ext>
            </a:extLst>
          </p:cNvPr>
          <p:cNvSpPr>
            <a:spLocks noGrp="1"/>
          </p:cNvSpPr>
          <p:nvPr>
            <p:ph type="title"/>
          </p:nvPr>
        </p:nvSpPr>
        <p:spPr/>
        <p:txBody>
          <a:bodyPr/>
          <a:lstStyle/>
          <a:p>
            <a:r>
              <a:rPr lang="en-US" dirty="0"/>
              <a:t>Trafficking vs. Smuggling</a:t>
            </a:r>
          </a:p>
        </p:txBody>
      </p:sp>
      <p:sp>
        <p:nvSpPr>
          <p:cNvPr id="3" name="Content Placeholder 2">
            <a:extLst>
              <a:ext uri="{FF2B5EF4-FFF2-40B4-BE49-F238E27FC236}">
                <a16:creationId xmlns:a16="http://schemas.microsoft.com/office/drawing/2014/main" id="{2999BCC5-FE9B-4BCA-A850-987F686BAE81}"/>
              </a:ext>
            </a:extLst>
          </p:cNvPr>
          <p:cNvSpPr>
            <a:spLocks noGrp="1"/>
          </p:cNvSpPr>
          <p:nvPr>
            <p:ph idx="1"/>
          </p:nvPr>
        </p:nvSpPr>
        <p:spPr>
          <a:xfrm>
            <a:off x="745038" y="2011335"/>
            <a:ext cx="8595360" cy="4480905"/>
          </a:xfrm>
        </p:spPr>
        <p:txBody>
          <a:bodyPr numCol="2">
            <a:normAutofit fontScale="85000" lnSpcReduction="20000"/>
          </a:bodyPr>
          <a:lstStyle/>
          <a:p>
            <a:r>
              <a:rPr lang="en-US" dirty="0"/>
              <a:t>• </a:t>
            </a:r>
            <a:r>
              <a:rPr lang="en-US" sz="2000" dirty="0"/>
              <a:t>Trafficking –</a:t>
            </a:r>
          </a:p>
          <a:p>
            <a:pPr marL="742950" lvl="1" indent="-285750">
              <a:buFont typeface="Arial" panose="020B0604020202020204" pitchFamily="34" charset="0"/>
              <a:buChar char="•"/>
            </a:pPr>
            <a:r>
              <a:rPr lang="en-US" sz="2000" dirty="0"/>
              <a:t>An offense against a person </a:t>
            </a:r>
          </a:p>
          <a:p>
            <a:pPr marL="742950" lvl="1" indent="-285750">
              <a:buFont typeface="Arial" panose="020B0604020202020204" pitchFamily="34" charset="0"/>
              <a:buChar char="•"/>
            </a:pPr>
            <a:r>
              <a:rPr lang="en-US" sz="2000" dirty="0"/>
              <a:t>Trafficked persons are victims </a:t>
            </a:r>
          </a:p>
          <a:p>
            <a:pPr marL="742950" lvl="1" indent="-285750">
              <a:buFont typeface="Arial" panose="020B0604020202020204" pitchFamily="34" charset="0"/>
              <a:buChar char="•"/>
            </a:pPr>
            <a:r>
              <a:rPr lang="en-US" sz="2000" dirty="0"/>
              <a:t>Does not require movement </a:t>
            </a:r>
          </a:p>
          <a:p>
            <a:pPr marL="742950" lvl="1" indent="-285750">
              <a:buFont typeface="Arial" panose="020B0604020202020204" pitchFamily="34" charset="0"/>
              <a:buChar char="•"/>
            </a:pPr>
            <a:r>
              <a:rPr lang="en-US" sz="2000" dirty="0"/>
              <a:t>Involves compelled labor or service through force, fraud, coercion </a:t>
            </a:r>
          </a:p>
          <a:p>
            <a:pPr marL="742950" lvl="1" indent="-285750">
              <a:buFont typeface="Arial" panose="020B0604020202020204" pitchFamily="34" charset="0"/>
              <a:buChar char="•"/>
            </a:pPr>
            <a:r>
              <a:rPr lang="en-US" sz="2000" dirty="0"/>
              <a:t>Traffickers may use smuggling debt as a means to control victims </a:t>
            </a:r>
          </a:p>
          <a:p>
            <a:pPr marL="742950" lvl="1" indent="-285750">
              <a:buFont typeface="Arial" panose="020B0604020202020204" pitchFamily="34" charset="0"/>
              <a:buChar char="•"/>
            </a:pPr>
            <a:r>
              <a:rPr lang="en-US" sz="2000" dirty="0"/>
              <a:t>Traffickers maintain ongoing control over victims, even after the border is crossed</a:t>
            </a:r>
          </a:p>
          <a:p>
            <a:pPr marL="742950" lvl="1" indent="-285750">
              <a:buFont typeface="Arial" panose="020B0604020202020204" pitchFamily="34" charset="0"/>
              <a:buChar char="•"/>
            </a:pPr>
            <a:r>
              <a:rPr lang="en-US" sz="2000" dirty="0"/>
              <a:t> Trafficking is exploitation based</a:t>
            </a:r>
          </a:p>
          <a:p>
            <a:pPr marL="742950" lvl="1" indent="-285750">
              <a:buFont typeface="Arial" panose="020B0604020202020204" pitchFamily="34" charset="0"/>
              <a:buChar char="•"/>
            </a:pPr>
            <a:endParaRPr lang="en-US" sz="2000" dirty="0"/>
          </a:p>
          <a:p>
            <a:pPr lvl="1" indent="0">
              <a:buNone/>
            </a:pPr>
            <a:endParaRPr lang="en-US" sz="2000" dirty="0"/>
          </a:p>
          <a:p>
            <a:pPr marL="285750" indent="-285750"/>
            <a:endParaRPr lang="en-US" sz="2000" dirty="0"/>
          </a:p>
          <a:p>
            <a:pPr marL="285750" indent="-285750"/>
            <a:endParaRPr lang="en-US" sz="2000" dirty="0"/>
          </a:p>
          <a:p>
            <a:pPr marL="285750" indent="-285750"/>
            <a:r>
              <a:rPr lang="en-US" sz="2000" dirty="0"/>
              <a:t>Smuggling – </a:t>
            </a:r>
          </a:p>
          <a:p>
            <a:pPr marL="742950" lvl="1" indent="-285750">
              <a:buFont typeface="Arial" panose="020B0604020202020204" pitchFamily="34" charset="0"/>
              <a:buChar char="•"/>
            </a:pPr>
            <a:r>
              <a:rPr lang="en-US" sz="2000" dirty="0"/>
              <a:t>An offense against the integrity of the U.S. borders; requires illegal crossing of the U.S. border </a:t>
            </a:r>
          </a:p>
          <a:p>
            <a:pPr marL="742950" lvl="1" indent="-285750">
              <a:buFont typeface="Arial" panose="020B0604020202020204" pitchFamily="34" charset="0"/>
              <a:buChar char="•"/>
            </a:pPr>
            <a:r>
              <a:rPr lang="en-US" sz="2000" dirty="0"/>
              <a:t>The person being smuggled is cooperating;</a:t>
            </a:r>
          </a:p>
          <a:p>
            <a:pPr marL="742950" lvl="1" indent="-285750">
              <a:buFont typeface="Arial" panose="020B0604020202020204" pitchFamily="34" charset="0"/>
              <a:buChar char="•"/>
            </a:pPr>
            <a:r>
              <a:rPr lang="en-US" sz="2000" dirty="0"/>
              <a:t> Smugglers typically make their money once the person being smuggled has reached the U.S. border; their “business relationship” with the immigrant then terminates </a:t>
            </a:r>
          </a:p>
          <a:p>
            <a:pPr marL="742950" lvl="1" indent="-285750">
              <a:buFont typeface="Arial" panose="020B0604020202020204" pitchFamily="34" charset="0"/>
              <a:buChar char="•"/>
            </a:pPr>
            <a:r>
              <a:rPr lang="en-US" sz="2000" dirty="0"/>
              <a:t>Can become trafficking once a person is forced to provide labor or services</a:t>
            </a:r>
          </a:p>
          <a:p>
            <a:pPr marL="742950" lvl="1" indent="-285750">
              <a:buFont typeface="Arial" panose="020B0604020202020204" pitchFamily="34" charset="0"/>
              <a:buChar char="•"/>
            </a:pPr>
            <a:r>
              <a:rPr lang="en-US" sz="2000" dirty="0"/>
              <a:t> Smuggling is transportation based</a:t>
            </a:r>
          </a:p>
          <a:p>
            <a:pPr marL="742950" lvl="1"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09321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4222A39-EA08-4C4D-B6EC-0D455BD2C30B}"/>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cap="all">
                <a:solidFill>
                  <a:srgbClr val="FFFFFF"/>
                </a:solidFill>
              </a:rPr>
              <a:t>HT- here?</a:t>
            </a:r>
          </a:p>
        </p:txBody>
      </p:sp>
      <p:sp>
        <p:nvSpPr>
          <p:cNvPr id="17" name="Rectangle 16">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0455FA4-AD6A-AE7B-F160-176E81B1CDFF}"/>
              </a:ext>
            </a:extLst>
          </p:cNvPr>
          <p:cNvPicPr>
            <a:picLocks noGrp="1" noChangeAspect="1"/>
          </p:cNvPicPr>
          <p:nvPr>
            <p:ph idx="1"/>
          </p:nvPr>
        </p:nvPicPr>
        <p:blipFill>
          <a:blip r:embed="rId2"/>
          <a:stretch>
            <a:fillRect/>
          </a:stretch>
        </p:blipFill>
        <p:spPr>
          <a:xfrm>
            <a:off x="916599" y="-35881"/>
            <a:ext cx="9818076" cy="5105400"/>
          </a:xfrm>
          <a:prstGeom prst="rect">
            <a:avLst/>
          </a:prstGeom>
        </p:spPr>
      </p:pic>
      <p:sp>
        <p:nvSpPr>
          <p:cNvPr id="19" name="Rectangle 18">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48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9E78-C166-4735-965B-B820CE599FA9}"/>
              </a:ext>
            </a:extLst>
          </p:cNvPr>
          <p:cNvSpPr>
            <a:spLocks noGrp="1"/>
          </p:cNvSpPr>
          <p:nvPr>
            <p:ph type="title"/>
          </p:nvPr>
        </p:nvSpPr>
        <p:spPr/>
        <p:txBody>
          <a:bodyPr/>
          <a:lstStyle/>
          <a:p>
            <a:r>
              <a:rPr lang="en-US" dirty="0"/>
              <a:t>Prevalence </a:t>
            </a:r>
          </a:p>
        </p:txBody>
      </p:sp>
      <p:graphicFrame>
        <p:nvGraphicFramePr>
          <p:cNvPr id="6" name="Content Placeholder 2">
            <a:extLst>
              <a:ext uri="{FF2B5EF4-FFF2-40B4-BE49-F238E27FC236}">
                <a16:creationId xmlns:a16="http://schemas.microsoft.com/office/drawing/2014/main" id="{05C27D3E-160D-414D-8BF1-AEFF50FEA4EB}"/>
              </a:ext>
            </a:extLst>
          </p:cNvPr>
          <p:cNvGraphicFramePr>
            <a:graphicFrameLocks noGrp="1"/>
          </p:cNvGraphicFramePr>
          <p:nvPr>
            <p:ph idx="1"/>
            <p:extLst>
              <p:ext uri="{D42A27DB-BD31-4B8C-83A1-F6EECF244321}">
                <p14:modId xmlns:p14="http://schemas.microsoft.com/office/powerpoint/2010/main" val="2468379328"/>
              </p:ext>
            </p:extLst>
          </p:nvPr>
        </p:nvGraphicFramePr>
        <p:xfrm>
          <a:off x="404326" y="1912773"/>
          <a:ext cx="10058400" cy="450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1EB45D7-8552-4633-A2F7-7F05CC989182}"/>
              </a:ext>
            </a:extLst>
          </p:cNvPr>
          <p:cNvSpPr>
            <a:spLocks noGrp="1"/>
          </p:cNvSpPr>
          <p:nvPr>
            <p:ph type="ftr" sz="quarter" idx="11"/>
          </p:nvPr>
        </p:nvSpPr>
        <p:spPr/>
        <p:txBody>
          <a:bodyPr/>
          <a:lstStyle/>
          <a:p>
            <a:r>
              <a:rPr lang="en-US"/>
              <a:t>Based on a study done where 911  brave individuals aged 17-25 spoke of their experiences as a homeless youth</a:t>
            </a:r>
            <a:endParaRPr lang="en-US" dirty="0"/>
          </a:p>
        </p:txBody>
      </p:sp>
    </p:spTree>
    <p:extLst>
      <p:ext uri="{BB962C8B-B14F-4D97-AF65-F5344CB8AC3E}">
        <p14:creationId xmlns:p14="http://schemas.microsoft.com/office/powerpoint/2010/main" val="297328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Prevalence</a:t>
            </a:r>
            <a:endParaRPr lang="en-US" dirty="0"/>
          </a:p>
        </p:txBody>
      </p:sp>
      <p:graphicFrame>
        <p:nvGraphicFramePr>
          <p:cNvPr id="15" name="Content Placeholder 2">
            <a:extLst>
              <a:ext uri="{FF2B5EF4-FFF2-40B4-BE49-F238E27FC236}">
                <a16:creationId xmlns:a16="http://schemas.microsoft.com/office/drawing/2014/main" id="{6E9A16D3-F752-40DA-9FB5-250D86C80227}"/>
              </a:ext>
            </a:extLst>
          </p:cNvPr>
          <p:cNvGraphicFramePr>
            <a:graphicFrameLocks noGrp="1"/>
          </p:cNvGraphicFramePr>
          <p:nvPr>
            <p:ph sz="quarter" idx="1"/>
            <p:extLst>
              <p:ext uri="{D42A27DB-BD31-4B8C-83A1-F6EECF244321}">
                <p14:modId xmlns:p14="http://schemas.microsoft.com/office/powerpoint/2010/main" val="1830966290"/>
              </p:ext>
            </p:extLst>
          </p:nvPr>
        </p:nvGraphicFramePr>
        <p:xfrm>
          <a:off x="497633" y="1907177"/>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23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FE54-5A4F-43B7-8977-3117727FC81A}"/>
              </a:ext>
            </a:extLst>
          </p:cNvPr>
          <p:cNvSpPr>
            <a:spLocks noGrp="1"/>
          </p:cNvSpPr>
          <p:nvPr>
            <p:ph type="title"/>
          </p:nvPr>
        </p:nvSpPr>
        <p:spPr>
          <a:xfrm>
            <a:off x="704232" y="2514860"/>
            <a:ext cx="3536510" cy="1564795"/>
          </a:xfrm>
        </p:spPr>
        <p:txBody>
          <a:bodyPr>
            <a:normAutofit/>
          </a:bodyPr>
          <a:lstStyle/>
          <a:p>
            <a:pPr algn="ctr"/>
            <a:r>
              <a:rPr lang="en-US" sz="4400" dirty="0">
                <a:solidFill>
                  <a:schemeClr val="tx1"/>
                </a:solidFill>
              </a:rPr>
              <a:t>Who is most vulnerable?</a:t>
            </a:r>
          </a:p>
        </p:txBody>
      </p:sp>
      <p:sp>
        <p:nvSpPr>
          <p:cNvPr id="3" name="Content Placeholder 2">
            <a:extLst>
              <a:ext uri="{FF2B5EF4-FFF2-40B4-BE49-F238E27FC236}">
                <a16:creationId xmlns:a16="http://schemas.microsoft.com/office/drawing/2014/main" id="{993A7247-3877-40A8-8535-076AEA25C385}"/>
              </a:ext>
            </a:extLst>
          </p:cNvPr>
          <p:cNvSpPr>
            <a:spLocks noGrp="1"/>
          </p:cNvSpPr>
          <p:nvPr>
            <p:ph idx="1"/>
          </p:nvPr>
        </p:nvSpPr>
        <p:spPr>
          <a:xfrm>
            <a:off x="4544008" y="559477"/>
            <a:ext cx="5934270" cy="5925299"/>
          </a:xfrm>
        </p:spPr>
        <p:txBody>
          <a:bodyPr anchor="ctr">
            <a:normAutofit lnSpcReduction="10000"/>
          </a:bodyPr>
          <a:lstStyle/>
          <a:p>
            <a:pPr>
              <a:lnSpc>
                <a:spcPct val="90000"/>
              </a:lnSpc>
            </a:pPr>
            <a:r>
              <a:rPr lang="en-US" sz="2000" b="0" i="0" dirty="0">
                <a:effectLst/>
                <a:latin typeface="Roboto" panose="020B0604020202020204" pitchFamily="2" charset="0"/>
              </a:rPr>
              <a:t>Significant risk factors include: </a:t>
            </a:r>
          </a:p>
          <a:p>
            <a:pPr lvl="1">
              <a:lnSpc>
                <a:spcPct val="90000"/>
              </a:lnSpc>
            </a:pPr>
            <a:r>
              <a:rPr lang="en-US" sz="2000" b="0" i="0" dirty="0">
                <a:effectLst/>
                <a:latin typeface="Roboto" panose="020B0604020202020204" pitchFamily="2" charset="0"/>
              </a:rPr>
              <a:t> recent migration or relocation</a:t>
            </a:r>
          </a:p>
          <a:p>
            <a:pPr lvl="1">
              <a:lnSpc>
                <a:spcPct val="90000"/>
              </a:lnSpc>
            </a:pPr>
            <a:r>
              <a:rPr lang="en-US" sz="2000" b="0" i="0" dirty="0">
                <a:effectLst/>
                <a:latin typeface="Roboto" panose="020B0604020202020204" pitchFamily="2" charset="0"/>
              </a:rPr>
              <a:t>substance use</a:t>
            </a:r>
          </a:p>
          <a:p>
            <a:pPr lvl="1">
              <a:lnSpc>
                <a:spcPct val="90000"/>
              </a:lnSpc>
            </a:pPr>
            <a:r>
              <a:rPr lang="en-US" sz="2000" b="0" i="0" dirty="0">
                <a:effectLst/>
                <a:latin typeface="Roboto" panose="020B0604020202020204" pitchFamily="2" charset="0"/>
              </a:rPr>
              <a:t>mental health concerns</a:t>
            </a:r>
          </a:p>
          <a:p>
            <a:pPr lvl="1">
              <a:lnSpc>
                <a:spcPct val="90000"/>
              </a:lnSpc>
            </a:pPr>
            <a:r>
              <a:rPr lang="en-US" sz="2000" b="0" i="0" dirty="0">
                <a:effectLst/>
                <a:latin typeface="Roboto" panose="020B0604020202020204" pitchFamily="2" charset="0"/>
              </a:rPr>
              <a:t>involvement with the child welfare system</a:t>
            </a:r>
          </a:p>
          <a:p>
            <a:pPr lvl="1">
              <a:lnSpc>
                <a:spcPct val="90000"/>
              </a:lnSpc>
            </a:pPr>
            <a:r>
              <a:rPr lang="en-US" sz="2000" b="0" i="0" dirty="0">
                <a:effectLst/>
                <a:latin typeface="Roboto" panose="020B0604020202020204" pitchFamily="2" charset="0"/>
              </a:rPr>
              <a:t> being a runaway or homeless youth</a:t>
            </a:r>
          </a:p>
          <a:p>
            <a:pPr lvl="1">
              <a:lnSpc>
                <a:spcPct val="90000"/>
              </a:lnSpc>
            </a:pPr>
            <a:endParaRPr lang="en-US" sz="2000" b="0" i="0" dirty="0">
              <a:effectLst/>
              <a:latin typeface="Roboto" panose="020B0604020202020204" pitchFamily="2" charset="0"/>
            </a:endParaRPr>
          </a:p>
          <a:p>
            <a:pPr lvl="1">
              <a:lnSpc>
                <a:spcPct val="90000"/>
              </a:lnSpc>
            </a:pPr>
            <a:r>
              <a:rPr lang="en-US" sz="2000" b="0" i="0" dirty="0">
                <a:effectLst/>
                <a:latin typeface="Roboto" panose="02000000000000000000" pitchFamily="2" charset="0"/>
              </a:rPr>
              <a:t>It can happen to anyone right?</a:t>
            </a:r>
          </a:p>
          <a:p>
            <a:pPr lvl="2">
              <a:lnSpc>
                <a:spcPct val="90000"/>
              </a:lnSpc>
            </a:pPr>
            <a:r>
              <a:rPr lang="en-US" sz="2000" b="0" i="0" dirty="0">
                <a:effectLst/>
                <a:latin typeface="Roboto" panose="02000000000000000000" pitchFamily="2" charset="0"/>
              </a:rPr>
              <a:t>But </a:t>
            </a:r>
            <a:r>
              <a:rPr lang="en-US" sz="2000" b="1" i="0" dirty="0">
                <a:effectLst/>
                <a:latin typeface="Roboto" panose="02000000000000000000" pitchFamily="2" charset="0"/>
              </a:rPr>
              <a:t>the real story</a:t>
            </a:r>
            <a:r>
              <a:rPr lang="en-US" sz="2000" b="0" i="0" dirty="0">
                <a:effectLst/>
                <a:latin typeface="Roboto" panose="02000000000000000000" pitchFamily="2" charset="0"/>
              </a:rPr>
              <a:t> is that while it can happen to anyone available evidence suggests that</a:t>
            </a:r>
          </a:p>
          <a:p>
            <a:pPr lvl="2">
              <a:lnSpc>
                <a:spcPct val="90000"/>
              </a:lnSpc>
            </a:pPr>
            <a:r>
              <a:rPr lang="en-US" sz="2000" b="0" i="0" dirty="0">
                <a:effectLst/>
                <a:latin typeface="Roboto" panose="02000000000000000000" pitchFamily="2" charset="0"/>
              </a:rPr>
              <a:t> people of color and LGBTQ+ people are more likely to be trafficked than other demographic groups.</a:t>
            </a:r>
          </a:p>
          <a:p>
            <a:pPr lvl="2">
              <a:lnSpc>
                <a:spcPct val="90000"/>
              </a:lnSpc>
            </a:pPr>
            <a:r>
              <a:rPr lang="en-US" sz="2000" b="0" i="0" dirty="0">
                <a:effectLst/>
                <a:latin typeface="Roboto" panose="02000000000000000000" pitchFamily="2" charset="0"/>
              </a:rPr>
              <a:t> That’s not a coincidence. Generational trauma, historic oppression, discrimination and other societal factors and inequities create community-wide vulnerabilities. </a:t>
            </a:r>
          </a:p>
          <a:p>
            <a:pPr lvl="2">
              <a:lnSpc>
                <a:spcPct val="90000"/>
              </a:lnSpc>
            </a:pPr>
            <a:r>
              <a:rPr lang="en-US" sz="2000" b="1" i="0" dirty="0">
                <a:effectLst/>
                <a:latin typeface="Roboto" panose="02000000000000000000" pitchFamily="2" charset="0"/>
              </a:rPr>
              <a:t>Traffickers recognize and take advantage of people who are vulnerable in certain ways.</a:t>
            </a:r>
            <a:endParaRPr lang="en-US" sz="2000" b="1" i="0" dirty="0">
              <a:effectLst/>
              <a:latin typeface="Roboto" panose="020B0604020202020204" pitchFamily="2" charset="0"/>
            </a:endParaRPr>
          </a:p>
          <a:p>
            <a:pPr marL="274320" lvl="1" indent="0">
              <a:lnSpc>
                <a:spcPct val="90000"/>
              </a:lnSpc>
              <a:buNone/>
            </a:pPr>
            <a:endParaRPr lang="en-US" sz="1700" dirty="0">
              <a:latin typeface="Roboto" panose="020B0604020202020204" pitchFamily="2" charset="0"/>
            </a:endParaRPr>
          </a:p>
        </p:txBody>
      </p:sp>
    </p:spTree>
    <p:extLst>
      <p:ext uri="{BB962C8B-B14F-4D97-AF65-F5344CB8AC3E}">
        <p14:creationId xmlns:p14="http://schemas.microsoft.com/office/powerpoint/2010/main" val="262331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95AD-338A-C18C-859D-C52D1C1F35B8}"/>
              </a:ext>
            </a:extLst>
          </p:cNvPr>
          <p:cNvSpPr>
            <a:spLocks noGrp="1"/>
          </p:cNvSpPr>
          <p:nvPr>
            <p:ph type="title"/>
          </p:nvPr>
        </p:nvSpPr>
        <p:spPr>
          <a:xfrm>
            <a:off x="1261872" y="365760"/>
            <a:ext cx="9692640" cy="1325562"/>
          </a:xfrm>
        </p:spPr>
        <p:txBody>
          <a:bodyPr>
            <a:normAutofit/>
          </a:bodyPr>
          <a:lstStyle/>
          <a:p>
            <a:r>
              <a:rPr lang="en-US" dirty="0"/>
              <a:t>Human Trafficking as a traumatic event</a:t>
            </a:r>
          </a:p>
        </p:txBody>
      </p:sp>
      <p:sp>
        <p:nvSpPr>
          <p:cNvPr id="3" name="Content Placeholder 2">
            <a:extLst>
              <a:ext uri="{FF2B5EF4-FFF2-40B4-BE49-F238E27FC236}">
                <a16:creationId xmlns:a16="http://schemas.microsoft.com/office/drawing/2014/main" id="{307092BB-B242-E8CD-0B45-071A735FD7C8}"/>
              </a:ext>
            </a:extLst>
          </p:cNvPr>
          <p:cNvSpPr>
            <a:spLocks noGrp="1"/>
          </p:cNvSpPr>
          <p:nvPr>
            <p:ph idx="1"/>
          </p:nvPr>
        </p:nvSpPr>
        <p:spPr>
          <a:xfrm>
            <a:off x="1261872" y="1828800"/>
            <a:ext cx="8595360" cy="4351337"/>
          </a:xfrm>
        </p:spPr>
        <p:txBody>
          <a:bodyPr>
            <a:normAutofit/>
          </a:bodyPr>
          <a:lstStyle/>
          <a:p>
            <a:r>
              <a:rPr lang="en-US" dirty="0"/>
              <a:t>Limited availability of responsive services </a:t>
            </a:r>
          </a:p>
          <a:p>
            <a:pPr lvl="1"/>
            <a:r>
              <a:rPr lang="en-US" dirty="0"/>
              <a:t>Know what services are available and what their limitations are </a:t>
            </a:r>
          </a:p>
          <a:p>
            <a:r>
              <a:rPr lang="en-US" dirty="0"/>
              <a:t>Providers difficulty establishing trust with survivors </a:t>
            </a:r>
          </a:p>
          <a:p>
            <a:pPr lvl="1"/>
            <a:r>
              <a:rPr lang="en-US" dirty="0"/>
              <a:t>Meet them where they are </a:t>
            </a:r>
          </a:p>
          <a:p>
            <a:pPr lvl="1"/>
            <a:r>
              <a:rPr lang="en-US" dirty="0"/>
              <a:t>Understand that ‘coping’ looks vastly different for each person</a:t>
            </a:r>
          </a:p>
          <a:p>
            <a:r>
              <a:rPr lang="en-US" dirty="0"/>
              <a:t>Mandated treatment programs may be counter productive</a:t>
            </a:r>
          </a:p>
          <a:p>
            <a:pPr lvl="1"/>
            <a:r>
              <a:rPr lang="en-US" dirty="0"/>
              <a:t>Giving back choice is paramount </a:t>
            </a:r>
          </a:p>
          <a:p>
            <a:r>
              <a:rPr lang="en-US" dirty="0"/>
              <a:t>Secrecy is a trademark of victims involved in sex trafficking; victims may not define their experience as abusive, or attempt to escape</a:t>
            </a:r>
          </a:p>
          <a:p>
            <a:r>
              <a:rPr lang="en-US" dirty="0"/>
              <a:t>Foreign-born trafficking victims face additional barriers related to language, culture, and isolation</a:t>
            </a:r>
          </a:p>
          <a:p>
            <a:pPr marL="0" indent="0">
              <a:buNone/>
            </a:pPr>
            <a:endParaRPr lang="en-US" dirty="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967712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B4A1C-FE1D-BB9E-D848-DCE2D2753D71}"/>
              </a:ext>
            </a:extLst>
          </p:cNvPr>
          <p:cNvSpPr>
            <a:spLocks noGrp="1"/>
          </p:cNvSpPr>
          <p:nvPr>
            <p:ph type="title"/>
          </p:nvPr>
        </p:nvSpPr>
        <p:spPr>
          <a:xfrm rot="16200000">
            <a:off x="-1322904" y="2514944"/>
            <a:ext cx="5054601" cy="1955108"/>
          </a:xfrm>
        </p:spPr>
        <p:txBody>
          <a:bodyPr anchor="b">
            <a:normAutofit/>
          </a:bodyPr>
          <a:lstStyle/>
          <a:p>
            <a:pPr algn="r"/>
            <a:r>
              <a:rPr lang="en-US" sz="4000">
                <a:solidFill>
                  <a:srgbClr val="FFFFFF"/>
                </a:solidFill>
              </a:rPr>
              <a:t>Responding to Human Trafficking as a trauma event </a:t>
            </a:r>
          </a:p>
        </p:txBody>
      </p:sp>
      <p:sp>
        <p:nvSpPr>
          <p:cNvPr id="15" name="Content Placeholder 2">
            <a:extLst>
              <a:ext uri="{FF2B5EF4-FFF2-40B4-BE49-F238E27FC236}">
                <a16:creationId xmlns:a16="http://schemas.microsoft.com/office/drawing/2014/main" id="{4937B9F2-DDE6-FB2E-6B65-E0D410D3A9E1}"/>
              </a:ext>
            </a:extLst>
          </p:cNvPr>
          <p:cNvSpPr>
            <a:spLocks noGrp="1"/>
          </p:cNvSpPr>
          <p:nvPr>
            <p:ph idx="1"/>
          </p:nvPr>
        </p:nvSpPr>
        <p:spPr>
          <a:xfrm>
            <a:off x="3102654" y="965199"/>
            <a:ext cx="6670520" cy="5207002"/>
          </a:xfrm>
          <a:noFill/>
        </p:spPr>
        <p:txBody>
          <a:bodyPr anchor="t">
            <a:normAutofit/>
          </a:bodyPr>
          <a:lstStyle/>
          <a:p>
            <a:r>
              <a:rPr lang="en-US" sz="2000"/>
              <a:t>Trauma is a defining life event with a complex course which can profoundly shape a victim's sense of self and others;</a:t>
            </a:r>
          </a:p>
          <a:p>
            <a:r>
              <a:rPr lang="en-US" sz="2000"/>
              <a:t>The victims' complaints, behaviors and symptoms are coping mechanisms (their original sources of strength may no longer be effective)</a:t>
            </a:r>
          </a:p>
          <a:p>
            <a:r>
              <a:rPr lang="en-US" sz="2000"/>
              <a:t>The primary goals of services are empowerment and recovery- not justice system success </a:t>
            </a:r>
          </a:p>
          <a:p>
            <a:r>
              <a:rPr lang="en-US" sz="2000"/>
              <a:t>The service relationship is collaborative, with victim and provider having equally valuable knowledge, the victim can be an active planner and participant in services, his/her safety ensured, a priority placed on choice and self control, and trust developed over time (Harris &amp; Fallot, 2001).</a:t>
            </a: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6110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A1FC82-21A0-43EE-948C-135D93A5D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95F83622-9C51-462D-849C-7930BC3F9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19200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FEF98D-8066-4A33-81DF-60822095C672}"/>
              </a:ext>
            </a:extLst>
          </p:cNvPr>
          <p:cNvSpPr>
            <a:spLocks noGrp="1"/>
          </p:cNvSpPr>
          <p:nvPr>
            <p:ph type="title"/>
          </p:nvPr>
        </p:nvSpPr>
        <p:spPr>
          <a:xfrm>
            <a:off x="1261872" y="758953"/>
            <a:ext cx="9418320" cy="2944084"/>
          </a:xfrm>
        </p:spPr>
        <p:txBody>
          <a:bodyPr vert="horz" lIns="91440" tIns="45720" rIns="91440" bIns="45720" rtlCol="0" anchor="b">
            <a:normAutofit/>
          </a:bodyPr>
          <a:lstStyle/>
          <a:p>
            <a:pPr>
              <a:lnSpc>
                <a:spcPct val="85000"/>
              </a:lnSpc>
            </a:pPr>
            <a:r>
              <a:rPr lang="en-US" sz="7200" dirty="0"/>
              <a:t>Trauma Bonding</a:t>
            </a:r>
          </a:p>
        </p:txBody>
      </p:sp>
      <p:sp>
        <p:nvSpPr>
          <p:cNvPr id="12" name="Rectangle 11">
            <a:extLst>
              <a:ext uri="{FF2B5EF4-FFF2-40B4-BE49-F238E27FC236}">
                <a16:creationId xmlns:a16="http://schemas.microsoft.com/office/drawing/2014/main" id="{DA797C01-AD12-4343-9A8C-6E992C1A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69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DBAB71-AB0D-4D78-98D4-94B3617C6CE4}"/>
              </a:ext>
            </a:extLst>
          </p:cNvPr>
          <p:cNvSpPr>
            <a:spLocks noGrp="1"/>
          </p:cNvSpPr>
          <p:nvPr>
            <p:ph idx="1"/>
          </p:nvPr>
        </p:nvSpPr>
        <p:spPr>
          <a:xfrm>
            <a:off x="1261872" y="4611756"/>
            <a:ext cx="9418320" cy="1560443"/>
          </a:xfrm>
        </p:spPr>
        <p:txBody>
          <a:bodyPr vert="horz" lIns="91440" tIns="45720" rIns="91440" bIns="45720" rtlCol="0">
            <a:normAutofit lnSpcReduction="10000"/>
          </a:bodyPr>
          <a:lstStyle/>
          <a:p>
            <a:pPr marL="0" indent="0">
              <a:buNone/>
            </a:pPr>
            <a:r>
              <a:rPr lang="en-US" sz="3600" dirty="0">
                <a:solidFill>
                  <a:srgbClr val="FFFFFF">
                    <a:alpha val="80000"/>
                  </a:srgbClr>
                </a:solidFill>
              </a:rPr>
              <a:t>The same person who causes the trauma, is also the only one helping them heal from it</a:t>
            </a:r>
          </a:p>
        </p:txBody>
      </p:sp>
    </p:spTree>
    <p:extLst>
      <p:ext uri="{BB962C8B-B14F-4D97-AF65-F5344CB8AC3E}">
        <p14:creationId xmlns:p14="http://schemas.microsoft.com/office/powerpoint/2010/main" val="371243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984D-FBD0-4204-8E20-EB7F2FA25259}"/>
              </a:ext>
            </a:extLst>
          </p:cNvPr>
          <p:cNvSpPr>
            <a:spLocks noGrp="1"/>
          </p:cNvSpPr>
          <p:nvPr>
            <p:ph type="title"/>
          </p:nvPr>
        </p:nvSpPr>
        <p:spPr>
          <a:xfrm>
            <a:off x="1401831" y="2103438"/>
            <a:ext cx="9692640" cy="1325562"/>
          </a:xfrm>
        </p:spPr>
        <p:txBody>
          <a:bodyPr/>
          <a:lstStyle/>
          <a:p>
            <a:r>
              <a:rPr lang="en-US" dirty="0"/>
              <a:t>Activity: Logic vs. Impulse</a:t>
            </a:r>
          </a:p>
        </p:txBody>
      </p:sp>
    </p:spTree>
    <p:extLst>
      <p:ext uri="{BB962C8B-B14F-4D97-AF65-F5344CB8AC3E}">
        <p14:creationId xmlns:p14="http://schemas.microsoft.com/office/powerpoint/2010/main" val="239271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FE44-554D-C5EC-8DCD-ABE0A927557B}"/>
              </a:ext>
            </a:extLst>
          </p:cNvPr>
          <p:cNvSpPr>
            <a:spLocks noGrp="1"/>
          </p:cNvSpPr>
          <p:nvPr>
            <p:ph type="ctrTitle"/>
          </p:nvPr>
        </p:nvSpPr>
        <p:spPr/>
        <p:txBody>
          <a:bodyPr/>
          <a:lstStyle/>
          <a:p>
            <a:r>
              <a:rPr lang="en-US" dirty="0"/>
              <a:t>Human Trafficking Response</a:t>
            </a:r>
          </a:p>
        </p:txBody>
      </p:sp>
    </p:spTree>
    <p:extLst>
      <p:ext uri="{BB962C8B-B14F-4D97-AF65-F5344CB8AC3E}">
        <p14:creationId xmlns:p14="http://schemas.microsoft.com/office/powerpoint/2010/main" val="112737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5" y="1734857"/>
            <a:ext cx="4008518" cy="3388287"/>
          </a:xfrm>
        </p:spPr>
        <p:txBody>
          <a:bodyPr anchor="ctr">
            <a:normAutofit/>
          </a:bodyPr>
          <a:lstStyle/>
          <a:p>
            <a:r>
              <a:rPr lang="en-US" sz="5400" dirty="0"/>
              <a:t>Human Trafficking: Defined</a:t>
            </a:r>
          </a:p>
        </p:txBody>
      </p:sp>
      <p:sp>
        <p:nvSpPr>
          <p:cNvPr id="3" name="Content Placeholder 2"/>
          <p:cNvSpPr>
            <a:spLocks noGrp="1"/>
          </p:cNvSpPr>
          <p:nvPr>
            <p:ph sz="quarter" idx="1"/>
          </p:nvPr>
        </p:nvSpPr>
        <p:spPr>
          <a:xfrm>
            <a:off x="5093668" y="895017"/>
            <a:ext cx="5365218" cy="4900014"/>
          </a:xfrm>
          <a:effectLst/>
        </p:spPr>
        <p:txBody>
          <a:bodyPr>
            <a:normAutofit/>
          </a:bodyPr>
          <a:lstStyle/>
          <a:p>
            <a:r>
              <a:rPr lang="en-US" sz="2400" dirty="0"/>
              <a:t>Sex Trafficking:</a:t>
            </a:r>
          </a:p>
          <a:p>
            <a:pPr lvl="1"/>
            <a:r>
              <a:rPr lang="en-US" sz="2400" dirty="0"/>
              <a:t>the recruitment, harboring, transportation, providing, or obtaining of a person for a commercial sex act, in which a commercial sex act is induced by force, fraud, or coercion, </a:t>
            </a:r>
          </a:p>
          <a:p>
            <a:pPr lvl="1"/>
            <a:r>
              <a:rPr lang="en-US" sz="2400" dirty="0"/>
              <a:t>OR in which the person induced to perform such an act has not yet attained 18 years of age. </a:t>
            </a:r>
          </a:p>
          <a:p>
            <a:pPr lvl="1"/>
            <a:r>
              <a:rPr lang="en-US" sz="2400" dirty="0"/>
              <a:t>(via Trafficking Victims Protection Act (TVPA)</a:t>
            </a:r>
          </a:p>
          <a:p>
            <a:pPr lvl="1"/>
            <a:endParaRPr lang="en-US" sz="2000" dirty="0"/>
          </a:p>
        </p:txBody>
      </p:sp>
    </p:spTree>
    <p:extLst>
      <p:ext uri="{BB962C8B-B14F-4D97-AF65-F5344CB8AC3E}">
        <p14:creationId xmlns:p14="http://schemas.microsoft.com/office/powerpoint/2010/main" val="187687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2B2F-DBA2-FB88-B889-1DF82ABFDB20}"/>
              </a:ext>
            </a:extLst>
          </p:cNvPr>
          <p:cNvSpPr>
            <a:spLocks noGrp="1"/>
          </p:cNvSpPr>
          <p:nvPr>
            <p:ph type="title"/>
          </p:nvPr>
        </p:nvSpPr>
        <p:spPr/>
        <p:txBody>
          <a:bodyPr/>
          <a:lstStyle/>
          <a:p>
            <a:r>
              <a:rPr lang="en-US" dirty="0"/>
              <a:t>WV Human Trafficking Task Force</a:t>
            </a:r>
          </a:p>
        </p:txBody>
      </p:sp>
      <p:sp>
        <p:nvSpPr>
          <p:cNvPr id="3" name="Content Placeholder 2">
            <a:extLst>
              <a:ext uri="{FF2B5EF4-FFF2-40B4-BE49-F238E27FC236}">
                <a16:creationId xmlns:a16="http://schemas.microsoft.com/office/drawing/2014/main" id="{5F2E70C7-9BAC-0597-7CA6-E179F517BD47}"/>
              </a:ext>
            </a:extLst>
          </p:cNvPr>
          <p:cNvSpPr>
            <a:spLocks noGrp="1"/>
          </p:cNvSpPr>
          <p:nvPr>
            <p:ph idx="1"/>
          </p:nvPr>
        </p:nvSpPr>
        <p:spPr/>
        <p:txBody>
          <a:bodyPr/>
          <a:lstStyle/>
          <a:p>
            <a:r>
              <a:rPr lang="en-US" dirty="0"/>
              <a:t>Established in 2015</a:t>
            </a:r>
          </a:p>
          <a:p>
            <a:r>
              <a:rPr lang="en-US" dirty="0"/>
              <a:t>Housed within the US Attorney’s office </a:t>
            </a:r>
          </a:p>
          <a:p>
            <a:r>
              <a:rPr lang="en-US" dirty="0"/>
              <a:t>Meetings twice per year, with committees meeting more often </a:t>
            </a:r>
          </a:p>
          <a:p>
            <a:r>
              <a:rPr lang="en-US" dirty="0"/>
              <a:t>Worked to develop a model process for victim services in the state </a:t>
            </a:r>
          </a:p>
        </p:txBody>
      </p:sp>
    </p:spTree>
    <p:extLst>
      <p:ext uri="{BB962C8B-B14F-4D97-AF65-F5344CB8AC3E}">
        <p14:creationId xmlns:p14="http://schemas.microsoft.com/office/powerpoint/2010/main" val="694979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B465C-4ED9-4221-A2D2-0D2C81C51277}"/>
              </a:ext>
            </a:extLst>
          </p:cNvPr>
          <p:cNvPicPr>
            <a:picLocks noChangeAspect="1"/>
          </p:cNvPicPr>
          <p:nvPr/>
        </p:nvPicPr>
        <p:blipFill>
          <a:blip r:embed="rId2"/>
          <a:stretch>
            <a:fillRect/>
          </a:stretch>
        </p:blipFill>
        <p:spPr>
          <a:xfrm>
            <a:off x="1127464" y="102287"/>
            <a:ext cx="9350981" cy="7405654"/>
          </a:xfrm>
          <a:prstGeom prst="rect">
            <a:avLst/>
          </a:prstGeom>
        </p:spPr>
      </p:pic>
    </p:spTree>
    <p:extLst>
      <p:ext uri="{BB962C8B-B14F-4D97-AF65-F5344CB8AC3E}">
        <p14:creationId xmlns:p14="http://schemas.microsoft.com/office/powerpoint/2010/main" val="864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69CA-6C59-4700-AB09-2FB40A97F325}"/>
              </a:ext>
            </a:extLst>
          </p:cNvPr>
          <p:cNvSpPr>
            <a:spLocks noGrp="1"/>
          </p:cNvSpPr>
          <p:nvPr>
            <p:ph type="title"/>
          </p:nvPr>
        </p:nvSpPr>
        <p:spPr>
          <a:xfrm>
            <a:off x="1261872" y="365760"/>
            <a:ext cx="9692640" cy="1325562"/>
          </a:xfrm>
        </p:spPr>
        <p:txBody>
          <a:bodyPr>
            <a:normAutofit/>
          </a:bodyPr>
          <a:lstStyle/>
          <a:p>
            <a:r>
              <a:rPr lang="en-US" dirty="0" err="1"/>
              <a:t>Sooooo</a:t>
            </a:r>
            <a:r>
              <a:rPr lang="en-US" dirty="0"/>
              <a:t> Many Advocates</a:t>
            </a:r>
          </a:p>
        </p:txBody>
      </p:sp>
      <p:graphicFrame>
        <p:nvGraphicFramePr>
          <p:cNvPr id="5" name="Content Placeholder 2">
            <a:extLst>
              <a:ext uri="{FF2B5EF4-FFF2-40B4-BE49-F238E27FC236}">
                <a16:creationId xmlns:a16="http://schemas.microsoft.com/office/drawing/2014/main" id="{E946573D-D1B9-4904-8272-5D3C2DEBFBBD}"/>
              </a:ext>
            </a:extLst>
          </p:cNvPr>
          <p:cNvGraphicFramePr>
            <a:graphicFrameLocks noGrp="1"/>
          </p:cNvGraphicFramePr>
          <p:nvPr>
            <p:ph idx="1"/>
            <p:extLst>
              <p:ext uri="{D42A27DB-BD31-4B8C-83A1-F6EECF244321}">
                <p14:modId xmlns:p14="http://schemas.microsoft.com/office/powerpoint/2010/main" val="2368912495"/>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46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03993-7A3B-4ED1-BC6F-996F872833B2}"/>
              </a:ext>
            </a:extLst>
          </p:cNvPr>
          <p:cNvSpPr>
            <a:spLocks noGrp="1"/>
          </p:cNvSpPr>
          <p:nvPr>
            <p:ph type="title"/>
          </p:nvPr>
        </p:nvSpPr>
        <p:spPr>
          <a:xfrm>
            <a:off x="566058" y="836023"/>
            <a:ext cx="2718788" cy="5183777"/>
          </a:xfrm>
        </p:spPr>
        <p:txBody>
          <a:bodyPr anchor="ctr">
            <a:normAutofit/>
          </a:bodyPr>
          <a:lstStyle/>
          <a:p>
            <a:r>
              <a:rPr lang="en-US" sz="3300" dirty="0">
                <a:solidFill>
                  <a:srgbClr val="FFFFFF"/>
                </a:solidFill>
              </a:rPr>
              <a:t>Trauma Informed Care</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0C847B3-6D6D-4487-B7D9-893D94606526}"/>
              </a:ext>
            </a:extLst>
          </p:cNvPr>
          <p:cNvGraphicFramePr>
            <a:graphicFrameLocks noGrp="1"/>
          </p:cNvGraphicFramePr>
          <p:nvPr>
            <p:ph idx="1"/>
            <p:extLst>
              <p:ext uri="{D42A27DB-BD31-4B8C-83A1-F6EECF244321}">
                <p14:modId xmlns:p14="http://schemas.microsoft.com/office/powerpoint/2010/main" val="2849919197"/>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46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A7072-C2F0-4BA6-B292-283FAB48426D}"/>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Critical Aspects of a HT Safety Plan</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3F36B00-C686-45A6-BE80-9C3C8D9EA2FD}"/>
              </a:ext>
            </a:extLst>
          </p:cNvPr>
          <p:cNvGraphicFramePr>
            <a:graphicFrameLocks noGrp="1"/>
          </p:cNvGraphicFramePr>
          <p:nvPr>
            <p:ph idx="1"/>
            <p:extLst>
              <p:ext uri="{D42A27DB-BD31-4B8C-83A1-F6EECF244321}">
                <p14:modId xmlns:p14="http://schemas.microsoft.com/office/powerpoint/2010/main" val="772811030"/>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075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FE0F-F3F6-40E6-BFB2-3EAA449B889F}"/>
              </a:ext>
            </a:extLst>
          </p:cNvPr>
          <p:cNvSpPr>
            <a:spLocks noGrp="1"/>
          </p:cNvSpPr>
          <p:nvPr>
            <p:ph type="title"/>
          </p:nvPr>
        </p:nvSpPr>
        <p:spPr>
          <a:xfrm>
            <a:off x="1261872" y="365760"/>
            <a:ext cx="9692640" cy="1325562"/>
          </a:xfrm>
        </p:spPr>
        <p:txBody>
          <a:bodyPr>
            <a:normAutofit/>
          </a:bodyPr>
          <a:lstStyle/>
          <a:p>
            <a:r>
              <a:rPr lang="en-US" dirty="0"/>
              <a:t>The elephant in the room</a:t>
            </a:r>
          </a:p>
        </p:txBody>
      </p:sp>
      <p:graphicFrame>
        <p:nvGraphicFramePr>
          <p:cNvPr id="5" name="Content Placeholder 2">
            <a:extLst>
              <a:ext uri="{FF2B5EF4-FFF2-40B4-BE49-F238E27FC236}">
                <a16:creationId xmlns:a16="http://schemas.microsoft.com/office/drawing/2014/main" id="{EB458652-3D53-4225-A1CA-6629E3783476}"/>
              </a:ext>
            </a:extLst>
          </p:cNvPr>
          <p:cNvGraphicFramePr>
            <a:graphicFrameLocks noGrp="1"/>
          </p:cNvGraphicFramePr>
          <p:nvPr>
            <p:ph idx="1"/>
            <p:extLst>
              <p:ext uri="{D42A27DB-BD31-4B8C-83A1-F6EECF244321}">
                <p14:modId xmlns:p14="http://schemas.microsoft.com/office/powerpoint/2010/main" val="984760103"/>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05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D515-A88C-4E02-828D-5A99E67067A1}"/>
              </a:ext>
            </a:extLst>
          </p:cNvPr>
          <p:cNvSpPr>
            <a:spLocks noGrp="1"/>
          </p:cNvSpPr>
          <p:nvPr>
            <p:ph type="title"/>
          </p:nvPr>
        </p:nvSpPr>
        <p:spPr/>
        <p:txBody>
          <a:bodyPr/>
          <a:lstStyle/>
          <a:p>
            <a:r>
              <a:rPr lang="en-US" dirty="0"/>
              <a:t>Down with the elephant</a:t>
            </a:r>
          </a:p>
        </p:txBody>
      </p:sp>
      <p:sp>
        <p:nvSpPr>
          <p:cNvPr id="3" name="Content Placeholder 2">
            <a:extLst>
              <a:ext uri="{FF2B5EF4-FFF2-40B4-BE49-F238E27FC236}">
                <a16:creationId xmlns:a16="http://schemas.microsoft.com/office/drawing/2014/main" id="{66E411EA-F626-4B6E-B207-1C17C197DFAF}"/>
              </a:ext>
            </a:extLst>
          </p:cNvPr>
          <p:cNvSpPr>
            <a:spLocks noGrp="1"/>
          </p:cNvSpPr>
          <p:nvPr>
            <p:ph idx="1"/>
          </p:nvPr>
        </p:nvSpPr>
        <p:spPr/>
        <p:txBody>
          <a:bodyPr>
            <a:normAutofit/>
          </a:bodyPr>
          <a:lstStyle/>
          <a:p>
            <a:r>
              <a:rPr lang="en-US" sz="2400" dirty="0"/>
              <a:t>With respect to LE advocate involvement:</a:t>
            </a:r>
          </a:p>
          <a:p>
            <a:pPr lvl="1"/>
            <a:r>
              <a:rPr lang="en-US" sz="2000" dirty="0"/>
              <a:t>Victim’s were more likely to have a police report taken (59%-41%) </a:t>
            </a:r>
          </a:p>
          <a:p>
            <a:pPr lvl="1"/>
            <a:r>
              <a:rPr lang="en-US" sz="2000" dirty="0"/>
              <a:t>The case was more likely to be investigated further (24%-8%) </a:t>
            </a:r>
          </a:p>
          <a:p>
            <a:r>
              <a:rPr lang="en-US" sz="2400" dirty="0"/>
              <a:t>Expert testimony </a:t>
            </a:r>
          </a:p>
          <a:p>
            <a:r>
              <a:rPr lang="en-US" sz="2400" dirty="0"/>
              <a:t>Know your peeps</a:t>
            </a:r>
          </a:p>
          <a:p>
            <a:r>
              <a:rPr lang="en-US" sz="2400" dirty="0"/>
              <a:t>SART TEAMS/DV Task Force! </a:t>
            </a:r>
          </a:p>
        </p:txBody>
      </p:sp>
    </p:spTree>
    <p:extLst>
      <p:ext uri="{BB962C8B-B14F-4D97-AF65-F5344CB8AC3E}">
        <p14:creationId xmlns:p14="http://schemas.microsoft.com/office/powerpoint/2010/main" val="415104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dirty="0"/>
              <a:t>Some things to note.. </a:t>
            </a:r>
          </a:p>
        </p:txBody>
      </p:sp>
      <p:sp>
        <p:nvSpPr>
          <p:cNvPr id="3" name="Content Placeholder 2"/>
          <p:cNvSpPr>
            <a:spLocks noGrp="1"/>
          </p:cNvSpPr>
          <p:nvPr>
            <p:ph sz="quarter" idx="1"/>
          </p:nvPr>
        </p:nvSpPr>
        <p:spPr>
          <a:xfrm>
            <a:off x="1261872" y="1828800"/>
            <a:ext cx="5852160" cy="4663440"/>
          </a:xfrm>
        </p:spPr>
        <p:txBody>
          <a:bodyPr>
            <a:normAutofit fontScale="92500" lnSpcReduction="20000"/>
          </a:bodyPr>
          <a:lstStyle/>
          <a:p>
            <a:r>
              <a:rPr lang="en-US" sz="2400" dirty="0"/>
              <a:t> Trafficking does not require transportation </a:t>
            </a:r>
          </a:p>
          <a:p>
            <a:r>
              <a:rPr lang="en-US" sz="2400" dirty="0"/>
              <a:t> Human trafficking is different from human smuggling </a:t>
            </a:r>
          </a:p>
          <a:p>
            <a:r>
              <a:rPr lang="en-US" sz="2400" dirty="0"/>
              <a:t>Physical force or physical bondage is not always required </a:t>
            </a:r>
          </a:p>
          <a:p>
            <a:r>
              <a:rPr lang="en-US" sz="2400" dirty="0"/>
              <a:t> Human trafficking can occur in legitimate businesses  </a:t>
            </a:r>
          </a:p>
          <a:p>
            <a:r>
              <a:rPr lang="en-US" sz="2400" dirty="0"/>
              <a:t>Initial consent or voluntary migration is irrelevant </a:t>
            </a:r>
          </a:p>
          <a:p>
            <a:r>
              <a:rPr lang="en-US" sz="2400" dirty="0"/>
              <a:t> Human trafficking is likened to forced labor, involuntary servitude, and modern-day slavery</a:t>
            </a:r>
          </a:p>
        </p:txBody>
      </p:sp>
      <p:pic>
        <p:nvPicPr>
          <p:cNvPr id="7" name="Graphic 6" descr="Team">
            <a:extLst>
              <a:ext uri="{FF2B5EF4-FFF2-40B4-BE49-F238E27FC236}">
                <a16:creationId xmlns:a16="http://schemas.microsoft.com/office/drawing/2014/main" id="{711C66CD-F7EE-4F34-98E4-BD6934A44D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8664" y="2101200"/>
            <a:ext cx="3304622" cy="3304622"/>
          </a:xfrm>
          <a:prstGeom prst="rect">
            <a:avLst/>
          </a:prstGeom>
        </p:spPr>
      </p:pic>
    </p:spTree>
    <p:extLst>
      <p:ext uri="{BB962C8B-B14F-4D97-AF65-F5344CB8AC3E}">
        <p14:creationId xmlns:p14="http://schemas.microsoft.com/office/powerpoint/2010/main" val="1367770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0898-3865-4352-8B6A-EBF217FB31DE}"/>
              </a:ext>
            </a:extLst>
          </p:cNvPr>
          <p:cNvSpPr>
            <a:spLocks noGrp="1"/>
          </p:cNvSpPr>
          <p:nvPr>
            <p:ph type="title"/>
          </p:nvPr>
        </p:nvSpPr>
        <p:spPr/>
        <p:txBody>
          <a:bodyPr/>
          <a:lstStyle/>
          <a:p>
            <a:r>
              <a:rPr lang="en-US" dirty="0"/>
              <a:t>Questions/thoughts/comments</a:t>
            </a:r>
          </a:p>
        </p:txBody>
      </p:sp>
      <p:sp>
        <p:nvSpPr>
          <p:cNvPr id="3" name="Content Placeholder 2">
            <a:extLst>
              <a:ext uri="{FF2B5EF4-FFF2-40B4-BE49-F238E27FC236}">
                <a16:creationId xmlns:a16="http://schemas.microsoft.com/office/drawing/2014/main" id="{3312BE2F-93E0-4F64-B9D2-48E979EA08C9}"/>
              </a:ext>
            </a:extLst>
          </p:cNvPr>
          <p:cNvSpPr>
            <a:spLocks noGrp="1"/>
          </p:cNvSpPr>
          <p:nvPr>
            <p:ph idx="1"/>
          </p:nvPr>
        </p:nvSpPr>
        <p:spPr/>
        <p:txBody>
          <a:bodyPr>
            <a:normAutofit/>
          </a:bodyPr>
          <a:lstStyle/>
          <a:p>
            <a:r>
              <a:rPr lang="en-US" sz="2800" dirty="0">
                <a:hlinkClick r:id="rId2">
                  <a:extLst>
                    <a:ext uri="{A12FA001-AC4F-418D-AE19-62706E023703}">
                      <ahyp:hlinkClr xmlns:ahyp="http://schemas.microsoft.com/office/drawing/2018/hyperlinkcolor" val="tx"/>
                    </a:ext>
                  </a:extLst>
                </a:hlinkClick>
              </a:rPr>
              <a:t>Katie Spriggs, MSW </a:t>
            </a:r>
          </a:p>
          <a:p>
            <a:r>
              <a:rPr lang="en-US" sz="2400" dirty="0">
                <a:solidFill>
                  <a:srgbClr val="67AABF"/>
                </a:solidFill>
                <a:hlinkClick r:id="rId2">
                  <a:extLst>
                    <a:ext uri="{A12FA001-AC4F-418D-AE19-62706E023703}">
                      <ahyp:hlinkClr xmlns:ahyp="http://schemas.microsoft.com/office/drawing/2018/hyperlinkcolor" val="tx"/>
                    </a:ext>
                  </a:extLst>
                </a:hlinkClick>
              </a:rPr>
              <a:t>Kspriggs@swcinc.org</a:t>
            </a:r>
            <a:r>
              <a:rPr lang="en-US" sz="2400" dirty="0"/>
              <a:t> </a:t>
            </a:r>
          </a:p>
        </p:txBody>
      </p:sp>
    </p:spTree>
    <p:extLst>
      <p:ext uri="{BB962C8B-B14F-4D97-AF65-F5344CB8AC3E}">
        <p14:creationId xmlns:p14="http://schemas.microsoft.com/office/powerpoint/2010/main" val="310797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1218476"/>
            <a:ext cx="3830735" cy="4421050"/>
          </a:xfrm>
          <a:effectLst/>
        </p:spPr>
        <p:txBody>
          <a:bodyPr anchor="ctr">
            <a:normAutofit/>
          </a:bodyPr>
          <a:lstStyle/>
          <a:p>
            <a:pPr algn="r"/>
            <a:r>
              <a:rPr lang="en-US" sz="5400" dirty="0">
                <a:solidFill>
                  <a:schemeClr val="tx1"/>
                </a:solidFill>
              </a:rPr>
              <a:t>Human Trafficking: Defined</a:t>
            </a:r>
          </a:p>
        </p:txBody>
      </p:sp>
      <p:sp>
        <p:nvSpPr>
          <p:cNvPr id="3" name="Content Placeholder 2"/>
          <p:cNvSpPr>
            <a:spLocks noGrp="1"/>
          </p:cNvSpPr>
          <p:nvPr>
            <p:ph sz="quarter" idx="1"/>
          </p:nvPr>
        </p:nvSpPr>
        <p:spPr>
          <a:xfrm>
            <a:off x="4915484" y="1218476"/>
            <a:ext cx="6080050" cy="4421051"/>
          </a:xfrm>
          <a:effectLst/>
        </p:spPr>
        <p:txBody>
          <a:bodyPr>
            <a:normAutofit/>
          </a:bodyPr>
          <a:lstStyle/>
          <a:p>
            <a:r>
              <a:rPr lang="en-US" sz="2800" dirty="0"/>
              <a:t>Labor Trafficking:</a:t>
            </a:r>
          </a:p>
          <a:p>
            <a:pPr lvl="1"/>
            <a:r>
              <a:rPr lang="en-US" sz="2800" dirty="0"/>
              <a:t>the recruitment, harboring, transportation, provision, or obtaining of a person for labor or services, using force, fraud or coercion for the purpose of subjection to involuntary servitude, debt bondage, or slavery.</a:t>
            </a:r>
          </a:p>
          <a:p>
            <a:pPr lvl="1"/>
            <a:r>
              <a:rPr lang="en-US" sz="2800" dirty="0"/>
              <a:t>(TVPA) </a:t>
            </a:r>
          </a:p>
        </p:txBody>
      </p:sp>
    </p:spTree>
    <p:extLst>
      <p:ext uri="{BB962C8B-B14F-4D97-AF65-F5344CB8AC3E}">
        <p14:creationId xmlns:p14="http://schemas.microsoft.com/office/powerpoint/2010/main" val="59688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754" y="1918252"/>
            <a:ext cx="3365439" cy="3997635"/>
          </a:xfrm>
        </p:spPr>
        <p:txBody>
          <a:bodyPr anchor="t">
            <a:normAutofit/>
          </a:bodyPr>
          <a:lstStyle/>
          <a:p>
            <a:r>
              <a:rPr lang="en-US" sz="4400"/>
              <a:t>Using Force, Fraud or Coercion… </a:t>
            </a:r>
          </a:p>
        </p:txBody>
      </p:sp>
      <p:graphicFrame>
        <p:nvGraphicFramePr>
          <p:cNvPr id="5" name="Content Placeholder 2">
            <a:extLst>
              <a:ext uri="{FF2B5EF4-FFF2-40B4-BE49-F238E27FC236}">
                <a16:creationId xmlns:a16="http://schemas.microsoft.com/office/drawing/2014/main" id="{CBAAEE24-B315-4B84-ACA4-96E2D847129E}"/>
              </a:ext>
            </a:extLst>
          </p:cNvPr>
          <p:cNvGraphicFramePr>
            <a:graphicFrameLocks noGrp="1"/>
          </p:cNvGraphicFramePr>
          <p:nvPr>
            <p:ph sz="quarter" idx="1"/>
            <p:extLst>
              <p:ext uri="{D42A27DB-BD31-4B8C-83A1-F6EECF244321}">
                <p14:modId xmlns:p14="http://schemas.microsoft.com/office/powerpoint/2010/main" val="3765016677"/>
              </p:ext>
            </p:extLst>
          </p:nvPr>
        </p:nvGraphicFramePr>
        <p:xfrm>
          <a:off x="4595197" y="1122104"/>
          <a:ext cx="5816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06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11C38-98D8-4D3F-812F-758858AC280C}"/>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Similarities between DV/SA/HT</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83ABAA5-E5E2-40A5-BEA5-BDD480C7FBB4}"/>
              </a:ext>
            </a:extLst>
          </p:cNvPr>
          <p:cNvGraphicFramePr>
            <a:graphicFrameLocks noGrp="1"/>
          </p:cNvGraphicFramePr>
          <p:nvPr>
            <p:ph idx="1"/>
            <p:extLst>
              <p:ext uri="{D42A27DB-BD31-4B8C-83A1-F6EECF244321}">
                <p14:modId xmlns:p14="http://schemas.microsoft.com/office/powerpoint/2010/main" val="1684329956"/>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2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D0E4-CF70-43CD-A3C5-397733DB31C6}"/>
              </a:ext>
            </a:extLst>
          </p:cNvPr>
          <p:cNvSpPr>
            <a:spLocks noGrp="1"/>
          </p:cNvSpPr>
          <p:nvPr>
            <p:ph type="title"/>
          </p:nvPr>
        </p:nvSpPr>
        <p:spPr/>
        <p:txBody>
          <a:bodyPr/>
          <a:lstStyle/>
          <a:p>
            <a:r>
              <a:rPr lang="en-US" dirty="0"/>
              <a:t>The Many Faces of Coercion </a:t>
            </a:r>
          </a:p>
        </p:txBody>
      </p:sp>
      <p:sp>
        <p:nvSpPr>
          <p:cNvPr id="3" name="Content Placeholder 2">
            <a:extLst>
              <a:ext uri="{FF2B5EF4-FFF2-40B4-BE49-F238E27FC236}">
                <a16:creationId xmlns:a16="http://schemas.microsoft.com/office/drawing/2014/main" id="{63AD245E-073B-4153-AF76-325D629E9324}"/>
              </a:ext>
            </a:extLst>
          </p:cNvPr>
          <p:cNvSpPr>
            <a:spLocks noGrp="1"/>
          </p:cNvSpPr>
          <p:nvPr>
            <p:ph idx="1"/>
          </p:nvPr>
        </p:nvSpPr>
        <p:spPr/>
        <p:txBody>
          <a:bodyPr>
            <a:normAutofit lnSpcReduction="10000"/>
          </a:bodyPr>
          <a:lstStyle/>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Any plan, scheme, or pattern</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Beatings, burnings, sexual assault, starvation</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Psychological abuses </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Document withholding</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Debt bondage</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Threats of deportation</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Threats against family or friends</a:t>
            </a: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Drug/alcohol dependency </a:t>
            </a:r>
            <a:endParaRPr lang="en-US" sz="2200" dirty="0">
              <a:solidFill>
                <a:prstClr val="black"/>
              </a:solidFill>
              <a:latin typeface="Perpetua"/>
            </a:endParaRPr>
          </a:p>
          <a:p>
            <a:pPr marL="274320" lvl="0" indent="-274320">
              <a:lnSpc>
                <a:spcPct val="100000"/>
              </a:lnSpc>
              <a:spcBef>
                <a:spcPts val="580"/>
              </a:spcBef>
              <a:spcAft>
                <a:spcPts val="0"/>
              </a:spcAft>
              <a:buClr>
                <a:srgbClr val="D34817"/>
              </a:buClr>
              <a:buSzPct val="85000"/>
              <a:buFont typeface="Wingdings 2"/>
              <a:buChar char=""/>
            </a:pPr>
            <a:r>
              <a:rPr lang="en-US" sz="2400" spc="0" dirty="0">
                <a:solidFill>
                  <a:prstClr val="black"/>
                </a:solidFill>
                <a:latin typeface="Perpetua"/>
              </a:rPr>
              <a:t>Isolation</a:t>
            </a:r>
          </a:p>
          <a:p>
            <a:pPr marL="548640" lvl="1" indent="-228600">
              <a:lnSpc>
                <a:spcPct val="100000"/>
              </a:lnSpc>
              <a:spcBef>
                <a:spcPts val="370"/>
              </a:spcBef>
              <a:spcAft>
                <a:spcPts val="0"/>
              </a:spcAft>
              <a:buClr>
                <a:srgbClr val="9B2D1F"/>
              </a:buClr>
              <a:buSzPct val="85000"/>
              <a:buFont typeface="Wingdings 2"/>
              <a:buChar char=""/>
            </a:pPr>
            <a:r>
              <a:rPr lang="en-US" sz="2200" dirty="0">
                <a:solidFill>
                  <a:prstClr val="black"/>
                </a:solidFill>
                <a:latin typeface="Perpetua"/>
              </a:rPr>
              <a:t>Allowing one call home per week, with trafficker right beside of them</a:t>
            </a:r>
          </a:p>
          <a:p>
            <a:endParaRPr lang="en-US" dirty="0"/>
          </a:p>
        </p:txBody>
      </p:sp>
    </p:spTree>
    <p:extLst>
      <p:ext uri="{BB962C8B-B14F-4D97-AF65-F5344CB8AC3E}">
        <p14:creationId xmlns:p14="http://schemas.microsoft.com/office/powerpoint/2010/main" val="234516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582A7-EE7F-475E-B862-4DC0644BD0AC}"/>
              </a:ext>
            </a:extLst>
          </p:cNvPr>
          <p:cNvSpPr>
            <a:spLocks noGrp="1"/>
          </p:cNvSpPr>
          <p:nvPr>
            <p:ph type="title"/>
          </p:nvPr>
        </p:nvSpPr>
        <p:spPr>
          <a:xfrm>
            <a:off x="965198" y="643466"/>
            <a:ext cx="3092718" cy="5528734"/>
          </a:xfrm>
          <a:noFill/>
        </p:spPr>
        <p:txBody>
          <a:bodyPr anchor="t">
            <a:normAutofit/>
          </a:bodyPr>
          <a:lstStyle/>
          <a:p>
            <a:r>
              <a:rPr lang="en-US" sz="2800" dirty="0">
                <a:solidFill>
                  <a:srgbClr val="FFFFFF"/>
                </a:solidFill>
              </a:rPr>
              <a:t>Coercion: </a:t>
            </a:r>
            <a:br>
              <a:rPr lang="en-US" sz="2800" dirty="0">
                <a:solidFill>
                  <a:srgbClr val="FFFFFF"/>
                </a:solidFill>
              </a:rPr>
            </a:br>
            <a:r>
              <a:rPr lang="en-US" sz="2800" dirty="0">
                <a:solidFill>
                  <a:srgbClr val="FFFFFF"/>
                </a:solidFill>
              </a:rPr>
              <a:t>WV Definition</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041D4D-E5FD-451B-B4A5-4CAF9A52FB2D}"/>
              </a:ext>
            </a:extLst>
          </p:cNvPr>
          <p:cNvSpPr>
            <a:spLocks noGrp="1"/>
          </p:cNvSpPr>
          <p:nvPr>
            <p:ph idx="1"/>
          </p:nvPr>
        </p:nvSpPr>
        <p:spPr>
          <a:xfrm>
            <a:off x="4821898" y="643466"/>
            <a:ext cx="5827472" cy="5571067"/>
          </a:xfrm>
        </p:spPr>
        <p:txBody>
          <a:bodyPr>
            <a:normAutofit fontScale="92500" lnSpcReduction="10000"/>
          </a:bodyPr>
          <a:lstStyle/>
          <a:p>
            <a:r>
              <a:rPr lang="en-US" sz="2400" dirty="0"/>
              <a:t>WV state law definition:</a:t>
            </a:r>
          </a:p>
          <a:p>
            <a:r>
              <a:rPr lang="en-US" dirty="0"/>
              <a:t> “Coercion” means:</a:t>
            </a:r>
          </a:p>
          <a:p>
            <a:r>
              <a:rPr lang="en-US" dirty="0"/>
              <a:t>(A) The use or threat of force against, abduction of, serious harm to or physical restraint of an individual;</a:t>
            </a:r>
          </a:p>
          <a:p>
            <a:r>
              <a:rPr lang="en-US" dirty="0"/>
              <a:t>(B) The use of a plan, pattern or statement with intent to cause an individual to believe that failure to perform an act will result in the use of force against, abduction of, serious harm to, physical restraint of or deportation of an individual;</a:t>
            </a:r>
          </a:p>
          <a:p>
            <a:r>
              <a:rPr lang="en-US" dirty="0"/>
              <a:t>(C) The abuse or threatened abuse of law or legal process;</a:t>
            </a:r>
          </a:p>
          <a:p>
            <a:r>
              <a:rPr lang="en-US" dirty="0"/>
              <a:t>(D) The destruction or taking of, or the threatened destruction or taking of, an individual’s identification document or other property; or</a:t>
            </a:r>
          </a:p>
          <a:p>
            <a:r>
              <a:rPr lang="en-US" dirty="0"/>
              <a:t>(E) The use of an individual’s physical or mental impairment when the impairment has a substantial adverse effect on the individual’s cognitive or volitional function.</a:t>
            </a:r>
          </a:p>
          <a:p>
            <a:endParaRPr lang="en-US" sz="2400" dirty="0"/>
          </a:p>
        </p:txBody>
      </p:sp>
    </p:spTree>
    <p:extLst>
      <p:ext uri="{BB962C8B-B14F-4D97-AF65-F5344CB8AC3E}">
        <p14:creationId xmlns:p14="http://schemas.microsoft.com/office/powerpoint/2010/main" val="281015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6C782-5519-4506-A071-B3DC32472B2D}"/>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Grooming</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FCD84A4-413E-45F3-BEE3-2706A0AEB73E}"/>
              </a:ext>
            </a:extLst>
          </p:cNvPr>
          <p:cNvGraphicFramePr>
            <a:graphicFrameLocks noGrp="1"/>
          </p:cNvGraphicFramePr>
          <p:nvPr>
            <p:ph idx="1"/>
            <p:extLst>
              <p:ext uri="{D42A27DB-BD31-4B8C-83A1-F6EECF244321}">
                <p14:modId xmlns:p14="http://schemas.microsoft.com/office/powerpoint/2010/main" val="2802119202"/>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01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A150-B85E-4CD0-BC60-0690C0748F14}"/>
              </a:ext>
            </a:extLst>
          </p:cNvPr>
          <p:cNvSpPr>
            <a:spLocks noGrp="1"/>
          </p:cNvSpPr>
          <p:nvPr>
            <p:ph type="title"/>
          </p:nvPr>
        </p:nvSpPr>
        <p:spPr/>
        <p:txBody>
          <a:bodyPr/>
          <a:lstStyle/>
          <a:p>
            <a:r>
              <a:rPr lang="en-US" dirty="0"/>
              <a:t>Types of Trafficking</a:t>
            </a:r>
          </a:p>
        </p:txBody>
      </p:sp>
      <p:sp>
        <p:nvSpPr>
          <p:cNvPr id="3" name="Content Placeholder 2">
            <a:extLst>
              <a:ext uri="{FF2B5EF4-FFF2-40B4-BE49-F238E27FC236}">
                <a16:creationId xmlns:a16="http://schemas.microsoft.com/office/drawing/2014/main" id="{1C368646-6ED7-43F2-8EC4-BD2C36499C59}"/>
              </a:ext>
            </a:extLst>
          </p:cNvPr>
          <p:cNvSpPr>
            <a:spLocks noGrp="1"/>
          </p:cNvSpPr>
          <p:nvPr>
            <p:ph idx="1"/>
          </p:nvPr>
        </p:nvSpPr>
        <p:spPr/>
        <p:txBody>
          <a:bodyPr/>
          <a:lstStyle/>
          <a:p>
            <a:r>
              <a:rPr lang="en-US" sz="2400" dirty="0"/>
              <a:t>Pimp controlled </a:t>
            </a:r>
          </a:p>
          <a:p>
            <a:r>
              <a:rPr lang="en-US" sz="2400" dirty="0"/>
              <a:t>Gang controlled </a:t>
            </a:r>
          </a:p>
          <a:p>
            <a:r>
              <a:rPr lang="en-US" sz="2400" dirty="0"/>
              <a:t>Familial trafficking</a:t>
            </a:r>
          </a:p>
          <a:p>
            <a:r>
              <a:rPr lang="en-US" sz="2400" dirty="0"/>
              <a:t>Survival Trafficking</a:t>
            </a:r>
          </a:p>
          <a:p>
            <a:r>
              <a:rPr lang="en-US" sz="2400" dirty="0"/>
              <a:t>Intimate partner trafficking </a:t>
            </a:r>
          </a:p>
          <a:p>
            <a:endParaRPr lang="en-US" dirty="0"/>
          </a:p>
        </p:txBody>
      </p:sp>
    </p:spTree>
    <p:extLst>
      <p:ext uri="{BB962C8B-B14F-4D97-AF65-F5344CB8AC3E}">
        <p14:creationId xmlns:p14="http://schemas.microsoft.com/office/powerpoint/2010/main" val="171380386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1515</Words>
  <Application>Microsoft Office PowerPoint</Application>
  <PresentationFormat>Widescreen</PresentationFormat>
  <Paragraphs>175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View</vt:lpstr>
      <vt:lpstr>Human Trafficking 101: Victim Centered Response</vt:lpstr>
      <vt:lpstr>Human Trafficking: Defined</vt:lpstr>
      <vt:lpstr>Human Trafficking: Defined</vt:lpstr>
      <vt:lpstr>Using Force, Fraud or Coercion… </vt:lpstr>
      <vt:lpstr>Similarities between DV/SA/HT</vt:lpstr>
      <vt:lpstr>The Many Faces of Coercion </vt:lpstr>
      <vt:lpstr>Coercion:  WV Definition</vt:lpstr>
      <vt:lpstr>Grooming</vt:lpstr>
      <vt:lpstr>Types of Trafficking</vt:lpstr>
      <vt:lpstr>Trafficking vs. Smuggling</vt:lpstr>
      <vt:lpstr>HT- here?</vt:lpstr>
      <vt:lpstr>Prevalence </vt:lpstr>
      <vt:lpstr>Prevalence</vt:lpstr>
      <vt:lpstr>Who is most vulnerable?</vt:lpstr>
      <vt:lpstr>Human Trafficking as a traumatic event</vt:lpstr>
      <vt:lpstr>Responding to Human Trafficking as a trauma event </vt:lpstr>
      <vt:lpstr>Trauma Bonding</vt:lpstr>
      <vt:lpstr>Activity: Logic vs. Impulse</vt:lpstr>
      <vt:lpstr>Human Trafficking Response</vt:lpstr>
      <vt:lpstr>WV Human Trafficking Task Force</vt:lpstr>
      <vt:lpstr>PowerPoint Presentation</vt:lpstr>
      <vt:lpstr>Sooooo Many Advocates</vt:lpstr>
      <vt:lpstr>Trauma Informed Care</vt:lpstr>
      <vt:lpstr>Critical Aspects of a HT Safety Plan</vt:lpstr>
      <vt:lpstr>The elephant in the room</vt:lpstr>
      <vt:lpstr>Down with the elephant</vt:lpstr>
      <vt:lpstr>Some things to note.. </vt:lpstr>
      <vt:lpstr>Questions/thoughts/comments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 Centered Response to  Human Trafficking</dc:title>
  <dc:creator>Program Manager</dc:creator>
  <cp:lastModifiedBy>Kitty P</cp:lastModifiedBy>
  <cp:revision>61</cp:revision>
  <cp:lastPrinted>2022-04-19T19:05:42Z</cp:lastPrinted>
  <dcterms:created xsi:type="dcterms:W3CDTF">2019-04-09T15:10:26Z</dcterms:created>
  <dcterms:modified xsi:type="dcterms:W3CDTF">2023-09-25T19:01:21Z</dcterms:modified>
</cp:coreProperties>
</file>