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5"/>
  </p:notesMasterIdLst>
  <p:sldIdLst>
    <p:sldId id="258" r:id="rId3"/>
    <p:sldId id="345" r:id="rId4"/>
    <p:sldId id="346" r:id="rId5"/>
    <p:sldId id="347" r:id="rId6"/>
    <p:sldId id="348" r:id="rId7"/>
    <p:sldId id="349" r:id="rId8"/>
    <p:sldId id="350" r:id="rId9"/>
    <p:sldId id="351" r:id="rId10"/>
    <p:sldId id="352" r:id="rId11"/>
    <p:sldId id="353" r:id="rId12"/>
    <p:sldId id="355" r:id="rId13"/>
    <p:sldId id="356" r:id="rId14"/>
    <p:sldId id="358" r:id="rId15"/>
    <p:sldId id="357" r:id="rId16"/>
    <p:sldId id="359"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372" r:id="rId30"/>
    <p:sldId id="385" r:id="rId31"/>
    <p:sldId id="378" r:id="rId32"/>
    <p:sldId id="379" r:id="rId33"/>
    <p:sldId id="401" r:id="rId34"/>
    <p:sldId id="386" r:id="rId35"/>
    <p:sldId id="390" r:id="rId36"/>
    <p:sldId id="393" r:id="rId37"/>
    <p:sldId id="387" r:id="rId38"/>
    <p:sldId id="400" r:id="rId39"/>
    <p:sldId id="381" r:id="rId40"/>
    <p:sldId id="399" r:id="rId41"/>
    <p:sldId id="382" r:id="rId42"/>
    <p:sldId id="383" r:id="rId43"/>
    <p:sldId id="38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 id="{DC2A8BAA-EDF1-026A-BDF5-DB2AF3581B95}" name="Kimberly Farry" initials="KF" userId="9ea545716203965f" providerId="Windows Live"/>
  <p188:author id="{5AE312B8-7361-8364-62F5-72323C4A3816}" name="Kitty P" initials="KP" userId="1ad52c35d74455b6" providerId="Windows Live"/>
  <p188:author id="{6E4636E0-E50A-D44B-45DB-A502FFC90186}" name="Janine Breyel" initials="JB" userId="199f9d73f96bcce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B19CE9-C5E7-4073-8EA7-FF67AFEDE8E3}" v="14" dt="2023-09-07T02:39:05.458"/>
    <p1510:client id="{F8297D79-FC02-4DE6-9416-48AF3EBC0E80}" v="445" dt="2023-09-07T02:40:30.3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1140" y="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1ad52c35d74455b6/Desktop/Summit%202023/FErry%20data%20%20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90000"/>
                    <a:lumOff val="10000"/>
                  </a:schemeClr>
                </a:solidFill>
                <a:latin typeface="+mn-lt"/>
                <a:ea typeface="+mn-ea"/>
                <a:cs typeface="+mn-cs"/>
              </a:defRPr>
            </a:pPr>
            <a:r>
              <a:rPr lang="en-US">
                <a:solidFill>
                  <a:schemeClr val="tx1">
                    <a:lumMod val="90000"/>
                    <a:lumOff val="10000"/>
                  </a:schemeClr>
                </a:solidFill>
              </a:rPr>
              <a:t>Percent of facilities reporting they always conduct PATIENT debriefs after significant event</a:t>
            </a:r>
          </a:p>
        </c:rich>
      </c:tx>
      <c:layout>
        <c:manualLayout>
          <c:xMode val="edge"/>
          <c:yMode val="edge"/>
          <c:x val="0.11573600174978128"/>
          <c:y val="2.7777777777777776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90000"/>
                  <a:lumOff val="10000"/>
                </a:schemeClr>
              </a:solidFill>
              <a:latin typeface="+mn-lt"/>
              <a:ea typeface="+mn-ea"/>
              <a:cs typeface="+mn-cs"/>
            </a:defRPr>
          </a:pPr>
          <a:endParaRPr lang="en-US"/>
        </a:p>
      </c:txPr>
    </c:title>
    <c:autoTitleDeleted val="0"/>
    <c:plotArea>
      <c:layout/>
      <c:barChart>
        <c:barDir val="col"/>
        <c:grouping val="clustered"/>
        <c:varyColors val="0"/>
        <c:ser>
          <c:idx val="0"/>
          <c:order val="0"/>
          <c:tx>
            <c:strRef>
              <c:f>'Slide 3'!$B$1</c:f>
              <c:strCache>
                <c:ptCount val="1"/>
                <c:pt idx="0">
                  <c:v>Always</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'Slide 3'!$A$2:$A$7</c:f>
              <c:strCache>
                <c:ptCount val="6"/>
                <c:pt idx="0">
                  <c:v>Obstetical hemorrhage</c:v>
                </c:pt>
                <c:pt idx="1">
                  <c:v>Eclampsia</c:v>
                </c:pt>
                <c:pt idx="2">
                  <c:v>Severe Hypertension</c:v>
                </c:pt>
                <c:pt idx="3">
                  <c:v>Emergency Cesarean</c:v>
                </c:pt>
                <c:pt idx="4">
                  <c:v>Difficult Delivery</c:v>
                </c:pt>
                <c:pt idx="5">
                  <c:v>Neonatal Resuscitation</c:v>
                </c:pt>
              </c:strCache>
            </c:strRef>
          </c:cat>
          <c:val>
            <c:numRef>
              <c:f>'Slide 3'!$B$2:$B$7</c:f>
              <c:numCache>
                <c:formatCode>0.0%</c:formatCode>
                <c:ptCount val="6"/>
                <c:pt idx="0">
                  <c:v>0.42859999999999998</c:v>
                </c:pt>
                <c:pt idx="1">
                  <c:v>0.47620000000000001</c:v>
                </c:pt>
                <c:pt idx="2">
                  <c:v>0.28570000000000001</c:v>
                </c:pt>
                <c:pt idx="3">
                  <c:v>0.42859999999999998</c:v>
                </c:pt>
                <c:pt idx="4">
                  <c:v>0.33329999999999999</c:v>
                </c:pt>
                <c:pt idx="5">
                  <c:v>0.57140000000000002</c:v>
                </c:pt>
              </c:numCache>
            </c:numRef>
          </c:val>
          <c:extLst>
            <c:ext xmlns:c16="http://schemas.microsoft.com/office/drawing/2014/chart" uri="{C3380CC4-5D6E-409C-BE32-E72D297353CC}">
              <c16:uniqueId val="{00000000-92D9-49D3-BD67-5E8119AE695F}"/>
            </c:ext>
          </c:extLst>
        </c:ser>
        <c:dLbls>
          <c:showLegendKey val="0"/>
          <c:showVal val="0"/>
          <c:showCatName val="0"/>
          <c:showSerName val="0"/>
          <c:showPercent val="0"/>
          <c:showBubbleSize val="0"/>
        </c:dLbls>
        <c:gapWidth val="100"/>
        <c:overlap val="-24"/>
        <c:axId val="349833808"/>
        <c:axId val="138962720"/>
      </c:barChart>
      <c:catAx>
        <c:axId val="3498338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38962720"/>
        <c:crosses val="autoZero"/>
        <c:auto val="1"/>
        <c:lblAlgn val="ctr"/>
        <c:lblOffset val="100"/>
        <c:noMultiLvlLbl val="0"/>
      </c:catAx>
      <c:valAx>
        <c:axId val="138962720"/>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49833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D84-4C7D-802E-ABDB4FEA127F}"/>
              </c:ext>
            </c:extLst>
          </c:dPt>
          <c:dPt>
            <c:idx val="1"/>
            <c:bubble3D val="0"/>
            <c:spPr>
              <a:solidFill>
                <a:schemeClr val="accent3">
                  <a:lumMod val="40000"/>
                  <a:lumOff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D84-4C7D-802E-ABDB4FEA127F}"/>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31'!$A$1:$A$2</c:f>
              <c:strCache>
                <c:ptCount val="2"/>
                <c:pt idx="0">
                  <c:v>Yes</c:v>
                </c:pt>
                <c:pt idx="1">
                  <c:v>No</c:v>
                </c:pt>
              </c:strCache>
            </c:strRef>
          </c:cat>
          <c:val>
            <c:numRef>
              <c:f>'slide 31'!$B$1:$B$2</c:f>
              <c:numCache>
                <c:formatCode>General</c:formatCode>
                <c:ptCount val="2"/>
                <c:pt idx="0">
                  <c:v>15</c:v>
                </c:pt>
                <c:pt idx="1">
                  <c:v>6</c:v>
                </c:pt>
              </c:numCache>
            </c:numRef>
          </c:val>
          <c:extLst>
            <c:ext xmlns:c16="http://schemas.microsoft.com/office/drawing/2014/chart" uri="{C3380CC4-5D6E-409C-BE32-E72D297353CC}">
              <c16:uniqueId val="{00000004-ED84-4C7D-802E-ABDB4FEA127F}"/>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7743440501384391"/>
          <c:y val="0.91807132732181529"/>
          <c:w val="0.42256559498615603"/>
          <c:h val="8.192867267818472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Hospital</a:t>
            </a:r>
            <a:r>
              <a:rPr lang="en-US" baseline="0"/>
              <a:t> Habits with </a:t>
            </a:r>
            <a:r>
              <a:rPr lang="en-US"/>
              <a:t>Skin to Skin Care…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'slide 33'!$A$2:$A$5</c:f>
              <c:strCache>
                <c:ptCount val="4"/>
                <c:pt idx="0">
                  <c:v>Always with non-complicated vaginal deliveries/ term infant</c:v>
                </c:pt>
                <c:pt idx="1">
                  <c:v>Always with non-complicated cesarean deliveries/ term infant</c:v>
                </c:pt>
                <c:pt idx="3">
                  <c:v>Skin-to skin is immediate with no trip to the warmer for "eye and thighs"</c:v>
                </c:pt>
              </c:strCache>
            </c:strRef>
          </c:cat>
          <c:val>
            <c:numRef>
              <c:f>'slide 33'!$B$2:$B$5</c:f>
              <c:numCache>
                <c:formatCode>0%</c:formatCode>
                <c:ptCount val="4"/>
                <c:pt idx="0">
                  <c:v>0.85</c:v>
                </c:pt>
                <c:pt idx="1">
                  <c:v>0.5</c:v>
                </c:pt>
                <c:pt idx="3">
                  <c:v>0.5</c:v>
                </c:pt>
              </c:numCache>
            </c:numRef>
          </c:val>
          <c:extLst>
            <c:ext xmlns:c16="http://schemas.microsoft.com/office/drawing/2014/chart" uri="{C3380CC4-5D6E-409C-BE32-E72D297353CC}">
              <c16:uniqueId val="{00000000-6CAB-4C6D-8696-08FA66AB3CDD}"/>
            </c:ext>
          </c:extLst>
        </c:ser>
        <c:dLbls>
          <c:dLblPos val="inEnd"/>
          <c:showLegendKey val="0"/>
          <c:showVal val="1"/>
          <c:showCatName val="0"/>
          <c:showSerName val="0"/>
          <c:showPercent val="0"/>
          <c:showBubbleSize val="0"/>
        </c:dLbls>
        <c:gapWidth val="100"/>
        <c:overlap val="-24"/>
        <c:axId val="1167935056"/>
        <c:axId val="138958400"/>
      </c:barChart>
      <c:catAx>
        <c:axId val="116793505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138958400"/>
        <c:crosses val="autoZero"/>
        <c:auto val="1"/>
        <c:lblAlgn val="ctr"/>
        <c:lblOffset val="100"/>
        <c:noMultiLvlLbl val="0"/>
      </c:catAx>
      <c:valAx>
        <c:axId val="138958400"/>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167935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603893263342083E-2"/>
          <c:y val="4.2200309911379956E-2"/>
          <c:w val="0.44634776902887147"/>
          <c:h val="0.77656774668854522"/>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2D5-427F-87A3-0A67B667ECC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2D5-427F-87A3-0A67B667ECC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2D5-427F-87A3-0A67B667ECC0}"/>
              </c:ext>
            </c:extLst>
          </c:dPt>
          <c:dLbls>
            <c:dLbl>
              <c:idx val="0"/>
              <c:layout>
                <c:manualLayout>
                  <c:x val="-0.17069061679790026"/>
                  <c:y val="0.1177659438445450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2D5-427F-87A3-0A67B667ECC0}"/>
                </c:ext>
              </c:extLst>
            </c:dLbl>
            <c:dLbl>
              <c:idx val="1"/>
              <c:layout>
                <c:manualLayout>
                  <c:x val="-0.14366568241469815"/>
                  <c:y val="-0.13951358678279718"/>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2D5-427F-87A3-0A67B667ECC0}"/>
                </c:ext>
              </c:extLst>
            </c:dLbl>
            <c:dLbl>
              <c:idx val="2"/>
              <c:layout>
                <c:manualLayout>
                  <c:x val="7.6629593175853022E-2"/>
                  <c:y val="-7.543720184729101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4.1465332458442694E-2"/>
                      <c:h val="7.7857242884672176E-2"/>
                    </c:manualLayout>
                  </c15:layout>
                </c:ext>
                <c:ext xmlns:c16="http://schemas.microsoft.com/office/drawing/2014/chart" uri="{C3380CC4-5D6E-409C-BE32-E72D297353CC}">
                  <c16:uniqueId val="{00000005-22D5-427F-87A3-0A67B667ECC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44'!$A$30:$A$32</c:f>
              <c:strCache>
                <c:ptCount val="3"/>
                <c:pt idx="0">
                  <c:v>Yes- IUD and Nexplanon</c:v>
                </c:pt>
                <c:pt idx="1">
                  <c:v>Yes- Nexplanon only</c:v>
                </c:pt>
                <c:pt idx="2">
                  <c:v>No</c:v>
                </c:pt>
              </c:strCache>
            </c:strRef>
          </c:cat>
          <c:val>
            <c:numRef>
              <c:f>'Slide 44'!$B$30:$B$32</c:f>
              <c:numCache>
                <c:formatCode>General</c:formatCode>
                <c:ptCount val="3"/>
                <c:pt idx="0">
                  <c:v>5</c:v>
                </c:pt>
                <c:pt idx="1">
                  <c:v>2</c:v>
                </c:pt>
                <c:pt idx="2">
                  <c:v>10</c:v>
                </c:pt>
              </c:numCache>
            </c:numRef>
          </c:val>
          <c:extLst>
            <c:ext xmlns:c16="http://schemas.microsoft.com/office/drawing/2014/chart" uri="{C3380CC4-5D6E-409C-BE32-E72D297353CC}">
              <c16:uniqueId val="{00000006-22D5-427F-87A3-0A67B667ECC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4766535433070871"/>
          <c:y val="0.23922616528809887"/>
          <c:w val="0.24494695975503067"/>
          <c:h val="0.3031743084074878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306111910117223E-2"/>
          <c:y val="8.4760659044111952E-2"/>
          <c:w val="0.91269384960277256"/>
          <c:h val="0.81992878451407958"/>
        </c:manualLayout>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'[FErry data  graphs.xlsx]slide 35'!$A$2:$A$7</c:f>
              <c:strCache>
                <c:ptCount val="6"/>
                <c:pt idx="0">
                  <c:v>0</c:v>
                </c:pt>
                <c:pt idx="1">
                  <c:v>0-3</c:v>
                </c:pt>
                <c:pt idx="2">
                  <c:v>4-6</c:v>
                </c:pt>
                <c:pt idx="3">
                  <c:v>7-9</c:v>
                </c:pt>
                <c:pt idx="4">
                  <c:v>10 or more</c:v>
                </c:pt>
                <c:pt idx="5">
                  <c:v>Unsure</c:v>
                </c:pt>
              </c:strCache>
            </c:strRef>
          </c:cat>
          <c:val>
            <c:numRef>
              <c:f>'[FErry data  graphs.xlsx]slide 35'!$B$2:$B$7</c:f>
              <c:numCache>
                <c:formatCode>General</c:formatCode>
                <c:ptCount val="6"/>
                <c:pt idx="0">
                  <c:v>5</c:v>
                </c:pt>
                <c:pt idx="1">
                  <c:v>8</c:v>
                </c:pt>
                <c:pt idx="2">
                  <c:v>0</c:v>
                </c:pt>
                <c:pt idx="3">
                  <c:v>0</c:v>
                </c:pt>
                <c:pt idx="4">
                  <c:v>3</c:v>
                </c:pt>
                <c:pt idx="5">
                  <c:v>4</c:v>
                </c:pt>
              </c:numCache>
            </c:numRef>
          </c:val>
          <c:extLst>
            <c:ext xmlns:c16="http://schemas.microsoft.com/office/drawing/2014/chart" uri="{C3380CC4-5D6E-409C-BE32-E72D297353CC}">
              <c16:uniqueId val="{00000000-5E84-44E4-A1C8-05001AEB24E6}"/>
            </c:ext>
          </c:extLst>
        </c:ser>
        <c:dLbls>
          <c:showLegendKey val="0"/>
          <c:showVal val="0"/>
          <c:showCatName val="0"/>
          <c:showSerName val="0"/>
          <c:showPercent val="0"/>
          <c:showBubbleSize val="0"/>
        </c:dLbls>
        <c:gapWidth val="100"/>
        <c:overlap val="-24"/>
        <c:axId val="1979118320"/>
        <c:axId val="1619165984"/>
      </c:barChart>
      <c:catAx>
        <c:axId val="197911832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crossAx val="1619165984"/>
        <c:crosses val="autoZero"/>
        <c:auto val="1"/>
        <c:lblAlgn val="ctr"/>
        <c:lblOffset val="100"/>
        <c:noMultiLvlLbl val="0"/>
      </c:catAx>
      <c:valAx>
        <c:axId val="161916598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79118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'[FErry data  graphs.xlsx]Slide 38'!$A$2:$A$6</c:f>
              <c:strCache>
                <c:ptCount val="5"/>
                <c:pt idx="0">
                  <c:v>Always</c:v>
                </c:pt>
                <c:pt idx="1">
                  <c:v>Usually</c:v>
                </c:pt>
                <c:pt idx="2">
                  <c:v>Sometimes</c:v>
                </c:pt>
                <c:pt idx="3">
                  <c:v>Rarely</c:v>
                </c:pt>
                <c:pt idx="4">
                  <c:v>Never</c:v>
                </c:pt>
              </c:strCache>
            </c:strRef>
          </c:cat>
          <c:val>
            <c:numRef>
              <c:f>'[FErry data  graphs.xlsx]Slide 38'!$B$2:$B$6</c:f>
              <c:numCache>
                <c:formatCode>General</c:formatCode>
                <c:ptCount val="5"/>
                <c:pt idx="0" formatCode="0%">
                  <c:v>0.7</c:v>
                </c:pt>
                <c:pt idx="1">
                  <c:v>0</c:v>
                </c:pt>
                <c:pt idx="2">
                  <c:v>0</c:v>
                </c:pt>
                <c:pt idx="3">
                  <c:v>0</c:v>
                </c:pt>
                <c:pt idx="4" formatCode="0%">
                  <c:v>0.3</c:v>
                </c:pt>
              </c:numCache>
            </c:numRef>
          </c:val>
          <c:extLst>
            <c:ext xmlns:c16="http://schemas.microsoft.com/office/drawing/2014/chart" uri="{C3380CC4-5D6E-409C-BE32-E72D297353CC}">
              <c16:uniqueId val="{00000000-9143-48E0-B097-996A9E9244CB}"/>
            </c:ext>
          </c:extLst>
        </c:ser>
        <c:dLbls>
          <c:dLblPos val="inEnd"/>
          <c:showLegendKey val="0"/>
          <c:showVal val="1"/>
          <c:showCatName val="0"/>
          <c:showSerName val="0"/>
          <c:showPercent val="0"/>
          <c:showBubbleSize val="0"/>
        </c:dLbls>
        <c:gapWidth val="100"/>
        <c:overlap val="-24"/>
        <c:axId val="191137791"/>
        <c:axId val="2026714719"/>
      </c:barChart>
      <c:catAx>
        <c:axId val="19113779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26714719"/>
        <c:crosses val="autoZero"/>
        <c:auto val="1"/>
        <c:lblAlgn val="ctr"/>
        <c:lblOffset val="100"/>
        <c:noMultiLvlLbl val="0"/>
      </c:catAx>
      <c:valAx>
        <c:axId val="2026714719"/>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911377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46F6-4084-B9D3-864CD493D36C}"/>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46F6-4084-B9D3-864CD493D36C}"/>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'[FErry data  graphs.xlsx]Slde 5'!$A$2:$A$3</c:f>
              <c:strCache>
                <c:ptCount val="2"/>
                <c:pt idx="0">
                  <c:v>Yes</c:v>
                </c:pt>
                <c:pt idx="1">
                  <c:v>No</c:v>
                </c:pt>
              </c:strCache>
            </c:strRef>
          </c:cat>
          <c:val>
            <c:numRef>
              <c:f>'[FErry data  graphs.xlsx]Slde 5'!$B$2:$B$3</c:f>
              <c:numCache>
                <c:formatCode>General</c:formatCode>
                <c:ptCount val="2"/>
                <c:pt idx="0">
                  <c:v>9</c:v>
                </c:pt>
                <c:pt idx="1">
                  <c:v>10</c:v>
                </c:pt>
              </c:numCache>
            </c:numRef>
          </c:val>
          <c:extLst>
            <c:ext xmlns:c16="http://schemas.microsoft.com/office/drawing/2014/chart" uri="{C3380CC4-5D6E-409C-BE32-E72D297353CC}">
              <c16:uniqueId val="{00000004-46F6-4084-B9D3-864CD493D36C}"/>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29763317539103E-2"/>
          <c:y val="5.0162340818508795E-2"/>
          <c:w val="0.59348935549722948"/>
          <c:h val="0.91510981490354448"/>
        </c:manualLayout>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FEC-4A18-9167-3492D4B56A5F}"/>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FEC-4A18-9167-3492D4B56A5F}"/>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7FEC-4A18-9167-3492D4B56A5F}"/>
              </c:ext>
            </c:extLst>
          </c:dPt>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6'!$A$2:$A$4</c:f>
              <c:strCache>
                <c:ptCount val="3"/>
                <c:pt idx="0">
                  <c:v>Period of Purple Crying</c:v>
                </c:pt>
                <c:pt idx="1">
                  <c:v>Keep your Cool When Baby Cries</c:v>
                </c:pt>
                <c:pt idx="2">
                  <c:v>Other</c:v>
                </c:pt>
              </c:strCache>
            </c:strRef>
          </c:cat>
          <c:val>
            <c:numRef>
              <c:f>'slide 6'!$B$2:$B$4</c:f>
              <c:numCache>
                <c:formatCode>General</c:formatCode>
                <c:ptCount val="3"/>
                <c:pt idx="0">
                  <c:v>13</c:v>
                </c:pt>
                <c:pt idx="1">
                  <c:v>4</c:v>
                </c:pt>
                <c:pt idx="2">
                  <c:v>3</c:v>
                </c:pt>
              </c:numCache>
            </c:numRef>
          </c:val>
          <c:extLst>
            <c:ext xmlns:c16="http://schemas.microsoft.com/office/drawing/2014/chart" uri="{C3380CC4-5D6E-409C-BE32-E72D297353CC}">
              <c16:uniqueId val="{00000006-7FEC-4A18-9167-3492D4B56A5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58333201365910203"/>
          <c:y val="8.944444444444441E-2"/>
          <c:w val="0.4148354478133206"/>
          <c:h val="0.3412953378125121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'slide 15'!$A$2:$A$3</c:f>
              <c:strCache>
                <c:ptCount val="2"/>
                <c:pt idx="0">
                  <c:v>Prescribe Naloxone (Narcan) before discharge</c:v>
                </c:pt>
                <c:pt idx="1">
                  <c:v>Always ask if she would like a referral to medication-assisted treatment (MAT) program</c:v>
                </c:pt>
              </c:strCache>
            </c:strRef>
          </c:cat>
          <c:val>
            <c:numRef>
              <c:f>'slide 15'!$B$2:$B$3</c:f>
              <c:numCache>
                <c:formatCode>0.0%</c:formatCode>
                <c:ptCount val="2"/>
                <c:pt idx="0">
                  <c:v>0.105</c:v>
                </c:pt>
                <c:pt idx="1">
                  <c:v>0.52600000000000002</c:v>
                </c:pt>
              </c:numCache>
            </c:numRef>
          </c:val>
          <c:extLst>
            <c:ext xmlns:c16="http://schemas.microsoft.com/office/drawing/2014/chart" uri="{C3380CC4-5D6E-409C-BE32-E72D297353CC}">
              <c16:uniqueId val="{00000000-3285-46D7-A0F8-2BEFD37B7FD5}"/>
            </c:ext>
          </c:extLst>
        </c:ser>
        <c:dLbls>
          <c:showLegendKey val="0"/>
          <c:showVal val="0"/>
          <c:showCatName val="0"/>
          <c:showSerName val="0"/>
          <c:showPercent val="0"/>
          <c:showBubbleSize val="0"/>
        </c:dLbls>
        <c:gapWidth val="326"/>
        <c:overlap val="-58"/>
        <c:axId val="144603744"/>
        <c:axId val="1192784528"/>
      </c:barChart>
      <c:catAx>
        <c:axId val="144603744"/>
        <c:scaling>
          <c:orientation val="minMax"/>
        </c:scaling>
        <c:delete val="1"/>
        <c:axPos val="l"/>
        <c:numFmt formatCode="General" sourceLinked="1"/>
        <c:majorTickMark val="none"/>
        <c:minorTickMark val="none"/>
        <c:tickLblPos val="nextTo"/>
        <c:crossAx val="1192784528"/>
        <c:crosses val="autoZero"/>
        <c:auto val="1"/>
        <c:lblAlgn val="ctr"/>
        <c:lblOffset val="100"/>
        <c:noMultiLvlLbl val="0"/>
      </c:catAx>
      <c:valAx>
        <c:axId val="1192784528"/>
        <c:scaling>
          <c:orientation val="minMax"/>
          <c:max val="1"/>
        </c:scaling>
        <c:delete val="0"/>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60374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C22-43A5-914F-BA3D039586C0}"/>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C22-43A5-914F-BA3D039586C0}"/>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C22-43A5-914F-BA3D039586C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'[FErry data  graphs.xlsx]Slide 21'!$A$2:$A$4</c:f>
              <c:strCache>
                <c:ptCount val="3"/>
                <c:pt idx="0">
                  <c:v>Always</c:v>
                </c:pt>
                <c:pt idx="1">
                  <c:v>Usually</c:v>
                </c:pt>
                <c:pt idx="2">
                  <c:v>Sometimes</c:v>
                </c:pt>
              </c:strCache>
            </c:strRef>
          </c:cat>
          <c:val>
            <c:numRef>
              <c:f>'[FErry data  graphs.xlsx]Slide 21'!$B$2:$B$4</c:f>
              <c:numCache>
                <c:formatCode>General</c:formatCode>
                <c:ptCount val="3"/>
                <c:pt idx="0">
                  <c:v>10</c:v>
                </c:pt>
                <c:pt idx="1">
                  <c:v>9</c:v>
                </c:pt>
                <c:pt idx="2">
                  <c:v>1</c:v>
                </c:pt>
              </c:numCache>
            </c:numRef>
          </c:val>
          <c:extLst>
            <c:ext xmlns:c16="http://schemas.microsoft.com/office/drawing/2014/chart" uri="{C3380CC4-5D6E-409C-BE32-E72D297353CC}">
              <c16:uniqueId val="{00000006-FC22-43A5-914F-BA3D039586C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Experience with Doulas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BF66-48DC-8FD6-E3C069AA66A4}"/>
              </c:ext>
            </c:extLst>
          </c:dPt>
          <c:dPt>
            <c:idx val="1"/>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BF66-48DC-8FD6-E3C069AA66A4}"/>
              </c:ext>
            </c:extLst>
          </c:dPt>
          <c:dPt>
            <c:idx val="2"/>
            <c:bubble3D val="0"/>
            <c:spPr>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BF66-48DC-8FD6-E3C069AA66A4}"/>
              </c:ext>
            </c:extLst>
          </c:dPt>
          <c:dPt>
            <c:idx val="3"/>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BF66-48DC-8FD6-E3C069AA66A4}"/>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'[FErry data  graphs.xlsx]slide 24'!$A$2:$A$5</c:f>
              <c:strCache>
                <c:ptCount val="4"/>
                <c:pt idx="0">
                  <c:v>No experience</c:v>
                </c:pt>
                <c:pt idx="1">
                  <c:v>Positvie</c:v>
                </c:pt>
                <c:pt idx="2">
                  <c:v>Negative</c:v>
                </c:pt>
                <c:pt idx="3">
                  <c:v>Mix of postiive and negative</c:v>
                </c:pt>
              </c:strCache>
            </c:strRef>
          </c:cat>
          <c:val>
            <c:numRef>
              <c:f>'[FErry data  graphs.xlsx]slide 24'!$B$2:$B$5</c:f>
              <c:numCache>
                <c:formatCode>0</c:formatCode>
                <c:ptCount val="4"/>
                <c:pt idx="0">
                  <c:v>3</c:v>
                </c:pt>
                <c:pt idx="1">
                  <c:v>3</c:v>
                </c:pt>
                <c:pt idx="2">
                  <c:v>1</c:v>
                </c:pt>
                <c:pt idx="3">
                  <c:v>11</c:v>
                </c:pt>
              </c:numCache>
            </c:numRef>
          </c:val>
          <c:extLst>
            <c:ext xmlns:c16="http://schemas.microsoft.com/office/drawing/2014/chart" uri="{C3380CC4-5D6E-409C-BE32-E72D297353CC}">
              <c16:uniqueId val="{00000008-BF66-48DC-8FD6-E3C069AA66A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12524444602438237"/>
          <c:y val="0.89755554550759098"/>
          <c:w val="0.81973915224479554"/>
          <c:h val="9.697549086101726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Culture around Doulas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explosion val="2"/>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D2CD-445B-9DB8-1EE615092750}"/>
              </c:ext>
            </c:extLst>
          </c:dPt>
          <c:dPt>
            <c:idx val="1"/>
            <c:bubble3D val="0"/>
            <c:spPr>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D2CD-445B-9DB8-1EE615092750}"/>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D2CD-445B-9DB8-1EE615092750}"/>
              </c:ext>
            </c:extLst>
          </c:dPt>
          <c:dPt>
            <c:idx val="3"/>
            <c:bubble3D val="0"/>
            <c:spPr>
              <a:solidFill>
                <a:schemeClr val="bg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D2CD-445B-9DB8-1EE615092750}"/>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'[FErry data  graphs.xlsx]slide 24.2'!$A$3:$A$6</c:f>
              <c:strCache>
                <c:ptCount val="4"/>
                <c:pt idx="0">
                  <c:v>Acceptance among staff</c:v>
                </c:pt>
                <c:pt idx="1">
                  <c:v>Acceptance among providers</c:v>
                </c:pt>
                <c:pt idx="2">
                  <c:v>Resistance among staff</c:v>
                </c:pt>
                <c:pt idx="3">
                  <c:v>Resistance among providers</c:v>
                </c:pt>
              </c:strCache>
            </c:strRef>
          </c:cat>
          <c:val>
            <c:numRef>
              <c:f>'[FErry data  graphs.xlsx]slide 24.2'!$B$3:$B$6</c:f>
              <c:numCache>
                <c:formatCode>0</c:formatCode>
                <c:ptCount val="4"/>
                <c:pt idx="0">
                  <c:v>5</c:v>
                </c:pt>
                <c:pt idx="1">
                  <c:v>3</c:v>
                </c:pt>
                <c:pt idx="2" formatCode="General">
                  <c:v>4</c:v>
                </c:pt>
                <c:pt idx="3" formatCode="General">
                  <c:v>4</c:v>
                </c:pt>
              </c:numCache>
            </c:numRef>
          </c:val>
          <c:extLst>
            <c:ext xmlns:c16="http://schemas.microsoft.com/office/drawing/2014/chart" uri="{C3380CC4-5D6E-409C-BE32-E72D297353CC}">
              <c16:uniqueId val="{00000008-D2CD-445B-9DB8-1EE61509275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Hospitals with and without dedicated lactation staff</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0009040103594204"/>
          <c:y val="0.10459725166631625"/>
          <c:w val="0.44771367822063279"/>
          <c:h val="0.87272540188677306"/>
        </c:manualLayout>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ADF-4155-B74D-0FE02F3692F2}"/>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ADF-4155-B74D-0FE02F3692F2}"/>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ADF-4155-B74D-0FE02F3692F2}"/>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'slide 26'!$A$3:$A$5</c:f>
              <c:strCache>
                <c:ptCount val="3"/>
                <c:pt idx="0">
                  <c:v>Dedicated lactation only staff</c:v>
                </c:pt>
                <c:pt idx="1">
                  <c:v>Lactation staff also has patient care duties</c:v>
                </c:pt>
                <c:pt idx="2">
                  <c:v>No lactation staff</c:v>
                </c:pt>
              </c:strCache>
            </c:strRef>
          </c:cat>
          <c:val>
            <c:numRef>
              <c:f>'slide 26'!$B$3:$B$5</c:f>
              <c:numCache>
                <c:formatCode>General</c:formatCode>
                <c:ptCount val="3"/>
                <c:pt idx="0">
                  <c:v>11</c:v>
                </c:pt>
                <c:pt idx="1">
                  <c:v>5</c:v>
                </c:pt>
                <c:pt idx="2">
                  <c:v>4</c:v>
                </c:pt>
              </c:numCache>
            </c:numRef>
          </c:val>
          <c:extLst>
            <c:ext xmlns:c16="http://schemas.microsoft.com/office/drawing/2014/chart" uri="{C3380CC4-5D6E-409C-BE32-E72D297353CC}">
              <c16:uniqueId val="{00000006-FADF-4155-B74D-0FE02F3692F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5.4144323564945099E-2"/>
          <c:y val="0.35640284609625994"/>
          <c:w val="0.31439270370319056"/>
          <c:h val="0.4937121700122448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cat>
            <c:strRef>
              <c:f>'[FErry data  graphs.xlsx]Slide 27'!$A$2:$A$5</c:f>
              <c:strCache>
                <c:ptCount val="4"/>
                <c:pt idx="0">
                  <c:v>None of the above</c:v>
                </c:pt>
                <c:pt idx="1">
                  <c:v>Formula samples</c:v>
                </c:pt>
                <c:pt idx="2">
                  <c:v>Formula gift bags</c:v>
                </c:pt>
                <c:pt idx="3">
                  <c:v>Any formula branded materials or items</c:v>
                </c:pt>
              </c:strCache>
            </c:strRef>
          </c:cat>
          <c:val>
            <c:numRef>
              <c:f>'[FErry data  graphs.xlsx]Slide 27'!$B$2:$B$5</c:f>
              <c:numCache>
                <c:formatCode>General</c:formatCode>
                <c:ptCount val="4"/>
                <c:pt idx="0">
                  <c:v>16</c:v>
                </c:pt>
                <c:pt idx="1">
                  <c:v>4</c:v>
                </c:pt>
                <c:pt idx="2">
                  <c:v>0</c:v>
                </c:pt>
                <c:pt idx="3">
                  <c:v>0</c:v>
                </c:pt>
              </c:numCache>
            </c:numRef>
          </c:val>
          <c:extLst>
            <c:ext xmlns:c16="http://schemas.microsoft.com/office/drawing/2014/chart" uri="{C3380CC4-5D6E-409C-BE32-E72D297353CC}">
              <c16:uniqueId val="{00000000-553F-42AE-A523-F03601A04F88}"/>
            </c:ext>
          </c:extLst>
        </c:ser>
        <c:dLbls>
          <c:showLegendKey val="0"/>
          <c:showVal val="0"/>
          <c:showCatName val="0"/>
          <c:showSerName val="0"/>
          <c:showPercent val="0"/>
          <c:showBubbleSize val="0"/>
        </c:dLbls>
        <c:gapWidth val="100"/>
        <c:overlap val="-24"/>
        <c:axId val="1618058991"/>
        <c:axId val="2026703679"/>
      </c:barChart>
      <c:catAx>
        <c:axId val="161805899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crossAx val="2026703679"/>
        <c:crosses val="autoZero"/>
        <c:auto val="1"/>
        <c:lblAlgn val="ctr"/>
        <c:lblOffset val="100"/>
        <c:noMultiLvlLbl val="0"/>
      </c:catAx>
      <c:valAx>
        <c:axId val="2026703679"/>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1618058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47AE24-35ED-41E3-ABD7-390EBFECDAA3}"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D8989E6F-1D9D-424B-A666-C7CD48F16E38}">
      <dgm:prSet phldrT="[Text]" custT="1"/>
      <dgm:spPr>
        <a:ln>
          <a:noFill/>
        </a:ln>
      </dgm:spPr>
      <dgm:t>
        <a:bodyPr/>
        <a:lstStyle/>
        <a:p>
          <a:r>
            <a:rPr lang="en-US" sz="2000">
              <a:solidFill>
                <a:schemeClr val="tx1"/>
              </a:solidFill>
            </a:rPr>
            <a:t>West Virginia Perinatal Partnership</a:t>
          </a:r>
        </a:p>
      </dgm:t>
    </dgm:pt>
    <dgm:pt modelId="{6E830D77-0F53-4651-B10B-C20C675E21A3}" type="parTrans" cxnId="{364E5278-54EA-4586-850B-20AFF2B5CD5A}">
      <dgm:prSet/>
      <dgm:spPr/>
      <dgm:t>
        <a:bodyPr/>
        <a:lstStyle/>
        <a:p>
          <a:endParaRPr lang="en-US"/>
        </a:p>
      </dgm:t>
    </dgm:pt>
    <dgm:pt modelId="{29B384BB-93A0-4A5B-B6EC-3C5E5F617160}" type="sibTrans" cxnId="{364E5278-54EA-4586-850B-20AFF2B5CD5A}">
      <dgm:prSet/>
      <dgm:spPr/>
      <dgm:t>
        <a:bodyPr/>
        <a:lstStyle/>
        <a:p>
          <a:endParaRPr lang="en-US"/>
        </a:p>
      </dgm:t>
    </dgm:pt>
    <dgm:pt modelId="{EF68BF5F-81FF-4A6B-923E-361625583871}">
      <dgm:prSet phldrT="[Text]" custT="1"/>
      <dgm:spPr>
        <a:solidFill>
          <a:schemeClr val="accent3">
            <a:lumMod val="60000"/>
            <a:lumOff val="40000"/>
          </a:schemeClr>
        </a:solidFill>
        <a:ln>
          <a:noFill/>
        </a:ln>
      </dgm:spPr>
      <dgm:t>
        <a:bodyPr/>
        <a:lstStyle/>
        <a:p>
          <a:r>
            <a:rPr lang="en-US" sz="2000">
              <a:solidFill>
                <a:schemeClr val="tx1"/>
              </a:solidFill>
            </a:rPr>
            <a:t>Maternal &amp; Infant Safety</a:t>
          </a:r>
        </a:p>
      </dgm:t>
    </dgm:pt>
    <dgm:pt modelId="{7FA4B721-3A4A-4E0B-B611-4C8A51B52002}" type="parTrans" cxnId="{59FAE73E-494A-4B99-8D96-CDB4270F0677}">
      <dgm:prSet/>
      <dgm:spPr/>
      <dgm:t>
        <a:bodyPr/>
        <a:lstStyle/>
        <a:p>
          <a:endParaRPr lang="en-US"/>
        </a:p>
      </dgm:t>
    </dgm:pt>
    <dgm:pt modelId="{EA0F787F-35A8-49FC-BBF4-D3D71AFCED06}" type="sibTrans" cxnId="{59FAE73E-494A-4B99-8D96-CDB4270F0677}">
      <dgm:prSet/>
      <dgm:spPr/>
      <dgm:t>
        <a:bodyPr/>
        <a:lstStyle/>
        <a:p>
          <a:endParaRPr lang="en-US"/>
        </a:p>
      </dgm:t>
    </dgm:pt>
    <dgm:pt modelId="{4370D805-2904-4C04-9DF3-526DA97EF61B}">
      <dgm:prSet phldrT="[Text]" custT="1"/>
      <dgm:spPr>
        <a:solidFill>
          <a:schemeClr val="accent2">
            <a:lumMod val="40000"/>
            <a:lumOff val="60000"/>
          </a:schemeClr>
        </a:solidFill>
        <a:ln>
          <a:noFill/>
        </a:ln>
      </dgm:spPr>
      <dgm:t>
        <a:bodyPr/>
        <a:lstStyle/>
        <a:p>
          <a:r>
            <a:rPr lang="en-US" sz="2000">
              <a:solidFill>
                <a:schemeClr val="tx1"/>
              </a:solidFill>
            </a:rPr>
            <a:t>Breastfeeding</a:t>
          </a:r>
        </a:p>
      </dgm:t>
    </dgm:pt>
    <dgm:pt modelId="{F1918102-CC0B-4823-87CE-FF2C4C1D47FE}" type="parTrans" cxnId="{B1D8E301-6A22-4518-8942-5A9D8F8AD808}">
      <dgm:prSet/>
      <dgm:spPr/>
      <dgm:t>
        <a:bodyPr/>
        <a:lstStyle/>
        <a:p>
          <a:endParaRPr lang="en-US"/>
        </a:p>
      </dgm:t>
    </dgm:pt>
    <dgm:pt modelId="{70E97771-D670-4005-8DAB-834F1EE3850B}" type="sibTrans" cxnId="{B1D8E301-6A22-4518-8942-5A9D8F8AD808}">
      <dgm:prSet/>
      <dgm:spPr/>
      <dgm:t>
        <a:bodyPr/>
        <a:lstStyle/>
        <a:p>
          <a:endParaRPr lang="en-US"/>
        </a:p>
      </dgm:t>
    </dgm:pt>
    <dgm:pt modelId="{139A657C-9995-43AD-9786-7EB2424BA2A3}">
      <dgm:prSet phldrT="[Text]" custT="1"/>
      <dgm:spPr>
        <a:solidFill>
          <a:schemeClr val="accent3">
            <a:lumMod val="40000"/>
            <a:lumOff val="60000"/>
          </a:schemeClr>
        </a:solidFill>
        <a:ln>
          <a:noFill/>
        </a:ln>
      </dgm:spPr>
      <dgm:t>
        <a:bodyPr/>
        <a:lstStyle/>
        <a:p>
          <a:r>
            <a:rPr lang="en-US" sz="2000">
              <a:solidFill>
                <a:schemeClr val="tx1"/>
              </a:solidFill>
            </a:rPr>
            <a:t>Substance Use Disorder</a:t>
          </a:r>
        </a:p>
      </dgm:t>
    </dgm:pt>
    <dgm:pt modelId="{1B44C91A-09E3-429D-AD59-211CA52DA2B4}" type="parTrans" cxnId="{10683BC6-B513-493B-82F7-96FD34DE52E2}">
      <dgm:prSet/>
      <dgm:spPr/>
      <dgm:t>
        <a:bodyPr/>
        <a:lstStyle/>
        <a:p>
          <a:endParaRPr lang="en-US"/>
        </a:p>
      </dgm:t>
    </dgm:pt>
    <dgm:pt modelId="{6247D994-8034-4B3B-AED0-B96A84B2F189}" type="sibTrans" cxnId="{10683BC6-B513-493B-82F7-96FD34DE52E2}">
      <dgm:prSet/>
      <dgm:spPr/>
      <dgm:t>
        <a:bodyPr/>
        <a:lstStyle/>
        <a:p>
          <a:endParaRPr lang="en-US"/>
        </a:p>
      </dgm:t>
    </dgm:pt>
    <dgm:pt modelId="{59D8310B-C5DE-4FA4-A608-7CB7B48875AA}">
      <dgm:prSet phldrT="[Text]" custT="1"/>
      <dgm:spPr>
        <a:solidFill>
          <a:schemeClr val="accent1">
            <a:lumMod val="60000"/>
            <a:lumOff val="40000"/>
          </a:schemeClr>
        </a:solidFill>
        <a:ln>
          <a:noFill/>
        </a:ln>
      </dgm:spPr>
      <dgm:t>
        <a:bodyPr/>
        <a:lstStyle/>
        <a:p>
          <a:r>
            <a:rPr lang="en-US" sz="2000">
              <a:solidFill>
                <a:schemeClr val="tx1"/>
              </a:solidFill>
            </a:rPr>
            <a:t>Quality Improvement</a:t>
          </a:r>
        </a:p>
      </dgm:t>
    </dgm:pt>
    <dgm:pt modelId="{119CC143-BFF3-4712-BDE6-FB22879B371D}" type="parTrans" cxnId="{AAC6AD1D-6C96-4330-BA2D-2FCF13CBC09C}">
      <dgm:prSet/>
      <dgm:spPr/>
      <dgm:t>
        <a:bodyPr/>
        <a:lstStyle/>
        <a:p>
          <a:endParaRPr lang="en-US"/>
        </a:p>
      </dgm:t>
    </dgm:pt>
    <dgm:pt modelId="{AFF9F315-A61D-48F2-B56F-8C28994FBC0F}" type="sibTrans" cxnId="{AAC6AD1D-6C96-4330-BA2D-2FCF13CBC09C}">
      <dgm:prSet/>
      <dgm:spPr/>
      <dgm:t>
        <a:bodyPr/>
        <a:lstStyle/>
        <a:p>
          <a:endParaRPr lang="en-US"/>
        </a:p>
      </dgm:t>
    </dgm:pt>
    <dgm:pt modelId="{B7276782-1379-4B6E-81F5-60A2F69D8101}">
      <dgm:prSet phldrT="[Text]" custT="1"/>
      <dgm:spPr>
        <a:solidFill>
          <a:schemeClr val="accent2">
            <a:lumMod val="75000"/>
          </a:schemeClr>
        </a:solidFill>
        <a:ln>
          <a:noFill/>
        </a:ln>
      </dgm:spPr>
      <dgm:t>
        <a:bodyPr/>
        <a:lstStyle/>
        <a:p>
          <a:r>
            <a:rPr lang="en-US" sz="2000">
              <a:solidFill>
                <a:schemeClr val="tx1"/>
              </a:solidFill>
            </a:rPr>
            <a:t>Access to Care</a:t>
          </a:r>
        </a:p>
      </dgm:t>
    </dgm:pt>
    <dgm:pt modelId="{CBD66221-1610-4E24-96A5-094DAEDEF867}" type="parTrans" cxnId="{BC61C934-B633-403B-BF9E-D8CF928B7D1C}">
      <dgm:prSet/>
      <dgm:spPr/>
      <dgm:t>
        <a:bodyPr/>
        <a:lstStyle/>
        <a:p>
          <a:endParaRPr lang="en-US"/>
        </a:p>
      </dgm:t>
    </dgm:pt>
    <dgm:pt modelId="{43CE4851-95B9-453F-A4B1-EF5C534AFC70}" type="sibTrans" cxnId="{BC61C934-B633-403B-BF9E-D8CF928B7D1C}">
      <dgm:prSet/>
      <dgm:spPr/>
      <dgm:t>
        <a:bodyPr/>
        <a:lstStyle/>
        <a:p>
          <a:endParaRPr lang="en-US"/>
        </a:p>
      </dgm:t>
    </dgm:pt>
    <dgm:pt modelId="{D4F13A5D-78AD-43F5-AD74-DC23571D7C76}">
      <dgm:prSet phldrT="[Text]" custT="1"/>
      <dgm:spPr>
        <a:solidFill>
          <a:schemeClr val="accent1">
            <a:lumMod val="75000"/>
          </a:schemeClr>
        </a:solidFill>
        <a:ln>
          <a:noFill/>
        </a:ln>
      </dgm:spPr>
      <dgm:t>
        <a:bodyPr/>
        <a:lstStyle/>
        <a:p>
          <a:r>
            <a:rPr lang="en-US" sz="2000">
              <a:solidFill>
                <a:schemeClr val="tx1"/>
              </a:solidFill>
            </a:rPr>
            <a:t>Outreach and Education</a:t>
          </a:r>
        </a:p>
      </dgm:t>
    </dgm:pt>
    <dgm:pt modelId="{3FB79414-29DF-4E0A-BEA0-197931C46148}" type="parTrans" cxnId="{1646F96E-3994-4B76-A519-B75D4435BA34}">
      <dgm:prSet/>
      <dgm:spPr/>
      <dgm:t>
        <a:bodyPr/>
        <a:lstStyle/>
        <a:p>
          <a:endParaRPr lang="en-US"/>
        </a:p>
      </dgm:t>
    </dgm:pt>
    <dgm:pt modelId="{80B1CD5E-DB37-40E3-B7C6-72910D970971}" type="sibTrans" cxnId="{1646F96E-3994-4B76-A519-B75D4435BA34}">
      <dgm:prSet/>
      <dgm:spPr/>
      <dgm:t>
        <a:bodyPr/>
        <a:lstStyle/>
        <a:p>
          <a:endParaRPr lang="en-US"/>
        </a:p>
      </dgm:t>
    </dgm:pt>
    <dgm:pt modelId="{1F6069AA-70D6-4154-80F6-A64E2731E05B}">
      <dgm:prSet phldrT="[Text]" custT="1"/>
      <dgm:spPr>
        <a:solidFill>
          <a:schemeClr val="bg2">
            <a:lumMod val="75000"/>
          </a:schemeClr>
        </a:solidFill>
        <a:ln>
          <a:noFill/>
        </a:ln>
      </dgm:spPr>
      <dgm:t>
        <a:bodyPr/>
        <a:lstStyle/>
        <a:p>
          <a:r>
            <a:rPr lang="en-US" sz="2000">
              <a:solidFill>
                <a:schemeClr val="tx1"/>
              </a:solidFill>
            </a:rPr>
            <a:t>Contraception</a:t>
          </a:r>
        </a:p>
      </dgm:t>
    </dgm:pt>
    <dgm:pt modelId="{8C174277-3F3D-47A5-ACED-0AE72DF34503}" type="parTrans" cxnId="{51EA0E51-3453-4D14-B972-822B750E431A}">
      <dgm:prSet/>
      <dgm:spPr/>
      <dgm:t>
        <a:bodyPr/>
        <a:lstStyle/>
        <a:p>
          <a:endParaRPr lang="en-US"/>
        </a:p>
      </dgm:t>
    </dgm:pt>
    <dgm:pt modelId="{7F6259E6-17AD-454A-8918-6BA7D0FE4190}" type="sibTrans" cxnId="{51EA0E51-3453-4D14-B972-822B750E431A}">
      <dgm:prSet/>
      <dgm:spPr/>
      <dgm:t>
        <a:bodyPr/>
        <a:lstStyle/>
        <a:p>
          <a:endParaRPr lang="en-US"/>
        </a:p>
      </dgm:t>
    </dgm:pt>
    <dgm:pt modelId="{2C2E36DC-F93C-4AEC-8C08-CCFEBCB94959}">
      <dgm:prSet phldrT="[Text]" custT="1"/>
      <dgm:spPr>
        <a:solidFill>
          <a:schemeClr val="accent1">
            <a:lumMod val="20000"/>
            <a:lumOff val="80000"/>
          </a:schemeClr>
        </a:solidFill>
        <a:ln>
          <a:noFill/>
        </a:ln>
      </dgm:spPr>
      <dgm:t>
        <a:bodyPr/>
        <a:lstStyle/>
        <a:p>
          <a:r>
            <a:rPr lang="en-US" sz="2000">
              <a:solidFill>
                <a:schemeClr val="tx1"/>
              </a:solidFill>
            </a:rPr>
            <a:t>Tobacco Cessation</a:t>
          </a:r>
        </a:p>
      </dgm:t>
    </dgm:pt>
    <dgm:pt modelId="{DFD61AD5-8EF4-4B2B-8DF8-EE926FE975BD}" type="parTrans" cxnId="{88B85702-248F-4CE8-8AFE-398AE02FD3E5}">
      <dgm:prSet/>
      <dgm:spPr/>
      <dgm:t>
        <a:bodyPr/>
        <a:lstStyle/>
        <a:p>
          <a:endParaRPr lang="en-US"/>
        </a:p>
      </dgm:t>
    </dgm:pt>
    <dgm:pt modelId="{8C8DF3CA-CE18-4AE6-B597-D529D31B7DA2}" type="sibTrans" cxnId="{88B85702-248F-4CE8-8AFE-398AE02FD3E5}">
      <dgm:prSet/>
      <dgm:spPr/>
      <dgm:t>
        <a:bodyPr/>
        <a:lstStyle/>
        <a:p>
          <a:endParaRPr lang="en-US"/>
        </a:p>
      </dgm:t>
    </dgm:pt>
    <dgm:pt modelId="{660E4F13-541B-4E03-AC92-AB71D1F6DB11}">
      <dgm:prSet phldrT="[Text]" custT="1"/>
      <dgm:spPr>
        <a:solidFill>
          <a:schemeClr val="accent3">
            <a:lumMod val="75000"/>
          </a:schemeClr>
        </a:solidFill>
        <a:ln>
          <a:noFill/>
        </a:ln>
      </dgm:spPr>
      <dgm:t>
        <a:bodyPr/>
        <a:lstStyle/>
        <a:p>
          <a:r>
            <a:rPr lang="en-US" sz="2000">
              <a:solidFill>
                <a:schemeClr val="tx1"/>
              </a:solidFill>
            </a:rPr>
            <a:t>Labor Support</a:t>
          </a:r>
        </a:p>
      </dgm:t>
    </dgm:pt>
    <dgm:pt modelId="{A118CA4B-C9AA-45EC-A17B-6A1A44E02DC4}" type="parTrans" cxnId="{1D8F9CBC-ECE6-40DA-AECE-5A7E34B3BB82}">
      <dgm:prSet/>
      <dgm:spPr/>
      <dgm:t>
        <a:bodyPr/>
        <a:lstStyle/>
        <a:p>
          <a:endParaRPr lang="en-US"/>
        </a:p>
      </dgm:t>
    </dgm:pt>
    <dgm:pt modelId="{61104F86-5E86-418F-8EE2-5CC7E7189CD9}" type="sibTrans" cxnId="{1D8F9CBC-ECE6-40DA-AECE-5A7E34B3BB82}">
      <dgm:prSet/>
      <dgm:spPr/>
      <dgm:t>
        <a:bodyPr/>
        <a:lstStyle/>
        <a:p>
          <a:endParaRPr lang="en-US"/>
        </a:p>
      </dgm:t>
    </dgm:pt>
    <dgm:pt modelId="{A1762A58-150D-4137-BD31-E3FD681EF771}" type="pres">
      <dgm:prSet presAssocID="{B847AE24-35ED-41E3-ABD7-390EBFECDAA3}" presName="cycle" presStyleCnt="0">
        <dgm:presLayoutVars>
          <dgm:chMax val="1"/>
          <dgm:dir/>
          <dgm:animLvl val="ctr"/>
          <dgm:resizeHandles val="exact"/>
        </dgm:presLayoutVars>
      </dgm:prSet>
      <dgm:spPr/>
    </dgm:pt>
    <dgm:pt modelId="{69CFBED1-B422-44DA-8D39-9D36C00040CF}" type="pres">
      <dgm:prSet presAssocID="{D8989E6F-1D9D-424B-A666-C7CD48F16E38}" presName="centerShape" presStyleLbl="node0" presStyleIdx="0" presStyleCnt="1" custScaleX="198191" custScaleY="198694"/>
      <dgm:spPr/>
    </dgm:pt>
    <dgm:pt modelId="{9621EE13-3454-4F34-B1EF-60B2F64DA2D7}" type="pres">
      <dgm:prSet presAssocID="{7FA4B721-3A4A-4E0B-B611-4C8A51B52002}" presName="Name9" presStyleLbl="parChTrans1D2" presStyleIdx="0" presStyleCnt="9"/>
      <dgm:spPr/>
    </dgm:pt>
    <dgm:pt modelId="{7178E3DE-D8F4-417A-BE14-BB08D4F9002D}" type="pres">
      <dgm:prSet presAssocID="{7FA4B721-3A4A-4E0B-B611-4C8A51B52002}" presName="connTx" presStyleLbl="parChTrans1D2" presStyleIdx="0" presStyleCnt="9"/>
      <dgm:spPr/>
    </dgm:pt>
    <dgm:pt modelId="{840D2AF0-0BAC-48BB-ACF4-B09F57B5DD5F}" type="pres">
      <dgm:prSet presAssocID="{EF68BF5F-81FF-4A6B-923E-361625583871}" presName="node" presStyleLbl="node1" presStyleIdx="0" presStyleCnt="9" custScaleX="140505" custScaleY="126361" custRadScaleRad="96378" custRadScaleInc="-579">
        <dgm:presLayoutVars>
          <dgm:bulletEnabled val="1"/>
        </dgm:presLayoutVars>
      </dgm:prSet>
      <dgm:spPr/>
    </dgm:pt>
    <dgm:pt modelId="{AAE14439-6EE2-4F6F-AAF7-6BD3D01E0A7D}" type="pres">
      <dgm:prSet presAssocID="{F1918102-CC0B-4823-87CE-FF2C4C1D47FE}" presName="Name9" presStyleLbl="parChTrans1D2" presStyleIdx="1" presStyleCnt="9"/>
      <dgm:spPr/>
    </dgm:pt>
    <dgm:pt modelId="{FCCA8F8B-9709-4FDF-BE78-FCE734087285}" type="pres">
      <dgm:prSet presAssocID="{F1918102-CC0B-4823-87CE-FF2C4C1D47FE}" presName="connTx" presStyleLbl="parChTrans1D2" presStyleIdx="1" presStyleCnt="9"/>
      <dgm:spPr/>
    </dgm:pt>
    <dgm:pt modelId="{E817C457-4047-44A8-8A60-4B8D64786408}" type="pres">
      <dgm:prSet presAssocID="{4370D805-2904-4C04-9DF3-526DA97EF61B}" presName="node" presStyleLbl="node1" presStyleIdx="1" presStyleCnt="9" custScaleX="212396" custRadScaleRad="130940" custRadScaleInc="70973">
        <dgm:presLayoutVars>
          <dgm:bulletEnabled val="1"/>
        </dgm:presLayoutVars>
      </dgm:prSet>
      <dgm:spPr/>
    </dgm:pt>
    <dgm:pt modelId="{2032B3A5-3916-415E-8523-B89D067C3001}" type="pres">
      <dgm:prSet presAssocID="{1B44C91A-09E3-429D-AD59-211CA52DA2B4}" presName="Name9" presStyleLbl="parChTrans1D2" presStyleIdx="2" presStyleCnt="9"/>
      <dgm:spPr/>
    </dgm:pt>
    <dgm:pt modelId="{EB43857C-F072-4462-96F0-7382F03705F8}" type="pres">
      <dgm:prSet presAssocID="{1B44C91A-09E3-429D-AD59-211CA52DA2B4}" presName="connTx" presStyleLbl="parChTrans1D2" presStyleIdx="2" presStyleCnt="9"/>
      <dgm:spPr/>
    </dgm:pt>
    <dgm:pt modelId="{42AE9321-E900-4D02-831E-99DF9FE41370}" type="pres">
      <dgm:prSet presAssocID="{139A657C-9995-43AD-9786-7EB2424BA2A3}" presName="node" presStyleLbl="node1" presStyleIdx="2" presStyleCnt="9" custScaleX="132245" custScaleY="132873" custRadScaleRad="120262" custRadScaleInc="41916">
        <dgm:presLayoutVars>
          <dgm:bulletEnabled val="1"/>
        </dgm:presLayoutVars>
      </dgm:prSet>
      <dgm:spPr/>
    </dgm:pt>
    <dgm:pt modelId="{EE434645-6B9D-4D1D-B295-944A2763EA13}" type="pres">
      <dgm:prSet presAssocID="{119CC143-BFF3-4712-BDE6-FB22879B371D}" presName="Name9" presStyleLbl="parChTrans1D2" presStyleIdx="3" presStyleCnt="9"/>
      <dgm:spPr/>
    </dgm:pt>
    <dgm:pt modelId="{133B0EB6-7740-445A-8E0E-647F0AEC58B0}" type="pres">
      <dgm:prSet presAssocID="{119CC143-BFF3-4712-BDE6-FB22879B371D}" presName="connTx" presStyleLbl="parChTrans1D2" presStyleIdx="3" presStyleCnt="9"/>
      <dgm:spPr/>
    </dgm:pt>
    <dgm:pt modelId="{DDE039EE-7696-4398-865A-6FD44BBF5426}" type="pres">
      <dgm:prSet presAssocID="{59D8310B-C5DE-4FA4-A608-7CB7B48875AA}" presName="node" presStyleLbl="node1" presStyleIdx="3" presStyleCnt="9" custScaleX="174718" custRadScaleRad="154463" custRadScaleInc="-17980">
        <dgm:presLayoutVars>
          <dgm:bulletEnabled val="1"/>
        </dgm:presLayoutVars>
      </dgm:prSet>
      <dgm:spPr/>
    </dgm:pt>
    <dgm:pt modelId="{F1EEFA4D-3624-4415-BC64-00384E84ACB8}" type="pres">
      <dgm:prSet presAssocID="{CBD66221-1610-4E24-96A5-094DAEDEF867}" presName="Name9" presStyleLbl="parChTrans1D2" presStyleIdx="4" presStyleCnt="9"/>
      <dgm:spPr/>
    </dgm:pt>
    <dgm:pt modelId="{0DEEAA8D-49E9-4A23-B7BD-E708A27F3FBB}" type="pres">
      <dgm:prSet presAssocID="{CBD66221-1610-4E24-96A5-094DAEDEF867}" presName="connTx" presStyleLbl="parChTrans1D2" presStyleIdx="4" presStyleCnt="9"/>
      <dgm:spPr/>
    </dgm:pt>
    <dgm:pt modelId="{DA402264-9885-4D71-9F46-237C2517BAEE}" type="pres">
      <dgm:prSet presAssocID="{B7276782-1379-4B6E-81F5-60A2F69D8101}" presName="node" presStyleLbl="node1" presStyleIdx="4" presStyleCnt="9" custScaleX="134546" custRadScaleRad="97552" custRadScaleInc="-42747">
        <dgm:presLayoutVars>
          <dgm:bulletEnabled val="1"/>
        </dgm:presLayoutVars>
      </dgm:prSet>
      <dgm:spPr/>
    </dgm:pt>
    <dgm:pt modelId="{C1134067-C930-49E7-AABA-C05806F2D83C}" type="pres">
      <dgm:prSet presAssocID="{3FB79414-29DF-4E0A-BEA0-197931C46148}" presName="Name9" presStyleLbl="parChTrans1D2" presStyleIdx="5" presStyleCnt="9"/>
      <dgm:spPr/>
    </dgm:pt>
    <dgm:pt modelId="{5951937F-4205-4063-BB51-6A349EB40002}" type="pres">
      <dgm:prSet presAssocID="{3FB79414-29DF-4E0A-BEA0-197931C46148}" presName="connTx" presStyleLbl="parChTrans1D2" presStyleIdx="5" presStyleCnt="9"/>
      <dgm:spPr/>
    </dgm:pt>
    <dgm:pt modelId="{04E9D6FD-662C-4951-AB0F-7B8EDD0B9D31}" type="pres">
      <dgm:prSet presAssocID="{D4F13A5D-78AD-43F5-AD74-DC23571D7C76}" presName="node" presStyleLbl="node1" presStyleIdx="5" presStyleCnt="9" custScaleX="135175" custScaleY="121361">
        <dgm:presLayoutVars>
          <dgm:bulletEnabled val="1"/>
        </dgm:presLayoutVars>
      </dgm:prSet>
      <dgm:spPr/>
    </dgm:pt>
    <dgm:pt modelId="{3E9C55F6-BECE-46C5-962D-A8126A5D9026}" type="pres">
      <dgm:prSet presAssocID="{8C174277-3F3D-47A5-ACED-0AE72DF34503}" presName="Name9" presStyleLbl="parChTrans1D2" presStyleIdx="6" presStyleCnt="9"/>
      <dgm:spPr/>
    </dgm:pt>
    <dgm:pt modelId="{EF5B0AF2-BEF8-4D83-990B-E5E8BF7A99CB}" type="pres">
      <dgm:prSet presAssocID="{8C174277-3F3D-47A5-ACED-0AE72DF34503}" presName="connTx" presStyleLbl="parChTrans1D2" presStyleIdx="6" presStyleCnt="9"/>
      <dgm:spPr/>
    </dgm:pt>
    <dgm:pt modelId="{B99C3E8E-25DD-459C-9264-7B2FC1C894D6}" type="pres">
      <dgm:prSet presAssocID="{1F6069AA-70D6-4154-80F6-A64E2731E05B}" presName="node" presStyleLbl="node1" presStyleIdx="6" presStyleCnt="9" custScaleX="184106" custRadScaleRad="125284" custRadScaleInc="14058">
        <dgm:presLayoutVars>
          <dgm:bulletEnabled val="1"/>
        </dgm:presLayoutVars>
      </dgm:prSet>
      <dgm:spPr/>
    </dgm:pt>
    <dgm:pt modelId="{C1BEA799-4ED1-451D-A95C-26A2C2364E92}" type="pres">
      <dgm:prSet presAssocID="{DFD61AD5-8EF4-4B2B-8DF8-EE926FE975BD}" presName="Name9" presStyleLbl="parChTrans1D2" presStyleIdx="7" presStyleCnt="9"/>
      <dgm:spPr/>
    </dgm:pt>
    <dgm:pt modelId="{6C71E381-44AC-4482-8863-F92E6781D38F}" type="pres">
      <dgm:prSet presAssocID="{DFD61AD5-8EF4-4B2B-8DF8-EE926FE975BD}" presName="connTx" presStyleLbl="parChTrans1D2" presStyleIdx="7" presStyleCnt="9"/>
      <dgm:spPr/>
    </dgm:pt>
    <dgm:pt modelId="{4CF64876-EDD7-4A1F-B4EB-77E79F8D550A}" type="pres">
      <dgm:prSet presAssocID="{2C2E36DC-F93C-4AEC-8C08-CCFEBCB94959}" presName="node" presStyleLbl="node1" presStyleIdx="7" presStyleCnt="9" custScaleX="136983">
        <dgm:presLayoutVars>
          <dgm:bulletEnabled val="1"/>
        </dgm:presLayoutVars>
      </dgm:prSet>
      <dgm:spPr/>
    </dgm:pt>
    <dgm:pt modelId="{A4D88E91-160D-4E82-A815-5D7717E21571}" type="pres">
      <dgm:prSet presAssocID="{A118CA4B-C9AA-45EC-A17B-6A1A44E02DC4}" presName="Name9" presStyleLbl="parChTrans1D2" presStyleIdx="8" presStyleCnt="9"/>
      <dgm:spPr/>
    </dgm:pt>
    <dgm:pt modelId="{8D54B62C-D545-498F-A42F-71E4284C030E}" type="pres">
      <dgm:prSet presAssocID="{A118CA4B-C9AA-45EC-A17B-6A1A44E02DC4}" presName="connTx" presStyleLbl="parChTrans1D2" presStyleIdx="8" presStyleCnt="9"/>
      <dgm:spPr/>
    </dgm:pt>
    <dgm:pt modelId="{3ABADD0A-8A02-46E3-AFB8-CF785EB8B0DB}" type="pres">
      <dgm:prSet presAssocID="{660E4F13-541B-4E03-AC92-AB71D1F6DB11}" presName="node" presStyleLbl="node1" presStyleIdx="8" presStyleCnt="9" custScaleX="126656" custRadScaleRad="133383" custRadScaleInc="-36147">
        <dgm:presLayoutVars>
          <dgm:bulletEnabled val="1"/>
        </dgm:presLayoutVars>
      </dgm:prSet>
      <dgm:spPr/>
    </dgm:pt>
  </dgm:ptLst>
  <dgm:cxnLst>
    <dgm:cxn modelId="{10FE6501-DAB5-416E-9D52-358369AE9E78}" type="presOf" srcId="{CBD66221-1610-4E24-96A5-094DAEDEF867}" destId="{0DEEAA8D-49E9-4A23-B7BD-E708A27F3FBB}" srcOrd="1" destOrd="0" presId="urn:microsoft.com/office/officeart/2005/8/layout/radial1"/>
    <dgm:cxn modelId="{B1D8E301-6A22-4518-8942-5A9D8F8AD808}" srcId="{D8989E6F-1D9D-424B-A666-C7CD48F16E38}" destId="{4370D805-2904-4C04-9DF3-526DA97EF61B}" srcOrd="1" destOrd="0" parTransId="{F1918102-CC0B-4823-87CE-FF2C4C1D47FE}" sibTransId="{70E97771-D670-4005-8DAB-834F1EE3850B}"/>
    <dgm:cxn modelId="{88B85702-248F-4CE8-8AFE-398AE02FD3E5}" srcId="{D8989E6F-1D9D-424B-A666-C7CD48F16E38}" destId="{2C2E36DC-F93C-4AEC-8C08-CCFEBCB94959}" srcOrd="7" destOrd="0" parTransId="{DFD61AD5-8EF4-4B2B-8DF8-EE926FE975BD}" sibTransId="{8C8DF3CA-CE18-4AE6-B597-D529D31B7DA2}"/>
    <dgm:cxn modelId="{EC84250F-40B9-4416-85C0-DA8C7292DC14}" type="presOf" srcId="{F1918102-CC0B-4823-87CE-FF2C4C1D47FE}" destId="{AAE14439-6EE2-4F6F-AAF7-6BD3D01E0A7D}" srcOrd="0" destOrd="0" presId="urn:microsoft.com/office/officeart/2005/8/layout/radial1"/>
    <dgm:cxn modelId="{30B35311-BE88-40A7-B81A-E517AE978D80}" type="presOf" srcId="{1F6069AA-70D6-4154-80F6-A64E2731E05B}" destId="{B99C3E8E-25DD-459C-9264-7B2FC1C894D6}" srcOrd="0" destOrd="0" presId="urn:microsoft.com/office/officeart/2005/8/layout/radial1"/>
    <dgm:cxn modelId="{AAC6AD1D-6C96-4330-BA2D-2FCF13CBC09C}" srcId="{D8989E6F-1D9D-424B-A666-C7CD48F16E38}" destId="{59D8310B-C5DE-4FA4-A608-7CB7B48875AA}" srcOrd="3" destOrd="0" parTransId="{119CC143-BFF3-4712-BDE6-FB22879B371D}" sibTransId="{AFF9F315-A61D-48F2-B56F-8C28994FBC0F}"/>
    <dgm:cxn modelId="{0B5A9123-49EE-4288-9229-8CBA7D85EEA6}" type="presOf" srcId="{3FB79414-29DF-4E0A-BEA0-197931C46148}" destId="{C1134067-C930-49E7-AABA-C05806F2D83C}" srcOrd="0" destOrd="0" presId="urn:microsoft.com/office/officeart/2005/8/layout/radial1"/>
    <dgm:cxn modelId="{EBB2D02D-F439-41A0-8C79-3E42818F7856}" type="presOf" srcId="{8C174277-3F3D-47A5-ACED-0AE72DF34503}" destId="{EF5B0AF2-BEF8-4D83-990B-E5E8BF7A99CB}" srcOrd="1" destOrd="0" presId="urn:microsoft.com/office/officeart/2005/8/layout/radial1"/>
    <dgm:cxn modelId="{BC61C934-B633-403B-BF9E-D8CF928B7D1C}" srcId="{D8989E6F-1D9D-424B-A666-C7CD48F16E38}" destId="{B7276782-1379-4B6E-81F5-60A2F69D8101}" srcOrd="4" destOrd="0" parTransId="{CBD66221-1610-4E24-96A5-094DAEDEF867}" sibTransId="{43CE4851-95B9-453F-A4B1-EF5C534AFC70}"/>
    <dgm:cxn modelId="{01022335-8752-4DED-85DA-05BF7B4198B4}" type="presOf" srcId="{7FA4B721-3A4A-4E0B-B611-4C8A51B52002}" destId="{7178E3DE-D8F4-417A-BE14-BB08D4F9002D}" srcOrd="1" destOrd="0" presId="urn:microsoft.com/office/officeart/2005/8/layout/radial1"/>
    <dgm:cxn modelId="{B8907E35-EE5F-4A1A-9610-3EB71654B0F4}" type="presOf" srcId="{139A657C-9995-43AD-9786-7EB2424BA2A3}" destId="{42AE9321-E900-4D02-831E-99DF9FE41370}" srcOrd="0" destOrd="0" presId="urn:microsoft.com/office/officeart/2005/8/layout/radial1"/>
    <dgm:cxn modelId="{85AAD137-A481-43C8-B763-9BE9ED8D1315}" type="presOf" srcId="{119CC143-BFF3-4712-BDE6-FB22879B371D}" destId="{133B0EB6-7740-445A-8E0E-647F0AEC58B0}" srcOrd="1" destOrd="0" presId="urn:microsoft.com/office/officeart/2005/8/layout/radial1"/>
    <dgm:cxn modelId="{AFD0763E-A30C-4CFA-BB6E-C9CAAD3A9FCB}" type="presOf" srcId="{A118CA4B-C9AA-45EC-A17B-6A1A44E02DC4}" destId="{8D54B62C-D545-498F-A42F-71E4284C030E}" srcOrd="1" destOrd="0" presId="urn:microsoft.com/office/officeart/2005/8/layout/radial1"/>
    <dgm:cxn modelId="{59FAE73E-494A-4B99-8D96-CDB4270F0677}" srcId="{D8989E6F-1D9D-424B-A666-C7CD48F16E38}" destId="{EF68BF5F-81FF-4A6B-923E-361625583871}" srcOrd="0" destOrd="0" parTransId="{7FA4B721-3A4A-4E0B-B611-4C8A51B52002}" sibTransId="{EA0F787F-35A8-49FC-BBF4-D3D71AFCED06}"/>
    <dgm:cxn modelId="{9ACF4640-6ECF-4758-B83F-D3153DCCDD20}" type="presOf" srcId="{DFD61AD5-8EF4-4B2B-8DF8-EE926FE975BD}" destId="{6C71E381-44AC-4482-8863-F92E6781D38F}" srcOrd="1" destOrd="0" presId="urn:microsoft.com/office/officeart/2005/8/layout/radial1"/>
    <dgm:cxn modelId="{87CCB945-3CF6-4EA8-8EFE-001CA460173D}" type="presOf" srcId="{119CC143-BFF3-4712-BDE6-FB22879B371D}" destId="{EE434645-6B9D-4D1D-B295-944A2763EA13}" srcOrd="0" destOrd="0" presId="urn:microsoft.com/office/officeart/2005/8/layout/radial1"/>
    <dgm:cxn modelId="{3DF1D246-6AA0-4275-A98C-ECF20E230BF9}" type="presOf" srcId="{F1918102-CC0B-4823-87CE-FF2C4C1D47FE}" destId="{FCCA8F8B-9709-4FDF-BE78-FCE734087285}" srcOrd="1" destOrd="0" presId="urn:microsoft.com/office/officeart/2005/8/layout/radial1"/>
    <dgm:cxn modelId="{1646F96E-3994-4B76-A519-B75D4435BA34}" srcId="{D8989E6F-1D9D-424B-A666-C7CD48F16E38}" destId="{D4F13A5D-78AD-43F5-AD74-DC23571D7C76}" srcOrd="5" destOrd="0" parTransId="{3FB79414-29DF-4E0A-BEA0-197931C46148}" sibTransId="{80B1CD5E-DB37-40E3-B7C6-72910D970971}"/>
    <dgm:cxn modelId="{51EA0E51-3453-4D14-B972-822B750E431A}" srcId="{D8989E6F-1D9D-424B-A666-C7CD48F16E38}" destId="{1F6069AA-70D6-4154-80F6-A64E2731E05B}" srcOrd="6" destOrd="0" parTransId="{8C174277-3F3D-47A5-ACED-0AE72DF34503}" sibTransId="{7F6259E6-17AD-454A-8918-6BA7D0FE4190}"/>
    <dgm:cxn modelId="{83ED1371-9E08-409E-90EE-F655981D2B36}" type="presOf" srcId="{660E4F13-541B-4E03-AC92-AB71D1F6DB11}" destId="{3ABADD0A-8A02-46E3-AFB8-CF785EB8B0DB}" srcOrd="0" destOrd="0" presId="urn:microsoft.com/office/officeart/2005/8/layout/radial1"/>
    <dgm:cxn modelId="{364E5278-54EA-4586-850B-20AFF2B5CD5A}" srcId="{B847AE24-35ED-41E3-ABD7-390EBFECDAA3}" destId="{D8989E6F-1D9D-424B-A666-C7CD48F16E38}" srcOrd="0" destOrd="0" parTransId="{6E830D77-0F53-4651-B10B-C20C675E21A3}" sibTransId="{29B384BB-93A0-4A5B-B6EC-3C5E5F617160}"/>
    <dgm:cxn modelId="{7C632D79-C7F7-4808-80D2-D5FB84C0B671}" type="presOf" srcId="{1B44C91A-09E3-429D-AD59-211CA52DA2B4}" destId="{2032B3A5-3916-415E-8523-B89D067C3001}" srcOrd="0" destOrd="0" presId="urn:microsoft.com/office/officeart/2005/8/layout/radial1"/>
    <dgm:cxn modelId="{5BF22F79-E842-4DE4-8FE8-3556DCABBE7C}" type="presOf" srcId="{4370D805-2904-4C04-9DF3-526DA97EF61B}" destId="{E817C457-4047-44A8-8A60-4B8D64786408}" srcOrd="0" destOrd="0" presId="urn:microsoft.com/office/officeart/2005/8/layout/radial1"/>
    <dgm:cxn modelId="{B5A99EA6-928F-4EB7-B024-7EB7C7FFDB18}" type="presOf" srcId="{1B44C91A-09E3-429D-AD59-211CA52DA2B4}" destId="{EB43857C-F072-4462-96F0-7382F03705F8}" srcOrd="1" destOrd="0" presId="urn:microsoft.com/office/officeart/2005/8/layout/radial1"/>
    <dgm:cxn modelId="{7A4381A7-C63E-437D-96F1-5CB78D933C41}" type="presOf" srcId="{7FA4B721-3A4A-4E0B-B611-4C8A51B52002}" destId="{9621EE13-3454-4F34-B1EF-60B2F64DA2D7}" srcOrd="0" destOrd="0" presId="urn:microsoft.com/office/officeart/2005/8/layout/radial1"/>
    <dgm:cxn modelId="{B67162AE-DB5C-4C69-BC80-AED304098865}" type="presOf" srcId="{EF68BF5F-81FF-4A6B-923E-361625583871}" destId="{840D2AF0-0BAC-48BB-ACF4-B09F57B5DD5F}" srcOrd="0" destOrd="0" presId="urn:microsoft.com/office/officeart/2005/8/layout/radial1"/>
    <dgm:cxn modelId="{685FA0B0-F836-496F-BFE7-BA82A9DC371A}" type="presOf" srcId="{2C2E36DC-F93C-4AEC-8C08-CCFEBCB94959}" destId="{4CF64876-EDD7-4A1F-B4EB-77E79F8D550A}" srcOrd="0" destOrd="0" presId="urn:microsoft.com/office/officeart/2005/8/layout/radial1"/>
    <dgm:cxn modelId="{0151E7B1-DD54-4D83-8E01-2E6EA7DAAA97}" type="presOf" srcId="{B7276782-1379-4B6E-81F5-60A2F69D8101}" destId="{DA402264-9885-4D71-9F46-237C2517BAEE}" srcOrd="0" destOrd="0" presId="urn:microsoft.com/office/officeart/2005/8/layout/radial1"/>
    <dgm:cxn modelId="{2A8A2AB4-885F-413E-A2D5-7D41B6ECF192}" type="presOf" srcId="{A118CA4B-C9AA-45EC-A17B-6A1A44E02DC4}" destId="{A4D88E91-160D-4E82-A815-5D7717E21571}" srcOrd="0" destOrd="0" presId="urn:microsoft.com/office/officeart/2005/8/layout/radial1"/>
    <dgm:cxn modelId="{E6FB57B7-74A9-4804-A5C6-0CDE3D634ADD}" type="presOf" srcId="{D8989E6F-1D9D-424B-A666-C7CD48F16E38}" destId="{69CFBED1-B422-44DA-8D39-9D36C00040CF}" srcOrd="0" destOrd="0" presId="urn:microsoft.com/office/officeart/2005/8/layout/radial1"/>
    <dgm:cxn modelId="{CEB2DEB7-4847-4BB2-8E45-15C14C1E4422}" type="presOf" srcId="{DFD61AD5-8EF4-4B2B-8DF8-EE926FE975BD}" destId="{C1BEA799-4ED1-451D-A95C-26A2C2364E92}" srcOrd="0" destOrd="0" presId="urn:microsoft.com/office/officeart/2005/8/layout/radial1"/>
    <dgm:cxn modelId="{1D8F9CBC-ECE6-40DA-AECE-5A7E34B3BB82}" srcId="{D8989E6F-1D9D-424B-A666-C7CD48F16E38}" destId="{660E4F13-541B-4E03-AC92-AB71D1F6DB11}" srcOrd="8" destOrd="0" parTransId="{A118CA4B-C9AA-45EC-A17B-6A1A44E02DC4}" sibTransId="{61104F86-5E86-418F-8EE2-5CC7E7189CD9}"/>
    <dgm:cxn modelId="{10683BC6-B513-493B-82F7-96FD34DE52E2}" srcId="{D8989E6F-1D9D-424B-A666-C7CD48F16E38}" destId="{139A657C-9995-43AD-9786-7EB2424BA2A3}" srcOrd="2" destOrd="0" parTransId="{1B44C91A-09E3-429D-AD59-211CA52DA2B4}" sibTransId="{6247D994-8034-4B3B-AED0-B96A84B2F189}"/>
    <dgm:cxn modelId="{7D6B1CD0-374F-4DED-AB1E-F1D12954B95A}" type="presOf" srcId="{D4F13A5D-78AD-43F5-AD74-DC23571D7C76}" destId="{04E9D6FD-662C-4951-AB0F-7B8EDD0B9D31}" srcOrd="0" destOrd="0" presId="urn:microsoft.com/office/officeart/2005/8/layout/radial1"/>
    <dgm:cxn modelId="{A1504FD0-3FAC-47C6-AE46-BA3E60D6F4FE}" type="presOf" srcId="{CBD66221-1610-4E24-96A5-094DAEDEF867}" destId="{F1EEFA4D-3624-4415-BC64-00384E84ACB8}" srcOrd="0" destOrd="0" presId="urn:microsoft.com/office/officeart/2005/8/layout/radial1"/>
    <dgm:cxn modelId="{217755D7-3A33-4B7A-974C-1696249513D4}" type="presOf" srcId="{B847AE24-35ED-41E3-ABD7-390EBFECDAA3}" destId="{A1762A58-150D-4137-BD31-E3FD681EF771}" srcOrd="0" destOrd="0" presId="urn:microsoft.com/office/officeart/2005/8/layout/radial1"/>
    <dgm:cxn modelId="{B6C309DE-6FE1-4660-8C5B-25574AA08ADE}" type="presOf" srcId="{8C174277-3F3D-47A5-ACED-0AE72DF34503}" destId="{3E9C55F6-BECE-46C5-962D-A8126A5D9026}" srcOrd="0" destOrd="0" presId="urn:microsoft.com/office/officeart/2005/8/layout/radial1"/>
    <dgm:cxn modelId="{567D86E3-389A-407A-B99F-1AD86BD31841}" type="presOf" srcId="{59D8310B-C5DE-4FA4-A608-7CB7B48875AA}" destId="{DDE039EE-7696-4398-865A-6FD44BBF5426}" srcOrd="0" destOrd="0" presId="urn:microsoft.com/office/officeart/2005/8/layout/radial1"/>
    <dgm:cxn modelId="{8DA535E4-65C9-46DD-9CC3-C43911B62414}" type="presOf" srcId="{3FB79414-29DF-4E0A-BEA0-197931C46148}" destId="{5951937F-4205-4063-BB51-6A349EB40002}" srcOrd="1" destOrd="0" presId="urn:microsoft.com/office/officeart/2005/8/layout/radial1"/>
    <dgm:cxn modelId="{17B0808C-3D78-46F0-AD6B-35C846782812}" type="presParOf" srcId="{A1762A58-150D-4137-BD31-E3FD681EF771}" destId="{69CFBED1-B422-44DA-8D39-9D36C00040CF}" srcOrd="0" destOrd="0" presId="urn:microsoft.com/office/officeart/2005/8/layout/radial1"/>
    <dgm:cxn modelId="{F81D06FA-FC91-4F99-94F4-77D08A15462E}" type="presParOf" srcId="{A1762A58-150D-4137-BD31-E3FD681EF771}" destId="{9621EE13-3454-4F34-B1EF-60B2F64DA2D7}" srcOrd="1" destOrd="0" presId="urn:microsoft.com/office/officeart/2005/8/layout/radial1"/>
    <dgm:cxn modelId="{10BB40C6-38C6-42F9-B4C5-122E4980FE2B}" type="presParOf" srcId="{9621EE13-3454-4F34-B1EF-60B2F64DA2D7}" destId="{7178E3DE-D8F4-417A-BE14-BB08D4F9002D}" srcOrd="0" destOrd="0" presId="urn:microsoft.com/office/officeart/2005/8/layout/radial1"/>
    <dgm:cxn modelId="{3213BEA1-7211-4DE9-A3CF-90BCB527E487}" type="presParOf" srcId="{A1762A58-150D-4137-BD31-E3FD681EF771}" destId="{840D2AF0-0BAC-48BB-ACF4-B09F57B5DD5F}" srcOrd="2" destOrd="0" presId="urn:microsoft.com/office/officeart/2005/8/layout/radial1"/>
    <dgm:cxn modelId="{C574AC0A-7342-4596-85E5-0929808D9356}" type="presParOf" srcId="{A1762A58-150D-4137-BD31-E3FD681EF771}" destId="{AAE14439-6EE2-4F6F-AAF7-6BD3D01E0A7D}" srcOrd="3" destOrd="0" presId="urn:microsoft.com/office/officeart/2005/8/layout/radial1"/>
    <dgm:cxn modelId="{89F40CF0-7222-4DE4-9536-499F61BEDFA9}" type="presParOf" srcId="{AAE14439-6EE2-4F6F-AAF7-6BD3D01E0A7D}" destId="{FCCA8F8B-9709-4FDF-BE78-FCE734087285}" srcOrd="0" destOrd="0" presId="urn:microsoft.com/office/officeart/2005/8/layout/radial1"/>
    <dgm:cxn modelId="{C86F5EB6-F948-4F19-BDE8-C4695333F4A8}" type="presParOf" srcId="{A1762A58-150D-4137-BD31-E3FD681EF771}" destId="{E817C457-4047-44A8-8A60-4B8D64786408}" srcOrd="4" destOrd="0" presId="urn:microsoft.com/office/officeart/2005/8/layout/radial1"/>
    <dgm:cxn modelId="{BBFDDB52-884F-4541-99BA-EB1C699DB723}" type="presParOf" srcId="{A1762A58-150D-4137-BD31-E3FD681EF771}" destId="{2032B3A5-3916-415E-8523-B89D067C3001}" srcOrd="5" destOrd="0" presId="urn:microsoft.com/office/officeart/2005/8/layout/radial1"/>
    <dgm:cxn modelId="{07487EAE-3473-4917-9F1F-3CEFB2ED17BD}" type="presParOf" srcId="{2032B3A5-3916-415E-8523-B89D067C3001}" destId="{EB43857C-F072-4462-96F0-7382F03705F8}" srcOrd="0" destOrd="0" presId="urn:microsoft.com/office/officeart/2005/8/layout/radial1"/>
    <dgm:cxn modelId="{C40E961F-1E65-4FBA-BC56-9CACAD2574B7}" type="presParOf" srcId="{A1762A58-150D-4137-BD31-E3FD681EF771}" destId="{42AE9321-E900-4D02-831E-99DF9FE41370}" srcOrd="6" destOrd="0" presId="urn:microsoft.com/office/officeart/2005/8/layout/radial1"/>
    <dgm:cxn modelId="{22B8CEFA-557E-4952-BF21-8DF11D3D1991}" type="presParOf" srcId="{A1762A58-150D-4137-BD31-E3FD681EF771}" destId="{EE434645-6B9D-4D1D-B295-944A2763EA13}" srcOrd="7" destOrd="0" presId="urn:microsoft.com/office/officeart/2005/8/layout/radial1"/>
    <dgm:cxn modelId="{E9A1676A-6625-4082-B9CF-AC1A462F5AD9}" type="presParOf" srcId="{EE434645-6B9D-4D1D-B295-944A2763EA13}" destId="{133B0EB6-7740-445A-8E0E-647F0AEC58B0}" srcOrd="0" destOrd="0" presId="urn:microsoft.com/office/officeart/2005/8/layout/radial1"/>
    <dgm:cxn modelId="{3559074A-0E02-47BE-9DA5-30A13D54E4D3}" type="presParOf" srcId="{A1762A58-150D-4137-BD31-E3FD681EF771}" destId="{DDE039EE-7696-4398-865A-6FD44BBF5426}" srcOrd="8" destOrd="0" presId="urn:microsoft.com/office/officeart/2005/8/layout/radial1"/>
    <dgm:cxn modelId="{1AF9025B-15ED-494A-B006-44DA2D37A086}" type="presParOf" srcId="{A1762A58-150D-4137-BD31-E3FD681EF771}" destId="{F1EEFA4D-3624-4415-BC64-00384E84ACB8}" srcOrd="9" destOrd="0" presId="urn:microsoft.com/office/officeart/2005/8/layout/radial1"/>
    <dgm:cxn modelId="{1931635E-C1B5-4F54-94FD-99A6B5689474}" type="presParOf" srcId="{F1EEFA4D-3624-4415-BC64-00384E84ACB8}" destId="{0DEEAA8D-49E9-4A23-B7BD-E708A27F3FBB}" srcOrd="0" destOrd="0" presId="urn:microsoft.com/office/officeart/2005/8/layout/radial1"/>
    <dgm:cxn modelId="{69507509-8F79-4FB4-BFB8-15F99074B076}" type="presParOf" srcId="{A1762A58-150D-4137-BD31-E3FD681EF771}" destId="{DA402264-9885-4D71-9F46-237C2517BAEE}" srcOrd="10" destOrd="0" presId="urn:microsoft.com/office/officeart/2005/8/layout/radial1"/>
    <dgm:cxn modelId="{8E779352-EBFC-4799-A43D-8E1685E3B507}" type="presParOf" srcId="{A1762A58-150D-4137-BD31-E3FD681EF771}" destId="{C1134067-C930-49E7-AABA-C05806F2D83C}" srcOrd="11" destOrd="0" presId="urn:microsoft.com/office/officeart/2005/8/layout/radial1"/>
    <dgm:cxn modelId="{2ADB8F25-A9D0-4A4F-AD3C-24793F8B0795}" type="presParOf" srcId="{C1134067-C930-49E7-AABA-C05806F2D83C}" destId="{5951937F-4205-4063-BB51-6A349EB40002}" srcOrd="0" destOrd="0" presId="urn:microsoft.com/office/officeart/2005/8/layout/radial1"/>
    <dgm:cxn modelId="{F6470AEF-89B2-4C86-B3CB-3C3F3F0FE015}" type="presParOf" srcId="{A1762A58-150D-4137-BD31-E3FD681EF771}" destId="{04E9D6FD-662C-4951-AB0F-7B8EDD0B9D31}" srcOrd="12" destOrd="0" presId="urn:microsoft.com/office/officeart/2005/8/layout/radial1"/>
    <dgm:cxn modelId="{DFA9FA09-820A-422C-BB39-DDB767C41867}" type="presParOf" srcId="{A1762A58-150D-4137-BD31-E3FD681EF771}" destId="{3E9C55F6-BECE-46C5-962D-A8126A5D9026}" srcOrd="13" destOrd="0" presId="urn:microsoft.com/office/officeart/2005/8/layout/radial1"/>
    <dgm:cxn modelId="{9562AC95-FFDC-4C3B-950D-C108F812F074}" type="presParOf" srcId="{3E9C55F6-BECE-46C5-962D-A8126A5D9026}" destId="{EF5B0AF2-BEF8-4D83-990B-E5E8BF7A99CB}" srcOrd="0" destOrd="0" presId="urn:microsoft.com/office/officeart/2005/8/layout/radial1"/>
    <dgm:cxn modelId="{AE3DBC28-3538-4E96-9167-17FAECE7D27B}" type="presParOf" srcId="{A1762A58-150D-4137-BD31-E3FD681EF771}" destId="{B99C3E8E-25DD-459C-9264-7B2FC1C894D6}" srcOrd="14" destOrd="0" presId="urn:microsoft.com/office/officeart/2005/8/layout/radial1"/>
    <dgm:cxn modelId="{CC9E87DB-7029-4D04-A44C-8F04857FAE09}" type="presParOf" srcId="{A1762A58-150D-4137-BD31-E3FD681EF771}" destId="{C1BEA799-4ED1-451D-A95C-26A2C2364E92}" srcOrd="15" destOrd="0" presId="urn:microsoft.com/office/officeart/2005/8/layout/radial1"/>
    <dgm:cxn modelId="{0E187BA5-475D-4C16-958E-1A6D5C640499}" type="presParOf" srcId="{C1BEA799-4ED1-451D-A95C-26A2C2364E92}" destId="{6C71E381-44AC-4482-8863-F92E6781D38F}" srcOrd="0" destOrd="0" presId="urn:microsoft.com/office/officeart/2005/8/layout/radial1"/>
    <dgm:cxn modelId="{1AB50AB1-366D-4E83-AD27-54378A731D29}" type="presParOf" srcId="{A1762A58-150D-4137-BD31-E3FD681EF771}" destId="{4CF64876-EDD7-4A1F-B4EB-77E79F8D550A}" srcOrd="16" destOrd="0" presId="urn:microsoft.com/office/officeart/2005/8/layout/radial1"/>
    <dgm:cxn modelId="{7AF79292-2768-4697-9B61-60CFD94FE40A}" type="presParOf" srcId="{A1762A58-150D-4137-BD31-E3FD681EF771}" destId="{A4D88E91-160D-4E82-A815-5D7717E21571}" srcOrd="17" destOrd="0" presId="urn:microsoft.com/office/officeart/2005/8/layout/radial1"/>
    <dgm:cxn modelId="{7462B0CD-DA5D-40FE-84A6-5AEBD6E0A2DD}" type="presParOf" srcId="{A4D88E91-160D-4E82-A815-5D7717E21571}" destId="{8D54B62C-D545-498F-A42F-71E4284C030E}" srcOrd="0" destOrd="0" presId="urn:microsoft.com/office/officeart/2005/8/layout/radial1"/>
    <dgm:cxn modelId="{9DEE4284-9F55-44DD-8DBB-711541A68943}" type="presParOf" srcId="{A1762A58-150D-4137-BD31-E3FD681EF771}" destId="{3ABADD0A-8A02-46E3-AFB8-CF785EB8B0DB}" srcOrd="1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FBED1-B422-44DA-8D39-9D36C00040CF}">
      <dsp:nvSpPr>
        <dsp:cNvPr id="0" name=""/>
        <dsp:cNvSpPr/>
      </dsp:nvSpPr>
      <dsp:spPr>
        <a:xfrm>
          <a:off x="3264747" y="1655542"/>
          <a:ext cx="2301569" cy="2307410"/>
        </a:xfrm>
        <a:prstGeom prst="ellipse">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West Virginia Perinatal Partnership</a:t>
          </a:r>
        </a:p>
      </dsp:txBody>
      <dsp:txXfrm>
        <a:off x="3601804" y="1993454"/>
        <a:ext cx="1627455" cy="1631586"/>
      </dsp:txXfrm>
    </dsp:sp>
    <dsp:sp modelId="{9621EE13-3454-4F34-B1EF-60B2F64DA2D7}">
      <dsp:nvSpPr>
        <dsp:cNvPr id="0" name=""/>
        <dsp:cNvSpPr/>
      </dsp:nvSpPr>
      <dsp:spPr>
        <a:xfrm rot="16193052">
          <a:off x="4292245" y="1522947"/>
          <a:ext cx="241422" cy="23774"/>
        </a:xfrm>
        <a:custGeom>
          <a:avLst/>
          <a:gdLst/>
          <a:ahLst/>
          <a:cxnLst/>
          <a:rect l="0" t="0" r="0" b="0"/>
          <a:pathLst>
            <a:path>
              <a:moveTo>
                <a:pt x="0" y="11887"/>
              </a:moveTo>
              <a:lnTo>
                <a:pt x="241422"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4406920" y="1528798"/>
        <a:ext cx="12071" cy="12071"/>
      </dsp:txXfrm>
    </dsp:sp>
    <dsp:sp modelId="{840D2AF0-0BAC-48BB-ACF4-B09F57B5DD5F}">
      <dsp:nvSpPr>
        <dsp:cNvPr id="0" name=""/>
        <dsp:cNvSpPr/>
      </dsp:nvSpPr>
      <dsp:spPr>
        <a:xfrm>
          <a:off x="3595395" y="-53290"/>
          <a:ext cx="1631668" cy="1467415"/>
        </a:xfrm>
        <a:prstGeom prst="ellipse">
          <a:avLst/>
        </a:prstGeom>
        <a:solidFill>
          <a:schemeClr val="accent3">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Maternal &amp; Infant Safety</a:t>
          </a:r>
        </a:p>
      </dsp:txBody>
      <dsp:txXfrm>
        <a:off x="3834347" y="161608"/>
        <a:ext cx="1153764" cy="1037619"/>
      </dsp:txXfrm>
    </dsp:sp>
    <dsp:sp modelId="{AAE14439-6EE2-4F6F-AAF7-6BD3D01E0A7D}">
      <dsp:nvSpPr>
        <dsp:cNvPr id="0" name=""/>
        <dsp:cNvSpPr/>
      </dsp:nvSpPr>
      <dsp:spPr>
        <a:xfrm rot="19451676">
          <a:off x="5263708" y="1857532"/>
          <a:ext cx="909338" cy="23774"/>
        </a:xfrm>
        <a:custGeom>
          <a:avLst/>
          <a:gdLst/>
          <a:ahLst/>
          <a:cxnLst/>
          <a:rect l="0" t="0" r="0" b="0"/>
          <a:pathLst>
            <a:path>
              <a:moveTo>
                <a:pt x="0" y="11887"/>
              </a:moveTo>
              <a:lnTo>
                <a:pt x="909338"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5644" y="1846686"/>
        <a:ext cx="45466" cy="45466"/>
      </dsp:txXfrm>
    </dsp:sp>
    <dsp:sp modelId="{E817C457-4047-44A8-8A60-4B8D64786408}">
      <dsp:nvSpPr>
        <dsp:cNvPr id="0" name=""/>
        <dsp:cNvSpPr/>
      </dsp:nvSpPr>
      <dsp:spPr>
        <a:xfrm>
          <a:off x="5527910" y="536536"/>
          <a:ext cx="2466530" cy="1161288"/>
        </a:xfrm>
        <a:prstGeom prst="ellipse">
          <a:avLst/>
        </a:prstGeom>
        <a:solidFill>
          <a:schemeClr val="accent2">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Breastfeeding</a:t>
          </a:r>
        </a:p>
      </dsp:txBody>
      <dsp:txXfrm>
        <a:off x="5889125" y="706603"/>
        <a:ext cx="1744100" cy="821154"/>
      </dsp:txXfrm>
    </dsp:sp>
    <dsp:sp modelId="{2032B3A5-3916-415E-8523-B89D067C3001}">
      <dsp:nvSpPr>
        <dsp:cNvPr id="0" name=""/>
        <dsp:cNvSpPr/>
      </dsp:nvSpPr>
      <dsp:spPr>
        <a:xfrm rot="21502992">
          <a:off x="5565713" y="2754484"/>
          <a:ext cx="737731" cy="23774"/>
        </a:xfrm>
        <a:custGeom>
          <a:avLst/>
          <a:gdLst/>
          <a:ahLst/>
          <a:cxnLst/>
          <a:rect l="0" t="0" r="0" b="0"/>
          <a:pathLst>
            <a:path>
              <a:moveTo>
                <a:pt x="0" y="11887"/>
              </a:moveTo>
              <a:lnTo>
                <a:pt x="737731"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16136" y="2747928"/>
        <a:ext cx="36886" cy="36886"/>
      </dsp:txXfrm>
    </dsp:sp>
    <dsp:sp modelId="{42AE9321-E900-4D02-831E-99DF9FE41370}">
      <dsp:nvSpPr>
        <dsp:cNvPr id="0" name=""/>
        <dsp:cNvSpPr/>
      </dsp:nvSpPr>
      <dsp:spPr>
        <a:xfrm>
          <a:off x="6302996" y="1962779"/>
          <a:ext cx="1535746" cy="1543038"/>
        </a:xfrm>
        <a:prstGeom prst="ellipse">
          <a:avLst/>
        </a:prstGeom>
        <a:solidFill>
          <a:schemeClr val="accent3">
            <a:lumMod val="40000"/>
            <a:lumOff val="6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Substance Use Disorder</a:t>
          </a:r>
        </a:p>
      </dsp:txBody>
      <dsp:txXfrm>
        <a:off x="6527901" y="2188752"/>
        <a:ext cx="1085936" cy="1091092"/>
      </dsp:txXfrm>
    </dsp:sp>
    <dsp:sp modelId="{EE434645-6B9D-4D1D-B295-944A2763EA13}">
      <dsp:nvSpPr>
        <dsp:cNvPr id="0" name=""/>
        <dsp:cNvSpPr/>
      </dsp:nvSpPr>
      <dsp:spPr>
        <a:xfrm rot="1584240">
          <a:off x="5373504" y="3621743"/>
          <a:ext cx="1404886" cy="23774"/>
        </a:xfrm>
        <a:custGeom>
          <a:avLst/>
          <a:gdLst/>
          <a:ahLst/>
          <a:cxnLst/>
          <a:rect l="0" t="0" r="0" b="0"/>
          <a:pathLst>
            <a:path>
              <a:moveTo>
                <a:pt x="0" y="11887"/>
              </a:moveTo>
              <a:lnTo>
                <a:pt x="1404886"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40826" y="3598508"/>
        <a:ext cx="70244" cy="70244"/>
      </dsp:txXfrm>
    </dsp:sp>
    <dsp:sp modelId="{DDE039EE-7696-4398-865A-6FD44BBF5426}">
      <dsp:nvSpPr>
        <dsp:cNvPr id="0" name=""/>
        <dsp:cNvSpPr/>
      </dsp:nvSpPr>
      <dsp:spPr>
        <a:xfrm>
          <a:off x="6456961" y="3745841"/>
          <a:ext cx="2028980" cy="1161288"/>
        </a:xfrm>
        <a:prstGeom prst="ellipse">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Quality Improvement</a:t>
          </a:r>
        </a:p>
      </dsp:txBody>
      <dsp:txXfrm>
        <a:off x="6754098" y="3915908"/>
        <a:ext cx="1434706" cy="821154"/>
      </dsp:txXfrm>
    </dsp:sp>
    <dsp:sp modelId="{F1EEFA4D-3624-4415-BC64-00384E84ACB8}">
      <dsp:nvSpPr>
        <dsp:cNvPr id="0" name=""/>
        <dsp:cNvSpPr/>
      </dsp:nvSpPr>
      <dsp:spPr>
        <a:xfrm rot="3687036">
          <a:off x="4865062" y="3981008"/>
          <a:ext cx="388917" cy="23774"/>
        </a:xfrm>
        <a:custGeom>
          <a:avLst/>
          <a:gdLst/>
          <a:ahLst/>
          <a:cxnLst/>
          <a:rect l="0" t="0" r="0" b="0"/>
          <a:pathLst>
            <a:path>
              <a:moveTo>
                <a:pt x="0" y="11887"/>
              </a:moveTo>
              <a:lnTo>
                <a:pt x="388917"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49798" y="3983172"/>
        <a:ext cx="19445" cy="19445"/>
      </dsp:txXfrm>
    </dsp:sp>
    <dsp:sp modelId="{DA402264-9885-4D71-9F46-237C2517BAEE}">
      <dsp:nvSpPr>
        <dsp:cNvPr id="0" name=""/>
        <dsp:cNvSpPr/>
      </dsp:nvSpPr>
      <dsp:spPr>
        <a:xfrm>
          <a:off x="4664096" y="4121363"/>
          <a:ext cx="1562467" cy="1161288"/>
        </a:xfrm>
        <a:prstGeom prst="ellipse">
          <a:avLst/>
        </a:prstGeom>
        <a:solidFill>
          <a:schemeClr val="accent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Access to Care</a:t>
          </a:r>
        </a:p>
      </dsp:txBody>
      <dsp:txXfrm>
        <a:off x="4892914" y="4291430"/>
        <a:ext cx="1104831" cy="821154"/>
      </dsp:txXfrm>
    </dsp:sp>
    <dsp:sp modelId="{C1134067-C930-49E7-AABA-C05806F2D83C}">
      <dsp:nvSpPr>
        <dsp:cNvPr id="0" name=""/>
        <dsp:cNvSpPr/>
      </dsp:nvSpPr>
      <dsp:spPr>
        <a:xfrm rot="6600000">
          <a:off x="3791124" y="4042169"/>
          <a:ext cx="342669" cy="23774"/>
        </a:xfrm>
        <a:custGeom>
          <a:avLst/>
          <a:gdLst/>
          <a:ahLst/>
          <a:cxnLst/>
          <a:rect l="0" t="0" r="0" b="0"/>
          <a:pathLst>
            <a:path>
              <a:moveTo>
                <a:pt x="0" y="11887"/>
              </a:moveTo>
              <a:lnTo>
                <a:pt x="342669"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53892" y="4045489"/>
        <a:ext cx="17133" cy="17133"/>
      </dsp:txXfrm>
    </dsp:sp>
    <dsp:sp modelId="{04E9D6FD-662C-4951-AB0F-7B8EDD0B9D31}">
      <dsp:nvSpPr>
        <dsp:cNvPr id="0" name=""/>
        <dsp:cNvSpPr/>
      </dsp:nvSpPr>
      <dsp:spPr>
        <a:xfrm>
          <a:off x="2875178" y="4180203"/>
          <a:ext cx="1569771" cy="1409351"/>
        </a:xfrm>
        <a:prstGeom prst="ellipse">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Outreach and Education</a:t>
          </a:r>
        </a:p>
      </dsp:txBody>
      <dsp:txXfrm>
        <a:off x="3105066" y="4386598"/>
        <a:ext cx="1109995" cy="996561"/>
      </dsp:txXfrm>
    </dsp:sp>
    <dsp:sp modelId="{3E9C55F6-BECE-46C5-962D-A8126A5D9026}">
      <dsp:nvSpPr>
        <dsp:cNvPr id="0" name=""/>
        <dsp:cNvSpPr/>
      </dsp:nvSpPr>
      <dsp:spPr>
        <a:xfrm rot="9168696">
          <a:off x="2689627" y="3493144"/>
          <a:ext cx="742764" cy="23774"/>
        </a:xfrm>
        <a:custGeom>
          <a:avLst/>
          <a:gdLst/>
          <a:ahLst/>
          <a:cxnLst/>
          <a:rect l="0" t="0" r="0" b="0"/>
          <a:pathLst>
            <a:path>
              <a:moveTo>
                <a:pt x="0" y="11887"/>
              </a:moveTo>
              <a:lnTo>
                <a:pt x="742764"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2441" y="3486462"/>
        <a:ext cx="37138" cy="37138"/>
      </dsp:txXfrm>
    </dsp:sp>
    <dsp:sp modelId="{B99C3E8E-25DD-459C-9264-7B2FC1C894D6}">
      <dsp:nvSpPr>
        <dsp:cNvPr id="0" name=""/>
        <dsp:cNvSpPr/>
      </dsp:nvSpPr>
      <dsp:spPr>
        <a:xfrm>
          <a:off x="884972" y="3493043"/>
          <a:ext cx="2138001" cy="1161288"/>
        </a:xfrm>
        <a:prstGeom prst="ellipse">
          <a:avLst/>
        </a:prstGeom>
        <a:solidFill>
          <a:schemeClr val="bg2">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Contraception</a:t>
          </a:r>
        </a:p>
      </dsp:txBody>
      <dsp:txXfrm>
        <a:off x="1198075" y="3663110"/>
        <a:ext cx="1511795" cy="821154"/>
      </dsp:txXfrm>
    </dsp:sp>
    <dsp:sp modelId="{C1BEA799-4ED1-451D-A95C-26A2C2364E92}">
      <dsp:nvSpPr>
        <dsp:cNvPr id="0" name=""/>
        <dsp:cNvSpPr/>
      </dsp:nvSpPr>
      <dsp:spPr>
        <a:xfrm rot="11400000">
          <a:off x="3011327" y="2573820"/>
          <a:ext cx="272889" cy="23774"/>
        </a:xfrm>
        <a:custGeom>
          <a:avLst/>
          <a:gdLst/>
          <a:ahLst/>
          <a:cxnLst/>
          <a:rect l="0" t="0" r="0" b="0"/>
          <a:pathLst>
            <a:path>
              <a:moveTo>
                <a:pt x="0" y="11887"/>
              </a:moveTo>
              <a:lnTo>
                <a:pt x="272889"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40949" y="2578885"/>
        <a:ext cx="13644" cy="13644"/>
      </dsp:txXfrm>
    </dsp:sp>
    <dsp:sp modelId="{4CF64876-EDD7-4A1F-B4EB-77E79F8D550A}">
      <dsp:nvSpPr>
        <dsp:cNvPr id="0" name=""/>
        <dsp:cNvSpPr/>
      </dsp:nvSpPr>
      <dsp:spPr>
        <a:xfrm>
          <a:off x="1444865" y="1845042"/>
          <a:ext cx="1590767" cy="1161288"/>
        </a:xfrm>
        <a:prstGeom prst="ellipse">
          <a:avLst/>
        </a:prstGeom>
        <a:solidFill>
          <a:schemeClr val="accent1">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Tobacco Cessation</a:t>
          </a:r>
        </a:p>
      </dsp:txBody>
      <dsp:txXfrm>
        <a:off x="1677827" y="2015109"/>
        <a:ext cx="1124843" cy="821154"/>
      </dsp:txXfrm>
    </dsp:sp>
    <dsp:sp modelId="{A4D88E91-160D-4E82-A815-5D7717E21571}">
      <dsp:nvSpPr>
        <dsp:cNvPr id="0" name=""/>
        <dsp:cNvSpPr/>
      </dsp:nvSpPr>
      <dsp:spPr>
        <a:xfrm rot="13366236">
          <a:off x="2578140" y="1626665"/>
          <a:ext cx="1143706" cy="23774"/>
        </a:xfrm>
        <a:custGeom>
          <a:avLst/>
          <a:gdLst/>
          <a:ahLst/>
          <a:cxnLst/>
          <a:rect l="0" t="0" r="0" b="0"/>
          <a:pathLst>
            <a:path>
              <a:moveTo>
                <a:pt x="0" y="11887"/>
              </a:moveTo>
              <a:lnTo>
                <a:pt x="1143706" y="118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121401" y="1609960"/>
        <a:ext cx="57185" cy="57185"/>
      </dsp:txXfrm>
    </dsp:sp>
    <dsp:sp modelId="{3ABADD0A-8A02-46E3-AFB8-CF785EB8B0DB}">
      <dsp:nvSpPr>
        <dsp:cNvPr id="0" name=""/>
        <dsp:cNvSpPr/>
      </dsp:nvSpPr>
      <dsp:spPr>
        <a:xfrm>
          <a:off x="1517356" y="227932"/>
          <a:ext cx="1470841" cy="1161288"/>
        </a:xfrm>
        <a:prstGeom prst="ellipse">
          <a:avLst/>
        </a:prstGeom>
        <a:solidFill>
          <a:schemeClr val="accent3">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Labor Support</a:t>
          </a:r>
        </a:p>
      </dsp:txBody>
      <dsp:txXfrm>
        <a:off x="1732756" y="397999"/>
        <a:ext cx="1040041" cy="82115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25T17:43:25.920"/>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FD3959-E2FB-D749-BF55-C3EB6C51714C}" type="datetimeFigureOut">
              <a:rPr lang="en-US" smtClean="0"/>
              <a:t>9/25/2023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6366AF-3A51-B044-9594-E9302EB39C9A}" type="slidenum">
              <a:rPr lang="en-US" smtClean="0"/>
              <a:t>‹#›</a:t>
            </a:fld>
            <a:endParaRPr lang="en-US"/>
          </a:p>
        </p:txBody>
      </p:sp>
    </p:spTree>
    <p:extLst>
      <p:ext uri="{BB962C8B-B14F-4D97-AF65-F5344CB8AC3E}">
        <p14:creationId xmlns:p14="http://schemas.microsoft.com/office/powerpoint/2010/main" val="34921918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going to be going over the Perinatal Nursing Leadership survey.</a:t>
            </a:r>
          </a:p>
          <a:p>
            <a:endParaRPr lang="en-US">
              <a:cs typeface="Calibri"/>
            </a:endParaRPr>
          </a:p>
          <a:p>
            <a:r>
              <a:rPr lang="en-US">
                <a:cs typeface="Calibri"/>
              </a:rPr>
              <a:t>This survey was done this summer- beginning in June 2023 with the last replies in August 2023. It was to the 20 birthing hospitals in WV to be completed by the nursing leadership.</a:t>
            </a:r>
          </a:p>
          <a:p>
            <a:endParaRPr lang="en-US">
              <a:cs typeface="Calibri"/>
            </a:endParaRPr>
          </a:p>
        </p:txBody>
      </p:sp>
      <p:sp>
        <p:nvSpPr>
          <p:cNvPr id="4" name="Slide Number Placeholder 3"/>
          <p:cNvSpPr>
            <a:spLocks noGrp="1"/>
          </p:cNvSpPr>
          <p:nvPr>
            <p:ph type="sldNum" sz="quarter" idx="5"/>
          </p:nvPr>
        </p:nvSpPr>
        <p:spPr/>
        <p:txBody>
          <a:bodyPr/>
          <a:lstStyle/>
          <a:p>
            <a:fld id="{F16366AF-3A51-B044-9594-E9302EB39C9A}" type="slidenum">
              <a:rPr lang="en-US" smtClean="0"/>
              <a:t>1</a:t>
            </a:fld>
            <a:endParaRPr lang="en-US"/>
          </a:p>
        </p:txBody>
      </p:sp>
    </p:spTree>
    <p:extLst>
      <p:ext uri="{BB962C8B-B14F-4D97-AF65-F5344CB8AC3E}">
        <p14:creationId xmlns:p14="http://schemas.microsoft.com/office/powerpoint/2010/main" val="3926206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a:lnSpc>
                <a:spcPct val="107000"/>
              </a:lnSpc>
            </a:pPr>
            <a:r>
              <a:rPr lang="en-US" sz="1800">
                <a:latin typeface="Calibri"/>
                <a:ea typeface="Calibri" panose="020F0502020204030204" pitchFamily="34" charset="0"/>
                <a:cs typeface="Calibri"/>
              </a:rPr>
              <a:t>The RMOMS</a:t>
            </a:r>
            <a:r>
              <a:rPr lang="en-US" sz="1800">
                <a:effectLst/>
                <a:latin typeface="Calibri"/>
                <a:ea typeface="Calibri" panose="020F0502020204030204" pitchFamily="34" charset="0"/>
                <a:cs typeface="Calibri"/>
              </a:rPr>
              <a:t> project </a:t>
            </a:r>
            <a:r>
              <a:rPr lang="en-US" sz="1800">
                <a:latin typeface="Calibri"/>
                <a:ea typeface="Calibri" panose="020F0502020204030204" pitchFamily="34" charset="0"/>
                <a:cs typeface="Calibri"/>
              </a:rPr>
              <a:t>is a 4 year, 4 million dollar HRSA grant whose goal it is</a:t>
            </a:r>
            <a:r>
              <a:rPr lang="en-US" sz="1800">
                <a:effectLst/>
                <a:latin typeface="Calibri"/>
                <a:ea typeface="Calibri" panose="020F0502020204030204" pitchFamily="34" charset="0"/>
                <a:cs typeface="Calibri"/>
              </a:rPr>
              <a:t> to expand access to care and provider capacity building. </a:t>
            </a:r>
            <a:r>
              <a:rPr lang="en-US" sz="1800">
                <a:latin typeface="Calibri"/>
                <a:ea typeface="Calibri" panose="020F0502020204030204" pitchFamily="34" charset="0"/>
                <a:cs typeface="Calibri"/>
              </a:rPr>
              <a:t>The</a:t>
            </a:r>
            <a:r>
              <a:rPr lang="en-US" sz="1800">
                <a:effectLst/>
                <a:latin typeface="Calibri"/>
                <a:ea typeface="Calibri" panose="020F0502020204030204" pitchFamily="34" charset="0"/>
                <a:cs typeface="Calibri"/>
              </a:rPr>
              <a:t> </a:t>
            </a:r>
            <a:r>
              <a:rPr lang="en-US" sz="1800">
                <a:latin typeface="Calibri"/>
                <a:ea typeface="Calibri" panose="020F0502020204030204" pitchFamily="34" charset="0"/>
                <a:cs typeface="Calibri"/>
              </a:rPr>
              <a:t>Partnership was one of only 3 RMOMS grants awarded in 2021. The </a:t>
            </a:r>
            <a:r>
              <a:rPr lang="en-US" sz="1800">
                <a:effectLst/>
                <a:latin typeface="Calibri"/>
                <a:ea typeface="Calibri" panose="020F0502020204030204" pitchFamily="34" charset="0"/>
                <a:cs typeface="Calibri"/>
              </a:rPr>
              <a:t>WV RMOMS program is working towards increasing patient navigation and care coordination to help tailor services to local needs. The program is developing a telehealth strategy to improve access to care, particularly for women with high-risk pregnancies and/or transportation barriers.  </a:t>
            </a:r>
          </a:p>
          <a:p>
            <a:pPr>
              <a:lnSpc>
                <a:spcPct val="107000"/>
              </a:lnSpc>
            </a:pPr>
            <a:endParaRPr lang="en-US" sz="1800">
              <a:latin typeface="Calibri"/>
              <a:ea typeface="Calibri" panose="020F0502020204030204" pitchFamily="34" charset="0"/>
              <a:cs typeface="Calibri"/>
            </a:endParaRPr>
          </a:p>
          <a:p>
            <a:pPr marL="0" marR="0">
              <a:lnSpc>
                <a:spcPct val="107000"/>
              </a:lnSpc>
              <a:spcBef>
                <a:spcPts val="0"/>
              </a:spcBef>
              <a:spcAft>
                <a:spcPts val="0"/>
              </a:spcAft>
            </a:pPr>
            <a:r>
              <a:rPr lang="en-US" sz="1800">
                <a:effectLst/>
                <a:latin typeface="Calibri"/>
                <a:ea typeface="Calibri" panose="020F0502020204030204" pitchFamily="34" charset="0"/>
                <a:cs typeface="Calibri"/>
              </a:rPr>
              <a:t>Additional funding from </a:t>
            </a:r>
            <a:r>
              <a:rPr lang="en-US" sz="1800" err="1">
                <a:effectLst/>
                <a:latin typeface="Calibri"/>
                <a:ea typeface="Calibri" panose="020F0502020204030204" pitchFamily="34" charset="0"/>
                <a:cs typeface="Calibri"/>
              </a:rPr>
              <a:t>UniCare</a:t>
            </a:r>
            <a:r>
              <a:rPr lang="en-US" sz="1800">
                <a:effectLst/>
                <a:latin typeface="Calibri"/>
                <a:ea typeface="Calibri" panose="020F0502020204030204" pitchFamily="34" charset="0"/>
                <a:cs typeface="Calibri"/>
              </a:rPr>
              <a:t> Health Plan and OMCFH has allowed the Partnership to provide robust education for wrap-around services such as childbirth education, lactation support, and doula training courses thus expanding the capacity of each clinic and hospital that care for mothers and babies.</a:t>
            </a:r>
            <a:r>
              <a:rPr lang="en-US" sz="1800">
                <a:latin typeface="Calibri"/>
                <a:ea typeface="Calibri" panose="020F0502020204030204" pitchFamily="34" charset="0"/>
                <a:cs typeface="Calibri"/>
              </a:rPr>
              <a:t> </a:t>
            </a:r>
            <a:endParaRPr lang="en-US"/>
          </a:p>
          <a:p>
            <a:pPr marL="0" marR="0">
              <a:lnSpc>
                <a:spcPct val="107000"/>
              </a:lnSpc>
              <a:spcBef>
                <a:spcPts val="0"/>
              </a:spcBef>
              <a:spcAft>
                <a:spcPts val="0"/>
              </a:spcAft>
            </a:pPr>
            <a:r>
              <a:rPr lang="en-US" sz="1800">
                <a:effectLst/>
                <a:latin typeface="Calibri"/>
                <a:ea typeface="Calibri" panose="020F0502020204030204" pitchFamily="34" charset="0"/>
                <a:cs typeface="Calibri"/>
              </a:rPr>
              <a:t> </a:t>
            </a:r>
          </a:p>
          <a:p>
            <a:pPr>
              <a:lnSpc>
                <a:spcPct val="107000"/>
              </a:lnSpc>
            </a:pPr>
            <a:r>
              <a:rPr lang="en-US" sz="1800">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fld id="{F16366AF-3A51-B044-9594-E9302EB39C9A}" type="slidenum">
              <a:rPr lang="en-US" smtClean="0"/>
              <a:t>11</a:t>
            </a:fld>
            <a:endParaRPr lang="en-US"/>
          </a:p>
        </p:txBody>
      </p:sp>
    </p:spTree>
    <p:extLst>
      <p:ext uri="{BB962C8B-B14F-4D97-AF65-F5344CB8AC3E}">
        <p14:creationId xmlns:p14="http://schemas.microsoft.com/office/powerpoint/2010/main" val="655448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nSpc>
                <a:spcPct val="107000"/>
              </a:lnSpc>
            </a:pPr>
            <a:r>
              <a:rPr lang="en-US"/>
              <a:t>There are 2 delivering hospitals and four hospitals that do not deliver in our region as well as four federally qualified health centers as partners.</a:t>
            </a:r>
          </a:p>
          <a:p>
            <a:pPr>
              <a:lnSpc>
                <a:spcPct val="107000"/>
              </a:lnSpc>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F16366AF-3A51-B044-9594-E9302EB39C9A}" type="slidenum">
              <a:rPr lang="en-US" smtClean="0"/>
              <a:t>12</a:t>
            </a:fld>
            <a:endParaRPr lang="en-US"/>
          </a:p>
        </p:txBody>
      </p:sp>
    </p:spTree>
    <p:extLst>
      <p:ext uri="{BB962C8B-B14F-4D97-AF65-F5344CB8AC3E}">
        <p14:creationId xmlns:p14="http://schemas.microsoft.com/office/powerpoint/2010/main" val="583841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2000"/>
              <a:t>This slide shows what we have done in the first year of enhancing and developing services.  Providing medical care is essential and we are working on telehealth for years 3 and 4.    The </a:t>
            </a:r>
            <a:r>
              <a:rPr lang="en-US" sz="2000" b="1"/>
              <a:t>Support Services </a:t>
            </a:r>
            <a:r>
              <a:rPr lang="en-US" sz="2000"/>
              <a:t>are also essential—doula care, home visitation, childbirth education, &amp; lactation consultation.</a:t>
            </a:r>
          </a:p>
        </p:txBody>
      </p:sp>
      <p:sp>
        <p:nvSpPr>
          <p:cNvPr id="4" name="Slide Number Placeholder 3"/>
          <p:cNvSpPr>
            <a:spLocks noGrp="1"/>
          </p:cNvSpPr>
          <p:nvPr>
            <p:ph type="sldNum" sz="quarter" idx="5"/>
          </p:nvPr>
        </p:nvSpPr>
        <p:spPr/>
        <p:txBody>
          <a:bodyPr/>
          <a:lstStyle/>
          <a:p>
            <a:fld id="{F5CD795D-1B84-4044-86C1-9F0A8EE52CB0}" type="slidenum">
              <a:rPr lang="en-US" smtClean="0"/>
              <a:t>14</a:t>
            </a:fld>
            <a:endParaRPr lang="en-US"/>
          </a:p>
        </p:txBody>
      </p:sp>
    </p:spTree>
    <p:extLst>
      <p:ext uri="{BB962C8B-B14F-4D97-AF65-F5344CB8AC3E}">
        <p14:creationId xmlns:p14="http://schemas.microsoft.com/office/powerpoint/2010/main" val="2414753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Substance Use disorder is a major issue in WV and for the Partnership. </a:t>
            </a:r>
          </a:p>
        </p:txBody>
      </p:sp>
      <p:sp>
        <p:nvSpPr>
          <p:cNvPr id="4" name="Slide Number Placeholder 3"/>
          <p:cNvSpPr>
            <a:spLocks noGrp="1"/>
          </p:cNvSpPr>
          <p:nvPr>
            <p:ph type="sldNum" sz="quarter" idx="5"/>
          </p:nvPr>
        </p:nvSpPr>
        <p:spPr/>
        <p:txBody>
          <a:bodyPr/>
          <a:lstStyle/>
          <a:p>
            <a:fld id="{F16366AF-3A51-B044-9594-E9302EB39C9A}" type="slidenum">
              <a:rPr lang="en-US" smtClean="0"/>
              <a:t>15</a:t>
            </a:fld>
            <a:endParaRPr lang="en-US"/>
          </a:p>
        </p:txBody>
      </p:sp>
    </p:spTree>
    <p:extLst>
      <p:ext uri="{BB962C8B-B14F-4D97-AF65-F5344CB8AC3E}">
        <p14:creationId xmlns:p14="http://schemas.microsoft.com/office/powerpoint/2010/main" val="1087416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About 50% of mothers who die in the first year after childbirth in WV do so because of an overdose. Prescribing Narcan is a low hanging fruit and can help save lives, yet most facilities are not doing this. This is an important are of focus.</a:t>
            </a:r>
          </a:p>
          <a:p>
            <a:endParaRPr lang="en-US"/>
          </a:p>
          <a:p>
            <a:r>
              <a:rPr lang="en-US"/>
              <a:t>Again, the gold bar is showing the gold standard- how we would ideally like all the facilities to get to.</a:t>
            </a:r>
          </a:p>
        </p:txBody>
      </p:sp>
      <p:sp>
        <p:nvSpPr>
          <p:cNvPr id="4" name="Slide Number Placeholder 3"/>
          <p:cNvSpPr>
            <a:spLocks noGrp="1"/>
          </p:cNvSpPr>
          <p:nvPr>
            <p:ph type="sldNum" sz="quarter" idx="5"/>
          </p:nvPr>
        </p:nvSpPr>
        <p:spPr/>
        <p:txBody>
          <a:bodyPr/>
          <a:lstStyle/>
          <a:p>
            <a:fld id="{F16366AF-3A51-B044-9594-E9302EB39C9A}" type="slidenum">
              <a:rPr lang="en-US" smtClean="0"/>
              <a:t>16</a:t>
            </a:fld>
            <a:endParaRPr lang="en-US"/>
          </a:p>
        </p:txBody>
      </p:sp>
    </p:spTree>
    <p:extLst>
      <p:ext uri="{BB962C8B-B14F-4D97-AF65-F5344CB8AC3E}">
        <p14:creationId xmlns:p14="http://schemas.microsoft.com/office/powerpoint/2010/main" val="3494954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a:ea typeface="Calibri" panose="020F0502020204030204" pitchFamily="34" charset="0"/>
                <a:cs typeface="Calibri"/>
              </a:rPr>
              <a:t>Drug Free Moms and Babies Program</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Drug Free Moms and Babies has expanded to 20 sites in 18 counties. Our newest programs are located at Reynolds Memorial Hospital (Glen Dale), Berkeley Medical Center (Martinsburg), and Jefferson Medical Center (Ranson). The program at Thomas Memorial Hospital closed in 2022. We are in discussions with stakeholders to explore how DFMB services can be reinstated.</a:t>
            </a:r>
          </a:p>
          <a:p>
            <a:pPr marL="0" marR="0">
              <a:lnSpc>
                <a:spcPct val="107000"/>
              </a:lnSpc>
              <a:spcBef>
                <a:spcPts val="0"/>
              </a:spcBef>
              <a:spcAft>
                <a:spcPts val="800"/>
              </a:spcAft>
            </a:pPr>
            <a:r>
              <a:rPr lang="en-US" sz="1800">
                <a:effectLst/>
                <a:latin typeface="Calibri"/>
                <a:ea typeface="Calibri" panose="020F0502020204030204" pitchFamily="34" charset="0"/>
                <a:cs typeface="Calibri"/>
              </a:rPr>
              <a:t>The Partnership coordinates a monthly meeting of the DFMB providers to discuss challenges and barriers, provide resources and other support, and share information. DFMB is funded through grants from WV DHHR BBH (State Opioid Response, State Pilot Program for Pregnant and Postpartum Women, block grant), OMCFH, and the federal RCORP NAS grant.</a:t>
            </a:r>
          </a:p>
          <a:p>
            <a:pPr>
              <a:lnSpc>
                <a:spcPct val="107000"/>
              </a:lnSpc>
              <a:spcAft>
                <a:spcPts val="800"/>
              </a:spcAft>
            </a:pPr>
            <a:r>
              <a:rPr lang="en-US" sz="1800" b="1">
                <a:effectLst/>
                <a:latin typeface="Calibri"/>
                <a:ea typeface="Calibri" panose="020F0502020204030204" pitchFamily="34" charset="0"/>
                <a:cs typeface="Calibri"/>
              </a:rPr>
              <a:t>WEAVE WV: Weaving Together Communities of Support for People Experiencing Substance Use and Domestic Violence</a:t>
            </a:r>
            <a:r>
              <a:rPr lang="en-US" sz="1800" b="1">
                <a:latin typeface="Calibri"/>
                <a:ea typeface="Calibri" panose="020F0502020204030204" pitchFamily="34" charset="0"/>
                <a:cs typeface="Calibri"/>
              </a:rPr>
              <a:t> </a:t>
            </a:r>
            <a:endParaRPr lang="en-US" sz="1800">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The Partnership is a subrecipient of a grant awarded to the National Center for Domestic Violence, Trauma, and Mental Health in October 2022 from the U.S. Office of Women’s Health.</a:t>
            </a:r>
            <a:r>
              <a:rPr lang="en-US" sz="1800">
                <a:latin typeface="Calibri"/>
                <a:ea typeface="Calibri" panose="020F0502020204030204" pitchFamily="34" charset="0"/>
                <a:cs typeface="Calibri"/>
              </a:rPr>
              <a:t> </a:t>
            </a:r>
            <a:r>
              <a:rPr lang="en-US" sz="1800">
                <a:effectLst/>
                <a:latin typeface="Calibri"/>
                <a:ea typeface="Calibri" panose="020F0502020204030204" pitchFamily="34" charset="0"/>
                <a:cs typeface="Calibri"/>
              </a:rPr>
              <a:t> Other partners are the WV DHHR Bureau for Behavioral Health, WV Coalition Against Domestic Violence, and Marshall University Center of Excellence for Recovery. Robin Young, who started April 3, 2023, was hired as the project manager for the Partnership.</a:t>
            </a:r>
            <a:r>
              <a:rPr lang="en-US" sz="1800">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a:lnSpc>
                <a:spcPct val="107000"/>
              </a:lnSpc>
              <a:spcAft>
                <a:spcPts val="800"/>
              </a:spcAft>
            </a:pPr>
            <a:r>
              <a:rPr lang="en-US" sz="1800">
                <a:effectLst/>
                <a:latin typeface="Calibri"/>
                <a:ea typeface="Calibri" panose="020F0502020204030204" pitchFamily="34" charset="0"/>
                <a:cs typeface="Calibri"/>
              </a:rPr>
              <a:t>Our responsibilities under the project are to lead a Health Care Task Force, implement new screening protocols in two pilot sites, expand protocols to DFMB sites, facilitate regional partnerships in collaboration with WV Coalition Against Domestic Violence, and assist with evaluation of the project.</a:t>
            </a:r>
            <a:r>
              <a:rPr lang="en-US" sz="1800">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We participate in monthly meetings of the Project Team, as well as other meetings (e.g., evaluation) as needed.</a:t>
            </a:r>
          </a:p>
          <a:p>
            <a:pPr>
              <a:lnSpc>
                <a:spcPct val="107000"/>
              </a:lnSpc>
              <a:spcAft>
                <a:spcPts val="800"/>
              </a:spcAft>
            </a:pPr>
            <a:r>
              <a:rPr lang="en-US" sz="1800">
                <a:effectLst/>
                <a:latin typeface="Calibri"/>
                <a:ea typeface="Calibri" panose="020F0502020204030204" pitchFamily="34" charset="0"/>
                <a:cs typeface="Calibri"/>
              </a:rPr>
              <a:t>The Partnership identified representatives for the Health Care Task Force and invited them to be a member. Members include Ob-Gyns, pediatrician, family medicine, psychiatrist, certified nurse midwife, DFMB providers, and substance use treatment providers. The first meeting of the Task Force was held on March 2, 2023.</a:t>
            </a:r>
            <a:r>
              <a:rPr lang="en-US" sz="1800">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The two pilot sites have been identified and engaged: WVU Ob-Gyn in Morgantown and </a:t>
            </a:r>
            <a:r>
              <a:rPr lang="en-US" sz="1800" err="1">
                <a:effectLst/>
                <a:latin typeface="Calibri"/>
                <a:ea typeface="Calibri" panose="020F0502020204030204" pitchFamily="34" charset="0"/>
                <a:cs typeface="Calibri"/>
              </a:rPr>
              <a:t>AccessHealth</a:t>
            </a:r>
            <a:r>
              <a:rPr lang="en-US" sz="1800">
                <a:effectLst/>
                <a:latin typeface="Calibri"/>
                <a:ea typeface="Calibri" panose="020F0502020204030204" pitchFamily="34" charset="0"/>
                <a:cs typeface="Calibri"/>
              </a:rPr>
              <a:t> in Beckley.</a:t>
            </a:r>
          </a:p>
          <a:p>
            <a:pPr marL="0" marR="0">
              <a:lnSpc>
                <a:spcPct val="107000"/>
              </a:lnSpc>
              <a:spcBef>
                <a:spcPts val="0"/>
              </a:spcBef>
              <a:spcAft>
                <a:spcPts val="800"/>
              </a:spcAft>
            </a:pPr>
            <a:r>
              <a:rPr lang="en-US" sz="1800" b="1">
                <a:effectLst/>
                <a:latin typeface="Calibri"/>
                <a:ea typeface="Calibri" panose="020F0502020204030204" pitchFamily="34" charset="0"/>
                <a:cs typeface="Calibri"/>
              </a:rPr>
              <a:t>Substance Exposure and NAS Outreach and Education Project</a:t>
            </a:r>
            <a:endParaRPr lang="en-US" sz="1800">
              <a:effectLst/>
              <a:latin typeface="Calibri"/>
              <a:ea typeface="Calibri" panose="020F0502020204030204" pitchFamily="34" charset="0"/>
              <a:cs typeface="Calibri"/>
            </a:endParaRPr>
          </a:p>
          <a:p>
            <a:pPr>
              <a:lnSpc>
                <a:spcPct val="107000"/>
              </a:lnSpc>
              <a:spcAft>
                <a:spcPts val="800"/>
              </a:spcAft>
            </a:pPr>
            <a:r>
              <a:rPr lang="en-US" sz="1800">
                <a:effectLst/>
                <a:latin typeface="Calibri"/>
                <a:ea typeface="Calibri" panose="020F0502020204030204" pitchFamily="34" charset="0"/>
                <a:cs typeface="Calibri"/>
              </a:rPr>
              <a:t>In late 2022, a task force was created to identify training needs and develop educational materials. Task force includes neonatologists, community-based pediatricians, and family practice providers.</a:t>
            </a:r>
            <a:r>
              <a:rPr lang="en-US" sz="1800">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a:lnSpc>
                <a:spcPct val="107000"/>
              </a:lnSpc>
              <a:spcAft>
                <a:spcPts val="800"/>
              </a:spcAft>
            </a:pPr>
            <a:r>
              <a:rPr lang="en-US" sz="1800">
                <a:effectLst/>
                <a:latin typeface="Calibri"/>
                <a:ea typeface="Calibri" panose="020F0502020204030204" pitchFamily="34" charset="0"/>
                <a:cs typeface="Calibri"/>
              </a:rPr>
              <a:t>The need for two trainings was identified:</a:t>
            </a:r>
            <a:r>
              <a:rPr lang="en-US" sz="1800">
                <a:latin typeface="Calibri"/>
                <a:ea typeface="Calibri" panose="020F0502020204030204" pitchFamily="34" charset="0"/>
                <a:cs typeface="Calibri"/>
              </a:rPr>
              <a:t> </a:t>
            </a:r>
            <a:endParaRPr lang="en-US" sz="18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a:ea typeface="Calibri" panose="020F0502020204030204" pitchFamily="34" charset="0"/>
                <a:cs typeface="Calibri"/>
              </a:rPr>
              <a:t>One for hospital-based providers to ensure proper screening, diagnosing, coding, and documentation of infants with intrauterine substance exposure. The curriculum is currently being developed. Dr. Stefan Maxwell, Dr. Cody Smith, and Candice Lefeber will record the training in early May.</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panose="020F0502020204030204" pitchFamily="34" charset="0"/>
                <a:cs typeface="Calibri"/>
              </a:rPr>
              <a:t>Another targeted to community-based pediatric providers on Birth Score notification process for babies diagnosed with NAS and those exposed to Hepatitis C. The training will address the needs and resources for families affected by substance use disorder. We are in the beginning stages of developing this program, including what materials to include and how to deliver the trainings.</a:t>
            </a:r>
          </a:p>
          <a:p>
            <a:pPr>
              <a:lnSpc>
                <a:spcPct val="107000"/>
              </a:lnSpc>
              <a:spcAft>
                <a:spcPts val="800"/>
              </a:spcAft>
            </a:pPr>
            <a:r>
              <a:rPr lang="en-US" sz="1800">
                <a:effectLst/>
                <a:latin typeface="Calibri"/>
                <a:ea typeface="Calibri" panose="020F0502020204030204" pitchFamily="34" charset="0"/>
                <a:cs typeface="Calibri"/>
              </a:rPr>
              <a:t>The project has uncovered several problems, including inconsistencies in how/if newborn information is communicated to community-based providers from hospitals, Birth Score processes, and barriers associated with faxing.</a:t>
            </a:r>
            <a:r>
              <a:rPr lang="en-US" sz="1800">
                <a:latin typeface="Calibri"/>
                <a:ea typeface="Calibri" panose="020F0502020204030204" pitchFamily="34" charset="0"/>
                <a:cs typeface="Calibri"/>
              </a:rPr>
              <a:t> </a:t>
            </a:r>
            <a:r>
              <a:rPr lang="en-US" sz="1800">
                <a:effectLst/>
                <a:latin typeface="Calibri"/>
                <a:ea typeface="Calibri" panose="020F0502020204030204" pitchFamily="34" charset="0"/>
                <a:cs typeface="Calibri"/>
              </a:rPr>
              <a:t> Most of these problems have been addressed. For example, it was discovered that because of a coding error, NAS notifications were only being sent to pediatric providers if the infant had also received a High Birth score. This has been resolved. To address problems with faxing, it was recommended that phone calls to provider offices be made when a baby in their care was diagnosed with NAS. The Birth Score office will be provided funding so that they can hire someone to make calls to providers.</a:t>
            </a:r>
          </a:p>
          <a:p>
            <a:pPr marL="0" marR="0">
              <a:lnSpc>
                <a:spcPct val="107000"/>
              </a:lnSpc>
              <a:spcBef>
                <a:spcPts val="0"/>
              </a:spcBef>
              <a:spcAft>
                <a:spcPts val="800"/>
              </a:spcAft>
            </a:pPr>
            <a:r>
              <a:rPr lang="en-US" sz="1800">
                <a:effectLst/>
                <a:latin typeface="Calibri"/>
                <a:ea typeface="Calibri" panose="020F0502020204030204" pitchFamily="34" charset="0"/>
                <a:cs typeface="Calibri"/>
              </a:rPr>
              <a:t> </a:t>
            </a:r>
          </a:p>
          <a:p>
            <a:pPr marL="0" marR="0">
              <a:lnSpc>
                <a:spcPct val="107000"/>
              </a:lnSpc>
              <a:spcBef>
                <a:spcPts val="0"/>
              </a:spcBef>
              <a:spcAft>
                <a:spcPts val="800"/>
              </a:spcAft>
            </a:pPr>
            <a:r>
              <a:rPr lang="en-US" sz="1800" b="1">
                <a:effectLst/>
                <a:latin typeface="Calibri"/>
                <a:ea typeface="Calibri" panose="020F0502020204030204" pitchFamily="34" charset="0"/>
                <a:cs typeface="Calibri"/>
              </a:rPr>
              <a:t>Rural Communities Opioid Response Program for NAS</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A Consortium made up of the Partnership, Greenbrier Physicians, Women’s HealthCare at Davis Medical Center, and the WV School of Osteopathic Medicine was established to guide the project. In addition to supporting DFMB programs at Greenbrier Physicians and Davis Medical Center, the project provides training on </a:t>
            </a:r>
            <a:r>
              <a:rPr lang="en-US" sz="1800" i="1">
                <a:effectLst/>
                <a:latin typeface="Calibri"/>
                <a:ea typeface="Calibri" panose="020F0502020204030204" pitchFamily="34" charset="0"/>
                <a:cs typeface="Calibri"/>
              </a:rPr>
              <a:t>Love Your Birth Control</a:t>
            </a:r>
            <a:r>
              <a:rPr lang="en-US" sz="1800">
                <a:effectLst/>
                <a:latin typeface="Calibri"/>
                <a:ea typeface="Calibri" panose="020F0502020204030204" pitchFamily="34" charset="0"/>
                <a:cs typeface="Calibri"/>
              </a:rPr>
              <a:t> to health care providers in the 3-county area. Additionally, </a:t>
            </a:r>
            <a:r>
              <a:rPr lang="en-US" sz="1800" i="1">
                <a:effectLst/>
                <a:latin typeface="Calibri"/>
                <a:ea typeface="Calibri" panose="020F0502020204030204" pitchFamily="34" charset="0"/>
                <a:cs typeface="Calibri"/>
              </a:rPr>
              <a:t>Time Out for Me</a:t>
            </a:r>
            <a:r>
              <a:rPr lang="en-US" sz="1800">
                <a:effectLst/>
                <a:latin typeface="Calibri"/>
                <a:ea typeface="Calibri" panose="020F0502020204030204" pitchFamily="34" charset="0"/>
                <a:cs typeface="Calibri"/>
              </a:rPr>
              <a:t>, an assertiveness and sexuality workshop for women with (or at-risk for) substance use disorder, has been delivered in Pocahontas County in collaboration with the Day Report Center and other partners. In May, this 6-week curriculum will be delivered to women in Randolph County.</a:t>
            </a:r>
          </a:p>
          <a:p>
            <a:pPr>
              <a:lnSpc>
                <a:spcPct val="107000"/>
              </a:lnSpc>
              <a:spcAft>
                <a:spcPts val="800"/>
              </a:spcAft>
            </a:pPr>
            <a:r>
              <a:rPr lang="en-US" sz="1800">
                <a:effectLst/>
                <a:latin typeface="Calibri"/>
                <a:ea typeface="Calibri" panose="020F0502020204030204" pitchFamily="34" charset="0"/>
                <a:cs typeface="Calibri"/>
              </a:rPr>
              <a:t>The 3-year project ends September 2023, however the Partnership submitted a proposal in March under the same federal program. The new opportunity tripled the funding available for </a:t>
            </a:r>
            <a:r>
              <a:rPr lang="en-US" sz="1800">
                <a:latin typeface="Calibri"/>
                <a:ea typeface="Calibri" panose="020F0502020204030204" pitchFamily="34" charset="0"/>
                <a:cs typeface="Calibri"/>
              </a:rPr>
              <a:t>projects problems</a:t>
            </a:r>
            <a:r>
              <a:rPr lang="en-US" sz="1800">
                <a:latin typeface="Calibri"/>
                <a:cs typeface="Calibri"/>
              </a:rPr>
              <a:t> with faxing, it was recommended that phone calls to provider offices be made when a baby in their care was diagnosed with NAS. The Birth Score office will be provided funding so that they can hire someone to make calls to providers.</a:t>
            </a:r>
          </a:p>
          <a:p>
            <a:pPr>
              <a:lnSpc>
                <a:spcPct val="107000"/>
              </a:lnSpc>
              <a:spcAft>
                <a:spcPts val="800"/>
              </a:spcAft>
            </a:pPr>
            <a:endParaRPr lang="en-US" sz="1800" b="1">
              <a:latin typeface="Calibri"/>
              <a:ea typeface="Calibri" panose="020F0502020204030204" pitchFamily="34" charset="0"/>
              <a:cs typeface="Calibri"/>
            </a:endParaRPr>
          </a:p>
          <a:p>
            <a:pPr>
              <a:lnSpc>
                <a:spcPct val="107000"/>
              </a:lnSpc>
              <a:spcAft>
                <a:spcPts val="800"/>
              </a:spcAft>
            </a:pPr>
            <a:r>
              <a:rPr lang="en-US" sz="1800">
                <a:effectLst/>
                <a:latin typeface="Calibri"/>
                <a:ea typeface="Calibri" panose="020F0502020204030204" pitchFamily="34" charset="0"/>
                <a:cs typeface="Calibri"/>
              </a:rPr>
              <a:t> </a:t>
            </a:r>
            <a:r>
              <a:rPr lang="en-US" sz="1800" b="1">
                <a:effectLst/>
                <a:latin typeface="Calibri"/>
                <a:ea typeface="Calibri" panose="020F0502020204030204" pitchFamily="34" charset="0"/>
                <a:cs typeface="Calibri"/>
              </a:rPr>
              <a:t>Substance Use During Pregnancy Committee</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a:effectLst/>
                <a:latin typeface="Calibri"/>
                <a:ea typeface="Calibri" panose="020F0502020204030204" pitchFamily="34" charset="0"/>
                <a:cs typeface="Calibri"/>
              </a:rPr>
              <a:t>The Partnership continues to hold quarterly meetings of the Substance Use During Pregnancy Committee. The Committee makes policy recommendations, shares information, and helps guide the multiple initiatives and projects undertaken by the Partnership to improve services for this population.</a:t>
            </a: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17</a:t>
            </a:fld>
            <a:endParaRPr lang="en-US"/>
          </a:p>
        </p:txBody>
      </p:sp>
    </p:spTree>
    <p:extLst>
      <p:ext uri="{BB962C8B-B14F-4D97-AF65-F5344CB8AC3E}">
        <p14:creationId xmlns:p14="http://schemas.microsoft.com/office/powerpoint/2010/main" val="3658894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West Virginia has just under 20% of smoking of pregnant women, number 1 in the nation. This is an area of concern for the Partnership.</a:t>
            </a:r>
          </a:p>
        </p:txBody>
      </p:sp>
      <p:sp>
        <p:nvSpPr>
          <p:cNvPr id="4" name="Slide Number Placeholder 3"/>
          <p:cNvSpPr>
            <a:spLocks noGrp="1"/>
          </p:cNvSpPr>
          <p:nvPr>
            <p:ph type="sldNum" sz="quarter" idx="5"/>
          </p:nvPr>
        </p:nvSpPr>
        <p:spPr/>
        <p:txBody>
          <a:bodyPr/>
          <a:lstStyle/>
          <a:p>
            <a:fld id="{F16366AF-3A51-B044-9594-E9302EB39C9A}" type="slidenum">
              <a:rPr lang="en-US" smtClean="0"/>
              <a:t>18</a:t>
            </a:fld>
            <a:endParaRPr lang="en-US"/>
          </a:p>
        </p:txBody>
      </p:sp>
    </p:spTree>
    <p:extLst>
      <p:ext uri="{BB962C8B-B14F-4D97-AF65-F5344CB8AC3E}">
        <p14:creationId xmlns:p14="http://schemas.microsoft.com/office/powerpoint/2010/main" val="1239563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facilities are engaged with nicotine replacement therapy, although there is an opportunity for improvement for always offering.</a:t>
            </a:r>
          </a:p>
        </p:txBody>
      </p:sp>
      <p:sp>
        <p:nvSpPr>
          <p:cNvPr id="4" name="Slide Number Placeholder 3"/>
          <p:cNvSpPr>
            <a:spLocks noGrp="1"/>
          </p:cNvSpPr>
          <p:nvPr>
            <p:ph type="sldNum" sz="quarter" idx="5"/>
          </p:nvPr>
        </p:nvSpPr>
        <p:spPr/>
        <p:txBody>
          <a:bodyPr/>
          <a:lstStyle/>
          <a:p>
            <a:fld id="{F16366AF-3A51-B044-9594-E9302EB39C9A}" type="slidenum">
              <a:rPr lang="en-US" smtClean="0"/>
              <a:t>19</a:t>
            </a:fld>
            <a:endParaRPr lang="en-US"/>
          </a:p>
        </p:txBody>
      </p:sp>
    </p:spTree>
    <p:extLst>
      <p:ext uri="{BB962C8B-B14F-4D97-AF65-F5344CB8AC3E}">
        <p14:creationId xmlns:p14="http://schemas.microsoft.com/office/powerpoint/2010/main" val="2506939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a:ea typeface="Calibri" panose="020F0502020204030204" pitchFamily="34" charset="0"/>
                <a:cs typeface="Calibri"/>
              </a:rPr>
              <a:t>The Partnership continues to partner with the Tobacco Baby &amp; Me Tobacco Free Program (BMTFP), a national telehealth tobacco cessation incentive-based program for pregnant and postpartum women and their families. From July 2022-March 2023, 151 pregnant women were referred to the program from 26 different providers. Of those referred almost 50% (74) were enrolled in the program. Only 7.9% of the WV participants have given birth to a low birthweight baby (compared to the WV average of over 9% for general population and 16% for smoking moms). 91% of the BMTFP participants have given birth to a term infant.</a:t>
            </a:r>
            <a:endParaRPr lang="en-US" sz="1800" b="1">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Newly developed promotional materials, including video testimonial from Valley Health, WV patient stories and an updated flyer have been developed.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Division of Tobacco Prevention recently finalized their FY24 budget and has allocated $35,000 for the Partnership to help pay for BMTFP.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Partnership continues to coordinate quarterly meetings of the Tobacco Free Families Advisory Council. The West Virginia State Medical Association and the West Virginia Hospital Association recently joined the Advisory Council.</a:t>
            </a:r>
          </a:p>
          <a:p>
            <a:pPr marL="0" marR="0">
              <a:lnSpc>
                <a:spcPct val="107000"/>
              </a:lnSpc>
              <a:spcBef>
                <a:spcPts val="0"/>
              </a:spcBef>
              <a:spcAft>
                <a:spcPts val="800"/>
              </a:spcAft>
            </a:pPr>
            <a:r>
              <a:rPr lang="en-US" sz="1800">
                <a:effectLst/>
                <a:latin typeface="Calibri"/>
                <a:ea typeface="Calibri" panose="020F0502020204030204" pitchFamily="34" charset="0"/>
                <a:cs typeface="Calibri"/>
              </a:rPr>
              <a:t>Dr. Tim Lefeber, WVU Associate Professor of Pediatrics &amp; WVPP Tobacco Champion, provided updated recommendations from the Tobacco Cessation and Prevention Task Force to the Joint Health Committee in the WV Legislature during the December Interim meetings at the Capitol.</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Partnership participated in the Tobacco-Free and Prevention Awareness Days at the Capitol during the 2023 Legislative Session.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20</a:t>
            </a:fld>
            <a:endParaRPr lang="en-US"/>
          </a:p>
        </p:txBody>
      </p:sp>
    </p:spTree>
    <p:extLst>
      <p:ext uri="{BB962C8B-B14F-4D97-AF65-F5344CB8AC3E}">
        <p14:creationId xmlns:p14="http://schemas.microsoft.com/office/powerpoint/2010/main" val="19184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Labor Support has been a foundation of the Partnership's work, to help hospitals have the best outcomes for their patients.</a:t>
            </a:r>
          </a:p>
        </p:txBody>
      </p:sp>
      <p:sp>
        <p:nvSpPr>
          <p:cNvPr id="4" name="Slide Number Placeholder 3"/>
          <p:cNvSpPr>
            <a:spLocks noGrp="1"/>
          </p:cNvSpPr>
          <p:nvPr>
            <p:ph type="sldNum" sz="quarter" idx="5"/>
          </p:nvPr>
        </p:nvSpPr>
        <p:spPr/>
        <p:txBody>
          <a:bodyPr/>
          <a:lstStyle/>
          <a:p>
            <a:fld id="{F16366AF-3A51-B044-9594-E9302EB39C9A}" type="slidenum">
              <a:rPr lang="en-US" smtClean="0"/>
              <a:t>21</a:t>
            </a:fld>
            <a:endParaRPr lang="en-US"/>
          </a:p>
        </p:txBody>
      </p:sp>
    </p:spTree>
    <p:extLst>
      <p:ext uri="{BB962C8B-B14F-4D97-AF65-F5344CB8AC3E}">
        <p14:creationId xmlns:p14="http://schemas.microsoft.com/office/powerpoint/2010/main" val="237341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Partnership recognizes the importance of Maternal and Infant Safety. </a:t>
            </a:r>
          </a:p>
          <a:p>
            <a:endParaRPr lang="en-US">
              <a:cs typeface="Calibri"/>
            </a:endParaRPr>
          </a:p>
          <a:p>
            <a:r>
              <a:rPr lang="en-US">
                <a:cs typeface="Calibri"/>
              </a:rPr>
              <a:t>The United States has higher infant mortality rates than other developed county and is higher still. WV‘s infant mortality rate in 2020 was above the national average with a rate of 7.33 per 1,000 live births compared to a rate of 5.4 in the nation. Norway, for comparison, has an infant mortality rate of 1.6.</a:t>
            </a:r>
          </a:p>
          <a:p>
            <a:endParaRPr lang="en-US">
              <a:cs typeface="Calibri"/>
            </a:endParaRPr>
          </a:p>
          <a:p>
            <a:r>
              <a:rPr lang="en-US">
                <a:cs typeface="Calibri"/>
              </a:rPr>
              <a:t>Sources: CDC- https://www.cdc.gov/nchs/pressroom/sosmap/infant_mortality_rates/infant_mortality.htm</a:t>
            </a:r>
          </a:p>
          <a:p>
            <a:r>
              <a:rPr lang="en-US">
                <a:cs typeface="Calibri"/>
              </a:rPr>
              <a:t>Sources: AMJC- https://www.ajmc.com/view/us-has-highest-infant-maternal-mortality-rates-despite-the-most-health-care-spending</a:t>
            </a:r>
          </a:p>
        </p:txBody>
      </p:sp>
      <p:sp>
        <p:nvSpPr>
          <p:cNvPr id="4" name="Slide Number Placeholder 3"/>
          <p:cNvSpPr>
            <a:spLocks noGrp="1"/>
          </p:cNvSpPr>
          <p:nvPr>
            <p:ph type="sldNum" sz="quarter" idx="5"/>
          </p:nvPr>
        </p:nvSpPr>
        <p:spPr/>
        <p:txBody>
          <a:bodyPr/>
          <a:lstStyle/>
          <a:p>
            <a:fld id="{F16366AF-3A51-B044-9594-E9302EB39C9A}" type="slidenum">
              <a:rPr lang="en-US" smtClean="0"/>
              <a:t>3</a:t>
            </a:fld>
            <a:endParaRPr lang="en-US"/>
          </a:p>
        </p:txBody>
      </p:sp>
    </p:spTree>
    <p:extLst>
      <p:ext uri="{BB962C8B-B14F-4D97-AF65-F5344CB8AC3E}">
        <p14:creationId xmlns:p14="http://schemas.microsoft.com/office/powerpoint/2010/main" val="13110191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survey asked about doulas in the hospitals. Only three facilities report a fully positive experience with doula, most found a mix of positive and negative. Acceptance of doulas was split evenly, with slightly more hospitals reporting their staff acceptances doulas and less providers accept them. </a:t>
            </a:r>
            <a:r>
              <a:rPr lang="en-US">
                <a:cs typeface="Calibri"/>
              </a:rPr>
              <a:t>The survey also found that half the hospitals treat doulas as a visitor, and not a labor-support professional. This is an area of opportunity for the Partnership to help support the doula profession.</a:t>
            </a:r>
          </a:p>
        </p:txBody>
      </p:sp>
      <p:sp>
        <p:nvSpPr>
          <p:cNvPr id="4" name="Slide Number Placeholder 3"/>
          <p:cNvSpPr>
            <a:spLocks noGrp="1"/>
          </p:cNvSpPr>
          <p:nvPr>
            <p:ph type="sldNum" sz="quarter" idx="5"/>
          </p:nvPr>
        </p:nvSpPr>
        <p:spPr/>
        <p:txBody>
          <a:bodyPr/>
          <a:lstStyle/>
          <a:p>
            <a:fld id="{F16366AF-3A51-B044-9594-E9302EB39C9A}" type="slidenum">
              <a:rPr lang="en-US" smtClean="0"/>
              <a:t>22</a:t>
            </a:fld>
            <a:endParaRPr lang="en-US"/>
          </a:p>
        </p:txBody>
      </p:sp>
    </p:spTree>
    <p:extLst>
      <p:ext uri="{BB962C8B-B14F-4D97-AF65-F5344CB8AC3E}">
        <p14:creationId xmlns:p14="http://schemas.microsoft.com/office/powerpoint/2010/main" val="2023899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Partnership was awarded an additional $32,000 from the </a:t>
            </a:r>
            <a:r>
              <a:rPr lang="en-US" sz="1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UniCare</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Health Plan of West Virginia to continue the Pilot Doula Project in 2023. This Phase II grant aims to build on and scale up the reach of doula services offered to pregnant and postpartum women in underserved and vulnerable communities in West Virginia throughout 2023. A total of 56 participants have completed either labor support or postpartum doula training.  We have contracted with Family Care in Charleston and St. Joseph’s Hospital in Buckhannon ($10,000 each) to provide payment for doula services over the next few months.  We hope to encourage doulas and to collect data as part of a </a:t>
            </a:r>
            <a:r>
              <a:rPr lang="en-US" sz="180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UniCare</a:t>
            </a:r>
            <a:r>
              <a:rPr lang="en-US"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QI project.  We will be contracting with a few other hospitals in the next month.  Part of the work will entail providing an online directory of doulas for the convenience of providers and those who are pregnant</a:t>
            </a: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23</a:t>
            </a:fld>
            <a:endParaRPr lang="en-US"/>
          </a:p>
        </p:txBody>
      </p:sp>
    </p:spTree>
    <p:extLst>
      <p:ext uri="{BB962C8B-B14F-4D97-AF65-F5344CB8AC3E}">
        <p14:creationId xmlns:p14="http://schemas.microsoft.com/office/powerpoint/2010/main" val="3348942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Partnership works to promote breastfeeding in WV because of its benefits to mommas and babies.</a:t>
            </a:r>
          </a:p>
        </p:txBody>
      </p:sp>
      <p:sp>
        <p:nvSpPr>
          <p:cNvPr id="4" name="Slide Number Placeholder 3"/>
          <p:cNvSpPr>
            <a:spLocks noGrp="1"/>
          </p:cNvSpPr>
          <p:nvPr>
            <p:ph type="sldNum" sz="quarter" idx="5"/>
          </p:nvPr>
        </p:nvSpPr>
        <p:spPr/>
        <p:txBody>
          <a:bodyPr/>
          <a:lstStyle/>
          <a:p>
            <a:fld id="{F16366AF-3A51-B044-9594-E9302EB39C9A}" type="slidenum">
              <a:rPr lang="en-US" smtClean="0"/>
              <a:t>24</a:t>
            </a:fld>
            <a:endParaRPr lang="en-US"/>
          </a:p>
        </p:txBody>
      </p:sp>
    </p:spTree>
    <p:extLst>
      <p:ext uri="{BB962C8B-B14F-4D97-AF65-F5344CB8AC3E}">
        <p14:creationId xmlns:p14="http://schemas.microsoft.com/office/powerpoint/2010/main" val="182758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WV, nurses take on much of the lactation support. Just over half the facilities have dedicated lactation staff, this means nearly half the hospitals provide rely on their nursing staff to provide lactation support in addition to other duties. International Board-Certified Lactation Consultant and Certified Lactation Counselor is the most common lactation certificate here in WV. </a:t>
            </a:r>
          </a:p>
        </p:txBody>
      </p:sp>
      <p:sp>
        <p:nvSpPr>
          <p:cNvPr id="4" name="Slide Number Placeholder 3"/>
          <p:cNvSpPr>
            <a:spLocks noGrp="1"/>
          </p:cNvSpPr>
          <p:nvPr>
            <p:ph type="sldNum" sz="quarter" idx="5"/>
          </p:nvPr>
        </p:nvSpPr>
        <p:spPr/>
        <p:txBody>
          <a:bodyPr/>
          <a:lstStyle/>
          <a:p>
            <a:fld id="{F16366AF-3A51-B044-9594-E9302EB39C9A}" type="slidenum">
              <a:rPr lang="en-US" smtClean="0"/>
              <a:t>25</a:t>
            </a:fld>
            <a:endParaRPr lang="en-US"/>
          </a:p>
        </p:txBody>
      </p:sp>
    </p:spTree>
    <p:extLst>
      <p:ext uri="{BB962C8B-B14F-4D97-AF65-F5344CB8AC3E}">
        <p14:creationId xmlns:p14="http://schemas.microsoft.com/office/powerpoint/2010/main" val="7494859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 “bag free” state. This has been a successful initiative from our Partnership.</a:t>
            </a:r>
          </a:p>
          <a:p>
            <a:r>
              <a:rPr lang="en-US"/>
              <a:t> Most facilities are not providing formula samples on discharge. The question was open to interpretation, so the four hospitals that reported they are provided formula samples could meant they are giving the extra formula to the mothers that are exclusively formula feeding.</a:t>
            </a:r>
          </a:p>
        </p:txBody>
      </p:sp>
      <p:sp>
        <p:nvSpPr>
          <p:cNvPr id="4" name="Slide Number Placeholder 3"/>
          <p:cNvSpPr>
            <a:spLocks noGrp="1"/>
          </p:cNvSpPr>
          <p:nvPr>
            <p:ph type="sldNum" sz="quarter" idx="5"/>
          </p:nvPr>
        </p:nvSpPr>
        <p:spPr/>
        <p:txBody>
          <a:bodyPr/>
          <a:lstStyle/>
          <a:p>
            <a:fld id="{F16366AF-3A51-B044-9594-E9302EB39C9A}" type="slidenum">
              <a:rPr lang="en-US" smtClean="0"/>
              <a:t>26</a:t>
            </a:fld>
            <a:endParaRPr lang="en-US"/>
          </a:p>
        </p:txBody>
      </p:sp>
    </p:spTree>
    <p:extLst>
      <p:ext uri="{BB962C8B-B14F-4D97-AF65-F5344CB8AC3E}">
        <p14:creationId xmlns:p14="http://schemas.microsoft.com/office/powerpoint/2010/main" val="1698617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About 70% of our facilities provided outpatient lactation support. Increasing outpatient lactation support is an opportunity to help increase WV’s breastfeeding rate.</a:t>
            </a:r>
          </a:p>
        </p:txBody>
      </p:sp>
      <p:sp>
        <p:nvSpPr>
          <p:cNvPr id="4" name="Slide Number Placeholder 3"/>
          <p:cNvSpPr>
            <a:spLocks noGrp="1"/>
          </p:cNvSpPr>
          <p:nvPr>
            <p:ph type="sldNum" sz="quarter" idx="5"/>
          </p:nvPr>
        </p:nvSpPr>
        <p:spPr/>
        <p:txBody>
          <a:bodyPr/>
          <a:lstStyle/>
          <a:p>
            <a:fld id="{F16366AF-3A51-B044-9594-E9302EB39C9A}" type="slidenum">
              <a:rPr lang="en-US" smtClean="0"/>
              <a:t>27</a:t>
            </a:fld>
            <a:endParaRPr lang="en-US"/>
          </a:p>
        </p:txBody>
      </p:sp>
    </p:spTree>
    <p:extLst>
      <p:ext uri="{BB962C8B-B14F-4D97-AF65-F5344CB8AC3E}">
        <p14:creationId xmlns:p14="http://schemas.microsoft.com/office/powerpoint/2010/main" val="56796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Takeaway-  skin to skin is often done.</a:t>
            </a:r>
          </a:p>
          <a:p>
            <a:r>
              <a:rPr lang="en-US"/>
              <a:t>Most facilities are initiating skin-to-skin with vaginal/uncomplicated deliveries, but there is the opportunity for improvement for skin to skin with cesareans. Another area would be initiating skin-to-skin sooner rather than later. </a:t>
            </a:r>
          </a:p>
          <a:p>
            <a:endParaRPr lang="en-US"/>
          </a:p>
          <a:p>
            <a:r>
              <a:rPr lang="en-US"/>
              <a:t>We would like all these bars to be at 100%- again, the gold standard.</a:t>
            </a:r>
          </a:p>
        </p:txBody>
      </p:sp>
      <p:sp>
        <p:nvSpPr>
          <p:cNvPr id="4" name="Slide Number Placeholder 3"/>
          <p:cNvSpPr>
            <a:spLocks noGrp="1"/>
          </p:cNvSpPr>
          <p:nvPr>
            <p:ph type="sldNum" sz="quarter" idx="5"/>
          </p:nvPr>
        </p:nvSpPr>
        <p:spPr/>
        <p:txBody>
          <a:bodyPr/>
          <a:lstStyle/>
          <a:p>
            <a:fld id="{F16366AF-3A51-B044-9594-E9302EB39C9A}" type="slidenum">
              <a:rPr lang="en-US" smtClean="0"/>
              <a:t>28</a:t>
            </a:fld>
            <a:endParaRPr lang="en-US"/>
          </a:p>
        </p:txBody>
      </p:sp>
    </p:spTree>
    <p:extLst>
      <p:ext uri="{BB962C8B-B14F-4D97-AF65-F5344CB8AC3E}">
        <p14:creationId xmlns:p14="http://schemas.microsoft.com/office/powerpoint/2010/main" val="4218580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The WV Breastfeeding Institute (WVBI) has worked to expand lactation support for WV mothers, offering a variety of trainings for all levels of education and experience. Since July 1, 2022 70 people have enrolled in the Certified Breastfeeding Specialist training; 35 participated in the Outpatient Breastfeeding Champion Training in September 2022.  These are the two largest and most popular trainings, but several more are offered for both hospital and outpatient/community lactation support.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To connect mothers and providers with trained lactation support, “</a:t>
            </a:r>
            <a:r>
              <a:rPr lang="en-US" sz="1800" err="1">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ZipMilk</a:t>
            </a: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 an online directory that mothers can enter their zip code to find help near them was launched. WVBI is in the process of collecting submissions and vetting them, with the goal of having a robust network of lactation support providers available for WV mothers.</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A pilot project to integrate Lactation Care into the primary care setting is underway. This is collaborative effort with the WV School of Osteopathic Medicine and includes a Quality Improvement component. A Primary Care Breastfeeding Support workshop for students and residents (those who are in OB, Peds and Family Practice specialties) and other local providers will be conducted.</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libri" panose="020F0502020204030204" pitchFamily="34" charset="0"/>
                <a:ea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a:solidFill>
                  <a:srgbClr val="242424"/>
                </a:solidFill>
                <a:effectLst/>
                <a:latin typeface="Cambria" panose="02040503050406030204" pitchFamily="18" charset="0"/>
                <a:ea typeface="Times New Roman" panose="02020603050405020304" pitchFamily="18" charset="0"/>
                <a:cs typeface="Calibri" panose="020F0502020204030204" pitchFamily="34" charset="0"/>
              </a:rPr>
              <a:t>Strategic Planning for the West Virginia Breastfeeding Institute is underway with a group of stakeholders. The Partnership has applied for funding for two more projects (one to expand postpartum care, including lactation support and one for a public awareness campaign to educate mothers, employers and communities about federal protections passed for working mothers).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29</a:t>
            </a:fld>
            <a:endParaRPr lang="en-US"/>
          </a:p>
        </p:txBody>
      </p:sp>
    </p:spTree>
    <p:extLst>
      <p:ext uri="{BB962C8B-B14F-4D97-AF65-F5344CB8AC3E}">
        <p14:creationId xmlns:p14="http://schemas.microsoft.com/office/powerpoint/2010/main" val="737986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WV, over 50% of pregnancies are unplanned. The Partnership sees contraception as a priority.</a:t>
            </a:r>
          </a:p>
        </p:txBody>
      </p:sp>
      <p:sp>
        <p:nvSpPr>
          <p:cNvPr id="4" name="Slide Number Placeholder 3"/>
          <p:cNvSpPr>
            <a:spLocks noGrp="1"/>
          </p:cNvSpPr>
          <p:nvPr>
            <p:ph type="sldNum" sz="quarter" idx="5"/>
          </p:nvPr>
        </p:nvSpPr>
        <p:spPr/>
        <p:txBody>
          <a:bodyPr/>
          <a:lstStyle/>
          <a:p>
            <a:fld id="{F16366AF-3A51-B044-9594-E9302EB39C9A}" type="slidenum">
              <a:rPr lang="en-US" smtClean="0"/>
              <a:t>30</a:t>
            </a:fld>
            <a:endParaRPr lang="en-US"/>
          </a:p>
        </p:txBody>
      </p:sp>
    </p:spTree>
    <p:extLst>
      <p:ext uri="{BB962C8B-B14F-4D97-AF65-F5344CB8AC3E}">
        <p14:creationId xmlns:p14="http://schemas.microsoft.com/office/powerpoint/2010/main" val="1132745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IUD insertion and </a:t>
            </a:r>
            <a:r>
              <a:rPr lang="en-US" err="1"/>
              <a:t>nexplanon</a:t>
            </a:r>
            <a:r>
              <a:rPr lang="en-US"/>
              <a:t> after delivery is a growing area of opportunity for our facilities to help decrease unplanned pregnancies. Over 50% of our facilities do not provide these services.</a:t>
            </a:r>
            <a:endParaRPr lang="en-US">
              <a:cs typeface="Calibri"/>
            </a:endParaRPr>
          </a:p>
        </p:txBody>
      </p:sp>
      <p:sp>
        <p:nvSpPr>
          <p:cNvPr id="4" name="Slide Number Placeholder 3"/>
          <p:cNvSpPr>
            <a:spLocks noGrp="1"/>
          </p:cNvSpPr>
          <p:nvPr>
            <p:ph type="sldNum" sz="quarter" idx="5"/>
          </p:nvPr>
        </p:nvSpPr>
        <p:spPr/>
        <p:txBody>
          <a:bodyPr/>
          <a:lstStyle/>
          <a:p>
            <a:fld id="{F16366AF-3A51-B044-9594-E9302EB39C9A}" type="slidenum">
              <a:rPr lang="en-US" smtClean="0"/>
              <a:t>31</a:t>
            </a:fld>
            <a:endParaRPr lang="en-US"/>
          </a:p>
        </p:txBody>
      </p:sp>
    </p:spTree>
    <p:extLst>
      <p:ext uri="{BB962C8B-B14F-4D97-AF65-F5344CB8AC3E}">
        <p14:creationId xmlns:p14="http://schemas.microsoft.com/office/powerpoint/2010/main" val="337461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survey asked about different significant events and if there is a debrief for the PATIENT after such an event. Most hospitals do not routinely include the patient in the debrief, particularly with severe hypertension and difficult deliveries. </a:t>
            </a:r>
          </a:p>
          <a:p>
            <a:endParaRPr lang="en-US"/>
          </a:p>
          <a:p>
            <a:r>
              <a:rPr lang="en-US"/>
              <a:t>The gold bar here is at 100%- this would be where we would want all the facilities to be in debriefing patients after a significant event</a:t>
            </a:r>
          </a:p>
        </p:txBody>
      </p:sp>
      <p:sp>
        <p:nvSpPr>
          <p:cNvPr id="4" name="Slide Number Placeholder 3"/>
          <p:cNvSpPr>
            <a:spLocks noGrp="1"/>
          </p:cNvSpPr>
          <p:nvPr>
            <p:ph type="sldNum" sz="quarter" idx="5"/>
          </p:nvPr>
        </p:nvSpPr>
        <p:spPr/>
        <p:txBody>
          <a:bodyPr/>
          <a:lstStyle/>
          <a:p>
            <a:fld id="{F16366AF-3A51-B044-9594-E9302EB39C9A}" type="slidenum">
              <a:rPr lang="en-US" smtClean="0"/>
              <a:t>4</a:t>
            </a:fld>
            <a:endParaRPr lang="en-US"/>
          </a:p>
        </p:txBody>
      </p:sp>
    </p:spTree>
    <p:extLst>
      <p:ext uri="{BB962C8B-B14F-4D97-AF65-F5344CB8AC3E}">
        <p14:creationId xmlns:p14="http://schemas.microsoft.com/office/powerpoint/2010/main" val="204901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Love Your Birth Control Project, a shared decision-making, client led approach to counseling individuals about contraception, is a collaboration between WVPP and WV Free.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This free training has been conducted since 2018 in obstetrical units, physician’s offices, health departments, harm reduction clinics, family practice centers, nursing schools, school nurses, home visitor agencies, domestic violence organizations, and to residents of both schools of medicine in West Virginia.  Hundreds of healthcare providers and community support workers have been trained.  Materials have been distributed at health fairs, community events and billboards have been erected around the state advertising the website for more information.  </a:t>
            </a: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32</a:t>
            </a:fld>
            <a:endParaRPr lang="en-US"/>
          </a:p>
        </p:txBody>
      </p:sp>
    </p:spTree>
    <p:extLst>
      <p:ext uri="{BB962C8B-B14F-4D97-AF65-F5344CB8AC3E}">
        <p14:creationId xmlns:p14="http://schemas.microsoft.com/office/powerpoint/2010/main" val="307869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a:effectLst/>
                <a:latin typeface="Calibri"/>
                <a:ea typeface="Calibri" panose="020F0502020204030204" pitchFamily="34" charset="0"/>
                <a:cs typeface="Calibri"/>
              </a:rPr>
              <a:t>Building the capacity to use Quality Improvement (QI) throughout out initiatives is a new focus for the Partnership. The CDC awarded a 5-year grant to assist the Partnership to increase its </a:t>
            </a:r>
            <a:r>
              <a:rPr lang="en-US" kern="100">
                <a:latin typeface="Calibri"/>
                <a:ea typeface="Calibri" panose="020F0502020204030204" pitchFamily="34" charset="0"/>
                <a:cs typeface="Calibri"/>
              </a:rPr>
              <a:t>QI capacity</a:t>
            </a:r>
            <a:r>
              <a:rPr lang="en-US" sz="1200" kern="100">
                <a:effectLst/>
                <a:latin typeface="Calibri"/>
                <a:ea typeface="Calibri" panose="020F0502020204030204" pitchFamily="34" charset="0"/>
                <a:cs typeface="Calibri"/>
              </a:rPr>
              <a:t>. This includes increasing the ability to collect and analyze data, and to use the evidence for informed decision making. This grant was awarded less than a year ago, so activities are just getting underway.</a:t>
            </a:r>
            <a:r>
              <a:rPr lang="en-US" kern="100">
                <a:latin typeface="Calibri"/>
                <a:ea typeface="Calibri" panose="020F0502020204030204" pitchFamily="34" charset="0"/>
                <a:cs typeface="Calibri"/>
              </a:rPr>
              <a:t> </a:t>
            </a:r>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33</a:t>
            </a:fld>
            <a:endParaRPr lang="en-US"/>
          </a:p>
        </p:txBody>
      </p:sp>
    </p:spTree>
    <p:extLst>
      <p:ext uri="{BB962C8B-B14F-4D97-AF65-F5344CB8AC3E}">
        <p14:creationId xmlns:p14="http://schemas.microsoft.com/office/powerpoint/2010/main" val="34907768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WV, about 18% of our VLBW babies are born in non-tertiary care facilities. This is the focus of a new QI project.</a:t>
            </a:r>
          </a:p>
          <a:p>
            <a:r>
              <a:rPr lang="en-US"/>
              <a:t>Source- WV Health Stats center, part of the next speech with Tonya Cheney.</a:t>
            </a:r>
          </a:p>
        </p:txBody>
      </p:sp>
      <p:sp>
        <p:nvSpPr>
          <p:cNvPr id="4" name="Slide Number Placeholder 3"/>
          <p:cNvSpPr>
            <a:spLocks noGrp="1"/>
          </p:cNvSpPr>
          <p:nvPr>
            <p:ph type="sldNum" sz="quarter" idx="5"/>
          </p:nvPr>
        </p:nvSpPr>
        <p:spPr/>
        <p:txBody>
          <a:bodyPr/>
          <a:lstStyle/>
          <a:p>
            <a:fld id="{F16366AF-3A51-B044-9594-E9302EB39C9A}" type="slidenum">
              <a:rPr lang="en-US" smtClean="0"/>
              <a:t>34</a:t>
            </a:fld>
            <a:endParaRPr lang="en-US"/>
          </a:p>
        </p:txBody>
      </p:sp>
    </p:spTree>
    <p:extLst>
      <p:ext uri="{BB962C8B-B14F-4D97-AF65-F5344CB8AC3E}">
        <p14:creationId xmlns:p14="http://schemas.microsoft.com/office/powerpoint/2010/main" val="1970413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Partnership created and hired a new position, Director of Quality Improvement to lead this QI capacity building, and one new project is underway.</a:t>
            </a:r>
          </a:p>
          <a:p>
            <a:pPr marL="0" marR="0">
              <a:lnSpc>
                <a:spcPct val="107000"/>
              </a:lnSpc>
              <a:spcBef>
                <a:spcPts val="0"/>
              </a:spcBef>
              <a:spcAft>
                <a:spcPts val="800"/>
              </a:spcAft>
            </a:pPr>
            <a:r>
              <a:rPr lang="en-US" sz="1800" b="1" kern="100">
                <a:effectLst/>
                <a:latin typeface="Calibri Light" panose="020F0302020204030204" pitchFamily="34" charset="0"/>
                <a:ea typeface="Times New Roman" panose="02020603050405020304" pitchFamily="18" charset="0"/>
                <a:cs typeface="Times New Roman" panose="02020603050405020304" pitchFamily="18" charset="0"/>
              </a:rPr>
              <a:t>Born in the Right Place</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Born in the Right Place</a:t>
            </a:r>
            <a:r>
              <a:rPr lang="en-US" sz="1800" kern="100">
                <a:effectLst/>
                <a:latin typeface="Calibri" panose="020F0502020204030204" pitchFamily="34" charset="0"/>
                <a:ea typeface="Calibri" panose="020F0502020204030204" pitchFamily="34" charset="0"/>
                <a:cs typeface="Times New Roman" panose="02020603050405020304" pitchFamily="18" charset="0"/>
              </a:rPr>
              <a:t> project aims to decrease the number of Very Low Birthweight Babies (VLWB) being born in non-tertiary care hospitals. This project is well underway with the formation of both the advisory and workgroups. The Partnership has two doctors on board as leaders for the advisory council and has been meeting monthly with the workgroup. Data has been collected of VLBW babies for the last three years and preliminary analysis has started to identify risk factors. The data has been used to identify the critical hospitals and invite them to collaborate on this project.</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r>
              <a:rPr lang="en-US" sz="1800"/>
              <a:t>Two of our QI projects are specifically AIM bundles. The Alliance for Innovation on Maternal Health (AIM) is the national, cross-sector commitment designed to lead in the development and implementation of patient safety bundles for the promotion of safe care for every U.S. birth.</a:t>
            </a:r>
          </a:p>
          <a:p>
            <a:r>
              <a:rPr lang="en-US" sz="1800"/>
              <a:t>Since 2018 when West Virginia was accepted as an AIM state, we have implemented the OB Hemorrhage patient safety bundle and the Severe Hypertension in Pregnancy bundle. We have seen a continuation of a low maternal morbidity rate of 1% or less, and improved processes in birthing facilities with new policies, protocols, education, and simulation training. West Virginia is one of only a few states that have achieved 100% participation from their birthing facilities.  Representatives from every obstetrical unit engages in education, data collection, data review, and their own team work to accomplish the bundle implementation.</a:t>
            </a:r>
          </a:p>
          <a:p>
            <a:r>
              <a:rPr lang="en-US" sz="1800"/>
              <a:t>Through a grant from AIM, the WVPP has been able to provide home blood pressure kits to provider offices for distribution to high-risk patients.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Another project that falls under the QI banner is </a:t>
            </a:r>
            <a:r>
              <a:rPr lang="en-US" sz="1800" b="1">
                <a:effectLst/>
                <a:latin typeface="Calibri" panose="020F0502020204030204" pitchFamily="34" charset="0"/>
                <a:ea typeface="Calibri" panose="020F0502020204030204" pitchFamily="34" charset="0"/>
                <a:cs typeface="Times New Roman" panose="02020603050405020304" pitchFamily="18" charset="0"/>
              </a:rPr>
              <a:t>Improving Outcomes for Mother-Baby Dyad with Substance Exposure Quality Improvement Project.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collaboration with the WV Children’s Hospital Collaborative, this quality improvement initiative is implemented in 4 hospitals: WVU Children’s Hospital, Hoops Family Children’s Hospital at CHH, CAMC Women and Children’s Hospital, and Berkeley Medical Center. The project began in the fall 2020 and we are still collecting and analyzing data.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2022, one of the project’s leads, Dr. Richard Brant (WVU Children’s Hospital), applied to the American Board of Pediatrics (ABP) for approval of the quality improvement initiative for credit for the Improving Professional Practice (Part 4) component of Maintenance of Certification (MOC). On December 12, 2022, ABP approved the West Virginia Perinatal Partnership’s project. Pediatricians participating in the project can receive MOC Part 4 credit.</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35</a:t>
            </a:fld>
            <a:endParaRPr lang="en-US"/>
          </a:p>
        </p:txBody>
      </p:sp>
    </p:spTree>
    <p:extLst>
      <p:ext uri="{BB962C8B-B14F-4D97-AF65-F5344CB8AC3E}">
        <p14:creationId xmlns:p14="http://schemas.microsoft.com/office/powerpoint/2010/main" val="3888545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is a large discrepancy in this question about postpartum depression screens. ACOG recommendations are the everyone should be receiving a postpartum depression screen.</a:t>
            </a:r>
          </a:p>
          <a:p>
            <a:r>
              <a:rPr lang="en-US">
                <a:cs typeface="Calibri"/>
              </a:rPr>
              <a:t>Every hospital should be doing a depression screen, but this could be being done at admission rather than also at discharge. This is an area that needs to be examined further about what screens are being done and when so that we can identify areas of improvement. Perinatal Mental health has also been highlighted as a concern with other hospitals… segue into next slide</a:t>
            </a:r>
          </a:p>
        </p:txBody>
      </p:sp>
      <p:sp>
        <p:nvSpPr>
          <p:cNvPr id="4" name="Slide Number Placeholder 3"/>
          <p:cNvSpPr>
            <a:spLocks noGrp="1"/>
          </p:cNvSpPr>
          <p:nvPr>
            <p:ph type="sldNum" sz="quarter" idx="5"/>
          </p:nvPr>
        </p:nvSpPr>
        <p:spPr/>
        <p:txBody>
          <a:bodyPr/>
          <a:lstStyle/>
          <a:p>
            <a:fld id="{F16366AF-3A51-B044-9594-E9302EB39C9A}" type="slidenum">
              <a:rPr lang="en-US" smtClean="0"/>
              <a:t>36</a:t>
            </a:fld>
            <a:endParaRPr lang="en-US"/>
          </a:p>
        </p:txBody>
      </p:sp>
    </p:spTree>
    <p:extLst>
      <p:ext uri="{BB962C8B-B14F-4D97-AF65-F5344CB8AC3E}">
        <p14:creationId xmlns:p14="http://schemas.microsoft.com/office/powerpoint/2010/main" val="22582200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how Perinatal mental health has been highlighted as a topic concern by the hospitals. And this is why Perinatal Mental Health is going to be out next AIM bundle</a:t>
            </a:r>
          </a:p>
          <a:p>
            <a:r>
              <a:rPr lang="en-US"/>
              <a:t>The partnership also does a lot of SUD work.</a:t>
            </a:r>
          </a:p>
        </p:txBody>
      </p:sp>
      <p:sp>
        <p:nvSpPr>
          <p:cNvPr id="4" name="Slide Number Placeholder 3"/>
          <p:cNvSpPr>
            <a:spLocks noGrp="1"/>
          </p:cNvSpPr>
          <p:nvPr>
            <p:ph type="sldNum" sz="quarter" idx="5"/>
          </p:nvPr>
        </p:nvSpPr>
        <p:spPr/>
        <p:txBody>
          <a:bodyPr/>
          <a:lstStyle/>
          <a:p>
            <a:fld id="{F16366AF-3A51-B044-9594-E9302EB39C9A}" type="slidenum">
              <a:rPr lang="en-US" smtClean="0"/>
              <a:t>37</a:t>
            </a:fld>
            <a:endParaRPr lang="en-US"/>
          </a:p>
        </p:txBody>
      </p:sp>
    </p:spTree>
    <p:extLst>
      <p:ext uri="{BB962C8B-B14F-4D97-AF65-F5344CB8AC3E}">
        <p14:creationId xmlns:p14="http://schemas.microsoft.com/office/powerpoint/2010/main" val="2313227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Much of the Partnership’s time and resources are devoted to outreach and education. Many of the projects that we have mentioned before would also fall under Outreach &amp; Education, but we are going to highlight a few other projects and areas of improvement for the state. </a:t>
            </a:r>
          </a:p>
        </p:txBody>
      </p:sp>
      <p:sp>
        <p:nvSpPr>
          <p:cNvPr id="4" name="Slide Number Placeholder 3"/>
          <p:cNvSpPr>
            <a:spLocks noGrp="1"/>
          </p:cNvSpPr>
          <p:nvPr>
            <p:ph type="sldNum" sz="quarter" idx="5"/>
          </p:nvPr>
        </p:nvSpPr>
        <p:spPr/>
        <p:txBody>
          <a:bodyPr/>
          <a:lstStyle/>
          <a:p>
            <a:fld id="{F16366AF-3A51-B044-9594-E9302EB39C9A}" type="slidenum">
              <a:rPr lang="en-US" smtClean="0"/>
              <a:t>38</a:t>
            </a:fld>
            <a:endParaRPr lang="en-US"/>
          </a:p>
        </p:txBody>
      </p:sp>
    </p:spTree>
    <p:extLst>
      <p:ext uri="{BB962C8B-B14F-4D97-AF65-F5344CB8AC3E}">
        <p14:creationId xmlns:p14="http://schemas.microsoft.com/office/powerpoint/2010/main" val="1292367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talk about how these needs are all areas the Partnership can help with</a:t>
            </a:r>
          </a:p>
        </p:txBody>
      </p:sp>
      <p:sp>
        <p:nvSpPr>
          <p:cNvPr id="4" name="Slide Number Placeholder 3"/>
          <p:cNvSpPr>
            <a:spLocks noGrp="1"/>
          </p:cNvSpPr>
          <p:nvPr>
            <p:ph type="sldNum" sz="quarter" idx="5"/>
          </p:nvPr>
        </p:nvSpPr>
        <p:spPr/>
        <p:txBody>
          <a:bodyPr/>
          <a:lstStyle/>
          <a:p>
            <a:fld id="{F16366AF-3A51-B044-9594-E9302EB39C9A}" type="slidenum">
              <a:rPr lang="en-US" smtClean="0"/>
              <a:t>39</a:t>
            </a:fld>
            <a:endParaRPr lang="en-US"/>
          </a:p>
        </p:txBody>
      </p:sp>
    </p:spTree>
    <p:extLst>
      <p:ext uri="{BB962C8B-B14F-4D97-AF65-F5344CB8AC3E}">
        <p14:creationId xmlns:p14="http://schemas.microsoft.com/office/powerpoint/2010/main" val="4095006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Outreach Education Director- Mary Beth Stewart</a:t>
            </a:r>
          </a:p>
          <a:p>
            <a:endParaRPr lang="en-US"/>
          </a:p>
          <a:p>
            <a:r>
              <a:rPr lang="en-US"/>
              <a:t>Here is a list of outreach and education projects, we have spoken about many of these under other initiatives.</a:t>
            </a:r>
          </a:p>
          <a:p>
            <a:endParaRPr lang="en-US"/>
          </a:p>
          <a:p>
            <a:pPr marL="0" marR="0">
              <a:lnSpc>
                <a:spcPct val="107000"/>
              </a:lnSpc>
              <a:spcBef>
                <a:spcPts val="0"/>
              </a:spcBef>
              <a:spcAft>
                <a:spcPts val="800"/>
              </a:spcAft>
            </a:pPr>
            <a:r>
              <a:rPr lang="en-US"/>
              <a:t>Additionally, another project the Partnership is supporting is helping with bereavement, </a:t>
            </a:r>
          </a:p>
          <a:p>
            <a:pPr marL="0" marR="0">
              <a:lnSpc>
                <a:spcPct val="107000"/>
              </a:lnSpc>
              <a:spcBef>
                <a:spcPts val="0"/>
              </a:spcBef>
              <a:spcAft>
                <a:spcPts val="800"/>
              </a:spcAft>
            </a:pPr>
            <a:endParaRPr lang="en-US"/>
          </a:p>
          <a:p>
            <a:pPr marL="0" marR="0">
              <a:lnSpc>
                <a:spcPct val="107000"/>
              </a:lnSpc>
              <a:spcBef>
                <a:spcPts val="0"/>
              </a:spcBef>
              <a:spcAft>
                <a:spcPts val="800"/>
              </a:spcAft>
            </a:pPr>
            <a:r>
              <a:rPr lang="en-US" sz="1200" b="1" kern="100">
                <a:effectLst/>
                <a:latin typeface="Calibri" panose="020F0502020204030204" pitchFamily="34" charset="0"/>
                <a:ea typeface="Calibri" panose="020F0502020204030204" pitchFamily="34" charset="0"/>
                <a:cs typeface="Times New Roman" panose="02020603050405020304" pitchFamily="18" charset="0"/>
              </a:rPr>
              <a:t>Bereavement Project</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kern="100">
                <a:effectLst/>
                <a:latin typeface="Calibri"/>
                <a:ea typeface="Calibri" panose="020F0502020204030204" pitchFamily="34" charset="0"/>
                <a:cs typeface="Calibri"/>
              </a:rPr>
              <a:t>The Perinatal Bereavement Committee has been </a:t>
            </a:r>
            <a:r>
              <a:rPr lang="en-US" sz="1200" kern="100">
                <a:latin typeface="Calibri"/>
                <a:ea typeface="Calibri" panose="020F0502020204030204" pitchFamily="34" charset="0"/>
                <a:cs typeface="Calibri"/>
              </a:rPr>
              <a:t>meeting </a:t>
            </a:r>
            <a:r>
              <a:rPr lang="en-US" sz="1200" kern="100">
                <a:effectLst/>
                <a:latin typeface="Calibri"/>
                <a:ea typeface="Calibri" panose="020F0502020204030204" pitchFamily="34" charset="0"/>
                <a:cs typeface="Calibri"/>
              </a:rPr>
              <a:t>on a regular basis and will have a table at the Spring Perinatal Conference on April 25</a:t>
            </a:r>
            <a:r>
              <a:rPr lang="en-US" sz="1200" kern="100" baseline="30000">
                <a:effectLst/>
                <a:latin typeface="Calibri"/>
                <a:ea typeface="Calibri" panose="020F0502020204030204" pitchFamily="34" charset="0"/>
                <a:cs typeface="Calibri"/>
              </a:rPr>
              <a:t>th</a:t>
            </a:r>
            <a:r>
              <a:rPr lang="en-US" sz="1200" kern="100">
                <a:effectLst/>
                <a:latin typeface="Calibri"/>
                <a:ea typeface="Calibri" panose="020F0502020204030204" pitchFamily="34" charset="0"/>
                <a:cs typeface="Calibri"/>
              </a:rPr>
              <a:t> with bereavement materials including the miscarriage booklet for hospital representatives to take back to their hospital.</a:t>
            </a:r>
            <a:r>
              <a:rPr lang="en-US" sz="1200" kern="100">
                <a:latin typeface="Calibri"/>
                <a:ea typeface="Calibri" panose="020F0502020204030204" pitchFamily="34" charset="0"/>
                <a:cs typeface="Calibri"/>
              </a:rPr>
              <a:t> </a:t>
            </a:r>
            <a:r>
              <a:rPr lang="en-US" sz="1200" kern="100">
                <a:effectLst/>
                <a:latin typeface="Calibri"/>
                <a:ea typeface="Calibri" panose="020F0502020204030204" pitchFamily="34" charset="0"/>
                <a:cs typeface="Calibri"/>
              </a:rPr>
              <a:t> </a:t>
            </a:r>
            <a:r>
              <a:rPr lang="en-US" sz="1200" kern="100">
                <a:latin typeface="Calibri"/>
                <a:ea typeface="Calibri" panose="020F0502020204030204" pitchFamily="34" charset="0"/>
                <a:cs typeface="Calibri"/>
              </a:rPr>
              <a:t>The Bereavement Toolkit is currently being revised. </a:t>
            </a:r>
            <a:endParaRPr lang="en-US">
              <a:latin typeface="Calibri"/>
              <a:ea typeface="Calibri" panose="020F0502020204030204" pitchFamily="34" charset="0"/>
              <a:cs typeface="Calibri"/>
            </a:endParaRPr>
          </a:p>
          <a:p>
            <a:pPr>
              <a:lnSpc>
                <a:spcPct val="107000"/>
              </a:lnSpc>
              <a:spcAft>
                <a:spcPts val="800"/>
              </a:spcAft>
            </a:pPr>
            <a:endParaRPr lang="en-US">
              <a:latin typeface="Calibri"/>
              <a:ea typeface="Calibri" panose="020F0502020204030204" pitchFamily="34" charset="0"/>
              <a:cs typeface="Calibri"/>
            </a:endParaRPr>
          </a:p>
          <a:p>
            <a:pPr>
              <a:lnSpc>
                <a:spcPct val="107000"/>
              </a:lnSpc>
              <a:spcAft>
                <a:spcPts val="800"/>
              </a:spcAft>
            </a:pPr>
            <a:r>
              <a:rPr lang="en-US">
                <a:latin typeface="Calibri"/>
                <a:ea typeface="Calibri" panose="020F0502020204030204" pitchFamily="34" charset="0"/>
                <a:cs typeface="Calibri"/>
              </a:rPr>
              <a:t>The</a:t>
            </a:r>
            <a:r>
              <a:rPr lang="en-US"/>
              <a:t> Partnership also recognizes that bereavement comes in many forms, not just from infant loss but also from losing custody. specifically bereaved motherhood. </a:t>
            </a:r>
            <a:r>
              <a:rPr lang="en-US" sz="1200">
                <a:effectLst/>
                <a:latin typeface="Calibri"/>
                <a:ea typeface="Calibri" panose="020F0502020204030204" pitchFamily="34" charset="0"/>
                <a:cs typeface="Calibri"/>
              </a:rPr>
              <a:t>The Partnership contracted with Jerica Wesley, PhD, an assistant professor at Marshall and a counselor with an interest in maternal mental health, to develop the toolkit and curriculum. The initiative focuses on providing resources and training to hospital providers to give them the skills needed to successfully intervene with these patients to help them access treatment and other needed services prior to discharge. The toolkit will include information on helping with reunification when possible if a mother is discharged without custody of her infant.</a:t>
            </a:r>
            <a:endParaRPr lang="en-US">
              <a:latin typeface="Calibri"/>
              <a:cs typeface="Calibri"/>
            </a:endParaRP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40</a:t>
            </a:fld>
            <a:endParaRPr lang="en-US"/>
          </a:p>
        </p:txBody>
      </p:sp>
    </p:spTree>
    <p:extLst>
      <p:ext uri="{BB962C8B-B14F-4D97-AF65-F5344CB8AC3E}">
        <p14:creationId xmlns:p14="http://schemas.microsoft.com/office/powerpoint/2010/main" val="88322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Slide Number Placeholder 3"/>
          <p:cNvSpPr>
            <a:spLocks noGrp="1"/>
          </p:cNvSpPr>
          <p:nvPr>
            <p:ph type="sldNum" sz="quarter" idx="5"/>
          </p:nvPr>
        </p:nvSpPr>
        <p:spPr/>
        <p:txBody>
          <a:bodyPr/>
          <a:lstStyle/>
          <a:p>
            <a:fld id="{F16366AF-3A51-B044-9594-E9302EB39C9A}" type="slidenum">
              <a:rPr lang="en-US" smtClean="0"/>
              <a:t>41</a:t>
            </a:fld>
            <a:endParaRPr lang="en-US"/>
          </a:p>
        </p:txBody>
      </p:sp>
    </p:spTree>
    <p:extLst>
      <p:ext uri="{BB962C8B-B14F-4D97-AF65-F5344CB8AC3E}">
        <p14:creationId xmlns:p14="http://schemas.microsoft.com/office/powerpoint/2010/main" val="178384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Perinatal Risk team is a multi-disciplinary team that meets regularly to implement AIM initiatives and look at outstanding cases for the facility. Over half the hospitals reported they do not have this team. This is an area of opportunity.</a:t>
            </a:r>
          </a:p>
        </p:txBody>
      </p:sp>
      <p:sp>
        <p:nvSpPr>
          <p:cNvPr id="4" name="Slide Number Placeholder 3"/>
          <p:cNvSpPr>
            <a:spLocks noGrp="1"/>
          </p:cNvSpPr>
          <p:nvPr>
            <p:ph type="sldNum" sz="quarter" idx="5"/>
          </p:nvPr>
        </p:nvSpPr>
        <p:spPr/>
        <p:txBody>
          <a:bodyPr/>
          <a:lstStyle/>
          <a:p>
            <a:fld id="{F16366AF-3A51-B044-9594-E9302EB39C9A}" type="slidenum">
              <a:rPr lang="en-US" smtClean="0"/>
              <a:t>5</a:t>
            </a:fld>
            <a:endParaRPr lang="en-US"/>
          </a:p>
        </p:txBody>
      </p:sp>
    </p:spTree>
    <p:extLst>
      <p:ext uri="{BB962C8B-B14F-4D97-AF65-F5344CB8AC3E}">
        <p14:creationId xmlns:p14="http://schemas.microsoft.com/office/powerpoint/2010/main" val="2148769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42</a:t>
            </a:fld>
            <a:endParaRPr lang="en-US"/>
          </a:p>
        </p:txBody>
      </p:sp>
    </p:spTree>
    <p:extLst>
      <p:ext uri="{BB962C8B-B14F-4D97-AF65-F5344CB8AC3E}">
        <p14:creationId xmlns:p14="http://schemas.microsoft.com/office/powerpoint/2010/main" val="387699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hospitals- 19 out of 20- do provide education on shaken baby, with Period of PURPLE Crying being the most common. There is an opportunity to update the resources for the facilities.</a:t>
            </a:r>
          </a:p>
          <a:p>
            <a:endParaRPr lang="en-US"/>
          </a:p>
          <a:p>
            <a:r>
              <a:rPr lang="en-US"/>
              <a:t>Talk about Keep your Cool When Baby Cries- This is a resource from Our Baby Safe and Sound that comes from TEAM for WV Children.</a:t>
            </a:r>
          </a:p>
        </p:txBody>
      </p:sp>
      <p:sp>
        <p:nvSpPr>
          <p:cNvPr id="4" name="Slide Number Placeholder 3"/>
          <p:cNvSpPr>
            <a:spLocks noGrp="1"/>
          </p:cNvSpPr>
          <p:nvPr>
            <p:ph type="sldNum" sz="quarter" idx="5"/>
          </p:nvPr>
        </p:nvSpPr>
        <p:spPr/>
        <p:txBody>
          <a:bodyPr/>
          <a:lstStyle/>
          <a:p>
            <a:fld id="{F16366AF-3A51-B044-9594-E9302EB39C9A}" type="slidenum">
              <a:rPr lang="en-US" smtClean="0"/>
              <a:t>6</a:t>
            </a:fld>
            <a:endParaRPr lang="en-US"/>
          </a:p>
        </p:txBody>
      </p:sp>
    </p:spTree>
    <p:extLst>
      <p:ext uri="{BB962C8B-B14F-4D97-AF65-F5344CB8AC3E}">
        <p14:creationId xmlns:p14="http://schemas.microsoft.com/office/powerpoint/2010/main" val="103069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00">
                <a:effectLst/>
                <a:latin typeface="Calibri"/>
                <a:ea typeface="Calibri" panose="020F0502020204030204" pitchFamily="34" charset="0"/>
                <a:cs typeface="Calibri"/>
              </a:rPr>
              <a:t>As you can see, we have some opportunities to help increase Maternal Infant Safety throughout the state. The Partnership has 5 different projects ongoing that addresses maternal infant safety.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800" b="1" kern="100">
                <a:effectLst/>
                <a:latin typeface="Calibri"/>
                <a:ea typeface="Calibri" panose="020F0502020204030204" pitchFamily="34" charset="0"/>
                <a:cs typeface="Calibri"/>
              </a:rPr>
              <a:t>Safe Sleep</a:t>
            </a:r>
            <a:r>
              <a:rPr lang="en-US" sz="1800" kern="100">
                <a:effectLst/>
                <a:latin typeface="Calibri"/>
                <a:ea typeface="Calibri" panose="020F0502020204030204" pitchFamily="34" charset="0"/>
                <a:cs typeface="Calibri"/>
              </a:rPr>
              <a:t>: </a:t>
            </a:r>
            <a:r>
              <a:rPr lang="en-US" sz="1800" kern="100">
                <a:latin typeface="Calibri"/>
                <a:ea typeface="Calibri" panose="020F0502020204030204" pitchFamily="34" charset="0"/>
                <a:cs typeface="Calibri"/>
              </a:rPr>
              <a:t>The </a:t>
            </a:r>
            <a:r>
              <a:rPr lang="en-US" sz="1800" kern="100">
                <a:effectLst/>
                <a:latin typeface="Calibri"/>
                <a:ea typeface="Calibri" panose="020F0502020204030204" pitchFamily="34" charset="0"/>
                <a:cs typeface="Calibri"/>
              </a:rPr>
              <a:t>annual training for </a:t>
            </a:r>
            <a:r>
              <a:rPr lang="en-US" sz="1800" i="1" kern="100">
                <a:effectLst/>
                <a:latin typeface="Calibri"/>
                <a:ea typeface="Calibri" panose="020F0502020204030204" pitchFamily="34" charset="0"/>
                <a:cs typeface="Calibri"/>
              </a:rPr>
              <a:t>Say Yes to Safe Sleep</a:t>
            </a:r>
            <a:r>
              <a:rPr lang="en-US" sz="1800" kern="100">
                <a:latin typeface="Calibri"/>
                <a:ea typeface="Calibri" panose="020F0502020204030204" pitchFamily="34" charset="0"/>
                <a:cs typeface="Calibri"/>
              </a:rPr>
              <a:t> was held this summer </a:t>
            </a:r>
            <a:r>
              <a:rPr lang="en-US" sz="1800" kern="100">
                <a:effectLst/>
                <a:latin typeface="Calibri"/>
                <a:ea typeface="Calibri" panose="020F0502020204030204" pitchFamily="34" charset="0"/>
                <a:cs typeface="Calibri"/>
              </a:rPr>
              <a:t>by webinar over 2 half days</a:t>
            </a:r>
            <a:r>
              <a:rPr lang="en-US" sz="1800" kern="100">
                <a:latin typeface="Calibri"/>
                <a:ea typeface="Calibri" panose="020F0502020204030204" pitchFamily="34" charset="0"/>
                <a:cs typeface="Calibri"/>
              </a:rPr>
              <a:t> by our partner </a:t>
            </a:r>
            <a:r>
              <a:rPr lang="en-US" sz="1800" i="1" kern="100">
                <a:latin typeface="Calibri"/>
                <a:ea typeface="Calibri" panose="020F0502020204030204" pitchFamily="34" charset="0"/>
                <a:cs typeface="Calibri"/>
              </a:rPr>
              <a:t>Our Babies Safe and Sound</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The focus </a:t>
            </a:r>
            <a:r>
              <a:rPr lang="en-US" sz="1800" kern="100">
                <a:latin typeface="Calibri"/>
                <a:ea typeface="Calibri" panose="020F0502020204030204" pitchFamily="34" charset="0"/>
                <a:cs typeface="Calibri"/>
              </a:rPr>
              <a:t>was on</a:t>
            </a:r>
            <a:r>
              <a:rPr lang="en-US" sz="1800" kern="100">
                <a:effectLst/>
                <a:latin typeface="Calibri"/>
                <a:ea typeface="Calibri" panose="020F0502020204030204" pitchFamily="34" charset="0"/>
                <a:cs typeface="Calibri"/>
              </a:rPr>
              <a:t> safe sleep, maternal mental health and prevention of shaken baby syndrome.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n-US" sz="1800" b="1" kern="100">
                <a:effectLst/>
                <a:latin typeface="Calibri"/>
                <a:ea typeface="Calibri" panose="020F0502020204030204" pitchFamily="34" charset="0"/>
                <a:cs typeface="Calibri"/>
              </a:rPr>
              <a:t>Fetal Monitoring</a:t>
            </a:r>
            <a:r>
              <a:rPr lang="en-US" sz="1800" kern="100">
                <a:effectLst/>
                <a:latin typeface="Calibri"/>
                <a:ea typeface="Calibri" panose="020F0502020204030204" pitchFamily="34" charset="0"/>
                <a:cs typeface="Calibri"/>
              </a:rPr>
              <a:t>: Three AWHONN Intermediate Fetal Monitoring teach-back courses have been completed.</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Four new Intermediate Instructors were approved to teach independently through those courses.</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Fourteen RNs and one MD completed and passed the course.</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These courses took place in Princeton, Huntington and Glendale, WV.</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sz="1800" b="1">
                <a:effectLst/>
                <a:latin typeface="Calibri"/>
                <a:ea typeface="Calibri" panose="020F0502020204030204" pitchFamily="34" charset="0"/>
                <a:cs typeface="Calibri"/>
              </a:rPr>
              <a:t>Infant Mortality: </a:t>
            </a:r>
            <a:r>
              <a:rPr lang="en-US" sz="1800">
                <a:effectLst/>
                <a:latin typeface="Calibri"/>
                <a:ea typeface="Calibri" panose="020F0502020204030204" pitchFamily="34" charset="0"/>
                <a:cs typeface="Calibri"/>
              </a:rPr>
              <a:t>The Partnership has contracted with Anne Williams to provide staff support and professional guidance to the WV DHHR Bureau for Public Health, Office of Maternal, Child, and Family Health Office with the Infant and Maternal Mortality Review Panel (IMMRP) process.</a:t>
            </a:r>
            <a:r>
              <a:rPr lang="en-US" sz="1800">
                <a:latin typeface="Calibri"/>
                <a:ea typeface="Calibri" panose="020F0502020204030204" pitchFamily="34" charset="0"/>
                <a:cs typeface="Calibri"/>
              </a:rPr>
              <a:t> </a:t>
            </a:r>
            <a:r>
              <a:rPr lang="en-US" sz="1800">
                <a:effectLst/>
                <a:latin typeface="Calibri"/>
                <a:ea typeface="Calibri" panose="020F0502020204030204" pitchFamily="34" charset="0"/>
                <a:cs typeface="Calibri"/>
              </a:rPr>
              <a:t> Based on recommendations and guidance from the Nurse Consultant, OMCFH recently added new members to the Panel and developed timelines/procedures to improve timeliness of case reviews to within 6 months of the date to enable identification of appropriate interventions/actions to address preventable factors in infant and maternal deaths in WV.</a:t>
            </a:r>
            <a:r>
              <a:rPr lang="en-US"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cs typeface="Calibri" panose="020F0502020204030204" pitchFamily="34" charset="0"/>
            </a:endParaRPr>
          </a:p>
          <a:p>
            <a:endParaRPr lang="en-US"/>
          </a:p>
          <a:p>
            <a:pPr>
              <a:lnSpc>
                <a:spcPct val="107000"/>
              </a:lnSpc>
              <a:spcAft>
                <a:spcPts val="800"/>
              </a:spcAft>
            </a:pPr>
            <a:r>
              <a:rPr lang="en-US" sz="1800" b="1" kern="100">
                <a:effectLst/>
                <a:latin typeface="Calibri"/>
                <a:ea typeface="Calibri" panose="020F0502020204030204" pitchFamily="34" charset="0"/>
                <a:cs typeface="Calibri"/>
              </a:rPr>
              <a:t>Emergency Department Education</a:t>
            </a:r>
            <a:r>
              <a:rPr lang="en-US" sz="1800" kern="100">
                <a:effectLst/>
                <a:latin typeface="Calibri"/>
                <a:ea typeface="Calibri" panose="020F0502020204030204" pitchFamily="34" charset="0"/>
                <a:cs typeface="Calibri"/>
              </a:rPr>
              <a:t>: The Partnership has engaged in an education program targeted to emergency departments in hospitals without obstetrical services.</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This program, aided by an obstetrician from WVU Children’s Hospital, has provided didactic and hands on training to eight units across the state.</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In addition, we are currently forming an emergency department work team to include improving screening for pregnant and postpartum women, additional simulation trainings, and identification of resources to support rural facilities by linking with larger hospitals and obstetrical teams.</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A review of maternal transport issues will be included in this project, exploring barriers to timely transport, consultation, and ease of the process.</a:t>
            </a:r>
            <a:r>
              <a:rPr lang="en-US" sz="1800" kern="100">
                <a:latin typeface="Calibri"/>
                <a:ea typeface="Calibri" panose="020F0502020204030204" pitchFamily="34" charset="0"/>
                <a:cs typeface="Calibri"/>
              </a:rPr>
              <a:t> </a:t>
            </a:r>
            <a:r>
              <a:rPr lang="en-US" sz="1800" kern="100">
                <a:effectLst/>
                <a:latin typeface="Calibri"/>
                <a:ea typeface="Calibri" panose="020F0502020204030204" pitchFamily="34" charset="0"/>
                <a:cs typeface="Calibri"/>
              </a:rPr>
              <a:t> This examination of transport issues will coincide with the work of the Born in the Right Place project as we investigate deliveries of preterm infants outside of tertiary care centers.</a:t>
            </a:r>
          </a:p>
          <a:p>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7</a:t>
            </a:fld>
            <a:endParaRPr lang="en-US"/>
          </a:p>
        </p:txBody>
      </p:sp>
    </p:spTree>
    <p:extLst>
      <p:ext uri="{BB962C8B-B14F-4D97-AF65-F5344CB8AC3E}">
        <p14:creationId xmlns:p14="http://schemas.microsoft.com/office/powerpoint/2010/main" val="22957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West Virginia faces significant access to care challenges, particularly with our rural populations.</a:t>
            </a:r>
          </a:p>
          <a:p>
            <a:endParaRPr lang="en-US"/>
          </a:p>
          <a:p>
            <a:r>
              <a:rPr lang="en-US"/>
              <a:t>The survey questions specifically focused on the postnatal period, but our projects look at access to care for women in all areas related to childbirth, particularly for those in underserved areas.</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F16366AF-3A51-B044-9594-E9302EB39C9A}" type="slidenum">
              <a:rPr lang="en-US" smtClean="0"/>
              <a:t>8</a:t>
            </a:fld>
            <a:endParaRPr lang="en-US"/>
          </a:p>
        </p:txBody>
      </p:sp>
    </p:spTree>
    <p:extLst>
      <p:ext uri="{BB962C8B-B14F-4D97-AF65-F5344CB8AC3E}">
        <p14:creationId xmlns:p14="http://schemas.microsoft.com/office/powerpoint/2010/main" val="29847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2000"/>
              <a:t>Put your hand in the middle of the state and there are shockingly few delivery facilities.  We have had 8 maternity units close in the past 10 years.   The closure of Summersville Regional Medical Center’s Maternity Unit had the effect of lengthening the drive time to a delivering hospitals by 2 hours.  The red stars are our Level 3 NICUs.  Our state has 7 Maternal Fetal Medicine specialists for about 18,0000 pregnant people.</a:t>
            </a:r>
          </a:p>
        </p:txBody>
      </p:sp>
      <p:sp>
        <p:nvSpPr>
          <p:cNvPr id="4" name="Slide Number Placeholder 3"/>
          <p:cNvSpPr>
            <a:spLocks noGrp="1"/>
          </p:cNvSpPr>
          <p:nvPr>
            <p:ph type="sldNum" sz="quarter" idx="5"/>
          </p:nvPr>
        </p:nvSpPr>
        <p:spPr/>
        <p:txBody>
          <a:bodyPr/>
          <a:lstStyle/>
          <a:p>
            <a:fld id="{F5CD795D-1B84-4044-86C1-9F0A8EE52CB0}" type="slidenum">
              <a:rPr lang="en-US" smtClean="0"/>
              <a:t>9</a:t>
            </a:fld>
            <a:endParaRPr lang="en-US"/>
          </a:p>
        </p:txBody>
      </p:sp>
    </p:spTree>
    <p:extLst>
      <p:ext uri="{BB962C8B-B14F-4D97-AF65-F5344CB8AC3E}">
        <p14:creationId xmlns:p14="http://schemas.microsoft.com/office/powerpoint/2010/main" val="376935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drive time map tells us that some WV mothers and their families have to drive 2 hours to get to a maternity care provider or to a delivering hospital.  Within the past few months there have been 3 deliveries in Summersville Regional Medical Center and 1 in Braxton Hospital </a:t>
            </a:r>
            <a:endParaRPr lang="en-US"/>
          </a:p>
          <a:p>
            <a:endParaRPr lang="en-US">
              <a:cs typeface="Calibri"/>
            </a:endParaRPr>
          </a:p>
          <a:p>
            <a:r>
              <a:rPr lang="en-US">
                <a:cs typeface="Calibri"/>
              </a:rPr>
              <a:t>Right now, WVU is working on reopening a Maternity Care Unit at Summersville Regional Medical Center.  New building plans are on the architect's desk. </a:t>
            </a:r>
            <a:endParaRPr lang="en-US"/>
          </a:p>
        </p:txBody>
      </p:sp>
      <p:sp>
        <p:nvSpPr>
          <p:cNvPr id="4" name="Slide Number Placeholder 3"/>
          <p:cNvSpPr>
            <a:spLocks noGrp="1"/>
          </p:cNvSpPr>
          <p:nvPr>
            <p:ph type="sldNum" sz="quarter" idx="5"/>
          </p:nvPr>
        </p:nvSpPr>
        <p:spPr/>
        <p:txBody>
          <a:bodyPr/>
          <a:lstStyle/>
          <a:p>
            <a:fld id="{F16366AF-3A51-B044-9594-E9302EB39C9A}" type="slidenum">
              <a:rPr lang="en-US" smtClean="0"/>
              <a:t>10</a:t>
            </a:fld>
            <a:endParaRPr lang="en-US"/>
          </a:p>
        </p:txBody>
      </p:sp>
    </p:spTree>
    <p:extLst>
      <p:ext uri="{BB962C8B-B14F-4D97-AF65-F5344CB8AC3E}">
        <p14:creationId xmlns:p14="http://schemas.microsoft.com/office/powerpoint/2010/main" val="3910094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10845"/>
            <a:ext cx="7772400" cy="1301235"/>
          </a:xfrm>
        </p:spPr>
        <p:txBody>
          <a:bodyPr anchor="b"/>
          <a:lstStyle>
            <a:lvl1pPr algn="l">
              <a:lnSpc>
                <a:spcPct val="90000"/>
              </a:lnSpc>
              <a:defRPr/>
            </a:lvl1pPr>
          </a:lstStyle>
          <a:p>
            <a:r>
              <a:rPr lang="en-US"/>
              <a:t>Click to edit Master title style</a:t>
            </a:r>
          </a:p>
        </p:txBody>
      </p:sp>
      <p:sp>
        <p:nvSpPr>
          <p:cNvPr id="3" name="Subtitle 2"/>
          <p:cNvSpPr>
            <a:spLocks noGrp="1"/>
          </p:cNvSpPr>
          <p:nvPr>
            <p:ph type="subTitle" idx="1"/>
          </p:nvPr>
        </p:nvSpPr>
        <p:spPr>
          <a:xfrm>
            <a:off x="685800" y="3194460"/>
            <a:ext cx="7772400" cy="1752600"/>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7" name="Straight Connector 6"/>
          <p:cNvCxnSpPr/>
          <p:nvPr userDrawn="1"/>
        </p:nvCxnSpPr>
        <p:spPr>
          <a:xfrm>
            <a:off x="722313" y="3091460"/>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5815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1350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410227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ntac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905705"/>
            <a:ext cx="7772400" cy="1301235"/>
          </a:xfrm>
        </p:spPr>
        <p:txBody>
          <a:bodyPr>
            <a:normAutofit/>
          </a:bodyPr>
          <a:lstStyle>
            <a:lvl1pPr algn="l">
              <a:lnSpc>
                <a:spcPct val="90000"/>
              </a:lnSpc>
              <a:defRPr sz="3600"/>
            </a:lvl1pPr>
          </a:lstStyle>
          <a:p>
            <a:r>
              <a:rPr lang="en-US"/>
              <a:t>Contact</a:t>
            </a:r>
          </a:p>
        </p:txBody>
      </p:sp>
      <p:sp>
        <p:nvSpPr>
          <p:cNvPr id="3" name="Subtitle 2"/>
          <p:cNvSpPr>
            <a:spLocks noGrp="1"/>
          </p:cNvSpPr>
          <p:nvPr>
            <p:ph type="subTitle" idx="1"/>
          </p:nvPr>
        </p:nvSpPr>
        <p:spPr>
          <a:xfrm>
            <a:off x="685800" y="1878067"/>
            <a:ext cx="7772400" cy="2082400"/>
          </a:xfrm>
        </p:spPr>
        <p:txBody>
          <a:bodyPr>
            <a:normAutofit/>
          </a:bodyPr>
          <a:lstStyle>
            <a:lvl1pPr marL="0" indent="0" algn="l">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7" name="Straight Connector 6"/>
          <p:cNvCxnSpPr/>
          <p:nvPr userDrawn="1"/>
        </p:nvCxnSpPr>
        <p:spPr>
          <a:xfrm>
            <a:off x="685800" y="3953356"/>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1E01F747-6643-14AD-8254-577E27BB8F91}"/>
              </a:ext>
            </a:extLst>
          </p:cNvPr>
          <p:cNvPicPr>
            <a:picLocks noChangeAspect="1"/>
          </p:cNvPicPr>
          <p:nvPr userDrawn="1"/>
        </p:nvPicPr>
        <p:blipFill>
          <a:blip r:embed="rId2"/>
          <a:stretch>
            <a:fillRect/>
          </a:stretch>
        </p:blipFill>
        <p:spPr>
          <a:xfrm>
            <a:off x="3358724" y="5163557"/>
            <a:ext cx="773473" cy="1072431"/>
          </a:xfrm>
          <a:prstGeom prst="ellipse">
            <a:avLst/>
          </a:prstGeom>
        </p:spPr>
      </p:pic>
    </p:spTree>
    <p:extLst>
      <p:ext uri="{BB962C8B-B14F-4D97-AF65-F5344CB8AC3E}">
        <p14:creationId xmlns:p14="http://schemas.microsoft.com/office/powerpoint/2010/main" val="2890208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02D78-EADE-E915-DE3A-B3A125A5E23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559A8E-85DC-2C17-6E47-4B4C5D03FCF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37E79-6D10-8F74-6B03-808960504757}"/>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5" name="Footer Placeholder 4">
            <a:extLst>
              <a:ext uri="{FF2B5EF4-FFF2-40B4-BE49-F238E27FC236}">
                <a16:creationId xmlns:a16="http://schemas.microsoft.com/office/drawing/2014/main" id="{4826C335-354D-9E24-A2A2-9935F2415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306330-E831-C4A7-E277-1BC25B13FEEE}"/>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400582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47B9-B33E-9C06-FEE3-174971110C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B8EA73-CD6A-5CC3-1013-0820067A84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F7660-32BC-C613-39D1-E0FAB29DC79D}"/>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5" name="Footer Placeholder 4">
            <a:extLst>
              <a:ext uri="{FF2B5EF4-FFF2-40B4-BE49-F238E27FC236}">
                <a16:creationId xmlns:a16="http://schemas.microsoft.com/office/drawing/2014/main" id="{296DFB15-CA5A-9D3B-7BB4-38425499D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7C87F-CA0B-AA64-0C77-9D06AF5ED099}"/>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456923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AF35-F29A-C496-6C83-7F27D836CC5F}"/>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6FCFA0-89AD-5698-965B-285EE364ED8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1E5E1D-89E1-2035-861B-1A500E309654}"/>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5" name="Footer Placeholder 4">
            <a:extLst>
              <a:ext uri="{FF2B5EF4-FFF2-40B4-BE49-F238E27FC236}">
                <a16:creationId xmlns:a16="http://schemas.microsoft.com/office/drawing/2014/main" id="{28222E98-71FA-64BB-262F-98FFA539C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5F992-DBEF-C66D-0931-E1F12C59786B}"/>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220525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FBB3-EBD7-43A9-7FA0-94E37A6AD6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6BEE7-9BFD-D4F2-AC6A-B9EC7276A2D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7A81AF-8BEF-504D-2CE2-2EED4CE66A9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8540E7-FD10-72C5-215F-BEE6E81FF901}"/>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6" name="Footer Placeholder 5">
            <a:extLst>
              <a:ext uri="{FF2B5EF4-FFF2-40B4-BE49-F238E27FC236}">
                <a16:creationId xmlns:a16="http://schemas.microsoft.com/office/drawing/2014/main" id="{D2B24379-5B59-DE36-1E65-4DBCADF27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B73650-742B-D972-D302-9FCFE41B6B59}"/>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1047932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E851-2F41-8CBA-648B-72361C1DEF6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5BC131-D008-3662-72CB-6838E5573456}"/>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6995CC-D673-F503-0E77-9BEE9FA7410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4B5227-B33B-A437-FE0D-47FF975CAD5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E8EF47-714E-064C-C55E-116427C26A0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9C6710-99D1-C137-B97B-753953C50FE5}"/>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8" name="Footer Placeholder 7">
            <a:extLst>
              <a:ext uri="{FF2B5EF4-FFF2-40B4-BE49-F238E27FC236}">
                <a16:creationId xmlns:a16="http://schemas.microsoft.com/office/drawing/2014/main" id="{78307B94-B30C-896A-C318-67459E1720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F87BEC-A324-2AB4-A066-FF95E5A0FF46}"/>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2052407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0877-B317-B56B-8923-490407CF43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0D6060-2C3B-B78A-715E-26DC970603A8}"/>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4" name="Footer Placeholder 3">
            <a:extLst>
              <a:ext uri="{FF2B5EF4-FFF2-40B4-BE49-F238E27FC236}">
                <a16:creationId xmlns:a16="http://schemas.microsoft.com/office/drawing/2014/main" id="{95E97DFE-0AD7-3666-B610-72EE9309E3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78DA9A-B458-38CA-F2CF-1F8F20268941}"/>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170590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CD6B3-6832-9365-74E9-68A08BCBBE97}"/>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3" name="Footer Placeholder 2">
            <a:extLst>
              <a:ext uri="{FF2B5EF4-FFF2-40B4-BE49-F238E27FC236}">
                <a16:creationId xmlns:a16="http://schemas.microsoft.com/office/drawing/2014/main" id="{C02192CC-588F-56EF-D1E2-A4832C92CD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B60447-D1B1-BB97-61AF-D49887826C04}"/>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25501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47388-0FE3-1636-B508-B78C350B17F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7E79A0-A802-8F6C-BF12-6E0DA5742B9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F09EF-B119-2F5A-E4AF-7BDEE1DC46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7AFC0E-9F00-B564-9406-B489BE3434A2}"/>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6" name="Footer Placeholder 5">
            <a:extLst>
              <a:ext uri="{FF2B5EF4-FFF2-40B4-BE49-F238E27FC236}">
                <a16:creationId xmlns:a16="http://schemas.microsoft.com/office/drawing/2014/main" id="{AEBB0612-DB8D-FDDA-B75F-0097D28044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26035-8A15-5082-7945-00155B1E805B}"/>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423005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3615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365C-07E8-D77D-9AE3-84B4C02C45D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EDD176-6298-2B50-10AA-7BF67868139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558FE5-2176-C74B-57DE-EA95AB79C5B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C6F6D-A2CD-39B9-3A47-FDD7AA2B6FCB}"/>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6" name="Footer Placeholder 5">
            <a:extLst>
              <a:ext uri="{FF2B5EF4-FFF2-40B4-BE49-F238E27FC236}">
                <a16:creationId xmlns:a16="http://schemas.microsoft.com/office/drawing/2014/main" id="{29767777-3243-6279-A1C4-FB6649C25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E107E9-C516-75C5-1949-71422FAB94BC}"/>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3966944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1C57-8908-0F32-7E04-78C9225161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34107-063E-521E-0589-B39AA51D4E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64C02-4F6B-8AA5-845C-810763929BDB}"/>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5" name="Footer Placeholder 4">
            <a:extLst>
              <a:ext uri="{FF2B5EF4-FFF2-40B4-BE49-F238E27FC236}">
                <a16:creationId xmlns:a16="http://schemas.microsoft.com/office/drawing/2014/main" id="{9584B6BF-86B3-14CC-3C85-D15662AC2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5BC32-814E-5246-3A3C-66B9130A3D55}"/>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1281479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990E5-58A7-4305-8796-4D1F648E2CE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3F7BB-F54C-89D8-693C-2E4D5E2B365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67CAD-6EEE-A5B1-D76B-921A1F5AD4BC}"/>
              </a:ext>
            </a:extLst>
          </p:cNvPr>
          <p:cNvSpPr>
            <a:spLocks noGrp="1"/>
          </p:cNvSpPr>
          <p:nvPr>
            <p:ph type="dt" sz="half" idx="10"/>
          </p:nvPr>
        </p:nvSpPr>
        <p:spPr/>
        <p:txBody>
          <a:bodyPr/>
          <a:lstStyle/>
          <a:p>
            <a:fld id="{29D3EBFD-2F57-421F-9743-D703E882AB06}" type="datetimeFigureOut">
              <a:rPr lang="en-US" smtClean="0"/>
              <a:t>9/25/2023</a:t>
            </a:fld>
            <a:endParaRPr lang="en-US"/>
          </a:p>
        </p:txBody>
      </p:sp>
      <p:sp>
        <p:nvSpPr>
          <p:cNvPr id="5" name="Footer Placeholder 4">
            <a:extLst>
              <a:ext uri="{FF2B5EF4-FFF2-40B4-BE49-F238E27FC236}">
                <a16:creationId xmlns:a16="http://schemas.microsoft.com/office/drawing/2014/main" id="{0F4E217A-2E0E-FA9C-748F-675C536B68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33B53-EC13-CD56-8428-752C97945CD6}"/>
              </a:ext>
            </a:extLst>
          </p:cNvPr>
          <p:cNvSpPr>
            <a:spLocks noGrp="1"/>
          </p:cNvSpPr>
          <p:nvPr>
            <p:ph type="sldNum" sz="quarter" idx="12"/>
          </p:nvPr>
        </p:nvSpPr>
        <p:spPr/>
        <p:txBody>
          <a:bodyPr/>
          <a:lstStyle/>
          <a:p>
            <a:fld id="{BD7D175F-C398-401F-A2D9-8DA36C738874}" type="slidenum">
              <a:rPr lang="en-US" smtClean="0"/>
              <a:t>‹#›</a:t>
            </a:fld>
            <a:endParaRPr lang="en-US"/>
          </a:p>
        </p:txBody>
      </p:sp>
    </p:spTree>
    <p:extLst>
      <p:ext uri="{BB962C8B-B14F-4D97-AF65-F5344CB8AC3E}">
        <p14:creationId xmlns:p14="http://schemas.microsoft.com/office/powerpoint/2010/main" val="3740259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057440"/>
            <a:ext cx="7772400" cy="1362075"/>
          </a:xfrm>
        </p:spPr>
        <p:txBody>
          <a:bodyPr anchor="t">
            <a:normAutofit/>
          </a:bodyPr>
          <a:lstStyle>
            <a:lvl1pPr algn="l">
              <a:defRPr sz="4400" b="1" cap="none" baseline="0"/>
            </a:lvl1pPr>
          </a:lstStyle>
          <a:p>
            <a:r>
              <a:rPr lang="en-US"/>
              <a:t>Insert your focus area here</a:t>
            </a:r>
          </a:p>
        </p:txBody>
      </p:sp>
      <p:sp>
        <p:nvSpPr>
          <p:cNvPr id="3" name="Text Placeholder 2"/>
          <p:cNvSpPr>
            <a:spLocks noGrp="1"/>
          </p:cNvSpPr>
          <p:nvPr>
            <p:ph type="body" idx="1" hasCustomPrompt="1"/>
          </p:nvPr>
        </p:nvSpPr>
        <p:spPr>
          <a:xfrm>
            <a:off x="722313" y="1387153"/>
            <a:ext cx="7772400" cy="1500187"/>
          </a:xfrm>
        </p:spPr>
        <p:txBody>
          <a:bodyPr anchor="b">
            <a:normAutofit/>
          </a:bodyPr>
          <a:lstStyle>
            <a:lvl1pPr marL="0" indent="0">
              <a:buNone/>
              <a:defRPr sz="2400">
                <a:ln>
                  <a:noFill/>
                </a:ln>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This is a template for a section heading</a:t>
            </a:r>
          </a:p>
        </p:txBody>
      </p:sp>
      <p:cxnSp>
        <p:nvCxnSpPr>
          <p:cNvPr id="8" name="Straight Connector 7"/>
          <p:cNvCxnSpPr/>
          <p:nvPr userDrawn="1"/>
        </p:nvCxnSpPr>
        <p:spPr>
          <a:xfrm>
            <a:off x="722313" y="3023420"/>
            <a:ext cx="7772400" cy="0"/>
          </a:xfrm>
          <a:prstGeom prst="line">
            <a:avLst/>
          </a:prstGeom>
          <a:ln w="12700"/>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2772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718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44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447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E442FD16-F4EB-DA4E-8F7D-3D67B445CE74}"/>
              </a:ext>
            </a:extLst>
          </p:cNvPr>
          <p:cNvPicPr>
            <a:picLocks noChangeAspect="1"/>
          </p:cNvPicPr>
          <p:nvPr userDrawn="1"/>
        </p:nvPicPr>
        <p:blipFill>
          <a:blip r:embed="rId2"/>
          <a:stretch>
            <a:fillRect/>
          </a:stretch>
        </p:blipFill>
        <p:spPr>
          <a:xfrm>
            <a:off x="623337" y="3450239"/>
            <a:ext cx="3874052" cy="1102867"/>
          </a:xfrm>
          <a:prstGeom prst="rect">
            <a:avLst/>
          </a:prstGeom>
        </p:spPr>
      </p:pic>
    </p:spTree>
    <p:extLst>
      <p:ext uri="{BB962C8B-B14F-4D97-AF65-F5344CB8AC3E}">
        <p14:creationId xmlns:p14="http://schemas.microsoft.com/office/powerpoint/2010/main" val="2986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5533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4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or Statistic">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53144" cy="6857999"/>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997888" y="1281444"/>
            <a:ext cx="7109953" cy="2744334"/>
          </a:xfrm>
        </p:spPr>
        <p:txBody>
          <a:bodyPr anchor="b">
            <a:normAutofit/>
          </a:bodyPr>
          <a:lstStyle>
            <a:lvl1pPr marL="0" indent="0">
              <a:buNone/>
              <a:defRPr sz="4400" b="1" baseline="0">
                <a:solidFill>
                  <a:schemeClr val="bg1"/>
                </a:solidFill>
                <a:latin typeface="Myriad Pro"/>
                <a:cs typeface="Myriad Pro"/>
              </a:defRPr>
            </a:lvl1pPr>
            <a:lvl2pPr marL="457200" indent="0">
              <a:buNone/>
              <a:defRPr/>
            </a:lvl2pPr>
            <a:lvl3pPr marL="914400" indent="0">
              <a:buNone/>
              <a:defRPr/>
            </a:lvl3pPr>
            <a:lvl4pPr marL="1371600" indent="0">
              <a:buNone/>
              <a:defRPr/>
            </a:lvl4pPr>
            <a:lvl5pPr marL="1828800" indent="0">
              <a:buNone/>
              <a:defRPr/>
            </a:lvl5pPr>
          </a:lstStyle>
          <a:p>
            <a:pPr lvl="0"/>
            <a:r>
              <a:rPr lang="en-US"/>
              <a:t>Use a slide like this to draw emphasis to a statistic, quote, or other bit of succinct and powerful text.</a:t>
            </a:r>
          </a:p>
        </p:txBody>
      </p:sp>
      <p:cxnSp>
        <p:nvCxnSpPr>
          <p:cNvPr id="10" name="Straight Connector 9"/>
          <p:cNvCxnSpPr/>
          <p:nvPr userDrawn="1"/>
        </p:nvCxnSpPr>
        <p:spPr>
          <a:xfrm>
            <a:off x="997888" y="4173198"/>
            <a:ext cx="7109953" cy="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998538" y="4263570"/>
            <a:ext cx="7108825" cy="884238"/>
          </a:xfrm>
        </p:spPr>
        <p:txBody>
          <a:bodyPr>
            <a:noAutofit/>
          </a:bodyPr>
          <a:lstStyle>
            <a:lvl1pPr marL="0" indent="0" algn="r">
              <a:buNone/>
              <a:defRPr sz="2400" i="1">
                <a:solidFill>
                  <a:srgbClr val="FFFFFF"/>
                </a:solidFill>
              </a:defRPr>
            </a:lvl1pPr>
            <a:lvl2pPr marL="457200" indent="0" algn="r">
              <a:buNone/>
              <a:defRPr sz="2400" i="1"/>
            </a:lvl2pPr>
            <a:lvl3pPr marL="914400" indent="0" algn="r">
              <a:buNone/>
              <a:defRPr sz="2400" i="1"/>
            </a:lvl3pPr>
            <a:lvl4pPr marL="1371600" indent="0" algn="r">
              <a:buNone/>
              <a:defRPr sz="2400" i="1"/>
            </a:lvl4pPr>
            <a:lvl5pPr marL="1828800" indent="0" algn="r">
              <a:buNone/>
              <a:defRPr sz="2400" i="1"/>
            </a:lvl5pPr>
          </a:lstStyle>
          <a:p>
            <a:pPr lvl="0"/>
            <a:r>
              <a:rPr lang="en-US"/>
              <a:t>- Credit your source here</a:t>
            </a:r>
          </a:p>
        </p:txBody>
      </p:sp>
    </p:spTree>
    <p:extLst>
      <p:ext uri="{BB962C8B-B14F-4D97-AF65-F5344CB8AC3E}">
        <p14:creationId xmlns:p14="http://schemas.microsoft.com/office/powerpoint/2010/main" val="336623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2500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Title of the slide</a:t>
            </a:r>
          </a:p>
        </p:txBody>
      </p:sp>
      <p:sp>
        <p:nvSpPr>
          <p:cNvPr id="3" name="Text Placeholder 2"/>
          <p:cNvSpPr>
            <a:spLocks noGrp="1"/>
          </p:cNvSpPr>
          <p:nvPr>
            <p:ph type="body" idx="1"/>
          </p:nvPr>
        </p:nvSpPr>
        <p:spPr>
          <a:xfrm>
            <a:off x="457200" y="1600201"/>
            <a:ext cx="8229600" cy="3514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6124372"/>
            <a:ext cx="9153144" cy="731837"/>
          </a:xfrm>
          <a:prstGeom prst="rect">
            <a:avLst/>
          </a:prstGeom>
          <a:solidFill>
            <a:schemeClr val="accent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774943" y="6225615"/>
            <a:ext cx="3670988" cy="307777"/>
          </a:xfrm>
          <a:prstGeom prst="rect">
            <a:avLst/>
          </a:prstGeom>
          <a:noFill/>
        </p:spPr>
        <p:txBody>
          <a:bodyPr wrap="square" rtlCol="0">
            <a:spAutoFit/>
          </a:bodyPr>
          <a:lstStyle/>
          <a:p>
            <a:r>
              <a:rPr lang="en-US" sz="1400" b="0" i="1">
                <a:solidFill>
                  <a:schemeClr val="bg1"/>
                </a:solidFill>
                <a:latin typeface="Adobe Garamond Pro"/>
                <a:cs typeface="Adobe Garamond Pro"/>
              </a:rPr>
              <a:t>Working together for</a:t>
            </a:r>
            <a:endParaRPr lang="en-US" sz="1400" b="0" i="1">
              <a:solidFill>
                <a:schemeClr val="bg1"/>
              </a:solidFill>
              <a:latin typeface="Myriad Pro"/>
              <a:cs typeface="Myriad Pro"/>
            </a:endParaRPr>
          </a:p>
        </p:txBody>
      </p:sp>
      <p:sp>
        <p:nvSpPr>
          <p:cNvPr id="14" name="TextBox 13"/>
          <p:cNvSpPr txBox="1"/>
          <p:nvPr/>
        </p:nvSpPr>
        <p:spPr>
          <a:xfrm>
            <a:off x="6129068" y="6456275"/>
            <a:ext cx="2557732" cy="307777"/>
          </a:xfrm>
          <a:prstGeom prst="rect">
            <a:avLst/>
          </a:prstGeom>
          <a:noFill/>
        </p:spPr>
        <p:txBody>
          <a:bodyPr wrap="square" rtlCol="0">
            <a:spAutoFit/>
          </a:bodyPr>
          <a:lstStyle/>
          <a:p>
            <a:r>
              <a:rPr lang="en-US" sz="1400" b="0" i="0">
                <a:solidFill>
                  <a:schemeClr val="bg1"/>
                </a:solidFill>
                <a:latin typeface="Myriad Pro"/>
                <a:cs typeface="Myriad Pro"/>
              </a:rPr>
              <a:t>healthier mothers and babies</a:t>
            </a:r>
          </a:p>
        </p:txBody>
      </p:sp>
      <p:pic>
        <p:nvPicPr>
          <p:cNvPr id="19" name="Picture 18">
            <a:extLst>
              <a:ext uri="{FF2B5EF4-FFF2-40B4-BE49-F238E27FC236}">
                <a16:creationId xmlns:a16="http://schemas.microsoft.com/office/drawing/2014/main" id="{D3DD62CA-D57F-F264-0BE7-447155241073}"/>
              </a:ext>
            </a:extLst>
          </p:cNvPr>
          <p:cNvPicPr>
            <a:picLocks noChangeAspect="1"/>
          </p:cNvPicPr>
          <p:nvPr userDrawn="1"/>
        </p:nvPicPr>
        <p:blipFill>
          <a:blip r:embed="rId13"/>
          <a:stretch>
            <a:fillRect/>
          </a:stretch>
        </p:blipFill>
        <p:spPr>
          <a:xfrm>
            <a:off x="4042836" y="5707874"/>
            <a:ext cx="1058327" cy="1172806"/>
          </a:xfrm>
          <a:prstGeom prst="ellipse">
            <a:avLst/>
          </a:prstGeom>
        </p:spPr>
      </p:pic>
      <p:pic>
        <p:nvPicPr>
          <p:cNvPr id="4" name="Picture 2" descr="Image preview">
            <a:extLst>
              <a:ext uri="{FF2B5EF4-FFF2-40B4-BE49-F238E27FC236}">
                <a16:creationId xmlns:a16="http://schemas.microsoft.com/office/drawing/2014/main" id="{4872A086-E4B2-BAEA-0FFE-B720FB9FC471}"/>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8470" y="5297004"/>
            <a:ext cx="4801074" cy="23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335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56" r:id="rId9"/>
    <p:sldLayoutId id="2147483657" r:id="rId10"/>
    <p:sldLayoutId id="2147483658" r:id="rId11"/>
  </p:sldLayoutIdLst>
  <p:txStyles>
    <p:titleStyle>
      <a:lvl1pPr algn="l" defTabSz="457200" rtl="0" eaLnBrk="1" latinLnBrk="0" hangingPunct="1">
        <a:spcBef>
          <a:spcPct val="0"/>
        </a:spcBef>
        <a:buNone/>
        <a:defRPr sz="4400" b="1" i="0" kern="1200">
          <a:solidFill>
            <a:schemeClr val="tx2"/>
          </a:solidFill>
          <a:latin typeface="Myriad Pro"/>
          <a:ea typeface="+mj-ea"/>
          <a:cs typeface="Myriad Pro"/>
        </a:defRPr>
      </a:lvl1pPr>
    </p:titleStyle>
    <p:bodyStyle>
      <a:lvl1pPr marL="342900" indent="-342900" algn="l" defTabSz="457200" rtl="0" eaLnBrk="1" latinLnBrk="0" hangingPunct="1">
        <a:lnSpc>
          <a:spcPct val="90000"/>
        </a:lnSpc>
        <a:spcBef>
          <a:spcPts val="1968"/>
        </a:spcBef>
        <a:buClr>
          <a:schemeClr val="accent1"/>
        </a:buClr>
        <a:buSzPct val="150000"/>
        <a:buFontTx/>
        <a:buChar char="•"/>
        <a:defRPr sz="3200" kern="1200">
          <a:solidFill>
            <a:schemeClr val="tx1"/>
          </a:solidFill>
          <a:latin typeface="Adobe Garamond Pro"/>
          <a:ea typeface="+mn-ea"/>
          <a:cs typeface="Adobe Garamond Pro"/>
        </a:defRPr>
      </a:lvl1pPr>
      <a:lvl2pPr marL="742950" indent="-285750" algn="l" defTabSz="457200" rtl="0" eaLnBrk="1" latinLnBrk="0" hangingPunct="1">
        <a:lnSpc>
          <a:spcPct val="90000"/>
        </a:lnSpc>
        <a:spcBef>
          <a:spcPts val="1968"/>
        </a:spcBef>
        <a:buClr>
          <a:schemeClr val="accent1"/>
        </a:buClr>
        <a:buFont typeface="Arial"/>
        <a:buChar char="–"/>
        <a:defRPr sz="2800" kern="1200">
          <a:solidFill>
            <a:schemeClr val="tx1"/>
          </a:solidFill>
          <a:latin typeface="Adobe Garamond Pro"/>
          <a:ea typeface="+mn-ea"/>
          <a:cs typeface="Adobe Garamond Pro"/>
        </a:defRPr>
      </a:lvl2pPr>
      <a:lvl3pPr marL="1143000" indent="-228600" algn="l" defTabSz="457200" rtl="0" eaLnBrk="1" latinLnBrk="0" hangingPunct="1">
        <a:lnSpc>
          <a:spcPct val="90000"/>
        </a:lnSpc>
        <a:spcBef>
          <a:spcPts val="1968"/>
        </a:spcBef>
        <a:buClr>
          <a:schemeClr val="accent1"/>
        </a:buClr>
        <a:buFont typeface="Arial"/>
        <a:buChar char="•"/>
        <a:defRPr sz="2400" kern="1200">
          <a:solidFill>
            <a:schemeClr val="tx1"/>
          </a:solidFill>
          <a:latin typeface="Adobe Garamond Pro"/>
          <a:ea typeface="+mn-ea"/>
          <a:cs typeface="Adobe Garamond Pro"/>
        </a:defRPr>
      </a:lvl3pPr>
      <a:lvl4pPr marL="16002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4pPr>
      <a:lvl5pPr marL="2057400" indent="-228600" algn="l" defTabSz="457200" rtl="0" eaLnBrk="1" latinLnBrk="0" hangingPunct="1">
        <a:lnSpc>
          <a:spcPct val="90000"/>
        </a:lnSpc>
        <a:spcBef>
          <a:spcPts val="1968"/>
        </a:spcBef>
        <a:buClr>
          <a:schemeClr val="accent1"/>
        </a:buClr>
        <a:buFont typeface="Arial"/>
        <a:buChar char="»"/>
        <a:defRPr sz="2000" kern="1200">
          <a:solidFill>
            <a:schemeClr val="tx1"/>
          </a:solidFill>
          <a:latin typeface="Adobe Garamond Pro"/>
          <a:ea typeface="+mn-ea"/>
          <a:cs typeface="Adobe Garamon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61C700-234F-D991-9002-74C577010EF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2331CB-9909-8358-01D5-AAF40707EF8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EE04AD-01CA-A9F8-4EE5-16366C0675F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D3EBFD-2F57-421F-9743-D703E882AB06}" type="datetimeFigureOut">
              <a:rPr lang="en-US" smtClean="0"/>
              <a:t>9/25/2023</a:t>
            </a:fld>
            <a:endParaRPr lang="en-US"/>
          </a:p>
        </p:txBody>
      </p:sp>
      <p:sp>
        <p:nvSpPr>
          <p:cNvPr id="5" name="Footer Placeholder 4">
            <a:extLst>
              <a:ext uri="{FF2B5EF4-FFF2-40B4-BE49-F238E27FC236}">
                <a16:creationId xmlns:a16="http://schemas.microsoft.com/office/drawing/2014/main" id="{B73DACF3-C06F-638D-3359-E6811268FAD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8D53A-A653-8B23-0D9B-22231517349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D175F-C398-401F-A2D9-8DA36C738874}" type="slidenum">
              <a:rPr lang="en-US" smtClean="0"/>
              <a:t>‹#›</a:t>
            </a:fld>
            <a:endParaRPr lang="en-US"/>
          </a:p>
        </p:txBody>
      </p:sp>
    </p:spTree>
    <p:extLst>
      <p:ext uri="{BB962C8B-B14F-4D97-AF65-F5344CB8AC3E}">
        <p14:creationId xmlns:p14="http://schemas.microsoft.com/office/powerpoint/2010/main" val="3265796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www.wvperinatal.org/" TargetMode="External"/><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package" Target="../embeddings/Microsoft_PowerPoint_Presentation.pptx"/><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C183D7F6-B498-43B3-948B-1728B52AA6E4}">
                <adec:decorative xmlns:adec="http://schemas.microsoft.com/office/drawing/2017/decorative" val="1"/>
              </a:ext>
            </a:extLst>
          </p:cNvPr>
          <p:cNvSpPr>
            <a:spLocks noGrp="1"/>
          </p:cNvSpPr>
          <p:nvPr>
            <p:ph type="subTitle" idx="1"/>
          </p:nvPr>
        </p:nvSpPr>
        <p:spPr>
          <a:xfrm>
            <a:off x="523301" y="3073274"/>
            <a:ext cx="4213952" cy="1752600"/>
          </a:xfrm>
        </p:spPr>
        <p:txBody>
          <a:bodyPr vert="horz" lIns="91440" tIns="45720" rIns="91440" bIns="45720" rtlCol="0" anchor="t">
            <a:normAutofit/>
          </a:bodyPr>
          <a:lstStyle/>
          <a:p>
            <a:r>
              <a:rPr lang="en-US" b="1">
                <a:solidFill>
                  <a:schemeClr val="tx2">
                    <a:lumMod val="75000"/>
                    <a:lumOff val="25000"/>
                  </a:schemeClr>
                </a:solidFill>
              </a:rPr>
              <a:t>Highlights of Nursing Leadership Survey and WVPP Initiatives</a:t>
            </a:r>
          </a:p>
        </p:txBody>
      </p:sp>
      <p:sp>
        <p:nvSpPr>
          <p:cNvPr id="2" name="Title 1"/>
          <p:cNvSpPr>
            <a:spLocks noGrp="1"/>
          </p:cNvSpPr>
          <p:nvPr>
            <p:ph type="ctrTitle"/>
          </p:nvPr>
        </p:nvSpPr>
        <p:spPr>
          <a:xfrm>
            <a:off x="523301" y="1622087"/>
            <a:ext cx="7772400" cy="1301235"/>
          </a:xfrm>
        </p:spPr>
        <p:txBody>
          <a:bodyPr>
            <a:normAutofit/>
          </a:bodyPr>
          <a:lstStyle/>
          <a:p>
            <a:r>
              <a:rPr lang="en-US"/>
              <a:t>West Virginia Perinatal Partnership Update</a:t>
            </a:r>
          </a:p>
        </p:txBody>
      </p:sp>
    </p:spTree>
    <p:extLst>
      <p:ext uri="{BB962C8B-B14F-4D97-AF65-F5344CB8AC3E}">
        <p14:creationId xmlns:p14="http://schemas.microsoft.com/office/powerpoint/2010/main" val="1419030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Image preview">
            <a:extLst>
              <a:ext uri="{FF2B5EF4-FFF2-40B4-BE49-F238E27FC236}">
                <a16:creationId xmlns:a16="http://schemas.microsoft.com/office/drawing/2014/main" id="{A0283626-D9ED-0AF5-FA00-EDEC8BFA2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193" y="872592"/>
            <a:ext cx="4454016" cy="463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2A313F9-3B65-B1BD-5B83-DA4557EEA409}"/>
              </a:ext>
            </a:extLst>
          </p:cNvPr>
          <p:cNvSpPr txBox="1"/>
          <p:nvPr/>
        </p:nvSpPr>
        <p:spPr>
          <a:xfrm>
            <a:off x="2332027" y="168765"/>
            <a:ext cx="4242139" cy="707886"/>
          </a:xfrm>
          <a:prstGeom prst="rect">
            <a:avLst/>
          </a:prstGeom>
          <a:noFill/>
          <a:ln>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tx2"/>
                </a:solidFill>
                <a:ea typeface="+mn-lt"/>
                <a:cs typeface="+mn-lt"/>
              </a:rPr>
              <a:t>Access to Care</a:t>
            </a:r>
            <a:endParaRPr lang="en-US" sz="4000">
              <a:solidFill>
                <a:schemeClr val="tx2"/>
              </a:solidFill>
              <a:cs typeface="Calibri"/>
            </a:endParaRPr>
          </a:p>
        </p:txBody>
      </p:sp>
    </p:spTree>
    <p:extLst>
      <p:ext uri="{BB962C8B-B14F-4D97-AF65-F5344CB8AC3E}">
        <p14:creationId xmlns:p14="http://schemas.microsoft.com/office/powerpoint/2010/main" val="1134700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2DA00-AEC1-0875-8625-D48B6771292C}"/>
              </a:ext>
            </a:extLst>
          </p:cNvPr>
          <p:cNvSpPr>
            <a:spLocks noGrp="1"/>
          </p:cNvSpPr>
          <p:nvPr>
            <p:ph type="title"/>
          </p:nvPr>
        </p:nvSpPr>
        <p:spPr/>
        <p:txBody>
          <a:bodyPr anchor="ctr">
            <a:normAutofit/>
          </a:bodyPr>
          <a:lstStyle/>
          <a:p>
            <a:pPr algn="ctr"/>
            <a:r>
              <a:rPr lang="en-US"/>
              <a:t>Access to Care Projects</a:t>
            </a:r>
          </a:p>
        </p:txBody>
      </p:sp>
      <p:pic>
        <p:nvPicPr>
          <p:cNvPr id="6" name="Content Placeholder 5" descr="Child hugging pregnant woman in field">
            <a:extLst>
              <a:ext uri="{FF2B5EF4-FFF2-40B4-BE49-F238E27FC236}">
                <a16:creationId xmlns:a16="http://schemas.microsoft.com/office/drawing/2014/main" id="{0C733D36-2486-8A6E-121C-5C11EDFFD815}"/>
              </a:ext>
            </a:extLst>
          </p:cNvPr>
          <p:cNvPicPr>
            <a:picLocks noGrp="1" noChangeAspect="1"/>
          </p:cNvPicPr>
          <p:nvPr>
            <p:ph sz="half" idx="1"/>
          </p:nvPr>
        </p:nvPicPr>
        <p:blipFill rotWithShape="1">
          <a:blip r:embed="rId3"/>
          <a:srcRect l="32829" t="3050" r="7609" b="-3051"/>
          <a:stretch/>
        </p:blipFill>
        <p:spPr>
          <a:xfrm>
            <a:off x="158685" y="1238839"/>
            <a:ext cx="4038600" cy="4525963"/>
          </a:xfrm>
          <a:noFill/>
        </p:spPr>
      </p:pic>
      <p:sp>
        <p:nvSpPr>
          <p:cNvPr id="4" name="Content Placeholder 3">
            <a:extLst>
              <a:ext uri="{FF2B5EF4-FFF2-40B4-BE49-F238E27FC236}">
                <a16:creationId xmlns:a16="http://schemas.microsoft.com/office/drawing/2014/main" id="{E314085A-E309-E213-4005-C5CADD6D6F54}"/>
              </a:ext>
            </a:extLst>
          </p:cNvPr>
          <p:cNvSpPr>
            <a:spLocks noGrp="1"/>
          </p:cNvSpPr>
          <p:nvPr>
            <p:ph sz="half" idx="2"/>
          </p:nvPr>
        </p:nvSpPr>
        <p:spPr>
          <a:xfrm>
            <a:off x="4569912" y="1240077"/>
            <a:ext cx="4038600" cy="4817466"/>
          </a:xfrm>
        </p:spPr>
        <p:txBody>
          <a:bodyPr vert="horz" lIns="91440" tIns="45720" rIns="91440" bIns="45720" rtlCol="0" anchor="t">
            <a:normAutofit fontScale="92500" lnSpcReduction="10000"/>
          </a:bodyPr>
          <a:lstStyle/>
          <a:p>
            <a:pPr marL="0" indent="0">
              <a:buNone/>
            </a:pPr>
            <a:endParaRPr lang="en-US"/>
          </a:p>
          <a:p>
            <a:pPr marL="0" indent="0" algn="ctr">
              <a:buNone/>
            </a:pPr>
            <a:endParaRPr lang="en-US" b="1"/>
          </a:p>
          <a:p>
            <a:pPr marL="0" indent="0">
              <a:buNone/>
            </a:pPr>
            <a:endParaRPr lang="en-US" b="1"/>
          </a:p>
          <a:p>
            <a:pPr marL="0" indent="0" algn="ctr">
              <a:buNone/>
            </a:pPr>
            <a:r>
              <a:rPr lang="en-US" b="1"/>
              <a:t>R</a:t>
            </a:r>
            <a:r>
              <a:rPr lang="en-US"/>
              <a:t>ural </a:t>
            </a:r>
            <a:r>
              <a:rPr lang="en-US" b="1"/>
              <a:t>M</a:t>
            </a:r>
            <a:r>
              <a:rPr lang="en-US"/>
              <a:t>aternity and </a:t>
            </a:r>
            <a:r>
              <a:rPr lang="en-US" b="1"/>
              <a:t>O</a:t>
            </a:r>
            <a:r>
              <a:rPr lang="en-US"/>
              <a:t>bstetric </a:t>
            </a:r>
            <a:r>
              <a:rPr lang="en-US" b="1"/>
              <a:t>M</a:t>
            </a:r>
            <a:r>
              <a:rPr lang="en-US"/>
              <a:t>anagement </a:t>
            </a:r>
            <a:r>
              <a:rPr lang="en-US" b="1"/>
              <a:t>S</a:t>
            </a:r>
            <a:r>
              <a:rPr lang="en-US"/>
              <a:t>trategies </a:t>
            </a:r>
          </a:p>
          <a:p>
            <a:pPr marL="0" indent="0" algn="ctr">
              <a:buNone/>
            </a:pPr>
            <a:r>
              <a:rPr lang="en-US"/>
              <a:t>Improving Mother &amp; Infant Outcomes</a:t>
            </a:r>
          </a:p>
          <a:p>
            <a:pPr marL="0" indent="0" algn="ctr">
              <a:buNone/>
            </a:pPr>
            <a:r>
              <a:rPr lang="en-US" sz="1700"/>
              <a:t>Project Director: Shauna Lively </a:t>
            </a:r>
          </a:p>
          <a:p>
            <a:pPr marL="0" indent="0" algn="ctr">
              <a:buNone/>
            </a:pPr>
            <a:r>
              <a:rPr lang="en-US" sz="1700"/>
              <a:t>Project Coordinator: Denise Smith</a:t>
            </a:r>
          </a:p>
          <a:p>
            <a:pPr marL="0" indent="0">
              <a:buNone/>
            </a:pPr>
            <a:endParaRPr lang="en-US"/>
          </a:p>
        </p:txBody>
      </p:sp>
      <p:pic>
        <p:nvPicPr>
          <p:cNvPr id="3" name="Picture 2" descr="A logo of a mother and child&#10;&#10;Description automatically generated">
            <a:extLst>
              <a:ext uri="{FF2B5EF4-FFF2-40B4-BE49-F238E27FC236}">
                <a16:creationId xmlns:a16="http://schemas.microsoft.com/office/drawing/2014/main" id="{F8F2714E-0F4C-3876-D84F-9732AED1FBFB}"/>
              </a:ext>
            </a:extLst>
          </p:cNvPr>
          <p:cNvPicPr>
            <a:picLocks noChangeAspect="1"/>
          </p:cNvPicPr>
          <p:nvPr/>
        </p:nvPicPr>
        <p:blipFill>
          <a:blip r:embed="rId4"/>
          <a:stretch>
            <a:fillRect/>
          </a:stretch>
        </p:blipFill>
        <p:spPr>
          <a:xfrm>
            <a:off x="5900641" y="1304536"/>
            <a:ext cx="1469792" cy="1471976"/>
          </a:xfrm>
          <a:prstGeom prst="rect">
            <a:avLst/>
          </a:prstGeom>
        </p:spPr>
      </p:pic>
    </p:spTree>
    <p:extLst>
      <p:ext uri="{BB962C8B-B14F-4D97-AF65-F5344CB8AC3E}">
        <p14:creationId xmlns:p14="http://schemas.microsoft.com/office/powerpoint/2010/main" val="413537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CF02D72-18CD-42F1-9877-4500C41FFD19}"/>
              </a:ext>
            </a:extLst>
          </p:cNvPr>
          <p:cNvSpPr>
            <a:spLocks noGrp="1"/>
          </p:cNvSpPr>
          <p:nvPr>
            <p:ph type="title"/>
          </p:nvPr>
        </p:nvSpPr>
        <p:spPr>
          <a:xfrm>
            <a:off x="390900" y="218213"/>
            <a:ext cx="3663043" cy="627970"/>
          </a:xfrm>
        </p:spPr>
        <p:txBody>
          <a:bodyPr anchor="b">
            <a:normAutofit/>
          </a:bodyPr>
          <a:lstStyle/>
          <a:p>
            <a:r>
              <a:rPr lang="en-US" b="1"/>
              <a:t>WV RMOMS Project Area</a:t>
            </a:r>
          </a:p>
        </p:txBody>
      </p:sp>
      <p:sp>
        <p:nvSpPr>
          <p:cNvPr id="11" name="Text Placeholder 3">
            <a:extLst>
              <a:ext uri="{FF2B5EF4-FFF2-40B4-BE49-F238E27FC236}">
                <a16:creationId xmlns:a16="http://schemas.microsoft.com/office/drawing/2014/main" id="{16449A88-0782-4E81-B821-303A08021B48}"/>
              </a:ext>
            </a:extLst>
          </p:cNvPr>
          <p:cNvSpPr>
            <a:spLocks noGrp="1"/>
          </p:cNvSpPr>
          <p:nvPr>
            <p:ph type="body" sz="half" idx="2"/>
          </p:nvPr>
        </p:nvSpPr>
        <p:spPr>
          <a:xfrm>
            <a:off x="616541" y="1161276"/>
            <a:ext cx="2854583" cy="4055276"/>
          </a:xfrm>
        </p:spPr>
        <p:txBody>
          <a:bodyPr>
            <a:normAutofit lnSpcReduction="10000"/>
          </a:bodyPr>
          <a:lstStyle/>
          <a:p>
            <a:pPr marL="214313" indent="-214313">
              <a:buFont typeface="Arial" panose="020B0604020202020204" pitchFamily="34" charset="0"/>
              <a:buChar char="•"/>
            </a:pPr>
            <a:r>
              <a:rPr lang="en-US" sz="2100" b="1"/>
              <a:t>Braxton County</a:t>
            </a:r>
          </a:p>
          <a:p>
            <a:pPr marL="214313" indent="-214313">
              <a:buFont typeface="Arial" panose="020B0604020202020204" pitchFamily="34" charset="0"/>
              <a:buChar char="•"/>
            </a:pPr>
            <a:r>
              <a:rPr lang="en-US" sz="2100" b="1"/>
              <a:t>Calhoun County</a:t>
            </a:r>
          </a:p>
          <a:p>
            <a:pPr marL="214313" indent="-214313">
              <a:buFont typeface="Arial" panose="020B0604020202020204" pitchFamily="34" charset="0"/>
              <a:buChar char="•"/>
            </a:pPr>
            <a:r>
              <a:rPr lang="en-US" sz="2100" b="1"/>
              <a:t>Gilmer County</a:t>
            </a:r>
          </a:p>
          <a:p>
            <a:pPr marL="214313" indent="-214313">
              <a:buFont typeface="Arial" panose="020B0604020202020204" pitchFamily="34" charset="0"/>
              <a:buChar char="•"/>
            </a:pPr>
            <a:r>
              <a:rPr lang="en-US" sz="2100" b="1"/>
              <a:t>Lewis County</a:t>
            </a:r>
          </a:p>
          <a:p>
            <a:pPr marL="214313" indent="-214313">
              <a:buFont typeface="Arial" panose="020B0604020202020204" pitchFamily="34" charset="0"/>
              <a:buChar char="•"/>
            </a:pPr>
            <a:r>
              <a:rPr lang="en-US" sz="2100" b="1"/>
              <a:t>Nicholas County</a:t>
            </a:r>
          </a:p>
          <a:p>
            <a:pPr marL="214313" indent="-214313">
              <a:buFont typeface="Arial" panose="020B0604020202020204" pitchFamily="34" charset="0"/>
              <a:buChar char="•"/>
            </a:pPr>
            <a:r>
              <a:rPr lang="en-US" sz="2100" b="1"/>
              <a:t>Roane County</a:t>
            </a:r>
          </a:p>
          <a:p>
            <a:pPr marL="214313" indent="-214313">
              <a:buFont typeface="Arial" panose="020B0604020202020204" pitchFamily="34" charset="0"/>
              <a:buChar char="•"/>
            </a:pPr>
            <a:r>
              <a:rPr lang="en-US" sz="2100" b="1"/>
              <a:t>Upshur County</a:t>
            </a:r>
          </a:p>
          <a:p>
            <a:pPr marL="214313" indent="-214313">
              <a:buFont typeface="Arial" panose="020B0604020202020204" pitchFamily="34" charset="0"/>
              <a:buChar char="•"/>
            </a:pPr>
            <a:r>
              <a:rPr lang="en-US" sz="2100" b="1"/>
              <a:t>Webster County</a:t>
            </a:r>
          </a:p>
        </p:txBody>
      </p:sp>
      <p:pic>
        <p:nvPicPr>
          <p:cNvPr id="4" name="Picture 3" descr="Map&#10;&#10;Description automatically generated">
            <a:extLst>
              <a:ext uri="{FF2B5EF4-FFF2-40B4-BE49-F238E27FC236}">
                <a16:creationId xmlns:a16="http://schemas.microsoft.com/office/drawing/2014/main" id="{2FE18FFE-42B0-4351-AE4F-71542CC8C6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7328" y="22960"/>
            <a:ext cx="4982735" cy="5437779"/>
          </a:xfrm>
          <a:prstGeom prst="rect">
            <a:avLst/>
          </a:prstGeom>
        </p:spPr>
      </p:pic>
    </p:spTree>
    <p:extLst>
      <p:ext uri="{BB962C8B-B14F-4D97-AF65-F5344CB8AC3E}">
        <p14:creationId xmlns:p14="http://schemas.microsoft.com/office/powerpoint/2010/main" val="1234597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erson kneeling on the floor&#10;&#10;Description automatically generated">
            <a:extLst>
              <a:ext uri="{FF2B5EF4-FFF2-40B4-BE49-F238E27FC236}">
                <a16:creationId xmlns:a16="http://schemas.microsoft.com/office/drawing/2014/main" id="{66D5DF64-977B-59D8-DEA3-25D278F4321E}"/>
              </a:ext>
            </a:extLst>
          </p:cNvPr>
          <p:cNvPicPr>
            <a:picLocks noGrp="1" noChangeAspect="1"/>
          </p:cNvPicPr>
          <p:nvPr>
            <p:ph idx="1"/>
          </p:nvPr>
        </p:nvPicPr>
        <p:blipFill>
          <a:blip r:embed="rId2"/>
          <a:stretch>
            <a:fillRect/>
          </a:stretch>
        </p:blipFill>
        <p:spPr>
          <a:xfrm>
            <a:off x="1" y="429307"/>
            <a:ext cx="9144000" cy="5143501"/>
          </a:xfrm>
        </p:spPr>
      </p:pic>
      <p:sp>
        <p:nvSpPr>
          <p:cNvPr id="2" name="Title 1">
            <a:extLst>
              <a:ext uri="{FF2B5EF4-FFF2-40B4-BE49-F238E27FC236}">
                <a16:creationId xmlns:a16="http://schemas.microsoft.com/office/drawing/2014/main" id="{2F0C9937-B8EA-8D8A-F7F3-96FF238C6D32}"/>
              </a:ext>
            </a:extLst>
          </p:cNvPr>
          <p:cNvSpPr>
            <a:spLocks noGrp="1"/>
          </p:cNvSpPr>
          <p:nvPr>
            <p:ph type="title"/>
          </p:nvPr>
        </p:nvSpPr>
        <p:spPr>
          <a:xfrm>
            <a:off x="358048" y="0"/>
            <a:ext cx="6130887" cy="1143000"/>
          </a:xfrm>
        </p:spPr>
        <p:txBody>
          <a:bodyPr>
            <a:normAutofit/>
          </a:bodyPr>
          <a:lstStyle/>
          <a:p>
            <a:pPr algn="ctr"/>
            <a:r>
              <a:rPr lang="en-US" b="1">
                <a:solidFill>
                  <a:schemeClr val="tx1"/>
                </a:solidFill>
                <a:cs typeface="Calibri Light"/>
              </a:rPr>
              <a:t>Access</a:t>
            </a:r>
            <a:r>
              <a:rPr lang="en-US" sz="4000" b="1">
                <a:solidFill>
                  <a:schemeClr val="tx1"/>
                </a:solidFill>
                <a:cs typeface="Calibri Light"/>
              </a:rPr>
              <a:t> to Care</a:t>
            </a:r>
            <a:endParaRPr lang="en-US" sz="4000">
              <a:solidFill>
                <a:schemeClr val="tx1"/>
              </a:solidFill>
              <a:cs typeface="Calibri Light" panose="020F0302020204030204"/>
            </a:endParaRPr>
          </a:p>
        </p:txBody>
      </p:sp>
    </p:spTree>
    <p:extLst>
      <p:ext uri="{BB962C8B-B14F-4D97-AF65-F5344CB8AC3E}">
        <p14:creationId xmlns:p14="http://schemas.microsoft.com/office/powerpoint/2010/main" val="128668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uilding with a sign on the side&#10;&#10;Description automatically generated with low confidence">
            <a:extLst>
              <a:ext uri="{FF2B5EF4-FFF2-40B4-BE49-F238E27FC236}">
                <a16:creationId xmlns:a16="http://schemas.microsoft.com/office/drawing/2014/main" id="{FF774A08-83E6-55C4-0416-9BEF681B55E2}"/>
              </a:ext>
            </a:extLst>
          </p:cNvPr>
          <p:cNvPicPr>
            <a:picLocks noChangeAspect="1"/>
          </p:cNvPicPr>
          <p:nvPr/>
        </p:nvPicPr>
        <p:blipFill rotWithShape="1">
          <a:blip r:embed="rId3">
            <a:extLst>
              <a:ext uri="{28A0092B-C50C-407E-A947-70E740481C1C}">
                <a14:useLocalDpi xmlns:a14="http://schemas.microsoft.com/office/drawing/2010/main" val="0"/>
              </a:ext>
            </a:extLst>
          </a:blip>
          <a:srcRect l="33996" r="10210"/>
          <a:stretch/>
        </p:blipFill>
        <p:spPr>
          <a:xfrm>
            <a:off x="5336956" y="10"/>
            <a:ext cx="3807044" cy="316183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3" name="Picture 2" descr="A pregnant person lying on a bed with a blood pressure gauge&#10;&#10;Description automatically generated">
            <a:extLst>
              <a:ext uri="{FF2B5EF4-FFF2-40B4-BE49-F238E27FC236}">
                <a16:creationId xmlns:a16="http://schemas.microsoft.com/office/drawing/2014/main" id="{2D3B1815-BFE5-0DB4-47E2-2F449F1A3ED1}"/>
              </a:ext>
            </a:extLst>
          </p:cNvPr>
          <p:cNvPicPr>
            <a:picLocks noChangeAspect="1"/>
          </p:cNvPicPr>
          <p:nvPr/>
        </p:nvPicPr>
        <p:blipFill rotWithShape="1">
          <a:blip r:embed="rId4"/>
          <a:srcRect t="1668" r="-2" b="6367"/>
          <a:stretch/>
        </p:blipFill>
        <p:spPr>
          <a:xfrm>
            <a:off x="5336956" y="3161842"/>
            <a:ext cx="3807044" cy="2929246"/>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C380B8D9-7F42-4D31-816E-77FAB9E221D0}"/>
              </a:ext>
            </a:extLst>
          </p:cNvPr>
          <p:cNvSpPr>
            <a:spLocks noGrp="1"/>
          </p:cNvSpPr>
          <p:nvPr>
            <p:ph type="title"/>
          </p:nvPr>
        </p:nvSpPr>
        <p:spPr>
          <a:xfrm>
            <a:off x="98237" y="92422"/>
            <a:ext cx="4591165" cy="537840"/>
          </a:xfrm>
        </p:spPr>
        <p:txBody>
          <a:bodyPr>
            <a:normAutofit/>
          </a:bodyPr>
          <a:lstStyle/>
          <a:p>
            <a:r>
              <a:rPr lang="en-US" sz="2400">
                <a:cs typeface="Calibri Light"/>
              </a:rPr>
              <a:t>Year 2:  Workforce Expansion</a:t>
            </a:r>
          </a:p>
        </p:txBody>
      </p:sp>
      <p:sp>
        <p:nvSpPr>
          <p:cNvPr id="8" name="Content Placeholder 7">
            <a:extLst>
              <a:ext uri="{FF2B5EF4-FFF2-40B4-BE49-F238E27FC236}">
                <a16:creationId xmlns:a16="http://schemas.microsoft.com/office/drawing/2014/main" id="{04B4426F-BB9A-7203-E72F-A961EAC22057}"/>
              </a:ext>
            </a:extLst>
          </p:cNvPr>
          <p:cNvSpPr>
            <a:spLocks noGrp="1"/>
          </p:cNvSpPr>
          <p:nvPr>
            <p:ph idx="1"/>
          </p:nvPr>
        </p:nvSpPr>
        <p:spPr>
          <a:xfrm>
            <a:off x="336042" y="579485"/>
            <a:ext cx="5414763" cy="5380640"/>
          </a:xfrm>
        </p:spPr>
        <p:txBody>
          <a:bodyPr vert="horz" lIns="91440" tIns="45720" rIns="91440" bIns="45720" rtlCol="0" anchor="t">
            <a:noAutofit/>
          </a:bodyPr>
          <a:lstStyle/>
          <a:p>
            <a:pPr>
              <a:lnSpc>
                <a:spcPct val="80000"/>
              </a:lnSpc>
              <a:spcBef>
                <a:spcPts val="1000"/>
              </a:spcBef>
            </a:pPr>
            <a:r>
              <a:rPr lang="en-US" sz="1600"/>
              <a:t>Delivering Hospitals in RMOMS Target Area</a:t>
            </a:r>
            <a:endParaRPr lang="en-US" sz="1600">
              <a:cs typeface="Calibri"/>
            </a:endParaRPr>
          </a:p>
          <a:p>
            <a:pPr lvl="1">
              <a:lnSpc>
                <a:spcPct val="80000"/>
              </a:lnSpc>
              <a:spcBef>
                <a:spcPts val="1000"/>
              </a:spcBef>
            </a:pPr>
            <a:r>
              <a:rPr lang="en-US" sz="1600" b="1">
                <a:solidFill>
                  <a:schemeClr val="accent1"/>
                </a:solidFill>
              </a:rPr>
              <a:t>St Joseph’s Hospita</a:t>
            </a:r>
            <a:r>
              <a:rPr lang="en-US" sz="1600" b="1">
                <a:solidFill>
                  <a:schemeClr val="tx2"/>
                </a:solidFill>
              </a:rPr>
              <a:t>l</a:t>
            </a:r>
            <a:r>
              <a:rPr lang="en-US" sz="1600"/>
              <a:t>, Upshur County –Navigator + Skills mannequin for regional drills</a:t>
            </a:r>
            <a:endParaRPr lang="en-US" sz="1600">
              <a:cs typeface="Calibri"/>
            </a:endParaRPr>
          </a:p>
          <a:p>
            <a:pPr lvl="1">
              <a:lnSpc>
                <a:spcPct val="80000"/>
              </a:lnSpc>
              <a:spcBef>
                <a:spcPts val="1000"/>
              </a:spcBef>
            </a:pPr>
            <a:r>
              <a:rPr lang="en-US" sz="1600" b="1">
                <a:solidFill>
                  <a:schemeClr val="accent1"/>
                </a:solidFill>
              </a:rPr>
              <a:t>Stonewall Jackson Memorial,</a:t>
            </a:r>
            <a:r>
              <a:rPr lang="en-US" sz="1600"/>
              <a:t> Lewis County—Materials for Small Clinic Staff &amp; Mother Navigator/Clinic Nurse</a:t>
            </a:r>
            <a:endParaRPr lang="en-US" sz="1600">
              <a:cs typeface="Calibri"/>
            </a:endParaRPr>
          </a:p>
          <a:p>
            <a:pPr>
              <a:lnSpc>
                <a:spcPct val="80000"/>
              </a:lnSpc>
              <a:spcBef>
                <a:spcPts val="1000"/>
              </a:spcBef>
            </a:pPr>
            <a:r>
              <a:rPr lang="en-US" sz="1600"/>
              <a:t>Non-Delivering Hospitals Providing Maternity Care Services</a:t>
            </a:r>
            <a:endParaRPr lang="en-US" sz="1600">
              <a:cs typeface="Calibri"/>
            </a:endParaRPr>
          </a:p>
          <a:p>
            <a:pPr lvl="1">
              <a:lnSpc>
                <a:spcPct val="80000"/>
              </a:lnSpc>
              <a:spcBef>
                <a:spcPts val="1000"/>
              </a:spcBef>
            </a:pPr>
            <a:r>
              <a:rPr lang="en-US" sz="1600" b="1">
                <a:solidFill>
                  <a:schemeClr val="accent1"/>
                </a:solidFill>
              </a:rPr>
              <a:t>Webster Memorial Hospital</a:t>
            </a:r>
            <a:r>
              <a:rPr lang="en-US" sz="1600"/>
              <a:t>—Cowen Clinic CNM 1 day/week and plans to hire RFTS home visitor</a:t>
            </a:r>
            <a:endParaRPr lang="en-US" sz="1600">
              <a:cs typeface="Calibri"/>
            </a:endParaRPr>
          </a:p>
          <a:p>
            <a:pPr lvl="1">
              <a:lnSpc>
                <a:spcPct val="80000"/>
              </a:lnSpc>
              <a:spcBef>
                <a:spcPts val="1000"/>
              </a:spcBef>
            </a:pPr>
            <a:r>
              <a:rPr lang="en-US" sz="1600" b="1">
                <a:solidFill>
                  <a:schemeClr val="accent1"/>
                </a:solidFill>
              </a:rPr>
              <a:t>Braxton Memorial Hospital</a:t>
            </a:r>
            <a:r>
              <a:rPr lang="en-US" sz="1600"/>
              <a:t>—OB/GYN 1 day/week; Childbirth Education by the WIC nurse; Sonography equipment</a:t>
            </a:r>
            <a:endParaRPr lang="en-US" sz="1600">
              <a:cs typeface="Calibri"/>
            </a:endParaRPr>
          </a:p>
          <a:p>
            <a:pPr>
              <a:lnSpc>
                <a:spcPct val="80000"/>
              </a:lnSpc>
              <a:spcBef>
                <a:spcPts val="1000"/>
              </a:spcBef>
            </a:pPr>
            <a:r>
              <a:rPr lang="en-US" sz="1600"/>
              <a:t>FQHCs providing maternity services</a:t>
            </a:r>
            <a:endParaRPr lang="en-US" sz="1600">
              <a:cs typeface="Calibri"/>
            </a:endParaRPr>
          </a:p>
          <a:p>
            <a:pPr lvl="1">
              <a:lnSpc>
                <a:spcPct val="80000"/>
              </a:lnSpc>
              <a:spcBef>
                <a:spcPts val="1000"/>
              </a:spcBef>
            </a:pPr>
            <a:r>
              <a:rPr lang="en-US" sz="1600" b="1">
                <a:solidFill>
                  <a:schemeClr val="accent1"/>
                </a:solidFill>
              </a:rPr>
              <a:t>New River Health Care</a:t>
            </a:r>
            <a:r>
              <a:rPr lang="en-US" sz="1600"/>
              <a:t> in Summersville has 2 Nurse Practitioners;  Family Med Physician 2 days/</a:t>
            </a:r>
            <a:r>
              <a:rPr lang="en-US" sz="1600" err="1"/>
              <a:t>wk</a:t>
            </a:r>
            <a:r>
              <a:rPr lang="en-US" sz="1600"/>
              <a:t> and 1 new OB/GYN beginning October 2023 and expansion into Smithers with NP.</a:t>
            </a:r>
            <a:endParaRPr lang="en-US" sz="1600">
              <a:cs typeface="Calibri"/>
            </a:endParaRPr>
          </a:p>
          <a:p>
            <a:pPr lvl="1">
              <a:lnSpc>
                <a:spcPct val="80000"/>
              </a:lnSpc>
              <a:spcBef>
                <a:spcPts val="1000"/>
              </a:spcBef>
            </a:pPr>
            <a:r>
              <a:rPr lang="en-US" sz="1600" b="1">
                <a:solidFill>
                  <a:schemeClr val="accent1"/>
                </a:solidFill>
              </a:rPr>
              <a:t>Minnie Hamilton </a:t>
            </a:r>
            <a:r>
              <a:rPr lang="en-US" sz="1600"/>
              <a:t>1 WHNP + Navigator and equipment at new Glenville clinic</a:t>
            </a:r>
            <a:endParaRPr lang="en-US" sz="1600">
              <a:cs typeface="Calibri"/>
            </a:endParaRPr>
          </a:p>
          <a:p>
            <a:pPr lvl="1">
              <a:lnSpc>
                <a:spcPct val="80000"/>
              </a:lnSpc>
              <a:spcBef>
                <a:spcPts val="1000"/>
              </a:spcBef>
            </a:pPr>
            <a:r>
              <a:rPr lang="en-US" sz="1600" b="1">
                <a:solidFill>
                  <a:schemeClr val="accent1"/>
                </a:solidFill>
              </a:rPr>
              <a:t>Camden on Gauley </a:t>
            </a:r>
            <a:r>
              <a:rPr lang="en-US" sz="1600"/>
              <a:t>CNM 3 days Summersville and 1 day in Webster County</a:t>
            </a:r>
            <a:endParaRPr lang="en-US" sz="1600">
              <a:cs typeface="Calibri"/>
            </a:endParaRPr>
          </a:p>
          <a:p>
            <a:pPr marL="0" indent="0">
              <a:buNone/>
            </a:pPr>
            <a:endParaRPr lang="en-US" sz="1600">
              <a:cs typeface="Calibri"/>
            </a:endParaRPr>
          </a:p>
        </p:txBody>
      </p:sp>
    </p:spTree>
    <p:extLst>
      <p:ext uri="{BB962C8B-B14F-4D97-AF65-F5344CB8AC3E}">
        <p14:creationId xmlns:p14="http://schemas.microsoft.com/office/powerpoint/2010/main" val="29011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Substance Use Disorder</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856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C8DE1-6168-7A37-C3F6-0EC49DEA8D4A}"/>
              </a:ext>
            </a:extLst>
          </p:cNvPr>
          <p:cNvSpPr>
            <a:spLocks noGrp="1"/>
          </p:cNvSpPr>
          <p:nvPr>
            <p:ph type="title"/>
          </p:nvPr>
        </p:nvSpPr>
        <p:spPr/>
        <p:txBody>
          <a:bodyPr>
            <a:normAutofit/>
          </a:bodyPr>
          <a:lstStyle/>
          <a:p>
            <a:r>
              <a:rPr lang="en-US" sz="3200"/>
              <a:t>Survey Results – Substance Use Disorder</a:t>
            </a:r>
          </a:p>
        </p:txBody>
      </p:sp>
      <p:graphicFrame>
        <p:nvGraphicFramePr>
          <p:cNvPr id="5" name="Chart 4">
            <a:extLst>
              <a:ext uri="{FF2B5EF4-FFF2-40B4-BE49-F238E27FC236}">
                <a16:creationId xmlns:a16="http://schemas.microsoft.com/office/drawing/2014/main" id="{9EA877EC-349A-FA19-2DAA-C7E17474406C}"/>
              </a:ext>
            </a:extLst>
          </p:cNvPr>
          <p:cNvGraphicFramePr>
            <a:graphicFrameLocks/>
          </p:cNvGraphicFramePr>
          <p:nvPr>
            <p:extLst>
              <p:ext uri="{D42A27DB-BD31-4B8C-83A1-F6EECF244321}">
                <p14:modId xmlns:p14="http://schemas.microsoft.com/office/powerpoint/2010/main" val="4102156819"/>
              </p:ext>
            </p:extLst>
          </p:nvPr>
        </p:nvGraphicFramePr>
        <p:xfrm>
          <a:off x="2715768" y="1769364"/>
          <a:ext cx="5385816" cy="383590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61B4C2B-AAB0-F82F-D900-07D0EAA81EEE}"/>
              </a:ext>
            </a:extLst>
          </p:cNvPr>
          <p:cNvSpPr txBox="1"/>
          <p:nvPr/>
        </p:nvSpPr>
        <p:spPr>
          <a:xfrm>
            <a:off x="150876" y="1252728"/>
            <a:ext cx="8842248" cy="419795"/>
          </a:xfrm>
          <a:prstGeom prst="rect">
            <a:avLst/>
          </a:prstGeom>
          <a:noFill/>
        </p:spPr>
        <p:txBody>
          <a:bodyPr wrap="square" rtlCol="0">
            <a:spAutoFit/>
          </a:bodyPr>
          <a:lstStyle/>
          <a:p>
            <a:pPr algn="ctr" rtl="0">
              <a:defRPr sz="2128" b="1" i="0" u="none" strike="noStrike" kern="1200" baseline="0">
                <a:solidFill>
                  <a:srgbClr val="0973BA"/>
                </a:solidFill>
                <a:latin typeface="+mn-lt"/>
                <a:ea typeface="+mn-ea"/>
                <a:cs typeface="+mn-cs"/>
              </a:defRPr>
            </a:pPr>
            <a:r>
              <a:rPr lang="en-US">
                <a:solidFill>
                  <a:schemeClr val="tx1">
                    <a:lumMod val="90000"/>
                    <a:lumOff val="10000"/>
                  </a:schemeClr>
                </a:solidFill>
              </a:rPr>
              <a:t>If a woman is identified as having OUD, what percentage of facilities...</a:t>
            </a:r>
          </a:p>
        </p:txBody>
      </p:sp>
      <p:cxnSp>
        <p:nvCxnSpPr>
          <p:cNvPr id="7" name="Straight Connector 6">
            <a:extLst>
              <a:ext uri="{FF2B5EF4-FFF2-40B4-BE49-F238E27FC236}">
                <a16:creationId xmlns:a16="http://schemas.microsoft.com/office/drawing/2014/main" id="{90648201-2D22-20CC-2C18-12F68EA5B3EF}"/>
              </a:ext>
            </a:extLst>
          </p:cNvPr>
          <p:cNvCxnSpPr/>
          <p:nvPr/>
        </p:nvCxnSpPr>
        <p:spPr>
          <a:xfrm>
            <a:off x="7713472" y="1920748"/>
            <a:ext cx="0" cy="3392424"/>
          </a:xfrm>
          <a:prstGeom prst="line">
            <a:avLst/>
          </a:prstGeom>
          <a:ln w="63500">
            <a:solidFill>
              <a:srgbClr val="EECF12"/>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6B3790A-5F36-29EF-95CA-A8333334CEA8}"/>
              </a:ext>
            </a:extLst>
          </p:cNvPr>
          <p:cNvSpPr txBox="1"/>
          <p:nvPr/>
        </p:nvSpPr>
        <p:spPr>
          <a:xfrm>
            <a:off x="292609" y="2193350"/>
            <a:ext cx="2752343" cy="2554545"/>
          </a:xfrm>
          <a:prstGeom prst="rect">
            <a:avLst/>
          </a:prstGeom>
          <a:noFill/>
        </p:spPr>
        <p:txBody>
          <a:bodyPr wrap="square" rtlCol="0">
            <a:spAutoFit/>
          </a:bodyPr>
          <a:lstStyle/>
          <a:p>
            <a:r>
              <a:rPr lang="en-US" sz="1600"/>
              <a:t>Always ask if she would like a referral to medication-assisted treatment (MAT Program)</a:t>
            </a:r>
          </a:p>
          <a:p>
            <a:endParaRPr lang="en-US" sz="1600"/>
          </a:p>
          <a:p>
            <a:endParaRPr lang="en-US" sz="1600"/>
          </a:p>
          <a:p>
            <a:endParaRPr lang="en-US" sz="1600"/>
          </a:p>
          <a:p>
            <a:endParaRPr lang="en-US" sz="1600"/>
          </a:p>
          <a:p>
            <a:endParaRPr lang="en-US" sz="1600"/>
          </a:p>
          <a:p>
            <a:r>
              <a:rPr lang="en-US" sz="1600"/>
              <a:t>Prescribe Naloxone (Narcan) before discharge</a:t>
            </a:r>
          </a:p>
        </p:txBody>
      </p:sp>
    </p:spTree>
    <p:extLst>
      <p:ext uri="{BB962C8B-B14F-4D97-AF65-F5344CB8AC3E}">
        <p14:creationId xmlns:p14="http://schemas.microsoft.com/office/powerpoint/2010/main" val="246668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3427-2387-A24F-0558-8E7025A8B81E}"/>
              </a:ext>
            </a:extLst>
          </p:cNvPr>
          <p:cNvSpPr>
            <a:spLocks noGrp="1"/>
          </p:cNvSpPr>
          <p:nvPr>
            <p:ph type="title"/>
          </p:nvPr>
        </p:nvSpPr>
        <p:spPr/>
        <p:txBody>
          <a:bodyPr>
            <a:normAutofit fontScale="90000"/>
          </a:bodyPr>
          <a:lstStyle/>
          <a:p>
            <a:r>
              <a:rPr lang="en-US"/>
              <a:t>Substance Use Disorder Projects</a:t>
            </a:r>
          </a:p>
        </p:txBody>
      </p:sp>
      <p:sp>
        <p:nvSpPr>
          <p:cNvPr id="3" name="Content Placeholder 2">
            <a:extLst>
              <a:ext uri="{FF2B5EF4-FFF2-40B4-BE49-F238E27FC236}">
                <a16:creationId xmlns:a16="http://schemas.microsoft.com/office/drawing/2014/main" id="{21219050-CEA9-7315-0214-864BCE34E8C9}"/>
              </a:ext>
            </a:extLst>
          </p:cNvPr>
          <p:cNvSpPr>
            <a:spLocks noGrp="1"/>
          </p:cNvSpPr>
          <p:nvPr>
            <p:ph sz="half" idx="1"/>
          </p:nvPr>
        </p:nvSpPr>
        <p:spPr>
          <a:xfrm>
            <a:off x="457200" y="1250370"/>
            <a:ext cx="4038600" cy="4525963"/>
          </a:xfrm>
        </p:spPr>
        <p:txBody>
          <a:bodyPr vert="horz" lIns="91440" tIns="45720" rIns="91440" bIns="45720" rtlCol="0" anchor="t">
            <a:normAutofit fontScale="70000" lnSpcReduction="20000"/>
          </a:bodyPr>
          <a:lstStyle/>
          <a:p>
            <a:r>
              <a:rPr lang="en-US" sz="2900"/>
              <a:t>Drug Free Moms and Babies Program </a:t>
            </a:r>
          </a:p>
          <a:p>
            <a:r>
              <a:rPr lang="en-US" sz="2900"/>
              <a:t>Weave WV, Weaving Together Communities of Support for People Experiencing Substance Use and Domestic Violence</a:t>
            </a:r>
          </a:p>
          <a:p>
            <a:r>
              <a:rPr lang="en-US" sz="2900"/>
              <a:t>Substance Exposure and Neonatal Abstinence Syndrome Education &amp; Outreach </a:t>
            </a:r>
          </a:p>
          <a:p>
            <a:r>
              <a:rPr lang="en-US" sz="2900"/>
              <a:t>RCORP - NAS WV Rural Community Opioid Response Program – Neonatal Abstinence Syndrome</a:t>
            </a:r>
          </a:p>
          <a:p>
            <a:r>
              <a:rPr lang="en-US" sz="2900"/>
              <a:t>Substance Use During Pregnancy Committee </a:t>
            </a:r>
          </a:p>
          <a:p>
            <a:endParaRPr lang="en-US"/>
          </a:p>
          <a:p>
            <a:endParaRPr lang="en-US"/>
          </a:p>
          <a:p>
            <a:endParaRPr lang="en-US"/>
          </a:p>
        </p:txBody>
      </p:sp>
      <p:pic>
        <p:nvPicPr>
          <p:cNvPr id="14" name="Content Placeholder 13" descr="Woman kissing newborn baby's cheek">
            <a:extLst>
              <a:ext uri="{FF2B5EF4-FFF2-40B4-BE49-F238E27FC236}">
                <a16:creationId xmlns:a16="http://schemas.microsoft.com/office/drawing/2014/main" id="{D51F024A-A94C-D1F5-8DD8-5386552E27C4}"/>
              </a:ext>
            </a:extLst>
          </p:cNvPr>
          <p:cNvPicPr>
            <a:picLocks noGrp="1" noChangeAspect="1"/>
          </p:cNvPicPr>
          <p:nvPr>
            <p:ph sz="half" idx="2"/>
          </p:nvPr>
        </p:nvPicPr>
        <p:blipFill rotWithShape="1">
          <a:blip r:embed="rId3"/>
          <a:srcRect l="28106"/>
          <a:stretch/>
        </p:blipFill>
        <p:spPr>
          <a:xfrm>
            <a:off x="4952576" y="1434591"/>
            <a:ext cx="3932288" cy="3897573"/>
          </a:xfrm>
        </p:spPr>
      </p:pic>
    </p:spTree>
    <p:extLst>
      <p:ext uri="{BB962C8B-B14F-4D97-AF65-F5344CB8AC3E}">
        <p14:creationId xmlns:p14="http://schemas.microsoft.com/office/powerpoint/2010/main" val="4030840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Tobacco Cessation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90160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3337C-B795-FE0D-E65D-62377726D0AB}"/>
              </a:ext>
            </a:extLst>
          </p:cNvPr>
          <p:cNvSpPr>
            <a:spLocks noGrp="1"/>
          </p:cNvSpPr>
          <p:nvPr>
            <p:ph type="title"/>
          </p:nvPr>
        </p:nvSpPr>
        <p:spPr/>
        <p:txBody>
          <a:bodyPr>
            <a:normAutofit fontScale="90000"/>
          </a:bodyPr>
          <a:lstStyle/>
          <a:p>
            <a:r>
              <a:rPr lang="en-US" sz="4000"/>
              <a:t>Survey Results - Tobacco Cessation</a:t>
            </a:r>
            <a:endParaRPr lang="en-US"/>
          </a:p>
        </p:txBody>
      </p:sp>
      <p:graphicFrame>
        <p:nvGraphicFramePr>
          <p:cNvPr id="5" name="Chart 4">
            <a:extLst>
              <a:ext uri="{FF2B5EF4-FFF2-40B4-BE49-F238E27FC236}">
                <a16:creationId xmlns:a16="http://schemas.microsoft.com/office/drawing/2014/main" id="{D1BD941B-DFC4-9D32-C261-972CA305489D}"/>
              </a:ext>
            </a:extLst>
          </p:cNvPr>
          <p:cNvGraphicFramePr>
            <a:graphicFrameLocks/>
          </p:cNvGraphicFramePr>
          <p:nvPr>
            <p:extLst>
              <p:ext uri="{D42A27DB-BD31-4B8C-83A1-F6EECF244321}">
                <p14:modId xmlns:p14="http://schemas.microsoft.com/office/powerpoint/2010/main" val="1255382671"/>
              </p:ext>
            </p:extLst>
          </p:nvPr>
        </p:nvGraphicFramePr>
        <p:xfrm>
          <a:off x="1706418" y="2057399"/>
          <a:ext cx="5731164" cy="348666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9C69D98-C654-41B5-FBD9-B5FF0E371128}"/>
              </a:ext>
            </a:extLst>
          </p:cNvPr>
          <p:cNvSpPr txBox="1"/>
          <p:nvPr/>
        </p:nvSpPr>
        <p:spPr>
          <a:xfrm>
            <a:off x="535709" y="1313937"/>
            <a:ext cx="7906327" cy="646331"/>
          </a:xfrm>
          <a:prstGeom prst="rect">
            <a:avLst/>
          </a:prstGeom>
          <a:noFill/>
        </p:spPr>
        <p:txBody>
          <a:bodyPr wrap="square" rtlCol="0">
            <a:spAutoFit/>
          </a:bodyPr>
          <a:lstStyle/>
          <a:p>
            <a:r>
              <a:rPr lang="en-US"/>
              <a:t>If a patient uses tobacco / nicotine / vape products, are they offered nicotine replacement therapy (NRT) such as patches, gum, or lozenges, etc.?</a:t>
            </a:r>
          </a:p>
        </p:txBody>
      </p:sp>
    </p:spTree>
    <p:extLst>
      <p:ext uri="{BB962C8B-B14F-4D97-AF65-F5344CB8AC3E}">
        <p14:creationId xmlns:p14="http://schemas.microsoft.com/office/powerpoint/2010/main" val="639116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3C92698-D1C9-6DAE-BB07-ECD2A71C04B7}"/>
              </a:ext>
            </a:extLst>
          </p:cNvPr>
          <p:cNvGraphicFramePr/>
          <p:nvPr>
            <p:extLst>
              <p:ext uri="{D42A27DB-BD31-4B8C-83A1-F6EECF244321}">
                <p14:modId xmlns:p14="http://schemas.microsoft.com/office/powerpoint/2010/main" val="2487054120"/>
              </p:ext>
            </p:extLst>
          </p:nvPr>
        </p:nvGraphicFramePr>
        <p:xfrm>
          <a:off x="160773" y="120580"/>
          <a:ext cx="8792307" cy="5456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1834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7136-ACAC-4DF0-3E99-A22D1FA71CDE}"/>
              </a:ext>
            </a:extLst>
          </p:cNvPr>
          <p:cNvSpPr>
            <a:spLocks noGrp="1"/>
          </p:cNvSpPr>
          <p:nvPr>
            <p:ph type="title"/>
          </p:nvPr>
        </p:nvSpPr>
        <p:spPr/>
        <p:txBody>
          <a:bodyPr anchor="ctr">
            <a:normAutofit/>
          </a:bodyPr>
          <a:lstStyle/>
          <a:p>
            <a:r>
              <a:rPr lang="en-US"/>
              <a:t>Tobacco Cessation Projects</a:t>
            </a:r>
          </a:p>
        </p:txBody>
      </p:sp>
      <p:sp>
        <p:nvSpPr>
          <p:cNvPr id="4" name="Content Placeholder 3">
            <a:extLst>
              <a:ext uri="{FF2B5EF4-FFF2-40B4-BE49-F238E27FC236}">
                <a16:creationId xmlns:a16="http://schemas.microsoft.com/office/drawing/2014/main" id="{2ED3A2E3-16C5-8500-79BD-E45BC2CF7F23}"/>
              </a:ext>
            </a:extLst>
          </p:cNvPr>
          <p:cNvSpPr>
            <a:spLocks noGrp="1"/>
          </p:cNvSpPr>
          <p:nvPr>
            <p:ph sz="half" idx="1"/>
          </p:nvPr>
        </p:nvSpPr>
        <p:spPr>
          <a:xfrm>
            <a:off x="457200" y="1284249"/>
            <a:ext cx="4038600" cy="4525963"/>
          </a:xfrm>
        </p:spPr>
        <p:txBody>
          <a:bodyPr vert="horz" lIns="91440" tIns="45720" rIns="91440" bIns="45720" rtlCol="0" anchor="t">
            <a:normAutofit/>
          </a:bodyPr>
          <a:lstStyle/>
          <a:p>
            <a:r>
              <a:rPr lang="en-US"/>
              <a:t>Tobacco Free Families Advisory Council</a:t>
            </a:r>
          </a:p>
          <a:p>
            <a:r>
              <a:rPr lang="en-US"/>
              <a:t>Help2Quit</a:t>
            </a:r>
          </a:p>
          <a:p>
            <a:pPr lvl="1"/>
            <a:r>
              <a:rPr lang="en-US"/>
              <a:t>Provider trainings and education</a:t>
            </a:r>
          </a:p>
          <a:p>
            <a:pPr lvl="1"/>
            <a:r>
              <a:rPr lang="en-US"/>
              <a:t>BABY &amp; ME - Tobacco Free Program</a:t>
            </a:r>
          </a:p>
          <a:p>
            <a:pPr lvl="1"/>
            <a:r>
              <a:rPr lang="en-US"/>
              <a:t>Help2Quit Toolki</a:t>
            </a:r>
            <a:r>
              <a:rPr lang="en-US" sz="2800"/>
              <a:t>t</a:t>
            </a:r>
            <a:r>
              <a:rPr lang="en-US"/>
              <a:t> for Pediatric Providers</a:t>
            </a:r>
          </a:p>
          <a:p>
            <a:pPr lvl="1">
              <a:buChar char="•"/>
            </a:pPr>
            <a:endParaRPr lang="en-US"/>
          </a:p>
          <a:p>
            <a:endParaRPr lang="en-US"/>
          </a:p>
        </p:txBody>
      </p:sp>
      <p:pic>
        <p:nvPicPr>
          <p:cNvPr id="1026" name="Picture 2" descr="Image preview">
            <a:extLst>
              <a:ext uri="{FF2B5EF4-FFF2-40B4-BE49-F238E27FC236}">
                <a16:creationId xmlns:a16="http://schemas.microsoft.com/office/drawing/2014/main" id="{D471493F-9BB2-72EC-D9D4-CE696E2CE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21" r="37716" b="-1"/>
          <a:stretch/>
        </p:blipFill>
        <p:spPr bwMode="auto">
          <a:xfrm>
            <a:off x="4769992" y="1166018"/>
            <a:ext cx="4038600" cy="4525963"/>
          </a:xfrm>
          <a:prstGeom prst="rect">
            <a:avLst/>
          </a:prstGeom>
          <a:solidFill>
            <a:srgbClr val="FFFFFF"/>
          </a:solidFill>
        </p:spPr>
      </p:pic>
    </p:spTree>
    <p:extLst>
      <p:ext uri="{BB962C8B-B14F-4D97-AF65-F5344CB8AC3E}">
        <p14:creationId xmlns:p14="http://schemas.microsoft.com/office/powerpoint/2010/main" val="2388235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Labor Support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1009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85EC8209-1833-ADAE-5665-F2B1A39BDC50}"/>
              </a:ext>
            </a:extLst>
          </p:cNvPr>
          <p:cNvGraphicFramePr>
            <a:graphicFrameLocks/>
          </p:cNvGraphicFramePr>
          <p:nvPr>
            <p:extLst>
              <p:ext uri="{D42A27DB-BD31-4B8C-83A1-F6EECF244321}">
                <p14:modId xmlns:p14="http://schemas.microsoft.com/office/powerpoint/2010/main" val="3796369606"/>
              </p:ext>
            </p:extLst>
          </p:nvPr>
        </p:nvGraphicFramePr>
        <p:xfrm>
          <a:off x="4372690" y="1139276"/>
          <a:ext cx="5063490" cy="464439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239078A-7925-6067-A4B5-A66B23908FF0}"/>
              </a:ext>
            </a:extLst>
          </p:cNvPr>
          <p:cNvSpPr>
            <a:spLocks noGrp="1"/>
          </p:cNvSpPr>
          <p:nvPr>
            <p:ph type="title" idx="4294967295"/>
          </p:nvPr>
        </p:nvSpPr>
        <p:spPr>
          <a:xfrm>
            <a:off x="457200" y="226695"/>
            <a:ext cx="8229600" cy="1143000"/>
          </a:xfrm>
        </p:spPr>
        <p:txBody>
          <a:bodyPr>
            <a:normAutofit fontScale="90000"/>
          </a:bodyPr>
          <a:lstStyle/>
          <a:p>
            <a:pPr>
              <a:lnSpc>
                <a:spcPct val="90000"/>
              </a:lnSpc>
            </a:pPr>
            <a:r>
              <a:rPr lang="en-US"/>
              <a:t>Survey Results - Labor Support</a:t>
            </a:r>
          </a:p>
        </p:txBody>
      </p:sp>
      <p:graphicFrame>
        <p:nvGraphicFramePr>
          <p:cNvPr id="7" name="Chart 6">
            <a:extLst>
              <a:ext uri="{FF2B5EF4-FFF2-40B4-BE49-F238E27FC236}">
                <a16:creationId xmlns:a16="http://schemas.microsoft.com/office/drawing/2014/main" id="{60EB17DC-B03F-8D29-BBF3-998C8A2F7947}"/>
              </a:ext>
            </a:extLst>
          </p:cNvPr>
          <p:cNvGraphicFramePr>
            <a:graphicFrameLocks/>
          </p:cNvGraphicFramePr>
          <p:nvPr>
            <p:extLst>
              <p:ext uri="{D42A27DB-BD31-4B8C-83A1-F6EECF244321}">
                <p14:modId xmlns:p14="http://schemas.microsoft.com/office/powerpoint/2010/main" val="2187073258"/>
              </p:ext>
            </p:extLst>
          </p:nvPr>
        </p:nvGraphicFramePr>
        <p:xfrm>
          <a:off x="-228600" y="1234440"/>
          <a:ext cx="5143500" cy="4644390"/>
        </p:xfrm>
        <a:graphic>
          <a:graphicData uri="http://schemas.openxmlformats.org/drawingml/2006/chart">
            <c:chart xmlns:c="http://schemas.openxmlformats.org/drawingml/2006/chart" xmlns:r="http://schemas.openxmlformats.org/officeDocument/2006/relationships" r:id="rId4"/>
          </a:graphicData>
        </a:graphic>
      </p:graphicFrame>
      <p:cxnSp>
        <p:nvCxnSpPr>
          <p:cNvPr id="11" name="Straight Connector 10">
            <a:extLst>
              <a:ext uri="{FF2B5EF4-FFF2-40B4-BE49-F238E27FC236}">
                <a16:creationId xmlns:a16="http://schemas.microsoft.com/office/drawing/2014/main" id="{B1D0A5DB-4525-94D3-DAD1-522681CF7478}"/>
              </a:ext>
            </a:extLst>
          </p:cNvPr>
          <p:cNvCxnSpPr>
            <a:cxnSpLocks/>
          </p:cNvCxnSpPr>
          <p:nvPr/>
        </p:nvCxnSpPr>
        <p:spPr>
          <a:xfrm>
            <a:off x="4674870" y="1234440"/>
            <a:ext cx="0" cy="411861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9960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D8A9-427A-6DA1-759B-77313A29851A}"/>
              </a:ext>
            </a:extLst>
          </p:cNvPr>
          <p:cNvSpPr>
            <a:spLocks noGrp="1"/>
          </p:cNvSpPr>
          <p:nvPr>
            <p:ph type="title"/>
          </p:nvPr>
        </p:nvSpPr>
        <p:spPr/>
        <p:txBody>
          <a:bodyPr anchor="ctr">
            <a:normAutofit/>
          </a:bodyPr>
          <a:lstStyle/>
          <a:p>
            <a:r>
              <a:rPr lang="en-US"/>
              <a:t>Labor Support Projects</a:t>
            </a:r>
          </a:p>
        </p:txBody>
      </p:sp>
      <p:sp>
        <p:nvSpPr>
          <p:cNvPr id="3" name="Content Placeholder 2">
            <a:extLst>
              <a:ext uri="{FF2B5EF4-FFF2-40B4-BE49-F238E27FC236}">
                <a16:creationId xmlns:a16="http://schemas.microsoft.com/office/drawing/2014/main" id="{704A0884-61FF-7262-CED7-A088F486D8D9}"/>
              </a:ext>
            </a:extLst>
          </p:cNvPr>
          <p:cNvSpPr>
            <a:spLocks noGrp="1"/>
          </p:cNvSpPr>
          <p:nvPr>
            <p:ph sz="half" idx="1"/>
          </p:nvPr>
        </p:nvSpPr>
        <p:spPr/>
        <p:txBody>
          <a:bodyPr vert="horz" lIns="91440" tIns="45720" rIns="91440" bIns="45720" rtlCol="0" anchor="t">
            <a:normAutofit/>
          </a:bodyPr>
          <a:lstStyle/>
          <a:p>
            <a:pPr marR="0" fontAlgn="base">
              <a:spcBef>
                <a:spcPts val="0"/>
              </a:spcBef>
              <a:spcAft>
                <a:spcPts val="0"/>
              </a:spcAft>
              <a:buFont typeface="Arial"/>
              <a:buChar char="•"/>
            </a:pPr>
            <a:r>
              <a:rPr lang="en-US">
                <a:effectLst/>
              </a:rPr>
              <a:t>Doula Care</a:t>
            </a:r>
            <a:endParaRPr lang="en-US"/>
          </a:p>
          <a:p>
            <a:pPr>
              <a:spcBef>
                <a:spcPts val="0"/>
              </a:spcBef>
              <a:buFont typeface="Arial"/>
              <a:buChar char="•"/>
            </a:pPr>
            <a:endParaRPr lang="en-US"/>
          </a:p>
          <a:p>
            <a:pPr marR="0" fontAlgn="base">
              <a:spcBef>
                <a:spcPts val="0"/>
              </a:spcBef>
              <a:spcAft>
                <a:spcPts val="0"/>
              </a:spcAft>
              <a:buFont typeface="Arial"/>
              <a:buChar char="•"/>
            </a:pPr>
            <a:r>
              <a:rPr lang="en-US">
                <a:effectLst/>
              </a:rPr>
              <a:t>Evidence-based Labor Support (EBLS)</a:t>
            </a:r>
          </a:p>
          <a:p>
            <a:pPr>
              <a:spcBef>
                <a:spcPts val="0"/>
              </a:spcBef>
              <a:buFont typeface="Arial"/>
              <a:buChar char="•"/>
            </a:pPr>
            <a:endParaRPr lang="en-US"/>
          </a:p>
          <a:p>
            <a:pPr marR="0" fontAlgn="base">
              <a:spcBef>
                <a:spcPts val="0"/>
              </a:spcBef>
              <a:spcAft>
                <a:spcPts val="0"/>
              </a:spcAft>
              <a:buFont typeface="Arial"/>
              <a:buChar char="•"/>
            </a:pPr>
            <a:r>
              <a:rPr lang="en-US">
                <a:effectLst/>
              </a:rPr>
              <a:t>Lamaze childbirth Educators Seminar</a:t>
            </a:r>
          </a:p>
          <a:p>
            <a:pPr>
              <a:spcBef>
                <a:spcPts val="0"/>
              </a:spcBef>
              <a:buFont typeface="Arial"/>
              <a:buChar char="•"/>
            </a:pPr>
            <a:endParaRPr lang="en-US"/>
          </a:p>
          <a:p>
            <a:pPr fontAlgn="base">
              <a:spcBef>
                <a:spcPts val="0"/>
              </a:spcBef>
              <a:buFont typeface="Arial"/>
              <a:buChar char="•"/>
            </a:pPr>
            <a:r>
              <a:rPr lang="en-US">
                <a:effectLst/>
              </a:rPr>
              <a:t>Spinning Babies</a:t>
            </a:r>
            <a:r>
              <a:rPr lang="en-US"/>
              <a:t> </a:t>
            </a:r>
            <a:endParaRPr lang="en-US">
              <a:effectLst/>
            </a:endParaRPr>
          </a:p>
          <a:p>
            <a:endParaRPr lang="en-US"/>
          </a:p>
        </p:txBody>
      </p:sp>
      <p:pic>
        <p:nvPicPr>
          <p:cNvPr id="6" name="Content Placeholder 5" descr="Healthcare worker holding newborn baby">
            <a:extLst>
              <a:ext uri="{FF2B5EF4-FFF2-40B4-BE49-F238E27FC236}">
                <a16:creationId xmlns:a16="http://schemas.microsoft.com/office/drawing/2014/main" id="{3994DA1B-E3B7-7230-D019-DC9BA3420701}"/>
              </a:ext>
            </a:extLst>
          </p:cNvPr>
          <p:cNvPicPr>
            <a:picLocks noGrp="1" noChangeAspect="1"/>
          </p:cNvPicPr>
          <p:nvPr>
            <p:ph sz="half" idx="2"/>
          </p:nvPr>
        </p:nvPicPr>
        <p:blipFill rotWithShape="1">
          <a:blip r:embed="rId3"/>
          <a:srcRect r="40437" b="-1"/>
          <a:stretch/>
        </p:blipFill>
        <p:spPr>
          <a:xfrm>
            <a:off x="4861894" y="1255908"/>
            <a:ext cx="4038600" cy="4525963"/>
          </a:xfrm>
          <a:noFill/>
        </p:spPr>
      </p:pic>
    </p:spTree>
    <p:extLst>
      <p:ext uri="{BB962C8B-B14F-4D97-AF65-F5344CB8AC3E}">
        <p14:creationId xmlns:p14="http://schemas.microsoft.com/office/powerpoint/2010/main" val="2766966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Breastfeeding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6606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621-066E-02F0-A7C3-D1EF90C1FC42}"/>
              </a:ext>
            </a:extLst>
          </p:cNvPr>
          <p:cNvSpPr>
            <a:spLocks noGrp="1"/>
          </p:cNvSpPr>
          <p:nvPr>
            <p:ph type="title"/>
          </p:nvPr>
        </p:nvSpPr>
        <p:spPr>
          <a:xfrm>
            <a:off x="578386" y="148749"/>
            <a:ext cx="8461771" cy="1143000"/>
          </a:xfrm>
        </p:spPr>
        <p:txBody>
          <a:bodyPr>
            <a:normAutofit/>
          </a:bodyPr>
          <a:lstStyle/>
          <a:p>
            <a:r>
              <a:rPr lang="en-US"/>
              <a:t>Survey Results - Breastfeeding</a:t>
            </a:r>
          </a:p>
        </p:txBody>
      </p:sp>
      <p:graphicFrame>
        <p:nvGraphicFramePr>
          <p:cNvPr id="3" name="Chart 2">
            <a:extLst>
              <a:ext uri="{FF2B5EF4-FFF2-40B4-BE49-F238E27FC236}">
                <a16:creationId xmlns:a16="http://schemas.microsoft.com/office/drawing/2014/main" id="{8B1DF7F0-32E7-5749-B4D6-A657E3B60BC8}"/>
              </a:ext>
            </a:extLst>
          </p:cNvPr>
          <p:cNvGraphicFramePr>
            <a:graphicFrameLocks/>
          </p:cNvGraphicFramePr>
          <p:nvPr>
            <p:extLst>
              <p:ext uri="{D42A27DB-BD31-4B8C-83A1-F6EECF244321}">
                <p14:modId xmlns:p14="http://schemas.microsoft.com/office/powerpoint/2010/main" val="2409216997"/>
              </p:ext>
            </p:extLst>
          </p:nvPr>
        </p:nvGraphicFramePr>
        <p:xfrm>
          <a:off x="242517" y="1346205"/>
          <a:ext cx="8733307" cy="44802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8203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621-066E-02F0-A7C3-D1EF90C1FC42}"/>
              </a:ext>
            </a:extLst>
          </p:cNvPr>
          <p:cNvSpPr>
            <a:spLocks noGrp="1"/>
          </p:cNvSpPr>
          <p:nvPr>
            <p:ph type="title"/>
          </p:nvPr>
        </p:nvSpPr>
        <p:spPr>
          <a:xfrm>
            <a:off x="457200" y="274638"/>
            <a:ext cx="8470701" cy="1143000"/>
          </a:xfrm>
        </p:spPr>
        <p:txBody>
          <a:bodyPr>
            <a:normAutofit/>
          </a:bodyPr>
          <a:lstStyle/>
          <a:p>
            <a:r>
              <a:rPr lang="en-US"/>
              <a:t>Survey Results - Breastfeeding</a:t>
            </a:r>
          </a:p>
        </p:txBody>
      </p:sp>
      <p:graphicFrame>
        <p:nvGraphicFramePr>
          <p:cNvPr id="3" name="Chart 2">
            <a:extLst>
              <a:ext uri="{FF2B5EF4-FFF2-40B4-BE49-F238E27FC236}">
                <a16:creationId xmlns:a16="http://schemas.microsoft.com/office/drawing/2014/main" id="{ACA5C5D0-5CF3-7D78-CC0E-415402E4E6F6}"/>
              </a:ext>
            </a:extLst>
          </p:cNvPr>
          <p:cNvGraphicFramePr>
            <a:graphicFrameLocks/>
          </p:cNvGraphicFramePr>
          <p:nvPr>
            <p:extLst>
              <p:ext uri="{D42A27DB-BD31-4B8C-83A1-F6EECF244321}">
                <p14:modId xmlns:p14="http://schemas.microsoft.com/office/powerpoint/2010/main" val="1587004388"/>
              </p:ext>
            </p:extLst>
          </p:nvPr>
        </p:nvGraphicFramePr>
        <p:xfrm>
          <a:off x="633470" y="1353238"/>
          <a:ext cx="7877060" cy="45975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88412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621-066E-02F0-A7C3-D1EF90C1FC42}"/>
              </a:ext>
            </a:extLst>
          </p:cNvPr>
          <p:cNvSpPr>
            <a:spLocks noGrp="1"/>
          </p:cNvSpPr>
          <p:nvPr>
            <p:ph type="title"/>
          </p:nvPr>
        </p:nvSpPr>
        <p:spPr/>
        <p:txBody>
          <a:bodyPr>
            <a:normAutofit fontScale="90000"/>
          </a:bodyPr>
          <a:lstStyle/>
          <a:p>
            <a:r>
              <a:rPr lang="en-US"/>
              <a:t>Survey Results – Breastfeeding</a:t>
            </a:r>
          </a:p>
        </p:txBody>
      </p:sp>
      <p:graphicFrame>
        <p:nvGraphicFramePr>
          <p:cNvPr id="7" name="Chart 6">
            <a:extLst>
              <a:ext uri="{FF2B5EF4-FFF2-40B4-BE49-F238E27FC236}">
                <a16:creationId xmlns:a16="http://schemas.microsoft.com/office/drawing/2014/main" id="{F5E4E372-605A-0045-F96B-9BCA57161408}"/>
              </a:ext>
            </a:extLst>
          </p:cNvPr>
          <p:cNvGraphicFramePr>
            <a:graphicFrameLocks/>
          </p:cNvGraphicFramePr>
          <p:nvPr>
            <p:extLst>
              <p:ext uri="{D42A27DB-BD31-4B8C-83A1-F6EECF244321}">
                <p14:modId xmlns:p14="http://schemas.microsoft.com/office/powerpoint/2010/main" val="3523924384"/>
              </p:ext>
            </p:extLst>
          </p:nvPr>
        </p:nvGraphicFramePr>
        <p:xfrm>
          <a:off x="992125" y="1438036"/>
          <a:ext cx="6458812" cy="418953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8F146FA-BD53-7A5F-0AA4-40E53B59339C}"/>
              </a:ext>
            </a:extLst>
          </p:cNvPr>
          <p:cNvSpPr txBox="1"/>
          <p:nvPr/>
        </p:nvSpPr>
        <p:spPr>
          <a:xfrm>
            <a:off x="329184" y="1319164"/>
            <a:ext cx="8641080" cy="523220"/>
          </a:xfrm>
          <a:prstGeom prst="rect">
            <a:avLst/>
          </a:prstGeom>
          <a:noFill/>
        </p:spPr>
        <p:txBody>
          <a:bodyPr wrap="square" rtlCol="0">
            <a:spAutoFit/>
          </a:bodyPr>
          <a:lstStyle/>
          <a:p>
            <a:r>
              <a:rPr lang="en-US" sz="2800"/>
              <a:t>Does your facility offer outpatient lactation care </a:t>
            </a:r>
            <a:r>
              <a:rPr lang="en-US"/>
              <a:t>/ </a:t>
            </a:r>
            <a:r>
              <a:rPr lang="en-US" sz="2800"/>
              <a:t>support?</a:t>
            </a:r>
            <a:endParaRPr lang="en-US"/>
          </a:p>
        </p:txBody>
      </p:sp>
    </p:spTree>
    <p:extLst>
      <p:ext uri="{BB962C8B-B14F-4D97-AF65-F5344CB8AC3E}">
        <p14:creationId xmlns:p14="http://schemas.microsoft.com/office/powerpoint/2010/main" val="381965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3B621-066E-02F0-A7C3-D1EF90C1FC42}"/>
              </a:ext>
            </a:extLst>
          </p:cNvPr>
          <p:cNvSpPr>
            <a:spLocks noGrp="1"/>
          </p:cNvSpPr>
          <p:nvPr>
            <p:ph type="title"/>
          </p:nvPr>
        </p:nvSpPr>
        <p:spPr/>
        <p:txBody>
          <a:bodyPr>
            <a:normAutofit fontScale="90000"/>
          </a:bodyPr>
          <a:lstStyle/>
          <a:p>
            <a:r>
              <a:rPr lang="en-US"/>
              <a:t>Survey Results – Breastfeeding</a:t>
            </a:r>
          </a:p>
        </p:txBody>
      </p:sp>
      <p:graphicFrame>
        <p:nvGraphicFramePr>
          <p:cNvPr id="7" name="Chart 6">
            <a:extLst>
              <a:ext uri="{FF2B5EF4-FFF2-40B4-BE49-F238E27FC236}">
                <a16:creationId xmlns:a16="http://schemas.microsoft.com/office/drawing/2014/main" id="{09C59F91-DEC8-F9F5-5A49-602D4F0CA9A0}"/>
              </a:ext>
            </a:extLst>
          </p:cNvPr>
          <p:cNvGraphicFramePr>
            <a:graphicFrameLocks/>
          </p:cNvGraphicFramePr>
          <p:nvPr>
            <p:extLst>
              <p:ext uri="{D42A27DB-BD31-4B8C-83A1-F6EECF244321}">
                <p14:modId xmlns:p14="http://schemas.microsoft.com/office/powerpoint/2010/main" val="118777728"/>
              </p:ext>
            </p:extLst>
          </p:nvPr>
        </p:nvGraphicFramePr>
        <p:xfrm>
          <a:off x="274320" y="1165860"/>
          <a:ext cx="7292340" cy="486918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9BB9BCFC-BF65-D87C-14F1-9CD1798998DD}"/>
              </a:ext>
            </a:extLst>
          </p:cNvPr>
          <p:cNvPicPr>
            <a:picLocks noChangeAspect="1"/>
          </p:cNvPicPr>
          <p:nvPr/>
        </p:nvPicPr>
        <p:blipFill>
          <a:blip r:embed="rId4"/>
          <a:stretch>
            <a:fillRect/>
          </a:stretch>
        </p:blipFill>
        <p:spPr>
          <a:xfrm>
            <a:off x="799059" y="1690707"/>
            <a:ext cx="6767601" cy="154101"/>
          </a:xfrm>
          <a:prstGeom prst="rect">
            <a:avLst/>
          </a:prstGeom>
        </p:spPr>
      </p:pic>
    </p:spTree>
    <p:extLst>
      <p:ext uri="{BB962C8B-B14F-4D97-AF65-F5344CB8AC3E}">
        <p14:creationId xmlns:p14="http://schemas.microsoft.com/office/powerpoint/2010/main" val="3351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AAD35-71A9-1179-FEEB-9AAA65EDA5E9}"/>
              </a:ext>
            </a:extLst>
          </p:cNvPr>
          <p:cNvSpPr>
            <a:spLocks noGrp="1"/>
          </p:cNvSpPr>
          <p:nvPr>
            <p:ph type="title"/>
          </p:nvPr>
        </p:nvSpPr>
        <p:spPr>
          <a:xfrm>
            <a:off x="457200" y="274638"/>
            <a:ext cx="8229600" cy="1143000"/>
          </a:xfrm>
        </p:spPr>
        <p:txBody>
          <a:bodyPr anchor="ctr">
            <a:normAutofit/>
          </a:bodyPr>
          <a:lstStyle/>
          <a:p>
            <a:r>
              <a:rPr lang="en-US"/>
              <a:t>Breastfeeding Projects</a:t>
            </a:r>
          </a:p>
        </p:txBody>
      </p:sp>
      <p:pic>
        <p:nvPicPr>
          <p:cNvPr id="6" name="Content Placeholder 5" descr="Person holding child">
            <a:extLst>
              <a:ext uri="{FF2B5EF4-FFF2-40B4-BE49-F238E27FC236}">
                <a16:creationId xmlns:a16="http://schemas.microsoft.com/office/drawing/2014/main" id="{9AAE8AD6-AD48-388E-770F-FFB67E425F97}"/>
              </a:ext>
            </a:extLst>
          </p:cNvPr>
          <p:cNvPicPr>
            <a:picLocks noGrp="1" noChangeAspect="1"/>
          </p:cNvPicPr>
          <p:nvPr>
            <p:ph sz="half" idx="1"/>
          </p:nvPr>
        </p:nvPicPr>
        <p:blipFill rotWithShape="1">
          <a:blip r:embed="rId3"/>
          <a:srcRect l="21968" r="15569" b="-1"/>
          <a:stretch/>
        </p:blipFill>
        <p:spPr>
          <a:xfrm>
            <a:off x="207818" y="1327068"/>
            <a:ext cx="4038600" cy="4525963"/>
          </a:xfrm>
          <a:noFill/>
        </p:spPr>
      </p:pic>
      <p:sp>
        <p:nvSpPr>
          <p:cNvPr id="4" name="Content Placeholder 3">
            <a:extLst>
              <a:ext uri="{FF2B5EF4-FFF2-40B4-BE49-F238E27FC236}">
                <a16:creationId xmlns:a16="http://schemas.microsoft.com/office/drawing/2014/main" id="{3F8D414A-C0BC-6984-5533-C145CF192EB5}"/>
              </a:ext>
            </a:extLst>
          </p:cNvPr>
          <p:cNvSpPr>
            <a:spLocks noGrp="1"/>
          </p:cNvSpPr>
          <p:nvPr>
            <p:ph sz="half" idx="2"/>
          </p:nvPr>
        </p:nvSpPr>
        <p:spPr>
          <a:xfrm>
            <a:off x="4769386" y="1351856"/>
            <a:ext cx="4038600" cy="4525963"/>
          </a:xfrm>
        </p:spPr>
        <p:txBody>
          <a:bodyPr>
            <a:normAutofit fontScale="85000" lnSpcReduction="20000"/>
          </a:bodyPr>
          <a:lstStyle/>
          <a:p>
            <a:r>
              <a:rPr lang="en-US"/>
              <a:t>WV Breastfeeding Institute</a:t>
            </a:r>
          </a:p>
          <a:p>
            <a:r>
              <a:rPr lang="en-US"/>
              <a:t>Improving Maternity Practices in Infant Nutrition and Care (</a:t>
            </a:r>
            <a:r>
              <a:rPr lang="en-US" err="1"/>
              <a:t>mPINC</a:t>
            </a:r>
            <a:r>
              <a:rPr lang="en-US"/>
              <a:t>)</a:t>
            </a:r>
          </a:p>
          <a:p>
            <a:r>
              <a:rPr lang="en-US" err="1"/>
              <a:t>Zipmilk</a:t>
            </a:r>
            <a:r>
              <a:rPr lang="en-US"/>
              <a:t> lactation support directory</a:t>
            </a:r>
          </a:p>
          <a:p>
            <a:r>
              <a:rPr lang="en-US"/>
              <a:t>Breastfeeding Education and Lactation Training for all levels of experience</a:t>
            </a:r>
          </a:p>
          <a:p>
            <a:r>
              <a:rPr lang="en-US"/>
              <a:t>Breastfeeding Friendly Communities</a:t>
            </a:r>
          </a:p>
          <a:p>
            <a:r>
              <a:rPr lang="en-US"/>
              <a:t>Continuity of Care</a:t>
            </a:r>
          </a:p>
          <a:p>
            <a:endParaRPr lang="en-US"/>
          </a:p>
          <a:p>
            <a:endParaRPr lang="en-US"/>
          </a:p>
        </p:txBody>
      </p:sp>
    </p:spTree>
    <p:extLst>
      <p:ext uri="{BB962C8B-B14F-4D97-AF65-F5344CB8AC3E}">
        <p14:creationId xmlns:p14="http://schemas.microsoft.com/office/powerpoint/2010/main" val="367937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Maternal Infant Safety</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09952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Contraception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9328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9941-BF20-6708-769D-A8FDEEDC6992}"/>
              </a:ext>
            </a:extLst>
          </p:cNvPr>
          <p:cNvSpPr>
            <a:spLocks noGrp="1"/>
          </p:cNvSpPr>
          <p:nvPr>
            <p:ph type="title"/>
          </p:nvPr>
        </p:nvSpPr>
        <p:spPr/>
        <p:txBody>
          <a:bodyPr>
            <a:normAutofit fontScale="90000"/>
          </a:bodyPr>
          <a:lstStyle/>
          <a:p>
            <a:r>
              <a:rPr lang="en-US"/>
              <a:t>Survey Results - Contraception</a:t>
            </a:r>
          </a:p>
        </p:txBody>
      </p:sp>
      <p:graphicFrame>
        <p:nvGraphicFramePr>
          <p:cNvPr id="4" name="Chart 3">
            <a:extLst>
              <a:ext uri="{FF2B5EF4-FFF2-40B4-BE49-F238E27FC236}">
                <a16:creationId xmlns:a16="http://schemas.microsoft.com/office/drawing/2014/main" id="{DE10DD2C-D905-60F8-8AEB-82110CADF456}"/>
              </a:ext>
            </a:extLst>
          </p:cNvPr>
          <p:cNvGraphicFramePr>
            <a:graphicFrameLocks/>
          </p:cNvGraphicFramePr>
          <p:nvPr>
            <p:extLst>
              <p:ext uri="{D42A27DB-BD31-4B8C-83A1-F6EECF244321}">
                <p14:modId xmlns:p14="http://schemas.microsoft.com/office/powerpoint/2010/main" val="622603481"/>
              </p:ext>
            </p:extLst>
          </p:nvPr>
        </p:nvGraphicFramePr>
        <p:xfrm>
          <a:off x="0" y="1602304"/>
          <a:ext cx="9144000" cy="525569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A7BBEFF-C4FE-48EB-A717-ADD155C71358}"/>
              </a:ext>
            </a:extLst>
          </p:cNvPr>
          <p:cNvSpPr txBox="1"/>
          <p:nvPr/>
        </p:nvSpPr>
        <p:spPr>
          <a:xfrm>
            <a:off x="1937084" y="1309916"/>
            <a:ext cx="5546558" cy="400110"/>
          </a:xfrm>
          <a:prstGeom prst="rect">
            <a:avLst/>
          </a:prstGeom>
          <a:noFill/>
        </p:spPr>
        <p:txBody>
          <a:bodyPr wrap="square" rtlCol="0">
            <a:spAutoFit/>
          </a:bodyPr>
          <a:lstStyle/>
          <a:p>
            <a:r>
              <a:rPr lang="en-US" sz="2000"/>
              <a:t>Immediate post-partum LARC device insertion</a:t>
            </a:r>
          </a:p>
        </p:txBody>
      </p:sp>
    </p:spTree>
    <p:extLst>
      <p:ext uri="{BB962C8B-B14F-4D97-AF65-F5344CB8AC3E}">
        <p14:creationId xmlns:p14="http://schemas.microsoft.com/office/powerpoint/2010/main" val="3463057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EDC0E-09A3-DD0D-5830-F8313DC68C5A}"/>
              </a:ext>
            </a:extLst>
          </p:cNvPr>
          <p:cNvSpPr>
            <a:spLocks noGrp="1"/>
          </p:cNvSpPr>
          <p:nvPr>
            <p:ph type="title"/>
          </p:nvPr>
        </p:nvSpPr>
        <p:spPr/>
        <p:txBody>
          <a:bodyPr/>
          <a:lstStyle/>
          <a:p>
            <a:r>
              <a:rPr lang="en-US"/>
              <a:t>Contraception Projects</a:t>
            </a:r>
          </a:p>
        </p:txBody>
      </p:sp>
      <p:sp>
        <p:nvSpPr>
          <p:cNvPr id="3" name="Content Placeholder 2">
            <a:extLst>
              <a:ext uri="{FF2B5EF4-FFF2-40B4-BE49-F238E27FC236}">
                <a16:creationId xmlns:a16="http://schemas.microsoft.com/office/drawing/2014/main" id="{432152AC-F7A6-1DFB-3C7D-4FBB95B1A921}"/>
              </a:ext>
            </a:extLst>
          </p:cNvPr>
          <p:cNvSpPr>
            <a:spLocks noGrp="1"/>
          </p:cNvSpPr>
          <p:nvPr>
            <p:ph sz="half" idx="1"/>
          </p:nvPr>
        </p:nvSpPr>
        <p:spPr>
          <a:xfrm>
            <a:off x="140182" y="1475314"/>
            <a:ext cx="4038600" cy="4525963"/>
          </a:xfrm>
        </p:spPr>
        <p:txBody>
          <a:bodyPr vert="horz" lIns="91440" tIns="45720" rIns="91440" bIns="45720" rtlCol="0" anchor="t">
            <a:normAutofit/>
          </a:bodyPr>
          <a:lstStyle/>
          <a:p>
            <a:pPr marL="0" indent="0">
              <a:buNone/>
            </a:pPr>
            <a:r>
              <a:rPr lang="en-US"/>
              <a:t>Love your Birth Control</a:t>
            </a:r>
          </a:p>
          <a:p>
            <a:pPr marL="0" indent="0" algn="ctr">
              <a:spcBef>
                <a:spcPts val="1900"/>
              </a:spcBef>
              <a:buNone/>
            </a:pPr>
            <a:r>
              <a:rPr lang="en-US" sz="2000"/>
              <a:t>Shared-decision making training with WV FREE</a:t>
            </a:r>
          </a:p>
        </p:txBody>
      </p:sp>
      <p:pic>
        <p:nvPicPr>
          <p:cNvPr id="6" name="Content Placeholder 5" descr="Eggs and chick">
            <a:extLst>
              <a:ext uri="{FF2B5EF4-FFF2-40B4-BE49-F238E27FC236}">
                <a16:creationId xmlns:a16="http://schemas.microsoft.com/office/drawing/2014/main" id="{E549A6B3-9A97-6649-4BB6-1FCAC99722AA}"/>
              </a:ext>
            </a:extLst>
          </p:cNvPr>
          <p:cNvPicPr>
            <a:picLocks noGrp="1" noChangeAspect="1"/>
          </p:cNvPicPr>
          <p:nvPr>
            <p:ph sz="half" idx="2"/>
          </p:nvPr>
        </p:nvPicPr>
        <p:blipFill>
          <a:blip r:embed="rId3"/>
          <a:srcRect/>
          <a:stretch/>
        </p:blipFill>
        <p:spPr>
          <a:xfrm>
            <a:off x="4080474" y="1475314"/>
            <a:ext cx="4997960" cy="3618497"/>
          </a:xfrm>
        </p:spPr>
      </p:pic>
      <p:pic>
        <p:nvPicPr>
          <p:cNvPr id="4" name="Content Placeholder 5" descr="Image preview">
            <a:extLst>
              <a:ext uri="{FF2B5EF4-FFF2-40B4-BE49-F238E27FC236}">
                <a16:creationId xmlns:a16="http://schemas.microsoft.com/office/drawing/2014/main" id="{6215AE54-3B8C-3565-1554-76A0B03443E7}"/>
              </a:ext>
            </a:extLst>
          </p:cNvPr>
          <p:cNvPicPr>
            <a:picLocks noChangeAspect="1"/>
          </p:cNvPicPr>
          <p:nvPr/>
        </p:nvPicPr>
        <p:blipFill>
          <a:blip r:embed="rId4"/>
          <a:stretch>
            <a:fillRect/>
          </a:stretch>
        </p:blipFill>
        <p:spPr>
          <a:xfrm>
            <a:off x="950495" y="3016918"/>
            <a:ext cx="2033337" cy="2028884"/>
          </a:xfrm>
          <a:prstGeom prst="rect">
            <a:avLst/>
          </a:prstGeom>
        </p:spPr>
      </p:pic>
    </p:spTree>
    <p:extLst>
      <p:ext uri="{BB962C8B-B14F-4D97-AF65-F5344CB8AC3E}">
        <p14:creationId xmlns:p14="http://schemas.microsoft.com/office/powerpoint/2010/main" val="3251955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Quality Improvement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211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20AE-E65B-9559-BC30-3D736543217B}"/>
              </a:ext>
            </a:extLst>
          </p:cNvPr>
          <p:cNvSpPr>
            <a:spLocks noGrp="1"/>
          </p:cNvSpPr>
          <p:nvPr>
            <p:ph type="title"/>
          </p:nvPr>
        </p:nvSpPr>
        <p:spPr/>
        <p:txBody>
          <a:bodyPr>
            <a:normAutofit fontScale="90000"/>
          </a:bodyPr>
          <a:lstStyle/>
          <a:p>
            <a:r>
              <a:rPr lang="en-US" sz="3600"/>
              <a:t>Survey Results – Quality Improvement</a:t>
            </a:r>
          </a:p>
        </p:txBody>
      </p:sp>
      <p:graphicFrame>
        <p:nvGraphicFramePr>
          <p:cNvPr id="3" name="Chart 2">
            <a:extLst>
              <a:ext uri="{FF2B5EF4-FFF2-40B4-BE49-F238E27FC236}">
                <a16:creationId xmlns:a16="http://schemas.microsoft.com/office/drawing/2014/main" id="{1367B018-5486-3929-C9B6-B200F9C4A7AB}"/>
              </a:ext>
            </a:extLst>
          </p:cNvPr>
          <p:cNvGraphicFramePr>
            <a:graphicFrameLocks/>
          </p:cNvGraphicFramePr>
          <p:nvPr>
            <p:extLst>
              <p:ext uri="{D42A27DB-BD31-4B8C-83A1-F6EECF244321}">
                <p14:modId xmlns:p14="http://schemas.microsoft.com/office/powerpoint/2010/main" val="1000443425"/>
              </p:ext>
            </p:extLst>
          </p:nvPr>
        </p:nvGraphicFramePr>
        <p:xfrm>
          <a:off x="-275422" y="1370032"/>
          <a:ext cx="9143999" cy="455350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5A63417-FD9A-BA8F-76CA-7F3CD46B26B8}"/>
              </a:ext>
            </a:extLst>
          </p:cNvPr>
          <p:cNvSpPr txBox="1"/>
          <p:nvPr/>
        </p:nvSpPr>
        <p:spPr>
          <a:xfrm>
            <a:off x="732624" y="1351957"/>
            <a:ext cx="7463926" cy="400110"/>
          </a:xfrm>
          <a:prstGeom prst="rect">
            <a:avLst/>
          </a:prstGeom>
          <a:noFill/>
        </p:spPr>
        <p:txBody>
          <a:bodyPr wrap="square" rtlCol="0">
            <a:spAutoFit/>
          </a:bodyPr>
          <a:lstStyle/>
          <a:p>
            <a:r>
              <a:rPr lang="en-US" sz="2000"/>
              <a:t>Number of VLBW (&gt;1500 grams) born per hospital in the past year</a:t>
            </a:r>
          </a:p>
        </p:txBody>
      </p:sp>
    </p:spTree>
    <p:extLst>
      <p:ext uri="{BB962C8B-B14F-4D97-AF65-F5344CB8AC3E}">
        <p14:creationId xmlns:p14="http://schemas.microsoft.com/office/powerpoint/2010/main" val="2455393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9138E3A-475C-FACD-3CB7-DE90EF1DA25B}"/>
              </a:ext>
            </a:extLst>
          </p:cNvPr>
          <p:cNvSpPr>
            <a:spLocks noGrp="1"/>
          </p:cNvSpPr>
          <p:nvPr>
            <p:ph type="title"/>
          </p:nvPr>
        </p:nvSpPr>
        <p:spPr>
          <a:xfrm>
            <a:off x="457200" y="274638"/>
            <a:ext cx="8229600" cy="1143000"/>
          </a:xfrm>
        </p:spPr>
        <p:txBody>
          <a:bodyPr/>
          <a:lstStyle/>
          <a:p>
            <a:r>
              <a:rPr lang="en-US"/>
              <a:t>Quality Improvement Projects</a:t>
            </a:r>
          </a:p>
        </p:txBody>
      </p:sp>
      <p:pic>
        <p:nvPicPr>
          <p:cNvPr id="7" name="Content Placeholder 6">
            <a:extLst>
              <a:ext uri="{FF2B5EF4-FFF2-40B4-BE49-F238E27FC236}">
                <a16:creationId xmlns:a16="http://schemas.microsoft.com/office/drawing/2014/main" id="{76547B4E-A8CD-CD77-19CB-41F87DF92AFD}"/>
              </a:ext>
            </a:extLst>
          </p:cNvPr>
          <p:cNvPicPr>
            <a:picLocks noGrp="1" noChangeAspect="1"/>
          </p:cNvPicPr>
          <p:nvPr>
            <p:ph sz="half" idx="1"/>
          </p:nvPr>
        </p:nvPicPr>
        <p:blipFill rotWithShape="1">
          <a:blip r:embed="rId3"/>
          <a:srcRect t="12155" r="3" b="11921"/>
          <a:stretch/>
        </p:blipFill>
        <p:spPr>
          <a:xfrm>
            <a:off x="324997" y="1417638"/>
            <a:ext cx="3796221" cy="4254335"/>
          </a:xfrm>
          <a:noFill/>
        </p:spPr>
      </p:pic>
      <p:sp>
        <p:nvSpPr>
          <p:cNvPr id="4" name="Content Placeholder 3">
            <a:extLst>
              <a:ext uri="{FF2B5EF4-FFF2-40B4-BE49-F238E27FC236}">
                <a16:creationId xmlns:a16="http://schemas.microsoft.com/office/drawing/2014/main" id="{F5BF8203-AEF6-261D-D50A-16DC1545AA46}"/>
              </a:ext>
            </a:extLst>
          </p:cNvPr>
          <p:cNvSpPr>
            <a:spLocks noGrp="1"/>
          </p:cNvSpPr>
          <p:nvPr>
            <p:ph sz="half" idx="2"/>
          </p:nvPr>
        </p:nvSpPr>
        <p:spPr>
          <a:xfrm>
            <a:off x="4648200" y="1431409"/>
            <a:ext cx="4038600" cy="4525963"/>
          </a:xfrm>
        </p:spPr>
        <p:txBody>
          <a:bodyPr>
            <a:normAutofit/>
          </a:bodyPr>
          <a:lstStyle/>
          <a:p>
            <a:r>
              <a:rPr lang="en-US"/>
              <a:t>Born in the Right Place-Very Low Birth Weight</a:t>
            </a:r>
          </a:p>
          <a:p>
            <a:r>
              <a:rPr lang="en-US"/>
              <a:t>Severe Hypertension AIM bundle</a:t>
            </a:r>
          </a:p>
          <a:p>
            <a:r>
              <a:rPr lang="en-US"/>
              <a:t>Hemorrhage Patient Safety AIM Bundle</a:t>
            </a:r>
          </a:p>
          <a:p>
            <a:r>
              <a:rPr lang="en-US"/>
              <a:t>Improving Outcomes for the Substance Exposed Mother-Infant Dyad </a:t>
            </a:r>
          </a:p>
        </p:txBody>
      </p:sp>
    </p:spTree>
    <p:extLst>
      <p:ext uri="{BB962C8B-B14F-4D97-AF65-F5344CB8AC3E}">
        <p14:creationId xmlns:p14="http://schemas.microsoft.com/office/powerpoint/2010/main" val="365190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20AE-E65B-9559-BC30-3D736543217B}"/>
              </a:ext>
            </a:extLst>
          </p:cNvPr>
          <p:cNvSpPr>
            <a:spLocks noGrp="1"/>
          </p:cNvSpPr>
          <p:nvPr>
            <p:ph type="title"/>
          </p:nvPr>
        </p:nvSpPr>
        <p:spPr>
          <a:xfrm>
            <a:off x="457200" y="274638"/>
            <a:ext cx="8433412" cy="1143000"/>
          </a:xfrm>
        </p:spPr>
        <p:txBody>
          <a:bodyPr anchor="ctr">
            <a:normAutofit/>
          </a:bodyPr>
          <a:lstStyle/>
          <a:p>
            <a:pPr>
              <a:lnSpc>
                <a:spcPct val="90000"/>
              </a:lnSpc>
            </a:pPr>
            <a:r>
              <a:rPr lang="en-US" sz="3600"/>
              <a:t>Survey Results - Quality Improvement</a:t>
            </a:r>
          </a:p>
        </p:txBody>
      </p:sp>
      <p:sp>
        <p:nvSpPr>
          <p:cNvPr id="5" name="TextBox 4">
            <a:extLst>
              <a:ext uri="{FF2B5EF4-FFF2-40B4-BE49-F238E27FC236}">
                <a16:creationId xmlns:a16="http://schemas.microsoft.com/office/drawing/2014/main" id="{F10960BC-C7A7-A999-A927-AFE48C18B9E6}"/>
              </a:ext>
            </a:extLst>
          </p:cNvPr>
          <p:cNvSpPr txBox="1"/>
          <p:nvPr/>
        </p:nvSpPr>
        <p:spPr>
          <a:xfrm>
            <a:off x="253388" y="1250147"/>
            <a:ext cx="8642730" cy="461665"/>
          </a:xfrm>
          <a:prstGeom prst="rect">
            <a:avLst/>
          </a:prstGeom>
          <a:noFill/>
        </p:spPr>
        <p:txBody>
          <a:bodyPr wrap="square" rtlCol="0">
            <a:spAutoFit/>
          </a:bodyPr>
          <a:lstStyle/>
          <a:p>
            <a:r>
              <a:rPr lang="en-US" sz="2400"/>
              <a:t>Do you complete a postpartum depression screen before discharge?</a:t>
            </a:r>
          </a:p>
        </p:txBody>
      </p:sp>
      <p:graphicFrame>
        <p:nvGraphicFramePr>
          <p:cNvPr id="6" name="Chart 5">
            <a:extLst>
              <a:ext uri="{FF2B5EF4-FFF2-40B4-BE49-F238E27FC236}">
                <a16:creationId xmlns:a16="http://schemas.microsoft.com/office/drawing/2014/main" id="{88EBF0CE-DBA0-D069-8189-0F91BABF7D33}"/>
              </a:ext>
            </a:extLst>
          </p:cNvPr>
          <p:cNvGraphicFramePr>
            <a:graphicFrameLocks/>
          </p:cNvGraphicFramePr>
          <p:nvPr>
            <p:extLst>
              <p:ext uri="{D42A27DB-BD31-4B8C-83A1-F6EECF244321}">
                <p14:modId xmlns:p14="http://schemas.microsoft.com/office/powerpoint/2010/main" val="4099884479"/>
              </p:ext>
            </p:extLst>
          </p:nvPr>
        </p:nvGraphicFramePr>
        <p:xfrm>
          <a:off x="457200" y="1790239"/>
          <a:ext cx="7821974" cy="40018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1371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3EAE6C5-210F-AF58-A585-C026954F04AE}"/>
              </a:ext>
            </a:extLst>
          </p:cNvPr>
          <p:cNvSpPr>
            <a:spLocks noGrp="1"/>
          </p:cNvSpPr>
          <p:nvPr>
            <p:ph type="title"/>
          </p:nvPr>
        </p:nvSpPr>
        <p:spPr>
          <a:xfrm>
            <a:off x="0" y="274638"/>
            <a:ext cx="9144000" cy="1143000"/>
          </a:xfrm>
        </p:spPr>
        <p:txBody>
          <a:bodyPr>
            <a:normAutofit fontScale="90000"/>
          </a:bodyPr>
          <a:lstStyle/>
          <a:p>
            <a:r>
              <a:rPr lang="en-US" sz="4400"/>
              <a:t>Survey Results- Quality Improvement</a:t>
            </a:r>
            <a:endParaRPr lang="en-US"/>
          </a:p>
        </p:txBody>
      </p:sp>
      <p:pic>
        <p:nvPicPr>
          <p:cNvPr id="6" name="Content Placeholder 5">
            <a:extLst>
              <a:ext uri="{FF2B5EF4-FFF2-40B4-BE49-F238E27FC236}">
                <a16:creationId xmlns:a16="http://schemas.microsoft.com/office/drawing/2014/main" id="{752F6EAA-3C1C-84F5-984B-C9AB589E91BC}"/>
              </a:ext>
            </a:extLst>
          </p:cNvPr>
          <p:cNvPicPr>
            <a:picLocks noGrp="1" noChangeAspect="1"/>
          </p:cNvPicPr>
          <p:nvPr>
            <p:ph sz="half" idx="1"/>
          </p:nvPr>
        </p:nvPicPr>
        <p:blipFill rotWithShape="1">
          <a:blip r:embed="rId3"/>
          <a:srcRect l="15813" r="15926" b="2"/>
          <a:stretch/>
        </p:blipFill>
        <p:spPr>
          <a:xfrm>
            <a:off x="380081" y="1376325"/>
            <a:ext cx="3905479" cy="4376778"/>
          </a:xfrm>
          <a:noFill/>
        </p:spPr>
      </p:pic>
      <p:sp>
        <p:nvSpPr>
          <p:cNvPr id="13" name="Content Placeholder 3">
            <a:extLst>
              <a:ext uri="{FF2B5EF4-FFF2-40B4-BE49-F238E27FC236}">
                <a16:creationId xmlns:a16="http://schemas.microsoft.com/office/drawing/2014/main" id="{EEE3AEB1-7332-5A4D-92FA-9F66DA99F343}"/>
              </a:ext>
            </a:extLst>
          </p:cNvPr>
          <p:cNvSpPr>
            <a:spLocks noGrp="1"/>
          </p:cNvSpPr>
          <p:nvPr>
            <p:ph sz="half" idx="2"/>
          </p:nvPr>
        </p:nvSpPr>
        <p:spPr>
          <a:xfrm>
            <a:off x="4648200" y="2332037"/>
            <a:ext cx="4038600" cy="4525963"/>
          </a:xfrm>
        </p:spPr>
        <p:txBody>
          <a:bodyPr/>
          <a:lstStyle/>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dobe Garamond Pro"/>
                <a:ea typeface="+mn-ea"/>
              </a:rPr>
              <a:t>Perinatal Mental Health Conditions</a:t>
            </a:r>
          </a:p>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lang="en-US" sz="2400">
                <a:solidFill>
                  <a:prstClr val="black"/>
                </a:solidFill>
                <a:latin typeface="Adobe Garamond Pro"/>
              </a:rPr>
              <a:t>Care for Pregnant &amp; Postpartum People with Substance Use Disorder</a:t>
            </a:r>
          </a:p>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lang="en-US" sz="2400">
                <a:solidFill>
                  <a:prstClr val="black"/>
                </a:solidFill>
                <a:latin typeface="Adobe Garamond Pro"/>
              </a:rPr>
              <a:t>Safe Reduction of Primary Cesarean Section</a:t>
            </a:r>
          </a:p>
          <a:p>
            <a:pPr marL="0" indent="0">
              <a:buNone/>
            </a:pPr>
            <a:endParaRPr lang="en-US"/>
          </a:p>
        </p:txBody>
      </p:sp>
      <p:sp>
        <p:nvSpPr>
          <p:cNvPr id="8" name="TextBox 7">
            <a:extLst>
              <a:ext uri="{FF2B5EF4-FFF2-40B4-BE49-F238E27FC236}">
                <a16:creationId xmlns:a16="http://schemas.microsoft.com/office/drawing/2014/main" id="{2CF43746-7F13-3EDE-1CAF-22E603D00F41}"/>
              </a:ext>
            </a:extLst>
          </p:cNvPr>
          <p:cNvSpPr txBox="1"/>
          <p:nvPr/>
        </p:nvSpPr>
        <p:spPr>
          <a:xfrm>
            <a:off x="5001276" y="1208317"/>
            <a:ext cx="3905480" cy="1015663"/>
          </a:xfrm>
          <a:prstGeom prst="rect">
            <a:avLst/>
          </a:prstGeom>
          <a:noFill/>
        </p:spPr>
        <p:txBody>
          <a:bodyPr wrap="square">
            <a:spAutoFit/>
          </a:bodyPr>
          <a:lstStyle/>
          <a:p>
            <a:r>
              <a:rPr lang="en-US" sz="2000" b="1">
                <a:latin typeface="Adobe Garamond Pro"/>
              </a:rPr>
              <a:t>Top three results of the patient safety bundles you would like to see implemented in WV…</a:t>
            </a:r>
          </a:p>
        </p:txBody>
      </p:sp>
    </p:spTree>
    <p:extLst>
      <p:ext uri="{BB962C8B-B14F-4D97-AF65-F5344CB8AC3E}">
        <p14:creationId xmlns:p14="http://schemas.microsoft.com/office/powerpoint/2010/main" val="895604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Outreach Education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3906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304F-60FF-D646-A5EA-B268A338A642}"/>
              </a:ext>
            </a:extLst>
          </p:cNvPr>
          <p:cNvSpPr>
            <a:spLocks noGrp="1"/>
          </p:cNvSpPr>
          <p:nvPr>
            <p:ph type="title"/>
          </p:nvPr>
        </p:nvSpPr>
        <p:spPr>
          <a:xfrm>
            <a:off x="0" y="42321"/>
            <a:ext cx="9144000" cy="1143000"/>
          </a:xfrm>
        </p:spPr>
        <p:txBody>
          <a:bodyPr>
            <a:normAutofit fontScale="90000"/>
          </a:bodyPr>
          <a:lstStyle/>
          <a:p>
            <a:r>
              <a:rPr lang="en-US"/>
              <a:t>Survey Results - Outreach Education</a:t>
            </a:r>
          </a:p>
        </p:txBody>
      </p:sp>
      <p:sp>
        <p:nvSpPr>
          <p:cNvPr id="3" name="Content Placeholder 2">
            <a:extLst>
              <a:ext uri="{FF2B5EF4-FFF2-40B4-BE49-F238E27FC236}">
                <a16:creationId xmlns:a16="http://schemas.microsoft.com/office/drawing/2014/main" id="{3823DEC9-227A-5036-9804-D94838B2AFD0}"/>
              </a:ext>
            </a:extLst>
          </p:cNvPr>
          <p:cNvSpPr>
            <a:spLocks noGrp="1"/>
          </p:cNvSpPr>
          <p:nvPr>
            <p:ph sz="half" idx="1"/>
          </p:nvPr>
        </p:nvSpPr>
        <p:spPr>
          <a:xfrm>
            <a:off x="345688" y="2299369"/>
            <a:ext cx="4038600" cy="4021941"/>
          </a:xfrm>
        </p:spPr>
        <p:txBody>
          <a:bodyPr vert="horz" lIns="91440" tIns="45720" rIns="91440" bIns="45720" rtlCol="0" anchor="t">
            <a:normAutofit/>
          </a:bodyPr>
          <a:lstStyle/>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lang="en-US" sz="2400">
                <a:solidFill>
                  <a:prstClr val="black"/>
                </a:solidFill>
                <a:latin typeface="Adobe Garamond Pro"/>
              </a:rPr>
              <a:t>OB Simulation / drill training</a:t>
            </a:r>
          </a:p>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dobe Garamond Pro"/>
                <a:ea typeface="+mn-ea"/>
              </a:rPr>
              <a:t>S.T.A.B.L.E.</a:t>
            </a:r>
            <a:endParaRPr lang="en-US" sz="2400" b="0" i="0" u="none" strike="noStrike" kern="1200" cap="none" spc="0" normalizeH="0" baseline="0" noProof="0">
              <a:ln>
                <a:noFill/>
              </a:ln>
              <a:solidFill>
                <a:prstClr val="black"/>
              </a:solidFill>
              <a:effectLst/>
              <a:uLnTx/>
              <a:uFillTx/>
              <a:latin typeface="Adobe Garamond Pro"/>
            </a:endParaRPr>
          </a:p>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lang="en-US" sz="2400">
                <a:solidFill>
                  <a:prstClr val="black"/>
                </a:solidFill>
                <a:latin typeface="Adobe Garamond Pro"/>
              </a:rPr>
              <a:t>Spinning Babies</a:t>
            </a:r>
          </a:p>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dobe Garamond Pro"/>
                <a:ea typeface="+mn-ea"/>
              </a:rPr>
              <a:t>Breastfeeding topics</a:t>
            </a:r>
            <a:endParaRPr lang="en-US" sz="2400" b="0" i="0" u="none" strike="noStrike" kern="1200" cap="none" spc="0" normalizeH="0" baseline="0" noProof="0">
              <a:ln>
                <a:noFill/>
              </a:ln>
              <a:solidFill>
                <a:prstClr val="black"/>
              </a:solidFill>
              <a:effectLst/>
              <a:uLnTx/>
              <a:uFillTx/>
              <a:latin typeface="Adobe Garamond Pro"/>
            </a:endParaRPr>
          </a:p>
          <a:p>
            <a:pPr marL="457200" marR="0" lvl="0" indent="-457200" algn="l" defTabSz="457200" rtl="0" eaLnBrk="1" fontAlgn="auto" latinLnBrk="0" hangingPunct="1">
              <a:lnSpc>
                <a:spcPct val="90000"/>
              </a:lnSpc>
              <a:spcBef>
                <a:spcPts val="1968"/>
              </a:spcBef>
              <a:spcAft>
                <a:spcPts val="0"/>
              </a:spcAft>
              <a:buClr>
                <a:srgbClr val="A5300F"/>
              </a:buClr>
              <a:buSzPct val="150000"/>
              <a:buFont typeface="+mj-lt"/>
              <a:buAutoNum type="arabicPeriod"/>
              <a:tabLst/>
              <a:defRPr/>
            </a:pPr>
            <a:r>
              <a:rPr lang="en-US" sz="2400">
                <a:solidFill>
                  <a:prstClr val="black"/>
                </a:solidFill>
                <a:latin typeface="Adobe Garamond Pro"/>
              </a:rPr>
              <a:t>POST-BIRTH Warning Signs</a:t>
            </a:r>
          </a:p>
          <a:p>
            <a:endParaRPr lang="en-US"/>
          </a:p>
        </p:txBody>
      </p:sp>
      <p:pic>
        <p:nvPicPr>
          <p:cNvPr id="10" name="Content Placeholder 9">
            <a:extLst>
              <a:ext uri="{FF2B5EF4-FFF2-40B4-BE49-F238E27FC236}">
                <a16:creationId xmlns:a16="http://schemas.microsoft.com/office/drawing/2014/main" id="{31062BB8-40E6-66B6-BA5E-2BFFAE315191}"/>
              </a:ext>
            </a:extLst>
          </p:cNvPr>
          <p:cNvPicPr>
            <a:picLocks noGrp="1" noChangeAspect="1"/>
          </p:cNvPicPr>
          <p:nvPr>
            <p:ph sz="half" idx="2"/>
          </p:nvPr>
        </p:nvPicPr>
        <p:blipFill rotWithShape="1">
          <a:blip r:embed="rId3"/>
          <a:srcRect l="14616" t="-1" r="16444" b="1962"/>
          <a:stretch/>
        </p:blipFill>
        <p:spPr>
          <a:xfrm>
            <a:off x="4533441" y="2012683"/>
            <a:ext cx="4153359" cy="3378535"/>
          </a:xfrm>
        </p:spPr>
      </p:pic>
      <p:sp>
        <p:nvSpPr>
          <p:cNvPr id="8" name="TextBox 7">
            <a:extLst>
              <a:ext uri="{FF2B5EF4-FFF2-40B4-BE49-F238E27FC236}">
                <a16:creationId xmlns:a16="http://schemas.microsoft.com/office/drawing/2014/main" id="{80592A8C-80A2-3093-FABE-A3CCFF80F04E}"/>
              </a:ext>
            </a:extLst>
          </p:cNvPr>
          <p:cNvSpPr txBox="1"/>
          <p:nvPr/>
        </p:nvSpPr>
        <p:spPr>
          <a:xfrm>
            <a:off x="349426" y="1088759"/>
            <a:ext cx="8621302" cy="830997"/>
          </a:xfrm>
          <a:prstGeom prst="rect">
            <a:avLst/>
          </a:prstGeom>
          <a:noFill/>
        </p:spPr>
        <p:txBody>
          <a:bodyPr wrap="square">
            <a:spAutoFit/>
          </a:bodyPr>
          <a:lstStyle/>
          <a:p>
            <a:r>
              <a:rPr lang="en-US" sz="2400" b="1">
                <a:latin typeface="Adobe Garamond Pro"/>
              </a:rPr>
              <a:t>What education needs do you think are important for your hospital? </a:t>
            </a:r>
          </a:p>
        </p:txBody>
      </p:sp>
    </p:spTree>
    <p:extLst>
      <p:ext uri="{BB962C8B-B14F-4D97-AF65-F5344CB8AC3E}">
        <p14:creationId xmlns:p14="http://schemas.microsoft.com/office/powerpoint/2010/main" val="1524427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161F-C62F-8DAA-852A-D001B8EDE9E7}"/>
              </a:ext>
            </a:extLst>
          </p:cNvPr>
          <p:cNvSpPr>
            <a:spLocks noGrp="1"/>
          </p:cNvSpPr>
          <p:nvPr>
            <p:ph type="title"/>
          </p:nvPr>
        </p:nvSpPr>
        <p:spPr/>
        <p:txBody>
          <a:bodyPr>
            <a:normAutofit/>
          </a:bodyPr>
          <a:lstStyle/>
          <a:p>
            <a:r>
              <a:rPr lang="en-US" sz="3200"/>
              <a:t>Survey Results – Maternal Infant Safety</a:t>
            </a:r>
          </a:p>
        </p:txBody>
      </p:sp>
      <p:graphicFrame>
        <p:nvGraphicFramePr>
          <p:cNvPr id="9" name="Chart 8">
            <a:extLst>
              <a:ext uri="{FF2B5EF4-FFF2-40B4-BE49-F238E27FC236}">
                <a16:creationId xmlns:a16="http://schemas.microsoft.com/office/drawing/2014/main" id="{FDADD1B7-32F1-1988-5538-A6143E0B5ACF}"/>
              </a:ext>
            </a:extLst>
          </p:cNvPr>
          <p:cNvGraphicFramePr>
            <a:graphicFrameLocks/>
          </p:cNvGraphicFramePr>
          <p:nvPr/>
        </p:nvGraphicFramePr>
        <p:xfrm>
          <a:off x="786384" y="1234440"/>
          <a:ext cx="7123176" cy="4224528"/>
        </p:xfrm>
        <a:graphic>
          <a:graphicData uri="http://schemas.openxmlformats.org/drawingml/2006/chart">
            <c:chart xmlns:c="http://schemas.openxmlformats.org/drawingml/2006/chart" xmlns:r="http://schemas.openxmlformats.org/officeDocument/2006/relationships" r:id="rId3"/>
          </a:graphicData>
        </a:graphic>
      </p:graphicFrame>
      <p:cxnSp>
        <p:nvCxnSpPr>
          <p:cNvPr id="13" name="Straight Connector 12">
            <a:extLst>
              <a:ext uri="{FF2B5EF4-FFF2-40B4-BE49-F238E27FC236}">
                <a16:creationId xmlns:a16="http://schemas.microsoft.com/office/drawing/2014/main" id="{EE08FD3B-0568-37E1-7062-9B4B3E5E0910}"/>
              </a:ext>
            </a:extLst>
          </p:cNvPr>
          <p:cNvCxnSpPr/>
          <p:nvPr/>
        </p:nvCxnSpPr>
        <p:spPr>
          <a:xfrm>
            <a:off x="1463040" y="2139696"/>
            <a:ext cx="6309360" cy="0"/>
          </a:xfrm>
          <a:prstGeom prst="line">
            <a:avLst/>
          </a:prstGeom>
          <a:ln w="63500">
            <a:solidFill>
              <a:srgbClr val="EECF1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34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AAA2-E422-CBF0-6EA5-CE6D1C49CD9C}"/>
              </a:ext>
            </a:extLst>
          </p:cNvPr>
          <p:cNvSpPr>
            <a:spLocks noGrp="1"/>
          </p:cNvSpPr>
          <p:nvPr>
            <p:ph type="title"/>
          </p:nvPr>
        </p:nvSpPr>
        <p:spPr>
          <a:xfrm>
            <a:off x="512956" y="42321"/>
            <a:ext cx="8229600" cy="1143000"/>
          </a:xfrm>
        </p:spPr>
        <p:txBody>
          <a:bodyPr/>
          <a:lstStyle/>
          <a:p>
            <a:r>
              <a:rPr lang="en-US"/>
              <a:t>WVPP Outreach Education</a:t>
            </a:r>
          </a:p>
        </p:txBody>
      </p:sp>
      <p:sp>
        <p:nvSpPr>
          <p:cNvPr id="3" name="Content Placeholder 2">
            <a:extLst>
              <a:ext uri="{FF2B5EF4-FFF2-40B4-BE49-F238E27FC236}">
                <a16:creationId xmlns:a16="http://schemas.microsoft.com/office/drawing/2014/main" id="{6EBD81EE-BCF2-1E60-CF2B-56D00655F30D}"/>
              </a:ext>
            </a:extLst>
          </p:cNvPr>
          <p:cNvSpPr>
            <a:spLocks noGrp="1"/>
          </p:cNvSpPr>
          <p:nvPr>
            <p:ph sz="half" idx="1"/>
          </p:nvPr>
        </p:nvSpPr>
        <p:spPr>
          <a:xfrm>
            <a:off x="363071" y="1263402"/>
            <a:ext cx="4392705" cy="4525963"/>
          </a:xfrm>
        </p:spPr>
        <p:txBody>
          <a:bodyPr vert="horz" lIns="91440" tIns="45720" rIns="91440" bIns="45720" rtlCol="0" anchor="t">
            <a:normAutofit fontScale="25000" lnSpcReduction="20000"/>
          </a:bodyPr>
          <a:lstStyle/>
          <a:p>
            <a:r>
              <a:rPr lang="en-US" sz="8000"/>
              <a:t>Fetal Monitoring</a:t>
            </a:r>
          </a:p>
          <a:p>
            <a:r>
              <a:rPr lang="en-US" sz="8000"/>
              <a:t>S.T.A.B.L.E.  </a:t>
            </a:r>
          </a:p>
          <a:p>
            <a:r>
              <a:rPr lang="en-US" sz="8000"/>
              <a:t>Spinning Babies</a:t>
            </a:r>
          </a:p>
          <a:p>
            <a:r>
              <a:rPr lang="en-US" sz="8000"/>
              <a:t>Evidence Based Labor Support</a:t>
            </a:r>
          </a:p>
          <a:p>
            <a:r>
              <a:rPr lang="en-US" sz="8000"/>
              <a:t>Lamaze Childbirth Educator Certification</a:t>
            </a:r>
          </a:p>
          <a:p>
            <a:r>
              <a:rPr lang="en-US" sz="8000"/>
              <a:t>Love Your Birth Control </a:t>
            </a:r>
            <a:endParaRPr lang="en-US" sz="8000" b="0" i="0" u="none" strike="noStrike" kern="1200" cap="none" spc="0" normalizeH="0" baseline="0" noProof="0">
              <a:ln>
                <a:noFill/>
              </a:ln>
              <a:solidFill>
                <a:srgbClr val="2B292B"/>
              </a:solidFill>
              <a:effectLst/>
              <a:uLnTx/>
              <a:uFillTx/>
              <a:latin typeface="Adobe Garamond Pro"/>
            </a:endParaRPr>
          </a:p>
          <a:p>
            <a:r>
              <a:rPr lang="en-US" sz="8000" b="0" i="0" u="none" strike="noStrike" kern="1200" cap="none" spc="0" normalizeH="0" baseline="0" noProof="0">
                <a:ln>
                  <a:noFill/>
                </a:ln>
                <a:effectLst/>
                <a:uLnTx/>
                <a:uFillTx/>
                <a:latin typeface="Adobe Garamond Pro"/>
              </a:rPr>
              <a:t>Obstetric Patient Safety (OPS)</a:t>
            </a:r>
          </a:p>
          <a:p>
            <a:r>
              <a:rPr lang="en-US" sz="8000"/>
              <a:t>Substance Use during Pregnancy</a:t>
            </a:r>
          </a:p>
          <a:p>
            <a:r>
              <a:rPr lang="en-US" sz="8000"/>
              <a:t>Escape Womb</a:t>
            </a:r>
          </a:p>
          <a:p>
            <a:pPr marL="0" indent="0">
              <a:buNone/>
            </a:pPr>
            <a:endParaRPr lang="en-US" sz="8000" b="0" i="0" u="none" strike="noStrike" kern="1200" cap="none" spc="0" normalizeH="0" baseline="0" noProof="0">
              <a:ln>
                <a:noFill/>
              </a:ln>
              <a:effectLst/>
              <a:uLnTx/>
              <a:uFillTx/>
              <a:latin typeface="Adobe Garamond Pro"/>
            </a:endParaRPr>
          </a:p>
          <a:p>
            <a:endParaRPr lang="en-US" sz="8000">
              <a:solidFill>
                <a:srgbClr val="2B292B"/>
              </a:solidFill>
            </a:endParaRPr>
          </a:p>
          <a:p>
            <a:pPr marL="0" marR="0" lvl="0" indent="0" defTabSz="457200" rtl="0" eaLnBrk="1" fontAlgn="auto" latinLnBrk="0" hangingPunct="1">
              <a:spcBef>
                <a:spcPts val="1968"/>
              </a:spcBef>
              <a:spcAft>
                <a:spcPts val="0"/>
              </a:spcAft>
              <a:buClr>
                <a:srgbClr val="62CC6B"/>
              </a:buClr>
              <a:buSzPct val="80000"/>
              <a:buNone/>
              <a:tabLst/>
              <a:defRPr/>
            </a:pPr>
            <a:endParaRPr lang="en-US" sz="8000" b="0" i="0" u="none" strike="noStrike" kern="1200" cap="none" spc="0" normalizeH="0" baseline="0" noProof="0">
              <a:ln>
                <a:noFill/>
              </a:ln>
              <a:effectLst/>
              <a:uLnTx/>
              <a:uFillTx/>
            </a:endParaRPr>
          </a:p>
          <a:p>
            <a:pPr>
              <a:lnSpc>
                <a:spcPct val="70000"/>
              </a:lnSpc>
            </a:pPr>
            <a:endParaRPr lang="en-US" sz="8000"/>
          </a:p>
          <a:p>
            <a:endParaRPr lang="en-US" sz="8000"/>
          </a:p>
          <a:p>
            <a:endParaRPr lang="en-US" sz="8000"/>
          </a:p>
          <a:p>
            <a:endParaRPr lang="en-US"/>
          </a:p>
        </p:txBody>
      </p:sp>
      <p:sp>
        <p:nvSpPr>
          <p:cNvPr id="4" name="Content Placeholder 3">
            <a:extLst>
              <a:ext uri="{FF2B5EF4-FFF2-40B4-BE49-F238E27FC236}">
                <a16:creationId xmlns:a16="http://schemas.microsoft.com/office/drawing/2014/main" id="{818740D6-6F45-4B28-321B-2BF02C0EDDD6}"/>
              </a:ext>
            </a:extLst>
          </p:cNvPr>
          <p:cNvSpPr>
            <a:spLocks noGrp="1"/>
          </p:cNvSpPr>
          <p:nvPr>
            <p:ph sz="half" idx="2"/>
          </p:nvPr>
        </p:nvSpPr>
        <p:spPr>
          <a:xfrm>
            <a:off x="4755776" y="1263401"/>
            <a:ext cx="4038600" cy="4525963"/>
          </a:xfrm>
        </p:spPr>
        <p:txBody>
          <a:bodyPr vert="horz" lIns="91440" tIns="45720" rIns="91440" bIns="45720" rtlCol="0" anchor="t">
            <a:normAutofit fontScale="25000" lnSpcReduction="20000"/>
          </a:bodyPr>
          <a:lstStyle/>
          <a:p>
            <a:pPr marL="342900" marR="0" lvl="0" indent="-342900" algn="l" defTabSz="457200" rtl="0" eaLnBrk="1" fontAlgn="auto" latinLnBrk="0" hangingPunct="1">
              <a:lnSpc>
                <a:spcPct val="90000"/>
              </a:lnSpc>
              <a:spcBef>
                <a:spcPts val="1968"/>
              </a:spcBef>
              <a:spcAft>
                <a:spcPts val="0"/>
              </a:spcAft>
              <a:buClr>
                <a:srgbClr val="A5300F"/>
              </a:buClr>
              <a:buSzPct val="150000"/>
              <a:buFontTx/>
              <a:buChar char="•"/>
              <a:tabLst/>
              <a:defRPr/>
            </a:pPr>
            <a:r>
              <a:rPr kumimoji="0" lang="en-US" sz="8000" b="0" i="0" u="none" strike="noStrike" kern="1200" cap="none" spc="0" normalizeH="0" baseline="0" noProof="0">
                <a:ln>
                  <a:noFill/>
                </a:ln>
                <a:solidFill>
                  <a:srgbClr val="2B292B"/>
                </a:solidFill>
                <a:effectLst/>
                <a:uLnTx/>
                <a:uFillTx/>
                <a:latin typeface="Adobe Garamond Pro"/>
                <a:ea typeface="+mn-ea"/>
              </a:rPr>
              <a:t>OB Complications in the Emergency Departments Education</a:t>
            </a:r>
          </a:p>
          <a:p>
            <a:pPr marL="342900" marR="0" lvl="0" indent="-342900" algn="l" defTabSz="457200" rtl="0" eaLnBrk="1" fontAlgn="auto" latinLnBrk="0" hangingPunct="1">
              <a:lnSpc>
                <a:spcPct val="90000"/>
              </a:lnSpc>
              <a:spcBef>
                <a:spcPts val="1968"/>
              </a:spcBef>
              <a:spcAft>
                <a:spcPts val="0"/>
              </a:spcAft>
              <a:buClr>
                <a:srgbClr val="A5300F"/>
              </a:buClr>
              <a:buSzPct val="150000"/>
              <a:buFontTx/>
              <a:buChar char="•"/>
              <a:tabLst/>
              <a:defRPr/>
            </a:pPr>
            <a:r>
              <a:rPr kumimoji="0" lang="en-US" sz="8000" b="0" i="0" u="none" strike="noStrike" kern="1200" cap="none" spc="0" normalizeH="0" baseline="0" noProof="0">
                <a:ln>
                  <a:noFill/>
                </a:ln>
                <a:effectLst/>
                <a:uLnTx/>
                <a:uFillTx/>
              </a:rPr>
              <a:t>OB Simulation Drill Training</a:t>
            </a:r>
            <a:endParaRPr lang="en-US" sz="8000"/>
          </a:p>
          <a:p>
            <a:pPr marL="342900" marR="0" lvl="0" indent="-342900" algn="l" defTabSz="457200" rtl="0" eaLnBrk="1" fontAlgn="auto" latinLnBrk="0" hangingPunct="1">
              <a:lnSpc>
                <a:spcPct val="90000"/>
              </a:lnSpc>
              <a:spcBef>
                <a:spcPts val="1968"/>
              </a:spcBef>
              <a:spcAft>
                <a:spcPts val="0"/>
              </a:spcAft>
              <a:buClr>
                <a:srgbClr val="A5300F"/>
              </a:buClr>
              <a:buSzPct val="150000"/>
              <a:buFontTx/>
              <a:buChar char="•"/>
              <a:tabLst/>
              <a:defRPr/>
            </a:pPr>
            <a:r>
              <a:rPr kumimoji="0" lang="en-US" sz="8000" b="0" i="0" u="none" strike="noStrike" kern="1200" cap="none" spc="0" normalizeH="0" baseline="0" noProof="0">
                <a:ln>
                  <a:noFill/>
                </a:ln>
                <a:effectLst/>
                <a:uLnTx/>
                <a:uFillTx/>
              </a:rPr>
              <a:t>Advanced Life Support in Obstetrics</a:t>
            </a:r>
          </a:p>
          <a:p>
            <a:pPr>
              <a:buClr>
                <a:srgbClr val="A5300F"/>
              </a:buClr>
              <a:defRPr/>
            </a:pPr>
            <a:r>
              <a:rPr kumimoji="0" lang="en-US" sz="8000" b="0" i="0" u="none" strike="noStrike" kern="1200" cap="none" spc="0" normalizeH="0" baseline="0" noProof="0">
                <a:ln>
                  <a:noFill/>
                </a:ln>
                <a:solidFill>
                  <a:srgbClr val="2B292B"/>
                </a:solidFill>
                <a:effectLst/>
                <a:uLnTx/>
                <a:uFillTx/>
                <a:latin typeface="Adobe Garamond Pro"/>
                <a:ea typeface="+mn-ea"/>
              </a:rPr>
              <a:t>Help2Quit Tobacco/Nicotine Cessa</a:t>
            </a:r>
            <a:r>
              <a:rPr kumimoji="0" lang="en-US" sz="8000" b="0" i="0" u="none" strike="noStrike" kern="1200" cap="none" spc="0" normalizeH="0" baseline="0" noProof="0">
                <a:ln>
                  <a:noFill/>
                </a:ln>
                <a:effectLst/>
                <a:uLnTx/>
                <a:uFillTx/>
                <a:latin typeface="Adobe Garamond Pro"/>
                <a:ea typeface="+mn-ea"/>
              </a:rPr>
              <a:t>tion</a:t>
            </a:r>
            <a:r>
              <a:rPr lang="en-US" sz="8000"/>
              <a:t>  </a:t>
            </a:r>
          </a:p>
          <a:p>
            <a:pPr>
              <a:buClr>
                <a:srgbClr val="A5300F"/>
              </a:buClr>
              <a:defRPr/>
            </a:pPr>
            <a:r>
              <a:rPr kumimoji="0" lang="en-US" sz="8000" b="0" i="0" u="none" strike="noStrike" kern="1200" cap="none" spc="0" normalizeH="0" baseline="0" noProof="0">
                <a:ln>
                  <a:noFill/>
                </a:ln>
                <a:solidFill>
                  <a:srgbClr val="2B292B"/>
                </a:solidFill>
                <a:effectLst/>
                <a:uLnTx/>
                <a:uFillTx/>
                <a:latin typeface="Adobe Garamond Pro"/>
                <a:ea typeface="+mn-ea"/>
              </a:rPr>
              <a:t>POST-BIRTH Warning Signs Education</a:t>
            </a:r>
            <a:r>
              <a:rPr lang="en-US" sz="8000">
                <a:solidFill>
                  <a:srgbClr val="2B292B"/>
                </a:solidFill>
              </a:rPr>
              <a:t> Program</a:t>
            </a:r>
            <a:endParaRPr lang="en-US" sz="8000"/>
          </a:p>
          <a:p>
            <a:pPr>
              <a:buClr>
                <a:srgbClr val="A5300F"/>
              </a:buClr>
              <a:defRPr/>
            </a:pPr>
            <a:r>
              <a:rPr lang="en-US" sz="8000"/>
              <a:t>Bereavement</a:t>
            </a:r>
          </a:p>
          <a:p>
            <a:pPr marL="342900" marR="0" lvl="0" indent="-342900" algn="l" defTabSz="457200" rtl="0" eaLnBrk="1" fontAlgn="auto" latinLnBrk="0" hangingPunct="1">
              <a:lnSpc>
                <a:spcPct val="90000"/>
              </a:lnSpc>
              <a:spcBef>
                <a:spcPts val="1968"/>
              </a:spcBef>
              <a:spcAft>
                <a:spcPts val="0"/>
              </a:spcAft>
              <a:buClr>
                <a:srgbClr val="A5300F"/>
              </a:buClr>
              <a:buSzPct val="150000"/>
              <a:buFontTx/>
              <a:buChar char="•"/>
              <a:tabLst/>
              <a:defRPr/>
            </a:pPr>
            <a:endParaRPr lang="en-US" sz="8000"/>
          </a:p>
          <a:p>
            <a:pPr marL="0" indent="0">
              <a:buNone/>
            </a:pPr>
            <a:endParaRPr lang="en-US"/>
          </a:p>
        </p:txBody>
      </p:sp>
    </p:spTree>
    <p:extLst>
      <p:ext uri="{BB962C8B-B14F-4D97-AF65-F5344CB8AC3E}">
        <p14:creationId xmlns:p14="http://schemas.microsoft.com/office/powerpoint/2010/main" val="883673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4AAA2-E422-CBF0-6EA5-CE6D1C49CD9C}"/>
              </a:ext>
            </a:extLst>
          </p:cNvPr>
          <p:cNvSpPr>
            <a:spLocks noGrp="1"/>
          </p:cNvSpPr>
          <p:nvPr>
            <p:ph type="title"/>
          </p:nvPr>
        </p:nvSpPr>
        <p:spPr/>
        <p:txBody>
          <a:bodyPr anchor="ctr">
            <a:normAutofit/>
          </a:bodyPr>
          <a:lstStyle/>
          <a:p>
            <a:r>
              <a:rPr lang="en-US"/>
              <a:t>Outreach Education Resources</a:t>
            </a:r>
          </a:p>
        </p:txBody>
      </p:sp>
      <p:sp>
        <p:nvSpPr>
          <p:cNvPr id="3" name="Content Placeholder 2">
            <a:extLst>
              <a:ext uri="{FF2B5EF4-FFF2-40B4-BE49-F238E27FC236}">
                <a16:creationId xmlns:a16="http://schemas.microsoft.com/office/drawing/2014/main" id="{6EBD81EE-BCF2-1E60-CF2B-56D00655F30D}"/>
              </a:ext>
            </a:extLst>
          </p:cNvPr>
          <p:cNvSpPr>
            <a:spLocks noGrp="1"/>
          </p:cNvSpPr>
          <p:nvPr>
            <p:ph sz="half" idx="1"/>
          </p:nvPr>
        </p:nvSpPr>
        <p:spPr>
          <a:xfrm>
            <a:off x="401444" y="1906859"/>
            <a:ext cx="4038600" cy="4525963"/>
          </a:xfrm>
        </p:spPr>
        <p:txBody>
          <a:bodyPr vert="horz" lIns="91440" tIns="45720" rIns="91440" bIns="45720" rtlCol="0" anchor="t">
            <a:normAutofit/>
          </a:bodyPr>
          <a:lstStyle/>
          <a:p>
            <a:r>
              <a:rPr lang="en-US" sz="2400"/>
              <a:t>Safe Sleep</a:t>
            </a:r>
          </a:p>
          <a:p>
            <a:r>
              <a:rPr lang="en-US" sz="2400"/>
              <a:t>Count the Kicks</a:t>
            </a:r>
          </a:p>
          <a:p>
            <a:r>
              <a:rPr lang="en-US" sz="2400"/>
              <a:t>BABY &amp; ME - Tobacco Free Program</a:t>
            </a:r>
          </a:p>
          <a:p>
            <a:r>
              <a:rPr lang="en-US" sz="2400"/>
              <a:t>March of Dimes- Birth Equity</a:t>
            </a:r>
          </a:p>
          <a:p>
            <a:r>
              <a:rPr lang="en-US" sz="2200"/>
              <a:t>AWHONN</a:t>
            </a:r>
          </a:p>
        </p:txBody>
      </p:sp>
      <p:pic>
        <p:nvPicPr>
          <p:cNvPr id="5" name="Content Placeholder 4">
            <a:extLst>
              <a:ext uri="{FF2B5EF4-FFF2-40B4-BE49-F238E27FC236}">
                <a16:creationId xmlns:a16="http://schemas.microsoft.com/office/drawing/2014/main" id="{E968BE69-B981-0E48-9BB9-05CD6BFBFADF}"/>
              </a:ext>
            </a:extLst>
          </p:cNvPr>
          <p:cNvPicPr>
            <a:picLocks noGrp="1" noChangeAspect="1"/>
          </p:cNvPicPr>
          <p:nvPr>
            <p:ph sz="half" idx="2"/>
          </p:nvPr>
        </p:nvPicPr>
        <p:blipFill rotWithShape="1">
          <a:blip r:embed="rId3"/>
          <a:srcRect t="947" r="3" b="15005"/>
          <a:stretch/>
        </p:blipFill>
        <p:spPr>
          <a:xfrm>
            <a:off x="4952010" y="1600201"/>
            <a:ext cx="3734790" cy="4185490"/>
          </a:xfrm>
          <a:prstGeom prst="rect">
            <a:avLst/>
          </a:prstGeom>
          <a:noFill/>
        </p:spPr>
      </p:pic>
    </p:spTree>
    <p:extLst>
      <p:ext uri="{BB962C8B-B14F-4D97-AF65-F5344CB8AC3E}">
        <p14:creationId xmlns:p14="http://schemas.microsoft.com/office/powerpoint/2010/main" val="2534632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92764" y="4477408"/>
            <a:ext cx="4524746" cy="908460"/>
          </a:xfrm>
        </p:spPr>
        <p:txBody>
          <a:bodyPr>
            <a:normAutofit fontScale="90000"/>
          </a:bodyPr>
          <a:lstStyle/>
          <a:p>
            <a:r>
              <a:rPr lang="en-US" sz="2000"/>
              <a:t>Kimberly Farry, MD, FACOG</a:t>
            </a:r>
            <a:br>
              <a:rPr lang="en-US" sz="2000"/>
            </a:br>
            <a:r>
              <a:rPr lang="en-US" sz="1400"/>
              <a:t>Board President, West Virginia Perinatal Partnership </a:t>
            </a:r>
            <a:br>
              <a:rPr lang="en-US" sz="1400"/>
            </a:br>
            <a:r>
              <a:rPr lang="en-US" sz="1400"/>
              <a:t>Chair, Central Advisory Council</a:t>
            </a:r>
            <a:br>
              <a:rPr lang="en-US" sz="1400"/>
            </a:br>
            <a:r>
              <a:rPr lang="en-US" sz="1400"/>
              <a:t>Medical Director, OBGYN Outpatient Clinical Services</a:t>
            </a:r>
            <a:br>
              <a:rPr lang="en-US" sz="1400"/>
            </a:br>
            <a:r>
              <a:rPr lang="en-US" sz="1400"/>
              <a:t>WVU Medicine, St. Joseph's Hospital</a:t>
            </a:r>
            <a:br>
              <a:rPr lang="en-US" sz="1400"/>
            </a:br>
            <a:r>
              <a:rPr lang="en-US" sz="1400"/>
              <a:t>Buckhannon, WV</a:t>
            </a:r>
            <a:br>
              <a:rPr lang="en-US"/>
            </a:br>
            <a:endParaRPr lang="en-US">
              <a:solidFill>
                <a:schemeClr val="tx1"/>
              </a:solidFill>
            </a:endParaRPr>
          </a:p>
        </p:txBody>
      </p:sp>
      <p:sp>
        <p:nvSpPr>
          <p:cNvPr id="5" name="Subtitle 2"/>
          <p:cNvSpPr txBox="1">
            <a:spLocks/>
          </p:cNvSpPr>
          <p:nvPr/>
        </p:nvSpPr>
        <p:spPr>
          <a:xfrm>
            <a:off x="2174131" y="1311224"/>
            <a:ext cx="4801564" cy="2846102"/>
          </a:xfrm>
          <a:prstGeom prst="rect">
            <a:avLst/>
          </a:prstGeom>
        </p:spPr>
        <p:txBody>
          <a:bodyPr vert="horz" lIns="91440" tIns="45720" rIns="91440" bIns="45720" rtlCol="0" anchor="t">
            <a:noAutofit/>
          </a:bodyPr>
          <a:lstStyle>
            <a:lvl1pPr marL="0" indent="0" algn="l" defTabSz="457200" rtl="0" eaLnBrk="1" latinLnBrk="0" hangingPunct="1">
              <a:lnSpc>
                <a:spcPct val="90000"/>
              </a:lnSpc>
              <a:spcBef>
                <a:spcPts val="1968"/>
              </a:spcBef>
              <a:buFont typeface="Arial"/>
              <a:buNone/>
              <a:defRPr sz="2400" kern="1200">
                <a:solidFill>
                  <a:schemeClr val="tx1">
                    <a:lumMod val="50000"/>
                    <a:lumOff val="50000"/>
                  </a:schemeClr>
                </a:solidFill>
                <a:latin typeface="Adobe Garamond Pro"/>
                <a:ea typeface="+mn-ea"/>
                <a:cs typeface="Adobe Garamond Pro"/>
              </a:defRPr>
            </a:lvl1pPr>
            <a:lvl2pPr marL="457200" indent="0" algn="ctr" defTabSz="457200" rtl="0" eaLnBrk="1" latinLnBrk="0" hangingPunct="1">
              <a:lnSpc>
                <a:spcPct val="90000"/>
              </a:lnSpc>
              <a:spcBef>
                <a:spcPts val="1968"/>
              </a:spcBef>
              <a:buFont typeface="Arial"/>
              <a:buNone/>
              <a:defRPr sz="2800" kern="1200">
                <a:solidFill>
                  <a:schemeClr val="tx1">
                    <a:tint val="75000"/>
                  </a:schemeClr>
                </a:solidFill>
                <a:latin typeface="Adobe Garamond Pro"/>
                <a:ea typeface="+mn-ea"/>
                <a:cs typeface="Adobe Garamond Pro"/>
              </a:defRPr>
            </a:lvl2pPr>
            <a:lvl3pPr marL="914400" indent="0" algn="ctr" defTabSz="457200" rtl="0" eaLnBrk="1" latinLnBrk="0" hangingPunct="1">
              <a:lnSpc>
                <a:spcPct val="90000"/>
              </a:lnSpc>
              <a:spcBef>
                <a:spcPts val="1968"/>
              </a:spcBef>
              <a:buFont typeface="Arial"/>
              <a:buNone/>
              <a:defRPr sz="2400" kern="1200">
                <a:solidFill>
                  <a:schemeClr val="tx1">
                    <a:tint val="75000"/>
                  </a:schemeClr>
                </a:solidFill>
                <a:latin typeface="Adobe Garamond Pro"/>
                <a:ea typeface="+mn-ea"/>
                <a:cs typeface="Adobe Garamond Pro"/>
              </a:defRPr>
            </a:lvl3pPr>
            <a:lvl4pPr marL="1371600" indent="0" algn="ctr" defTabSz="457200" rtl="0" eaLnBrk="1" latinLnBrk="0" hangingPunct="1">
              <a:lnSpc>
                <a:spcPct val="90000"/>
              </a:lnSpc>
              <a:spcBef>
                <a:spcPts val="1968"/>
              </a:spcBef>
              <a:buFont typeface="Arial"/>
              <a:buNone/>
              <a:defRPr sz="2000" kern="1200">
                <a:solidFill>
                  <a:schemeClr val="tx1">
                    <a:tint val="75000"/>
                  </a:schemeClr>
                </a:solidFill>
                <a:latin typeface="Adobe Garamond Pro"/>
                <a:ea typeface="+mn-ea"/>
                <a:cs typeface="Adobe Garamond Pro"/>
              </a:defRPr>
            </a:lvl4pPr>
            <a:lvl5pPr marL="1828800" indent="0" algn="ctr" defTabSz="457200" rtl="0" eaLnBrk="1" latinLnBrk="0" hangingPunct="1">
              <a:lnSpc>
                <a:spcPct val="90000"/>
              </a:lnSpc>
              <a:spcBef>
                <a:spcPts val="1968"/>
              </a:spcBef>
              <a:buFont typeface="Arial"/>
              <a:buNone/>
              <a:defRPr sz="2000" kern="1200">
                <a:solidFill>
                  <a:schemeClr val="tx1">
                    <a:tint val="75000"/>
                  </a:schemeClr>
                </a:solidFill>
                <a:latin typeface="Adobe Garamond Pro"/>
                <a:ea typeface="+mn-ea"/>
                <a:cs typeface="Adobe Garamond Pro"/>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lnSpc>
                <a:spcPct val="100000"/>
              </a:lnSpc>
            </a:pPr>
            <a:r>
              <a:rPr lang="en-US" sz="3200" b="1">
                <a:solidFill>
                  <a:schemeClr val="accent2"/>
                </a:solidFill>
                <a:latin typeface="Myriad Pro"/>
                <a:cs typeface="Myriad Pro"/>
                <a:hlinkClick r:id="rId3">
                  <a:extLst>
                    <a:ext uri="{A12FA001-AC4F-418D-AE19-62706E023703}">
                      <ahyp:hlinkClr xmlns:ahyp="http://schemas.microsoft.com/office/drawing/2018/hyperlinkcolor" val="tx"/>
                    </a:ext>
                  </a:extLst>
                </a:hlinkClick>
              </a:rPr>
              <a:t>www.wvperinatal.org</a:t>
            </a:r>
            <a:r>
              <a:rPr lang="en-US" b="1">
                <a:latin typeface="Myriad Pro"/>
                <a:cs typeface="Myriad Pro"/>
              </a:rPr>
              <a:t> </a:t>
            </a:r>
          </a:p>
          <a:p>
            <a:pPr algn="r"/>
            <a:r>
              <a:rPr lang="en-US" sz="1200"/>
              <a:t>Coordinated by the West Virginia Higher Education </a:t>
            </a:r>
            <a:br>
              <a:rPr lang="en-US" sz="1200"/>
            </a:br>
            <a:r>
              <a:rPr lang="en-US" sz="1200"/>
              <a:t>Policy Commission, Division of Health Sciences</a:t>
            </a:r>
          </a:p>
        </p:txBody>
      </p:sp>
    </p:spTree>
    <p:extLst>
      <p:ext uri="{BB962C8B-B14F-4D97-AF65-F5344CB8AC3E}">
        <p14:creationId xmlns:p14="http://schemas.microsoft.com/office/powerpoint/2010/main" val="4271550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161F-C62F-8DAA-852A-D001B8EDE9E7}"/>
              </a:ext>
            </a:extLst>
          </p:cNvPr>
          <p:cNvSpPr>
            <a:spLocks noGrp="1"/>
          </p:cNvSpPr>
          <p:nvPr>
            <p:ph type="title"/>
          </p:nvPr>
        </p:nvSpPr>
        <p:spPr>
          <a:xfrm>
            <a:off x="485955" y="274638"/>
            <a:ext cx="8229600" cy="1143000"/>
          </a:xfrm>
        </p:spPr>
        <p:txBody>
          <a:bodyPr>
            <a:noAutofit/>
          </a:bodyPr>
          <a:lstStyle/>
          <a:p>
            <a:r>
              <a:rPr lang="en-US" sz="3200"/>
              <a:t>Survey Results – Maternal Infant Safety</a:t>
            </a:r>
          </a:p>
        </p:txBody>
      </p:sp>
      <p:graphicFrame>
        <p:nvGraphicFramePr>
          <p:cNvPr id="6" name="Chart 5">
            <a:extLst>
              <a:ext uri="{FF2B5EF4-FFF2-40B4-BE49-F238E27FC236}">
                <a16:creationId xmlns:a16="http://schemas.microsoft.com/office/drawing/2014/main" id="{8B4F5DE8-D9DC-F9C6-0168-22921235D414}"/>
              </a:ext>
            </a:extLst>
          </p:cNvPr>
          <p:cNvGraphicFramePr>
            <a:graphicFrameLocks/>
          </p:cNvGraphicFramePr>
          <p:nvPr>
            <p:extLst>
              <p:ext uri="{D42A27DB-BD31-4B8C-83A1-F6EECF244321}">
                <p14:modId xmlns:p14="http://schemas.microsoft.com/office/powerpoint/2010/main" val="1576435025"/>
              </p:ext>
            </p:extLst>
          </p:nvPr>
        </p:nvGraphicFramePr>
        <p:xfrm>
          <a:off x="1371600" y="1874520"/>
          <a:ext cx="6057900" cy="38512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94F6BC3-99D8-D116-BEF9-F1273707EB22}"/>
              </a:ext>
            </a:extLst>
          </p:cNvPr>
          <p:cNvSpPr txBox="1"/>
          <p:nvPr/>
        </p:nvSpPr>
        <p:spPr>
          <a:xfrm>
            <a:off x="1081816" y="1494582"/>
            <a:ext cx="7037877" cy="523220"/>
          </a:xfrm>
          <a:prstGeom prst="rect">
            <a:avLst/>
          </a:prstGeom>
          <a:noFill/>
        </p:spPr>
        <p:txBody>
          <a:bodyPr wrap="square" rtlCol="0">
            <a:spAutoFit/>
          </a:bodyPr>
          <a:lstStyle/>
          <a:p>
            <a:pPr algn="ctr"/>
            <a:r>
              <a:rPr lang="en-US" sz="2800"/>
              <a:t>Does your facility have a Perinatal Risk team?</a:t>
            </a:r>
          </a:p>
        </p:txBody>
      </p:sp>
    </p:spTree>
    <p:extLst>
      <p:ext uri="{BB962C8B-B14F-4D97-AF65-F5344CB8AC3E}">
        <p14:creationId xmlns:p14="http://schemas.microsoft.com/office/powerpoint/2010/main" val="2149648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161F-C62F-8DAA-852A-D001B8EDE9E7}"/>
              </a:ext>
            </a:extLst>
          </p:cNvPr>
          <p:cNvSpPr>
            <a:spLocks noGrp="1"/>
          </p:cNvSpPr>
          <p:nvPr>
            <p:ph type="title"/>
          </p:nvPr>
        </p:nvSpPr>
        <p:spPr/>
        <p:txBody>
          <a:bodyPr>
            <a:normAutofit/>
          </a:bodyPr>
          <a:lstStyle/>
          <a:p>
            <a:r>
              <a:rPr lang="en-US" sz="3200"/>
              <a:t>Survey Results – Maternal Infant Safety</a:t>
            </a:r>
          </a:p>
        </p:txBody>
      </p:sp>
      <p:graphicFrame>
        <p:nvGraphicFramePr>
          <p:cNvPr id="6" name="Chart 5">
            <a:extLst>
              <a:ext uri="{FF2B5EF4-FFF2-40B4-BE49-F238E27FC236}">
                <a16:creationId xmlns:a16="http://schemas.microsoft.com/office/drawing/2014/main" id="{5EDD00F4-81A9-DBDC-8DAA-40B40F2169C9}"/>
              </a:ext>
            </a:extLst>
          </p:cNvPr>
          <p:cNvGraphicFramePr>
            <a:graphicFrameLocks/>
          </p:cNvGraphicFramePr>
          <p:nvPr>
            <p:extLst>
              <p:ext uri="{D42A27DB-BD31-4B8C-83A1-F6EECF244321}">
                <p14:modId xmlns:p14="http://schemas.microsoft.com/office/powerpoint/2010/main" val="2454334805"/>
              </p:ext>
            </p:extLst>
          </p:nvPr>
        </p:nvGraphicFramePr>
        <p:xfrm>
          <a:off x="599041" y="1775233"/>
          <a:ext cx="7388187" cy="4114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3FB85254-17F4-CB41-FDF6-A200A6414E1B}"/>
              </a:ext>
            </a:extLst>
          </p:cNvPr>
          <p:cNvSpPr txBox="1"/>
          <p:nvPr/>
        </p:nvSpPr>
        <p:spPr>
          <a:xfrm>
            <a:off x="457200" y="1231856"/>
            <a:ext cx="8229600" cy="646331"/>
          </a:xfrm>
          <a:prstGeom prst="rect">
            <a:avLst/>
          </a:prstGeom>
          <a:noFill/>
        </p:spPr>
        <p:txBody>
          <a:bodyPr wrap="square" rtlCol="0">
            <a:spAutoFit/>
          </a:bodyPr>
          <a:lstStyle/>
          <a:p>
            <a:r>
              <a:rPr lang="en-US"/>
              <a:t>Types of shaken baby syndrome / abusive head trauma prevention education to new and expectant parents / caregivers</a:t>
            </a:r>
          </a:p>
        </p:txBody>
      </p:sp>
    </p:spTree>
    <p:extLst>
      <p:ext uri="{BB962C8B-B14F-4D97-AF65-F5344CB8AC3E}">
        <p14:creationId xmlns:p14="http://schemas.microsoft.com/office/powerpoint/2010/main" val="765647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66280-63BF-08F3-9460-DB58D4EE211B}"/>
              </a:ext>
            </a:extLst>
          </p:cNvPr>
          <p:cNvSpPr>
            <a:spLocks noGrp="1"/>
          </p:cNvSpPr>
          <p:nvPr>
            <p:ph type="title"/>
          </p:nvPr>
        </p:nvSpPr>
        <p:spPr/>
        <p:txBody>
          <a:bodyPr anchor="ctr">
            <a:normAutofit/>
          </a:bodyPr>
          <a:lstStyle/>
          <a:p>
            <a:r>
              <a:rPr lang="en-US" sz="4100"/>
              <a:t>Maternal Infant Safety Projects</a:t>
            </a:r>
          </a:p>
        </p:txBody>
      </p:sp>
      <p:sp>
        <p:nvSpPr>
          <p:cNvPr id="3" name="Content Placeholder 2">
            <a:extLst>
              <a:ext uri="{FF2B5EF4-FFF2-40B4-BE49-F238E27FC236}">
                <a16:creationId xmlns:a16="http://schemas.microsoft.com/office/drawing/2014/main" id="{CA107777-66A7-01CE-3D39-3C23230AA01E}"/>
              </a:ext>
            </a:extLst>
          </p:cNvPr>
          <p:cNvSpPr>
            <a:spLocks noGrp="1"/>
          </p:cNvSpPr>
          <p:nvPr>
            <p:ph sz="half" idx="1"/>
          </p:nvPr>
        </p:nvSpPr>
        <p:spPr/>
        <p:txBody>
          <a:bodyPr>
            <a:normAutofit/>
          </a:bodyPr>
          <a:lstStyle/>
          <a:p>
            <a:r>
              <a:rPr lang="en-US"/>
              <a:t>Safe Sleep</a:t>
            </a:r>
          </a:p>
          <a:p>
            <a:r>
              <a:rPr lang="en-US"/>
              <a:t>Fetal Monitoring</a:t>
            </a:r>
          </a:p>
          <a:p>
            <a:r>
              <a:rPr lang="en-US"/>
              <a:t>Infant Mortality</a:t>
            </a:r>
          </a:p>
          <a:p>
            <a:r>
              <a:rPr lang="en-US"/>
              <a:t>Infectious Diseases</a:t>
            </a:r>
          </a:p>
          <a:p>
            <a:r>
              <a:rPr lang="en-US"/>
              <a:t>Emergency Department Education</a:t>
            </a:r>
          </a:p>
        </p:txBody>
      </p:sp>
      <p:pic>
        <p:nvPicPr>
          <p:cNvPr id="6" name="Content Placeholder 5" descr="Baby sleeping with face sideways">
            <a:extLst>
              <a:ext uri="{FF2B5EF4-FFF2-40B4-BE49-F238E27FC236}">
                <a16:creationId xmlns:a16="http://schemas.microsoft.com/office/drawing/2014/main" id="{04F206F2-3C25-898E-FECF-B722402D7DFF}"/>
              </a:ext>
            </a:extLst>
          </p:cNvPr>
          <p:cNvPicPr>
            <a:picLocks noGrp="1" noChangeAspect="1"/>
          </p:cNvPicPr>
          <p:nvPr>
            <p:ph sz="half" idx="2"/>
          </p:nvPr>
        </p:nvPicPr>
        <p:blipFill>
          <a:blip r:embed="rId3"/>
          <a:stretch>
            <a:fillRect/>
          </a:stretch>
        </p:blipFill>
        <p:spPr>
          <a:xfrm>
            <a:off x="4648200" y="2247741"/>
            <a:ext cx="4038600" cy="3230880"/>
          </a:xfrm>
          <a:noFill/>
        </p:spPr>
      </p:pic>
    </p:spTree>
    <p:extLst>
      <p:ext uri="{BB962C8B-B14F-4D97-AF65-F5344CB8AC3E}">
        <p14:creationId xmlns:p14="http://schemas.microsoft.com/office/powerpoint/2010/main" val="1280186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Access to Care</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001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17419F4E-A2C9-4261-B91F-D29A59F53730}"/>
                  </a:ext>
                </a:extLst>
              </p14:cNvPr>
              <p14:cNvContentPartPr/>
              <p14:nvPr/>
            </p14:nvContentPartPr>
            <p14:xfrm>
              <a:off x="1350099" y="1497527"/>
              <a:ext cx="270" cy="270"/>
            </p14:xfrm>
          </p:contentPart>
        </mc:Choice>
        <mc:Fallback xmlns="">
          <p:pic>
            <p:nvPicPr>
              <p:cNvPr id="4" name="Ink 3">
                <a:extLst>
                  <a:ext uri="{FF2B5EF4-FFF2-40B4-BE49-F238E27FC236}">
                    <a16:creationId xmlns:a16="http://schemas.microsoft.com/office/drawing/2014/main" id="{17419F4E-A2C9-4261-B91F-D29A59F53730}"/>
                  </a:ext>
                </a:extLst>
              </p:cNvPr>
              <p:cNvPicPr/>
              <p:nvPr/>
            </p:nvPicPr>
            <p:blipFill>
              <a:blip r:embed="rId4"/>
              <a:stretch>
                <a:fillRect/>
              </a:stretch>
            </p:blipFill>
            <p:spPr>
              <a:xfrm>
                <a:off x="1309599" y="1416527"/>
                <a:ext cx="81000" cy="162000"/>
              </a:xfrm>
              <a:prstGeom prst="rect">
                <a:avLst/>
              </a:prstGeom>
            </p:spPr>
          </p:pic>
        </mc:Fallback>
      </mc:AlternateContent>
      <p:graphicFrame>
        <p:nvGraphicFramePr>
          <p:cNvPr id="5" name="Content Placeholder 3">
            <a:hlinkClick r:id="" action="ppaction://ole?verb=0"/>
            <a:extLst>
              <a:ext uri="{FF2B5EF4-FFF2-40B4-BE49-F238E27FC236}">
                <a16:creationId xmlns:a16="http://schemas.microsoft.com/office/drawing/2014/main" id="{651E70AA-B954-45AD-9AB2-0C71CA4F2885}"/>
              </a:ext>
            </a:extLst>
          </p:cNvPr>
          <p:cNvGraphicFramePr>
            <a:graphicFrameLocks noChangeAspect="1"/>
          </p:cNvGraphicFramePr>
          <p:nvPr/>
        </p:nvGraphicFramePr>
        <p:xfrm>
          <a:off x="-328277" y="1002539"/>
          <a:ext cx="9799537" cy="5779882"/>
        </p:xfrm>
        <a:graphic>
          <a:graphicData uri="http://schemas.openxmlformats.org/presentationml/2006/ole">
            <mc:AlternateContent xmlns:mc="http://schemas.openxmlformats.org/markup-compatibility/2006">
              <mc:Choice xmlns:v="urn:schemas-microsoft-com:vml" Requires="v">
                <p:oleObj name="Presentation" r:id="rId5" imgW="6593049" imgH="3708051" progId="PowerPoint.Show.12">
                  <p:embed/>
                </p:oleObj>
              </mc:Choice>
              <mc:Fallback>
                <p:oleObj name="Presentation" r:id="rId5" imgW="6593049" imgH="3708051" progId="PowerPoint.Show.12">
                  <p:embed/>
                  <p:pic>
                    <p:nvPicPr>
                      <p:cNvPr id="5" name="Content Placeholder 3">
                        <a:hlinkClick r:id="" action="ppaction://ole?verb=0"/>
                        <a:extLst>
                          <a:ext uri="{FF2B5EF4-FFF2-40B4-BE49-F238E27FC236}">
                            <a16:creationId xmlns:a16="http://schemas.microsoft.com/office/drawing/2014/main" id="{651E70AA-B954-45AD-9AB2-0C71CA4F2885}"/>
                          </a:ext>
                        </a:extLst>
                      </p:cNvPr>
                      <p:cNvPicPr/>
                      <p:nvPr/>
                    </p:nvPicPr>
                    <p:blipFill>
                      <a:blip r:embed="rId6"/>
                      <a:stretch>
                        <a:fillRect/>
                      </a:stretch>
                    </p:blipFill>
                    <p:spPr>
                      <a:xfrm>
                        <a:off x="-328277" y="1002539"/>
                        <a:ext cx="9799537" cy="5779882"/>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291FF30-955F-586D-6769-24F959BD8292}"/>
              </a:ext>
            </a:extLst>
          </p:cNvPr>
          <p:cNvSpPr txBox="1"/>
          <p:nvPr/>
        </p:nvSpPr>
        <p:spPr>
          <a:xfrm>
            <a:off x="1251601" y="231825"/>
            <a:ext cx="70255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0973BA"/>
                </a:solidFill>
                <a:latin typeface="Myriad Pro"/>
              </a:rPr>
              <a:t>Access to Care</a:t>
            </a:r>
            <a:endParaRPr lang="en-US" sz="2800">
              <a:cs typeface="Calibri"/>
            </a:endParaRPr>
          </a:p>
        </p:txBody>
      </p:sp>
    </p:spTree>
    <p:extLst>
      <p:ext uri="{BB962C8B-B14F-4D97-AF65-F5344CB8AC3E}">
        <p14:creationId xmlns:p14="http://schemas.microsoft.com/office/powerpoint/2010/main" val="3268149687"/>
      </p:ext>
    </p:extLst>
  </p:cSld>
  <p:clrMapOvr>
    <a:masterClrMapping/>
  </p:clrMapOvr>
</p:sld>
</file>

<file path=ppt/theme/theme1.xml><?xml version="1.0" encoding="utf-8"?>
<a:theme xmlns:a="http://schemas.openxmlformats.org/drawingml/2006/main" name="Template1">
  <a:themeElements>
    <a:clrScheme name="Custom 1">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EE6D49"/>
      </a:hlink>
      <a:folHlink>
        <a:srgbClr val="B26B02"/>
      </a:folHlink>
    </a:clrScheme>
    <a:fontScheme name="Custom 2">
      <a:majorFont>
        <a:latin typeface="Calibri"/>
        <a:ea typeface=""/>
        <a:cs typeface=""/>
      </a:majorFont>
      <a:minorFont>
        <a:latin typeface="Calibri"/>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5349</Words>
  <Application>Microsoft Office PowerPoint</Application>
  <PresentationFormat>On-screen Show (4:3)</PresentationFormat>
  <Paragraphs>337</Paragraphs>
  <Slides>42</Slides>
  <Notes>40</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Template1</vt:lpstr>
      <vt:lpstr>Custom Design</vt:lpstr>
      <vt:lpstr>West Virginia Perinatal Partnership Update</vt:lpstr>
      <vt:lpstr>PowerPoint Presentation</vt:lpstr>
      <vt:lpstr>Maternal Infant Safety</vt:lpstr>
      <vt:lpstr>Survey Results – Maternal Infant Safety</vt:lpstr>
      <vt:lpstr>Survey Results – Maternal Infant Safety</vt:lpstr>
      <vt:lpstr>Survey Results – Maternal Infant Safety</vt:lpstr>
      <vt:lpstr>Maternal Infant Safety Projects</vt:lpstr>
      <vt:lpstr>Access to Care</vt:lpstr>
      <vt:lpstr>PowerPoint Presentation</vt:lpstr>
      <vt:lpstr>PowerPoint Presentation</vt:lpstr>
      <vt:lpstr>Access to Care Projects</vt:lpstr>
      <vt:lpstr>WV RMOMS Project Area</vt:lpstr>
      <vt:lpstr>Access to Care</vt:lpstr>
      <vt:lpstr>Year 2:  Workforce Expansion</vt:lpstr>
      <vt:lpstr>Substance Use Disorder</vt:lpstr>
      <vt:lpstr>Survey Results – Substance Use Disorder</vt:lpstr>
      <vt:lpstr>Substance Use Disorder Projects</vt:lpstr>
      <vt:lpstr>Tobacco Cessation</vt:lpstr>
      <vt:lpstr>Survey Results - Tobacco Cessation</vt:lpstr>
      <vt:lpstr>Tobacco Cessation Projects</vt:lpstr>
      <vt:lpstr>Labor Support</vt:lpstr>
      <vt:lpstr>Survey Results - Labor Support</vt:lpstr>
      <vt:lpstr>Labor Support Projects</vt:lpstr>
      <vt:lpstr>Breastfeeding</vt:lpstr>
      <vt:lpstr>Survey Results - Breastfeeding</vt:lpstr>
      <vt:lpstr>Survey Results - Breastfeeding</vt:lpstr>
      <vt:lpstr>Survey Results – Breastfeeding</vt:lpstr>
      <vt:lpstr>Survey Results – Breastfeeding</vt:lpstr>
      <vt:lpstr>Breastfeeding Projects</vt:lpstr>
      <vt:lpstr>Contraception</vt:lpstr>
      <vt:lpstr>Survey Results - Contraception</vt:lpstr>
      <vt:lpstr>Contraception Projects</vt:lpstr>
      <vt:lpstr>Quality Improvement</vt:lpstr>
      <vt:lpstr>Survey Results – Quality Improvement</vt:lpstr>
      <vt:lpstr>Quality Improvement Projects</vt:lpstr>
      <vt:lpstr>Survey Results - Quality Improvement</vt:lpstr>
      <vt:lpstr>Survey Results- Quality Improvement</vt:lpstr>
      <vt:lpstr>Outreach Education</vt:lpstr>
      <vt:lpstr>Survey Results - Outreach Education</vt:lpstr>
      <vt:lpstr>WVPP Outreach Education</vt:lpstr>
      <vt:lpstr>Outreach Education Resources</vt:lpstr>
      <vt:lpstr>Kimberly Farry, MD, FACOG Board President, West Virginia Perinatal Partnership  Chair, Central Advisory Council Medical Director, OBGYN Outpatient Clinical Services WVU Medicine, St. Joseph's Hospital Buckhannon, WV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presentation title</dc:title>
  <dc:creator>Amy</dc:creator>
  <cp:lastModifiedBy>Kitty P</cp:lastModifiedBy>
  <cp:revision>2</cp:revision>
  <dcterms:created xsi:type="dcterms:W3CDTF">2014-05-12T14:19:28Z</dcterms:created>
  <dcterms:modified xsi:type="dcterms:W3CDTF">2023-09-25T18:51:15Z</dcterms:modified>
</cp:coreProperties>
</file>