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18" r:id="rId2"/>
    <p:sldId id="319" r:id="rId3"/>
    <p:sldId id="320" r:id="rId4"/>
    <p:sldId id="330" r:id="rId5"/>
    <p:sldId id="287" r:id="rId6"/>
    <p:sldId id="288" r:id="rId7"/>
    <p:sldId id="273" r:id="rId8"/>
    <p:sldId id="278" r:id="rId9"/>
    <p:sldId id="275" r:id="rId10"/>
    <p:sldId id="276" r:id="rId11"/>
    <p:sldId id="277" r:id="rId12"/>
    <p:sldId id="279" r:id="rId13"/>
    <p:sldId id="317"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9" r:id="rId34"/>
    <p:sldId id="310" r:id="rId35"/>
    <p:sldId id="308" r:id="rId36"/>
    <p:sldId id="311" r:id="rId37"/>
    <p:sldId id="312" r:id="rId38"/>
    <p:sldId id="313" r:id="rId39"/>
    <p:sldId id="314" r:id="rId40"/>
    <p:sldId id="315" r:id="rId41"/>
    <p:sldId id="316" r:id="rId42"/>
    <p:sldId id="281" r:id="rId43"/>
    <p:sldId id="329" r:id="rId44"/>
    <p:sldId id="332" r:id="rId45"/>
    <p:sldId id="333" r:id="rId46"/>
    <p:sldId id="335" r:id="rId47"/>
    <p:sldId id="337" r:id="rId48"/>
    <p:sldId id="338" r:id="rId49"/>
    <p:sldId id="339" r:id="rId50"/>
    <p:sldId id="340" r:id="rId51"/>
    <p:sldId id="324" r:id="rId52"/>
    <p:sldId id="325" r:id="rId53"/>
    <p:sldId id="326" r:id="rId54"/>
    <p:sldId id="327" r:id="rId55"/>
    <p:sldId id="328" r:id="rId56"/>
    <p:sldId id="321" r:id="rId57"/>
    <p:sldId id="322" r:id="rId58"/>
    <p:sldId id="323" r:id="rId59"/>
    <p:sldId id="28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0B"/>
    <a:srgbClr val="9A8C5C"/>
    <a:srgbClr val="CFC49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3550" autoAdjust="0"/>
  </p:normalViewPr>
  <p:slideViewPr>
    <p:cSldViewPr>
      <p:cViewPr varScale="1">
        <p:scale>
          <a:sx n="73" d="100"/>
          <a:sy n="73" d="100"/>
        </p:scale>
        <p:origin x="1733" y="72"/>
      </p:cViewPr>
      <p:guideLst>
        <p:guide orient="horz" pos="2160"/>
        <p:guide pos="2880"/>
      </p:guideLst>
    </p:cSldViewPr>
  </p:slideViewPr>
  <p:notesTextViewPr>
    <p:cViewPr>
      <p:scale>
        <a:sx n="1" d="1"/>
        <a:sy n="1" d="1"/>
      </p:scale>
      <p:origin x="0" y="0"/>
    </p:cViewPr>
  </p:notesTextViewPr>
  <p:notesViewPr>
    <p:cSldViewPr>
      <p:cViewPr varScale="1">
        <p:scale>
          <a:sx n="68" d="100"/>
          <a:sy n="68" d="100"/>
        </p:scale>
        <p:origin x="-3010"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nfalksmi\Desktop\OHI\FPQC_OHI_throughOctober.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nfalksmi\Desktop\OHI\FPQC_OHI_throughOctober.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a:solidFill>
                  <a:srgbClr val="00510B"/>
                </a:solidFill>
                <a:latin typeface="Garamond" panose="02020404030301010803" pitchFamily="18" charset="0"/>
              </a:defRPr>
            </a:pPr>
            <a:r>
              <a:rPr lang="en-US" sz="3600" dirty="0" smtClean="0">
                <a:solidFill>
                  <a:srgbClr val="00510B"/>
                </a:solidFill>
                <a:latin typeface="Garamond" panose="02020404030301010803" pitchFamily="18" charset="0"/>
              </a:rPr>
              <a:t>Pregnancy-Related</a:t>
            </a:r>
            <a:r>
              <a:rPr lang="en-US" sz="3600" baseline="0" dirty="0" smtClean="0">
                <a:solidFill>
                  <a:srgbClr val="00510B"/>
                </a:solidFill>
                <a:latin typeface="Garamond" panose="02020404030301010803" pitchFamily="18" charset="0"/>
              </a:rPr>
              <a:t> </a:t>
            </a:r>
            <a:r>
              <a:rPr lang="en-US" sz="3600" baseline="0" dirty="0">
                <a:solidFill>
                  <a:srgbClr val="00510B"/>
                </a:solidFill>
                <a:latin typeface="Garamond" panose="02020404030301010803" pitchFamily="18" charset="0"/>
              </a:rPr>
              <a:t>Causes of </a:t>
            </a:r>
            <a:r>
              <a:rPr lang="en-US" sz="3600" baseline="0" dirty="0" smtClean="0">
                <a:solidFill>
                  <a:srgbClr val="00510B"/>
                </a:solidFill>
                <a:latin typeface="Garamond" panose="02020404030301010803" pitchFamily="18" charset="0"/>
              </a:rPr>
              <a:t>Deaths </a:t>
            </a:r>
            <a:r>
              <a:rPr lang="en-US" sz="3600" baseline="0" dirty="0">
                <a:solidFill>
                  <a:srgbClr val="00510B"/>
                </a:solidFill>
                <a:latin typeface="Garamond" panose="02020404030301010803" pitchFamily="18" charset="0"/>
              </a:rPr>
              <a:t>Florida, 1999-2013 (n=615)</a:t>
            </a:r>
          </a:p>
          <a:p>
            <a:pPr>
              <a:defRPr sz="3600">
                <a:solidFill>
                  <a:srgbClr val="00510B"/>
                </a:solidFill>
                <a:latin typeface="Garamond" panose="02020404030301010803" pitchFamily="18" charset="0"/>
              </a:defRPr>
            </a:pPr>
            <a:endParaRPr lang="en-US" sz="3600" dirty="0">
              <a:solidFill>
                <a:srgbClr val="00510B"/>
              </a:solidFill>
              <a:latin typeface="Garamond" panose="02020404030301010803" pitchFamily="18" charset="0"/>
            </a:endParaRPr>
          </a:p>
        </c:rich>
      </c:tx>
      <c:layout>
        <c:manualLayout>
          <c:xMode val="edge"/>
          <c:yMode val="edge"/>
          <c:x val="0.12183546022264456"/>
          <c:y val="0"/>
        </c:manualLayout>
      </c:layout>
      <c:overlay val="0"/>
    </c:title>
    <c:autoTitleDeleted val="0"/>
    <c:plotArea>
      <c:layout>
        <c:manualLayout>
          <c:layoutTarget val="inner"/>
          <c:xMode val="edge"/>
          <c:yMode val="edge"/>
          <c:x val="0.37131652185718167"/>
          <c:y val="0.21871919211318097"/>
          <c:w val="0.56021280206353519"/>
          <c:h val="0.61722510421491439"/>
        </c:manualLayout>
      </c:layout>
      <c:barChart>
        <c:barDir val="bar"/>
        <c:grouping val="clustered"/>
        <c:varyColors val="0"/>
        <c:ser>
          <c:idx val="0"/>
          <c:order val="0"/>
          <c:invertIfNegative val="0"/>
          <c:dPt>
            <c:idx val="10"/>
            <c:invertIfNegative val="0"/>
            <c:bubble3D val="0"/>
            <c:spPr>
              <a:solidFill>
                <a:srgbClr val="FF0000"/>
              </a:solidFill>
            </c:spPr>
            <c:extLst>
              <c:ext xmlns:c16="http://schemas.microsoft.com/office/drawing/2014/chart" uri="{C3380CC4-5D6E-409C-BE32-E72D297353CC}">
                <c16:uniqueId val="{00000001-A515-4D5E-9978-F49BAAB44D75}"/>
              </c:ext>
            </c:extLst>
          </c:dPt>
          <c:dLbls>
            <c:numFmt formatCode="0.0%" sourceLinked="0"/>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Sheet1!$B$55:$B$65</c:f>
              <c:strCache>
                <c:ptCount val="11"/>
                <c:pt idx="0">
                  <c:v>Unknown</c:v>
                </c:pt>
                <c:pt idx="1">
                  <c:v>Other</c:v>
                </c:pt>
                <c:pt idx="2">
                  <c:v>Anesthesia</c:v>
                </c:pt>
                <c:pt idx="3">
                  <c:v>Cerebrovascular accident</c:v>
                </c:pt>
                <c:pt idx="4">
                  <c:v>Ammiotic fluid embolism</c:v>
                </c:pt>
                <c:pt idx="5">
                  <c:v>Cardiovascular</c:v>
                </c:pt>
                <c:pt idx="6">
                  <c:v>Thrombotic embolism</c:v>
                </c:pt>
                <c:pt idx="7">
                  <c:v>Cardiomyopathy</c:v>
                </c:pt>
                <c:pt idx="8">
                  <c:v>Infection</c:v>
                </c:pt>
                <c:pt idx="9">
                  <c:v>Hypertensive disorder</c:v>
                </c:pt>
                <c:pt idx="10">
                  <c:v>Hemorrhage</c:v>
                </c:pt>
              </c:strCache>
            </c:strRef>
          </c:cat>
          <c:val>
            <c:numRef>
              <c:f>Sheet1!$C$55:$C$65</c:f>
              <c:numCache>
                <c:formatCode>0.0%</c:formatCode>
                <c:ptCount val="11"/>
                <c:pt idx="0">
                  <c:v>3.7398373983739838E-2</c:v>
                </c:pt>
                <c:pt idx="1">
                  <c:v>0.12032520325203253</c:v>
                </c:pt>
                <c:pt idx="2">
                  <c:v>1.4634146341463417E-2</c:v>
                </c:pt>
                <c:pt idx="3">
                  <c:v>2.9268292682926834E-2</c:v>
                </c:pt>
                <c:pt idx="4">
                  <c:v>6.1788617886178863E-2</c:v>
                </c:pt>
                <c:pt idx="5">
                  <c:v>8.4552845528455281E-2</c:v>
                </c:pt>
                <c:pt idx="6">
                  <c:v>9.7560975609756101E-2</c:v>
                </c:pt>
                <c:pt idx="7">
                  <c:v>0.10243902439024391</c:v>
                </c:pt>
                <c:pt idx="8">
                  <c:v>0.13170731707317074</c:v>
                </c:pt>
                <c:pt idx="9">
                  <c:v>0.15934959349593497</c:v>
                </c:pt>
                <c:pt idx="10">
                  <c:v>0.16097560975609757</c:v>
                </c:pt>
              </c:numCache>
            </c:numRef>
          </c:val>
          <c:extLst>
            <c:ext xmlns:c16="http://schemas.microsoft.com/office/drawing/2014/chart" uri="{C3380CC4-5D6E-409C-BE32-E72D297353CC}">
              <c16:uniqueId val="{00000002-A515-4D5E-9978-F49BAAB44D75}"/>
            </c:ext>
          </c:extLst>
        </c:ser>
        <c:dLbls>
          <c:showLegendKey val="0"/>
          <c:showVal val="0"/>
          <c:showCatName val="0"/>
          <c:showSerName val="0"/>
          <c:showPercent val="0"/>
          <c:showBubbleSize val="0"/>
        </c:dLbls>
        <c:gapWidth val="61"/>
        <c:axId val="844949216"/>
        <c:axId val="844953136"/>
      </c:barChart>
      <c:catAx>
        <c:axId val="844949216"/>
        <c:scaling>
          <c:orientation val="minMax"/>
        </c:scaling>
        <c:delete val="0"/>
        <c:axPos val="l"/>
        <c:title>
          <c:tx>
            <c:rich>
              <a:bodyPr/>
              <a:lstStyle/>
              <a:p>
                <a:pPr>
                  <a:defRPr sz="2400"/>
                </a:pPr>
                <a:r>
                  <a:rPr lang="en-US" sz="2400" dirty="0"/>
                  <a:t>Cause of Death</a:t>
                </a:r>
              </a:p>
            </c:rich>
          </c:tx>
          <c:layout>
            <c:manualLayout>
              <c:xMode val="edge"/>
              <c:yMode val="edge"/>
              <c:x val="2.6239139288623405E-2"/>
              <c:y val="0.3800176045067537"/>
            </c:manualLayout>
          </c:layout>
          <c:overlay val="0"/>
        </c:title>
        <c:numFmt formatCode="General" sourceLinked="0"/>
        <c:majorTickMark val="none"/>
        <c:minorTickMark val="none"/>
        <c:tickLblPos val="nextTo"/>
        <c:txPr>
          <a:bodyPr/>
          <a:lstStyle/>
          <a:p>
            <a:pPr>
              <a:defRPr sz="2000">
                <a:latin typeface="Arial Narrow" panose="020B0606020202030204" pitchFamily="34" charset="0"/>
              </a:defRPr>
            </a:pPr>
            <a:endParaRPr lang="en-US"/>
          </a:p>
        </c:txPr>
        <c:crossAx val="844953136"/>
        <c:crosses val="autoZero"/>
        <c:auto val="1"/>
        <c:lblAlgn val="ctr"/>
        <c:lblOffset val="100"/>
        <c:tickLblSkip val="1"/>
        <c:noMultiLvlLbl val="0"/>
      </c:catAx>
      <c:valAx>
        <c:axId val="844953136"/>
        <c:scaling>
          <c:orientation val="minMax"/>
        </c:scaling>
        <c:delete val="0"/>
        <c:axPos val="b"/>
        <c:numFmt formatCode="0%" sourceLinked="0"/>
        <c:majorTickMark val="out"/>
        <c:minorTickMark val="none"/>
        <c:tickLblPos val="nextTo"/>
        <c:txPr>
          <a:bodyPr/>
          <a:lstStyle/>
          <a:p>
            <a:pPr>
              <a:defRPr sz="2000"/>
            </a:pPr>
            <a:endParaRPr lang="en-US"/>
          </a:p>
        </c:txPr>
        <c:crossAx val="844949216"/>
        <c:crossesAt val="1"/>
        <c:crossBetween val="between"/>
      </c:valAx>
      <c:spPr>
        <a:ln>
          <a:solidFill>
            <a:schemeClr val="tx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66304559152328"/>
          <c:y val="3.9284457252522831E-2"/>
          <c:w val="0.60556722076407121"/>
          <c:h val="0.76917973036898457"/>
        </c:manualLayout>
      </c:layout>
      <c:lineChart>
        <c:grouping val="standard"/>
        <c:varyColors val="0"/>
        <c:ser>
          <c:idx val="2"/>
          <c:order val="0"/>
          <c:tx>
            <c:strRef>
              <c:f>'Vaginal Quantification'!$F$3</c:f>
              <c:strCache>
                <c:ptCount val="1"/>
                <c:pt idx="0">
                  <c:v>Measured using weight</c:v>
                </c:pt>
              </c:strCache>
            </c:strRef>
          </c:tx>
          <c:spPr>
            <a:ln>
              <a:solidFill>
                <a:srgbClr val="C00000"/>
              </a:solidFill>
            </a:ln>
          </c:spPr>
          <c:marker>
            <c:symbol val="square"/>
            <c:size val="7"/>
            <c:spPr>
              <a:solidFill>
                <a:srgbClr val="C00000"/>
              </a:solidFill>
              <a:ln>
                <a:solidFill>
                  <a:srgbClr val="C00000"/>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00-6615-467F-A191-09B97504749C}"/>
                </c:ext>
              </c:extLst>
            </c:dLbl>
            <c:dLbl>
              <c:idx val="2"/>
              <c:delete val="1"/>
              <c:extLst>
                <c:ext xmlns:c15="http://schemas.microsoft.com/office/drawing/2012/chart" uri="{CE6537A1-D6FC-4f65-9D91-7224C49458BB}"/>
                <c:ext xmlns:c16="http://schemas.microsoft.com/office/drawing/2014/chart" uri="{C3380CC4-5D6E-409C-BE32-E72D297353CC}">
                  <c16:uniqueId val="{00000001-6615-467F-A191-09B97504749C}"/>
                </c:ext>
              </c:extLst>
            </c:dLbl>
            <c:dLbl>
              <c:idx val="4"/>
              <c:delete val="1"/>
              <c:extLst>
                <c:ext xmlns:c15="http://schemas.microsoft.com/office/drawing/2012/chart" uri="{CE6537A1-D6FC-4f65-9D91-7224C49458BB}"/>
                <c:ext xmlns:c16="http://schemas.microsoft.com/office/drawing/2014/chart" uri="{C3380CC4-5D6E-409C-BE32-E72D297353CC}">
                  <c16:uniqueId val="{00000002-6615-467F-A191-09B97504749C}"/>
                </c:ext>
              </c:extLst>
            </c:dLbl>
            <c:dLbl>
              <c:idx val="5"/>
              <c:delete val="1"/>
              <c:extLst>
                <c:ext xmlns:c15="http://schemas.microsoft.com/office/drawing/2012/chart" uri="{CE6537A1-D6FC-4f65-9D91-7224C49458BB}"/>
                <c:ext xmlns:c16="http://schemas.microsoft.com/office/drawing/2014/chart" uri="{C3380CC4-5D6E-409C-BE32-E72D297353CC}">
                  <c16:uniqueId val="{00000003-6615-467F-A191-09B97504749C}"/>
                </c:ext>
              </c:extLst>
            </c:dLbl>
            <c:dLbl>
              <c:idx val="7"/>
              <c:delete val="1"/>
              <c:extLst>
                <c:ext xmlns:c15="http://schemas.microsoft.com/office/drawing/2012/chart" uri="{CE6537A1-D6FC-4f65-9D91-7224C49458BB}"/>
                <c:ext xmlns:c16="http://schemas.microsoft.com/office/drawing/2014/chart" uri="{C3380CC4-5D6E-409C-BE32-E72D297353CC}">
                  <c16:uniqueId val="{00000004-6615-467F-A191-09B97504749C}"/>
                </c:ext>
              </c:extLst>
            </c:dLbl>
            <c:dLbl>
              <c:idx val="10"/>
              <c:delete val="1"/>
              <c:extLst>
                <c:ext xmlns:c15="http://schemas.microsoft.com/office/drawing/2012/chart" uri="{CE6537A1-D6FC-4f65-9D91-7224C49458BB}"/>
                <c:ext xmlns:c16="http://schemas.microsoft.com/office/drawing/2014/chart" uri="{C3380CC4-5D6E-409C-BE32-E72D297353CC}">
                  <c16:uniqueId val="{00000005-6615-467F-A191-09B97504749C}"/>
                </c:ext>
              </c:extLst>
            </c:dLbl>
            <c:dLbl>
              <c:idx val="12"/>
              <c:delete val="1"/>
              <c:extLst>
                <c:ext xmlns:c15="http://schemas.microsoft.com/office/drawing/2012/chart" uri="{CE6537A1-D6FC-4f65-9D91-7224C49458BB}"/>
                <c:ext xmlns:c16="http://schemas.microsoft.com/office/drawing/2014/chart" uri="{C3380CC4-5D6E-409C-BE32-E72D297353CC}">
                  <c16:uniqueId val="{00000006-6615-467F-A191-09B97504749C}"/>
                </c:ext>
              </c:extLst>
            </c:dLbl>
            <c:dLbl>
              <c:idx val="14"/>
              <c:delete val="1"/>
              <c:extLst>
                <c:ext xmlns:c15="http://schemas.microsoft.com/office/drawing/2012/chart" uri="{CE6537A1-D6FC-4f65-9D91-7224C49458BB}"/>
                <c:ext xmlns:c16="http://schemas.microsoft.com/office/drawing/2014/chart" uri="{C3380CC4-5D6E-409C-BE32-E72D297353CC}">
                  <c16:uniqueId val="{00000007-6615-467F-A191-09B97504749C}"/>
                </c:ext>
              </c:extLst>
            </c:dLbl>
            <c:spPr>
              <a:noFill/>
              <a:ln>
                <a:noFill/>
              </a:ln>
              <a:effectLst/>
            </c:spPr>
            <c:txPr>
              <a:bodyPr wrap="square" lIns="38100" tIns="19050" rIns="38100" bIns="19050" anchor="ctr">
                <a:spAutoFit/>
              </a:bodyPr>
              <a:lstStyle/>
              <a:p>
                <a:pPr>
                  <a:defRPr sz="18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'Vaginal Quantification'!$G$1:$W$1</c:f>
              <c:strCache>
                <c:ptCount val="17"/>
                <c:pt idx="0">
                  <c:v>Baseline</c:v>
                </c:pt>
                <c:pt idx="1">
                  <c:v>December</c:v>
                </c:pt>
                <c:pt idx="2">
                  <c:v>Jan-14</c:v>
                </c:pt>
                <c:pt idx="3">
                  <c:v>February</c:v>
                </c:pt>
                <c:pt idx="4">
                  <c:v>March</c:v>
                </c:pt>
                <c:pt idx="5">
                  <c:v>April</c:v>
                </c:pt>
                <c:pt idx="6">
                  <c:v>May</c:v>
                </c:pt>
                <c:pt idx="7">
                  <c:v>June</c:v>
                </c:pt>
                <c:pt idx="8">
                  <c:v>July</c:v>
                </c:pt>
                <c:pt idx="9">
                  <c:v>August</c:v>
                </c:pt>
                <c:pt idx="10">
                  <c:v>September</c:v>
                </c:pt>
                <c:pt idx="11">
                  <c:v>October</c:v>
                </c:pt>
                <c:pt idx="12">
                  <c:v>November</c:v>
                </c:pt>
                <c:pt idx="13">
                  <c:v>December</c:v>
                </c:pt>
                <c:pt idx="14">
                  <c:v>Jan-15</c:v>
                </c:pt>
                <c:pt idx="15">
                  <c:v>February</c:v>
                </c:pt>
                <c:pt idx="16">
                  <c:v>March</c:v>
                </c:pt>
              </c:strCache>
            </c:strRef>
          </c:cat>
          <c:val>
            <c:numRef>
              <c:f>'Vaginal Quantification'!$G$3:$W$3</c:f>
              <c:numCache>
                <c:formatCode>0%</c:formatCode>
                <c:ptCount val="17"/>
                <c:pt idx="0">
                  <c:v>9.5238095238095247E-3</c:v>
                </c:pt>
                <c:pt idx="1">
                  <c:v>0.14285714285714288</c:v>
                </c:pt>
                <c:pt idx="2">
                  <c:v>0.2</c:v>
                </c:pt>
                <c:pt idx="3">
                  <c:v>0.22857142857142859</c:v>
                </c:pt>
                <c:pt idx="4">
                  <c:v>0.2</c:v>
                </c:pt>
                <c:pt idx="5">
                  <c:v>0.34285714285714286</c:v>
                </c:pt>
                <c:pt idx="6">
                  <c:v>0.41176470588235298</c:v>
                </c:pt>
                <c:pt idx="7">
                  <c:v>0.45714285714285718</c:v>
                </c:pt>
                <c:pt idx="8">
                  <c:v>0.45454545454545453</c:v>
                </c:pt>
                <c:pt idx="9">
                  <c:v>0.58823529411764708</c:v>
                </c:pt>
                <c:pt idx="10">
                  <c:v>0.64516129032258063</c:v>
                </c:pt>
                <c:pt idx="11">
                  <c:v>0.63636363636363635</c:v>
                </c:pt>
                <c:pt idx="12">
                  <c:v>0.625</c:v>
                </c:pt>
                <c:pt idx="13">
                  <c:v>0.625</c:v>
                </c:pt>
                <c:pt idx="14">
                  <c:v>0.67741935483870963</c:v>
                </c:pt>
                <c:pt idx="15">
                  <c:v>0.6428571428571429</c:v>
                </c:pt>
                <c:pt idx="16">
                  <c:v>0.70833333333333326</c:v>
                </c:pt>
              </c:numCache>
            </c:numRef>
          </c:val>
          <c:smooth val="0"/>
          <c:extLst>
            <c:ext xmlns:c16="http://schemas.microsoft.com/office/drawing/2014/chart" uri="{C3380CC4-5D6E-409C-BE32-E72D297353CC}">
              <c16:uniqueId val="{00000008-6615-467F-A191-09B97504749C}"/>
            </c:ext>
          </c:extLst>
        </c:ser>
        <c:ser>
          <c:idx val="1"/>
          <c:order val="1"/>
          <c:tx>
            <c:strRef>
              <c:f>'Vaginal Quantification'!$F$4</c:f>
              <c:strCache>
                <c:ptCount val="1"/>
                <c:pt idx="0">
                  <c:v>Measured by collection</c:v>
                </c:pt>
              </c:strCache>
            </c:strRef>
          </c:tx>
          <c:spPr>
            <a:ln>
              <a:solidFill>
                <a:srgbClr val="00B050"/>
              </a:solidFill>
            </a:ln>
          </c:spPr>
          <c:marker>
            <c:symbol val="triangle"/>
            <c:size val="7"/>
            <c:spPr>
              <a:solidFill>
                <a:srgbClr val="00B050"/>
              </a:solidFill>
              <a:ln>
                <a:solidFill>
                  <a:srgbClr val="00B050"/>
                </a:solidFill>
              </a:ln>
            </c:spPr>
          </c:marker>
          <c:cat>
            <c:strRef>
              <c:f>'Vaginal Quantification'!$G$1:$W$1</c:f>
              <c:strCache>
                <c:ptCount val="17"/>
                <c:pt idx="0">
                  <c:v>Baseline</c:v>
                </c:pt>
                <c:pt idx="1">
                  <c:v>December</c:v>
                </c:pt>
                <c:pt idx="2">
                  <c:v>Jan-14</c:v>
                </c:pt>
                <c:pt idx="3">
                  <c:v>February</c:v>
                </c:pt>
                <c:pt idx="4">
                  <c:v>March</c:v>
                </c:pt>
                <c:pt idx="5">
                  <c:v>April</c:v>
                </c:pt>
                <c:pt idx="6">
                  <c:v>May</c:v>
                </c:pt>
                <c:pt idx="7">
                  <c:v>June</c:v>
                </c:pt>
                <c:pt idx="8">
                  <c:v>July</c:v>
                </c:pt>
                <c:pt idx="9">
                  <c:v>August</c:v>
                </c:pt>
                <c:pt idx="10">
                  <c:v>September</c:v>
                </c:pt>
                <c:pt idx="11">
                  <c:v>October</c:v>
                </c:pt>
                <c:pt idx="12">
                  <c:v>November</c:v>
                </c:pt>
                <c:pt idx="13">
                  <c:v>December</c:v>
                </c:pt>
                <c:pt idx="14">
                  <c:v>Jan-15</c:v>
                </c:pt>
                <c:pt idx="15">
                  <c:v>February</c:v>
                </c:pt>
                <c:pt idx="16">
                  <c:v>March</c:v>
                </c:pt>
              </c:strCache>
            </c:strRef>
          </c:cat>
          <c:val>
            <c:numRef>
              <c:f>'Vaginal Quantification'!$G$4:$W$4</c:f>
              <c:numCache>
                <c:formatCode>0%</c:formatCode>
                <c:ptCount val="17"/>
                <c:pt idx="0">
                  <c:v>4.7619047619047616E-2</c:v>
                </c:pt>
                <c:pt idx="1">
                  <c:v>5.7142857142857148E-2</c:v>
                </c:pt>
                <c:pt idx="2">
                  <c:v>0.1142857142857143</c:v>
                </c:pt>
                <c:pt idx="3">
                  <c:v>0.2</c:v>
                </c:pt>
                <c:pt idx="4">
                  <c:v>0.22857142857142859</c:v>
                </c:pt>
                <c:pt idx="5">
                  <c:v>0.34285714285714286</c:v>
                </c:pt>
                <c:pt idx="6">
                  <c:v>0.35294117647058826</c:v>
                </c:pt>
                <c:pt idx="7">
                  <c:v>0.4</c:v>
                </c:pt>
                <c:pt idx="8">
                  <c:v>0.3636363636363637</c:v>
                </c:pt>
                <c:pt idx="9">
                  <c:v>0.44117647058823528</c:v>
                </c:pt>
                <c:pt idx="10">
                  <c:v>0.61290322580645162</c:v>
                </c:pt>
                <c:pt idx="11">
                  <c:v>0.54545454545454553</c:v>
                </c:pt>
                <c:pt idx="12">
                  <c:v>0.46875</c:v>
                </c:pt>
                <c:pt idx="13">
                  <c:v>0.53125</c:v>
                </c:pt>
                <c:pt idx="14">
                  <c:v>0.55172413793103448</c:v>
                </c:pt>
                <c:pt idx="15">
                  <c:v>0.4642857142857143</c:v>
                </c:pt>
                <c:pt idx="16">
                  <c:v>0.5</c:v>
                </c:pt>
              </c:numCache>
            </c:numRef>
          </c:val>
          <c:smooth val="0"/>
          <c:extLst>
            <c:ext xmlns:c16="http://schemas.microsoft.com/office/drawing/2014/chart" uri="{C3380CC4-5D6E-409C-BE32-E72D297353CC}">
              <c16:uniqueId val="{00000009-6615-467F-A191-09B97504749C}"/>
            </c:ext>
          </c:extLst>
        </c:ser>
        <c:ser>
          <c:idx val="0"/>
          <c:order val="2"/>
          <c:tx>
            <c:strRef>
              <c:f>'Vaginal Quantification'!$F$2</c:f>
              <c:strCache>
                <c:ptCount val="1"/>
                <c:pt idx="0">
                  <c:v>Measured using % saturation</c:v>
                </c:pt>
              </c:strCache>
            </c:strRef>
          </c:tx>
          <c:cat>
            <c:strRef>
              <c:f>'Vaginal Quantification'!$G$1:$W$1</c:f>
              <c:strCache>
                <c:ptCount val="17"/>
                <c:pt idx="0">
                  <c:v>Baseline</c:v>
                </c:pt>
                <c:pt idx="1">
                  <c:v>December</c:v>
                </c:pt>
                <c:pt idx="2">
                  <c:v>Jan-14</c:v>
                </c:pt>
                <c:pt idx="3">
                  <c:v>February</c:v>
                </c:pt>
                <c:pt idx="4">
                  <c:v>March</c:v>
                </c:pt>
                <c:pt idx="5">
                  <c:v>April</c:v>
                </c:pt>
                <c:pt idx="6">
                  <c:v>May</c:v>
                </c:pt>
                <c:pt idx="7">
                  <c:v>June</c:v>
                </c:pt>
                <c:pt idx="8">
                  <c:v>July</c:v>
                </c:pt>
                <c:pt idx="9">
                  <c:v>August</c:v>
                </c:pt>
                <c:pt idx="10">
                  <c:v>September</c:v>
                </c:pt>
                <c:pt idx="11">
                  <c:v>October</c:v>
                </c:pt>
                <c:pt idx="12">
                  <c:v>November</c:v>
                </c:pt>
                <c:pt idx="13">
                  <c:v>December</c:v>
                </c:pt>
                <c:pt idx="14">
                  <c:v>Jan-15</c:v>
                </c:pt>
                <c:pt idx="15">
                  <c:v>February</c:v>
                </c:pt>
                <c:pt idx="16">
                  <c:v>March</c:v>
                </c:pt>
              </c:strCache>
            </c:strRef>
          </c:cat>
          <c:val>
            <c:numRef>
              <c:f>'Vaginal Quantification'!$G$2:$W$2</c:f>
              <c:numCache>
                <c:formatCode>0%</c:formatCode>
                <c:ptCount val="17"/>
                <c:pt idx="0">
                  <c:v>0.1142857142857143</c:v>
                </c:pt>
                <c:pt idx="1">
                  <c:v>0.2</c:v>
                </c:pt>
                <c:pt idx="2">
                  <c:v>0.17142857142857143</c:v>
                </c:pt>
                <c:pt idx="3">
                  <c:v>0.1142857142857143</c:v>
                </c:pt>
                <c:pt idx="4">
                  <c:v>0.22857142857142859</c:v>
                </c:pt>
                <c:pt idx="5">
                  <c:v>0.25714285714285717</c:v>
                </c:pt>
                <c:pt idx="6">
                  <c:v>0.20588235294117649</c:v>
                </c:pt>
                <c:pt idx="7">
                  <c:v>0.22857142857142859</c:v>
                </c:pt>
                <c:pt idx="8">
                  <c:v>0.33333333333333337</c:v>
                </c:pt>
                <c:pt idx="9">
                  <c:v>0.38235294117647056</c:v>
                </c:pt>
                <c:pt idx="10">
                  <c:v>0.35483870967741937</c:v>
                </c:pt>
                <c:pt idx="11">
                  <c:v>0.24242424242424243</c:v>
                </c:pt>
                <c:pt idx="12">
                  <c:v>0.28125</c:v>
                </c:pt>
                <c:pt idx="13">
                  <c:v>0.28125</c:v>
                </c:pt>
                <c:pt idx="14">
                  <c:v>0.19354838709677422</c:v>
                </c:pt>
                <c:pt idx="15">
                  <c:v>0.28571428571428575</c:v>
                </c:pt>
                <c:pt idx="16">
                  <c:v>0.29166666666666669</c:v>
                </c:pt>
              </c:numCache>
            </c:numRef>
          </c:val>
          <c:smooth val="0"/>
          <c:extLst>
            <c:ext xmlns:c16="http://schemas.microsoft.com/office/drawing/2014/chart" uri="{C3380CC4-5D6E-409C-BE32-E72D297353CC}">
              <c16:uniqueId val="{0000000A-6615-467F-A191-09B97504749C}"/>
            </c:ext>
          </c:extLst>
        </c:ser>
        <c:dLbls>
          <c:showLegendKey val="0"/>
          <c:showVal val="0"/>
          <c:showCatName val="0"/>
          <c:showSerName val="0"/>
          <c:showPercent val="0"/>
          <c:showBubbleSize val="0"/>
        </c:dLbls>
        <c:marker val="1"/>
        <c:smooth val="0"/>
        <c:axId val="578424096"/>
        <c:axId val="578424656"/>
      </c:lineChart>
      <c:catAx>
        <c:axId val="578424096"/>
        <c:scaling>
          <c:orientation val="minMax"/>
        </c:scaling>
        <c:delete val="0"/>
        <c:axPos val="b"/>
        <c:numFmt formatCode="General" sourceLinked="0"/>
        <c:majorTickMark val="none"/>
        <c:minorTickMark val="none"/>
        <c:tickLblPos val="nextTo"/>
        <c:txPr>
          <a:bodyPr/>
          <a:lstStyle/>
          <a:p>
            <a:pPr>
              <a:defRPr sz="1400">
                <a:latin typeface="Arial Narrow" panose="020B0606020202030204" pitchFamily="34" charset="0"/>
              </a:defRPr>
            </a:pPr>
            <a:endParaRPr lang="en-US"/>
          </a:p>
        </c:txPr>
        <c:crossAx val="578424656"/>
        <c:crosses val="autoZero"/>
        <c:auto val="1"/>
        <c:lblAlgn val="ctr"/>
        <c:lblOffset val="100"/>
        <c:noMultiLvlLbl val="0"/>
      </c:catAx>
      <c:valAx>
        <c:axId val="578424656"/>
        <c:scaling>
          <c:orientation val="minMax"/>
          <c:max val="1"/>
        </c:scaling>
        <c:delete val="0"/>
        <c:axPos val="l"/>
        <c:majorGridlines>
          <c:spPr>
            <a:ln>
              <a:solidFill>
                <a:sysClr val="windowText" lastClr="000000"/>
              </a:solidFill>
            </a:ln>
          </c:spPr>
        </c:majorGridlines>
        <c:title>
          <c:tx>
            <c:rich>
              <a:bodyPr/>
              <a:lstStyle/>
              <a:p>
                <a:pPr algn="ctr" rtl="0">
                  <a:defRPr sz="2000"/>
                </a:pPr>
                <a:r>
                  <a:rPr lang="en-US" sz="2000" dirty="0"/>
                  <a:t>Percent achieved</a:t>
                </a:r>
              </a:p>
            </c:rich>
          </c:tx>
          <c:overlay val="0"/>
        </c:title>
        <c:numFmt formatCode="0%" sourceLinked="1"/>
        <c:majorTickMark val="none"/>
        <c:minorTickMark val="none"/>
        <c:tickLblPos val="nextTo"/>
        <c:txPr>
          <a:bodyPr/>
          <a:lstStyle/>
          <a:p>
            <a:pPr>
              <a:defRPr sz="1600"/>
            </a:pPr>
            <a:endParaRPr lang="en-US"/>
          </a:p>
        </c:txPr>
        <c:crossAx val="578424096"/>
        <c:crosses val="autoZero"/>
        <c:crossBetween val="between"/>
        <c:majorUnit val="0.2"/>
      </c:valAx>
      <c:spPr>
        <a:ln>
          <a:solidFill>
            <a:sysClr val="windowText" lastClr="000000"/>
          </a:solidFill>
        </a:ln>
      </c:spPr>
    </c:plotArea>
    <c:legend>
      <c:legendPos val="r"/>
      <c:layout>
        <c:manualLayout>
          <c:xMode val="edge"/>
          <c:yMode val="edge"/>
          <c:x val="0.77736767279090113"/>
          <c:y val="0.27037428277694714"/>
          <c:w val="0.22108911733255565"/>
          <c:h val="0.41852662074347496"/>
        </c:manualLayout>
      </c:layout>
      <c:overlay val="0"/>
      <c:spPr>
        <a:ln>
          <a:solidFill>
            <a:sysClr val="windowText" lastClr="000000"/>
          </a:solidFill>
        </a:ln>
      </c:spPr>
      <c:txPr>
        <a:bodyPr/>
        <a:lstStyle/>
        <a:p>
          <a:pPr>
            <a:defRPr sz="1800"/>
          </a:pPr>
          <a:endParaRPr lang="en-US"/>
        </a:p>
      </c:txPr>
    </c:legend>
    <c:plotVisOnly val="1"/>
    <c:dispBlanksAs val="gap"/>
    <c:showDLblsOverMax val="0"/>
  </c:chart>
  <c:txPr>
    <a:bodyPr/>
    <a:lstStyle/>
    <a:p>
      <a:pPr>
        <a:defRPr sz="1200">
          <a:latin typeface="Garamond" pitchFamily="18"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19082336930105"/>
          <c:y val="3.9284457252522831E-2"/>
          <c:w val="0.65581437736949544"/>
          <c:h val="0.76833482730636549"/>
        </c:manualLayout>
      </c:layout>
      <c:lineChart>
        <c:grouping val="standard"/>
        <c:varyColors val="0"/>
        <c:ser>
          <c:idx val="1"/>
          <c:order val="0"/>
          <c:tx>
            <c:strRef>
              <c:f>Cesarean_Quantification!$E$4</c:f>
              <c:strCache>
                <c:ptCount val="1"/>
                <c:pt idx="0">
                  <c:v>Measured by collection</c:v>
                </c:pt>
              </c:strCache>
            </c:strRef>
          </c:tx>
          <c:spPr>
            <a:ln>
              <a:solidFill>
                <a:srgbClr val="00B050"/>
              </a:solidFill>
            </a:ln>
          </c:spPr>
          <c:marker>
            <c:symbol val="triangle"/>
            <c:size val="7"/>
            <c:spPr>
              <a:solidFill>
                <a:srgbClr val="00B050"/>
              </a:solidFill>
              <a:ln>
                <a:solidFill>
                  <a:srgbClr val="00B050"/>
                </a:solidFill>
              </a:ln>
            </c:spPr>
          </c:marker>
          <c:dLbls>
            <c:dLbl>
              <c:idx val="2"/>
              <c:delete val="1"/>
              <c:extLst>
                <c:ext xmlns:c15="http://schemas.microsoft.com/office/drawing/2012/chart" uri="{CE6537A1-D6FC-4f65-9D91-7224C49458BB}"/>
                <c:ext xmlns:c16="http://schemas.microsoft.com/office/drawing/2014/chart" uri="{C3380CC4-5D6E-409C-BE32-E72D297353CC}">
                  <c16:uniqueId val="{00000000-3A02-4CFE-8EA7-97C709FD176B}"/>
                </c:ext>
              </c:extLst>
            </c:dLbl>
            <c:dLbl>
              <c:idx val="5"/>
              <c:delete val="1"/>
              <c:extLst>
                <c:ext xmlns:c15="http://schemas.microsoft.com/office/drawing/2012/chart" uri="{CE6537A1-D6FC-4f65-9D91-7224C49458BB}"/>
                <c:ext xmlns:c16="http://schemas.microsoft.com/office/drawing/2014/chart" uri="{C3380CC4-5D6E-409C-BE32-E72D297353CC}">
                  <c16:uniqueId val="{00000001-3A02-4CFE-8EA7-97C709FD176B}"/>
                </c:ext>
              </c:extLst>
            </c:dLbl>
            <c:dLbl>
              <c:idx val="7"/>
              <c:delete val="1"/>
              <c:extLst>
                <c:ext xmlns:c15="http://schemas.microsoft.com/office/drawing/2012/chart" uri="{CE6537A1-D6FC-4f65-9D91-7224C49458BB}"/>
                <c:ext xmlns:c16="http://schemas.microsoft.com/office/drawing/2014/chart" uri="{C3380CC4-5D6E-409C-BE32-E72D297353CC}">
                  <c16:uniqueId val="{00000002-3A02-4CFE-8EA7-97C709FD176B}"/>
                </c:ext>
              </c:extLst>
            </c:dLbl>
            <c:dLbl>
              <c:idx val="10"/>
              <c:delete val="1"/>
              <c:extLst>
                <c:ext xmlns:c15="http://schemas.microsoft.com/office/drawing/2012/chart" uri="{CE6537A1-D6FC-4f65-9D91-7224C49458BB}"/>
                <c:ext xmlns:c16="http://schemas.microsoft.com/office/drawing/2014/chart" uri="{C3380CC4-5D6E-409C-BE32-E72D297353CC}">
                  <c16:uniqueId val="{00000003-3A02-4CFE-8EA7-97C709FD176B}"/>
                </c:ext>
              </c:extLst>
            </c:dLbl>
            <c:dLbl>
              <c:idx val="12"/>
              <c:delete val="1"/>
              <c:extLst>
                <c:ext xmlns:c15="http://schemas.microsoft.com/office/drawing/2012/chart" uri="{CE6537A1-D6FC-4f65-9D91-7224C49458BB}"/>
                <c:ext xmlns:c16="http://schemas.microsoft.com/office/drawing/2014/chart" uri="{C3380CC4-5D6E-409C-BE32-E72D297353CC}">
                  <c16:uniqueId val="{00000004-3A02-4CFE-8EA7-97C709FD176B}"/>
                </c:ext>
              </c:extLst>
            </c:dLbl>
            <c:dLbl>
              <c:idx val="15"/>
              <c:delete val="1"/>
              <c:extLst>
                <c:ext xmlns:c15="http://schemas.microsoft.com/office/drawing/2012/chart" uri="{CE6537A1-D6FC-4f65-9D91-7224C49458BB}"/>
                <c:ext xmlns:c16="http://schemas.microsoft.com/office/drawing/2014/chart" uri="{C3380CC4-5D6E-409C-BE32-E72D297353CC}">
                  <c16:uniqueId val="{00000005-3A02-4CFE-8EA7-97C709FD176B}"/>
                </c:ext>
              </c:extLst>
            </c:dLbl>
            <c:dLbl>
              <c:idx val="16"/>
              <c:layout>
                <c:manualLayout>
                  <c:x val="-2.6234567901234566E-2"/>
                  <c:y val="6.1732718539678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02-4CFE-8EA7-97C709FD176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Cesarean_Quantification!$F$1:$V$1</c:f>
              <c:strCache>
                <c:ptCount val="17"/>
                <c:pt idx="0">
                  <c:v>Baseline</c:v>
                </c:pt>
                <c:pt idx="1">
                  <c:v>December</c:v>
                </c:pt>
                <c:pt idx="2">
                  <c:v>Jan-14</c:v>
                </c:pt>
                <c:pt idx="3">
                  <c:v>February</c:v>
                </c:pt>
                <c:pt idx="4">
                  <c:v>March</c:v>
                </c:pt>
                <c:pt idx="5">
                  <c:v>April</c:v>
                </c:pt>
                <c:pt idx="6">
                  <c:v>May</c:v>
                </c:pt>
                <c:pt idx="7">
                  <c:v>June</c:v>
                </c:pt>
                <c:pt idx="8">
                  <c:v>July</c:v>
                </c:pt>
                <c:pt idx="9">
                  <c:v>August</c:v>
                </c:pt>
                <c:pt idx="10">
                  <c:v>September</c:v>
                </c:pt>
                <c:pt idx="11">
                  <c:v>October</c:v>
                </c:pt>
                <c:pt idx="12">
                  <c:v>November</c:v>
                </c:pt>
                <c:pt idx="13">
                  <c:v>December</c:v>
                </c:pt>
                <c:pt idx="14">
                  <c:v>Jan-15</c:v>
                </c:pt>
                <c:pt idx="15">
                  <c:v>February</c:v>
                </c:pt>
                <c:pt idx="16">
                  <c:v>March</c:v>
                </c:pt>
              </c:strCache>
            </c:strRef>
          </c:cat>
          <c:val>
            <c:numRef>
              <c:f>Cesarean_Quantification!$F$4:$V$4</c:f>
              <c:numCache>
                <c:formatCode>0%</c:formatCode>
                <c:ptCount val="17"/>
                <c:pt idx="0">
                  <c:v>0.47619047619047616</c:v>
                </c:pt>
                <c:pt idx="1">
                  <c:v>0.57142857142857151</c:v>
                </c:pt>
                <c:pt idx="2">
                  <c:v>0.54285714285714282</c:v>
                </c:pt>
                <c:pt idx="3">
                  <c:v>0.54285714285714282</c:v>
                </c:pt>
                <c:pt idx="4">
                  <c:v>0.6</c:v>
                </c:pt>
                <c:pt idx="5">
                  <c:v>0.6</c:v>
                </c:pt>
                <c:pt idx="6">
                  <c:v>0.70588235294117652</c:v>
                </c:pt>
                <c:pt idx="7">
                  <c:v>0.68571428571428572</c:v>
                </c:pt>
                <c:pt idx="8">
                  <c:v>0.63636363636363635</c:v>
                </c:pt>
                <c:pt idx="9">
                  <c:v>0.73529411764705888</c:v>
                </c:pt>
                <c:pt idx="10">
                  <c:v>0.74193548387096775</c:v>
                </c:pt>
                <c:pt idx="11">
                  <c:v>0.7272727272727274</c:v>
                </c:pt>
                <c:pt idx="12">
                  <c:v>0.75</c:v>
                </c:pt>
                <c:pt idx="13">
                  <c:v>0.75</c:v>
                </c:pt>
                <c:pt idx="14">
                  <c:v>0.64516129032258063</c:v>
                </c:pt>
                <c:pt idx="15">
                  <c:v>0.7142857142857143</c:v>
                </c:pt>
                <c:pt idx="16">
                  <c:v>0.70833333333333326</c:v>
                </c:pt>
              </c:numCache>
            </c:numRef>
          </c:val>
          <c:smooth val="0"/>
          <c:extLst>
            <c:ext xmlns:c16="http://schemas.microsoft.com/office/drawing/2014/chart" uri="{C3380CC4-5D6E-409C-BE32-E72D297353CC}">
              <c16:uniqueId val="{00000007-3A02-4CFE-8EA7-97C709FD176B}"/>
            </c:ext>
          </c:extLst>
        </c:ser>
        <c:ser>
          <c:idx val="2"/>
          <c:order val="1"/>
          <c:tx>
            <c:strRef>
              <c:f>Cesarean_Quantification!$E$3</c:f>
              <c:strCache>
                <c:ptCount val="1"/>
                <c:pt idx="0">
                  <c:v>Measured using weight</c:v>
                </c:pt>
              </c:strCache>
            </c:strRef>
          </c:tx>
          <c:spPr>
            <a:ln>
              <a:solidFill>
                <a:srgbClr val="C00000"/>
              </a:solidFill>
            </a:ln>
          </c:spPr>
          <c:marker>
            <c:symbol val="square"/>
            <c:size val="7"/>
            <c:spPr>
              <a:solidFill>
                <a:srgbClr val="C00000"/>
              </a:solidFill>
              <a:ln>
                <a:solidFill>
                  <a:srgbClr val="C00000"/>
                </a:solidFill>
              </a:ln>
            </c:spPr>
          </c:marker>
          <c:dLbls>
            <c:dLbl>
              <c:idx val="16"/>
              <c:layout>
                <c:manualLayout>
                  <c:x val="-3.7037037037037035E-2"/>
                  <c:y val="-2.5600000000000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02-4CFE-8EA7-97C709FD17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Cesarean_Quantification!$F$1:$V$1</c:f>
              <c:strCache>
                <c:ptCount val="17"/>
                <c:pt idx="0">
                  <c:v>Baseline</c:v>
                </c:pt>
                <c:pt idx="1">
                  <c:v>December</c:v>
                </c:pt>
                <c:pt idx="2">
                  <c:v>Jan-14</c:v>
                </c:pt>
                <c:pt idx="3">
                  <c:v>February</c:v>
                </c:pt>
                <c:pt idx="4">
                  <c:v>March</c:v>
                </c:pt>
                <c:pt idx="5">
                  <c:v>April</c:v>
                </c:pt>
                <c:pt idx="6">
                  <c:v>May</c:v>
                </c:pt>
                <c:pt idx="7">
                  <c:v>June</c:v>
                </c:pt>
                <c:pt idx="8">
                  <c:v>July</c:v>
                </c:pt>
                <c:pt idx="9">
                  <c:v>August</c:v>
                </c:pt>
                <c:pt idx="10">
                  <c:v>September</c:v>
                </c:pt>
                <c:pt idx="11">
                  <c:v>October</c:v>
                </c:pt>
                <c:pt idx="12">
                  <c:v>November</c:v>
                </c:pt>
                <c:pt idx="13">
                  <c:v>December</c:v>
                </c:pt>
                <c:pt idx="14">
                  <c:v>Jan-15</c:v>
                </c:pt>
                <c:pt idx="15">
                  <c:v>February</c:v>
                </c:pt>
                <c:pt idx="16">
                  <c:v>March</c:v>
                </c:pt>
              </c:strCache>
            </c:strRef>
          </c:cat>
          <c:val>
            <c:numRef>
              <c:f>Cesarean_Quantification!$F$3:$V$3</c:f>
              <c:numCache>
                <c:formatCode>0%</c:formatCode>
                <c:ptCount val="17"/>
                <c:pt idx="0">
                  <c:v>9.5238095238095247E-3</c:v>
                </c:pt>
                <c:pt idx="1">
                  <c:v>5.7142857142857148E-2</c:v>
                </c:pt>
                <c:pt idx="2">
                  <c:v>5.7142857142857148E-2</c:v>
                </c:pt>
                <c:pt idx="3">
                  <c:v>8.5714285714285715E-2</c:v>
                </c:pt>
                <c:pt idx="4">
                  <c:v>0.17142857142857143</c:v>
                </c:pt>
                <c:pt idx="5">
                  <c:v>0.28571428571428575</c:v>
                </c:pt>
                <c:pt idx="6">
                  <c:v>0.38235294117647056</c:v>
                </c:pt>
                <c:pt idx="7">
                  <c:v>0.34285714285714286</c:v>
                </c:pt>
                <c:pt idx="8">
                  <c:v>0.30303030303030304</c:v>
                </c:pt>
                <c:pt idx="9">
                  <c:v>0.4705882352941177</c:v>
                </c:pt>
                <c:pt idx="10">
                  <c:v>0.45161290322580649</c:v>
                </c:pt>
                <c:pt idx="11">
                  <c:v>0.54545454545454553</c:v>
                </c:pt>
                <c:pt idx="12">
                  <c:v>0.5625</c:v>
                </c:pt>
                <c:pt idx="13">
                  <c:v>0.5625</c:v>
                </c:pt>
                <c:pt idx="14">
                  <c:v>0.61290322580645162</c:v>
                </c:pt>
                <c:pt idx="15">
                  <c:v>0.5357142857142857</c:v>
                </c:pt>
                <c:pt idx="16">
                  <c:v>0.75</c:v>
                </c:pt>
              </c:numCache>
            </c:numRef>
          </c:val>
          <c:smooth val="0"/>
          <c:extLst>
            <c:ext xmlns:c16="http://schemas.microsoft.com/office/drawing/2014/chart" uri="{C3380CC4-5D6E-409C-BE32-E72D297353CC}">
              <c16:uniqueId val="{00000009-3A02-4CFE-8EA7-97C709FD176B}"/>
            </c:ext>
          </c:extLst>
        </c:ser>
        <c:ser>
          <c:idx val="0"/>
          <c:order val="2"/>
          <c:tx>
            <c:strRef>
              <c:f>Cesarean_Quantification!$E$2</c:f>
              <c:strCache>
                <c:ptCount val="1"/>
                <c:pt idx="0">
                  <c:v>Measured using % saturation</c:v>
                </c:pt>
              </c:strCache>
            </c:strRef>
          </c:tx>
          <c:cat>
            <c:strRef>
              <c:f>Cesarean_Quantification!$F$1:$V$1</c:f>
              <c:strCache>
                <c:ptCount val="17"/>
                <c:pt idx="0">
                  <c:v>Baseline</c:v>
                </c:pt>
                <c:pt idx="1">
                  <c:v>December</c:v>
                </c:pt>
                <c:pt idx="2">
                  <c:v>Jan-14</c:v>
                </c:pt>
                <c:pt idx="3">
                  <c:v>February</c:v>
                </c:pt>
                <c:pt idx="4">
                  <c:v>March</c:v>
                </c:pt>
                <c:pt idx="5">
                  <c:v>April</c:v>
                </c:pt>
                <c:pt idx="6">
                  <c:v>May</c:v>
                </c:pt>
                <c:pt idx="7">
                  <c:v>June</c:v>
                </c:pt>
                <c:pt idx="8">
                  <c:v>July</c:v>
                </c:pt>
                <c:pt idx="9">
                  <c:v>August</c:v>
                </c:pt>
                <c:pt idx="10">
                  <c:v>September</c:v>
                </c:pt>
                <c:pt idx="11">
                  <c:v>October</c:v>
                </c:pt>
                <c:pt idx="12">
                  <c:v>November</c:v>
                </c:pt>
                <c:pt idx="13">
                  <c:v>December</c:v>
                </c:pt>
                <c:pt idx="14">
                  <c:v>Jan-15</c:v>
                </c:pt>
                <c:pt idx="15">
                  <c:v>February</c:v>
                </c:pt>
                <c:pt idx="16">
                  <c:v>March</c:v>
                </c:pt>
              </c:strCache>
            </c:strRef>
          </c:cat>
          <c:val>
            <c:numRef>
              <c:f>Cesarean_Quantification!$F$2:$V$2</c:f>
              <c:numCache>
                <c:formatCode>0%</c:formatCode>
                <c:ptCount val="17"/>
                <c:pt idx="0">
                  <c:v>0.1142857142857143</c:v>
                </c:pt>
                <c:pt idx="1">
                  <c:v>0.25714285714285717</c:v>
                </c:pt>
                <c:pt idx="2">
                  <c:v>0.25714285714285717</c:v>
                </c:pt>
                <c:pt idx="3">
                  <c:v>0.2</c:v>
                </c:pt>
                <c:pt idx="4">
                  <c:v>0.25714285714285717</c:v>
                </c:pt>
                <c:pt idx="5">
                  <c:v>0.22857142857142859</c:v>
                </c:pt>
                <c:pt idx="6">
                  <c:v>0.3235294117647059</c:v>
                </c:pt>
                <c:pt idx="7">
                  <c:v>0.28571428571428575</c:v>
                </c:pt>
                <c:pt idx="8">
                  <c:v>0.3636363636363637</c:v>
                </c:pt>
                <c:pt idx="9">
                  <c:v>0.41176470588235298</c:v>
                </c:pt>
                <c:pt idx="10">
                  <c:v>0.41935483870967744</c:v>
                </c:pt>
                <c:pt idx="11">
                  <c:v>0.21212121212121213</c:v>
                </c:pt>
                <c:pt idx="12">
                  <c:v>0.375</c:v>
                </c:pt>
                <c:pt idx="13">
                  <c:v>0.34375</c:v>
                </c:pt>
                <c:pt idx="14">
                  <c:v>0.32258064516129031</c:v>
                </c:pt>
                <c:pt idx="15">
                  <c:v>0.35714285714285715</c:v>
                </c:pt>
                <c:pt idx="16">
                  <c:v>0.29166666666666669</c:v>
                </c:pt>
              </c:numCache>
            </c:numRef>
          </c:val>
          <c:smooth val="0"/>
          <c:extLst>
            <c:ext xmlns:c16="http://schemas.microsoft.com/office/drawing/2014/chart" uri="{C3380CC4-5D6E-409C-BE32-E72D297353CC}">
              <c16:uniqueId val="{0000000A-3A02-4CFE-8EA7-97C709FD176B}"/>
            </c:ext>
          </c:extLst>
        </c:ser>
        <c:dLbls>
          <c:showLegendKey val="0"/>
          <c:showVal val="0"/>
          <c:showCatName val="0"/>
          <c:showSerName val="0"/>
          <c:showPercent val="0"/>
          <c:showBubbleSize val="0"/>
        </c:dLbls>
        <c:marker val="1"/>
        <c:smooth val="0"/>
        <c:axId val="674381232"/>
        <c:axId val="674381792"/>
      </c:lineChart>
      <c:catAx>
        <c:axId val="674381232"/>
        <c:scaling>
          <c:orientation val="minMax"/>
        </c:scaling>
        <c:delete val="0"/>
        <c:axPos val="b"/>
        <c:numFmt formatCode="General" sourceLinked="0"/>
        <c:majorTickMark val="none"/>
        <c:minorTickMark val="none"/>
        <c:tickLblPos val="nextTo"/>
        <c:txPr>
          <a:bodyPr/>
          <a:lstStyle/>
          <a:p>
            <a:pPr>
              <a:defRPr sz="1400">
                <a:latin typeface="Arial Narrow" panose="020B0606020202030204" pitchFamily="34" charset="0"/>
              </a:defRPr>
            </a:pPr>
            <a:endParaRPr lang="en-US"/>
          </a:p>
        </c:txPr>
        <c:crossAx val="674381792"/>
        <c:crosses val="autoZero"/>
        <c:auto val="1"/>
        <c:lblAlgn val="ctr"/>
        <c:lblOffset val="100"/>
        <c:noMultiLvlLbl val="0"/>
      </c:catAx>
      <c:valAx>
        <c:axId val="674381792"/>
        <c:scaling>
          <c:orientation val="minMax"/>
          <c:max val="1"/>
        </c:scaling>
        <c:delete val="0"/>
        <c:axPos val="l"/>
        <c:majorGridlines>
          <c:spPr>
            <a:ln>
              <a:solidFill>
                <a:sysClr val="windowText" lastClr="000000"/>
              </a:solidFill>
            </a:ln>
          </c:spPr>
        </c:majorGridlines>
        <c:title>
          <c:tx>
            <c:rich>
              <a:bodyPr/>
              <a:lstStyle/>
              <a:p>
                <a:pPr>
                  <a:defRPr sz="1800"/>
                </a:pPr>
                <a:r>
                  <a:rPr lang="en-US" sz="1800" dirty="0"/>
                  <a:t>Percent achieved</a:t>
                </a:r>
              </a:p>
            </c:rich>
          </c:tx>
          <c:overlay val="0"/>
        </c:title>
        <c:numFmt formatCode="0%" sourceLinked="1"/>
        <c:majorTickMark val="none"/>
        <c:minorTickMark val="none"/>
        <c:tickLblPos val="nextTo"/>
        <c:txPr>
          <a:bodyPr/>
          <a:lstStyle/>
          <a:p>
            <a:pPr>
              <a:defRPr sz="1600"/>
            </a:pPr>
            <a:endParaRPr lang="en-US"/>
          </a:p>
        </c:txPr>
        <c:crossAx val="674381232"/>
        <c:crosses val="autoZero"/>
        <c:crossBetween val="between"/>
        <c:majorUnit val="0.2"/>
      </c:valAx>
      <c:spPr>
        <a:noFill/>
        <a:ln w="25400">
          <a:solidFill>
            <a:sysClr val="windowText" lastClr="000000"/>
          </a:solidFill>
        </a:ln>
      </c:spPr>
    </c:plotArea>
    <c:legend>
      <c:legendPos val="r"/>
      <c:layout>
        <c:manualLayout>
          <c:xMode val="edge"/>
          <c:yMode val="edge"/>
          <c:x val="0.82330161854768169"/>
          <c:y val="5.0901653416079613E-2"/>
          <c:w val="0.16898233206960242"/>
          <c:h val="0.53902451257334627"/>
        </c:manualLayout>
      </c:layout>
      <c:overlay val="0"/>
      <c:spPr>
        <a:ln>
          <a:solidFill>
            <a:sysClr val="windowText" lastClr="000000"/>
          </a:solidFill>
        </a:ln>
      </c:spPr>
      <c:txPr>
        <a:bodyPr/>
        <a:lstStyle/>
        <a:p>
          <a:pPr>
            <a:defRPr sz="1800"/>
          </a:pPr>
          <a:endParaRPr lang="en-US"/>
        </a:p>
      </c:txPr>
    </c:legend>
    <c:plotVisOnly val="1"/>
    <c:dispBlanksAs val="gap"/>
    <c:showDLblsOverMax val="0"/>
  </c:chart>
  <c:txPr>
    <a:bodyPr/>
    <a:lstStyle/>
    <a:p>
      <a:pPr>
        <a:defRPr sz="1200">
          <a:latin typeface="Garamond" pitchFamily="18"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9D0BB0-7C7F-4D11-857E-1188DA61E837}" type="datetimeFigureOut">
              <a:rPr lang="en-US" smtClean="0"/>
              <a:t>10/10/2017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05B931-8F1B-47BF-83C0-D28F63A21AFA}" type="slidenum">
              <a:rPr lang="en-US" smtClean="0"/>
              <a:t>‹#›</a:t>
            </a:fld>
            <a:endParaRPr lang="en-US" dirty="0"/>
          </a:p>
        </p:txBody>
      </p:sp>
    </p:spTree>
    <p:extLst>
      <p:ext uri="{BB962C8B-B14F-4D97-AF65-F5344CB8AC3E}">
        <p14:creationId xmlns:p14="http://schemas.microsoft.com/office/powerpoint/2010/main" val="395127727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5942" units="1/cm"/>
          <inkml:channelProperty channel="Y" name="resolution" value="39.58763" units="1/cm"/>
          <inkml:channelProperty channel="T" name="resolution" value="1" units="1/dev"/>
        </inkml:channelProperties>
      </inkml:inkSource>
      <inkml:timestamp xml:id="ts0" timeString="2015-05-29T18:52:47.077"/>
    </inkml:context>
    <inkml:brush xml:id="br0">
      <inkml:brushProperty name="width" value="0.06667" units="cm"/>
      <inkml:brushProperty name="height" value="0.06667" units="cm"/>
      <inkml:brushProperty name="fitToCurve" value="1"/>
    </inkml:brush>
  </inkml:definitions>
  <inkml:trace contextRef="#ctx0" brushRef="#br0">0 0 0</inkml:trace>
  <inkml:trace contextRef="#ctx0" brushRef="#br0" timeOffset="1031.2459">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0091BF-3B06-4B3F-B8A8-15349F4FDC65}" type="datetimeFigureOut">
              <a:rPr lang="en-US" smtClean="0"/>
              <a:t>10/10/2017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B95FEE-6075-4A9E-9EF2-68CBDFE65B02}" type="slidenum">
              <a:rPr lang="en-US" smtClean="0"/>
              <a:t>‹#›</a:t>
            </a:fld>
            <a:endParaRPr lang="en-US" dirty="0"/>
          </a:p>
        </p:txBody>
      </p:sp>
    </p:spTree>
    <p:extLst>
      <p:ext uri="{BB962C8B-B14F-4D97-AF65-F5344CB8AC3E}">
        <p14:creationId xmlns:p14="http://schemas.microsoft.com/office/powerpoint/2010/main" val="2898481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4</a:t>
            </a:fld>
            <a:endParaRPr lang="en-US" dirty="0"/>
          </a:p>
        </p:txBody>
      </p:sp>
    </p:spTree>
    <p:extLst>
      <p:ext uri="{BB962C8B-B14F-4D97-AF65-F5344CB8AC3E}">
        <p14:creationId xmlns:p14="http://schemas.microsoft.com/office/powerpoint/2010/main" val="3728350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FF0000"/>
                </a:solidFill>
              </a:rPr>
              <a:t>Because of the complexity of response to hemorrhage and the diversity of staff who need to be involved it is essential to develop a policy that assures communication and knowledge of roles and skills required.  Having a set policy and practicing it makes it easier for staff to respond and focus on individual patient needs—when roles are clear and the team works together there is less chance of mis-steps.</a:t>
            </a:r>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15</a:t>
            </a:fld>
            <a:endParaRPr lang="en-US" dirty="0"/>
          </a:p>
        </p:txBody>
      </p:sp>
    </p:spTree>
    <p:extLst>
      <p:ext uri="{BB962C8B-B14F-4D97-AF65-F5344CB8AC3E}">
        <p14:creationId xmlns:p14="http://schemas.microsoft.com/office/powerpoint/2010/main" val="117800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FF0000"/>
                </a:solidFill>
              </a:rPr>
              <a:t>These are some of the keys to developing a strong protocol—involve key staff, define the response, assure coordination, have prewritten orders and authority to implement the orders, provide for an escalation of intervention as stages of hemorrhage increase.</a:t>
            </a:r>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16</a:t>
            </a:fld>
            <a:endParaRPr lang="en-US" dirty="0"/>
          </a:p>
        </p:txBody>
      </p:sp>
    </p:spTree>
    <p:extLst>
      <p:ext uri="{BB962C8B-B14F-4D97-AF65-F5344CB8AC3E}">
        <p14:creationId xmlns:p14="http://schemas.microsoft.com/office/powerpoint/2010/main" val="2988656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FF0000"/>
                </a:solidFill>
              </a:rPr>
              <a:t>Massive Transfusion Protocols are important components of response to hemorrhages of all types.  OB is no exception.</a:t>
            </a:r>
          </a:p>
          <a:p>
            <a:pPr eaLnBrk="1" hangingPunct="1">
              <a:spcBef>
                <a:spcPct val="0"/>
              </a:spcBef>
            </a:pPr>
            <a:endParaRPr lang="en-US" altLang="en-US" dirty="0" smtClean="0"/>
          </a:p>
        </p:txBody>
      </p:sp>
      <p:sp>
        <p:nvSpPr>
          <p:cNvPr id="10240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19F865-CB6C-4063-B467-46957EEFEEB1}" type="slidenum">
              <a:rPr lang="en-US" smtClean="0"/>
              <a:pPr fontAlgn="base">
                <a:spcBef>
                  <a:spcPct val="0"/>
                </a:spcBef>
                <a:spcAft>
                  <a:spcPct val="0"/>
                </a:spcAft>
                <a:defRPr/>
              </a:pPr>
              <a:t>17</a:t>
            </a:fld>
            <a:endParaRPr lang="en-US" dirty="0" smtClean="0"/>
          </a:p>
        </p:txBody>
      </p:sp>
    </p:spTree>
    <p:extLst>
      <p:ext uri="{BB962C8B-B14F-4D97-AF65-F5344CB8AC3E}">
        <p14:creationId xmlns:p14="http://schemas.microsoft.com/office/powerpoint/2010/main" val="3518613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FF0000"/>
                </a:solidFill>
              </a:rPr>
              <a:t>We have often learned from military action about trauma response, this is the case in responding to hemorrhage.  In the Iraqi War, there were the lowest losses ever in war time from hemorrhage.  A key factor in this change was paying attention to the ratios of Fresh Frozen Plasma and Red Blood Cell infusions.</a:t>
            </a:r>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18</a:t>
            </a:fld>
            <a:endParaRPr lang="en-US" dirty="0"/>
          </a:p>
        </p:txBody>
      </p:sp>
    </p:spTree>
    <p:extLst>
      <p:ext uri="{BB962C8B-B14F-4D97-AF65-F5344CB8AC3E}">
        <p14:creationId xmlns:p14="http://schemas.microsoft.com/office/powerpoint/2010/main" val="1128225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solidFill>
                  <a:srgbClr val="FF0000"/>
                </a:solidFill>
              </a:rPr>
              <a:t>Having a massive transfusion protocol is very important in responding to OB hemorrhage.  In the protocol, it is important to specify the steps needed to anticipate need—coordination with the blood bank to have needed products readily available and standing orders that allow you to keep up with the blood loss by starting infusions as soon as indicated.</a:t>
            </a:r>
          </a:p>
          <a:p>
            <a:pPr eaLnBrk="1" hangingPunct="1">
              <a:spcBef>
                <a:spcPct val="0"/>
              </a:spcBef>
            </a:pPr>
            <a:endParaRPr lang="en-US" altLang="en-US" dirty="0" smtClean="0">
              <a:solidFill>
                <a:srgbClr val="FF0000"/>
              </a:solidFill>
            </a:endParaRPr>
          </a:p>
          <a:p>
            <a:pPr eaLnBrk="1" hangingPunct="1">
              <a:spcBef>
                <a:spcPct val="0"/>
              </a:spcBef>
            </a:pPr>
            <a:r>
              <a:rPr lang="en-US" altLang="en-US" dirty="0" smtClean="0">
                <a:solidFill>
                  <a:srgbClr val="FF0000"/>
                </a:solidFill>
              </a:rPr>
              <a:t>There are recommended ratios of infusions of RBCs to FFP as indicated on this slide.</a:t>
            </a:r>
          </a:p>
          <a:p>
            <a:pPr eaLnBrk="1" hangingPunct="1">
              <a:spcBef>
                <a:spcPct val="0"/>
              </a:spcBef>
            </a:pPr>
            <a:endParaRPr lang="en-US" altLang="en-US" dirty="0" smtClean="0">
              <a:solidFill>
                <a:srgbClr val="FF0000"/>
              </a:solidFill>
            </a:endParaRPr>
          </a:p>
          <a:p>
            <a:pPr eaLnBrk="1" hangingPunct="1">
              <a:spcBef>
                <a:spcPct val="0"/>
              </a:spcBef>
            </a:pPr>
            <a:r>
              <a:rPr lang="en-US" altLang="en-US" dirty="0" smtClean="0">
                <a:solidFill>
                  <a:srgbClr val="FF0000"/>
                </a:solidFill>
              </a:rPr>
              <a:t>There are 2 stages in hemorrhage response—resusciation with transfusion according to the clinical indications, and treatment for DIC using laboratory parameters.</a:t>
            </a:r>
          </a:p>
          <a:p>
            <a:pPr eaLnBrk="1" hangingPunct="1">
              <a:spcBef>
                <a:spcPct val="0"/>
              </a:spcBef>
            </a:pPr>
            <a:endParaRPr lang="en-US" altLang="en-US" dirty="0" smtClean="0">
              <a:solidFill>
                <a:srgbClr val="FF0000"/>
              </a:solidFill>
            </a:endParaRPr>
          </a:p>
          <a:p>
            <a:pPr eaLnBrk="1" hangingPunct="1">
              <a:spcBef>
                <a:spcPct val="0"/>
              </a:spcBef>
            </a:pPr>
            <a:r>
              <a:rPr lang="en-US" altLang="en-US" dirty="0" smtClean="0">
                <a:solidFill>
                  <a:srgbClr val="FF0000"/>
                </a:solidFill>
              </a:rPr>
              <a:t>It is also important to not forget other needed supportive measures when the patient is in this critical state—things to consider are any metabolic acidosis and changes in body temperature that may need correction.</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19</a:t>
            </a:fld>
            <a:endParaRPr lang="en-US" dirty="0"/>
          </a:p>
        </p:txBody>
      </p:sp>
    </p:spTree>
    <p:extLst>
      <p:ext uri="{BB962C8B-B14F-4D97-AF65-F5344CB8AC3E}">
        <p14:creationId xmlns:p14="http://schemas.microsoft.com/office/powerpoint/2010/main" val="1081870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Often massive transfusion protocols have been the realm of the trauma world.  It is now recognized that a specific mass transfusion protocol is necessary for the obstetric unit.  It requires that there be careful coordination with the hospital team—blood bank, anesthesia, ER, ICU, L&amp;D, surgery, postpartum units, pharmacy.</a:t>
            </a:r>
          </a:p>
          <a:p>
            <a:pPr eaLnBrk="1" hangingPunct="1">
              <a:spcBef>
                <a:spcPct val="0"/>
              </a:spcBef>
            </a:pPr>
            <a:endParaRPr lang="en-US" altLang="en-US" dirty="0" smtClean="0"/>
          </a:p>
          <a:p>
            <a:pPr eaLnBrk="1" hangingPunct="1">
              <a:spcBef>
                <a:spcPct val="0"/>
              </a:spcBef>
            </a:pPr>
            <a:r>
              <a:rPr lang="en-US" altLang="en-US" dirty="0" smtClean="0"/>
              <a:t>There are tools to deliver appropriate large volumes of blood replacement and coagulation products and you need to review your current policies and update them as needed.</a:t>
            </a:r>
          </a:p>
          <a:p>
            <a:pPr eaLnBrk="1" hangingPunct="1">
              <a:spcBef>
                <a:spcPct val="0"/>
              </a:spcBef>
            </a:pPr>
            <a:endParaRPr lang="en-US" altLang="en-US" dirty="0" smtClean="0"/>
          </a:p>
        </p:txBody>
      </p:sp>
      <p:sp>
        <p:nvSpPr>
          <p:cNvPr id="4" name="Slide Number Placeholder 3"/>
          <p:cNvSpPr>
            <a:spLocks noGrp="1"/>
          </p:cNvSpPr>
          <p:nvPr>
            <p:ph type="sldNum" sz="quarter" idx="10"/>
          </p:nvPr>
        </p:nvSpPr>
        <p:spPr/>
        <p:txBody>
          <a:bodyPr/>
          <a:lstStyle/>
          <a:p>
            <a:fld id="{37B95FEE-6075-4A9E-9EF2-68CBDFE65B02}" type="slidenum">
              <a:rPr lang="en-US" smtClean="0"/>
              <a:t>20</a:t>
            </a:fld>
            <a:endParaRPr lang="en-US" dirty="0"/>
          </a:p>
        </p:txBody>
      </p:sp>
    </p:spTree>
    <p:extLst>
      <p:ext uri="{BB962C8B-B14F-4D97-AF65-F5344CB8AC3E}">
        <p14:creationId xmlns:p14="http://schemas.microsoft.com/office/powerpoint/2010/main" val="1620060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Core Principal – Recognition of risk</a:t>
            </a:r>
          </a:p>
        </p:txBody>
      </p:sp>
      <p:sp>
        <p:nvSpPr>
          <p:cNvPr id="4" name="Slide Number Placeholder 3"/>
          <p:cNvSpPr>
            <a:spLocks noGrp="1"/>
          </p:cNvSpPr>
          <p:nvPr>
            <p:ph type="sldNum" sz="quarter" idx="5"/>
          </p:nvPr>
        </p:nvSpPr>
        <p:spPr/>
        <p:txBody>
          <a:bodyPr/>
          <a:lstStyle/>
          <a:p>
            <a:pPr>
              <a:defRPr/>
            </a:pPr>
            <a:fld id="{7727D0F2-2845-444D-AE60-4C2922194E0D}" type="slidenum">
              <a:rPr lang="en-US" smtClean="0"/>
              <a:pPr>
                <a:defRPr/>
              </a:pPr>
              <a:t>21</a:t>
            </a:fld>
            <a:endParaRPr lang="en-US" dirty="0"/>
          </a:p>
        </p:txBody>
      </p:sp>
    </p:spTree>
    <p:extLst>
      <p:ext uri="{BB962C8B-B14F-4D97-AF65-F5344CB8AC3E}">
        <p14:creationId xmlns:p14="http://schemas.microsoft.com/office/powerpoint/2010/main" val="358875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Recognition of hemorrhage begins with admission and identification of risk factors.  Prewritten order sets based on risk scores will assist in keeping the team aware of the potential for hemorrhage.  Other tools and checklists will be used as indicated.</a:t>
            </a:r>
          </a:p>
        </p:txBody>
      </p:sp>
      <p:sp>
        <p:nvSpPr>
          <p:cNvPr id="10650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B8892BA-9D5C-4C4C-AC0E-9B6E9A443C8D}" type="slidenum">
              <a:rPr lang="en-US" smtClean="0"/>
              <a:pPr fontAlgn="base">
                <a:spcBef>
                  <a:spcPct val="0"/>
                </a:spcBef>
                <a:spcAft>
                  <a:spcPct val="0"/>
                </a:spcAft>
                <a:defRPr/>
              </a:pPr>
              <a:t>22</a:t>
            </a:fld>
            <a:endParaRPr lang="en-US" dirty="0" smtClean="0"/>
          </a:p>
        </p:txBody>
      </p:sp>
    </p:spTree>
    <p:extLst>
      <p:ext uri="{BB962C8B-B14F-4D97-AF65-F5344CB8AC3E}">
        <p14:creationId xmlns:p14="http://schemas.microsoft.com/office/powerpoint/2010/main" val="1076646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FF0000"/>
                </a:solidFill>
              </a:rPr>
              <a:t>This table</a:t>
            </a:r>
            <a:r>
              <a:rPr lang="en-US" altLang="en-US" baseline="0" dirty="0" smtClean="0">
                <a:solidFill>
                  <a:srgbClr val="FF0000"/>
                </a:solidFill>
              </a:rPr>
              <a:t> is a </a:t>
            </a:r>
            <a:r>
              <a:rPr lang="en-US" altLang="en-US" dirty="0" smtClean="0">
                <a:solidFill>
                  <a:srgbClr val="FF0000"/>
                </a:solidFill>
              </a:rPr>
              <a:t> tool that has been  revised from the California Maternal Quality Care Collaborative Toolkit. As you see</a:t>
            </a:r>
            <a:r>
              <a:rPr lang="en-US" altLang="en-US" baseline="0" dirty="0" smtClean="0">
                <a:solidFill>
                  <a:srgbClr val="FF0000"/>
                </a:solidFill>
              </a:rPr>
              <a:t> in this table various risk factors are listed based on the degree of hemorrhage risk. This tool can be used to identify women at risk both during the antepartum and intrapartum period.</a:t>
            </a:r>
            <a:endParaRPr lang="en-US" altLang="en-US" dirty="0" smtClean="0"/>
          </a:p>
        </p:txBody>
      </p:sp>
      <p:sp>
        <p:nvSpPr>
          <p:cNvPr id="10752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1ADC7E1-961F-4876-9970-D89182590421}" type="slidenum">
              <a:rPr lang="en-US" smtClean="0"/>
              <a:pPr fontAlgn="base">
                <a:spcBef>
                  <a:spcPct val="0"/>
                </a:spcBef>
                <a:spcAft>
                  <a:spcPct val="0"/>
                </a:spcAft>
                <a:defRPr/>
              </a:pPr>
              <a:t>23</a:t>
            </a:fld>
            <a:endParaRPr lang="en-US" dirty="0" smtClean="0"/>
          </a:p>
        </p:txBody>
      </p:sp>
    </p:spTree>
    <p:extLst>
      <p:ext uri="{BB962C8B-B14F-4D97-AF65-F5344CB8AC3E}">
        <p14:creationId xmlns:p14="http://schemas.microsoft.com/office/powerpoint/2010/main" val="87442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Core Principal – RESPONSE. </a:t>
            </a:r>
          </a:p>
          <a:p>
            <a:pPr eaLnBrk="1" hangingPunct="1">
              <a:spcBef>
                <a:spcPct val="0"/>
              </a:spcBef>
            </a:pPr>
            <a:r>
              <a:rPr lang="en-US" altLang="en-US" dirty="0" smtClean="0"/>
              <a:t>Active Management of the Third Stage of Labor or AMTSL is an evolving concept.  </a:t>
            </a:r>
          </a:p>
        </p:txBody>
      </p:sp>
      <p:sp>
        <p:nvSpPr>
          <p:cNvPr id="10854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0AD29B1-2A72-4D0D-8753-7EC6D5AC3635}" type="slidenum">
              <a:rPr lang="en-US" smtClean="0"/>
              <a:pPr fontAlgn="base">
                <a:spcBef>
                  <a:spcPct val="0"/>
                </a:spcBef>
                <a:spcAft>
                  <a:spcPct val="0"/>
                </a:spcAft>
                <a:defRPr/>
              </a:pPr>
              <a:t>24</a:t>
            </a:fld>
            <a:endParaRPr lang="en-US" dirty="0" smtClean="0"/>
          </a:p>
        </p:txBody>
      </p:sp>
    </p:spTree>
    <p:extLst>
      <p:ext uri="{BB962C8B-B14F-4D97-AF65-F5344CB8AC3E}">
        <p14:creationId xmlns:p14="http://schemas.microsoft.com/office/powerpoint/2010/main" val="204337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Some findings from our application/baseline questionnaire of hospitals participating in the OHI.</a:t>
            </a:r>
          </a:p>
          <a:p>
            <a:pPr eaLnBrk="1" hangingPunct="1">
              <a:spcBef>
                <a:spcPct val="0"/>
              </a:spcBef>
            </a:pPr>
            <a:endParaRPr lang="en-US" altLang="en-US" dirty="0" smtClean="0"/>
          </a:p>
          <a:p>
            <a:pPr eaLnBrk="1" hangingPunct="1">
              <a:spcBef>
                <a:spcPct val="0"/>
              </a:spcBef>
            </a:pPr>
            <a:r>
              <a:rPr lang="en-US" altLang="en-US" dirty="0" smtClean="0"/>
              <a:t>The findings from our survey of Florida hospitals recruited to participate in the pilot phase of the OHI indicated that 1/3 of hospitals do not have a written general hemorrhage policy and 35% do not have MTP.</a:t>
            </a:r>
          </a:p>
          <a:p>
            <a:pPr eaLnBrk="1" hangingPunct="1">
              <a:spcBef>
                <a:spcPct val="0"/>
              </a:spcBef>
            </a:pPr>
            <a:r>
              <a:rPr lang="en-US" altLang="en-US" dirty="0" smtClean="0"/>
              <a:t>The majority of hospitals define hemorrhage as &gt;500 cc for a vaginal birth and &gt;1000 cc for a C/S</a:t>
            </a:r>
          </a:p>
          <a:p>
            <a:pPr eaLnBrk="1" hangingPunct="1">
              <a:spcBef>
                <a:spcPct val="0"/>
              </a:spcBef>
            </a:pPr>
            <a:r>
              <a:rPr lang="en-US" altLang="en-US" dirty="0" smtClean="0"/>
              <a:t>More than half of Florida hospitals surveyed report that they do not perform debriefs after hemorrhage events.</a:t>
            </a:r>
          </a:p>
          <a:p>
            <a:pPr eaLnBrk="1" hangingPunct="1">
              <a:spcBef>
                <a:spcPct val="0"/>
              </a:spcBef>
            </a:pPr>
            <a:r>
              <a:rPr lang="en-US" altLang="en-US" dirty="0" smtClean="0"/>
              <a:t>Only 13% do not perform simulation drills. Of those hospitals that do perform drills, a third of them do not have physicians participating.</a:t>
            </a:r>
          </a:p>
          <a:p>
            <a:pPr eaLnBrk="1" hangingPunct="1">
              <a:spcBef>
                <a:spcPct val="0"/>
              </a:spcBef>
            </a:pPr>
            <a:r>
              <a:rPr lang="en-US" altLang="en-US" dirty="0" smtClean="0"/>
              <a:t>100% of hospitals have access to oxytocin, methergine, high dose misoprostol, and hemabate, but a third of hospitals report they do not have access to all procedural options (e.g. B-Lynch suture)</a:t>
            </a:r>
          </a:p>
          <a:p>
            <a:pPr eaLnBrk="1" hangingPunct="1">
              <a:spcBef>
                <a:spcPct val="0"/>
              </a:spcBef>
            </a:pPr>
            <a:r>
              <a:rPr lang="en-US" altLang="en-US" dirty="0" smtClean="0"/>
              <a:t>58% of Florida hospitals who participated in this interest questionnaire reported that they utilize techniques to quantify blood loss for both vaginal and cesarean births.  (but some of these hospitals also sometimes used estimation of blood loss. Only 26% of hospitals never estimated and only quantified  blood loss).</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6</a:t>
            </a:fld>
            <a:endParaRPr lang="en-US" dirty="0"/>
          </a:p>
        </p:txBody>
      </p:sp>
    </p:spTree>
    <p:extLst>
      <p:ext uri="{BB962C8B-B14F-4D97-AF65-F5344CB8AC3E}">
        <p14:creationId xmlns:p14="http://schemas.microsoft.com/office/powerpoint/2010/main" val="3548331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Various studies showing different combinations of components, dosing, timing and technique were studied and reported in the literature.  Current research most strongly supports the use of uterotonics in the third stage for reduction in severe blood loss, blood transfusions and the use of additional uterotonics. A meta analysis of active v. expectant management </a:t>
            </a:r>
            <a:r>
              <a:rPr lang="en-US" altLang="en-US" baseline="0" dirty="0" smtClean="0"/>
              <a:t> demonstrated </a:t>
            </a:r>
            <a:r>
              <a:rPr lang="en-US" altLang="en-US" dirty="0" smtClean="0"/>
              <a:t>62% fewer PPH in Active Management group versus Expectant Management (Postpartum estimated blood loss of </a:t>
            </a:r>
            <a:r>
              <a:rPr lang="en-US" altLang="en-US" dirty="0" smtClean="0">
                <a:ea typeface="ＭＳ Ｐゴシック" pitchFamily="34" charset="-128"/>
              </a:rPr>
              <a:t>≥ 500 ml for vaginal birth)</a:t>
            </a:r>
            <a:endParaRPr lang="en-US" altLang="en-US" dirty="0" smtClean="0"/>
          </a:p>
          <a:p>
            <a:pPr eaLnBrk="1" hangingPunct="1">
              <a:spcBef>
                <a:spcPct val="0"/>
              </a:spcBef>
            </a:pPr>
            <a:r>
              <a:rPr lang="en-US" altLang="en-US" dirty="0" smtClean="0"/>
              <a:t>We recommend that women receive oxytocin at delivery of the baby and fundal massage.  Gentle, controlled cord traction by a skilled care provider is an optional component of AMSTL.</a:t>
            </a:r>
          </a:p>
          <a:p>
            <a:pPr eaLnBrk="1" hangingPunct="1">
              <a:spcBef>
                <a:spcPct val="0"/>
              </a:spcBef>
            </a:pPr>
            <a:r>
              <a:rPr lang="en-US" altLang="en-US" dirty="0" smtClean="0"/>
              <a:t>Physiologic management of the third stage which requires a different skill set may be a viable alternative for low risk women who received no interventions that increase PPH risk and who have been counseled on risks, benefits and the alternative of AMSTL. </a:t>
            </a:r>
          </a:p>
          <a:p>
            <a:pPr eaLnBrk="1" hangingPunct="1">
              <a:spcBef>
                <a:spcPct val="0"/>
              </a:spcBef>
            </a:pPr>
            <a:endParaRPr lang="en-US" altLang="en-US" dirty="0" smtClean="0"/>
          </a:p>
        </p:txBody>
      </p:sp>
      <p:sp>
        <p:nvSpPr>
          <p:cNvPr id="10957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EB522F1-52E5-4303-878B-254719CE99D1}" type="slidenum">
              <a:rPr lang="en-US" smtClean="0"/>
              <a:pPr fontAlgn="base">
                <a:spcBef>
                  <a:spcPct val="0"/>
                </a:spcBef>
                <a:spcAft>
                  <a:spcPct val="0"/>
                </a:spcAft>
                <a:defRPr/>
              </a:pPr>
              <a:t>25</a:t>
            </a:fld>
            <a:endParaRPr lang="en-US" dirty="0" smtClean="0"/>
          </a:p>
        </p:txBody>
      </p:sp>
    </p:spTree>
    <p:extLst>
      <p:ext uri="{BB962C8B-B14F-4D97-AF65-F5344CB8AC3E}">
        <p14:creationId xmlns:p14="http://schemas.microsoft.com/office/powerpoint/2010/main" val="1658341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Quantification of blood loss rather than estimations of blood loss can improve the early recognition and response to hemorrhage.  We are going to discuss this practice and some of the tools that make it easier to implement.</a:t>
            </a:r>
          </a:p>
          <a:p>
            <a:pPr eaLnBrk="1" hangingPunct="1">
              <a:spcBef>
                <a:spcPct val="0"/>
              </a:spcBef>
            </a:pPr>
            <a:endParaRPr lang="en-US" altLang="en-US" dirty="0" smtClean="0"/>
          </a:p>
        </p:txBody>
      </p:sp>
      <p:sp>
        <p:nvSpPr>
          <p:cNvPr id="1105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06647A-74DA-462F-A7FE-38F852B00D4F}" type="slidenum">
              <a:rPr lang="en-US" smtClean="0"/>
              <a:pPr fontAlgn="base">
                <a:spcBef>
                  <a:spcPct val="0"/>
                </a:spcBef>
                <a:spcAft>
                  <a:spcPct val="0"/>
                </a:spcAft>
                <a:defRPr/>
              </a:pPr>
              <a:t>26</a:t>
            </a:fld>
            <a:endParaRPr lang="en-US" dirty="0" smtClean="0"/>
          </a:p>
        </p:txBody>
      </p:sp>
    </p:spTree>
    <p:extLst>
      <p:ext uri="{BB962C8B-B14F-4D97-AF65-F5344CB8AC3E}">
        <p14:creationId xmlns:p14="http://schemas.microsoft.com/office/powerpoint/2010/main" val="3687019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Accurate estimation</a:t>
            </a:r>
            <a:r>
              <a:rPr lang="en-US" altLang="en-US" baseline="0" dirty="0" smtClean="0"/>
              <a:t> of blood loss</a:t>
            </a:r>
            <a:r>
              <a:rPr lang="en-US" altLang="en-US" dirty="0" smtClean="0"/>
              <a:t> is critical in planning interventions for the patient experiencing PPH.  Studies</a:t>
            </a:r>
            <a:r>
              <a:rPr lang="en-US" altLang="en-US" baseline="0" dirty="0" smtClean="0"/>
              <a:t> have consistently demonstrated an underestimation of blood loss by providers. Given this data, several professional societies </a:t>
            </a:r>
            <a:r>
              <a:rPr lang="en-US" altLang="en-US" dirty="0" smtClean="0"/>
              <a:t> recommend quantification of blood loss  after every birth.    AWHONN recommends QBL also after noting  the success of the California Maternal Quality Care Collaborative results initiated in 2010.</a:t>
            </a:r>
          </a:p>
          <a:p>
            <a:pPr eaLnBrk="1" hangingPunct="1">
              <a:spcBef>
                <a:spcPct val="0"/>
              </a:spcBef>
            </a:pPr>
            <a:endParaRPr lang="en-US" altLang="en-US" dirty="0" smtClean="0"/>
          </a:p>
          <a:p>
            <a:pPr eaLnBrk="1" hangingPunct="1">
              <a:spcBef>
                <a:spcPct val="0"/>
              </a:spcBef>
            </a:pPr>
            <a:r>
              <a:rPr lang="en-US" altLang="en-US" dirty="0" smtClean="0"/>
              <a:t>Maternal morbidity and mortality is associated with delay in diagnosis and delay in interventions with PPH.  QBL may result in earlier interventions and improved outcomes.</a:t>
            </a:r>
          </a:p>
          <a:p>
            <a:pPr eaLnBrk="1" hangingPunct="1">
              <a:spcBef>
                <a:spcPct val="0"/>
              </a:spcBef>
            </a:pPr>
            <a:endParaRPr lang="en-US" altLang="en-US" dirty="0" smtClean="0"/>
          </a:p>
          <a:p>
            <a:pPr eaLnBrk="1" hangingPunct="1">
              <a:spcBef>
                <a:spcPct val="0"/>
              </a:spcBef>
            </a:pPr>
            <a:endParaRPr lang="en-US" altLang="en-US" dirty="0" smtClean="0"/>
          </a:p>
        </p:txBody>
      </p:sp>
      <p:sp>
        <p:nvSpPr>
          <p:cNvPr id="1116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0D34DAF-F1C3-4B23-9DD2-D5E5A65F3345}" type="slidenum">
              <a:rPr lang="en-US" smtClean="0"/>
              <a:pPr fontAlgn="base">
                <a:spcBef>
                  <a:spcPct val="0"/>
                </a:spcBef>
                <a:spcAft>
                  <a:spcPct val="0"/>
                </a:spcAft>
                <a:defRPr/>
              </a:pPr>
              <a:t>27</a:t>
            </a:fld>
            <a:endParaRPr lang="en-US" dirty="0" smtClean="0"/>
          </a:p>
        </p:txBody>
      </p:sp>
    </p:spTree>
    <p:extLst>
      <p:ext uri="{BB962C8B-B14F-4D97-AF65-F5344CB8AC3E}">
        <p14:creationId xmlns:p14="http://schemas.microsoft.com/office/powerpoint/2010/main" val="3324511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is</a:t>
            </a:r>
            <a:r>
              <a:rPr lang="en-US" baseline="0" dirty="0" smtClean="0"/>
              <a:t> an example of an educational tool that can be used for blood loss quantification. These pictures can be posted in all delivery areas including the operating room and the delivery room.</a:t>
            </a:r>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28</a:t>
            </a:fld>
            <a:endParaRPr lang="en-US" dirty="0"/>
          </a:p>
        </p:txBody>
      </p:sp>
    </p:spTree>
    <p:extLst>
      <p:ext uri="{BB962C8B-B14F-4D97-AF65-F5344CB8AC3E}">
        <p14:creationId xmlns:p14="http://schemas.microsoft.com/office/powerpoint/2010/main" val="3493766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intent is to be consistent, measure over time, assure the postpartum unit is alert to potential for hemorrhage and that measurement is looked at in a cumulative way so that trigger levels are recognized and response initiated.  It is also important that these measures be reported off to the postpartum floor in all cases where blood loss is 500 cc or greater so that the cumulative amount can continue to be monitored and the trigger recognized if blood loss resumes or continues.</a:t>
            </a:r>
          </a:p>
        </p:txBody>
      </p:sp>
      <p:sp>
        <p:nvSpPr>
          <p:cNvPr id="11776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4B162BF-8944-4F2E-BBB4-430F13F563C6}" type="slidenum">
              <a:rPr lang="en-US" smtClean="0"/>
              <a:pPr fontAlgn="base">
                <a:spcBef>
                  <a:spcPct val="0"/>
                </a:spcBef>
                <a:spcAft>
                  <a:spcPct val="0"/>
                </a:spcAft>
                <a:defRPr/>
              </a:pPr>
              <a:t>29</a:t>
            </a:fld>
            <a:endParaRPr lang="en-US" dirty="0" smtClean="0"/>
          </a:p>
        </p:txBody>
      </p:sp>
    </p:spTree>
    <p:extLst>
      <p:ext uri="{BB962C8B-B14F-4D97-AF65-F5344CB8AC3E}">
        <p14:creationId xmlns:p14="http://schemas.microsoft.com/office/powerpoint/2010/main" val="2451097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Each member  of the obstetric is vital to assuring a complete assessment, information must be accurately and clearly  communicated to the team.</a:t>
            </a:r>
          </a:p>
        </p:txBody>
      </p:sp>
      <p:sp>
        <p:nvSpPr>
          <p:cNvPr id="1187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E9CD50E-1991-4915-AD77-1636A52E3D73}" type="slidenum">
              <a:rPr lang="en-US" smtClean="0"/>
              <a:pPr fontAlgn="base">
                <a:spcBef>
                  <a:spcPct val="0"/>
                </a:spcBef>
                <a:spcAft>
                  <a:spcPct val="0"/>
                </a:spcAft>
                <a:defRPr/>
              </a:pPr>
              <a:t>30</a:t>
            </a:fld>
            <a:endParaRPr lang="en-US" dirty="0" smtClean="0"/>
          </a:p>
        </p:txBody>
      </p:sp>
    </p:spTree>
    <p:extLst>
      <p:ext uri="{BB962C8B-B14F-4D97-AF65-F5344CB8AC3E}">
        <p14:creationId xmlns:p14="http://schemas.microsoft.com/office/powerpoint/2010/main" val="3595358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of the most important response</a:t>
            </a:r>
            <a:r>
              <a:rPr lang="en-US" baseline="0" dirty="0" smtClean="0"/>
              <a:t> tools is the Obstetric Hemorrhage Cart.</a:t>
            </a:r>
            <a:endParaRPr lang="en-US" dirty="0" smtClean="0"/>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31</a:t>
            </a:fld>
            <a:endParaRPr lang="en-US" dirty="0"/>
          </a:p>
        </p:txBody>
      </p:sp>
    </p:spTree>
    <p:extLst>
      <p:ext uri="{BB962C8B-B14F-4D97-AF65-F5344CB8AC3E}">
        <p14:creationId xmlns:p14="http://schemas.microsoft.com/office/powerpoint/2010/main" val="2038080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is</a:t>
            </a:r>
            <a:r>
              <a:rPr lang="en-US" altLang="en-US" baseline="0" dirty="0" smtClean="0"/>
              <a:t> a sample checklist for items to include in an obstetric hemorrhage cart. Each site can customize their carts to reflect their local practice.</a:t>
            </a:r>
            <a:endParaRPr lang="en-US" altLang="en-US" dirty="0" smtClean="0"/>
          </a:p>
        </p:txBody>
      </p:sp>
      <p:sp>
        <p:nvSpPr>
          <p:cNvPr id="11981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9ED8250-9159-462A-936C-0847CF4FEE3D}" type="slidenum">
              <a:rPr lang="en-US" smtClean="0"/>
              <a:pPr fontAlgn="base">
                <a:spcBef>
                  <a:spcPct val="0"/>
                </a:spcBef>
                <a:spcAft>
                  <a:spcPct val="0"/>
                </a:spcAft>
                <a:defRPr/>
              </a:pPr>
              <a:t>32</a:t>
            </a:fld>
            <a:endParaRPr lang="en-US" dirty="0" smtClean="0"/>
          </a:p>
        </p:txBody>
      </p:sp>
    </p:spTree>
    <p:extLst>
      <p:ext uri="{BB962C8B-B14F-4D97-AF65-F5344CB8AC3E}">
        <p14:creationId xmlns:p14="http://schemas.microsoft.com/office/powerpoint/2010/main" val="121190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FF0000"/>
                </a:solidFill>
              </a:rPr>
              <a:t>Include in OB Hemorrhage Protocols the needed medications and equipment needed to adequately respond.  Assure that there are tools to facilitate the use of these important medications and equipment so that it is clear what intervention to take, when to activate the team response, and when to escalate to the next stage.  Algorithms are one such tool that can assist the OB team to recognize and respond to hemorrhage.</a:t>
            </a:r>
          </a:p>
          <a:p>
            <a:pPr eaLnBrk="1" hangingPunct="1">
              <a:spcBef>
                <a:spcPct val="0"/>
              </a:spcBef>
            </a:pPr>
            <a:endParaRPr lang="en-US" altLang="en-US" dirty="0" smtClean="0"/>
          </a:p>
        </p:txBody>
      </p:sp>
      <p:sp>
        <p:nvSpPr>
          <p:cNvPr id="1208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66AF5ED-730F-4DCB-B98F-7CF86C08C02D}" type="slidenum">
              <a:rPr lang="en-US" smtClean="0"/>
              <a:pPr fontAlgn="base">
                <a:spcBef>
                  <a:spcPct val="0"/>
                </a:spcBef>
                <a:spcAft>
                  <a:spcPct val="0"/>
                </a:spcAft>
                <a:defRPr/>
              </a:pPr>
              <a:t>33</a:t>
            </a:fld>
            <a:endParaRPr lang="en-US" dirty="0" smtClean="0"/>
          </a:p>
        </p:txBody>
      </p:sp>
    </p:spTree>
    <p:extLst>
      <p:ext uri="{BB962C8B-B14F-4D97-AF65-F5344CB8AC3E}">
        <p14:creationId xmlns:p14="http://schemas.microsoft.com/office/powerpoint/2010/main" val="41656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FF0000"/>
                </a:solidFill>
              </a:rPr>
              <a:t>These are the 4 main medications that need to be available to respond to an OB hemorrhage. </a:t>
            </a:r>
          </a:p>
          <a:p>
            <a:pPr eaLnBrk="1" hangingPunct="1">
              <a:spcBef>
                <a:spcPct val="0"/>
              </a:spcBef>
            </a:pPr>
            <a:r>
              <a:rPr lang="en-US" altLang="en-US" dirty="0" smtClean="0"/>
              <a:t>*There is no strong evidence that misoprostol is useful as primary or adjunctive  therapy of postpartum hemorrhage in addition to standard injectable uterotonics.</a:t>
            </a:r>
            <a:endParaRPr lang="en-US" altLang="en-US" dirty="0" smtClean="0">
              <a:ea typeface="ＭＳ Ｐゴシック" pitchFamily="34" charset="-128"/>
            </a:endParaRPr>
          </a:p>
        </p:txBody>
      </p:sp>
      <p:sp>
        <p:nvSpPr>
          <p:cNvPr id="12186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74EEE3-B2F9-4B72-B38D-662E296F4C9D}" type="slidenum">
              <a:rPr lang="en-US" smtClean="0"/>
              <a:pPr fontAlgn="base">
                <a:spcBef>
                  <a:spcPct val="0"/>
                </a:spcBef>
                <a:spcAft>
                  <a:spcPct val="0"/>
                </a:spcAft>
                <a:defRPr/>
              </a:pPr>
              <a:t>34</a:t>
            </a:fld>
            <a:endParaRPr lang="en-US" dirty="0" smtClean="0"/>
          </a:p>
        </p:txBody>
      </p:sp>
    </p:spTree>
    <p:extLst>
      <p:ext uri="{BB962C8B-B14F-4D97-AF65-F5344CB8AC3E}">
        <p14:creationId xmlns:p14="http://schemas.microsoft.com/office/powerpoint/2010/main" val="2606827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Garamond" pitchFamily="18" charset="0"/>
                <a:ea typeface="ＭＳ Ｐゴシック" pitchFamily="34" charset="-128"/>
                <a:cs typeface="Garamond" pitchFamily="18" charset="0"/>
              </a:rPr>
              <a:t>RECOMMENDATIONS FOR BIRTH FACILITIES: The 4 R’s</a:t>
            </a:r>
          </a:p>
          <a:p>
            <a:pPr eaLnBrk="1" hangingPunct="1">
              <a:spcBef>
                <a:spcPct val="0"/>
              </a:spcBef>
            </a:pPr>
            <a:endParaRPr lang="en-US" dirty="0" smtClean="0">
              <a:latin typeface="Garamond" pitchFamily="18" charset="0"/>
              <a:ea typeface="ＭＳ Ｐゴシック" pitchFamily="34" charset="-128"/>
              <a:cs typeface="Garamond" pitchFamily="18" charset="0"/>
            </a:endParaRPr>
          </a:p>
          <a:p>
            <a:pPr eaLnBrk="1" hangingPunct="1">
              <a:spcBef>
                <a:spcPct val="0"/>
              </a:spcBef>
            </a:pPr>
            <a:r>
              <a:rPr lang="en-US" dirty="0" smtClean="0">
                <a:latin typeface="Garamond" pitchFamily="18" charset="0"/>
                <a:ea typeface="ＭＳ Ｐゴシック" pitchFamily="34" charset="-128"/>
                <a:cs typeface="Garamond" pitchFamily="18" charset="0"/>
              </a:rPr>
              <a:t>Improve </a:t>
            </a:r>
            <a:r>
              <a:rPr lang="en-US" b="1" u="sng" dirty="0" smtClean="0">
                <a:solidFill>
                  <a:srgbClr val="008000"/>
                </a:solidFill>
                <a:latin typeface="Garamond" pitchFamily="18" charset="0"/>
                <a:ea typeface="ＭＳ Ｐゴシック" pitchFamily="34" charset="-128"/>
                <a:cs typeface="Garamond" pitchFamily="18" charset="0"/>
              </a:rPr>
              <a:t>readiness</a:t>
            </a:r>
            <a:r>
              <a:rPr lang="en-US" dirty="0" smtClean="0">
                <a:latin typeface="Garamond" pitchFamily="18" charset="0"/>
                <a:ea typeface="ＭＳ Ｐゴシック" pitchFamily="34" charset="-128"/>
                <a:cs typeface="Garamond" pitchFamily="18" charset="0"/>
              </a:rPr>
              <a:t> to address hemorrhage by implementing standardized protocols (general and massive).</a:t>
            </a:r>
          </a:p>
          <a:p>
            <a:pPr eaLnBrk="1" hangingPunct="1">
              <a:spcBef>
                <a:spcPct val="0"/>
              </a:spcBef>
            </a:pPr>
            <a:endParaRPr lang="en-US" dirty="0" smtClean="0">
              <a:solidFill>
                <a:srgbClr val="FF0000"/>
              </a:solidFill>
              <a:ea typeface="ＭＳ Ｐゴシック" pitchFamily="34" charset="-128"/>
              <a:cs typeface="Garamond" pitchFamily="18" charset="0"/>
            </a:endParaRPr>
          </a:p>
          <a:p>
            <a:pPr eaLnBrk="1" hangingPunct="1">
              <a:spcBef>
                <a:spcPct val="0"/>
              </a:spcBef>
            </a:pPr>
            <a:r>
              <a:rPr lang="en-US" dirty="0" smtClean="0">
                <a:solidFill>
                  <a:srgbClr val="FF0000"/>
                </a:solidFill>
                <a:ea typeface="ＭＳ Ｐゴシック" pitchFamily="34" charset="-128"/>
                <a:cs typeface="Garamond" pitchFamily="18" charset="0"/>
              </a:rPr>
              <a:t>Among the components related to readiness is the availability of a well stocked hemorrhage cart.  Having a multidisciplinary approach to include a partnership with the blood bank.  Assuring professional staff are educated on and practice use of procedures and protocols.  Special care must be taken to assure appropriate recognition of special conditions such as placenta previa and for patients who have beliefs that may require different actions or products.  Medications must be available and staff have authority to implement protocols at the first recognition of need.</a:t>
            </a:r>
          </a:p>
          <a:p>
            <a:pPr eaLnBrk="1" hangingPunct="1">
              <a:spcBef>
                <a:spcPct val="0"/>
              </a:spcBef>
            </a:pPr>
            <a:endParaRPr lang="en-US" dirty="0" smtClean="0">
              <a:ea typeface="ＭＳ Ｐゴシック" pitchFamily="34" charset="-128"/>
              <a:cs typeface="Garamond" pitchFamily="18" charset="0"/>
            </a:endParaRPr>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7</a:t>
            </a:fld>
            <a:endParaRPr lang="en-US" dirty="0"/>
          </a:p>
        </p:txBody>
      </p:sp>
    </p:spTree>
    <p:extLst>
      <p:ext uri="{BB962C8B-B14F-4D97-AF65-F5344CB8AC3E}">
        <p14:creationId xmlns:p14="http://schemas.microsoft.com/office/powerpoint/2010/main" val="818223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Among the other tools that need to be available are the intrauterine balloon.  The most widely available is the Cook “Bakri” but there are others available for use.  They are specifically designed to fit the uterus, are filled with saline readily, are relatively easy to use and include a double lumen to facilitate drainage.  The costs for these are low.  They are sometimes placed prophylactically but not inflated unless necessary.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B-Lynch Compression Suture is an excellent intervention for uterine atony when medical intervention does not result in good response.  They are most often placed at the time of C-section or after failed medical management in vaginal deliveries. B-Lynch sutures are quick and easy to place, they can be combined with the intrauterine balloon for a “sandwiching technique” – in short every obstetrician should have this skill and there should be reminder posters available in all delivery suites or operating rooms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35</a:t>
            </a:fld>
            <a:endParaRPr lang="en-US" dirty="0"/>
          </a:p>
        </p:txBody>
      </p:sp>
    </p:spTree>
    <p:extLst>
      <p:ext uri="{BB962C8B-B14F-4D97-AF65-F5344CB8AC3E}">
        <p14:creationId xmlns:p14="http://schemas.microsoft.com/office/powerpoint/2010/main" val="3212920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Simulation is used in training where it would be unsafe to rehearse in clinical practice.  Drills using simulated real life situations, have the benefit of offering learning opportunities without causing harm to the patient, allow for skills and competence acquision and the development of clinical reasoning.  Medical simulation drills in the OB setting can help to assess for system weaknesses and strengths, test policies and procedures relative to hemorrhage and improve teamwork and communication among staff.  The drills should be multi-disciplinary and include the care team of nurses, physicians, anesthesia, and other ancillary staff.</a:t>
            </a:r>
          </a:p>
          <a:p>
            <a:pPr eaLnBrk="1" hangingPunct="1">
              <a:spcBef>
                <a:spcPct val="0"/>
              </a:spcBef>
            </a:pPr>
            <a:endParaRPr lang="en-US" altLang="en-US" dirty="0" smtClean="0"/>
          </a:p>
        </p:txBody>
      </p:sp>
      <p:sp>
        <p:nvSpPr>
          <p:cNvPr id="12800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EE7B869-7C03-430C-B089-61705B259F27}" type="slidenum">
              <a:rPr lang="en-US" smtClean="0"/>
              <a:pPr fontAlgn="base">
                <a:spcBef>
                  <a:spcPct val="0"/>
                </a:spcBef>
                <a:spcAft>
                  <a:spcPct val="0"/>
                </a:spcAft>
                <a:defRPr/>
              </a:pPr>
              <a:t>36</a:t>
            </a:fld>
            <a:endParaRPr lang="en-US" dirty="0" smtClean="0"/>
          </a:p>
        </p:txBody>
      </p:sp>
    </p:spTree>
    <p:extLst>
      <p:ext uri="{BB962C8B-B14F-4D97-AF65-F5344CB8AC3E}">
        <p14:creationId xmlns:p14="http://schemas.microsoft.com/office/powerpoint/2010/main" val="1993437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 recommend that all hospitals adopt regularly scheduled simulation drills for practicing response to obstetric hemorrhage.  The drills should occur onsite with all disciplines available and occur on all shifts—at least annually.  When the occasion arises, unscheduled drills may provide additional insights into preparedness for the unexpected.</a:t>
            </a:r>
          </a:p>
          <a:p>
            <a:pPr eaLnBrk="1" hangingPunct="1">
              <a:spcBef>
                <a:spcPct val="0"/>
              </a:spcBef>
            </a:pPr>
            <a:endParaRPr lang="en-US" altLang="en-US" dirty="0" smtClean="0"/>
          </a:p>
          <a:p>
            <a:pPr eaLnBrk="1" hangingPunct="1">
              <a:spcBef>
                <a:spcPct val="0"/>
              </a:spcBef>
            </a:pPr>
            <a:endParaRPr lang="en-US" altLang="en-US" dirty="0" smtClean="0"/>
          </a:p>
        </p:txBody>
      </p:sp>
      <p:sp>
        <p:nvSpPr>
          <p:cNvPr id="1290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6761DA8-DA91-4640-9300-5AE53C323DA2}" type="slidenum">
              <a:rPr lang="en-US" smtClean="0"/>
              <a:pPr fontAlgn="base">
                <a:spcBef>
                  <a:spcPct val="0"/>
                </a:spcBef>
                <a:spcAft>
                  <a:spcPct val="0"/>
                </a:spcAft>
                <a:defRPr/>
              </a:pPr>
              <a:t>37</a:t>
            </a:fld>
            <a:endParaRPr lang="en-US" dirty="0" smtClean="0"/>
          </a:p>
        </p:txBody>
      </p:sp>
    </p:spTree>
    <p:extLst>
      <p:ext uri="{BB962C8B-B14F-4D97-AF65-F5344CB8AC3E}">
        <p14:creationId xmlns:p14="http://schemas.microsoft.com/office/powerpoint/2010/main" val="3915407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 know obstetric hemorrhage is rare, but despite this we must be prepared.  Much like we prepare for the advent of a fire, we must use simulation drills to prepare our teams for appropriate hemorrhage response. All team members must participate in the drills and we have them on all shifts and days of the week.  Following the drills a debrief and to determine areas that require modification or that should be added allows for discovery of areas of strength and that need improvement.  The debrief tool is one that is also used after the occurrence of an actual hemorrhage at the level of greater than 3 units of transfusion, for any hemorrhage related death, and any hemorrhage related hysterectomy.</a:t>
            </a:r>
          </a:p>
        </p:txBody>
      </p:sp>
      <p:sp>
        <p:nvSpPr>
          <p:cNvPr id="13005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CEF2979-1B82-423E-B5E9-77B315AB90A9}" type="slidenum">
              <a:rPr lang="en-US" smtClean="0"/>
              <a:pPr fontAlgn="base">
                <a:spcBef>
                  <a:spcPct val="0"/>
                </a:spcBef>
                <a:spcAft>
                  <a:spcPct val="0"/>
                </a:spcAft>
                <a:defRPr/>
              </a:pPr>
              <a:t>38</a:t>
            </a:fld>
            <a:endParaRPr lang="en-US" dirty="0" smtClean="0"/>
          </a:p>
        </p:txBody>
      </p:sp>
    </p:spTree>
    <p:extLst>
      <p:ext uri="{BB962C8B-B14F-4D97-AF65-F5344CB8AC3E}">
        <p14:creationId xmlns:p14="http://schemas.microsoft.com/office/powerpoint/2010/main" val="1317583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Core Principal – REPORTING</a:t>
            </a:r>
          </a:p>
          <a:p>
            <a:pPr eaLnBrk="1" hangingPunct="1">
              <a:spcBef>
                <a:spcPct val="0"/>
              </a:spcBef>
            </a:pPr>
            <a:r>
              <a:rPr lang="en-US" altLang="en-US" dirty="0" smtClean="0"/>
              <a:t>Debriefing is a process of information exchange and feedback conducted after an event and designed to improve teamwork, skills, and outcomes. It is one of the most crucial components of the</a:t>
            </a:r>
            <a:r>
              <a:rPr lang="en-US" altLang="en-US" baseline="0" dirty="0" smtClean="0"/>
              <a:t> initiative in order  to improve preparedness and response.</a:t>
            </a:r>
            <a:endParaRPr lang="en-US" altLang="en-US" dirty="0" smtClean="0"/>
          </a:p>
          <a:p>
            <a:pPr eaLnBrk="1" hangingPunct="1">
              <a:spcBef>
                <a:spcPct val="0"/>
              </a:spcBef>
            </a:pPr>
            <a:endParaRPr lang="en-US" altLang="en-US" dirty="0" smtClean="0"/>
          </a:p>
        </p:txBody>
      </p:sp>
      <p:sp>
        <p:nvSpPr>
          <p:cNvPr id="1310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4B2B449-72A8-481D-B691-0E5F284C403D}" type="slidenum">
              <a:rPr lang="en-US" smtClean="0"/>
              <a:pPr fontAlgn="base">
                <a:spcBef>
                  <a:spcPct val="0"/>
                </a:spcBef>
                <a:spcAft>
                  <a:spcPct val="0"/>
                </a:spcAft>
                <a:defRPr/>
              </a:pPr>
              <a:t>39</a:t>
            </a:fld>
            <a:endParaRPr lang="en-US" dirty="0" smtClean="0"/>
          </a:p>
        </p:txBody>
      </p:sp>
    </p:spTree>
    <p:extLst>
      <p:ext uri="{BB962C8B-B14F-4D97-AF65-F5344CB8AC3E}">
        <p14:creationId xmlns:p14="http://schemas.microsoft.com/office/powerpoint/2010/main" val="115947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Following an obstetric hemorrhage or any major obstetric event, conducting a debriefing will provide the opportunity to decompress and identify areas for improvement.  Participants benefit from the immediate feedback, have increased engagement and enhanced retention of information.    </a:t>
            </a:r>
          </a:p>
          <a:p>
            <a:pPr eaLnBrk="1" hangingPunct="1">
              <a:spcBef>
                <a:spcPct val="0"/>
              </a:spcBef>
            </a:pPr>
            <a:endParaRPr lang="en-US" altLang="en-US" dirty="0" smtClean="0"/>
          </a:p>
        </p:txBody>
      </p:sp>
      <p:sp>
        <p:nvSpPr>
          <p:cNvPr id="13210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128B5B0-4638-45CD-8129-6F9E63F02249}" type="slidenum">
              <a:rPr lang="en-US" smtClean="0"/>
              <a:pPr fontAlgn="base">
                <a:spcBef>
                  <a:spcPct val="0"/>
                </a:spcBef>
                <a:spcAft>
                  <a:spcPct val="0"/>
                </a:spcAft>
                <a:defRPr/>
              </a:pPr>
              <a:t>40</a:t>
            </a:fld>
            <a:endParaRPr lang="en-US" dirty="0" smtClean="0"/>
          </a:p>
        </p:txBody>
      </p:sp>
    </p:spTree>
    <p:extLst>
      <p:ext uri="{BB962C8B-B14F-4D97-AF65-F5344CB8AC3E}">
        <p14:creationId xmlns:p14="http://schemas.microsoft.com/office/powerpoint/2010/main" val="3687904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debrief is facilitated by one of the team members: a recap is provided, key events are described, and the team reconstructs the events and performs</a:t>
            </a:r>
            <a:r>
              <a:rPr lang="en-US" altLang="en-US" baseline="0" dirty="0" smtClean="0"/>
              <a:t> </a:t>
            </a:r>
            <a:r>
              <a:rPr lang="en-US" altLang="en-US" dirty="0" smtClean="0"/>
              <a:t>an analysis of why the event occurred, what worked and what did not work—this leads to discussion of lessons learned and what needs to be done differently  in the future.</a:t>
            </a:r>
          </a:p>
          <a:p>
            <a:pPr eaLnBrk="1" hangingPunct="1">
              <a:spcBef>
                <a:spcPct val="0"/>
              </a:spcBef>
            </a:pPr>
            <a:endParaRPr lang="en-US" altLang="en-US" dirty="0" smtClean="0"/>
          </a:p>
        </p:txBody>
      </p:sp>
      <p:sp>
        <p:nvSpPr>
          <p:cNvPr id="13312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79EDBF8-CC4C-421A-BCBF-03A5ECABC495}" type="slidenum">
              <a:rPr lang="en-US" smtClean="0"/>
              <a:pPr fontAlgn="base">
                <a:spcBef>
                  <a:spcPct val="0"/>
                </a:spcBef>
                <a:spcAft>
                  <a:spcPct val="0"/>
                </a:spcAft>
                <a:defRPr/>
              </a:pPr>
              <a:t>41</a:t>
            </a:fld>
            <a:endParaRPr lang="en-US" dirty="0" smtClean="0"/>
          </a:p>
        </p:txBody>
      </p:sp>
    </p:spTree>
    <p:extLst>
      <p:ext uri="{BB962C8B-B14F-4D97-AF65-F5344CB8AC3E}">
        <p14:creationId xmlns:p14="http://schemas.microsoft.com/office/powerpoint/2010/main" val="1905712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summary, a systems approach to OB hemorrhage includes these components.</a:t>
            </a:r>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42</a:t>
            </a:fld>
            <a:endParaRPr lang="en-US" dirty="0"/>
          </a:p>
        </p:txBody>
      </p:sp>
    </p:spTree>
    <p:extLst>
      <p:ext uri="{BB962C8B-B14F-4D97-AF65-F5344CB8AC3E}">
        <p14:creationId xmlns:p14="http://schemas.microsoft.com/office/powerpoint/2010/main" val="2056220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5BB8BC-B859-D14E-9E4A-2FE759679E4D}" type="slidenum">
              <a:rPr lang="en-US" smtClean="0"/>
              <a:t>58</a:t>
            </a:fld>
            <a:endParaRPr lang="en-US" dirty="0"/>
          </a:p>
        </p:txBody>
      </p:sp>
    </p:spTree>
    <p:extLst>
      <p:ext uri="{BB962C8B-B14F-4D97-AF65-F5344CB8AC3E}">
        <p14:creationId xmlns:p14="http://schemas.microsoft.com/office/powerpoint/2010/main" val="394932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Garamond" pitchFamily="18" charset="0"/>
                <a:ea typeface="ＭＳ Ｐゴシック" pitchFamily="34" charset="-128"/>
                <a:cs typeface="Garamond" pitchFamily="18" charset="0"/>
              </a:rPr>
              <a:t>RECOMMENDATIONS FOR BIRTH FACILITIES: The 4 R’s</a:t>
            </a:r>
          </a:p>
          <a:p>
            <a:pPr eaLnBrk="1" hangingPunct="1">
              <a:spcBef>
                <a:spcPct val="0"/>
              </a:spcBef>
            </a:pPr>
            <a:endParaRPr lang="en-US" dirty="0" smtClean="0">
              <a:latin typeface="Garamond" pitchFamily="18" charset="0"/>
              <a:ea typeface="ＭＳ Ｐゴシック" pitchFamily="34" charset="-128"/>
              <a:cs typeface="Garamond" pitchFamily="18" charset="0"/>
            </a:endParaRPr>
          </a:p>
          <a:p>
            <a:pPr eaLnBrk="1" hangingPunct="1">
              <a:spcBef>
                <a:spcPct val="0"/>
              </a:spcBef>
            </a:pPr>
            <a:r>
              <a:rPr lang="en-US" dirty="0" smtClean="0">
                <a:latin typeface="Garamond" pitchFamily="18" charset="0"/>
                <a:ea typeface="ＭＳ Ｐゴシック" pitchFamily="34" charset="-128"/>
                <a:cs typeface="Garamond" pitchFamily="18" charset="0"/>
              </a:rPr>
              <a:t>Improve </a:t>
            </a:r>
            <a:r>
              <a:rPr lang="en-US" b="1" u="sng" dirty="0" smtClean="0">
                <a:solidFill>
                  <a:srgbClr val="008000"/>
                </a:solidFill>
                <a:latin typeface="Garamond" pitchFamily="18" charset="0"/>
                <a:ea typeface="ＭＳ Ｐゴシック" pitchFamily="34" charset="-128"/>
                <a:cs typeface="Garamond" pitchFamily="18" charset="0"/>
              </a:rPr>
              <a:t>recognition</a:t>
            </a:r>
            <a:r>
              <a:rPr lang="en-US" b="1" dirty="0" smtClean="0">
                <a:latin typeface="Garamond" pitchFamily="18" charset="0"/>
                <a:ea typeface="ＭＳ Ｐゴシック" pitchFamily="34" charset="-128"/>
                <a:cs typeface="Garamond" pitchFamily="18" charset="0"/>
              </a:rPr>
              <a:t> </a:t>
            </a:r>
            <a:r>
              <a:rPr lang="en-US" dirty="0" smtClean="0">
                <a:latin typeface="Garamond" pitchFamily="18" charset="0"/>
                <a:ea typeface="ＭＳ Ｐゴシック" pitchFamily="34" charset="-128"/>
                <a:cs typeface="Garamond" pitchFamily="18" charset="0"/>
              </a:rPr>
              <a:t>of OB hemorrhage by performing on-going objective quantification of actual blood loss during and after all births.</a:t>
            </a:r>
          </a:p>
          <a:p>
            <a:pPr eaLnBrk="1" hangingPunct="1">
              <a:spcBef>
                <a:spcPct val="0"/>
              </a:spcBef>
            </a:pPr>
            <a:endParaRPr lang="en-US" dirty="0" smtClean="0">
              <a:solidFill>
                <a:srgbClr val="FF0000"/>
              </a:solidFill>
              <a:ea typeface="ＭＳ Ｐゴシック" pitchFamily="34" charset="-128"/>
              <a:cs typeface="Garamond" pitchFamily="18" charset="0"/>
            </a:endParaRPr>
          </a:p>
          <a:p>
            <a:pPr eaLnBrk="1" hangingPunct="1">
              <a:spcBef>
                <a:spcPct val="0"/>
              </a:spcBef>
            </a:pPr>
            <a:r>
              <a:rPr lang="en-US" dirty="0" smtClean="0">
                <a:solidFill>
                  <a:srgbClr val="FF0000"/>
                </a:solidFill>
                <a:ea typeface="ＭＳ Ｐゴシック" pitchFamily="34" charset="-128"/>
                <a:cs typeface="Garamond" pitchFamily="18" charset="0"/>
              </a:rPr>
              <a:t>Recognition of signs of hemorrhage at the earliest possible moment requires ongoing assessment and tools to support staff in their assessment.  Quantitative measurement of blood loss and assurance of continued assessment in the postpartum period are essential.</a:t>
            </a:r>
          </a:p>
          <a:p>
            <a:pPr eaLnBrk="1" hangingPunct="1">
              <a:spcBef>
                <a:spcPct val="0"/>
              </a:spcBef>
            </a:pPr>
            <a:endParaRPr lang="en-US" dirty="0" smtClean="0">
              <a:ea typeface="ＭＳ Ｐゴシック" pitchFamily="34" charset="-128"/>
              <a:cs typeface="Garamond" pitchFamily="18" charset="0"/>
            </a:endParaRPr>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8</a:t>
            </a:fld>
            <a:endParaRPr lang="en-US" dirty="0"/>
          </a:p>
        </p:txBody>
      </p:sp>
    </p:spTree>
    <p:extLst>
      <p:ext uri="{BB962C8B-B14F-4D97-AF65-F5344CB8AC3E}">
        <p14:creationId xmlns:p14="http://schemas.microsoft.com/office/powerpoint/2010/main" val="289479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Garamond" pitchFamily="18" charset="0"/>
                <a:ea typeface="ＭＳ Ｐゴシック" pitchFamily="34" charset="-128"/>
                <a:cs typeface="Garamond" pitchFamily="18" charset="0"/>
              </a:rPr>
              <a:t>RECOMMENDATIONS FOR BIRTH FACILITIES: The 4 R’s</a:t>
            </a:r>
          </a:p>
          <a:p>
            <a:pPr eaLnBrk="1" hangingPunct="1">
              <a:spcBef>
                <a:spcPct val="0"/>
              </a:spcBef>
            </a:pPr>
            <a:endParaRPr lang="en-US" dirty="0" smtClean="0">
              <a:latin typeface="Garamond" pitchFamily="18" charset="0"/>
              <a:ea typeface="ＭＳ Ｐゴシック" pitchFamily="34" charset="-128"/>
              <a:cs typeface="Garamond" pitchFamily="18" charset="0"/>
            </a:endParaRPr>
          </a:p>
          <a:p>
            <a:pPr eaLnBrk="1" hangingPunct="1">
              <a:spcBef>
                <a:spcPct val="0"/>
              </a:spcBef>
            </a:pPr>
            <a:r>
              <a:rPr lang="en-US" dirty="0" smtClean="0">
                <a:latin typeface="Garamond" pitchFamily="18" charset="0"/>
                <a:ea typeface="ＭＳ Ｐゴシック" pitchFamily="34" charset="-128"/>
                <a:cs typeface="Garamond" pitchFamily="18" charset="0"/>
              </a:rPr>
              <a:t>Improve </a:t>
            </a:r>
            <a:r>
              <a:rPr lang="en-US" b="1" u="sng" dirty="0" smtClean="0">
                <a:solidFill>
                  <a:srgbClr val="008000"/>
                </a:solidFill>
                <a:latin typeface="Garamond" pitchFamily="18" charset="0"/>
                <a:ea typeface="ＭＳ Ｐゴシック" pitchFamily="34" charset="-128"/>
                <a:cs typeface="Garamond" pitchFamily="18" charset="0"/>
              </a:rPr>
              <a:t>response</a:t>
            </a:r>
            <a:r>
              <a:rPr lang="en-US" dirty="0" smtClean="0">
                <a:latin typeface="Garamond" pitchFamily="18" charset="0"/>
                <a:ea typeface="ＭＳ Ｐゴシック" pitchFamily="34" charset="-128"/>
                <a:cs typeface="Garamond" pitchFamily="18" charset="0"/>
              </a:rPr>
              <a:t> to hemorrhage by performing regular on-site multi-professional hemorrhage drills.</a:t>
            </a:r>
          </a:p>
          <a:p>
            <a:pPr eaLnBrk="1" hangingPunct="1">
              <a:spcBef>
                <a:spcPct val="0"/>
              </a:spcBef>
            </a:pPr>
            <a:endParaRPr lang="en-US" dirty="0" smtClean="0">
              <a:solidFill>
                <a:srgbClr val="FF0000"/>
              </a:solidFill>
              <a:ea typeface="ＭＳ Ｐゴシック" pitchFamily="34" charset="-128"/>
              <a:cs typeface="Garamond" pitchFamily="18" charset="0"/>
            </a:endParaRPr>
          </a:p>
          <a:p>
            <a:pPr eaLnBrk="1" hangingPunct="1">
              <a:spcBef>
                <a:spcPct val="0"/>
              </a:spcBef>
            </a:pPr>
            <a:r>
              <a:rPr lang="en-US" dirty="0" smtClean="0">
                <a:solidFill>
                  <a:srgbClr val="FF0000"/>
                </a:solidFill>
                <a:ea typeface="ＭＳ Ｐゴシック" pitchFamily="34" charset="-128"/>
                <a:cs typeface="Garamond" pitchFamily="18" charset="0"/>
              </a:rPr>
              <a:t>Timely response to hemorrhage can mean the difference between life and death, loss of fertility, and other adverse sequelae.  Having a standard protocol that is used for every woman every time with cues and checklists for providers helps to assure that responses are correct and safe.  Having simulation drills and debriefs after all hemorrhage events also helps to improve response.</a:t>
            </a:r>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9</a:t>
            </a:fld>
            <a:endParaRPr lang="en-US" dirty="0"/>
          </a:p>
        </p:txBody>
      </p:sp>
    </p:spTree>
    <p:extLst>
      <p:ext uri="{BB962C8B-B14F-4D97-AF65-F5344CB8AC3E}">
        <p14:creationId xmlns:p14="http://schemas.microsoft.com/office/powerpoint/2010/main" val="25373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California Maternity Quality Care Collaborative found that there are some factors that play a role in the management of obstetric  hemorrhage—they include, denial, delay, lack of practice with rare occurrences, challenges with estimation of blood loss, poor utilization of blood products in early stages, and insufficient communication among the delivery team.  There are evidence-based mechanisms to address all of these factors and we will be implementing them into our practice.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Because only about 2.9% of births result in hemorrhage, it is a relatively rare phenomenon (Callaghan et al 2010). As a result, many hospitals do not have a hemorrhage protocol in place and do not perform drills (Bingham and Jones, 2012). Obstetric teams have “consistently failed to recognize, be ready, and respond” to hemorrhage situations that often end in maternal morbidity and mortality (Bingham, 2012, p 541).  Hospitals who do have protocols in place may not include all evidence-based strategies or consistently apply them.</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Common errors include both active clinician errors and latent system errors. Bingham (2012) examined types of errors in response to postpartum hemorrhage such as skill-based, rule-based and knowledge-based errors. Skill-based errors often occur when clinicians fail to recognize that a woman is hemorrhaging. This can occur as a result of performing routine actions in a familiar environment and not recognizing the impending issue (Bingham 2012, p 542). A possible solution to these types of errors is improvement in the routine quantification of blood loss so that hemorrhage is more rapidly recognized. Rule-based errors, Bingham notes, are errors in how a plan is executed, and may be solved by improving readiness through drills. Additionally, knowledge-based errors can be improved through debriefings after hemorrhage incidents, which could improve clinician, nursing, and other team member response (Bingham, 2012).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10</a:t>
            </a:fld>
            <a:endParaRPr lang="en-US" dirty="0"/>
          </a:p>
        </p:txBody>
      </p:sp>
    </p:spTree>
    <p:extLst>
      <p:ext uri="{BB962C8B-B14F-4D97-AF65-F5344CB8AC3E}">
        <p14:creationId xmlns:p14="http://schemas.microsoft.com/office/powerpoint/2010/main" val="2487044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eaLnBrk="1" fontAlgn="auto" hangingPunct="1">
              <a:spcBef>
                <a:spcPct val="50000"/>
              </a:spcBef>
              <a:spcAft>
                <a:spcPts val="0"/>
              </a:spcAft>
              <a:defRPr/>
            </a:pPr>
            <a:r>
              <a:rPr lang="en-US" dirty="0" smtClean="0">
                <a:latin typeface="Garamond" pitchFamily="18" charset="0"/>
                <a:ea typeface="ＭＳ Ｐゴシック" pitchFamily="34" charset="-128"/>
                <a:cs typeface="Garamond" pitchFamily="18" charset="0"/>
              </a:rPr>
              <a:t>RECOMMENDATIONS FOR BIRTH FACILITIES</a:t>
            </a:r>
          </a:p>
          <a:p>
            <a:pPr marL="609600" indent="-609600" eaLnBrk="1" fontAlgn="auto" hangingPunct="1">
              <a:spcBef>
                <a:spcPct val="50000"/>
              </a:spcBef>
              <a:spcAft>
                <a:spcPts val="0"/>
              </a:spcAft>
              <a:defRPr/>
            </a:pPr>
            <a:r>
              <a:rPr lang="en-US" dirty="0" smtClean="0">
                <a:latin typeface="Garamond"/>
                <a:ea typeface="ＭＳ Ｐゴシック" charset="0"/>
                <a:cs typeface="Garamond"/>
              </a:rPr>
              <a:t>Improve </a:t>
            </a:r>
            <a:r>
              <a:rPr lang="en-US" b="1" u="sng" dirty="0" smtClean="0">
                <a:solidFill>
                  <a:srgbClr val="339933"/>
                </a:solidFill>
                <a:latin typeface="Garamond"/>
                <a:ea typeface="ＭＳ Ｐゴシック" charset="0"/>
                <a:cs typeface="Garamond"/>
              </a:rPr>
              <a:t>r</a:t>
            </a:r>
            <a:r>
              <a:rPr lang="en-US" b="1" u="sng" dirty="0" smtClean="0">
                <a:solidFill>
                  <a:srgbClr val="008000"/>
                </a:solidFill>
                <a:latin typeface="Garamond"/>
                <a:ea typeface="ＭＳ Ｐゴシック" charset="0"/>
                <a:cs typeface="Garamond"/>
              </a:rPr>
              <a:t>eporting</a:t>
            </a:r>
            <a:r>
              <a:rPr lang="en-US" dirty="0" smtClean="0">
                <a:latin typeface="Garamond"/>
                <a:ea typeface="ＭＳ Ｐゴシック" charset="0"/>
                <a:cs typeface="Garamond"/>
              </a:rPr>
              <a:t> of OB hemorrhage by standardizing definitions and consistency in coding and reporting.</a:t>
            </a:r>
            <a:endParaRPr lang="en-US" dirty="0" smtClean="0"/>
          </a:p>
          <a:p>
            <a:pPr eaLnBrk="1" fontAlgn="auto" hangingPunct="1">
              <a:spcBef>
                <a:spcPts val="0"/>
              </a:spcBef>
              <a:spcAft>
                <a:spcPts val="0"/>
              </a:spcAft>
              <a:defRPr/>
            </a:pPr>
            <a:r>
              <a:rPr lang="en-US" dirty="0" smtClean="0"/>
              <a:t>This is  accomplished by standardizing our definitions, following protocols, quantifying blood loss, practicing our responses, and consistent coding and reporting.</a:t>
            </a:r>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11</a:t>
            </a:fld>
            <a:endParaRPr lang="en-US" dirty="0"/>
          </a:p>
        </p:txBody>
      </p:sp>
    </p:spTree>
    <p:extLst>
      <p:ext uri="{BB962C8B-B14F-4D97-AF65-F5344CB8AC3E}">
        <p14:creationId xmlns:p14="http://schemas.microsoft.com/office/powerpoint/2010/main" val="3763360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Hospitals need to review current protocols and pay careful attention to assure all of these elements are included:</a:t>
            </a:r>
          </a:p>
          <a:p>
            <a:pPr eaLnBrk="1" hangingPunct="1">
              <a:spcBef>
                <a:spcPct val="0"/>
              </a:spcBef>
            </a:pPr>
            <a:r>
              <a:rPr lang="en-US" dirty="0" smtClean="0"/>
              <a:t>Clear definition</a:t>
            </a:r>
          </a:p>
          <a:p>
            <a:pPr eaLnBrk="1" hangingPunct="1">
              <a:spcBef>
                <a:spcPct val="0"/>
              </a:spcBef>
            </a:pPr>
            <a:r>
              <a:rPr lang="en-US" dirty="0" smtClean="0"/>
              <a:t>Risk factors and assessment</a:t>
            </a:r>
          </a:p>
          <a:p>
            <a:pPr eaLnBrk="1" hangingPunct="1">
              <a:spcBef>
                <a:spcPct val="0"/>
              </a:spcBef>
            </a:pPr>
            <a:r>
              <a:rPr lang="en-US" dirty="0" smtClean="0"/>
              <a:t>Clear steps to initiate intervention</a:t>
            </a:r>
          </a:p>
          <a:p>
            <a:pPr eaLnBrk="1" hangingPunct="1">
              <a:spcBef>
                <a:spcPct val="0"/>
              </a:spcBef>
            </a:pPr>
            <a:r>
              <a:rPr lang="en-US" dirty="0" smtClean="0"/>
              <a:t>Medical and surgical treatment </a:t>
            </a:r>
          </a:p>
          <a:p>
            <a:pPr eaLnBrk="1" hangingPunct="1">
              <a:spcBef>
                <a:spcPct val="0"/>
              </a:spcBef>
            </a:pPr>
            <a:r>
              <a:rPr lang="en-US" dirty="0" smtClean="0"/>
              <a:t>Clear roles and responses to clearly defined stages of hemorrhage</a:t>
            </a:r>
          </a:p>
          <a:p>
            <a:pPr eaLnBrk="1" hangingPunct="1">
              <a:spcBef>
                <a:spcPct val="0"/>
              </a:spcBef>
            </a:pPr>
            <a:r>
              <a:rPr lang="en-US" dirty="0" smtClean="0"/>
              <a:t>The use of checklists and other tools such as standing order will improve our response</a:t>
            </a:r>
          </a:p>
          <a:p>
            <a:pPr eaLnBrk="1" hangingPunct="1">
              <a:spcBef>
                <a:spcPct val="0"/>
              </a:spcBef>
            </a:pPr>
            <a:r>
              <a:rPr lang="en-US" dirty="0" smtClean="0"/>
              <a:t>Transfusion policy will need to be updated in conjunction with the blood bank </a:t>
            </a:r>
          </a:p>
          <a:p>
            <a:pPr eaLnBrk="1" hangingPunct="1">
              <a:spcBef>
                <a:spcPct val="0"/>
              </a:spcBef>
            </a:pPr>
            <a:r>
              <a:rPr lang="en-US" dirty="0" smtClean="0"/>
              <a:t>Practice using simulation drills on a regular basis</a:t>
            </a:r>
          </a:p>
          <a:p>
            <a:pPr eaLnBrk="1" hangingPunct="1">
              <a:spcBef>
                <a:spcPct val="0"/>
              </a:spcBef>
            </a:pPr>
            <a:r>
              <a:rPr lang="en-US" b="1" dirty="0" smtClean="0">
                <a:latin typeface="Garamond" pitchFamily="18" charset="0"/>
                <a:ea typeface="ＭＳ Ｐゴシック" pitchFamily="34" charset="-128"/>
              </a:rPr>
              <a:t>Hospitals should individualize their protocols based on an assessment of their own resources</a:t>
            </a:r>
            <a:endParaRPr lang="en-US" dirty="0" smtClean="0"/>
          </a:p>
          <a:p>
            <a:pPr eaLnBrk="1" hangingPunct="1">
              <a:spcBef>
                <a:spcPct val="0"/>
              </a:spcBef>
            </a:pPr>
            <a:endParaRPr lang="en-US" dirty="0" smtClean="0"/>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37B95FEE-6075-4A9E-9EF2-68CBDFE65B02}" type="slidenum">
              <a:rPr lang="en-US" smtClean="0"/>
              <a:t>12</a:t>
            </a:fld>
            <a:endParaRPr lang="en-US" dirty="0"/>
          </a:p>
        </p:txBody>
      </p:sp>
    </p:spTree>
    <p:extLst>
      <p:ext uri="{BB962C8B-B14F-4D97-AF65-F5344CB8AC3E}">
        <p14:creationId xmlns:p14="http://schemas.microsoft.com/office/powerpoint/2010/main" val="332139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One of the first steps will be to create a general obstetric hemorrhage policy and procedures  - a written protocol for your hospital.  Core principal #1 – READINESS.</a:t>
            </a:r>
          </a:p>
        </p:txBody>
      </p:sp>
      <p:sp>
        <p:nvSpPr>
          <p:cNvPr id="9933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3BC9C74-3909-4B75-B6CE-2F12C4925EF2}" type="slidenum">
              <a:rPr lang="en-US" smtClean="0"/>
              <a:pPr fontAlgn="base">
                <a:spcBef>
                  <a:spcPct val="0"/>
                </a:spcBef>
                <a:spcAft>
                  <a:spcPct val="0"/>
                </a:spcAft>
                <a:defRPr/>
              </a:pPr>
              <a:t>14</a:t>
            </a:fld>
            <a:endParaRPr lang="en-US" dirty="0" smtClean="0"/>
          </a:p>
        </p:txBody>
      </p:sp>
    </p:spTree>
    <p:extLst>
      <p:ext uri="{BB962C8B-B14F-4D97-AF65-F5344CB8AC3E}">
        <p14:creationId xmlns:p14="http://schemas.microsoft.com/office/powerpoint/2010/main" val="1067533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09800"/>
            <a:ext cx="8382000" cy="2057400"/>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00600"/>
            <a:ext cx="6400800" cy="1371600"/>
          </a:xfrm>
        </p:spPr>
        <p:txBody>
          <a:bodyPr>
            <a:normAutofit/>
          </a:bodyPr>
          <a:lstStyle>
            <a:lvl1pPr marL="0" indent="0" algn="ctr">
              <a:buNone/>
              <a:defRPr sz="2800">
                <a:solidFill>
                  <a:srgbClr val="9A8C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3550047" y="228600"/>
            <a:ext cx="2043906" cy="190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27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t>‹#›</a:t>
            </a:fld>
            <a:endParaRPr lang="en-US" dirty="0"/>
          </a:p>
        </p:txBody>
      </p:sp>
      <p:pic>
        <p:nvPicPr>
          <p:cNvPr id="8"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823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389120" y="6333744"/>
            <a:ext cx="381000" cy="381000"/>
          </a:xfrm>
          <a:prstGeom prst="rect">
            <a:avLst/>
          </a:prstGeom>
        </p:spPr>
        <p:txBody>
          <a:bodyPr/>
          <a:lstStyle/>
          <a:p>
            <a:fld id="{800332C6-A5C1-4D88-ADCE-6F3163D8595A}" type="slidenum">
              <a:rPr lang="en-US" smtClean="0"/>
              <a:t>‹#›</a:t>
            </a:fld>
            <a:endParaRPr lang="en-US" dirty="0"/>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457200" y="6350181"/>
            <a:ext cx="381000" cy="355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91200" y="6321544"/>
            <a:ext cx="2895600" cy="40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470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389120" y="6333744"/>
            <a:ext cx="381000" cy="381000"/>
          </a:xfrm>
          <a:prstGeom prst="rect">
            <a:avLst/>
          </a:prstGeom>
        </p:spPr>
        <p:txBody>
          <a:bodyPr/>
          <a:lstStyle/>
          <a:p>
            <a:fld id="{800332C6-A5C1-4D88-ADCE-6F3163D8595A}" type="slidenum">
              <a:rPr lang="en-US" smtClean="0"/>
              <a:t>‹#›</a:t>
            </a:fld>
            <a:endParaRPr lang="en-US" dirty="0"/>
          </a:p>
        </p:txBody>
      </p:sp>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457200" y="6350181"/>
            <a:ext cx="381000" cy="355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91200" y="6321544"/>
            <a:ext cx="2895600" cy="40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900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and Bullet Point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2286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72288" y="5562600"/>
            <a:ext cx="2286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4" name="Title 1"/>
          <p:cNvSpPr>
            <a:spLocks noGrp="1"/>
          </p:cNvSpPr>
          <p:nvPr>
            <p:ph type="title"/>
          </p:nvPr>
        </p:nvSpPr>
        <p:spPr>
          <a:xfrm>
            <a:off x="457200" y="274638"/>
            <a:ext cx="8229600" cy="778098"/>
          </a:xfrm>
        </p:spPr>
        <p:txBody>
          <a:bodyPr>
            <a:normAutofit/>
          </a:bodyPr>
          <a:lstStyle>
            <a:lvl1pPr>
              <a:defRPr sz="3400" b="1">
                <a:solidFill>
                  <a:srgbClr val="006747"/>
                </a:solidFill>
                <a:latin typeface="Garamond" pitchFamily="18" charset="0"/>
              </a:defRPr>
            </a:lvl1pPr>
          </a:lstStyle>
          <a:p>
            <a:r>
              <a:rPr lang="en-US" dirty="0" smtClean="0"/>
              <a:t>Click to edit Master title style</a:t>
            </a:r>
            <a:endParaRPr lang="en-US" dirty="0"/>
          </a:p>
        </p:txBody>
      </p:sp>
      <p:sp>
        <p:nvSpPr>
          <p:cNvPr id="347" name="Content Placeholder 2"/>
          <p:cNvSpPr>
            <a:spLocks noGrp="1"/>
          </p:cNvSpPr>
          <p:nvPr>
            <p:ph idx="1"/>
          </p:nvPr>
        </p:nvSpPr>
        <p:spPr>
          <a:xfrm>
            <a:off x="457200" y="1299048"/>
            <a:ext cx="8229600" cy="5154288"/>
          </a:xfrm>
        </p:spPr>
        <p:txBody>
          <a:bodyPr/>
          <a:lstStyle>
            <a:lvl1pPr marL="342900" indent="-342900">
              <a:buClr>
                <a:srgbClr val="006747"/>
              </a:buClr>
              <a:buSzPct val="90000"/>
              <a:buFont typeface="Wingdings" pitchFamily="2" charset="2"/>
              <a:buChar char="v"/>
              <a:defRPr sz="2800" b="0" u="none">
                <a:solidFill>
                  <a:schemeClr val="tx1"/>
                </a:solidFill>
                <a:latin typeface="Garamond" pitchFamily="18" charset="0"/>
              </a:defRPr>
            </a:lvl1pPr>
            <a:lvl2pPr marL="742950" indent="-285750">
              <a:buClr>
                <a:srgbClr val="7F794C"/>
              </a:buClr>
              <a:buSzPct val="110000"/>
              <a:buFont typeface="Wingdings" pitchFamily="2" charset="2"/>
              <a:buChar char="§"/>
              <a:defRPr sz="2400">
                <a:latin typeface="Garamond" pitchFamily="18" charset="0"/>
              </a:defRPr>
            </a:lvl2pPr>
            <a:lvl3pPr marL="1143000" indent="-228600">
              <a:buSzPct val="110000"/>
              <a:buFont typeface="Arial" pitchFamily="34" charset="0"/>
              <a:buChar char="•"/>
              <a:defRPr sz="2000">
                <a:latin typeface="Garamond" pitchFamily="18" charset="0"/>
              </a:defRPr>
            </a:lvl3pPr>
            <a:lvl4pPr>
              <a:defRPr>
                <a:latin typeface="Garamond" pitchFamily="18" charset="0"/>
              </a:defRPr>
            </a:lvl4pPr>
            <a:lvl5pPr>
              <a:defRPr>
                <a:latin typeface="Garamond" pitchFamily="18" charset="0"/>
              </a:defRPr>
            </a:lvl5pPr>
          </a:lstStyle>
          <a:p>
            <a:pPr lvl="0"/>
            <a:r>
              <a:rPr lang="en-US" dirty="0" smtClean="0"/>
              <a:t>Click to edit Master text styles</a:t>
            </a:r>
          </a:p>
          <a:p>
            <a:pPr lvl="1"/>
            <a:r>
              <a:rPr lang="en-US" dirty="0" smtClean="0"/>
              <a:t> Second level</a:t>
            </a:r>
          </a:p>
          <a:p>
            <a:pPr lvl="2"/>
            <a:r>
              <a:rPr lang="en-US" dirty="0" smtClean="0"/>
              <a:t> Third level</a:t>
            </a:r>
          </a:p>
        </p:txBody>
      </p:sp>
      <p:sp>
        <p:nvSpPr>
          <p:cNvPr id="6" name="Footer Placeholder 4"/>
          <p:cNvSpPr>
            <a:spLocks noGrp="1"/>
          </p:cNvSpPr>
          <p:nvPr>
            <p:ph type="ftr" sz="quarter" idx="10"/>
          </p:nvPr>
        </p:nvSpPr>
        <p:spPr>
          <a:xfrm>
            <a:off x="3124200" y="6597650"/>
            <a:ext cx="2895600" cy="195263"/>
          </a:xfrm>
          <a:prstGeom prst="rect">
            <a:avLst/>
          </a:prstGeom>
        </p:spPr>
        <p:txBody>
          <a:bodyPr/>
          <a:lstStyle>
            <a:lvl1pPr>
              <a:defRPr sz="1400" b="1">
                <a:solidFill>
                  <a:srgbClr val="006747"/>
                </a:solidFill>
                <a:latin typeface="Garamond" pitchFamily="18" charset="0"/>
              </a:defRPr>
            </a:lvl1pPr>
          </a:lstStyle>
          <a:p>
            <a:pPr>
              <a:defRPr/>
            </a:pPr>
            <a:endParaRPr lang="en-US" dirty="0"/>
          </a:p>
        </p:txBody>
      </p:sp>
    </p:spTree>
    <p:extLst>
      <p:ext uri="{BB962C8B-B14F-4D97-AF65-F5344CB8AC3E}">
        <p14:creationId xmlns:p14="http://schemas.microsoft.com/office/powerpoint/2010/main" val="419496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Title and Picture">
    <p:spTree>
      <p:nvGrpSpPr>
        <p:cNvPr id="1" name=""/>
        <p:cNvGrpSpPr/>
        <p:nvPr/>
      </p:nvGrpSpPr>
      <p:grpSpPr>
        <a:xfrm>
          <a:off x="0" y="0"/>
          <a:ext cx="0" cy="0"/>
          <a:chOff x="0" y="0"/>
          <a:chExt cx="0" cy="0"/>
        </a:xfrm>
      </p:grpSpPr>
      <p:sp>
        <p:nvSpPr>
          <p:cNvPr id="5" name="Footer Placeholder 4"/>
          <p:cNvSpPr txBox="1">
            <a:spLocks/>
          </p:cNvSpPr>
          <p:nvPr userDrawn="1"/>
        </p:nvSpPr>
        <p:spPr>
          <a:xfrm>
            <a:off x="3124200" y="6597650"/>
            <a:ext cx="2895600" cy="195263"/>
          </a:xfrm>
          <a:prstGeom prst="rect">
            <a:avLst/>
          </a:prstGeom>
        </p:spPr>
        <p:txBody>
          <a:bodyPr anchor="ctr"/>
          <a:lstStyle>
            <a:defPPr>
              <a:defRPr lang="en-US"/>
            </a:defPPr>
            <a:lvl1pPr marL="0" algn="ctr" defTabSz="914400" rtl="0" eaLnBrk="1" latinLnBrk="0" hangingPunct="1">
              <a:defRPr sz="1400" b="1" kern="1200">
                <a:solidFill>
                  <a:srgbClr val="006747"/>
                </a:solidFill>
                <a:latin typeface="Garamond"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t>#</a:t>
            </a:r>
            <a:endParaRPr lang="en-US"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3" y="-26988"/>
            <a:ext cx="2286001" cy="129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5562600"/>
            <a:ext cx="2286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userDrawn="1"/>
        </p:nvSpPr>
        <p:spPr>
          <a:xfrm>
            <a:off x="1822450" y="5157788"/>
            <a:ext cx="5486400" cy="433387"/>
          </a:xfrm>
          <a:prstGeom prst="rect">
            <a:avLst/>
          </a:prstGeom>
        </p:spPr>
        <p:txBody>
          <a:bodyPr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fontAlgn="auto">
              <a:spcAft>
                <a:spcPts val="0"/>
              </a:spcAft>
              <a:defRPr/>
            </a:pPr>
            <a:r>
              <a:rPr lang="en-US" dirty="0" smtClean="0">
                <a:latin typeface="Garamond" pitchFamily="18" charset="0"/>
              </a:rPr>
              <a:t>Click to edit Master title style</a:t>
            </a:r>
            <a:endParaRPr lang="en-US" dirty="0">
              <a:latin typeface="Garamond" pitchFamily="18" charset="0"/>
            </a:endParaRPr>
          </a:p>
        </p:txBody>
      </p:sp>
      <p:sp>
        <p:nvSpPr>
          <p:cNvPr id="8" name="Title 1"/>
          <p:cNvSpPr>
            <a:spLocks noGrp="1"/>
          </p:cNvSpPr>
          <p:nvPr>
            <p:ph type="title"/>
          </p:nvPr>
        </p:nvSpPr>
        <p:spPr>
          <a:xfrm>
            <a:off x="457200" y="274638"/>
            <a:ext cx="8229600" cy="778098"/>
          </a:xfrm>
        </p:spPr>
        <p:txBody>
          <a:bodyPr>
            <a:normAutofit/>
          </a:bodyPr>
          <a:lstStyle>
            <a:lvl1pPr>
              <a:defRPr sz="3400" b="1">
                <a:solidFill>
                  <a:srgbClr val="006747"/>
                </a:solidFill>
                <a:latin typeface="Garamond" pitchFamily="18" charset="0"/>
              </a:defRPr>
            </a:lvl1pPr>
          </a:lstStyle>
          <a:p>
            <a:r>
              <a:rPr lang="en-US" dirty="0" smtClean="0"/>
              <a:t>Click to edit Master title style</a:t>
            </a:r>
            <a:endParaRPr lang="en-US" dirty="0"/>
          </a:p>
        </p:txBody>
      </p:sp>
      <p:sp>
        <p:nvSpPr>
          <p:cNvPr id="10" name="Picture Placeholder 2"/>
          <p:cNvSpPr>
            <a:spLocks noGrp="1"/>
          </p:cNvSpPr>
          <p:nvPr>
            <p:ph type="pic" idx="1"/>
          </p:nvPr>
        </p:nvSpPr>
        <p:spPr>
          <a:xfrm>
            <a:off x="1821904" y="1268760"/>
            <a:ext cx="5486400" cy="3888432"/>
          </a:xfrm>
        </p:spPr>
        <p:txBody>
          <a:bodyPr rtlCol="0">
            <a:normAutofit/>
          </a:bodyPr>
          <a:lstStyle>
            <a:lvl1pPr marL="0" indent="0">
              <a:buNone/>
              <a:defRPr sz="2800">
                <a:latin typeface="Garamond"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Text Placeholder 3"/>
          <p:cNvSpPr>
            <a:spLocks noGrp="1"/>
          </p:cNvSpPr>
          <p:nvPr>
            <p:ph type="body" sz="half" idx="2"/>
          </p:nvPr>
        </p:nvSpPr>
        <p:spPr>
          <a:xfrm>
            <a:off x="1821904" y="5661248"/>
            <a:ext cx="5486400" cy="804862"/>
          </a:xfrm>
        </p:spPr>
        <p:txBody>
          <a:bodyPr>
            <a:normAutofit/>
          </a:bodyPr>
          <a:lstStyle>
            <a:lvl1pPr marL="0" indent="0" algn="ctr">
              <a:buNone/>
              <a:defRPr sz="1400">
                <a:latin typeface="Garamond"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037351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s and Bullet Points">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2286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5589588"/>
            <a:ext cx="2286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57200" y="274638"/>
            <a:ext cx="8229600" cy="778098"/>
          </a:xfrm>
        </p:spPr>
        <p:txBody>
          <a:bodyPr>
            <a:normAutofit/>
          </a:bodyPr>
          <a:lstStyle>
            <a:lvl1pPr>
              <a:defRPr sz="3400" b="1">
                <a:solidFill>
                  <a:srgbClr val="006747"/>
                </a:solidFill>
                <a:latin typeface="Garamond" pitchFamily="18" charset="0"/>
              </a:defRPr>
            </a:lvl1pPr>
          </a:lstStyle>
          <a:p>
            <a:r>
              <a:rPr lang="en-US" dirty="0" smtClean="0"/>
              <a:t>Click to edit Master title style</a:t>
            </a:r>
            <a:endParaRPr lang="en-US" dirty="0"/>
          </a:p>
        </p:txBody>
      </p:sp>
      <p:sp>
        <p:nvSpPr>
          <p:cNvPr id="12" name="Content Placeholder 3"/>
          <p:cNvSpPr>
            <a:spLocks noGrp="1"/>
          </p:cNvSpPr>
          <p:nvPr>
            <p:ph sz="half" idx="2"/>
          </p:nvPr>
        </p:nvSpPr>
        <p:spPr>
          <a:xfrm>
            <a:off x="4648200" y="1299048"/>
            <a:ext cx="4038600" cy="5154288"/>
          </a:xfrm>
        </p:spPr>
        <p:txBody>
          <a:bodyPr/>
          <a:lstStyle>
            <a:lvl1pPr marL="342900" indent="-342900">
              <a:buClr>
                <a:srgbClr val="006747"/>
              </a:buClr>
              <a:buSzPct val="90000"/>
              <a:buFont typeface="Wingdings" pitchFamily="2" charset="2"/>
              <a:buChar char="v"/>
              <a:defRPr sz="2800">
                <a:latin typeface="Garamond" pitchFamily="18" charset="0"/>
              </a:defRPr>
            </a:lvl1pPr>
            <a:lvl2pPr marL="742950" indent="-285750">
              <a:buClr>
                <a:srgbClr val="7F794C"/>
              </a:buClr>
              <a:buSzPct val="110000"/>
              <a:buFont typeface="Wingdings" pitchFamily="2" charset="2"/>
              <a:buChar char="§"/>
              <a:defRPr sz="2400">
                <a:latin typeface="Garamond" pitchFamily="18" charset="0"/>
              </a:defRPr>
            </a:lvl2pPr>
            <a:lvl3pPr>
              <a:defRPr sz="2000">
                <a:latin typeface="Garamond" pitchFamily="18"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Content Placeholder 2"/>
          <p:cNvSpPr>
            <a:spLocks noGrp="1"/>
          </p:cNvSpPr>
          <p:nvPr>
            <p:ph sz="half" idx="1"/>
          </p:nvPr>
        </p:nvSpPr>
        <p:spPr>
          <a:xfrm>
            <a:off x="457200" y="1299048"/>
            <a:ext cx="4038600" cy="5154288"/>
          </a:xfrm>
        </p:spPr>
        <p:txBody>
          <a:bodyPr/>
          <a:lstStyle>
            <a:lvl1pPr marL="342900" indent="-342900">
              <a:buClr>
                <a:srgbClr val="006747"/>
              </a:buClr>
              <a:buSzPct val="90000"/>
              <a:buFont typeface="Wingdings" pitchFamily="2" charset="2"/>
              <a:buChar char="v"/>
              <a:defRPr sz="2800">
                <a:latin typeface="Garamond" pitchFamily="18" charset="0"/>
              </a:defRPr>
            </a:lvl1pPr>
            <a:lvl2pPr marL="742950" indent="-285750">
              <a:buClr>
                <a:srgbClr val="7F794C"/>
              </a:buClr>
              <a:buSzPct val="110000"/>
              <a:buFont typeface="Wingdings" pitchFamily="2" charset="2"/>
              <a:buChar char="§"/>
              <a:defRPr sz="2400">
                <a:latin typeface="Garamond" pitchFamily="18" charset="0"/>
              </a:defRPr>
            </a:lvl2pPr>
            <a:lvl3pPr>
              <a:defRPr sz="2000">
                <a:latin typeface="Garamond" pitchFamily="18" charset="0"/>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10"/>
          </p:nvPr>
        </p:nvSpPr>
        <p:spPr>
          <a:xfrm>
            <a:off x="3124200" y="6597650"/>
            <a:ext cx="2895600" cy="195263"/>
          </a:xfrm>
          <a:prstGeom prst="rect">
            <a:avLst/>
          </a:prstGeom>
        </p:spPr>
        <p:txBody>
          <a:bodyPr/>
          <a:lstStyle>
            <a:lvl1pPr>
              <a:defRPr sz="1400" b="1">
                <a:solidFill>
                  <a:srgbClr val="006747"/>
                </a:solidFill>
                <a:latin typeface="Garamond" pitchFamily="18" charset="0"/>
              </a:defRPr>
            </a:lvl1pPr>
          </a:lstStyle>
          <a:p>
            <a:pPr>
              <a:defRPr/>
            </a:pPr>
            <a:endParaRPr lang="en-US" dirty="0"/>
          </a:p>
        </p:txBody>
      </p:sp>
    </p:spTree>
    <p:extLst>
      <p:ext uri="{BB962C8B-B14F-4D97-AF65-F5344CB8AC3E}">
        <p14:creationId xmlns:p14="http://schemas.microsoft.com/office/powerpoint/2010/main" val="204408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4343400" y="6400799"/>
            <a:ext cx="381000" cy="317399"/>
          </a:xfrm>
          <a:prstGeom prst="rect">
            <a:avLst/>
          </a:prstGeom>
        </p:spPr>
        <p:txBody>
          <a:bodyPr/>
          <a:lstStyle/>
          <a:p>
            <a:fld id="{800332C6-A5C1-4D88-ADCE-6F3163D8595A}" type="slidenum">
              <a:rPr lang="en-US" smtClean="0"/>
              <a:t>‹#›</a:t>
            </a:fld>
            <a:endParaRPr lang="en-US" dirty="0"/>
          </a:p>
        </p:txBody>
      </p:sp>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9A8C5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t>‹#›</a:t>
            </a:fld>
            <a:endParaRPr lang="en-US" dirty="0"/>
          </a:p>
        </p:txBody>
      </p:sp>
      <p:pic>
        <p:nvPicPr>
          <p:cNvPr id="7"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3550047" y="228600"/>
            <a:ext cx="2043906" cy="1904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2926800" y="2286000"/>
            <a:ext cx="32904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27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4343400" y="6400799"/>
            <a:ext cx="381000" cy="323087"/>
          </a:xfrm>
          <a:prstGeom prst="rect">
            <a:avLst/>
          </a:prstGeom>
        </p:spPr>
        <p:txBody>
          <a:bodyPr/>
          <a:lstStyle/>
          <a:p>
            <a:fld id="{800332C6-A5C1-4D88-ADCE-6F3163D8595A}" type="slidenum">
              <a:rPr lang="en-US" smtClean="0"/>
              <a:t>‹#›</a:t>
            </a:fld>
            <a:endParaRPr lang="en-US" dirty="0"/>
          </a:p>
        </p:txBody>
      </p:sp>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91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t>‹#›</a:t>
            </a:fld>
            <a:endParaRPr lang="en-US" dirty="0"/>
          </a:p>
        </p:txBody>
      </p:sp>
      <p:pic>
        <p:nvPicPr>
          <p:cNvPr id="12"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68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t>‹#›</a:t>
            </a:fld>
            <a:endParaRPr lang="en-US" dirty="0"/>
          </a:p>
        </p:txBody>
      </p:sp>
    </p:spTree>
    <p:extLst>
      <p:ext uri="{BB962C8B-B14F-4D97-AF65-F5344CB8AC3E}">
        <p14:creationId xmlns:p14="http://schemas.microsoft.com/office/powerpoint/2010/main" val="78479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4343400" y="6392169"/>
            <a:ext cx="381000" cy="381000"/>
          </a:xfrm>
          <a:prstGeom prst="rect">
            <a:avLst/>
          </a:prstGeom>
        </p:spPr>
        <p:txBody>
          <a:bodyPr/>
          <a:lstStyle/>
          <a:p>
            <a:fld id="{800332C6-A5C1-4D88-ADCE-6F3163D8595A}" type="slidenum">
              <a:rPr lang="en-US" smtClean="0"/>
              <a:t>‹#›</a:t>
            </a:fld>
            <a:endParaRPr lang="en-US" dirty="0"/>
          </a:p>
        </p:txBody>
      </p:sp>
      <p:pic>
        <p:nvPicPr>
          <p:cNvPr id="6"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96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51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4343400" y="6400800"/>
            <a:ext cx="381000" cy="381000"/>
          </a:xfrm>
          <a:prstGeom prst="rect">
            <a:avLst/>
          </a:prstGeom>
        </p:spPr>
        <p:txBody>
          <a:bodyPr/>
          <a:lstStyle/>
          <a:p>
            <a:fld id="{800332C6-A5C1-4D88-ADCE-6F3163D8595A}" type="slidenum">
              <a:rPr lang="en-US" smtClean="0"/>
              <a:t>‹#›</a:t>
            </a:fld>
            <a:endParaRPr lang="en-US" dirty="0"/>
          </a:p>
        </p:txBody>
      </p:sp>
      <p:pic>
        <p:nvPicPr>
          <p:cNvPr id="8" name="Picture 4"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956"/>
          <a:stretch/>
        </p:blipFill>
        <p:spPr bwMode="auto">
          <a:xfrm>
            <a:off x="502669" y="6321544"/>
            <a:ext cx="487931" cy="4546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hlopezca\Desktop\FPQC Meeting Material\FPQC change of image\Logo-and-Tagline_Final.gi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011" b="15760"/>
          <a:stretch/>
        </p:blipFill>
        <p:spPr bwMode="auto">
          <a:xfrm>
            <a:off x="5715000" y="6321544"/>
            <a:ext cx="2971800" cy="41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989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0B"/>
        </a:solidFill>
        <a:effectLst/>
      </p:bgPr>
    </p:bg>
    <p:spTree>
      <p:nvGrpSpPr>
        <p:cNvPr id="1" name=""/>
        <p:cNvGrpSpPr/>
        <p:nvPr/>
      </p:nvGrpSpPr>
      <p:grpSpPr>
        <a:xfrm>
          <a:off x="0" y="0"/>
          <a:ext cx="0" cy="0"/>
          <a:chOff x="0" y="0"/>
          <a:chExt cx="0" cy="0"/>
        </a:xfrm>
      </p:grpSpPr>
      <p:sp>
        <p:nvSpPr>
          <p:cNvPr id="8" name="Rounded Rectangle 7"/>
          <p:cNvSpPr/>
          <p:nvPr/>
        </p:nvSpPr>
        <p:spPr>
          <a:xfrm>
            <a:off x="114300" y="152400"/>
            <a:ext cx="8915400" cy="6629400"/>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Oval 8"/>
          <p:cNvSpPr/>
          <p:nvPr/>
        </p:nvSpPr>
        <p:spPr>
          <a:xfrm>
            <a:off x="4389120" y="6410325"/>
            <a:ext cx="274320" cy="274320"/>
          </a:xfrm>
          <a:prstGeom prst="ellipse">
            <a:avLst/>
          </a:prstGeom>
          <a:solidFill>
            <a:srgbClr val="9A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p:cNvSpPr>
            <a:spLocks noGrp="1"/>
          </p:cNvSpPr>
          <p:nvPr>
            <p:ph type="sldNum" sz="quarter" idx="4"/>
          </p:nvPr>
        </p:nvSpPr>
        <p:spPr>
          <a:xfrm>
            <a:off x="4267200" y="6400800"/>
            <a:ext cx="533400" cy="457200"/>
          </a:xfrm>
          <a:prstGeom prst="rect">
            <a:avLst/>
          </a:prstGeom>
        </p:spPr>
        <p:txBody>
          <a:bodyPr/>
          <a:lstStyle>
            <a:lvl1pPr algn="ctr">
              <a:defRPr sz="1200">
                <a:solidFill>
                  <a:schemeClr val="bg1"/>
                </a:solidFill>
                <a:latin typeface="Gill Sans MT" pitchFamily="34" charset="0"/>
              </a:defRPr>
            </a:lvl1pPr>
          </a:lstStyle>
          <a:p>
            <a:fld id="{AF51F174-ECE1-45C6-AF12-A3DBDBC07E20}" type="slidenum">
              <a:rPr lang="en-US" smtClean="0"/>
              <a:t>‹#›</a:t>
            </a:fld>
            <a:endParaRPr lang="en-US" dirty="0"/>
          </a:p>
        </p:txBody>
      </p:sp>
      <p:sp>
        <p:nvSpPr>
          <p:cNvPr id="16" name="Rectangle 15"/>
          <p:cNvSpPr/>
          <p:nvPr/>
        </p:nvSpPr>
        <p:spPr>
          <a:xfrm>
            <a:off x="457200" y="6248400"/>
            <a:ext cx="8229600" cy="27432"/>
          </a:xfrm>
          <a:prstGeom prst="rect">
            <a:avLst/>
          </a:prstGeom>
          <a:solidFill>
            <a:srgbClr val="9A8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0760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Lst>
  <p:hf hdr="0" ftr="0" dt="0"/>
  <p:txStyles>
    <p:titleStyle>
      <a:lvl1pPr algn="ctr" defTabSz="914400" rtl="0" eaLnBrk="1" latinLnBrk="0" hangingPunct="1">
        <a:spcBef>
          <a:spcPct val="0"/>
        </a:spcBef>
        <a:buNone/>
        <a:defRPr sz="3800" b="1" kern="1200">
          <a:solidFill>
            <a:srgbClr val="00510B"/>
          </a:solidFill>
          <a:latin typeface="Garamond" pitchFamily="18" charset="0"/>
          <a:ea typeface="+mj-ea"/>
          <a:cs typeface="+mj-cs"/>
        </a:defRPr>
      </a:lvl1pPr>
    </p:titleStyle>
    <p:bodyStyle>
      <a:lvl1pPr marL="342900" indent="-342900" algn="l" defTabSz="914400" rtl="0" eaLnBrk="1" latinLnBrk="0" hangingPunct="1">
        <a:spcBef>
          <a:spcPct val="20000"/>
        </a:spcBef>
        <a:spcAft>
          <a:spcPts val="600"/>
        </a:spcAft>
        <a:buFontTx/>
        <a:buBlip>
          <a:blip r:embed="rId17"/>
        </a:buBlip>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spcAft>
          <a:spcPts val="600"/>
        </a:spcAft>
        <a:buFontTx/>
        <a:buBlip>
          <a:blip r:embed="rId17"/>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spcAft>
          <a:spcPts val="600"/>
        </a:spcAft>
        <a:buFontTx/>
        <a:buBlip>
          <a:blip r:embed="rId17"/>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spcAft>
          <a:spcPts val="600"/>
        </a:spcAft>
        <a:buFontTx/>
        <a:buBlip>
          <a:blip r:embed="rId17"/>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spcAft>
          <a:spcPts val="600"/>
        </a:spcAft>
        <a:buFontTx/>
        <a:buBlip>
          <a:blip r:embed="rId17"/>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wmf"/></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90800"/>
            <a:ext cx="8001000" cy="1371600"/>
          </a:xfrm>
        </p:spPr>
        <p:txBody>
          <a:bodyPr>
            <a:noAutofit/>
          </a:bodyPr>
          <a:lstStyle/>
          <a:p>
            <a:r>
              <a:rPr lang="en-US" sz="3200" dirty="0" smtClean="0">
                <a:latin typeface="Arial" panose="020B0604020202020204" pitchFamily="34" charset="0"/>
                <a:cs typeface="Arial" panose="020B0604020202020204" pitchFamily="34" charset="0"/>
              </a:rPr>
              <a:t>Implementing an Obstetric Hemorrhage Initiative: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Tales from the Field</a:t>
            </a:r>
            <a:br>
              <a:rPr lang="en-US" sz="3200" dirty="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4" name="Subtitle 3"/>
          <p:cNvSpPr>
            <a:spLocks noGrp="1"/>
          </p:cNvSpPr>
          <p:nvPr>
            <p:ph type="subTitle" idx="1"/>
          </p:nvPr>
        </p:nvSpPr>
        <p:spPr>
          <a:xfrm>
            <a:off x="1371600" y="4114800"/>
            <a:ext cx="6400800" cy="2057400"/>
          </a:xfrm>
        </p:spPr>
        <p:txBody>
          <a:bodyPr>
            <a:noAutofit/>
          </a:bodyPr>
          <a:lstStyle/>
          <a:p>
            <a:r>
              <a:rPr lang="en-US" sz="2000" dirty="0" smtClean="0">
                <a:solidFill>
                  <a:schemeClr val="tx1"/>
                </a:solidFill>
              </a:rPr>
              <a:t>Judette M. Louis, MD, MPH</a:t>
            </a:r>
          </a:p>
          <a:p>
            <a:r>
              <a:rPr lang="en-US" sz="2000" dirty="0" smtClean="0">
                <a:solidFill>
                  <a:schemeClr val="tx1"/>
                </a:solidFill>
              </a:rPr>
              <a:t>Associate Professor</a:t>
            </a:r>
          </a:p>
          <a:p>
            <a:r>
              <a:rPr lang="en-US" sz="2000" dirty="0" smtClean="0">
                <a:solidFill>
                  <a:schemeClr val="tx1"/>
                </a:solidFill>
              </a:rPr>
              <a:t>Department of OB/GYN</a:t>
            </a:r>
          </a:p>
          <a:p>
            <a:r>
              <a:rPr lang="en-US" sz="2000" dirty="0" smtClean="0">
                <a:solidFill>
                  <a:schemeClr val="tx1"/>
                </a:solidFill>
              </a:rPr>
              <a:t>Morsani College of Medicine and College of Public Health</a:t>
            </a:r>
          </a:p>
          <a:p>
            <a:r>
              <a:rPr lang="en-US" sz="2000" dirty="0" smtClean="0">
                <a:solidFill>
                  <a:schemeClr val="tx1"/>
                </a:solidFill>
              </a:rPr>
              <a:t>University of South Florida</a:t>
            </a:r>
          </a:p>
          <a:p>
            <a:r>
              <a:rPr lang="en-US" sz="2000" dirty="0" smtClean="0">
                <a:solidFill>
                  <a:schemeClr val="tx1"/>
                </a:solidFill>
              </a:rPr>
              <a:t> </a:t>
            </a:r>
            <a:endParaRPr lang="en-US" sz="2000" dirty="0">
              <a:solidFill>
                <a:schemeClr val="tx1"/>
              </a:solidFill>
            </a:endParaRPr>
          </a:p>
        </p:txBody>
      </p:sp>
    </p:spTree>
    <p:extLst>
      <p:ext uri="{BB962C8B-B14F-4D97-AF65-F5344CB8AC3E}">
        <p14:creationId xmlns:p14="http://schemas.microsoft.com/office/powerpoint/2010/main" val="4163315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Hemorrhage Response</a:t>
            </a:r>
            <a:endParaRPr lang="en-US" dirty="0"/>
          </a:p>
        </p:txBody>
      </p:sp>
      <p:sp>
        <p:nvSpPr>
          <p:cNvPr id="3" name="Content Placeholder 2"/>
          <p:cNvSpPr>
            <a:spLocks noGrp="1"/>
          </p:cNvSpPr>
          <p:nvPr>
            <p:ph idx="1"/>
          </p:nvPr>
        </p:nvSpPr>
        <p:spPr>
          <a:xfrm>
            <a:off x="533400" y="1676400"/>
            <a:ext cx="8153400" cy="4449763"/>
          </a:xfrm>
        </p:spPr>
        <p:txBody>
          <a:bodyPr>
            <a:normAutofit lnSpcReduction="10000"/>
          </a:bodyPr>
          <a:lstStyle/>
          <a:p>
            <a:r>
              <a:rPr lang="en-US" dirty="0"/>
              <a:t>Denial</a:t>
            </a:r>
          </a:p>
          <a:p>
            <a:r>
              <a:rPr lang="en-US" dirty="0"/>
              <a:t>Delay</a:t>
            </a:r>
          </a:p>
          <a:p>
            <a:r>
              <a:rPr lang="en-US" dirty="0"/>
              <a:t>Lack of practice with rare occurrences</a:t>
            </a:r>
          </a:p>
          <a:p>
            <a:r>
              <a:rPr lang="en-US" dirty="0"/>
              <a:t>Imperfect estimation/quantification of blood loss</a:t>
            </a:r>
          </a:p>
          <a:p>
            <a:r>
              <a:rPr lang="en-US" dirty="0"/>
              <a:t>Poor utilization of blood products</a:t>
            </a:r>
          </a:p>
          <a:p>
            <a:r>
              <a:rPr lang="en-US" dirty="0"/>
              <a:t>Insufficient communication</a:t>
            </a:r>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10</a:t>
            </a:fld>
            <a:endParaRPr lang="en-US" dirty="0"/>
          </a:p>
        </p:txBody>
      </p:sp>
    </p:spTree>
    <p:extLst>
      <p:ext uri="{BB962C8B-B14F-4D97-AF65-F5344CB8AC3E}">
        <p14:creationId xmlns:p14="http://schemas.microsoft.com/office/powerpoint/2010/main" val="3005456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a:t>
            </a:r>
            <a:r>
              <a:rPr lang="en-US" b="1" dirty="0" smtClean="0"/>
              <a:t>Reporting</a:t>
            </a:r>
            <a:endParaRPr lang="en-US" dirty="0"/>
          </a:p>
        </p:txBody>
      </p:sp>
      <p:sp>
        <p:nvSpPr>
          <p:cNvPr id="3" name="Content Placeholder 2"/>
          <p:cNvSpPr>
            <a:spLocks noGrp="1"/>
          </p:cNvSpPr>
          <p:nvPr>
            <p:ph idx="1"/>
          </p:nvPr>
        </p:nvSpPr>
        <p:spPr/>
        <p:txBody>
          <a:bodyPr/>
          <a:lstStyle/>
          <a:p>
            <a:pPr marL="609600" indent="-609600">
              <a:spcBef>
                <a:spcPct val="50000"/>
              </a:spcBef>
            </a:pPr>
            <a:r>
              <a:rPr lang="en-US" dirty="0" smtClean="0">
                <a:ea typeface="ＭＳ Ｐゴシック" pitchFamily="34" charset="-128"/>
                <a:cs typeface="Garamond" pitchFamily="18" charset="0"/>
              </a:rPr>
              <a:t>Standardize </a:t>
            </a:r>
            <a:r>
              <a:rPr lang="en-US" dirty="0">
                <a:ea typeface="ＭＳ Ｐゴシック" pitchFamily="34" charset="-128"/>
                <a:cs typeface="Garamond" pitchFamily="18" charset="0"/>
              </a:rPr>
              <a:t>definitions and consistency in coding and reporting.</a:t>
            </a:r>
          </a:p>
          <a:p>
            <a:pPr marL="609600" indent="-609600">
              <a:spcBef>
                <a:spcPct val="50000"/>
              </a:spcBef>
            </a:pPr>
            <a:r>
              <a:rPr lang="en-US" dirty="0" smtClean="0">
                <a:ea typeface="ＭＳ Ｐゴシック" pitchFamily="34" charset="-128"/>
                <a:cs typeface="Garamond" pitchFamily="18" charset="0"/>
              </a:rPr>
              <a:t>Accomplished by </a:t>
            </a:r>
            <a:r>
              <a:rPr lang="en-US" dirty="0">
                <a:ea typeface="ＭＳ Ｐゴシック" pitchFamily="34" charset="-128"/>
                <a:cs typeface="Garamond" pitchFamily="18" charset="0"/>
              </a:rPr>
              <a:t>standardizing our definitions, following protocols, quantifying blood loss, practicing our responses, and consistent coding and reporting.</a:t>
            </a:r>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11</a:t>
            </a:fld>
            <a:endParaRPr lang="en-US" dirty="0"/>
          </a:p>
        </p:txBody>
      </p:sp>
    </p:spTree>
    <p:extLst>
      <p:ext uri="{BB962C8B-B14F-4D97-AF65-F5344CB8AC3E}">
        <p14:creationId xmlns:p14="http://schemas.microsoft.com/office/powerpoint/2010/main" val="4083278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a:solidFill>
                  <a:srgbClr val="006747"/>
                </a:solidFill>
                <a:ea typeface="ＭＳ Ｐゴシック" pitchFamily="34" charset="-128"/>
              </a:rPr>
              <a:t>Key Elements of the </a:t>
            </a:r>
            <a:r>
              <a:rPr lang="en-US" sz="4000" b="1" dirty="0" smtClean="0">
                <a:solidFill>
                  <a:srgbClr val="006747"/>
                </a:solidFill>
                <a:ea typeface="ＭＳ Ｐゴシック" pitchFamily="34" charset="-128"/>
              </a:rPr>
              <a:t>OHI</a:t>
            </a:r>
            <a:endParaRPr lang="en-US" dirty="0"/>
          </a:p>
        </p:txBody>
      </p:sp>
      <p:sp>
        <p:nvSpPr>
          <p:cNvPr id="3" name="Content Placeholder 2"/>
          <p:cNvSpPr>
            <a:spLocks noGrp="1"/>
          </p:cNvSpPr>
          <p:nvPr>
            <p:ph idx="1"/>
          </p:nvPr>
        </p:nvSpPr>
        <p:spPr>
          <a:xfrm>
            <a:off x="685800" y="1143000"/>
            <a:ext cx="8001000" cy="5105400"/>
          </a:xfrm>
        </p:spPr>
        <p:txBody>
          <a:bodyPr>
            <a:normAutofit fontScale="85000" lnSpcReduction="20000"/>
          </a:bodyPr>
          <a:lstStyle/>
          <a:p>
            <a:pPr marL="514350" indent="-514350" algn="just">
              <a:spcAft>
                <a:spcPts val="1200"/>
              </a:spcAft>
              <a:buSzPct val="110000"/>
              <a:buFont typeface="+mj-lt"/>
              <a:buAutoNum type="arabicPeriod"/>
              <a:defRPr/>
            </a:pPr>
            <a:r>
              <a:rPr lang="en-US" dirty="0">
                <a:latin typeface="Garamond" pitchFamily="18" charset="0"/>
                <a:ea typeface="ＭＳ Ｐゴシック" pitchFamily="34" charset="-128"/>
              </a:rPr>
              <a:t>Develop an Obstetric Hemorrhage Protocol</a:t>
            </a:r>
          </a:p>
          <a:p>
            <a:pPr marL="514350" indent="-514350" algn="just">
              <a:spcAft>
                <a:spcPts val="1200"/>
              </a:spcAft>
              <a:buSzPct val="110000"/>
              <a:buFont typeface="+mj-lt"/>
              <a:buAutoNum type="arabicPeriod"/>
              <a:defRPr/>
            </a:pPr>
            <a:r>
              <a:rPr lang="en-US" dirty="0">
                <a:latin typeface="Garamond" pitchFamily="18" charset="0"/>
                <a:ea typeface="ＭＳ Ｐゴシック" pitchFamily="34" charset="-128"/>
              </a:rPr>
              <a:t>Develop a Massive Transfusion Protocol </a:t>
            </a:r>
          </a:p>
          <a:p>
            <a:pPr marL="514350" indent="-514350" algn="just">
              <a:spcAft>
                <a:spcPts val="1200"/>
              </a:spcAft>
              <a:buSzPct val="110000"/>
              <a:buFont typeface="+mj-lt"/>
              <a:buAutoNum type="arabicPeriod"/>
              <a:defRPr/>
            </a:pPr>
            <a:r>
              <a:rPr lang="en-US" dirty="0">
                <a:latin typeface="Garamond" pitchFamily="18" charset="0"/>
                <a:ea typeface="ＭＳ Ｐゴシック" pitchFamily="34" charset="-128"/>
              </a:rPr>
              <a:t>Antepartum Risk Assessment</a:t>
            </a:r>
          </a:p>
          <a:p>
            <a:pPr marL="514350" indent="-514350" algn="just">
              <a:spcAft>
                <a:spcPts val="1200"/>
              </a:spcAft>
              <a:buSzPct val="110000"/>
              <a:buFont typeface="+mj-lt"/>
              <a:buAutoNum type="arabicPeriod"/>
              <a:defRPr/>
            </a:pPr>
            <a:r>
              <a:rPr lang="en-US" dirty="0">
                <a:latin typeface="Garamond" pitchFamily="18" charset="0"/>
                <a:ea typeface="ＭＳ Ｐゴシック" pitchFamily="34" charset="-128"/>
              </a:rPr>
              <a:t>Active Management of the Third Stage of Labor</a:t>
            </a:r>
          </a:p>
          <a:p>
            <a:pPr marL="514350" indent="-514350" algn="just">
              <a:spcAft>
                <a:spcPts val="1200"/>
              </a:spcAft>
              <a:buSzPct val="110000"/>
              <a:buFont typeface="+mj-lt"/>
              <a:buAutoNum type="arabicPeriod"/>
              <a:defRPr/>
            </a:pPr>
            <a:r>
              <a:rPr lang="en-US" dirty="0">
                <a:latin typeface="Garamond" pitchFamily="18" charset="0"/>
                <a:ea typeface="ＭＳ Ｐゴシック" pitchFamily="34" charset="-128"/>
              </a:rPr>
              <a:t>Quantification of Blood Loss</a:t>
            </a:r>
          </a:p>
          <a:p>
            <a:pPr marL="514350" indent="-514350" algn="just">
              <a:spcAft>
                <a:spcPts val="1200"/>
              </a:spcAft>
              <a:buSzPct val="110000"/>
              <a:buFont typeface="+mj-lt"/>
              <a:buAutoNum type="arabicPeriod"/>
              <a:defRPr/>
            </a:pPr>
            <a:r>
              <a:rPr lang="en-US" dirty="0">
                <a:latin typeface="Garamond" pitchFamily="18" charset="0"/>
                <a:ea typeface="ＭＳ Ｐゴシック" pitchFamily="34" charset="-128"/>
              </a:rPr>
              <a:t>Construct an OB Hemorrhage Cart</a:t>
            </a:r>
          </a:p>
          <a:p>
            <a:pPr marL="514350" indent="-514350" algn="just">
              <a:spcAft>
                <a:spcPts val="1200"/>
              </a:spcAft>
              <a:buSzPct val="110000"/>
              <a:buFont typeface="+mj-lt"/>
              <a:buAutoNum type="arabicPeriod"/>
              <a:defRPr/>
            </a:pPr>
            <a:r>
              <a:rPr lang="en-US" dirty="0">
                <a:latin typeface="Garamond" pitchFamily="18" charset="0"/>
                <a:ea typeface="ＭＳ Ｐゴシック" pitchFamily="34" charset="-128"/>
              </a:rPr>
              <a:t>Ensure Availability of Medications and Equipment</a:t>
            </a:r>
          </a:p>
          <a:p>
            <a:pPr marL="514350" indent="-514350" algn="just">
              <a:spcAft>
                <a:spcPts val="1200"/>
              </a:spcAft>
              <a:buSzPct val="110000"/>
              <a:buFont typeface="+mj-lt"/>
              <a:buAutoNum type="arabicPeriod"/>
              <a:defRPr/>
            </a:pPr>
            <a:r>
              <a:rPr lang="en-US" dirty="0">
                <a:latin typeface="Garamond" pitchFamily="18" charset="0"/>
                <a:ea typeface="ＭＳ Ｐゴシック" pitchFamily="34" charset="-128"/>
              </a:rPr>
              <a:t>Perform Interdisciplinary Hemorrhage Drills</a:t>
            </a:r>
          </a:p>
          <a:p>
            <a:pPr marL="514350" indent="-514350" algn="just">
              <a:spcAft>
                <a:spcPts val="1200"/>
              </a:spcAft>
              <a:buSzPct val="110000"/>
              <a:buFont typeface="+mj-lt"/>
              <a:buAutoNum type="arabicPeriod"/>
              <a:defRPr/>
            </a:pPr>
            <a:r>
              <a:rPr lang="sv-SE" dirty="0">
                <a:latin typeface="Garamond" pitchFamily="18" charset="0"/>
                <a:ea typeface="ＭＳ Ｐゴシック" pitchFamily="34" charset="-128"/>
              </a:rPr>
              <a:t>Debrief after OB Hemorrhage Events</a:t>
            </a:r>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12</a:t>
            </a:fld>
            <a:endParaRPr lang="en-US" dirty="0"/>
          </a:p>
        </p:txBody>
      </p:sp>
    </p:spTree>
    <p:extLst>
      <p:ext uri="{BB962C8B-B14F-4D97-AF65-F5344CB8AC3E}">
        <p14:creationId xmlns:p14="http://schemas.microsoft.com/office/powerpoint/2010/main" val="58978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274638"/>
            <a:ext cx="3505200" cy="3154362"/>
          </a:xfrm>
          <a:prstGeom prst="rect">
            <a:avLst/>
          </a:prstGeom>
        </p:spPr>
        <p:txBody>
          <a:bodyPr/>
          <a:lstStyle>
            <a:lvl1pPr algn="ctr" defTabSz="914400" rtl="0" eaLnBrk="1" latinLnBrk="0" hangingPunct="1">
              <a:spcBef>
                <a:spcPct val="0"/>
              </a:spcBef>
              <a:buNone/>
              <a:defRPr sz="3800" b="1" kern="1200">
                <a:solidFill>
                  <a:srgbClr val="00510B"/>
                </a:solidFill>
                <a:latin typeface="Garamond" pitchFamily="18" charset="0"/>
                <a:ea typeface="+mj-ea"/>
                <a:cs typeface="+mj-cs"/>
              </a:defRPr>
            </a:lvl1pPr>
          </a:lstStyle>
          <a:p>
            <a:r>
              <a:rPr lang="en-US" dirty="0" smtClean="0"/>
              <a:t>FPQC</a:t>
            </a:r>
            <a:br>
              <a:rPr lang="en-US" dirty="0" smtClean="0"/>
            </a:br>
            <a:r>
              <a:rPr lang="en-US" dirty="0" smtClean="0"/>
              <a:t>OB Hemorrhage Care Guidelines Algorithm</a:t>
            </a:r>
          </a:p>
          <a:p>
            <a:endParaRPr lang="en-US" dirty="0"/>
          </a:p>
          <a:p>
            <a:endParaRPr lang="en-US" dirty="0" smtClean="0"/>
          </a:p>
          <a:p>
            <a:r>
              <a:rPr lang="en-US" sz="1600" dirty="0" smtClean="0"/>
              <a:t>Available as part of the OHI Toolkit</a:t>
            </a:r>
          </a:p>
        </p:txBody>
      </p:sp>
      <p:pic>
        <p:nvPicPr>
          <p:cNvPr id="8194" name="Picture 2" descr="C:\Users\edunn2\Desktop\FPQC Care Guidelines Algorithm 10-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28600"/>
            <a:ext cx="5334000" cy="65071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6172200"/>
            <a:ext cx="3276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6391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9550" y="0"/>
            <a:ext cx="9654928" cy="6858000"/>
          </a:xfrm>
          <a:prstGeom prst="rect">
            <a:avLst/>
          </a:prstGeom>
          <a:noFill/>
          <a:ln w="9525">
            <a:solidFill>
              <a:schemeClr val="tx1"/>
            </a:solidFill>
            <a:miter lim="800000"/>
            <a:headEnd/>
            <a:tailEnd/>
          </a:ln>
          <a:effectLst/>
          <a:extLst/>
        </p:spPr>
      </p:pic>
      <p:sp>
        <p:nvSpPr>
          <p:cNvPr id="49155" name="Title 1"/>
          <p:cNvSpPr>
            <a:spLocks noGrp="1"/>
          </p:cNvSpPr>
          <p:nvPr>
            <p:ph type="title"/>
          </p:nvPr>
        </p:nvSpPr>
        <p:spPr>
          <a:xfrm>
            <a:off x="677863" y="1989138"/>
            <a:ext cx="8496300" cy="1223962"/>
          </a:xfrm>
        </p:spPr>
        <p:txBody>
          <a:bodyPr rtlCol="0">
            <a:normAutofit fontScale="90000"/>
          </a:bodyPr>
          <a:lstStyle/>
          <a:p>
            <a:pPr eaLnBrk="1" fontAlgn="auto" hangingPunct="1">
              <a:spcAft>
                <a:spcPts val="0"/>
              </a:spcAft>
              <a:defRPr/>
            </a:pPr>
            <a:r>
              <a:rPr lang="en-US" sz="3800" dirty="0" smtClean="0">
                <a:solidFill>
                  <a:srgbClr val="00510B"/>
                </a:solidFill>
              </a:rPr>
              <a:t>1. Develop an Obstetric Hemorrhage Policy</a:t>
            </a:r>
          </a:p>
        </p:txBody>
      </p:sp>
      <p:sp>
        <p:nvSpPr>
          <p:cNvPr id="23556" name="TextBox 3"/>
          <p:cNvSpPr txBox="1">
            <a:spLocks noChangeArrowheads="1"/>
          </p:cNvSpPr>
          <p:nvPr/>
        </p:nvSpPr>
        <p:spPr bwMode="auto">
          <a:xfrm flipV="1">
            <a:off x="2971800" y="750888"/>
            <a:ext cx="419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endParaRPr lang="en-US" altLang="en-US" sz="1800" dirty="0"/>
          </a:p>
        </p:txBody>
      </p:sp>
    </p:spTree>
    <p:extLst>
      <p:ext uri="{BB962C8B-B14F-4D97-AF65-F5344CB8AC3E}">
        <p14:creationId xmlns:p14="http://schemas.microsoft.com/office/powerpoint/2010/main" val="1393067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4000" dirty="0">
                <a:solidFill>
                  <a:srgbClr val="0B573D"/>
                </a:solidFill>
                <a:ea typeface="ＭＳ Ｐゴシック" pitchFamily="34" charset="-128"/>
              </a:rPr>
              <a:t>Why a Protocol for Obstetric Hemorrhage</a:t>
            </a:r>
            <a:r>
              <a:rPr lang="en-US" altLang="en-US" sz="4000" dirty="0" smtClean="0">
                <a:solidFill>
                  <a:srgbClr val="0B573D"/>
                </a:solidFill>
                <a:ea typeface="ＭＳ Ｐゴシック" pitchFamily="34" charset="-128"/>
              </a:rPr>
              <a:t>?</a:t>
            </a:r>
            <a:endParaRPr lang="en-US" dirty="0"/>
          </a:p>
        </p:txBody>
      </p:sp>
      <p:sp>
        <p:nvSpPr>
          <p:cNvPr id="3" name="Content Placeholder 2"/>
          <p:cNvSpPr>
            <a:spLocks noGrp="1"/>
          </p:cNvSpPr>
          <p:nvPr>
            <p:ph idx="1"/>
          </p:nvPr>
        </p:nvSpPr>
        <p:spPr/>
        <p:txBody>
          <a:bodyPr/>
          <a:lstStyle/>
          <a:p>
            <a:r>
              <a:rPr lang="en-US" dirty="0"/>
              <a:t>Now a complex series of steps that involve many staff members and departments</a:t>
            </a:r>
          </a:p>
          <a:p>
            <a:r>
              <a:rPr lang="en-US" dirty="0"/>
              <a:t>Communications!</a:t>
            </a:r>
          </a:p>
          <a:p>
            <a:r>
              <a:rPr lang="en-US" dirty="0"/>
              <a:t>PPH seems to always happens at night or weekends…(when people may be tired or there are less resources)</a:t>
            </a:r>
          </a:p>
          <a:p>
            <a:r>
              <a:rPr lang="en-US" dirty="0"/>
              <a:t>We can improve…</a:t>
            </a:r>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15</a:t>
            </a:fld>
            <a:endParaRPr lang="en-US" dirty="0"/>
          </a:p>
        </p:txBody>
      </p:sp>
      <p:pic>
        <p:nvPicPr>
          <p:cNvPr id="5" name="Picture 13" descr="Screen shot 2013-06-04 at 3.47.11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28600"/>
            <a:ext cx="1381125" cy="55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222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Elements of Any Protocol</a:t>
            </a:r>
            <a:endParaRPr lang="en-US" dirty="0"/>
          </a:p>
        </p:txBody>
      </p:sp>
      <p:sp>
        <p:nvSpPr>
          <p:cNvPr id="3" name="Content Placeholder 2"/>
          <p:cNvSpPr>
            <a:spLocks noGrp="1"/>
          </p:cNvSpPr>
          <p:nvPr>
            <p:ph idx="1"/>
          </p:nvPr>
        </p:nvSpPr>
        <p:spPr/>
        <p:txBody>
          <a:bodyPr>
            <a:normAutofit fontScale="85000" lnSpcReduction="20000"/>
          </a:bodyPr>
          <a:lstStyle/>
          <a:p>
            <a:r>
              <a:rPr lang="en-US" dirty="0"/>
              <a:t>Develop an effective written document for responding to maternal hemorrhage</a:t>
            </a:r>
          </a:p>
          <a:p>
            <a:pPr lvl="1"/>
            <a:r>
              <a:rPr lang="en-US" dirty="0"/>
              <a:t>Rapid response to hemorrhage emergency</a:t>
            </a:r>
          </a:p>
          <a:p>
            <a:pPr lvl="1"/>
            <a:r>
              <a:rPr lang="en-US" dirty="0"/>
              <a:t>Coordination </a:t>
            </a:r>
            <a:r>
              <a:rPr lang="en-US" dirty="0" smtClean="0"/>
              <a:t>among:</a:t>
            </a:r>
            <a:endParaRPr lang="en-US" dirty="0"/>
          </a:p>
          <a:p>
            <a:pPr lvl="2"/>
            <a:r>
              <a:rPr lang="en-US" dirty="0"/>
              <a:t>physicians</a:t>
            </a:r>
          </a:p>
          <a:p>
            <a:pPr lvl="2"/>
            <a:r>
              <a:rPr lang="en-US" dirty="0"/>
              <a:t>nurses </a:t>
            </a:r>
          </a:p>
          <a:p>
            <a:pPr lvl="2"/>
            <a:r>
              <a:rPr lang="en-US" dirty="0"/>
              <a:t>anesthesiologists</a:t>
            </a:r>
          </a:p>
          <a:p>
            <a:pPr lvl="2"/>
            <a:r>
              <a:rPr lang="en-US" dirty="0"/>
              <a:t>blood bank</a:t>
            </a:r>
          </a:p>
          <a:p>
            <a:r>
              <a:rPr lang="en-US" dirty="0"/>
              <a:t>Complete set of prewritten orders to instantly execute</a:t>
            </a:r>
          </a:p>
          <a:p>
            <a:r>
              <a:rPr lang="en-US" dirty="0"/>
              <a:t>Escalation through stages</a:t>
            </a:r>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16</a:t>
            </a:fld>
            <a:endParaRPr lang="en-US" dirty="0"/>
          </a:p>
        </p:txBody>
      </p:sp>
    </p:spTree>
    <p:extLst>
      <p:ext uri="{BB962C8B-B14F-4D97-AF65-F5344CB8AC3E}">
        <p14:creationId xmlns:p14="http://schemas.microsoft.com/office/powerpoint/2010/main" val="1406146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0" y="-8012"/>
            <a:ext cx="10319840" cy="6859538"/>
          </a:xfrm>
          <a:prstGeom prst="rect">
            <a:avLst/>
          </a:prstGeom>
          <a:noFill/>
          <a:ln w="9525">
            <a:solidFill>
              <a:schemeClr val="tx1"/>
            </a:solidFill>
            <a:miter lim="800000"/>
            <a:headEnd/>
            <a:tailEnd/>
          </a:ln>
          <a:effectLst/>
          <a:extLst/>
        </p:spPr>
      </p:pic>
      <p:sp>
        <p:nvSpPr>
          <p:cNvPr id="26627" name="Title 1"/>
          <p:cNvSpPr>
            <a:spLocks noGrp="1"/>
          </p:cNvSpPr>
          <p:nvPr>
            <p:ph type="title"/>
          </p:nvPr>
        </p:nvSpPr>
        <p:spPr>
          <a:xfrm>
            <a:off x="755650" y="4365625"/>
            <a:ext cx="8229600" cy="777875"/>
          </a:xfrm>
        </p:spPr>
        <p:txBody>
          <a:bodyPr/>
          <a:lstStyle/>
          <a:p>
            <a:pPr eaLnBrk="1" hangingPunct="1"/>
            <a:r>
              <a:rPr lang="en-US" altLang="en-US" sz="3600" dirty="0" smtClean="0">
                <a:solidFill>
                  <a:srgbClr val="00510B"/>
                </a:solidFill>
              </a:rPr>
              <a:t>2. Massive Transfusion Protocol</a:t>
            </a:r>
          </a:p>
        </p:txBody>
      </p:sp>
    </p:spTree>
    <p:extLst>
      <p:ext uri="{BB962C8B-B14F-4D97-AF65-F5344CB8AC3E}">
        <p14:creationId xmlns:p14="http://schemas.microsoft.com/office/powerpoint/2010/main" val="1225283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6248401"/>
            <a:ext cx="84582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18</a:t>
            </a:fld>
            <a:endParaRPr lang="en-US" dirty="0"/>
          </a:p>
        </p:txBody>
      </p:sp>
      <p:sp>
        <p:nvSpPr>
          <p:cNvPr id="5" name="Title 1"/>
          <p:cNvSpPr>
            <a:spLocks noGrp="1"/>
          </p:cNvSpPr>
          <p:nvPr>
            <p:ph type="title"/>
          </p:nvPr>
        </p:nvSpPr>
        <p:spPr>
          <a:xfrm>
            <a:off x="381000" y="304800"/>
            <a:ext cx="8229600" cy="777875"/>
          </a:xfrm>
        </p:spPr>
        <p:txBody>
          <a:bodyPr/>
          <a:lstStyle/>
          <a:p>
            <a:pPr eaLnBrk="1" hangingPunct="1"/>
            <a:r>
              <a:rPr lang="en-US" altLang="en-US" dirty="0" smtClean="0"/>
              <a:t>Lessons from Combat in Iraq</a:t>
            </a:r>
          </a:p>
        </p:txBody>
      </p:sp>
      <p:sp>
        <p:nvSpPr>
          <p:cNvPr id="6" name="Content Placeholder 2"/>
          <p:cNvSpPr>
            <a:spLocks noGrp="1"/>
          </p:cNvSpPr>
          <p:nvPr>
            <p:ph idx="1"/>
          </p:nvPr>
        </p:nvSpPr>
        <p:spPr>
          <a:xfrm>
            <a:off x="457200" y="1617663"/>
            <a:ext cx="8229600" cy="5154612"/>
          </a:xfrm>
        </p:spPr>
        <p:txBody>
          <a:bodyPr/>
          <a:lstStyle/>
          <a:p>
            <a:pPr eaLnBrk="1" hangingPunct="1"/>
            <a:endParaRPr lang="en-US" altLang="en-US" dirty="0" smtClean="0"/>
          </a:p>
        </p:txBody>
      </p:sp>
      <p:pic>
        <p:nvPicPr>
          <p:cNvPr id="7" name="Picture 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295400"/>
            <a:ext cx="4038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3581400"/>
            <a:ext cx="28765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8700" y="1524000"/>
            <a:ext cx="4114800"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a:spLocks noChangeArrowheads="1"/>
          </p:cNvSpPr>
          <p:nvPr/>
        </p:nvSpPr>
        <p:spPr bwMode="auto">
          <a:xfrm>
            <a:off x="4922838" y="4191000"/>
            <a:ext cx="4191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hangingPunct="0">
              <a:spcBef>
                <a:spcPct val="50000"/>
              </a:spcBef>
            </a:pPr>
            <a:endParaRPr lang="en-US" altLang="en-US" sz="2800" dirty="0">
              <a:latin typeface="Arial" charset="0"/>
              <a:ea typeface="ＭＳ Ｐゴシック" pitchFamily="34" charset="-128"/>
            </a:endParaRPr>
          </a:p>
          <a:p>
            <a:pPr marL="342900" indent="-342900">
              <a:spcBef>
                <a:spcPct val="20000"/>
              </a:spcBef>
              <a:buClr>
                <a:schemeClr val="bg2"/>
              </a:buClr>
              <a:buSzPct val="75000"/>
              <a:buFont typeface="Wingdings" pitchFamily="2" charset="2"/>
              <a:buChar char="n"/>
            </a:pPr>
            <a:r>
              <a:rPr lang="en-US" altLang="en-US" sz="2800" dirty="0">
                <a:latin typeface="Arial" charset="0"/>
                <a:ea typeface="ＭＳ Ｐゴシック" pitchFamily="34" charset="-128"/>
              </a:rPr>
              <a:t>Lowest losses ever from hemorrhage</a:t>
            </a:r>
            <a:endParaRPr lang="en-US" altLang="en-US" sz="2800" dirty="0">
              <a:solidFill>
                <a:srgbClr val="5F5F5F"/>
              </a:solidFill>
              <a:latin typeface="Arial" charset="0"/>
              <a:ea typeface="ＭＳ Ｐゴシック" pitchFamily="34" charset="-128"/>
            </a:endParaRPr>
          </a:p>
          <a:p>
            <a:pPr marL="342900" indent="-342900">
              <a:spcBef>
                <a:spcPct val="20000"/>
              </a:spcBef>
              <a:buClr>
                <a:schemeClr val="bg2"/>
              </a:buClr>
              <a:buSzPct val="75000"/>
              <a:buFont typeface="Wingdings" pitchFamily="2" charset="2"/>
              <a:buChar char="n"/>
            </a:pPr>
            <a:r>
              <a:rPr lang="en-US" altLang="en-US" sz="2800" dirty="0">
                <a:latin typeface="Arial" charset="0"/>
                <a:ea typeface="ＭＳ Ｐゴシック" pitchFamily="34" charset="-128"/>
              </a:rPr>
              <a:t>Key: increased FFP:RBC ratio</a:t>
            </a:r>
          </a:p>
        </p:txBody>
      </p:sp>
      <p:pic>
        <p:nvPicPr>
          <p:cNvPr id="12" name="Picture 10" descr="Screen shot 2013-06-04 at 3.47.11 PM.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7600" y="228600"/>
            <a:ext cx="1498600" cy="55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2"/>
          <p:cNvSpPr txBox="1">
            <a:spLocks/>
          </p:cNvSpPr>
          <p:nvPr/>
        </p:nvSpPr>
        <p:spPr bwMode="auto">
          <a:xfrm>
            <a:off x="8366125" y="6405563"/>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ECD14082-8EAF-437F-AADB-0AA1ACE2874A}" type="slidenum">
              <a:rPr lang="en-US" altLang="en-US" sz="1200">
                <a:solidFill>
                  <a:schemeClr val="bg1"/>
                </a:solidFill>
                <a:latin typeface="Arial" charset="0"/>
                <a:ea typeface="ＭＳ Ｐゴシック" pitchFamily="34" charset="-128"/>
              </a:rPr>
              <a:pPr/>
              <a:t>18</a:t>
            </a:fld>
            <a:endParaRPr lang="en-US" altLang="en-US" sz="1200" dirty="0">
              <a:solidFill>
                <a:schemeClr val="bg1"/>
              </a:solidFill>
              <a:latin typeface="Arial" charset="0"/>
              <a:ea typeface="ＭＳ Ｐゴシック" pitchFamily="34" charset="-128"/>
            </a:endParaRPr>
          </a:p>
        </p:txBody>
      </p:sp>
    </p:spTree>
    <p:extLst>
      <p:ext uri="{BB962C8B-B14F-4D97-AF65-F5344CB8AC3E}">
        <p14:creationId xmlns:p14="http://schemas.microsoft.com/office/powerpoint/2010/main" val="2473354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0332C6-A5C1-4D88-ADCE-6F3163D8595A}" type="slidenum">
              <a:rPr lang="en-US" smtClean="0"/>
              <a:t>19</a:t>
            </a:fld>
            <a:endParaRPr lang="en-US" dirty="0"/>
          </a:p>
        </p:txBody>
      </p:sp>
      <p:sp>
        <p:nvSpPr>
          <p:cNvPr id="5" name="Slide Number Placeholder 3"/>
          <p:cNvSpPr>
            <a:spLocks noGrp="1"/>
          </p:cNvSpPr>
          <p:nvPr/>
        </p:nvSpPr>
        <p:spPr bwMode="auto">
          <a:xfrm>
            <a:off x="131763" y="6262688"/>
            <a:ext cx="685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69F3493-CE22-4113-9F75-430675DC76C5}" type="slidenum">
              <a:rPr lang="en-US" altLang="en-US" sz="1400">
                <a:latin typeface="Garamond" pitchFamily="18" charset="0"/>
                <a:ea typeface="ＭＳ Ｐゴシック" pitchFamily="34" charset="-128"/>
              </a:rPr>
              <a:pPr/>
              <a:t>19</a:t>
            </a:fld>
            <a:endParaRPr lang="en-US" altLang="en-US" sz="1400" dirty="0">
              <a:latin typeface="Garamond" pitchFamily="18" charset="0"/>
              <a:ea typeface="ＭＳ Ｐゴシック" pitchFamily="34" charset="-128"/>
            </a:endParaRPr>
          </a:p>
        </p:txBody>
      </p:sp>
      <p:sp>
        <p:nvSpPr>
          <p:cNvPr id="6" name="Rectangle 22"/>
          <p:cNvSpPr>
            <a:spLocks noGrp="1" noChangeArrowheads="1"/>
          </p:cNvSpPr>
          <p:nvPr/>
        </p:nvSpPr>
        <p:spPr bwMode="auto">
          <a:xfrm>
            <a:off x="474663" y="381000"/>
            <a:ext cx="82311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en-US" sz="3200" b="1" dirty="0">
                <a:solidFill>
                  <a:srgbClr val="0B573D"/>
                </a:solidFill>
                <a:latin typeface="Garamond" pitchFamily="18" charset="0"/>
                <a:ea typeface="ＭＳ Ｐゴシック" pitchFamily="34" charset="-128"/>
              </a:rPr>
              <a:t>“Whole blood” is good for OB hemorrhage</a:t>
            </a:r>
          </a:p>
        </p:txBody>
      </p:sp>
      <p:sp>
        <p:nvSpPr>
          <p:cNvPr id="7" name="Rectangle 23"/>
          <p:cNvSpPr>
            <a:spLocks noGrp="1" noChangeArrowheads="1"/>
          </p:cNvSpPr>
          <p:nvPr/>
        </p:nvSpPr>
        <p:spPr bwMode="auto">
          <a:xfrm>
            <a:off x="933450" y="1219200"/>
            <a:ext cx="7772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bg2"/>
              </a:buClr>
              <a:buSzPct val="75000"/>
              <a:buFont typeface="Wingdings" pitchFamily="2" charset="2"/>
              <a:buChar char="n"/>
            </a:pPr>
            <a:r>
              <a:rPr lang="en-US" altLang="en-US" sz="2100" dirty="0">
                <a:latin typeface="Gill Sans MT" pitchFamily="34" charset="0"/>
                <a:ea typeface="ＭＳ Ｐゴシック" pitchFamily="34" charset="-128"/>
              </a:rPr>
              <a:t>After 2u PRBCs, start FFP</a:t>
            </a:r>
          </a:p>
          <a:p>
            <a:pPr marL="342900" indent="-342900">
              <a:lnSpc>
                <a:spcPct val="90000"/>
              </a:lnSpc>
              <a:spcBef>
                <a:spcPct val="20000"/>
              </a:spcBef>
              <a:buClr>
                <a:schemeClr val="bg2"/>
              </a:buClr>
              <a:buSzPct val="75000"/>
              <a:buFont typeface="Wingdings" pitchFamily="2" charset="2"/>
              <a:buChar char="n"/>
            </a:pPr>
            <a:r>
              <a:rPr lang="en-US" altLang="en-US" sz="2100" dirty="0">
                <a:latin typeface="Gill Sans MT" pitchFamily="34" charset="0"/>
                <a:ea typeface="ＭＳ Ｐゴシック" pitchFamily="34" charset="-128"/>
              </a:rPr>
              <a:t>Massive transfusion protocol:  1:1 ratio FFP/RBC</a:t>
            </a:r>
          </a:p>
          <a:p>
            <a:pPr marL="742950" lvl="1" indent="-285750">
              <a:lnSpc>
                <a:spcPct val="90000"/>
              </a:lnSpc>
              <a:spcBef>
                <a:spcPct val="20000"/>
              </a:spcBef>
              <a:buClr>
                <a:schemeClr val="accent2"/>
              </a:buClr>
              <a:buSzPct val="80000"/>
              <a:buFont typeface="Wingdings" pitchFamily="2" charset="2"/>
              <a:buChar char="¨"/>
            </a:pPr>
            <a:r>
              <a:rPr lang="en-US" altLang="en-US" sz="2100" dirty="0">
                <a:latin typeface="Gill Sans MT" pitchFamily="34" charset="0"/>
                <a:ea typeface="ＭＳ Ｐゴシック" pitchFamily="34" charset="-128"/>
              </a:rPr>
              <a:t>6 RBC + 4 FFP + 1Plt pack  (Stanford+)</a:t>
            </a:r>
          </a:p>
          <a:p>
            <a:pPr marL="742950" lvl="1" indent="-285750">
              <a:lnSpc>
                <a:spcPct val="90000"/>
              </a:lnSpc>
              <a:spcBef>
                <a:spcPct val="20000"/>
              </a:spcBef>
              <a:buClr>
                <a:schemeClr val="accent2"/>
              </a:buClr>
              <a:buSzPct val="80000"/>
              <a:buFont typeface="Wingdings" pitchFamily="2" charset="2"/>
              <a:buChar char="¨"/>
            </a:pPr>
            <a:r>
              <a:rPr lang="en-US" altLang="en-US" sz="2100" dirty="0">
                <a:latin typeface="Gill Sans MT" pitchFamily="34" charset="0"/>
                <a:ea typeface="ＭＳ Ｐゴシック" pitchFamily="34" charset="-128"/>
              </a:rPr>
              <a:t>4 RBC + 4 FFP, plts and cryo on request (CPMC)--think ahead!</a:t>
            </a:r>
          </a:p>
          <a:p>
            <a:pPr marL="342900" indent="-342900">
              <a:lnSpc>
                <a:spcPct val="90000"/>
              </a:lnSpc>
              <a:spcBef>
                <a:spcPct val="20000"/>
              </a:spcBef>
              <a:buClr>
                <a:schemeClr val="bg2"/>
              </a:buClr>
              <a:buSzPct val="75000"/>
              <a:buFont typeface="Wingdings" pitchFamily="2" charset="2"/>
              <a:buChar char="n"/>
            </a:pPr>
            <a:r>
              <a:rPr lang="en-US" altLang="en-US" sz="2100" dirty="0">
                <a:latin typeface="Gill Sans MT" pitchFamily="34" charset="0"/>
                <a:ea typeface="ＭＳ Ｐゴシック" pitchFamily="34" charset="-128"/>
              </a:rPr>
              <a:t>Keep up!</a:t>
            </a:r>
          </a:p>
        </p:txBody>
      </p:sp>
      <p:grpSp>
        <p:nvGrpSpPr>
          <p:cNvPr id="8" name="Group 24"/>
          <p:cNvGrpSpPr>
            <a:grpSpLocks/>
          </p:cNvGrpSpPr>
          <p:nvPr/>
        </p:nvGrpSpPr>
        <p:grpSpPr bwMode="auto">
          <a:xfrm>
            <a:off x="533400" y="2895599"/>
            <a:ext cx="8382000" cy="1828800"/>
            <a:chOff x="612" y="1423"/>
            <a:chExt cx="5280" cy="1152"/>
          </a:xfrm>
        </p:grpSpPr>
        <p:sp>
          <p:nvSpPr>
            <p:cNvPr id="9" name="Rectangle 28"/>
            <p:cNvSpPr>
              <a:spLocks noChangeArrowheads="1"/>
            </p:cNvSpPr>
            <p:nvPr/>
          </p:nvSpPr>
          <p:spPr bwMode="auto">
            <a:xfrm>
              <a:off x="612" y="1423"/>
              <a:ext cx="528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en-US" sz="3200" b="1" dirty="0">
                  <a:solidFill>
                    <a:srgbClr val="0B573D"/>
                  </a:solidFill>
                  <a:latin typeface="Garamond" pitchFamily="18" charset="0"/>
                  <a:ea typeface="ＭＳ Ｐゴシック" pitchFamily="34" charset="-128"/>
                </a:rPr>
                <a:t>Two Stages: Resuscitation and Treatment</a:t>
              </a:r>
            </a:p>
          </p:txBody>
        </p:sp>
        <p:sp>
          <p:nvSpPr>
            <p:cNvPr id="10" name="Rectangle 29"/>
            <p:cNvSpPr>
              <a:spLocks noChangeArrowheads="1"/>
            </p:cNvSpPr>
            <p:nvPr/>
          </p:nvSpPr>
          <p:spPr bwMode="auto">
            <a:xfrm>
              <a:off x="864" y="1855"/>
              <a:ext cx="475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pitchFamily="2" charset="2"/>
                <a:buChar char="n"/>
              </a:pPr>
              <a:r>
                <a:rPr lang="en-US" altLang="en-US" sz="2800" dirty="0">
                  <a:latin typeface="Gill Sans MT" pitchFamily="34" charset="0"/>
                  <a:ea typeface="ＭＳ Ｐゴシック" pitchFamily="34" charset="-128"/>
                </a:rPr>
                <a:t>Resuscitation, transfuse per clinical signs</a:t>
              </a:r>
            </a:p>
            <a:p>
              <a:pPr marL="342900" indent="-342900">
                <a:spcBef>
                  <a:spcPct val="20000"/>
                </a:spcBef>
                <a:buClr>
                  <a:schemeClr val="bg2"/>
                </a:buClr>
                <a:buSzPct val="75000"/>
                <a:buFont typeface="Wingdings" pitchFamily="2" charset="2"/>
                <a:buChar char="n"/>
              </a:pPr>
              <a:r>
                <a:rPr lang="en-US" altLang="en-US" sz="2800" dirty="0">
                  <a:latin typeface="Gill Sans MT" pitchFamily="34" charset="0"/>
                  <a:ea typeface="ＭＳ Ｐゴシック" pitchFamily="34" charset="-128"/>
                </a:rPr>
                <a:t>DIC treatment, transfuse per lab parameters</a:t>
              </a:r>
              <a:endParaRPr lang="en-US" altLang="en-US" sz="3200" dirty="0">
                <a:latin typeface="Gill Sans MT" pitchFamily="34" charset="0"/>
                <a:ea typeface="ＭＳ Ｐゴシック" pitchFamily="34" charset="-128"/>
              </a:endParaRPr>
            </a:p>
          </p:txBody>
        </p:sp>
      </p:grpSp>
      <p:grpSp>
        <p:nvGrpSpPr>
          <p:cNvPr id="11" name="Group 25"/>
          <p:cNvGrpSpPr>
            <a:grpSpLocks/>
          </p:cNvGrpSpPr>
          <p:nvPr/>
        </p:nvGrpSpPr>
        <p:grpSpPr bwMode="auto">
          <a:xfrm>
            <a:off x="533400" y="4419600"/>
            <a:ext cx="8382000" cy="1905000"/>
            <a:chOff x="480" y="1536"/>
            <a:chExt cx="5280" cy="1200"/>
          </a:xfrm>
        </p:grpSpPr>
        <p:sp>
          <p:nvSpPr>
            <p:cNvPr id="12" name="Rectangle 26"/>
            <p:cNvSpPr>
              <a:spLocks noChangeArrowheads="1"/>
            </p:cNvSpPr>
            <p:nvPr/>
          </p:nvSpPr>
          <p:spPr bwMode="auto">
            <a:xfrm>
              <a:off x="480" y="1536"/>
              <a:ext cx="528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en-US" sz="3200" b="1" dirty="0">
                  <a:solidFill>
                    <a:srgbClr val="0B573D"/>
                  </a:solidFill>
                  <a:latin typeface="Garamond" pitchFamily="18" charset="0"/>
                  <a:ea typeface="ＭＳ Ｐゴシック" pitchFamily="34" charset="-128"/>
                </a:rPr>
                <a:t>Supportive measures are critical</a:t>
              </a:r>
            </a:p>
          </p:txBody>
        </p:sp>
        <p:sp>
          <p:nvSpPr>
            <p:cNvPr id="13" name="Rectangle 27"/>
            <p:cNvSpPr>
              <a:spLocks noChangeArrowheads="1"/>
            </p:cNvSpPr>
            <p:nvPr/>
          </p:nvSpPr>
          <p:spPr bwMode="auto">
            <a:xfrm>
              <a:off x="864" y="2016"/>
              <a:ext cx="475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bg2"/>
                </a:buClr>
                <a:buSzPct val="75000"/>
                <a:buFont typeface="Wingdings" pitchFamily="2" charset="2"/>
                <a:buChar char="n"/>
              </a:pPr>
              <a:r>
                <a:rPr lang="en-US" altLang="en-US" sz="2800" dirty="0">
                  <a:latin typeface="Gill Sans MT" pitchFamily="34" charset="0"/>
                  <a:ea typeface="ＭＳ Ｐゴシック" pitchFamily="34" charset="-128"/>
                </a:rPr>
                <a:t>Warm patient (Bair Hugger</a:t>
              </a:r>
              <a:r>
                <a:rPr lang="en-US" altLang="en-US" sz="2800" baseline="30000" dirty="0">
                  <a:latin typeface="Gill Sans MT" pitchFamily="34" charset="0"/>
                  <a:ea typeface="ＭＳ Ｐゴシック" pitchFamily="34" charset="-128"/>
                </a:rPr>
                <a:t>®</a:t>
              </a:r>
              <a:r>
                <a:rPr lang="en-US" altLang="en-US" sz="2800" dirty="0">
                  <a:latin typeface="Gill Sans MT" pitchFamily="34" charset="0"/>
                  <a:ea typeface="ＭＳ Ｐゴシック" pitchFamily="34" charset="-128"/>
                </a:rPr>
                <a:t>, fluid warmer)</a:t>
              </a:r>
            </a:p>
            <a:p>
              <a:pPr marL="342900" indent="-342900">
                <a:spcBef>
                  <a:spcPct val="20000"/>
                </a:spcBef>
                <a:buClr>
                  <a:schemeClr val="bg2"/>
                </a:buClr>
                <a:buSzPct val="75000"/>
                <a:buFont typeface="Wingdings" pitchFamily="2" charset="2"/>
                <a:buChar char="n"/>
              </a:pPr>
              <a:r>
                <a:rPr lang="en-US" altLang="en-US" sz="2800" dirty="0">
                  <a:latin typeface="Gill Sans MT" pitchFamily="34" charset="0"/>
                  <a:ea typeface="ＭＳ Ｐゴシック" pitchFamily="34" charset="-128"/>
                </a:rPr>
                <a:t>Correct metabolic acidosis</a:t>
              </a:r>
            </a:p>
          </p:txBody>
        </p:sp>
      </p:grpSp>
      <p:pic>
        <p:nvPicPr>
          <p:cNvPr id="14" name="Picture 30" descr="Screen shot 2013-06-04 at 3.47.11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8620"/>
            <a:ext cx="1600200" cy="64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01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a:xfrm>
            <a:off x="762000" y="1417637"/>
            <a:ext cx="7620000" cy="4525963"/>
          </a:xfrm>
        </p:spPr>
        <p:txBody>
          <a:bodyPr>
            <a:normAutofit/>
          </a:bodyPr>
          <a:lstStyle/>
          <a:p>
            <a:pPr marL="0" indent="0">
              <a:buNone/>
            </a:pPr>
            <a:r>
              <a:rPr lang="en-US" dirty="0" smtClean="0"/>
              <a:t>I have no financial conflicts of interest to disclose </a:t>
            </a:r>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2</a:t>
            </a:fld>
            <a:endParaRPr lang="en-US" dirty="0"/>
          </a:p>
        </p:txBody>
      </p:sp>
    </p:spTree>
    <p:extLst>
      <p:ext uri="{BB962C8B-B14F-4D97-AF65-F5344CB8AC3E}">
        <p14:creationId xmlns:p14="http://schemas.microsoft.com/office/powerpoint/2010/main" val="3202904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ea typeface="ＭＳ Ｐゴシック" pitchFamily="34" charset="-128"/>
              </a:rPr>
              <a:t>Recommendations:</a:t>
            </a:r>
            <a:br>
              <a:rPr lang="en-US" sz="4000" dirty="0">
                <a:ea typeface="ＭＳ Ｐゴシック" pitchFamily="34" charset="-128"/>
              </a:rPr>
            </a:br>
            <a:r>
              <a:rPr lang="en-US" sz="4000" dirty="0">
                <a:ea typeface="ＭＳ Ｐゴシック" pitchFamily="34" charset="-128"/>
              </a:rPr>
              <a:t>Massive Transfusion Protocol</a:t>
            </a:r>
            <a:endParaRPr lang="en-US" dirty="0"/>
          </a:p>
        </p:txBody>
      </p:sp>
      <p:sp>
        <p:nvSpPr>
          <p:cNvPr id="3" name="Content Placeholder 2"/>
          <p:cNvSpPr>
            <a:spLocks noGrp="1"/>
          </p:cNvSpPr>
          <p:nvPr>
            <p:ph idx="1"/>
          </p:nvPr>
        </p:nvSpPr>
        <p:spPr/>
        <p:txBody>
          <a:bodyPr/>
          <a:lstStyle/>
          <a:p>
            <a:r>
              <a:rPr lang="en-US" altLang="en-US" dirty="0">
                <a:ea typeface="ＭＳ Ｐゴシック" pitchFamily="34" charset="-128"/>
              </a:rPr>
              <a:t>Every OB unit needs one!</a:t>
            </a:r>
          </a:p>
          <a:p>
            <a:r>
              <a:rPr lang="en-US" altLang="en-US" dirty="0">
                <a:ea typeface="ＭＳ Ｐゴシック" pitchFamily="34" charset="-128"/>
              </a:rPr>
              <a:t>Coordinated with Blood Bank, Anesthesia, and ER/ICU</a:t>
            </a:r>
          </a:p>
          <a:p>
            <a:r>
              <a:rPr lang="en-US" altLang="en-US" dirty="0">
                <a:ea typeface="ＭＳ Ｐゴシック" pitchFamily="34" charset="-128"/>
              </a:rPr>
              <a:t>Ability to deliver large volumes of RBCs and coagulation products</a:t>
            </a:r>
          </a:p>
          <a:p>
            <a:r>
              <a:rPr lang="en-US" altLang="en-US" dirty="0">
                <a:ea typeface="ＭＳ Ｐゴシック" pitchFamily="34" charset="-128"/>
              </a:rPr>
              <a:t>Principle: Whole blood out = whole blood in</a:t>
            </a:r>
          </a:p>
          <a:p>
            <a:r>
              <a:rPr lang="en-US" altLang="en-US" dirty="0">
                <a:ea typeface="ＭＳ Ｐゴシック" pitchFamily="34" charset="-128"/>
              </a:rPr>
              <a:t>Guidelines for coagulation product usage</a:t>
            </a:r>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20</a:t>
            </a:fld>
            <a:endParaRPr lang="en-US" dirty="0"/>
          </a:p>
        </p:txBody>
      </p:sp>
      <p:pic>
        <p:nvPicPr>
          <p:cNvPr id="5" name="Picture 30" descr="Screen shot 2013-06-04 at 3.47.11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8620"/>
            <a:ext cx="1600200" cy="64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102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p:cNvSpPr>
            <a:spLocks noGrp="1"/>
          </p:cNvSpPr>
          <p:nvPr>
            <p:ph type="title"/>
          </p:nvPr>
        </p:nvSpPr>
        <p:spPr>
          <a:xfrm>
            <a:off x="457200" y="274638"/>
            <a:ext cx="8229600" cy="777875"/>
          </a:xfrm>
        </p:spPr>
        <p:txBody>
          <a:bodyPr/>
          <a:lstStyle/>
          <a:p>
            <a:pPr eaLnBrk="1" hangingPunct="1"/>
            <a:endParaRPr lang="en-US" altLang="en-US" dirty="0" smtClean="0"/>
          </a:p>
        </p:txBody>
      </p:sp>
      <p:sp>
        <p:nvSpPr>
          <p:cNvPr id="30723" name="Content Placeholder 6"/>
          <p:cNvSpPr>
            <a:spLocks noGrp="1"/>
          </p:cNvSpPr>
          <p:nvPr>
            <p:ph idx="1"/>
          </p:nvPr>
        </p:nvSpPr>
        <p:spPr>
          <a:xfrm>
            <a:off x="457200" y="1298575"/>
            <a:ext cx="8229600" cy="5154613"/>
          </a:xfrm>
        </p:spPr>
        <p:txBody>
          <a:bodyPr/>
          <a:lstStyle/>
          <a:p>
            <a:pPr eaLnBrk="1" hangingPunct="1"/>
            <a:endParaRPr lang="en-US" altLang="en-US" dirty="0" smtClean="0"/>
          </a:p>
        </p:txBody>
      </p:sp>
      <p:sp>
        <p:nvSpPr>
          <p:cNvPr id="2" name="Slide Number Placeholder 1"/>
          <p:cNvSpPr>
            <a:spLocks noGrp="1"/>
          </p:cNvSpPr>
          <p:nvPr>
            <p:ph type="sldNum" sz="quarter" idx="4294967295"/>
          </p:nvPr>
        </p:nvSpPr>
        <p:spPr>
          <a:xfrm>
            <a:off x="7010400" y="6356350"/>
            <a:ext cx="2133600" cy="365125"/>
          </a:xfrm>
        </p:spPr>
        <p:txBody>
          <a:bodyPr/>
          <a:lstStyle/>
          <a:p>
            <a:pPr>
              <a:defRPr/>
            </a:pPr>
            <a:fld id="{8A2D011D-55B0-4627-88C7-7E7A0507B902}" type="slidenum">
              <a:rPr lang="en-US"/>
              <a:pPr>
                <a:defRPr/>
              </a:pPr>
              <a:t>21</a:t>
            </a:fld>
            <a:endParaRPr lang="en-US" dirty="0"/>
          </a:p>
        </p:txBody>
      </p:sp>
      <p:pic>
        <p:nvPicPr>
          <p:cNvPr id="3" name="Picture 2"/>
          <p:cNvPicPr>
            <a:picLocks noChangeAspect="1" noChangeArrowheads="1"/>
          </p:cNvPicPr>
          <p:nvPr/>
        </p:nvPicPr>
        <p:blipFill rotWithShape="1">
          <a:blip r:embed="rId3" cstate="print">
            <a:duotone>
              <a:schemeClr val="bg2">
                <a:shade val="45000"/>
                <a:satMod val="135000"/>
              </a:schemeClr>
              <a:prstClr val="white"/>
            </a:duotone>
            <a:extLst/>
          </a:blip>
          <a:srcRect t="10389"/>
          <a:stretch/>
        </p:blipFill>
        <p:spPr bwMode="auto">
          <a:xfrm>
            <a:off x="0" y="0"/>
            <a:ext cx="9144000" cy="6857999"/>
          </a:xfrm>
          <a:prstGeom prst="rect">
            <a:avLst/>
          </a:prstGeom>
          <a:noFill/>
          <a:ln w="9525">
            <a:solidFill>
              <a:schemeClr val="tx1"/>
            </a:solidFill>
            <a:miter lim="800000"/>
            <a:headEnd/>
            <a:tailEnd/>
          </a:ln>
          <a:effectLst/>
          <a:extLst/>
        </p:spPr>
      </p:pic>
      <p:sp>
        <p:nvSpPr>
          <p:cNvPr id="9" name="Title 1"/>
          <p:cNvSpPr txBox="1">
            <a:spLocks/>
          </p:cNvSpPr>
          <p:nvPr/>
        </p:nvSpPr>
        <p:spPr bwMode="auto">
          <a:xfrm>
            <a:off x="512763" y="4724400"/>
            <a:ext cx="8229600" cy="777875"/>
          </a:xfrm>
          <a:prstGeom prst="rect">
            <a:avLst/>
          </a:prstGeom>
          <a:noFill/>
          <a:ln>
            <a:noFill/>
          </a:ln>
          <a:extLst/>
        </p:spPr>
        <p:txBody>
          <a:bodyPr anchor="ctr">
            <a:normAutofit fontScale="97500"/>
          </a:bodyPr>
          <a:lstStyle>
            <a:lvl1pPr algn="ctr" rtl="0" eaLnBrk="0" fontAlgn="base" hangingPunct="0">
              <a:spcBef>
                <a:spcPct val="0"/>
              </a:spcBef>
              <a:spcAft>
                <a:spcPct val="0"/>
              </a:spcAft>
              <a:defRPr sz="3400" b="1" kern="1200">
                <a:solidFill>
                  <a:srgbClr val="006747"/>
                </a:solidFill>
                <a:latin typeface="Garamond"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600" dirty="0" smtClean="0"/>
              <a:t>3. Antepartum Risk Assessment</a:t>
            </a:r>
          </a:p>
        </p:txBody>
      </p:sp>
    </p:spTree>
    <p:extLst>
      <p:ext uri="{BB962C8B-B14F-4D97-AF65-F5344CB8AC3E}">
        <p14:creationId xmlns:p14="http://schemas.microsoft.com/office/powerpoint/2010/main" val="2153640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dirty="0" smtClean="0"/>
              <a:t>Risk Assessment</a:t>
            </a:r>
          </a:p>
        </p:txBody>
      </p:sp>
      <p:sp>
        <p:nvSpPr>
          <p:cNvPr id="31747" name="Content Placeholder 2"/>
          <p:cNvSpPr>
            <a:spLocks noGrp="1"/>
          </p:cNvSpPr>
          <p:nvPr>
            <p:ph idx="1"/>
          </p:nvPr>
        </p:nvSpPr>
        <p:spPr/>
        <p:txBody>
          <a:bodyPr/>
          <a:lstStyle/>
          <a:p>
            <a:pPr eaLnBrk="1" hangingPunct="1"/>
            <a:r>
              <a:rPr lang="en-US" altLang="en-US" sz="3000" dirty="0" smtClean="0"/>
              <a:t>Risk factor identification</a:t>
            </a:r>
          </a:p>
          <a:p>
            <a:pPr eaLnBrk="1" hangingPunct="1"/>
            <a:r>
              <a:rPr lang="en-US" altLang="en-US" sz="3000" dirty="0" smtClean="0"/>
              <a:t>A prewritten order set for admission to L&amp;D includes “risk scoring” for obstetric hemorrhage</a:t>
            </a:r>
          </a:p>
          <a:p>
            <a:pPr eaLnBrk="1" hangingPunct="1"/>
            <a:r>
              <a:rPr lang="en-US" altLang="en-US" sz="3000" dirty="0" smtClean="0"/>
              <a:t>Definition checklist</a:t>
            </a:r>
          </a:p>
          <a:p>
            <a:pPr eaLnBrk="1" hangingPunct="1"/>
            <a:r>
              <a:rPr lang="en-US" altLang="en-US" sz="3000" dirty="0" smtClean="0"/>
              <a:t>Risk assessment can also occur intrapartum</a:t>
            </a:r>
          </a:p>
        </p:txBody>
      </p:sp>
      <p:sp>
        <p:nvSpPr>
          <p:cNvPr id="31749" name="Slide Number Placeholder 2"/>
          <p:cNvSpPr txBox="1">
            <a:spLocks/>
          </p:cNvSpPr>
          <p:nvPr/>
        </p:nvSpPr>
        <p:spPr bwMode="auto">
          <a:xfrm>
            <a:off x="8366125" y="6405563"/>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65034AB7-22FD-43FE-B83E-EE86A64F5F1C}" type="slidenum">
              <a:rPr lang="en-US" altLang="en-US" sz="1200">
                <a:solidFill>
                  <a:schemeClr val="bg1"/>
                </a:solidFill>
                <a:latin typeface="Arial" charset="0"/>
                <a:ea typeface="ＭＳ Ｐゴシック" pitchFamily="34" charset="-128"/>
              </a:rPr>
              <a:pPr/>
              <a:t>22</a:t>
            </a:fld>
            <a:endParaRPr lang="en-US" altLang="en-US" sz="1200" dirty="0">
              <a:solidFill>
                <a:schemeClr val="bg1"/>
              </a:solidFill>
              <a:latin typeface="Arial" charset="0"/>
              <a:ea typeface="ＭＳ Ｐゴシック" pitchFamily="34" charset="-128"/>
            </a:endParaRPr>
          </a:p>
        </p:txBody>
      </p:sp>
      <p:sp>
        <p:nvSpPr>
          <p:cNvPr id="2" name="Slide Number Placeholder 1"/>
          <p:cNvSpPr>
            <a:spLocks noGrp="1"/>
          </p:cNvSpPr>
          <p:nvPr>
            <p:ph type="sldNum" sz="quarter" idx="12"/>
          </p:nvPr>
        </p:nvSpPr>
        <p:spPr/>
        <p:txBody>
          <a:bodyPr/>
          <a:lstStyle/>
          <a:p>
            <a:fld id="{800332C6-A5C1-4D88-ADCE-6F3163D8595A}" type="slidenum">
              <a:rPr lang="en-US" smtClean="0"/>
              <a:t>22</a:t>
            </a:fld>
            <a:endParaRPr lang="en-US" dirty="0"/>
          </a:p>
        </p:txBody>
      </p:sp>
    </p:spTree>
    <p:extLst>
      <p:ext uri="{BB962C8B-B14F-4D97-AF65-F5344CB8AC3E}">
        <p14:creationId xmlns:p14="http://schemas.microsoft.com/office/powerpoint/2010/main" val="2325298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6896" y="228600"/>
            <a:ext cx="8229600" cy="731838"/>
          </a:xfrm>
        </p:spPr>
        <p:txBody>
          <a:bodyPr/>
          <a:lstStyle/>
          <a:p>
            <a:pPr eaLnBrk="1" hangingPunct="1"/>
            <a:r>
              <a:rPr lang="en-US" altLang="en-US" sz="3200" b="1" dirty="0" smtClean="0">
                <a:solidFill>
                  <a:srgbClr val="006747"/>
                </a:solidFill>
                <a:latin typeface="Garamond" pitchFamily="18" charset="0"/>
              </a:rPr>
              <a:t>Ongoing Hemorrhage Risk Assessment</a:t>
            </a:r>
          </a:p>
        </p:txBody>
      </p:sp>
      <p:sp>
        <p:nvSpPr>
          <p:cNvPr id="4" name="Content Placeholder 3"/>
          <p:cNvSpPr>
            <a:spLocks noGrp="1"/>
          </p:cNvSpPr>
          <p:nvPr>
            <p:ph idx="1"/>
          </p:nvPr>
        </p:nvSpPr>
        <p:spPr/>
        <p:txBody>
          <a:bodyPr/>
          <a:lstStyle/>
          <a:p>
            <a:endParaRPr lang="en-US" dirty="0"/>
          </a:p>
        </p:txBody>
      </p:sp>
      <p:sp>
        <p:nvSpPr>
          <p:cNvPr id="3" name="Slide Number Placeholder 2"/>
          <p:cNvSpPr>
            <a:spLocks noGrp="1"/>
          </p:cNvSpPr>
          <p:nvPr>
            <p:ph type="sldNum" sz="quarter" idx="12"/>
          </p:nvPr>
        </p:nvSpPr>
        <p:spPr>
          <a:prstGeom prst="rect">
            <a:avLst/>
          </a:prstGeom>
        </p:spPr>
        <p:txBody>
          <a:bodyPr/>
          <a:lstStyle/>
          <a:p>
            <a:pPr>
              <a:defRPr/>
            </a:pPr>
            <a:fld id="{5ADDF439-066D-4CF6-8FD1-B4930044129F}" type="slidenum">
              <a:rPr lang="en-US"/>
              <a:pPr>
                <a:defRPr/>
              </a:pPr>
              <a:t>23</a:t>
            </a:fld>
            <a:endParaRPr lang="en-US" dirty="0"/>
          </a:p>
        </p:txBody>
      </p:sp>
      <p:sp>
        <p:nvSpPr>
          <p:cNvPr id="32771" name="Slide Number Placeholder 3"/>
          <p:cNvSpPr txBox="1">
            <a:spLocks/>
          </p:cNvSpPr>
          <p:nvPr/>
        </p:nvSpPr>
        <p:spPr bwMode="auto">
          <a:xfrm>
            <a:off x="174625" y="6296025"/>
            <a:ext cx="3810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96B1F65B-5384-4507-B6C8-57BDAC79391A}" type="slidenum">
              <a:rPr lang="en-US" altLang="en-US" sz="1200">
                <a:solidFill>
                  <a:srgbClr val="898989"/>
                </a:solidFill>
                <a:latin typeface="Arial" charset="0"/>
                <a:ea typeface="ＭＳ Ｐゴシック" pitchFamily="34" charset="-128"/>
              </a:rPr>
              <a:pPr/>
              <a:t>23</a:t>
            </a:fld>
            <a:endParaRPr lang="en-US" altLang="en-US" sz="1200" dirty="0">
              <a:solidFill>
                <a:srgbClr val="898989"/>
              </a:solidFill>
              <a:latin typeface="Arial" charset="0"/>
              <a:ea typeface="ＭＳ Ｐゴシック"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3534886748"/>
              </p:ext>
            </p:extLst>
          </p:nvPr>
        </p:nvGraphicFramePr>
        <p:xfrm>
          <a:off x="228599" y="990600"/>
          <a:ext cx="8686801" cy="5731249"/>
        </p:xfrm>
        <a:graphic>
          <a:graphicData uri="http://schemas.openxmlformats.org/drawingml/2006/table">
            <a:tbl>
              <a:tblPr firstRow="1" firstCol="1" bandRow="1">
                <a:tableStyleId>{5C22544A-7EE6-4342-B048-85BDC9FD1C3A}</a:tableStyleId>
              </a:tblPr>
              <a:tblGrid>
                <a:gridCol w="1235809">
                  <a:extLst>
                    <a:ext uri="{9D8B030D-6E8A-4147-A177-3AD203B41FA5}">
                      <a16:colId xmlns:a16="http://schemas.microsoft.com/office/drawing/2014/main" val="20000"/>
                    </a:ext>
                  </a:extLst>
                </a:gridCol>
                <a:gridCol w="1951279">
                  <a:extLst>
                    <a:ext uri="{9D8B030D-6E8A-4147-A177-3AD203B41FA5}">
                      <a16:colId xmlns:a16="http://schemas.microsoft.com/office/drawing/2014/main" val="20001"/>
                    </a:ext>
                  </a:extLst>
                </a:gridCol>
                <a:gridCol w="3293886">
                  <a:extLst>
                    <a:ext uri="{9D8B030D-6E8A-4147-A177-3AD203B41FA5}">
                      <a16:colId xmlns:a16="http://schemas.microsoft.com/office/drawing/2014/main" val="20002"/>
                    </a:ext>
                  </a:extLst>
                </a:gridCol>
                <a:gridCol w="2205827">
                  <a:extLst>
                    <a:ext uri="{9D8B030D-6E8A-4147-A177-3AD203B41FA5}">
                      <a16:colId xmlns:a16="http://schemas.microsoft.com/office/drawing/2014/main" val="20003"/>
                    </a:ext>
                  </a:extLst>
                </a:gridCol>
              </a:tblGrid>
              <a:tr h="367528">
                <a:tc>
                  <a:txBody>
                    <a:bodyPr/>
                    <a:lstStyle/>
                    <a:p>
                      <a:pPr marL="0" marR="0" algn="ctr">
                        <a:spcBef>
                          <a:spcPts val="0"/>
                        </a:spcBef>
                        <a:spcAft>
                          <a:spcPts val="0"/>
                        </a:spcAft>
                      </a:pPr>
                      <a:r>
                        <a:rPr lang="en-US" sz="1400" dirty="0">
                          <a:effectLst/>
                        </a:rPr>
                        <a:t> </a:t>
                      </a:r>
                      <a:endParaRPr lang="en-US" sz="1300" dirty="0">
                        <a:effectLst/>
                        <a:latin typeface="Garamond"/>
                        <a:ea typeface="Cambria"/>
                        <a:cs typeface="Times New Roman"/>
                      </a:endParaRPr>
                    </a:p>
                  </a:txBody>
                  <a:tcPr marL="68580" marR="68580" marT="0" marB="0"/>
                </a:tc>
                <a:tc>
                  <a:txBody>
                    <a:bodyPr/>
                    <a:lstStyle/>
                    <a:p>
                      <a:pPr marL="0" marR="0" algn="ctr">
                        <a:spcBef>
                          <a:spcPts val="0"/>
                        </a:spcBef>
                        <a:spcAft>
                          <a:spcPts val="0"/>
                        </a:spcAft>
                      </a:pPr>
                      <a:r>
                        <a:rPr lang="en-US" sz="1800" dirty="0">
                          <a:effectLst/>
                        </a:rPr>
                        <a:t>Low</a:t>
                      </a:r>
                      <a:endParaRPr lang="en-US" sz="1800" dirty="0">
                        <a:effectLst/>
                        <a:latin typeface="Garamond"/>
                        <a:ea typeface="Cambria"/>
                        <a:cs typeface="Times New Roman"/>
                      </a:endParaRPr>
                    </a:p>
                  </a:txBody>
                  <a:tcPr marL="68580" marR="68580" marT="0" marB="0"/>
                </a:tc>
                <a:tc>
                  <a:txBody>
                    <a:bodyPr/>
                    <a:lstStyle/>
                    <a:p>
                      <a:pPr marL="0" marR="0" algn="ctr">
                        <a:spcBef>
                          <a:spcPts val="0"/>
                        </a:spcBef>
                        <a:spcAft>
                          <a:spcPts val="0"/>
                        </a:spcAft>
                      </a:pPr>
                      <a:r>
                        <a:rPr lang="en-US" sz="1800" dirty="0">
                          <a:effectLst/>
                        </a:rPr>
                        <a:t>Medium</a:t>
                      </a:r>
                      <a:endParaRPr lang="en-US" sz="1800" dirty="0">
                        <a:effectLst/>
                        <a:latin typeface="Garamond"/>
                        <a:ea typeface="Cambria"/>
                        <a:cs typeface="Times New Roman"/>
                      </a:endParaRPr>
                    </a:p>
                  </a:txBody>
                  <a:tcPr marL="68580" marR="68580" marT="0" marB="0"/>
                </a:tc>
                <a:tc>
                  <a:txBody>
                    <a:bodyPr/>
                    <a:lstStyle/>
                    <a:p>
                      <a:pPr marL="0" marR="0" algn="ctr">
                        <a:spcBef>
                          <a:spcPts val="0"/>
                        </a:spcBef>
                        <a:spcAft>
                          <a:spcPts val="0"/>
                        </a:spcAft>
                      </a:pPr>
                      <a:r>
                        <a:rPr lang="en-US" sz="1800" dirty="0">
                          <a:effectLst/>
                        </a:rPr>
                        <a:t>High</a:t>
                      </a:r>
                      <a:endParaRPr lang="en-US" sz="1800" dirty="0">
                        <a:effectLst/>
                        <a:latin typeface="Garamond"/>
                        <a:ea typeface="Cambria"/>
                        <a:cs typeface="Times New Roman"/>
                      </a:endParaRPr>
                    </a:p>
                  </a:txBody>
                  <a:tcPr marL="68580" marR="68580" marT="0" marB="0"/>
                </a:tc>
                <a:extLst>
                  <a:ext uri="{0D108BD9-81ED-4DB2-BD59-A6C34878D82A}">
                    <a16:rowId xmlns:a16="http://schemas.microsoft.com/office/drawing/2014/main" val="10000"/>
                  </a:ext>
                </a:extLst>
              </a:tr>
              <a:tr h="3300356">
                <a:tc>
                  <a:txBody>
                    <a:bodyPr/>
                    <a:lstStyle/>
                    <a:p>
                      <a:pPr marL="0" marR="0" algn="ctr">
                        <a:spcBef>
                          <a:spcPts val="0"/>
                        </a:spcBef>
                        <a:spcAft>
                          <a:spcPts val="0"/>
                        </a:spcAft>
                      </a:pPr>
                      <a:r>
                        <a:rPr lang="en-US" sz="1800" dirty="0">
                          <a:effectLst/>
                        </a:rPr>
                        <a:t>Antepartum</a:t>
                      </a:r>
                      <a:endParaRPr lang="en-US" sz="1800" dirty="0">
                        <a:effectLst/>
                        <a:latin typeface="Garamond"/>
                        <a:ea typeface="Cambria"/>
                        <a:cs typeface="Times New Roman"/>
                      </a:endParaRPr>
                    </a:p>
                  </a:txBody>
                  <a:tcPr marL="68580" marR="68580" marT="0" marB="0" anchor="ctr"/>
                </a:tc>
                <a:tc>
                  <a:txBody>
                    <a:bodyPr/>
                    <a:lstStyle/>
                    <a:p>
                      <a:pPr marL="0" marR="0">
                        <a:spcBef>
                          <a:spcPts val="0"/>
                        </a:spcBef>
                        <a:spcAft>
                          <a:spcPts val="0"/>
                        </a:spcAft>
                      </a:pPr>
                      <a:r>
                        <a:rPr lang="en-US" sz="1800" dirty="0">
                          <a:effectLst/>
                        </a:rPr>
                        <a:t> </a:t>
                      </a:r>
                    </a:p>
                    <a:p>
                      <a:pPr marL="285750" marR="0" lvl="0" indent="-285750">
                        <a:spcBef>
                          <a:spcPts val="0"/>
                        </a:spcBef>
                        <a:spcAft>
                          <a:spcPts val="0"/>
                        </a:spcAft>
                        <a:buFont typeface="Arial" pitchFamily="34" charset="0"/>
                        <a:buChar char="•"/>
                      </a:pPr>
                      <a:r>
                        <a:rPr lang="en-US" sz="1800" dirty="0">
                          <a:effectLst/>
                        </a:rPr>
                        <a:t>No previous uterine incision</a:t>
                      </a:r>
                    </a:p>
                    <a:p>
                      <a:pPr marL="285750" marR="0" lvl="0" indent="-285750">
                        <a:spcBef>
                          <a:spcPts val="0"/>
                        </a:spcBef>
                        <a:spcAft>
                          <a:spcPts val="0"/>
                        </a:spcAft>
                        <a:buFont typeface="Arial" pitchFamily="34" charset="0"/>
                        <a:buChar char="•"/>
                      </a:pPr>
                      <a:r>
                        <a:rPr lang="en-US" sz="1800" dirty="0">
                          <a:effectLst/>
                        </a:rPr>
                        <a:t>Singleton pregnancy</a:t>
                      </a:r>
                    </a:p>
                    <a:p>
                      <a:pPr marL="285750" marR="0" lvl="0" indent="-285750">
                        <a:spcBef>
                          <a:spcPts val="0"/>
                        </a:spcBef>
                        <a:spcAft>
                          <a:spcPts val="0"/>
                        </a:spcAft>
                        <a:buFont typeface="Arial" pitchFamily="34" charset="0"/>
                        <a:buChar char="•"/>
                      </a:pPr>
                      <a:r>
                        <a:rPr lang="en-US" sz="1800" dirty="0">
                          <a:effectLst/>
                        </a:rPr>
                        <a:t>≤ 4 previous vaginal births</a:t>
                      </a:r>
                    </a:p>
                    <a:p>
                      <a:pPr marL="285750" marR="0" lvl="0" indent="-285750">
                        <a:spcBef>
                          <a:spcPts val="0"/>
                        </a:spcBef>
                        <a:spcAft>
                          <a:spcPts val="0"/>
                        </a:spcAft>
                        <a:buFont typeface="Arial" pitchFamily="34" charset="0"/>
                        <a:buChar char="•"/>
                      </a:pPr>
                      <a:r>
                        <a:rPr lang="en-US" sz="1800" dirty="0">
                          <a:effectLst/>
                        </a:rPr>
                        <a:t>No known bleeding disorder</a:t>
                      </a:r>
                    </a:p>
                    <a:p>
                      <a:pPr marL="285750" marR="0" lvl="0" indent="-285750">
                        <a:spcBef>
                          <a:spcPts val="0"/>
                        </a:spcBef>
                        <a:spcAft>
                          <a:spcPts val="0"/>
                        </a:spcAft>
                        <a:buFont typeface="Arial" pitchFamily="34" charset="0"/>
                        <a:buChar char="•"/>
                      </a:pPr>
                      <a:r>
                        <a:rPr lang="en-US" sz="1800" dirty="0">
                          <a:effectLst/>
                        </a:rPr>
                        <a:t>No history of PPH</a:t>
                      </a:r>
                      <a:endParaRPr lang="en-US" sz="1800" dirty="0">
                        <a:effectLst/>
                        <a:latin typeface="Garamond"/>
                        <a:ea typeface="Cambria"/>
                        <a:cs typeface="Times New Roman"/>
                      </a:endParaRPr>
                    </a:p>
                  </a:txBody>
                  <a:tcPr marL="68580" marR="68580" marT="0" marB="0"/>
                </a:tc>
                <a:tc>
                  <a:txBody>
                    <a:bodyPr/>
                    <a:lstStyle/>
                    <a:p>
                      <a:pPr marL="0" marR="0">
                        <a:spcBef>
                          <a:spcPts val="0"/>
                        </a:spcBef>
                        <a:spcAft>
                          <a:spcPts val="0"/>
                        </a:spcAft>
                      </a:pPr>
                      <a:r>
                        <a:rPr lang="en-US" sz="1800" dirty="0">
                          <a:effectLst/>
                        </a:rPr>
                        <a:t> </a:t>
                      </a:r>
                    </a:p>
                    <a:p>
                      <a:pPr marL="285750" marR="0" lvl="0" indent="-285750">
                        <a:spcBef>
                          <a:spcPts val="0"/>
                        </a:spcBef>
                        <a:spcAft>
                          <a:spcPts val="0"/>
                        </a:spcAft>
                        <a:buFont typeface="Arial" pitchFamily="34" charset="0"/>
                        <a:buChar char="•"/>
                      </a:pPr>
                      <a:r>
                        <a:rPr lang="en-US" sz="1800" dirty="0">
                          <a:effectLst/>
                        </a:rPr>
                        <a:t>Prior cesarean birth(s)</a:t>
                      </a:r>
                    </a:p>
                    <a:p>
                      <a:pPr marL="285750" marR="0" lvl="0" indent="-285750">
                        <a:spcBef>
                          <a:spcPts val="0"/>
                        </a:spcBef>
                        <a:spcAft>
                          <a:spcPts val="0"/>
                        </a:spcAft>
                        <a:buFont typeface="Arial" pitchFamily="34" charset="0"/>
                        <a:buChar char="•"/>
                      </a:pPr>
                      <a:r>
                        <a:rPr lang="en-US" sz="1800" dirty="0">
                          <a:effectLst/>
                        </a:rPr>
                        <a:t>Prior uterine surgery</a:t>
                      </a:r>
                    </a:p>
                    <a:p>
                      <a:pPr marL="285750" marR="0" lvl="0" indent="-285750">
                        <a:spcBef>
                          <a:spcPts val="0"/>
                        </a:spcBef>
                        <a:spcAft>
                          <a:spcPts val="0"/>
                        </a:spcAft>
                        <a:buFont typeface="Arial" pitchFamily="34" charset="0"/>
                        <a:buChar char="•"/>
                      </a:pPr>
                      <a:r>
                        <a:rPr lang="en-US" sz="1800" dirty="0">
                          <a:effectLst/>
                        </a:rPr>
                        <a:t>Multiple gestation</a:t>
                      </a:r>
                    </a:p>
                    <a:p>
                      <a:pPr marL="285750" marR="0" lvl="0" indent="-285750">
                        <a:spcBef>
                          <a:spcPts val="0"/>
                        </a:spcBef>
                        <a:spcAft>
                          <a:spcPts val="0"/>
                        </a:spcAft>
                        <a:buFont typeface="Arial" pitchFamily="34" charset="0"/>
                        <a:buChar char="•"/>
                      </a:pPr>
                      <a:r>
                        <a:rPr lang="en-US" sz="1800" dirty="0">
                          <a:effectLst/>
                        </a:rPr>
                        <a:t>&gt;4 previous vaginal births</a:t>
                      </a:r>
                    </a:p>
                    <a:p>
                      <a:pPr marL="285750" marR="0" lvl="0" indent="-285750">
                        <a:spcBef>
                          <a:spcPts val="0"/>
                        </a:spcBef>
                        <a:spcAft>
                          <a:spcPts val="0"/>
                        </a:spcAft>
                        <a:buFont typeface="Arial" pitchFamily="34" charset="0"/>
                        <a:buChar char="•"/>
                      </a:pPr>
                      <a:r>
                        <a:rPr lang="en-US" sz="1800" dirty="0">
                          <a:effectLst/>
                        </a:rPr>
                        <a:t>Hypertension-associated Conditions</a:t>
                      </a:r>
                    </a:p>
                    <a:p>
                      <a:pPr marL="285750" marR="0" lvl="0" indent="-285750">
                        <a:spcBef>
                          <a:spcPts val="0"/>
                        </a:spcBef>
                        <a:spcAft>
                          <a:spcPts val="0"/>
                        </a:spcAft>
                        <a:buFont typeface="Arial" pitchFamily="34" charset="0"/>
                        <a:buChar char="•"/>
                      </a:pPr>
                      <a:r>
                        <a:rPr lang="en-US" sz="1800" dirty="0">
                          <a:effectLst/>
                        </a:rPr>
                        <a:t>History of previous PPH</a:t>
                      </a:r>
                    </a:p>
                    <a:p>
                      <a:pPr marL="285750" marR="0" lvl="0" indent="-285750">
                        <a:spcBef>
                          <a:spcPts val="0"/>
                        </a:spcBef>
                        <a:spcAft>
                          <a:spcPts val="0"/>
                        </a:spcAft>
                        <a:buFont typeface="Arial" pitchFamily="34" charset="0"/>
                        <a:buChar char="•"/>
                      </a:pPr>
                      <a:r>
                        <a:rPr lang="en-US" sz="1800" dirty="0">
                          <a:effectLst/>
                        </a:rPr>
                        <a:t>Large uterine fibroids</a:t>
                      </a:r>
                    </a:p>
                    <a:p>
                      <a:pPr marL="285750" marR="0" lvl="0" indent="-285750">
                        <a:spcBef>
                          <a:spcPts val="0"/>
                        </a:spcBef>
                        <a:spcAft>
                          <a:spcPts val="0"/>
                        </a:spcAft>
                        <a:buFont typeface="Arial" pitchFamily="34" charset="0"/>
                        <a:buChar char="•"/>
                      </a:pPr>
                      <a:r>
                        <a:rPr lang="en-US" sz="1800" dirty="0">
                          <a:effectLst/>
                        </a:rPr>
                        <a:t>Estimated fetal weight greater than 4 kg</a:t>
                      </a:r>
                    </a:p>
                    <a:p>
                      <a:pPr marL="285750" marR="0" lvl="0" indent="-285750">
                        <a:spcBef>
                          <a:spcPts val="0"/>
                        </a:spcBef>
                        <a:spcAft>
                          <a:spcPts val="0"/>
                        </a:spcAft>
                        <a:buFont typeface="Arial" pitchFamily="34" charset="0"/>
                        <a:buChar char="•"/>
                      </a:pPr>
                      <a:r>
                        <a:rPr lang="en-US" sz="1800" dirty="0">
                          <a:effectLst/>
                        </a:rPr>
                        <a:t>Morbid obesity (BMI &gt; 35 kgm</a:t>
                      </a:r>
                      <a:r>
                        <a:rPr lang="en-US" sz="1800" baseline="30000" dirty="0">
                          <a:effectLst/>
                        </a:rPr>
                        <a:t>2)</a:t>
                      </a:r>
                      <a:endParaRPr lang="en-US" sz="1800" dirty="0">
                        <a:effectLst/>
                      </a:endParaRPr>
                    </a:p>
                    <a:p>
                      <a:pPr marL="285750" marR="0" lvl="0" indent="-285750">
                        <a:spcBef>
                          <a:spcPts val="0"/>
                        </a:spcBef>
                        <a:spcAft>
                          <a:spcPts val="0"/>
                        </a:spcAft>
                        <a:buFont typeface="Arial" pitchFamily="34" charset="0"/>
                        <a:buChar char="•"/>
                      </a:pPr>
                      <a:r>
                        <a:rPr lang="en-US" sz="1800" dirty="0">
                          <a:effectLst/>
                        </a:rPr>
                        <a:t>Polyhydramnios</a:t>
                      </a:r>
                      <a:endParaRPr lang="en-US" sz="1800" dirty="0">
                        <a:effectLst/>
                        <a:latin typeface="Garamond"/>
                        <a:ea typeface="Cambria"/>
                        <a:cs typeface="Times New Roman"/>
                      </a:endParaRPr>
                    </a:p>
                  </a:txBody>
                  <a:tcPr marL="68580" marR="68580" marT="0" marB="0"/>
                </a:tc>
                <a:tc>
                  <a:txBody>
                    <a:bodyPr/>
                    <a:lstStyle/>
                    <a:p>
                      <a:pPr marL="457200" marR="0">
                        <a:spcBef>
                          <a:spcPts val="0"/>
                        </a:spcBef>
                        <a:spcAft>
                          <a:spcPts val="0"/>
                        </a:spcAft>
                      </a:pPr>
                      <a:r>
                        <a:rPr lang="en-US" sz="1600" dirty="0">
                          <a:effectLst/>
                        </a:rPr>
                        <a:t> </a:t>
                      </a:r>
                    </a:p>
                    <a:p>
                      <a:pPr marL="285750" marR="0" lvl="0" indent="-285750">
                        <a:spcBef>
                          <a:spcPts val="0"/>
                        </a:spcBef>
                        <a:spcAft>
                          <a:spcPts val="0"/>
                        </a:spcAft>
                        <a:buFont typeface="Arial" pitchFamily="34" charset="0"/>
                        <a:buChar char="•"/>
                      </a:pPr>
                      <a:r>
                        <a:rPr lang="en-US" sz="1800" dirty="0">
                          <a:effectLst/>
                        </a:rPr>
                        <a:t>Placenta previa</a:t>
                      </a:r>
                    </a:p>
                    <a:p>
                      <a:pPr marL="285750" marR="0" lvl="0" indent="-285750">
                        <a:spcBef>
                          <a:spcPts val="0"/>
                        </a:spcBef>
                        <a:spcAft>
                          <a:spcPts val="0"/>
                        </a:spcAft>
                        <a:buFont typeface="Arial" pitchFamily="34" charset="0"/>
                        <a:buChar char="•"/>
                      </a:pPr>
                      <a:r>
                        <a:rPr lang="en-US" sz="1800" dirty="0">
                          <a:effectLst/>
                        </a:rPr>
                        <a:t>Low-lying placenta</a:t>
                      </a:r>
                    </a:p>
                    <a:p>
                      <a:pPr marL="285750" marR="0" lvl="0" indent="-285750">
                        <a:spcBef>
                          <a:spcPts val="0"/>
                        </a:spcBef>
                        <a:spcAft>
                          <a:spcPts val="0"/>
                        </a:spcAft>
                        <a:buFont typeface="Arial" pitchFamily="34" charset="0"/>
                        <a:buChar char="•"/>
                      </a:pPr>
                      <a:r>
                        <a:rPr lang="en-US" sz="1800" dirty="0">
                          <a:effectLst/>
                        </a:rPr>
                        <a:t>Suspected placenta accreta</a:t>
                      </a:r>
                    </a:p>
                    <a:p>
                      <a:pPr marL="285750" marR="0" lvl="0" indent="-285750">
                        <a:spcBef>
                          <a:spcPts val="0"/>
                        </a:spcBef>
                        <a:spcAft>
                          <a:spcPts val="0"/>
                        </a:spcAft>
                        <a:buFont typeface="Arial" pitchFamily="34" charset="0"/>
                        <a:buChar char="•"/>
                      </a:pPr>
                      <a:r>
                        <a:rPr lang="en-US" sz="1800" dirty="0">
                          <a:effectLst/>
                        </a:rPr>
                        <a:t>Hematocrit &lt;30</a:t>
                      </a:r>
                    </a:p>
                    <a:p>
                      <a:pPr marL="285750" marR="0" lvl="0" indent="-285750">
                        <a:spcBef>
                          <a:spcPts val="0"/>
                        </a:spcBef>
                        <a:spcAft>
                          <a:spcPts val="0"/>
                        </a:spcAft>
                        <a:buFont typeface="Arial" pitchFamily="34" charset="0"/>
                        <a:buChar char="•"/>
                      </a:pPr>
                      <a:r>
                        <a:rPr lang="en-US" sz="1800" dirty="0">
                          <a:effectLst/>
                        </a:rPr>
                        <a:t>Platelets &lt;100,000</a:t>
                      </a:r>
                    </a:p>
                    <a:p>
                      <a:pPr marL="285750" marR="0" lvl="0" indent="-285750">
                        <a:spcBef>
                          <a:spcPts val="0"/>
                        </a:spcBef>
                        <a:spcAft>
                          <a:spcPts val="0"/>
                        </a:spcAft>
                        <a:buFont typeface="Arial" pitchFamily="34" charset="0"/>
                        <a:buChar char="•"/>
                      </a:pPr>
                      <a:r>
                        <a:rPr lang="en-US" sz="1800" dirty="0">
                          <a:effectLst/>
                        </a:rPr>
                        <a:t>Active bleeding at admission</a:t>
                      </a:r>
                    </a:p>
                    <a:p>
                      <a:pPr marL="285750" marR="0" lvl="0" indent="-285750">
                        <a:spcBef>
                          <a:spcPts val="0"/>
                        </a:spcBef>
                        <a:spcAft>
                          <a:spcPts val="0"/>
                        </a:spcAft>
                        <a:buFont typeface="Arial" pitchFamily="34" charset="0"/>
                        <a:buChar char="•"/>
                      </a:pPr>
                      <a:r>
                        <a:rPr lang="en-US" sz="1800" dirty="0">
                          <a:effectLst/>
                        </a:rPr>
                        <a:t>Known coagulopathy</a:t>
                      </a:r>
                    </a:p>
                    <a:p>
                      <a:pPr marL="285750" marR="0" lvl="0" indent="-285750">
                        <a:spcBef>
                          <a:spcPts val="0"/>
                        </a:spcBef>
                        <a:spcAft>
                          <a:spcPts val="0"/>
                        </a:spcAft>
                        <a:buFont typeface="Arial" pitchFamily="34" charset="0"/>
                        <a:buChar char="•"/>
                      </a:pPr>
                      <a:r>
                        <a:rPr lang="en-US" sz="1800" dirty="0">
                          <a:effectLst/>
                        </a:rPr>
                        <a:t>Abruptio Placenta</a:t>
                      </a:r>
                      <a:endParaRPr lang="en-US" sz="1800" dirty="0">
                        <a:effectLst/>
                        <a:latin typeface="Garamond"/>
                        <a:ea typeface="Cambria"/>
                        <a:cs typeface="Times New Roman"/>
                      </a:endParaRPr>
                    </a:p>
                  </a:txBody>
                  <a:tcPr marL="68580" marR="68580" marT="0" marB="0"/>
                </a:tc>
                <a:extLst>
                  <a:ext uri="{0D108BD9-81ED-4DB2-BD59-A6C34878D82A}">
                    <a16:rowId xmlns:a16="http://schemas.microsoft.com/office/drawing/2014/main" val="10001"/>
                  </a:ext>
                </a:extLst>
              </a:tr>
              <a:tr h="1523241">
                <a:tc>
                  <a:txBody>
                    <a:bodyPr/>
                    <a:lstStyle/>
                    <a:p>
                      <a:pPr marL="0" marR="0" algn="ctr">
                        <a:spcBef>
                          <a:spcPts val="0"/>
                        </a:spcBef>
                        <a:spcAft>
                          <a:spcPts val="0"/>
                        </a:spcAft>
                      </a:pPr>
                      <a:r>
                        <a:rPr lang="en-US" sz="1800" dirty="0">
                          <a:effectLst/>
                        </a:rPr>
                        <a:t>Intrapartum</a:t>
                      </a:r>
                      <a:endParaRPr lang="en-US" sz="1800" dirty="0">
                        <a:effectLst/>
                        <a:latin typeface="Garamond"/>
                        <a:ea typeface="Cambria"/>
                        <a:cs typeface="Times New Roman"/>
                      </a:endParaRPr>
                    </a:p>
                  </a:txBody>
                  <a:tcPr marL="68580" marR="68580" marT="0" marB="0" anchor="ctr"/>
                </a:tc>
                <a:tc>
                  <a:txBody>
                    <a:bodyPr/>
                    <a:lstStyle/>
                    <a:p>
                      <a:pPr marL="0" marR="0">
                        <a:spcBef>
                          <a:spcPts val="0"/>
                        </a:spcBef>
                        <a:spcAft>
                          <a:spcPts val="0"/>
                        </a:spcAft>
                      </a:pPr>
                      <a:r>
                        <a:rPr lang="en-US" sz="1800" dirty="0">
                          <a:effectLst/>
                        </a:rPr>
                        <a:t> </a:t>
                      </a:r>
                      <a:endParaRPr lang="en-US" sz="1800" dirty="0">
                        <a:effectLst/>
                        <a:latin typeface="Garamond"/>
                        <a:ea typeface="Cambria"/>
                        <a:cs typeface="Times New Roman"/>
                      </a:endParaRPr>
                    </a:p>
                  </a:txBody>
                  <a:tcPr marL="68580" marR="68580" marT="0" marB="0"/>
                </a:tc>
                <a:tc>
                  <a:txBody>
                    <a:bodyPr/>
                    <a:lstStyle/>
                    <a:p>
                      <a:pPr marL="285750" marR="0" indent="-285750">
                        <a:spcBef>
                          <a:spcPts val="0"/>
                        </a:spcBef>
                        <a:spcAft>
                          <a:spcPts val="0"/>
                        </a:spcAft>
                        <a:buFont typeface="Arial" pitchFamily="34" charset="0"/>
                        <a:buChar char="•"/>
                      </a:pPr>
                      <a:r>
                        <a:rPr lang="en-US" sz="1800" dirty="0" smtClean="0">
                          <a:effectLst/>
                        </a:rPr>
                        <a:t>Induction </a:t>
                      </a:r>
                      <a:r>
                        <a:rPr lang="en-US" sz="1800" dirty="0">
                          <a:effectLst/>
                        </a:rPr>
                        <a:t>or augmentation of labor</a:t>
                      </a:r>
                    </a:p>
                    <a:p>
                      <a:pPr marL="285750" marR="0" lvl="0" indent="-285750">
                        <a:spcBef>
                          <a:spcPts val="0"/>
                        </a:spcBef>
                        <a:spcAft>
                          <a:spcPts val="0"/>
                        </a:spcAft>
                        <a:buFont typeface="Arial" pitchFamily="34" charset="0"/>
                        <a:buChar char="•"/>
                      </a:pPr>
                      <a:r>
                        <a:rPr lang="en-US" sz="1800" dirty="0">
                          <a:effectLst/>
                        </a:rPr>
                        <a:t>Protracted labor or arrest disorder</a:t>
                      </a:r>
                    </a:p>
                    <a:p>
                      <a:pPr marL="285750" marR="0" lvl="0" indent="-285750">
                        <a:spcBef>
                          <a:spcPts val="0"/>
                        </a:spcBef>
                        <a:spcAft>
                          <a:spcPts val="0"/>
                        </a:spcAft>
                        <a:buFont typeface="Arial" pitchFamily="34" charset="0"/>
                        <a:buChar char="•"/>
                      </a:pPr>
                      <a:r>
                        <a:rPr lang="en-US" sz="1800" dirty="0">
                          <a:effectLst/>
                        </a:rPr>
                        <a:t>Chorioamnionitis</a:t>
                      </a:r>
                      <a:endParaRPr lang="en-US" sz="1800" dirty="0">
                        <a:effectLst/>
                        <a:latin typeface="Garamond"/>
                        <a:ea typeface="Cambria"/>
                        <a:cs typeface="Times New Roman"/>
                      </a:endParaRPr>
                    </a:p>
                  </a:txBody>
                  <a:tcPr marL="68580" marR="68580" marT="0" marB="0"/>
                </a:tc>
                <a:tc>
                  <a:txBody>
                    <a:bodyPr/>
                    <a:lstStyle/>
                    <a:p>
                      <a:pPr marL="457200" marR="0">
                        <a:spcBef>
                          <a:spcPts val="0"/>
                        </a:spcBef>
                        <a:spcAft>
                          <a:spcPts val="0"/>
                        </a:spcAft>
                      </a:pPr>
                      <a:r>
                        <a:rPr lang="en-US" sz="1600" dirty="0">
                          <a:effectLst/>
                        </a:rPr>
                        <a:t> </a:t>
                      </a:r>
                      <a:endParaRPr lang="en-US" sz="1600" dirty="0">
                        <a:effectLst/>
                        <a:latin typeface="Garamond"/>
                        <a:ea typeface="Cambria"/>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54643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1" y="-142217"/>
            <a:ext cx="9828585" cy="7000217"/>
          </a:xfrm>
          <a:prstGeom prst="rect">
            <a:avLst/>
          </a:prstGeom>
          <a:noFill/>
          <a:ln w="9525">
            <a:solidFill>
              <a:schemeClr val="tx1"/>
            </a:solidFill>
            <a:miter lim="800000"/>
            <a:headEnd/>
            <a:tailEnd/>
          </a:ln>
          <a:effectLst/>
          <a:extLst/>
        </p:spPr>
      </p:pic>
      <p:sp>
        <p:nvSpPr>
          <p:cNvPr id="84995" name="Title 1"/>
          <p:cNvSpPr>
            <a:spLocks noGrp="1"/>
          </p:cNvSpPr>
          <p:nvPr>
            <p:ph type="title"/>
          </p:nvPr>
        </p:nvSpPr>
        <p:spPr/>
        <p:txBody>
          <a:bodyPr rtlCol="0">
            <a:normAutofit fontScale="90000"/>
          </a:bodyPr>
          <a:lstStyle/>
          <a:p>
            <a:pPr eaLnBrk="1" fontAlgn="auto" hangingPunct="1">
              <a:spcAft>
                <a:spcPts val="0"/>
              </a:spcAft>
              <a:defRPr/>
            </a:pPr>
            <a:r>
              <a:rPr lang="en-US" sz="4000" dirty="0" smtClean="0"/>
              <a:t>4. Active Management of the Third Stage of Labor</a:t>
            </a:r>
          </a:p>
        </p:txBody>
      </p:sp>
      <p:sp>
        <p:nvSpPr>
          <p:cNvPr id="3" name="Slide Number Placeholder 2"/>
          <p:cNvSpPr>
            <a:spLocks noGrp="1"/>
          </p:cNvSpPr>
          <p:nvPr>
            <p:ph type="sldNum" sz="quarter" idx="12"/>
          </p:nvPr>
        </p:nvSpPr>
        <p:spPr/>
        <p:txBody>
          <a:bodyPr/>
          <a:lstStyle/>
          <a:p>
            <a:fld id="{800332C6-A5C1-4D88-ADCE-6F3163D8595A}" type="slidenum">
              <a:rPr lang="en-US" smtClean="0"/>
              <a:t>24</a:t>
            </a:fld>
            <a:endParaRPr lang="en-US" dirty="0"/>
          </a:p>
        </p:txBody>
      </p:sp>
    </p:spTree>
    <p:extLst>
      <p:ext uri="{BB962C8B-B14F-4D97-AF65-F5344CB8AC3E}">
        <p14:creationId xmlns:p14="http://schemas.microsoft.com/office/powerpoint/2010/main" val="1934164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rtlCol="0">
            <a:normAutofit/>
          </a:bodyPr>
          <a:lstStyle/>
          <a:p>
            <a:pPr eaLnBrk="1" fontAlgn="auto" hangingPunct="1">
              <a:spcAft>
                <a:spcPts val="0"/>
              </a:spcAft>
              <a:defRPr/>
            </a:pPr>
            <a:r>
              <a:rPr lang="en-US" dirty="0" smtClean="0"/>
              <a:t>Active Management of the Third Stage</a:t>
            </a:r>
          </a:p>
        </p:txBody>
      </p:sp>
      <p:sp>
        <p:nvSpPr>
          <p:cNvPr id="34819" name="Content Placeholder 2"/>
          <p:cNvSpPr>
            <a:spLocks noGrp="1"/>
          </p:cNvSpPr>
          <p:nvPr>
            <p:ph idx="1"/>
          </p:nvPr>
        </p:nvSpPr>
        <p:spPr/>
        <p:txBody>
          <a:bodyPr/>
          <a:lstStyle/>
          <a:p>
            <a:pPr eaLnBrk="1" hangingPunct="1"/>
            <a:r>
              <a:rPr lang="en-US" altLang="en-US" sz="3000" dirty="0" smtClean="0">
                <a:ea typeface="ＭＳ Ｐゴシック" pitchFamily="34" charset="-128"/>
                <a:cs typeface="Garamond" pitchFamily="18" charset="0"/>
              </a:rPr>
              <a:t>Oxytocin (10u) IV or IM with delivery of infant or placenta</a:t>
            </a:r>
          </a:p>
          <a:p>
            <a:pPr eaLnBrk="1" hangingPunct="1"/>
            <a:r>
              <a:rPr lang="en-US" altLang="en-US" sz="3000" dirty="0" smtClean="0">
                <a:ea typeface="ＭＳ Ｐゴシック" pitchFamily="34" charset="-128"/>
                <a:cs typeface="Garamond" pitchFamily="18" charset="0"/>
              </a:rPr>
              <a:t>Vigorous fundal massage (at least 15 sec) after placenta delivery</a:t>
            </a:r>
          </a:p>
          <a:p>
            <a:pPr eaLnBrk="1" hangingPunct="1"/>
            <a:endParaRPr lang="en-US" altLang="en-US" sz="3000" dirty="0" smtClean="0">
              <a:ea typeface="ＭＳ Ｐゴシック" pitchFamily="34" charset="-128"/>
              <a:cs typeface="Garamond" pitchFamily="18" charset="0"/>
            </a:endParaRPr>
          </a:p>
        </p:txBody>
      </p:sp>
      <p:pic>
        <p:nvPicPr>
          <p:cNvPr id="348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962400"/>
            <a:ext cx="3231871"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21" name="Slide Number Placeholder 2"/>
          <p:cNvSpPr txBox="1">
            <a:spLocks/>
          </p:cNvSpPr>
          <p:nvPr/>
        </p:nvSpPr>
        <p:spPr bwMode="auto">
          <a:xfrm>
            <a:off x="152400" y="6400800"/>
            <a:ext cx="601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B7CBE7B6-0765-43BB-B71B-EB9520ACF72F}" type="slidenum">
              <a:rPr lang="en-US" altLang="en-US" sz="1200">
                <a:solidFill>
                  <a:srgbClr val="898989"/>
                </a:solidFill>
                <a:latin typeface="Arial" charset="0"/>
                <a:ea typeface="ＭＳ Ｐゴシック" pitchFamily="34" charset="-128"/>
              </a:rPr>
              <a:pPr/>
              <a:t>25</a:t>
            </a:fld>
            <a:endParaRPr lang="en-US" altLang="en-US" sz="1200" dirty="0">
              <a:solidFill>
                <a:srgbClr val="898989"/>
              </a:solidFill>
              <a:latin typeface="Arial" charset="0"/>
              <a:ea typeface="ＭＳ Ｐゴシック" pitchFamily="34" charset="-128"/>
            </a:endParaRPr>
          </a:p>
        </p:txBody>
      </p:sp>
      <p:sp>
        <p:nvSpPr>
          <p:cNvPr id="2" name="TextBox 1"/>
          <p:cNvSpPr txBox="1"/>
          <p:nvPr/>
        </p:nvSpPr>
        <p:spPr>
          <a:xfrm>
            <a:off x="604838" y="4221163"/>
            <a:ext cx="4195762" cy="2092881"/>
          </a:xfrm>
          <a:prstGeom prst="rect">
            <a:avLst/>
          </a:prstGeom>
          <a:noFill/>
        </p:spPr>
        <p:txBody>
          <a:bodyPr>
            <a:spAutoFit/>
          </a:bodyPr>
          <a:lstStyle/>
          <a:p>
            <a:pPr fontAlgn="auto">
              <a:spcBef>
                <a:spcPts val="0"/>
              </a:spcBef>
              <a:spcAft>
                <a:spcPts val="0"/>
              </a:spcAft>
              <a:defRPr/>
            </a:pPr>
            <a:r>
              <a:rPr lang="en-US" sz="2800" dirty="0">
                <a:latin typeface="Gill Sans MT" pitchFamily="34" charset="0"/>
                <a:ea typeface="ＭＳ Ｐゴシック" pitchFamily="34" charset="-128"/>
                <a:cs typeface="Garamond" pitchFamily="18" charset="0"/>
              </a:rPr>
              <a:t>Controlled cord traction is an optional component to be applied </a:t>
            </a:r>
            <a:r>
              <a:rPr lang="en-US" sz="2800" dirty="0" smtClean="0">
                <a:latin typeface="Gill Sans MT" pitchFamily="34" charset="0"/>
                <a:ea typeface="ＭＳ Ｐゴシック" pitchFamily="34" charset="-128"/>
                <a:cs typeface="Garamond" pitchFamily="18" charset="0"/>
              </a:rPr>
              <a:t>only by </a:t>
            </a:r>
            <a:r>
              <a:rPr lang="en-US" sz="2800" dirty="0">
                <a:latin typeface="Gill Sans MT" pitchFamily="34" charset="0"/>
                <a:ea typeface="ＭＳ Ｐゴシック" pitchFamily="34" charset="-128"/>
                <a:cs typeface="Garamond" pitchFamily="18" charset="0"/>
              </a:rPr>
              <a:t>a skilled care provider</a:t>
            </a:r>
          </a:p>
          <a:p>
            <a:pPr fontAlgn="auto">
              <a:spcBef>
                <a:spcPts val="0"/>
              </a:spcBef>
              <a:spcAft>
                <a:spcPts val="0"/>
              </a:spcAft>
              <a:defRPr/>
            </a:pPr>
            <a:endParaRPr lang="en-US" dirty="0">
              <a:latin typeface="+mn-lt"/>
              <a:cs typeface="+mn-cs"/>
            </a:endParaRPr>
          </a:p>
        </p:txBody>
      </p:sp>
      <p:sp>
        <p:nvSpPr>
          <p:cNvPr id="3" name="Slide Number Placeholder 2"/>
          <p:cNvSpPr>
            <a:spLocks noGrp="1"/>
          </p:cNvSpPr>
          <p:nvPr>
            <p:ph type="sldNum" sz="quarter" idx="12"/>
          </p:nvPr>
        </p:nvSpPr>
        <p:spPr/>
        <p:txBody>
          <a:bodyPr/>
          <a:lstStyle/>
          <a:p>
            <a:fld id="{800332C6-A5C1-4D88-ADCE-6F3163D8595A}" type="slidenum">
              <a:rPr lang="en-US" smtClean="0"/>
              <a:t>25</a:t>
            </a:fld>
            <a:endParaRPr lang="en-US" dirty="0"/>
          </a:p>
        </p:txBody>
      </p:sp>
    </p:spTree>
    <p:extLst>
      <p:ext uri="{BB962C8B-B14F-4D97-AF65-F5344CB8AC3E}">
        <p14:creationId xmlns:p14="http://schemas.microsoft.com/office/powerpoint/2010/main" val="650815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0" y="0"/>
            <a:ext cx="9661921" cy="6858000"/>
          </a:xfrm>
          <a:prstGeom prst="rect">
            <a:avLst/>
          </a:prstGeom>
          <a:noFill/>
          <a:ln>
            <a:noFill/>
          </a:ln>
          <a:extLst/>
        </p:spPr>
      </p:pic>
      <p:sp>
        <p:nvSpPr>
          <p:cNvPr id="35843" name="Title 1"/>
          <p:cNvSpPr>
            <a:spLocks noGrp="1"/>
          </p:cNvSpPr>
          <p:nvPr>
            <p:ph type="title"/>
          </p:nvPr>
        </p:nvSpPr>
        <p:spPr/>
        <p:txBody>
          <a:bodyPr/>
          <a:lstStyle/>
          <a:p>
            <a:pPr eaLnBrk="1" hangingPunct="1"/>
            <a:r>
              <a:rPr lang="en-US" altLang="en-US" sz="3800" dirty="0" smtClean="0"/>
              <a:t>5. Quantification of Blood Loss</a:t>
            </a:r>
          </a:p>
        </p:txBody>
      </p:sp>
      <p:sp>
        <p:nvSpPr>
          <p:cNvPr id="3" name="Slide Number Placeholder 2"/>
          <p:cNvSpPr>
            <a:spLocks noGrp="1"/>
          </p:cNvSpPr>
          <p:nvPr>
            <p:ph type="sldNum" sz="quarter" idx="12"/>
          </p:nvPr>
        </p:nvSpPr>
        <p:spPr/>
        <p:txBody>
          <a:bodyPr/>
          <a:lstStyle/>
          <a:p>
            <a:fld id="{800332C6-A5C1-4D88-ADCE-6F3163D8595A}" type="slidenum">
              <a:rPr lang="en-US" smtClean="0"/>
              <a:t>26</a:t>
            </a:fld>
            <a:endParaRPr lang="en-US" dirty="0"/>
          </a:p>
        </p:txBody>
      </p:sp>
    </p:spTree>
    <p:extLst>
      <p:ext uri="{BB962C8B-B14F-4D97-AF65-F5344CB8AC3E}">
        <p14:creationId xmlns:p14="http://schemas.microsoft.com/office/powerpoint/2010/main" val="3066436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p:cNvSpPr>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400" b="1" dirty="0">
                <a:solidFill>
                  <a:srgbClr val="006747"/>
                </a:solidFill>
                <a:latin typeface="Garamond" pitchFamily="18" charset="0"/>
              </a:rPr>
              <a:t>Quantification</a:t>
            </a:r>
          </a:p>
        </p:txBody>
      </p:sp>
      <p:sp>
        <p:nvSpPr>
          <p:cNvPr id="36868" name="Content Placeholder 2"/>
          <p:cNvSpPr>
            <a:spLocks noGrp="1"/>
          </p:cNvSpPr>
          <p:nvPr>
            <p:ph idx="1"/>
          </p:nvPr>
        </p:nvSpPr>
        <p:spPr>
          <a:xfrm>
            <a:off x="457200" y="1371600"/>
            <a:ext cx="3810000" cy="4876800"/>
          </a:xfrm>
        </p:spPr>
        <p:txBody>
          <a:bodyPr>
            <a:normAutofit fontScale="92500" lnSpcReduction="20000"/>
          </a:bodyPr>
          <a:lstStyle/>
          <a:p>
            <a:pPr eaLnBrk="1" hangingPunct="1"/>
            <a:r>
              <a:rPr lang="en-US" altLang="en-US" dirty="0" smtClean="0"/>
              <a:t>EBL method used most often is visual estimation      </a:t>
            </a:r>
          </a:p>
          <a:p>
            <a:pPr eaLnBrk="1" hangingPunct="1"/>
            <a:r>
              <a:rPr lang="en-US" altLang="en-US" dirty="0" smtClean="0"/>
              <a:t>Visual estimation is unreliable and inaccurate </a:t>
            </a:r>
          </a:p>
          <a:p>
            <a:pPr eaLnBrk="1" hangingPunct="1"/>
            <a:r>
              <a:rPr lang="en-US" altLang="en-US" dirty="0" smtClean="0"/>
              <a:t>Underestimated as much as 50 % of time Institute most accurate methods: Quantification of Blood Loss</a:t>
            </a:r>
          </a:p>
        </p:txBody>
      </p:sp>
      <p:sp>
        <p:nvSpPr>
          <p:cNvPr id="36867" name="Content Placeholder 2"/>
          <p:cNvSpPr>
            <a:spLocks noGrp="1"/>
          </p:cNvSpPr>
          <p:nvPr>
            <p:ph sz="half" idx="4294967295"/>
          </p:nvPr>
        </p:nvSpPr>
        <p:spPr>
          <a:xfrm>
            <a:off x="4800601" y="1298575"/>
            <a:ext cx="3865562" cy="4949825"/>
          </a:xfrm>
        </p:spPr>
        <p:txBody>
          <a:bodyPr>
            <a:normAutofit fontScale="92500" lnSpcReduction="10000"/>
          </a:bodyPr>
          <a:lstStyle/>
          <a:p>
            <a:pPr eaLnBrk="1" hangingPunct="1"/>
            <a:r>
              <a:rPr lang="en-US" altLang="en-US" dirty="0" smtClean="0"/>
              <a:t>Accurate QBL prompts the Nurse on critical actions such as mobilizing the team</a:t>
            </a:r>
          </a:p>
          <a:p>
            <a:pPr eaLnBrk="1" hangingPunct="1"/>
            <a:r>
              <a:rPr lang="en-US" altLang="en-US" dirty="0" smtClean="0"/>
              <a:t>Critical decisions are made based on QBL</a:t>
            </a:r>
          </a:p>
          <a:p>
            <a:pPr eaLnBrk="1" hangingPunct="1"/>
            <a:r>
              <a:rPr lang="en-US" altLang="en-US" dirty="0" smtClean="0"/>
              <a:t>QBL leads to earlier interventions &amp; improved outcomes</a:t>
            </a:r>
          </a:p>
          <a:p>
            <a:pPr eaLnBrk="1" hangingPunct="1"/>
            <a:endParaRPr lang="en-US" altLang="en-US" dirty="0" smtClean="0"/>
          </a:p>
        </p:txBody>
      </p:sp>
      <p:sp>
        <p:nvSpPr>
          <p:cNvPr id="36870" name="Slide Number Placeholder 2"/>
          <p:cNvSpPr txBox="1">
            <a:spLocks/>
          </p:cNvSpPr>
          <p:nvPr/>
        </p:nvSpPr>
        <p:spPr bwMode="auto">
          <a:xfrm>
            <a:off x="8366125" y="6405563"/>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ECFD3B9C-9977-4090-B9FE-7E761C5E8B5F}" type="slidenum">
              <a:rPr lang="en-US" altLang="en-US" sz="1200">
                <a:solidFill>
                  <a:schemeClr val="bg1"/>
                </a:solidFill>
                <a:latin typeface="Arial" charset="0"/>
                <a:ea typeface="ＭＳ Ｐゴシック" pitchFamily="34" charset="-128"/>
              </a:rPr>
              <a:pPr/>
              <a:t>27</a:t>
            </a:fld>
            <a:endParaRPr lang="en-US" altLang="en-US" sz="1200" dirty="0">
              <a:solidFill>
                <a:schemeClr val="bg1"/>
              </a:solidFill>
              <a:latin typeface="Arial" charset="0"/>
              <a:ea typeface="ＭＳ Ｐゴシック" pitchFamily="34" charset="-128"/>
            </a:endParaRPr>
          </a:p>
        </p:txBody>
      </p:sp>
      <p:sp>
        <p:nvSpPr>
          <p:cNvPr id="2" name="Slide Number Placeholder 1"/>
          <p:cNvSpPr>
            <a:spLocks noGrp="1"/>
          </p:cNvSpPr>
          <p:nvPr>
            <p:ph type="sldNum" sz="quarter" idx="12"/>
          </p:nvPr>
        </p:nvSpPr>
        <p:spPr/>
        <p:txBody>
          <a:bodyPr/>
          <a:lstStyle/>
          <a:p>
            <a:fld id="{800332C6-A5C1-4D88-ADCE-6F3163D8595A}" type="slidenum">
              <a:rPr lang="en-US" smtClean="0"/>
              <a:t>27</a:t>
            </a:fld>
            <a:endParaRPr lang="en-US" dirty="0"/>
          </a:p>
        </p:txBody>
      </p:sp>
    </p:spTree>
    <p:extLst>
      <p:ext uri="{BB962C8B-B14F-4D97-AF65-F5344CB8AC3E}">
        <p14:creationId xmlns:p14="http://schemas.microsoft.com/office/powerpoint/2010/main" val="1873267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half" idx="2"/>
          </p:nvPr>
        </p:nvSpPr>
        <p:spPr>
          <a:xfrm>
            <a:off x="7315199" y="1752600"/>
            <a:ext cx="1404257" cy="454239"/>
          </a:xfrm>
        </p:spPr>
        <p:txBody>
          <a:bodyPr>
            <a:normAutofit/>
          </a:bodyPr>
          <a:lstStyle/>
          <a:p>
            <a:pPr marL="0" indent="0">
              <a:buNone/>
            </a:pPr>
            <a:r>
              <a:rPr lang="en-US" sz="1000" dirty="0" smtClean="0"/>
              <a:t>Photos: Tricia Walton and </a:t>
            </a:r>
            <a:r>
              <a:rPr lang="en-US" sz="1000" dirty="0"/>
              <a:t>H</a:t>
            </a:r>
            <a:r>
              <a:rPr lang="en-US" sz="1000" dirty="0" smtClean="0"/>
              <a:t>edy Edmund</a:t>
            </a:r>
            <a:endParaRPr lang="en-US" sz="1000" dirty="0"/>
          </a:p>
        </p:txBody>
      </p:sp>
      <p:sp>
        <p:nvSpPr>
          <p:cNvPr id="3" name="Slide Number Placeholder 2"/>
          <p:cNvSpPr>
            <a:spLocks noGrp="1"/>
          </p:cNvSpPr>
          <p:nvPr>
            <p:ph type="sldNum" sz="quarter" idx="12"/>
          </p:nvPr>
        </p:nvSpPr>
        <p:spPr/>
        <p:txBody>
          <a:bodyPr/>
          <a:lstStyle/>
          <a:p>
            <a:fld id="{800332C6-A5C1-4D88-ADCE-6F3163D8595A}" type="slidenum">
              <a:rPr lang="en-US" smtClean="0"/>
              <a:t>28</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937" y="304799"/>
            <a:ext cx="444326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2562"/>
            <a:ext cx="2209800" cy="205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5"/>
          <p:cNvSpPr txBox="1">
            <a:spLocks noChangeArrowheads="1"/>
          </p:cNvSpPr>
          <p:nvPr/>
        </p:nvSpPr>
        <p:spPr bwMode="auto">
          <a:xfrm rot="10800000" flipV="1">
            <a:off x="626855" y="304800"/>
            <a:ext cx="1217346" cy="307762"/>
          </a:xfrm>
          <a:prstGeom prst="rect">
            <a:avLst/>
          </a:prstGeom>
          <a:solidFill>
            <a:srgbClr val="C00000"/>
          </a:solidFill>
          <a:ln w="9525">
            <a:solidFill>
              <a:srgbClr val="000000"/>
            </a:solidFill>
            <a:miter lim="800000"/>
            <a:headEnd/>
            <a:tailEnd/>
          </a:ln>
        </p:spPr>
        <p:txBody>
          <a:bodyPr wrap="square" lIns="91426" tIns="45713" rIns="91426" bIns="45713">
            <a:spAutoFit/>
          </a:bodyPr>
          <a:lstStyle>
            <a:lvl1pPr defTabSz="2193925" eaLnBrk="0" hangingPunct="0">
              <a:defRPr sz="6100">
                <a:solidFill>
                  <a:schemeClr val="tx2"/>
                </a:solidFill>
                <a:latin typeface="Arial" charset="0"/>
                <a:ea typeface="ＭＳ Ｐゴシック" pitchFamily="34" charset="-128"/>
              </a:defRPr>
            </a:lvl1pPr>
            <a:lvl2pPr marL="742950" indent="-285750" defTabSz="2193925" eaLnBrk="0" hangingPunct="0">
              <a:defRPr sz="6100">
                <a:solidFill>
                  <a:schemeClr val="tx2"/>
                </a:solidFill>
                <a:latin typeface="Arial" charset="0"/>
                <a:ea typeface="ＭＳ Ｐゴシック" pitchFamily="34" charset="-128"/>
              </a:defRPr>
            </a:lvl2pPr>
            <a:lvl3pPr marL="1143000" indent="-228600" defTabSz="2193925" eaLnBrk="0" hangingPunct="0">
              <a:defRPr sz="6100">
                <a:solidFill>
                  <a:schemeClr val="tx2"/>
                </a:solidFill>
                <a:latin typeface="Arial" charset="0"/>
                <a:ea typeface="ＭＳ Ｐゴシック" pitchFamily="34" charset="-128"/>
              </a:defRPr>
            </a:lvl3pPr>
            <a:lvl4pPr marL="1600200" indent="-228600" defTabSz="2193925" eaLnBrk="0" hangingPunct="0">
              <a:defRPr sz="6100">
                <a:solidFill>
                  <a:schemeClr val="tx2"/>
                </a:solidFill>
                <a:latin typeface="Arial" charset="0"/>
                <a:ea typeface="ＭＳ Ｐゴシック" pitchFamily="34" charset="-128"/>
              </a:defRPr>
            </a:lvl4pPr>
            <a:lvl5pPr marL="2057400" indent="-228600" defTabSz="2193925" eaLnBrk="0" hangingPunct="0">
              <a:defRPr sz="6100">
                <a:solidFill>
                  <a:schemeClr val="tx2"/>
                </a:solidFill>
                <a:latin typeface="Arial" charset="0"/>
                <a:ea typeface="ＭＳ Ｐゴシック" pitchFamily="34" charset="-128"/>
              </a:defRPr>
            </a:lvl5pPr>
            <a:lvl6pPr marL="2514600" indent="-228600" algn="ctr" defTabSz="2193925" eaLnBrk="0" fontAlgn="base" hangingPunct="0">
              <a:spcBef>
                <a:spcPct val="0"/>
              </a:spcBef>
              <a:spcAft>
                <a:spcPct val="0"/>
              </a:spcAft>
              <a:defRPr sz="6100">
                <a:solidFill>
                  <a:schemeClr val="tx2"/>
                </a:solidFill>
                <a:latin typeface="Arial" charset="0"/>
                <a:ea typeface="ＭＳ Ｐゴシック" pitchFamily="34" charset="-128"/>
              </a:defRPr>
            </a:lvl6pPr>
            <a:lvl7pPr marL="2971800" indent="-228600" algn="ctr" defTabSz="2193925" eaLnBrk="0" fontAlgn="base" hangingPunct="0">
              <a:spcBef>
                <a:spcPct val="0"/>
              </a:spcBef>
              <a:spcAft>
                <a:spcPct val="0"/>
              </a:spcAft>
              <a:defRPr sz="6100">
                <a:solidFill>
                  <a:schemeClr val="tx2"/>
                </a:solidFill>
                <a:latin typeface="Arial" charset="0"/>
                <a:ea typeface="ＭＳ Ｐゴシック" pitchFamily="34" charset="-128"/>
              </a:defRPr>
            </a:lvl7pPr>
            <a:lvl8pPr marL="3429000" indent="-228600" algn="ctr" defTabSz="2193925" eaLnBrk="0" fontAlgn="base" hangingPunct="0">
              <a:spcBef>
                <a:spcPct val="0"/>
              </a:spcBef>
              <a:spcAft>
                <a:spcPct val="0"/>
              </a:spcAft>
              <a:defRPr sz="6100">
                <a:solidFill>
                  <a:schemeClr val="tx2"/>
                </a:solidFill>
                <a:latin typeface="Arial" charset="0"/>
                <a:ea typeface="ＭＳ Ｐゴシック" pitchFamily="34" charset="-128"/>
              </a:defRPr>
            </a:lvl8pPr>
            <a:lvl9pPr marL="3886200" indent="-228600" algn="ctr" defTabSz="2193925" eaLnBrk="0" fontAlgn="base" hangingPunct="0">
              <a:spcBef>
                <a:spcPct val="0"/>
              </a:spcBef>
              <a:spcAft>
                <a:spcPct val="0"/>
              </a:spcAft>
              <a:defRPr sz="6100">
                <a:solidFill>
                  <a:schemeClr val="tx2"/>
                </a:solidFill>
                <a:latin typeface="Arial" charset="0"/>
                <a:ea typeface="ＭＳ Ｐゴシック" pitchFamily="34" charset="-128"/>
              </a:defRPr>
            </a:lvl9pPr>
          </a:lstStyle>
          <a:p>
            <a:pPr algn="ctr" eaLnBrk="1" hangingPunct="1">
              <a:spcBef>
                <a:spcPct val="50000"/>
              </a:spcBef>
            </a:pPr>
            <a:r>
              <a:rPr lang="en-US" altLang="en-US" sz="1400" b="1" dirty="0">
                <a:solidFill>
                  <a:schemeClr val="bg1"/>
                </a:solidFill>
              </a:rPr>
              <a:t>Dry Weights</a:t>
            </a:r>
          </a:p>
        </p:txBody>
      </p:sp>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799" y="2514600"/>
            <a:ext cx="4339058" cy="19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822362"/>
            <a:ext cx="3604664" cy="1876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197" y="4732529"/>
            <a:ext cx="7931150" cy="144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265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rtlCol="0">
            <a:normAutofit/>
          </a:bodyPr>
          <a:lstStyle/>
          <a:p>
            <a:pPr eaLnBrk="1" fontAlgn="auto" hangingPunct="1">
              <a:spcAft>
                <a:spcPts val="0"/>
              </a:spcAft>
              <a:defRPr/>
            </a:pPr>
            <a:r>
              <a:rPr lang="en-US" dirty="0" smtClean="0">
                <a:ea typeface="ＭＳ Ｐゴシック" pitchFamily="34" charset="-128"/>
                <a:cs typeface="Garamond" pitchFamily="18" charset="0"/>
              </a:rPr>
              <a:t>Recommendations</a:t>
            </a:r>
          </a:p>
        </p:txBody>
      </p:sp>
      <p:sp>
        <p:nvSpPr>
          <p:cNvPr id="4" name="Content Placeholder 3"/>
          <p:cNvSpPr>
            <a:spLocks noGrp="1"/>
          </p:cNvSpPr>
          <p:nvPr>
            <p:ph idx="1"/>
          </p:nvPr>
        </p:nvSpPr>
        <p:spPr>
          <a:xfrm>
            <a:off x="457200" y="1447800"/>
            <a:ext cx="8229600" cy="4678363"/>
          </a:xfrm>
        </p:spPr>
        <p:txBody>
          <a:bodyPr>
            <a:normAutofit fontScale="85000" lnSpcReduction="20000"/>
          </a:bodyPr>
          <a:lstStyle/>
          <a:p>
            <a:pPr marL="288925" indent="-288925" fontAlgn="auto">
              <a:spcBef>
                <a:spcPct val="35000"/>
              </a:spcBef>
              <a:spcAft>
                <a:spcPts val="0"/>
              </a:spcAft>
              <a:defRPr/>
            </a:pPr>
            <a:r>
              <a:rPr lang="en-US" dirty="0">
                <a:latin typeface="Garamond"/>
                <a:ea typeface="ＭＳ Ｐゴシック" charset="0"/>
                <a:cs typeface="Garamond"/>
              </a:rPr>
              <a:t>Many centers will customize their approach to quantification using a combination of approaches for different settings </a:t>
            </a:r>
          </a:p>
          <a:p>
            <a:pPr marL="1227138" lvl="1" indent="-533400" fontAlgn="auto">
              <a:spcBef>
                <a:spcPct val="35000"/>
              </a:spcBef>
              <a:spcAft>
                <a:spcPts val="0"/>
              </a:spcAft>
              <a:defRPr/>
            </a:pPr>
            <a:r>
              <a:rPr lang="en-US" dirty="0">
                <a:latin typeface="Garamond"/>
                <a:ea typeface="ＭＳ Ｐゴシック" charset="0"/>
                <a:cs typeface="Garamond"/>
              </a:rPr>
              <a:t>Vaginal deliveries </a:t>
            </a:r>
          </a:p>
          <a:p>
            <a:pPr marL="1227138" lvl="1" indent="-533400" fontAlgn="auto">
              <a:spcBef>
                <a:spcPct val="35000"/>
              </a:spcBef>
              <a:spcAft>
                <a:spcPts val="0"/>
              </a:spcAft>
              <a:defRPr/>
            </a:pPr>
            <a:r>
              <a:rPr lang="en-US" dirty="0">
                <a:latin typeface="Garamond"/>
                <a:ea typeface="ＭＳ Ｐゴシック" charset="0"/>
                <a:cs typeface="Garamond"/>
              </a:rPr>
              <a:t>Cesarean sections</a:t>
            </a:r>
          </a:p>
          <a:p>
            <a:pPr marL="1227138" lvl="1" indent="-533400" fontAlgn="auto">
              <a:spcBef>
                <a:spcPct val="35000"/>
              </a:spcBef>
              <a:spcAft>
                <a:spcPts val="0"/>
              </a:spcAft>
              <a:defRPr/>
            </a:pPr>
            <a:r>
              <a:rPr lang="en-US" dirty="0">
                <a:latin typeface="Garamond"/>
                <a:ea typeface="ＭＳ Ｐゴシック" charset="0"/>
                <a:cs typeface="Garamond"/>
              </a:rPr>
              <a:t>Minimal loss </a:t>
            </a:r>
          </a:p>
          <a:p>
            <a:pPr marL="1227138" lvl="1" indent="-533400" fontAlgn="auto">
              <a:spcBef>
                <a:spcPct val="35000"/>
              </a:spcBef>
              <a:spcAft>
                <a:spcPts val="0"/>
              </a:spcAft>
              <a:defRPr/>
            </a:pPr>
            <a:r>
              <a:rPr lang="en-US" dirty="0">
                <a:latin typeface="Garamond"/>
                <a:ea typeface="ＭＳ Ｐゴシック" charset="0"/>
                <a:cs typeface="Garamond"/>
              </a:rPr>
              <a:t>Greater than usual loss </a:t>
            </a:r>
          </a:p>
          <a:p>
            <a:pPr marL="1227138" lvl="1" indent="-533400" fontAlgn="auto">
              <a:spcBef>
                <a:spcPct val="35000"/>
              </a:spcBef>
              <a:spcAft>
                <a:spcPts val="0"/>
              </a:spcAft>
              <a:defRPr/>
            </a:pPr>
            <a:r>
              <a:rPr lang="en-US" dirty="0">
                <a:latin typeface="Garamond"/>
                <a:ea typeface="ＭＳ Ｐゴシック" charset="0"/>
                <a:cs typeface="Garamond"/>
              </a:rPr>
              <a:t>Massive loss </a:t>
            </a:r>
          </a:p>
          <a:p>
            <a:pPr marL="288925" indent="-288925" fontAlgn="auto">
              <a:spcBef>
                <a:spcPct val="35000"/>
              </a:spcBef>
              <a:spcAft>
                <a:spcPts val="0"/>
              </a:spcAft>
              <a:defRPr/>
            </a:pPr>
            <a:r>
              <a:rPr lang="en-US" dirty="0">
                <a:latin typeface="Garamond"/>
                <a:ea typeface="ＭＳ Ｐゴシック" charset="0"/>
                <a:cs typeface="Garamond"/>
              </a:rPr>
              <a:t>The process is intentional—a formal effort!</a:t>
            </a:r>
          </a:p>
          <a:p>
            <a:pPr marL="1227138" lvl="1" indent="-533400" fontAlgn="auto">
              <a:spcBef>
                <a:spcPct val="35000"/>
              </a:spcBef>
              <a:spcAft>
                <a:spcPts val="0"/>
              </a:spcAft>
              <a:defRPr/>
            </a:pPr>
            <a:r>
              <a:rPr lang="en-US" dirty="0">
                <a:latin typeface="Garamond"/>
                <a:ea typeface="ＭＳ Ｐゴシック" charset="0"/>
                <a:cs typeface="Garamond"/>
              </a:rPr>
              <a:t>No more vague </a:t>
            </a:r>
            <a:r>
              <a:rPr lang="ja-JP" altLang="en-US" dirty="0">
                <a:latin typeface="Garamond"/>
                <a:cs typeface="Garamond"/>
              </a:rPr>
              <a:t>“</a:t>
            </a:r>
            <a:r>
              <a:rPr lang="en-US" i="1" dirty="0">
                <a:latin typeface="Garamond"/>
                <a:ea typeface="ＭＳ Ｐゴシック" charset="0"/>
                <a:cs typeface="Garamond"/>
              </a:rPr>
              <a:t>Guesstimates</a:t>
            </a:r>
            <a:r>
              <a:rPr lang="ja-JP" altLang="en-US" i="1" dirty="0">
                <a:latin typeface="Garamond"/>
                <a:cs typeface="Garamond"/>
              </a:rPr>
              <a:t>”</a:t>
            </a:r>
            <a:endParaRPr lang="en-US" i="1" dirty="0">
              <a:latin typeface="Garamond"/>
              <a:ea typeface="ＭＳ Ｐゴシック" charset="0"/>
              <a:cs typeface="Garamond"/>
            </a:endParaRPr>
          </a:p>
          <a:p>
            <a:pPr marL="1227138" lvl="1" indent="-533400" fontAlgn="auto">
              <a:spcBef>
                <a:spcPct val="35000"/>
              </a:spcBef>
              <a:spcAft>
                <a:spcPts val="0"/>
              </a:spcAft>
              <a:defRPr/>
            </a:pPr>
            <a:r>
              <a:rPr lang="en-US" dirty="0">
                <a:latin typeface="Garamond"/>
                <a:ea typeface="ＭＳ Ｐゴシック" charset="0"/>
                <a:cs typeface="Garamond"/>
              </a:rPr>
              <a:t>Continues and is </a:t>
            </a:r>
            <a:r>
              <a:rPr lang="en-US" dirty="0" smtClean="0">
                <a:latin typeface="Garamond"/>
                <a:ea typeface="ＭＳ Ｐゴシック" charset="0"/>
                <a:cs typeface="Garamond"/>
              </a:rPr>
              <a:t>cumulative</a:t>
            </a:r>
            <a:endParaRPr lang="en-US" dirty="0">
              <a:latin typeface="Garamond"/>
              <a:ea typeface="ＭＳ Ｐゴシック" charset="0"/>
              <a:cs typeface="Garamond"/>
            </a:endParaRPr>
          </a:p>
        </p:txBody>
      </p:sp>
      <p:grpSp>
        <p:nvGrpSpPr>
          <p:cNvPr id="39940" name="Group 4"/>
          <p:cNvGrpSpPr>
            <a:grpSpLocks/>
          </p:cNvGrpSpPr>
          <p:nvPr/>
        </p:nvGrpSpPr>
        <p:grpSpPr bwMode="auto">
          <a:xfrm>
            <a:off x="6514873" y="5181600"/>
            <a:ext cx="2209800" cy="914400"/>
            <a:chOff x="4320" y="3687"/>
            <a:chExt cx="1392" cy="576"/>
          </a:xfrm>
        </p:grpSpPr>
        <p:grpSp>
          <p:nvGrpSpPr>
            <p:cNvPr id="39943" name="Group 5"/>
            <p:cNvGrpSpPr>
              <a:grpSpLocks/>
            </p:cNvGrpSpPr>
            <p:nvPr/>
          </p:nvGrpSpPr>
          <p:grpSpPr bwMode="auto">
            <a:xfrm>
              <a:off x="4320" y="3687"/>
              <a:ext cx="672" cy="576"/>
              <a:chOff x="3072" y="3408"/>
              <a:chExt cx="912" cy="768"/>
            </a:xfrm>
          </p:grpSpPr>
          <p:sp>
            <p:nvSpPr>
              <p:cNvPr id="39947" name="WordArt 6"/>
              <p:cNvSpPr>
                <a:spLocks noChangeArrowheads="1" noChangeShapeType="1" noTextEdit="1"/>
              </p:cNvSpPr>
              <p:nvPr/>
            </p:nvSpPr>
            <p:spPr bwMode="auto">
              <a:xfrm>
                <a:off x="3216" y="3648"/>
                <a:ext cx="660" cy="270"/>
              </a:xfrm>
              <a:prstGeom prst="rect">
                <a:avLst/>
              </a:prstGeom>
            </p:spPr>
            <p:txBody>
              <a:bodyPr wrap="none" fromWordArt="1">
                <a:prstTxWarp prst="textPlain">
                  <a:avLst>
                    <a:gd name="adj" fmla="val 50000"/>
                  </a:avLst>
                </a:prstTxWarp>
              </a:bodyPr>
              <a:lstStyle/>
              <a:p>
                <a:pPr algn="ctr"/>
                <a:r>
                  <a:rPr lang="en-US" kern="10" dirty="0">
                    <a:ln w="9525">
                      <a:solidFill>
                        <a:srgbClr val="000000"/>
                      </a:solidFill>
                      <a:round/>
                      <a:headEnd/>
                      <a:tailEnd/>
                    </a:ln>
                    <a:solidFill>
                      <a:srgbClr val="FFFF00"/>
                    </a:solidFill>
                    <a:latin typeface="Garamond"/>
                  </a:rPr>
                  <a:t>Denial</a:t>
                </a:r>
              </a:p>
            </p:txBody>
          </p:sp>
          <p:sp>
            <p:nvSpPr>
              <p:cNvPr id="39948" name="AutoShape 7"/>
              <p:cNvSpPr>
                <a:spLocks noChangeArrowheads="1"/>
              </p:cNvSpPr>
              <p:nvPr/>
            </p:nvSpPr>
            <p:spPr bwMode="auto">
              <a:xfrm>
                <a:off x="3072" y="3408"/>
                <a:ext cx="912" cy="7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4 w 21600"/>
                  <a:gd name="T25" fmla="*/ 3150 h 21600"/>
                  <a:gd name="T26" fmla="*/ 18426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42" y="16988"/>
                    </a:moveTo>
                    <a:cubicBezTo>
                      <a:pt x="19430" y="15270"/>
                      <a:pt x="20250" y="13073"/>
                      <a:pt x="20250" y="10800"/>
                    </a:cubicBezTo>
                    <a:cubicBezTo>
                      <a:pt x="20250" y="5580"/>
                      <a:pt x="16019" y="1350"/>
                      <a:pt x="10800" y="1350"/>
                    </a:cubicBezTo>
                    <a:cubicBezTo>
                      <a:pt x="8526" y="1349"/>
                      <a:pt x="6329" y="2169"/>
                      <a:pt x="4611" y="3657"/>
                    </a:cubicBezTo>
                    <a:lnTo>
                      <a:pt x="17942" y="16988"/>
                    </a:lnTo>
                    <a:close/>
                    <a:moveTo>
                      <a:pt x="3657" y="4611"/>
                    </a:moveTo>
                    <a:cubicBezTo>
                      <a:pt x="2169" y="6329"/>
                      <a:pt x="1350" y="8526"/>
                      <a:pt x="1350" y="10799"/>
                    </a:cubicBezTo>
                    <a:cubicBezTo>
                      <a:pt x="1350" y="16019"/>
                      <a:pt x="5580" y="20250"/>
                      <a:pt x="10800" y="20250"/>
                    </a:cubicBezTo>
                    <a:cubicBezTo>
                      <a:pt x="13073" y="20250"/>
                      <a:pt x="15270" y="19430"/>
                      <a:pt x="16988" y="17942"/>
                    </a:cubicBezTo>
                    <a:lnTo>
                      <a:pt x="3657" y="4611"/>
                    </a:lnTo>
                    <a:close/>
                  </a:path>
                </a:pathLst>
              </a:custGeom>
              <a:solidFill>
                <a:srgbClr val="FF0000"/>
              </a:solidFill>
              <a:ln w="9525">
                <a:solidFill>
                  <a:schemeClr val="tx1"/>
                </a:solidFill>
                <a:miter lim="800000"/>
                <a:headEnd/>
                <a:tailEnd/>
              </a:ln>
            </p:spPr>
            <p:txBody>
              <a:bodyPr wrap="none" anchor="ctr"/>
              <a:lstStyle/>
              <a:p>
                <a:endParaRPr lang="en-US" dirty="0"/>
              </a:p>
            </p:txBody>
          </p:sp>
        </p:grpSp>
        <p:grpSp>
          <p:nvGrpSpPr>
            <p:cNvPr id="39944" name="Group 8"/>
            <p:cNvGrpSpPr>
              <a:grpSpLocks/>
            </p:cNvGrpSpPr>
            <p:nvPr/>
          </p:nvGrpSpPr>
          <p:grpSpPr bwMode="auto">
            <a:xfrm>
              <a:off x="5040" y="3696"/>
              <a:ext cx="672" cy="566"/>
              <a:chOff x="4032" y="3408"/>
              <a:chExt cx="912" cy="768"/>
            </a:xfrm>
          </p:grpSpPr>
          <p:sp>
            <p:nvSpPr>
              <p:cNvPr id="39945" name="WordArt 9"/>
              <p:cNvSpPr>
                <a:spLocks noChangeArrowheads="1" noChangeShapeType="1" noTextEdit="1"/>
              </p:cNvSpPr>
              <p:nvPr/>
            </p:nvSpPr>
            <p:spPr bwMode="auto">
              <a:xfrm>
                <a:off x="4176" y="3648"/>
                <a:ext cx="660" cy="336"/>
              </a:xfrm>
              <a:prstGeom prst="rect">
                <a:avLst/>
              </a:prstGeom>
            </p:spPr>
            <p:txBody>
              <a:bodyPr wrap="none" fromWordArt="1">
                <a:prstTxWarp prst="textPlain">
                  <a:avLst>
                    <a:gd name="adj" fmla="val 50000"/>
                  </a:avLst>
                </a:prstTxWarp>
              </a:bodyPr>
              <a:lstStyle/>
              <a:p>
                <a:pPr algn="ctr"/>
                <a:r>
                  <a:rPr lang="en-US" kern="10" dirty="0">
                    <a:ln w="9525">
                      <a:solidFill>
                        <a:srgbClr val="000000"/>
                      </a:solidFill>
                      <a:round/>
                      <a:headEnd/>
                      <a:tailEnd/>
                    </a:ln>
                    <a:solidFill>
                      <a:srgbClr val="FFFF00"/>
                    </a:solidFill>
                    <a:latin typeface="Garamond"/>
                  </a:rPr>
                  <a:t>Delay</a:t>
                </a:r>
              </a:p>
            </p:txBody>
          </p:sp>
          <p:sp>
            <p:nvSpPr>
              <p:cNvPr id="39946" name="AutoShape 10"/>
              <p:cNvSpPr>
                <a:spLocks noChangeArrowheads="1"/>
              </p:cNvSpPr>
              <p:nvPr/>
            </p:nvSpPr>
            <p:spPr bwMode="auto">
              <a:xfrm>
                <a:off x="4032" y="3408"/>
                <a:ext cx="912" cy="7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4 w 21600"/>
                  <a:gd name="T25" fmla="*/ 3150 h 21600"/>
                  <a:gd name="T26" fmla="*/ 18426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42" y="16988"/>
                    </a:moveTo>
                    <a:cubicBezTo>
                      <a:pt x="19430" y="15270"/>
                      <a:pt x="20250" y="13073"/>
                      <a:pt x="20250" y="10800"/>
                    </a:cubicBezTo>
                    <a:cubicBezTo>
                      <a:pt x="20250" y="5580"/>
                      <a:pt x="16019" y="1350"/>
                      <a:pt x="10800" y="1350"/>
                    </a:cubicBezTo>
                    <a:cubicBezTo>
                      <a:pt x="8526" y="1349"/>
                      <a:pt x="6329" y="2169"/>
                      <a:pt x="4611" y="3657"/>
                    </a:cubicBezTo>
                    <a:lnTo>
                      <a:pt x="17942" y="16988"/>
                    </a:lnTo>
                    <a:close/>
                    <a:moveTo>
                      <a:pt x="3657" y="4611"/>
                    </a:moveTo>
                    <a:cubicBezTo>
                      <a:pt x="2169" y="6329"/>
                      <a:pt x="1350" y="8526"/>
                      <a:pt x="1350" y="10799"/>
                    </a:cubicBezTo>
                    <a:cubicBezTo>
                      <a:pt x="1350" y="16019"/>
                      <a:pt x="5580" y="20250"/>
                      <a:pt x="10800" y="20250"/>
                    </a:cubicBezTo>
                    <a:cubicBezTo>
                      <a:pt x="13073" y="20250"/>
                      <a:pt x="15270" y="19430"/>
                      <a:pt x="16988" y="17942"/>
                    </a:cubicBezTo>
                    <a:lnTo>
                      <a:pt x="3657" y="4611"/>
                    </a:lnTo>
                    <a:close/>
                  </a:path>
                </a:pathLst>
              </a:custGeom>
              <a:solidFill>
                <a:srgbClr val="FF0000"/>
              </a:solidFill>
              <a:ln w="9525">
                <a:solidFill>
                  <a:schemeClr val="tx1"/>
                </a:solidFill>
                <a:miter lim="800000"/>
                <a:headEnd/>
                <a:tailEnd/>
              </a:ln>
            </p:spPr>
            <p:txBody>
              <a:bodyPr wrap="none" anchor="ctr"/>
              <a:lstStyle/>
              <a:p>
                <a:endParaRPr lang="en-US" dirty="0"/>
              </a:p>
            </p:txBody>
          </p:sp>
        </p:grpSp>
      </p:grpSp>
      <p:sp>
        <p:nvSpPr>
          <p:cNvPr id="39942" name="Slide Number Placeholder 2"/>
          <p:cNvSpPr txBox="1">
            <a:spLocks/>
          </p:cNvSpPr>
          <p:nvPr/>
        </p:nvSpPr>
        <p:spPr bwMode="auto">
          <a:xfrm>
            <a:off x="8366125" y="6405563"/>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3F83F926-21CF-4A9B-80CC-73B823C39DB1}" type="slidenum">
              <a:rPr lang="en-US" altLang="en-US" sz="1200">
                <a:solidFill>
                  <a:schemeClr val="bg1"/>
                </a:solidFill>
                <a:latin typeface="Arial" charset="0"/>
                <a:ea typeface="ＭＳ Ｐゴシック" pitchFamily="34" charset="-128"/>
              </a:rPr>
              <a:pPr/>
              <a:t>29</a:t>
            </a:fld>
            <a:endParaRPr lang="en-US" altLang="en-US" sz="1200" dirty="0">
              <a:solidFill>
                <a:schemeClr val="bg1"/>
              </a:solidFill>
              <a:latin typeface="Arial" charset="0"/>
              <a:ea typeface="ＭＳ Ｐゴシック" pitchFamily="34" charset="-128"/>
            </a:endParaRPr>
          </a:p>
        </p:txBody>
      </p:sp>
      <p:pic>
        <p:nvPicPr>
          <p:cNvPr id="15" name="Picture 30" descr="Screen shot 2013-06-04 at 3.47.11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8620"/>
            <a:ext cx="1600200" cy="64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00332C6-A5C1-4D88-ADCE-6F3163D8595A}" type="slidenum">
              <a:rPr lang="en-US" smtClean="0"/>
              <a:t>29</a:t>
            </a:fld>
            <a:endParaRPr lang="en-US" dirty="0"/>
          </a:p>
        </p:txBody>
      </p:sp>
    </p:spTree>
    <p:extLst>
      <p:ext uri="{BB962C8B-B14F-4D97-AF65-F5344CB8AC3E}">
        <p14:creationId xmlns:p14="http://schemas.microsoft.com/office/powerpoint/2010/main" val="192453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lvl="0"/>
            <a:r>
              <a:rPr lang="en-US" dirty="0"/>
              <a:t>Explain the </a:t>
            </a:r>
            <a:r>
              <a:rPr lang="en-US" dirty="0" smtClean="0"/>
              <a:t>components of </a:t>
            </a:r>
            <a:r>
              <a:rPr lang="en-US" dirty="0"/>
              <a:t>a quality improvement </a:t>
            </a:r>
            <a:r>
              <a:rPr lang="en-US" dirty="0" smtClean="0"/>
              <a:t>initiative related to obstetric hemorrhage</a:t>
            </a:r>
          </a:p>
          <a:p>
            <a:pPr marL="0" lvl="0" indent="0">
              <a:buNone/>
            </a:pPr>
            <a:endParaRPr lang="en-US" dirty="0"/>
          </a:p>
          <a:p>
            <a:pPr lvl="0"/>
            <a:r>
              <a:rPr lang="en-US" dirty="0"/>
              <a:t>Describe </a:t>
            </a:r>
            <a:r>
              <a:rPr lang="en-US" dirty="0" smtClean="0"/>
              <a:t>the factors </a:t>
            </a:r>
            <a:r>
              <a:rPr lang="en-US" dirty="0"/>
              <a:t>that </a:t>
            </a:r>
            <a:r>
              <a:rPr lang="en-US" dirty="0" smtClean="0"/>
              <a:t>contribute </a:t>
            </a:r>
            <a:r>
              <a:rPr lang="en-US" dirty="0"/>
              <a:t>to improved practice and </a:t>
            </a:r>
            <a:r>
              <a:rPr lang="en-US" dirty="0" smtClean="0"/>
              <a:t>related challenges.</a:t>
            </a:r>
            <a:endParaRPr lang="en-US" dirty="0"/>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3</a:t>
            </a:fld>
            <a:endParaRPr lang="en-US"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4367165" y="2388530"/>
              <a:ext cx="360" cy="360"/>
            </p14:xfrm>
          </p:contentPart>
        </mc:Choice>
        <mc:Fallback xmlns="">
          <p:pic>
            <p:nvPicPr>
              <p:cNvPr id="7" name="Ink 6"/>
              <p:cNvPicPr/>
              <p:nvPr/>
            </p:nvPicPr>
            <p:blipFill>
              <a:blip r:embed="rId3"/>
              <a:stretch>
                <a:fillRect/>
              </a:stretch>
            </p:blipFill>
            <p:spPr>
              <a:xfrm>
                <a:off x="4355285" y="2376650"/>
                <a:ext cx="24120" cy="24120"/>
              </a:xfrm>
              <a:prstGeom prst="rect">
                <a:avLst/>
              </a:prstGeom>
            </p:spPr>
          </p:pic>
        </mc:Fallback>
      </mc:AlternateContent>
    </p:spTree>
    <p:extLst>
      <p:ext uri="{BB962C8B-B14F-4D97-AF65-F5344CB8AC3E}">
        <p14:creationId xmlns:p14="http://schemas.microsoft.com/office/powerpoint/2010/main" val="3161502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304800"/>
            <a:ext cx="7908925" cy="1112838"/>
          </a:xfrm>
        </p:spPr>
        <p:txBody>
          <a:bodyPr rtlCol="0">
            <a:normAutofit/>
          </a:bodyPr>
          <a:lstStyle/>
          <a:p>
            <a:pPr eaLnBrk="1" fontAlgn="auto" hangingPunct="1">
              <a:spcAft>
                <a:spcPts val="0"/>
              </a:spcAft>
              <a:defRPr/>
            </a:pPr>
            <a:r>
              <a:rPr lang="en-US" dirty="0" smtClean="0">
                <a:ea typeface="ＭＳ Ｐゴシック" pitchFamily="34" charset="-128"/>
                <a:cs typeface="Garamond" pitchFamily="18" charset="0"/>
              </a:rPr>
              <a:t>Who should determine QBL?</a:t>
            </a:r>
          </a:p>
        </p:txBody>
      </p:sp>
      <p:sp>
        <p:nvSpPr>
          <p:cNvPr id="3" name="Content Placeholder 2"/>
          <p:cNvSpPr>
            <a:spLocks noGrp="1"/>
          </p:cNvSpPr>
          <p:nvPr>
            <p:ph idx="1"/>
          </p:nvPr>
        </p:nvSpPr>
        <p:spPr>
          <a:xfrm>
            <a:off x="457200" y="1524000"/>
            <a:ext cx="8229600" cy="4602163"/>
          </a:xfrm>
        </p:spPr>
        <p:txBody>
          <a:bodyPr>
            <a:normAutofit fontScale="92500" lnSpcReduction="20000"/>
          </a:bodyPr>
          <a:lstStyle/>
          <a:p>
            <a:pPr marL="288925" indent="-288925" fontAlgn="auto">
              <a:spcBef>
                <a:spcPct val="0"/>
              </a:spcBef>
              <a:spcAft>
                <a:spcPts val="0"/>
              </a:spcAft>
              <a:defRPr/>
            </a:pPr>
            <a:r>
              <a:rPr lang="en-US" dirty="0">
                <a:latin typeface="Garamond"/>
                <a:ea typeface="ＭＳ Ｐゴシック" charset="0"/>
                <a:cs typeface="Garamond"/>
              </a:rPr>
              <a:t>Anesthesia is at the head of the table and often does not see it all</a:t>
            </a:r>
          </a:p>
          <a:p>
            <a:pPr marL="288925" indent="-288925" fontAlgn="auto">
              <a:spcBef>
                <a:spcPct val="0"/>
              </a:spcBef>
              <a:spcAft>
                <a:spcPts val="0"/>
              </a:spcAft>
              <a:defRPr/>
            </a:pPr>
            <a:r>
              <a:rPr lang="en-US" dirty="0">
                <a:latin typeface="Garamond"/>
                <a:ea typeface="ＭＳ Ｐゴシック" charset="0"/>
                <a:cs typeface="Garamond"/>
              </a:rPr>
              <a:t>OB</a:t>
            </a:r>
            <a:r>
              <a:rPr lang="ja-JP" altLang="en-US" dirty="0">
                <a:latin typeface="Garamond"/>
                <a:cs typeface="Garamond"/>
              </a:rPr>
              <a:t>’</a:t>
            </a:r>
            <a:r>
              <a:rPr lang="en-US" dirty="0">
                <a:latin typeface="Garamond"/>
                <a:ea typeface="ＭＳ Ｐゴシック" charset="0"/>
                <a:cs typeface="Garamond"/>
              </a:rPr>
              <a:t>s aren’t looking at the suction bottles or at the collective sponges</a:t>
            </a:r>
          </a:p>
          <a:p>
            <a:pPr marL="288925" indent="-288925" fontAlgn="auto">
              <a:spcBef>
                <a:spcPct val="0"/>
              </a:spcBef>
              <a:spcAft>
                <a:spcPts val="0"/>
              </a:spcAft>
              <a:defRPr/>
            </a:pPr>
            <a:r>
              <a:rPr lang="en-US" dirty="0">
                <a:latin typeface="Garamond"/>
                <a:ea typeface="ＭＳ Ｐゴシック" charset="0"/>
                <a:cs typeface="Garamond"/>
              </a:rPr>
              <a:t>No one is doing it in a standardized manner— obstetricians need help! Collaboratively!</a:t>
            </a:r>
          </a:p>
          <a:p>
            <a:pPr marL="288925" indent="-288925" fontAlgn="auto">
              <a:spcBef>
                <a:spcPct val="0"/>
              </a:spcBef>
              <a:spcAft>
                <a:spcPts val="0"/>
              </a:spcAft>
              <a:defRPr/>
            </a:pPr>
            <a:r>
              <a:rPr lang="en-US" dirty="0">
                <a:latin typeface="Garamond"/>
                <a:ea typeface="ＭＳ Ｐゴシック" charset="0"/>
                <a:cs typeface="Garamond"/>
              </a:rPr>
              <a:t>We should be able to answer:  </a:t>
            </a:r>
          </a:p>
          <a:p>
            <a:pPr marL="1227138" lvl="1" indent="-533400" fontAlgn="auto">
              <a:spcBef>
                <a:spcPct val="0"/>
              </a:spcBef>
              <a:spcAft>
                <a:spcPts val="0"/>
              </a:spcAft>
              <a:defRPr/>
            </a:pPr>
            <a:r>
              <a:rPr lang="en-US" dirty="0">
                <a:latin typeface="Garamond"/>
                <a:ea typeface="ＭＳ Ｐゴシック" charset="0"/>
                <a:cs typeface="Garamond"/>
              </a:rPr>
              <a:t>How much blood is in the suction bottle (</a:t>
            </a:r>
            <a:r>
              <a:rPr lang="en-US" u="sng" dirty="0">
                <a:latin typeface="Garamond"/>
                <a:ea typeface="ＭＳ Ｐゴシック" charset="0"/>
                <a:cs typeface="Garamond"/>
              </a:rPr>
              <a:t>after</a:t>
            </a:r>
            <a:r>
              <a:rPr lang="en-US" dirty="0">
                <a:latin typeface="Garamond"/>
                <a:ea typeface="ＭＳ Ｐゴシック" charset="0"/>
                <a:cs typeface="Garamond"/>
              </a:rPr>
              <a:t> amniotic fluid)?</a:t>
            </a:r>
          </a:p>
          <a:p>
            <a:pPr marL="1227138" lvl="1" indent="-533400" fontAlgn="auto">
              <a:spcBef>
                <a:spcPct val="0"/>
              </a:spcBef>
              <a:spcAft>
                <a:spcPts val="0"/>
              </a:spcAft>
              <a:defRPr/>
            </a:pPr>
            <a:r>
              <a:rPr lang="en-US" dirty="0">
                <a:latin typeface="Garamond"/>
                <a:ea typeface="ＭＳ Ｐゴシック" charset="0"/>
                <a:cs typeface="Garamond"/>
              </a:rPr>
              <a:t>How much blood is on sponges?</a:t>
            </a:r>
          </a:p>
          <a:p>
            <a:pPr marL="1227138" lvl="1" indent="-533400" fontAlgn="auto">
              <a:spcBef>
                <a:spcPct val="0"/>
              </a:spcBef>
              <a:spcAft>
                <a:spcPts val="0"/>
              </a:spcAft>
              <a:defRPr/>
            </a:pPr>
            <a:r>
              <a:rPr lang="en-US" dirty="0">
                <a:latin typeface="Garamond"/>
                <a:ea typeface="ＭＳ Ｐゴシック" charset="0"/>
                <a:cs typeface="Garamond"/>
              </a:rPr>
              <a:t>How much blood is on the floor/on the table?</a:t>
            </a:r>
          </a:p>
          <a:p>
            <a:pPr marL="1227138" lvl="1" indent="-533400" fontAlgn="auto">
              <a:spcBef>
                <a:spcPct val="0"/>
              </a:spcBef>
              <a:spcAft>
                <a:spcPts val="0"/>
              </a:spcAft>
              <a:defRPr/>
            </a:pPr>
            <a:r>
              <a:rPr lang="en-US" dirty="0">
                <a:latin typeface="Garamond"/>
                <a:ea typeface="ＭＳ Ｐゴシック" charset="0"/>
                <a:cs typeface="Garamond"/>
              </a:rPr>
              <a:t>In a big case, hourly and cumulatively</a:t>
            </a:r>
          </a:p>
          <a:p>
            <a:pPr marL="1227138" lvl="1" indent="-533400" fontAlgn="auto">
              <a:spcBef>
                <a:spcPct val="0"/>
              </a:spcBef>
              <a:spcAft>
                <a:spcPts val="0"/>
              </a:spcAft>
              <a:defRPr/>
            </a:pPr>
            <a:endParaRPr lang="en-US" dirty="0">
              <a:latin typeface="Garamond"/>
              <a:ea typeface="ＭＳ Ｐゴシック" charset="0"/>
              <a:cs typeface="Garamond"/>
            </a:endParaRPr>
          </a:p>
          <a:p>
            <a:pPr marL="288925" indent="-288925" fontAlgn="auto">
              <a:spcBef>
                <a:spcPct val="0"/>
              </a:spcBef>
              <a:spcAft>
                <a:spcPts val="0"/>
              </a:spcAft>
              <a:defRPr/>
            </a:pPr>
            <a:endParaRPr lang="en-US" dirty="0">
              <a:latin typeface="Garamond"/>
              <a:ea typeface="ＭＳ Ｐゴシック" charset="0"/>
              <a:cs typeface="Garamond"/>
            </a:endParaRPr>
          </a:p>
          <a:p>
            <a:endParaRPr lang="en-US" dirty="0"/>
          </a:p>
        </p:txBody>
      </p:sp>
      <p:sp>
        <p:nvSpPr>
          <p:cNvPr id="40966" name="Slide Number Placeholder 2"/>
          <p:cNvSpPr txBox="1">
            <a:spLocks/>
          </p:cNvSpPr>
          <p:nvPr/>
        </p:nvSpPr>
        <p:spPr bwMode="auto">
          <a:xfrm>
            <a:off x="8366125" y="6405563"/>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54D767A7-5736-4BCD-B399-2A327874469E}" type="slidenum">
              <a:rPr lang="en-US" altLang="en-US" sz="1200">
                <a:solidFill>
                  <a:schemeClr val="bg1"/>
                </a:solidFill>
                <a:latin typeface="Arial" charset="0"/>
                <a:ea typeface="ＭＳ Ｐゴシック" pitchFamily="34" charset="-128"/>
              </a:rPr>
              <a:pPr/>
              <a:t>30</a:t>
            </a:fld>
            <a:endParaRPr lang="en-US" altLang="en-US" sz="1200" dirty="0">
              <a:solidFill>
                <a:schemeClr val="bg1"/>
              </a:solidFill>
              <a:latin typeface="Arial" charset="0"/>
              <a:ea typeface="ＭＳ Ｐゴシック" pitchFamily="34" charset="-128"/>
            </a:endParaRPr>
          </a:p>
        </p:txBody>
      </p:sp>
      <p:pic>
        <p:nvPicPr>
          <p:cNvPr id="15" name="Picture 30" descr="Screen shot 2013-06-04 at 3.47.11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8620"/>
            <a:ext cx="1600200" cy="64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00332C6-A5C1-4D88-ADCE-6F3163D8595A}" type="slidenum">
              <a:rPr lang="en-US" smtClean="0"/>
              <a:t>30</a:t>
            </a:fld>
            <a:endParaRPr lang="en-US" dirty="0"/>
          </a:p>
        </p:txBody>
      </p:sp>
    </p:spTree>
    <p:extLst>
      <p:ext uri="{BB962C8B-B14F-4D97-AF65-F5344CB8AC3E}">
        <p14:creationId xmlns:p14="http://schemas.microsoft.com/office/powerpoint/2010/main" val="1664362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0" y="12204"/>
            <a:ext cx="9144000" cy="6845796"/>
          </a:xfrm>
          <a:prstGeom prst="rect">
            <a:avLst/>
          </a:prstGeom>
          <a:noFill/>
          <a:ln w="9525">
            <a:solidFill>
              <a:schemeClr val="tx1"/>
            </a:solidFill>
            <a:miter lim="800000"/>
            <a:headEnd/>
            <a:tailEnd/>
          </a:ln>
          <a:effectLst/>
          <a:extLst/>
        </p:spPr>
      </p:pic>
      <p:sp>
        <p:nvSpPr>
          <p:cNvPr id="68611" name="Title 1"/>
          <p:cNvSpPr>
            <a:spLocks noGrp="1"/>
          </p:cNvSpPr>
          <p:nvPr>
            <p:ph type="title"/>
          </p:nvPr>
        </p:nvSpPr>
        <p:spPr>
          <a:xfrm>
            <a:off x="457200" y="838200"/>
            <a:ext cx="8229600" cy="1143000"/>
          </a:xfrm>
        </p:spPr>
        <p:txBody>
          <a:bodyPr rtlCol="0">
            <a:normAutofit fontScale="90000"/>
          </a:bodyPr>
          <a:lstStyle/>
          <a:p>
            <a:pPr eaLnBrk="1" fontAlgn="auto" hangingPunct="1">
              <a:spcAft>
                <a:spcPts val="0"/>
              </a:spcAft>
              <a:defRPr/>
            </a:pPr>
            <a:r>
              <a:rPr lang="en-US" sz="3600" dirty="0" smtClean="0"/>
              <a:t>6. Construct an Obstetric Hemorrhage Cart</a:t>
            </a:r>
            <a:br>
              <a:rPr lang="en-US" sz="3600" dirty="0" smtClean="0"/>
            </a:br>
            <a:endParaRPr lang="en-US" sz="3600" dirty="0" smtClean="0"/>
          </a:p>
        </p:txBody>
      </p:sp>
      <p:sp>
        <p:nvSpPr>
          <p:cNvPr id="2" name="Slide Number Placeholder 1"/>
          <p:cNvSpPr>
            <a:spLocks noGrp="1"/>
          </p:cNvSpPr>
          <p:nvPr>
            <p:ph type="sldNum" sz="quarter" idx="12"/>
          </p:nvPr>
        </p:nvSpPr>
        <p:spPr/>
        <p:txBody>
          <a:bodyPr/>
          <a:lstStyle/>
          <a:p>
            <a:fld id="{800332C6-A5C1-4D88-ADCE-6F3163D8595A}" type="slidenum">
              <a:rPr lang="en-US" smtClean="0"/>
              <a:t>31</a:t>
            </a:fld>
            <a:endParaRPr lang="en-US" dirty="0"/>
          </a:p>
        </p:txBody>
      </p:sp>
    </p:spTree>
    <p:extLst>
      <p:ext uri="{BB962C8B-B14F-4D97-AF65-F5344CB8AC3E}">
        <p14:creationId xmlns:p14="http://schemas.microsoft.com/office/powerpoint/2010/main" val="887345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7002463" y="1052513"/>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endParaRPr lang="en-US" altLang="en-US" sz="1800" dirty="0"/>
          </a:p>
        </p:txBody>
      </p:sp>
      <p:sp>
        <p:nvSpPr>
          <p:cNvPr id="43011" name="Title 2"/>
          <p:cNvSpPr>
            <a:spLocks noGrp="1"/>
          </p:cNvSpPr>
          <p:nvPr>
            <p:ph type="title"/>
          </p:nvPr>
        </p:nvSpPr>
        <p:spPr/>
        <p:txBody>
          <a:bodyPr/>
          <a:lstStyle/>
          <a:p>
            <a:pPr eaLnBrk="1" hangingPunct="1"/>
            <a:r>
              <a:rPr lang="en-US" altLang="en-US" dirty="0" smtClean="0">
                <a:ea typeface="ＭＳ Ｐゴシック" pitchFamily="34" charset="-128"/>
              </a:rPr>
              <a:t>Hemorrhage Carts, Kits and Trays</a:t>
            </a:r>
          </a:p>
        </p:txBody>
      </p:sp>
      <p:sp>
        <p:nvSpPr>
          <p:cNvPr id="6" name="Content Placeholder 3"/>
          <p:cNvSpPr>
            <a:spLocks noGrp="1"/>
          </p:cNvSpPr>
          <p:nvPr>
            <p:ph idx="1"/>
          </p:nvPr>
        </p:nvSpPr>
        <p:spPr>
          <a:xfrm>
            <a:off x="1995714" y="1422400"/>
            <a:ext cx="5181600" cy="4703763"/>
          </a:xfrm>
        </p:spPr>
        <p:txBody>
          <a:bodyPr rtlCol="0">
            <a:normAutofit fontScale="70000" lnSpcReduction="20000"/>
          </a:bodyPr>
          <a:lstStyle/>
          <a:p>
            <a:pPr marL="0" indent="0" eaLnBrk="1" fontAlgn="auto" hangingPunct="1">
              <a:spcAft>
                <a:spcPts val="0"/>
              </a:spcAft>
              <a:buFont typeface="Wingdings" pitchFamily="2" charset="2"/>
              <a:buNone/>
              <a:defRPr/>
            </a:pPr>
            <a:r>
              <a:rPr lang="en-US" sz="3100" b="1" dirty="0"/>
              <a:t>C</a:t>
            </a:r>
            <a:r>
              <a:rPr lang="en-US" sz="3100" b="1" dirty="0" smtClean="0"/>
              <a:t>hecklist of medications and procedures</a:t>
            </a:r>
          </a:p>
          <a:p>
            <a:pPr eaLnBrk="1" fontAlgn="auto" hangingPunct="1">
              <a:spcAft>
                <a:spcPts val="0"/>
              </a:spcAft>
              <a:defRPr/>
            </a:pPr>
            <a:r>
              <a:rPr lang="en-US" sz="3100" dirty="0" smtClean="0"/>
              <a:t>Diagrams depicting various procedures</a:t>
            </a:r>
          </a:p>
          <a:p>
            <a:pPr lvl="2" eaLnBrk="1" fontAlgn="auto" hangingPunct="1">
              <a:spcAft>
                <a:spcPts val="0"/>
              </a:spcAft>
              <a:defRPr/>
            </a:pPr>
            <a:r>
              <a:rPr lang="en-US" sz="3100" dirty="0" smtClean="0"/>
              <a:t>B-Lynch</a:t>
            </a:r>
          </a:p>
          <a:p>
            <a:pPr lvl="2" eaLnBrk="1" fontAlgn="auto" hangingPunct="1">
              <a:spcAft>
                <a:spcPts val="0"/>
              </a:spcAft>
              <a:defRPr/>
            </a:pPr>
            <a:r>
              <a:rPr lang="en-US" sz="3100" dirty="0" smtClean="0"/>
              <a:t>Uterine artery ligation</a:t>
            </a:r>
          </a:p>
          <a:p>
            <a:pPr lvl="2" eaLnBrk="1" fontAlgn="auto" hangingPunct="1">
              <a:spcAft>
                <a:spcPts val="0"/>
              </a:spcAft>
              <a:defRPr/>
            </a:pPr>
            <a:r>
              <a:rPr lang="en-US" sz="3100" dirty="0" smtClean="0"/>
              <a:t>Balloon placement</a:t>
            </a:r>
          </a:p>
          <a:p>
            <a:pPr eaLnBrk="1" fontAlgn="auto" hangingPunct="1">
              <a:spcAft>
                <a:spcPts val="0"/>
              </a:spcAft>
              <a:defRPr/>
            </a:pPr>
            <a:r>
              <a:rPr lang="en-US" sz="3100" dirty="0" smtClean="0"/>
              <a:t>Set of vaginal retractors</a:t>
            </a:r>
          </a:p>
          <a:p>
            <a:pPr eaLnBrk="1" fontAlgn="auto" hangingPunct="1">
              <a:spcAft>
                <a:spcPts val="0"/>
              </a:spcAft>
              <a:defRPr/>
            </a:pPr>
            <a:r>
              <a:rPr lang="en-US" sz="3100" dirty="0" smtClean="0"/>
              <a:t>Sponge Forceps</a:t>
            </a:r>
          </a:p>
          <a:p>
            <a:pPr eaLnBrk="1" fontAlgn="auto" hangingPunct="1">
              <a:spcAft>
                <a:spcPts val="0"/>
              </a:spcAft>
              <a:defRPr/>
            </a:pPr>
            <a:r>
              <a:rPr lang="en-US" sz="3100" dirty="0" smtClean="0"/>
              <a:t>B-Lynch sutures</a:t>
            </a:r>
          </a:p>
          <a:p>
            <a:pPr eaLnBrk="1" fontAlgn="auto" hangingPunct="1">
              <a:spcAft>
                <a:spcPts val="0"/>
              </a:spcAft>
              <a:defRPr/>
            </a:pPr>
            <a:r>
              <a:rPr lang="en-US" sz="3100" dirty="0" smtClean="0"/>
              <a:t>Vaginal Packs</a:t>
            </a:r>
          </a:p>
          <a:p>
            <a:pPr eaLnBrk="1" fontAlgn="auto" hangingPunct="1">
              <a:spcAft>
                <a:spcPts val="0"/>
              </a:spcAft>
              <a:defRPr/>
            </a:pPr>
            <a:r>
              <a:rPr lang="en-US" sz="3100" dirty="0" smtClean="0"/>
              <a:t>Uterine Balloons</a:t>
            </a:r>
          </a:p>
          <a:p>
            <a:pPr eaLnBrk="1" fontAlgn="auto" hangingPunct="1">
              <a:spcAft>
                <a:spcPts val="0"/>
              </a:spcAft>
              <a:defRPr/>
            </a:pPr>
            <a:r>
              <a:rPr lang="en-US" sz="3100" dirty="0" smtClean="0"/>
              <a:t>Banjo curettes</a:t>
            </a:r>
          </a:p>
          <a:p>
            <a:pPr eaLnBrk="1" fontAlgn="auto" hangingPunct="1">
              <a:spcAft>
                <a:spcPts val="0"/>
              </a:spcAft>
              <a:defRPr/>
            </a:pPr>
            <a:r>
              <a:rPr lang="en-US" sz="3100" dirty="0" smtClean="0"/>
              <a:t>Uterine forceps</a:t>
            </a:r>
          </a:p>
          <a:p>
            <a:pPr eaLnBrk="1" fontAlgn="auto" hangingPunct="1">
              <a:spcAft>
                <a:spcPts val="0"/>
              </a:spcAft>
              <a:defRPr/>
            </a:pPr>
            <a:r>
              <a:rPr lang="en-US" sz="3100" dirty="0" smtClean="0"/>
              <a:t>Long needle holder</a:t>
            </a:r>
          </a:p>
          <a:p>
            <a:pPr eaLnBrk="1" fontAlgn="auto" hangingPunct="1">
              <a:spcAft>
                <a:spcPts val="0"/>
              </a:spcAft>
              <a:buFont typeface="Arial" pitchFamily="34" charset="0"/>
              <a:buChar char="•"/>
              <a:defRPr/>
            </a:pPr>
            <a:endParaRPr lang="en-US" dirty="0" smtClean="0"/>
          </a:p>
        </p:txBody>
      </p:sp>
      <p:sp>
        <p:nvSpPr>
          <p:cNvPr id="43013" name="Slide Number Placeholder 2"/>
          <p:cNvSpPr txBox="1">
            <a:spLocks/>
          </p:cNvSpPr>
          <p:nvPr/>
        </p:nvSpPr>
        <p:spPr bwMode="auto">
          <a:xfrm>
            <a:off x="8366125" y="6405563"/>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263935B3-EE28-4F4E-B428-8D74E4D53957}" type="slidenum">
              <a:rPr lang="en-US" altLang="en-US" sz="1200">
                <a:solidFill>
                  <a:schemeClr val="bg1"/>
                </a:solidFill>
                <a:latin typeface="Arial" charset="0"/>
                <a:ea typeface="ＭＳ Ｐゴシック" pitchFamily="34" charset="-128"/>
              </a:rPr>
              <a:pPr/>
              <a:t>32</a:t>
            </a:fld>
            <a:endParaRPr lang="en-US" altLang="en-US" sz="1200" dirty="0">
              <a:solidFill>
                <a:schemeClr val="bg1"/>
              </a:solidFill>
              <a:latin typeface="Arial" charset="0"/>
              <a:ea typeface="ＭＳ Ｐゴシック" pitchFamily="34" charset="-128"/>
            </a:endParaRPr>
          </a:p>
        </p:txBody>
      </p:sp>
      <p:sp>
        <p:nvSpPr>
          <p:cNvPr id="2" name="Slide Number Placeholder 1"/>
          <p:cNvSpPr>
            <a:spLocks noGrp="1"/>
          </p:cNvSpPr>
          <p:nvPr>
            <p:ph type="sldNum" sz="quarter" idx="12"/>
          </p:nvPr>
        </p:nvSpPr>
        <p:spPr/>
        <p:txBody>
          <a:bodyPr/>
          <a:lstStyle/>
          <a:p>
            <a:fld id="{800332C6-A5C1-4D88-ADCE-6F3163D8595A}" type="slidenum">
              <a:rPr lang="en-US" smtClean="0"/>
              <a:t>32</a:t>
            </a:fld>
            <a:endParaRPr lang="en-US" dirty="0"/>
          </a:p>
        </p:txBody>
      </p:sp>
    </p:spTree>
    <p:extLst>
      <p:ext uri="{BB962C8B-B14F-4D97-AF65-F5344CB8AC3E}">
        <p14:creationId xmlns:p14="http://schemas.microsoft.com/office/powerpoint/2010/main" val="861644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29022" y="-10294"/>
            <a:ext cx="10262406" cy="6868294"/>
          </a:xfrm>
          <a:prstGeom prst="rect">
            <a:avLst/>
          </a:prstGeom>
          <a:noFill/>
          <a:ln w="9525">
            <a:solidFill>
              <a:schemeClr val="tx1"/>
            </a:solidFill>
            <a:miter lim="800000"/>
            <a:headEnd/>
            <a:tailEnd/>
          </a:ln>
          <a:effectLst/>
          <a:extLst/>
        </p:spPr>
      </p:pic>
      <p:sp>
        <p:nvSpPr>
          <p:cNvPr id="74755" name="Title 1"/>
          <p:cNvSpPr>
            <a:spLocks noGrp="1"/>
          </p:cNvSpPr>
          <p:nvPr>
            <p:ph type="title"/>
          </p:nvPr>
        </p:nvSpPr>
        <p:spPr>
          <a:xfrm>
            <a:off x="762000" y="685800"/>
            <a:ext cx="8229600" cy="1143000"/>
          </a:xfrm>
        </p:spPr>
        <p:txBody>
          <a:bodyPr rtlCol="0">
            <a:normAutofit fontScale="90000"/>
          </a:bodyPr>
          <a:lstStyle/>
          <a:p>
            <a:pPr eaLnBrk="1" fontAlgn="auto" hangingPunct="1">
              <a:spcAft>
                <a:spcPts val="0"/>
              </a:spcAft>
              <a:defRPr/>
            </a:pPr>
            <a:r>
              <a:rPr lang="en-US" sz="3600" dirty="0" smtClean="0"/>
              <a:t>7. Ensure Availability of Medications and Equipment</a:t>
            </a:r>
          </a:p>
        </p:txBody>
      </p:sp>
      <p:sp>
        <p:nvSpPr>
          <p:cNvPr id="2" name="Slide Number Placeholder 1"/>
          <p:cNvSpPr>
            <a:spLocks noGrp="1"/>
          </p:cNvSpPr>
          <p:nvPr>
            <p:ph type="sldNum" sz="quarter" idx="12"/>
          </p:nvPr>
        </p:nvSpPr>
        <p:spPr/>
        <p:txBody>
          <a:bodyPr/>
          <a:lstStyle/>
          <a:p>
            <a:fld id="{800332C6-A5C1-4D88-ADCE-6F3163D8595A}" type="slidenum">
              <a:rPr lang="en-US" smtClean="0"/>
              <a:t>33</a:t>
            </a:fld>
            <a:endParaRPr lang="en-US" dirty="0"/>
          </a:p>
        </p:txBody>
      </p:sp>
    </p:spTree>
    <p:extLst>
      <p:ext uri="{BB962C8B-B14F-4D97-AF65-F5344CB8AC3E}">
        <p14:creationId xmlns:p14="http://schemas.microsoft.com/office/powerpoint/2010/main" val="583142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p:txBody>
          <a:bodyPr>
            <a:normAutofit fontScale="90000"/>
          </a:bodyPr>
          <a:lstStyle/>
          <a:p>
            <a:pPr eaLnBrk="1" hangingPunct="1"/>
            <a:r>
              <a:rPr lang="en-US" altLang="en-US" dirty="0" smtClean="0"/>
              <a:t>OB Hemorrhage Medication Kit</a:t>
            </a:r>
            <a:br>
              <a:rPr lang="en-US" altLang="en-US" dirty="0" smtClean="0"/>
            </a:br>
            <a:r>
              <a:rPr lang="en-US" altLang="en-US" dirty="0" smtClean="0"/>
              <a:t>PYXIS/refrigerator</a:t>
            </a:r>
          </a:p>
        </p:txBody>
      </p:sp>
      <p:sp>
        <p:nvSpPr>
          <p:cNvPr id="5" name="Content Placeholder 3"/>
          <p:cNvSpPr>
            <a:spLocks noGrp="1"/>
          </p:cNvSpPr>
          <p:nvPr>
            <p:ph idx="1"/>
          </p:nvPr>
        </p:nvSpPr>
        <p:spPr/>
        <p:txBody>
          <a:bodyPr rtlCol="0">
            <a:normAutofit fontScale="85000" lnSpcReduction="20000"/>
          </a:bodyPr>
          <a:lstStyle/>
          <a:p>
            <a:pPr eaLnBrk="1" fontAlgn="auto" hangingPunct="1">
              <a:spcAft>
                <a:spcPts val="0"/>
              </a:spcAft>
              <a:defRPr/>
            </a:pPr>
            <a:endParaRPr lang="en-US" dirty="0" smtClean="0">
              <a:ea typeface="ＭＳ Ｐゴシック" pitchFamily="34" charset="-128"/>
            </a:endParaRPr>
          </a:p>
          <a:p>
            <a:pPr eaLnBrk="1" fontAlgn="auto" hangingPunct="1">
              <a:spcAft>
                <a:spcPts val="0"/>
              </a:spcAft>
              <a:defRPr/>
            </a:pPr>
            <a:r>
              <a:rPr lang="en-US" dirty="0" smtClean="0">
                <a:ea typeface="ＭＳ Ｐゴシック" pitchFamily="34" charset="-128"/>
              </a:rPr>
              <a:t>Pitocin 20 units per liter NS		1 bag</a:t>
            </a:r>
          </a:p>
          <a:p>
            <a:pPr eaLnBrk="1" fontAlgn="auto" hangingPunct="1">
              <a:spcAft>
                <a:spcPts val="0"/>
              </a:spcAft>
              <a:defRPr/>
            </a:pPr>
            <a:r>
              <a:rPr lang="en-US" dirty="0" smtClean="0">
                <a:ea typeface="ＭＳ Ｐゴシック" pitchFamily="34" charset="-128"/>
              </a:rPr>
              <a:t>Hemabate 250 mcg/ml			1 ampule</a:t>
            </a:r>
          </a:p>
          <a:p>
            <a:pPr eaLnBrk="1" fontAlgn="auto" hangingPunct="1">
              <a:spcAft>
                <a:spcPts val="0"/>
              </a:spcAft>
              <a:defRPr/>
            </a:pPr>
            <a:r>
              <a:rPr lang="en-US" dirty="0" smtClean="0">
                <a:ea typeface="ＭＳ Ｐゴシック" pitchFamily="34" charset="-128"/>
              </a:rPr>
              <a:t>Methergine 0.2 mg/ml			2 ampule</a:t>
            </a:r>
          </a:p>
          <a:p>
            <a:pPr eaLnBrk="1" fontAlgn="auto" hangingPunct="1">
              <a:spcAft>
                <a:spcPts val="0"/>
              </a:spcAft>
              <a:defRPr/>
            </a:pPr>
            <a:r>
              <a:rPr lang="en-US" dirty="0" smtClean="0">
                <a:ea typeface="ＭＳ Ｐゴシック" pitchFamily="34" charset="-128"/>
              </a:rPr>
              <a:t>Cytotec* </a:t>
            </a:r>
            <a:r>
              <a:rPr lang="en-US" dirty="0">
                <a:ea typeface="ＭＳ Ｐゴシック" pitchFamily="34" charset="-128"/>
              </a:rPr>
              <a:t>200mg tablets			5 </a:t>
            </a:r>
            <a:r>
              <a:rPr lang="en-US" dirty="0" smtClean="0">
                <a:ea typeface="ＭＳ Ｐゴシック" pitchFamily="34" charset="-128"/>
              </a:rPr>
              <a:t>tabs</a:t>
            </a:r>
          </a:p>
          <a:p>
            <a:pPr eaLnBrk="1" fontAlgn="auto" hangingPunct="1">
              <a:spcAft>
                <a:spcPts val="0"/>
              </a:spcAft>
              <a:defRPr/>
            </a:pPr>
            <a:endParaRPr lang="en-US" dirty="0">
              <a:ea typeface="ＭＳ Ｐゴシック" pitchFamily="34" charset="-128"/>
            </a:endParaRPr>
          </a:p>
          <a:p>
            <a:pPr eaLnBrk="1" fontAlgn="auto" hangingPunct="1">
              <a:spcAft>
                <a:spcPts val="0"/>
              </a:spcAft>
              <a:defRPr/>
            </a:pPr>
            <a:endParaRPr lang="en-US" dirty="0" smtClean="0">
              <a:ea typeface="ＭＳ Ｐゴシック" pitchFamily="34" charset="-128"/>
            </a:endParaRPr>
          </a:p>
          <a:p>
            <a:pPr eaLnBrk="1" fontAlgn="auto" hangingPunct="1">
              <a:spcAft>
                <a:spcPts val="0"/>
              </a:spcAft>
              <a:defRPr/>
            </a:pPr>
            <a:endParaRPr lang="en-US" dirty="0">
              <a:ea typeface="ＭＳ Ｐゴシック" pitchFamily="34" charset="-128"/>
            </a:endParaRPr>
          </a:p>
          <a:p>
            <a:pPr marL="0" indent="0" eaLnBrk="1" fontAlgn="auto" hangingPunct="1">
              <a:spcAft>
                <a:spcPts val="0"/>
              </a:spcAft>
              <a:buFont typeface="Wingdings" pitchFamily="2" charset="2"/>
              <a:buNone/>
              <a:defRPr/>
            </a:pPr>
            <a:r>
              <a:rPr lang="en-US" sz="2200" dirty="0" smtClean="0"/>
              <a:t>* There </a:t>
            </a:r>
            <a:r>
              <a:rPr lang="en-US" sz="2200" dirty="0"/>
              <a:t>is no strong evidence that misoprostol is useful as primary or adjunctive  therapy of postpartum hemorrhage in addition to standard injectable uterotonics.</a:t>
            </a:r>
            <a:endParaRPr lang="en-US" sz="2200" dirty="0">
              <a:ea typeface="ＭＳ Ｐゴシック" pitchFamily="34" charset="-128"/>
            </a:endParaRPr>
          </a:p>
          <a:p>
            <a:pPr marL="0" indent="0" eaLnBrk="1" fontAlgn="auto" hangingPunct="1">
              <a:spcAft>
                <a:spcPts val="0"/>
              </a:spcAft>
              <a:buFont typeface="Wingdings" pitchFamily="2" charset="2"/>
              <a:buNone/>
              <a:defRPr/>
            </a:pPr>
            <a:endParaRPr lang="en-US" dirty="0">
              <a:ea typeface="ＭＳ Ｐゴシック" pitchFamily="34" charset="-128"/>
            </a:endParaRPr>
          </a:p>
          <a:p>
            <a:pPr eaLnBrk="1" fontAlgn="auto" hangingPunct="1">
              <a:spcAft>
                <a:spcPts val="0"/>
              </a:spcAft>
              <a:defRPr/>
            </a:pPr>
            <a:endParaRPr lang="en-US" dirty="0" smtClean="0">
              <a:ea typeface="ＭＳ Ｐゴシック" pitchFamily="34" charset="-128"/>
            </a:endParaRPr>
          </a:p>
          <a:p>
            <a:pPr marL="0" indent="0" eaLnBrk="1" fontAlgn="auto" hangingPunct="1">
              <a:spcAft>
                <a:spcPts val="0"/>
              </a:spcAft>
              <a:buFont typeface="Wingdings" pitchFamily="2" charset="2"/>
              <a:buNone/>
              <a:defRPr/>
            </a:pPr>
            <a:endParaRPr lang="en-US" dirty="0">
              <a:ea typeface="ＭＳ Ｐゴシック" pitchFamily="34" charset="-128"/>
            </a:endParaRPr>
          </a:p>
        </p:txBody>
      </p:sp>
      <p:sp>
        <p:nvSpPr>
          <p:cNvPr id="46085" name="Slide Number Placeholder 2"/>
          <p:cNvSpPr txBox="1">
            <a:spLocks/>
          </p:cNvSpPr>
          <p:nvPr/>
        </p:nvSpPr>
        <p:spPr bwMode="auto">
          <a:xfrm>
            <a:off x="8366125" y="6405563"/>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C87649E1-7179-4F0F-A3B6-88672AD7677F}" type="slidenum">
              <a:rPr lang="en-US" altLang="en-US" sz="1200">
                <a:solidFill>
                  <a:schemeClr val="bg1"/>
                </a:solidFill>
                <a:latin typeface="Arial" charset="0"/>
                <a:ea typeface="ＭＳ Ｐゴシック" pitchFamily="34" charset="-128"/>
              </a:rPr>
              <a:pPr/>
              <a:t>34</a:t>
            </a:fld>
            <a:endParaRPr lang="en-US" altLang="en-US" sz="1200" dirty="0">
              <a:solidFill>
                <a:schemeClr val="bg1"/>
              </a:solidFill>
              <a:latin typeface="Arial" charset="0"/>
              <a:ea typeface="ＭＳ Ｐゴシック" pitchFamily="34" charset="-128"/>
            </a:endParaRPr>
          </a:p>
        </p:txBody>
      </p:sp>
      <p:sp>
        <p:nvSpPr>
          <p:cNvPr id="2" name="Slide Number Placeholder 1"/>
          <p:cNvSpPr>
            <a:spLocks noGrp="1"/>
          </p:cNvSpPr>
          <p:nvPr>
            <p:ph type="sldNum" sz="quarter" idx="12"/>
          </p:nvPr>
        </p:nvSpPr>
        <p:spPr/>
        <p:txBody>
          <a:bodyPr/>
          <a:lstStyle/>
          <a:p>
            <a:fld id="{800332C6-A5C1-4D88-ADCE-6F3163D8595A}" type="slidenum">
              <a:rPr lang="en-US" smtClean="0"/>
              <a:t>34</a:t>
            </a:fld>
            <a:endParaRPr lang="en-US" dirty="0"/>
          </a:p>
        </p:txBody>
      </p:sp>
    </p:spTree>
    <p:extLst>
      <p:ext uri="{BB962C8B-B14F-4D97-AF65-F5344CB8AC3E}">
        <p14:creationId xmlns:p14="http://schemas.microsoft.com/office/powerpoint/2010/main" val="30275774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flipH="1">
            <a:off x="791238" y="1752600"/>
            <a:ext cx="3730728" cy="4114800"/>
            <a:chOff x="4823471" y="1908924"/>
            <a:chExt cx="3730728" cy="3999272"/>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2596577">
              <a:off x="5433374" y="1908924"/>
              <a:ext cx="2666649" cy="3999272"/>
            </a:xfrm>
            <a:prstGeom prst="rect">
              <a:avLst/>
            </a:prstGeom>
          </p:spPr>
        </p:pic>
        <p:sp>
          <p:nvSpPr>
            <p:cNvPr id="9" name="Rectangle 10"/>
            <p:cNvSpPr>
              <a:spLocks noChangeArrowheads="1"/>
            </p:cNvSpPr>
            <p:nvPr/>
          </p:nvSpPr>
          <p:spPr bwMode="auto">
            <a:xfrm rot="18983173">
              <a:off x="8304265" y="1997399"/>
              <a:ext cx="249934" cy="16116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dirty="0"/>
            </a:p>
          </p:txBody>
        </p:sp>
        <p:sp>
          <p:nvSpPr>
            <p:cNvPr id="10" name="Rectangle 10"/>
            <p:cNvSpPr>
              <a:spLocks noChangeArrowheads="1"/>
            </p:cNvSpPr>
            <p:nvPr/>
          </p:nvSpPr>
          <p:spPr bwMode="auto">
            <a:xfrm rot="18983173">
              <a:off x="4823471" y="4097297"/>
              <a:ext cx="474620" cy="13762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dirty="0"/>
            </a:p>
          </p:txBody>
        </p:sp>
      </p:grpSp>
      <p:sp>
        <p:nvSpPr>
          <p:cNvPr id="44034" name="Title 3"/>
          <p:cNvSpPr>
            <a:spLocks noGrp="1"/>
          </p:cNvSpPr>
          <p:nvPr>
            <p:ph type="title"/>
          </p:nvPr>
        </p:nvSpPr>
        <p:spPr>
          <a:xfrm>
            <a:off x="4724400" y="875913"/>
            <a:ext cx="3352800" cy="1143000"/>
          </a:xfrm>
        </p:spPr>
        <p:txBody>
          <a:bodyPr>
            <a:normAutofit/>
          </a:bodyPr>
          <a:lstStyle/>
          <a:p>
            <a:r>
              <a:rPr lang="en-US" sz="3600" dirty="0" smtClean="0"/>
              <a:t>B-Lynch suture</a:t>
            </a:r>
          </a:p>
        </p:txBody>
      </p:sp>
      <p:pic>
        <p:nvPicPr>
          <p:cNvPr id="6"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114800" y="2580115"/>
            <a:ext cx="4778437" cy="3063875"/>
          </a:xfrm>
        </p:spPr>
      </p:pic>
      <p:pic>
        <p:nvPicPr>
          <p:cNvPr id="12" name="Picture 13" descr="Screen shot 2013-06-04 at 3.47.11 PM.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239453"/>
            <a:ext cx="1676400" cy="67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3"/>
          <p:cNvSpPr txBox="1">
            <a:spLocks/>
          </p:cNvSpPr>
          <p:nvPr/>
        </p:nvSpPr>
        <p:spPr>
          <a:xfrm>
            <a:off x="533400" y="911323"/>
            <a:ext cx="3352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800" b="1" kern="1200">
                <a:solidFill>
                  <a:srgbClr val="00510B"/>
                </a:solidFill>
                <a:latin typeface="Garamond" pitchFamily="18" charset="0"/>
                <a:ea typeface="+mj-ea"/>
                <a:cs typeface="+mj-cs"/>
              </a:defRPr>
            </a:lvl1pPr>
          </a:lstStyle>
          <a:p>
            <a:r>
              <a:rPr lang="en-US" sz="3600" dirty="0" smtClean="0"/>
              <a:t>Bakri Balloon</a:t>
            </a:r>
          </a:p>
        </p:txBody>
      </p:sp>
      <p:sp>
        <p:nvSpPr>
          <p:cNvPr id="2" name="Slide Number Placeholder 1"/>
          <p:cNvSpPr>
            <a:spLocks noGrp="1"/>
          </p:cNvSpPr>
          <p:nvPr>
            <p:ph type="sldNum" sz="quarter" idx="12"/>
          </p:nvPr>
        </p:nvSpPr>
        <p:spPr/>
        <p:txBody>
          <a:bodyPr/>
          <a:lstStyle/>
          <a:p>
            <a:fld id="{800332C6-A5C1-4D88-ADCE-6F3163D8595A}" type="slidenum">
              <a:rPr lang="en-US" smtClean="0"/>
              <a:t>35</a:t>
            </a:fld>
            <a:endParaRPr lang="en-US" dirty="0"/>
          </a:p>
        </p:txBody>
      </p:sp>
    </p:spTree>
    <p:extLst>
      <p:ext uri="{BB962C8B-B14F-4D97-AF65-F5344CB8AC3E}">
        <p14:creationId xmlns:p14="http://schemas.microsoft.com/office/powerpoint/2010/main" val="1846107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180528" y="0"/>
            <a:ext cx="10302905" cy="6858000"/>
          </a:xfrm>
          <a:prstGeom prst="rect">
            <a:avLst/>
          </a:prstGeom>
          <a:noFill/>
          <a:ln>
            <a:noFill/>
          </a:ln>
          <a:effectLst/>
          <a:extLst/>
        </p:spPr>
      </p:pic>
      <p:sp>
        <p:nvSpPr>
          <p:cNvPr id="2" name="Title 1"/>
          <p:cNvSpPr>
            <a:spLocks noGrp="1"/>
          </p:cNvSpPr>
          <p:nvPr>
            <p:ph type="title"/>
          </p:nvPr>
        </p:nvSpPr>
        <p:spPr/>
        <p:txBody>
          <a:bodyPr rtlCol="0"/>
          <a:lstStyle/>
          <a:p>
            <a:pPr eaLnBrk="1" fontAlgn="auto" hangingPunct="1">
              <a:spcAft>
                <a:spcPts val="0"/>
              </a:spcAft>
              <a:defRPr/>
            </a:pPr>
            <a:r>
              <a:rPr lang="en-US" sz="3600" kern="0" dirty="0" smtClean="0">
                <a:solidFill>
                  <a:srgbClr val="0B573D"/>
                </a:solidFill>
                <a:ea typeface="ＭＳ Ｐゴシック"/>
                <a:cs typeface="ＭＳ Ｐゴシック"/>
              </a:rPr>
              <a:t>8. Perform </a:t>
            </a:r>
            <a:r>
              <a:rPr lang="en-US" sz="3600" kern="0" dirty="0">
                <a:solidFill>
                  <a:srgbClr val="0B573D"/>
                </a:solidFill>
                <a:ea typeface="ＭＳ Ｐゴシック"/>
                <a:cs typeface="ＭＳ Ｐゴシック"/>
              </a:rPr>
              <a:t>Hemorrhage </a:t>
            </a:r>
            <a:r>
              <a:rPr lang="en-US" sz="3600" kern="0" dirty="0" smtClean="0">
                <a:solidFill>
                  <a:srgbClr val="0B573D"/>
                </a:solidFill>
                <a:ea typeface="ＭＳ Ｐゴシック"/>
                <a:cs typeface="ＭＳ Ｐゴシック"/>
              </a:rPr>
              <a:t>Drills</a:t>
            </a:r>
            <a:endParaRPr lang="en-US" sz="3600" dirty="0">
              <a:solidFill>
                <a:srgbClr val="0B573D"/>
              </a:solidFill>
            </a:endParaRPr>
          </a:p>
        </p:txBody>
      </p:sp>
      <p:sp>
        <p:nvSpPr>
          <p:cNvPr id="3" name="Slide Number Placeholder 2"/>
          <p:cNvSpPr>
            <a:spLocks noGrp="1"/>
          </p:cNvSpPr>
          <p:nvPr>
            <p:ph type="sldNum" sz="quarter" idx="12"/>
          </p:nvPr>
        </p:nvSpPr>
        <p:spPr/>
        <p:txBody>
          <a:bodyPr/>
          <a:lstStyle/>
          <a:p>
            <a:fld id="{800332C6-A5C1-4D88-ADCE-6F3163D8595A}" type="slidenum">
              <a:rPr lang="en-US" smtClean="0"/>
              <a:t>36</a:t>
            </a:fld>
            <a:endParaRPr lang="en-US" dirty="0"/>
          </a:p>
        </p:txBody>
      </p:sp>
    </p:spTree>
    <p:extLst>
      <p:ext uri="{BB962C8B-B14F-4D97-AF65-F5344CB8AC3E}">
        <p14:creationId xmlns:p14="http://schemas.microsoft.com/office/powerpoint/2010/main" val="1444617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rtlCol="0">
            <a:normAutofit/>
          </a:bodyPr>
          <a:lstStyle/>
          <a:p>
            <a:pPr eaLnBrk="1" fontAlgn="auto" hangingPunct="1">
              <a:spcAft>
                <a:spcPts val="0"/>
              </a:spcAft>
              <a:defRPr/>
            </a:pPr>
            <a:r>
              <a:rPr lang="en-US" sz="4000" dirty="0" smtClean="0">
                <a:ea typeface="ＭＳ Ｐゴシック" pitchFamily="34" charset="-128"/>
              </a:rPr>
              <a:t>Importance of Drills / Simulations</a:t>
            </a:r>
            <a:r>
              <a:rPr lang="en-US" sz="3200" dirty="0" smtClean="0">
                <a:ea typeface="ＭＳ Ｐゴシック" pitchFamily="34" charset="-128"/>
              </a:rPr>
              <a:t/>
            </a:r>
            <a:br>
              <a:rPr lang="en-US" sz="3200" dirty="0" smtClean="0">
                <a:ea typeface="ＭＳ Ｐゴシック" pitchFamily="34" charset="-128"/>
              </a:rPr>
            </a:br>
            <a:r>
              <a:rPr lang="en-US" sz="2800" dirty="0" smtClean="0">
                <a:ea typeface="ＭＳ Ｐゴシック" pitchFamily="34" charset="-128"/>
              </a:rPr>
              <a:t>Safety and QI Leader: Paul Preston, MD</a:t>
            </a:r>
          </a:p>
        </p:txBody>
      </p:sp>
      <p:sp>
        <p:nvSpPr>
          <p:cNvPr id="48131" name="Rectangle 3"/>
          <p:cNvSpPr>
            <a:spLocks noGrp="1" noChangeArrowheads="1"/>
          </p:cNvSpPr>
          <p:nvPr>
            <p:ph idx="1"/>
          </p:nvPr>
        </p:nvSpPr>
        <p:spPr/>
        <p:txBody>
          <a:bodyPr/>
          <a:lstStyle/>
          <a:p>
            <a:pPr marL="465138" indent="-465138" eaLnBrk="1" hangingPunct="1">
              <a:buFont typeface="Wingdings" pitchFamily="2" charset="2"/>
              <a:buNone/>
            </a:pPr>
            <a:r>
              <a:rPr lang="ja-JP" altLang="en-US" smtClean="0"/>
              <a:t>“</a:t>
            </a:r>
            <a:r>
              <a:rPr lang="en-US" altLang="ja-JP" dirty="0" smtClean="0"/>
              <a:t>Medicine is the last high-risk industry that expects people to perform perfectly in complex, rare emergencies but does not support them with high-quality training and practice throughout their careers.</a:t>
            </a:r>
            <a:r>
              <a:rPr lang="ja-JP" altLang="en-US" smtClean="0"/>
              <a:t>”</a:t>
            </a:r>
            <a:r>
              <a:rPr lang="en-US" altLang="ja-JP" dirty="0" smtClean="0"/>
              <a:t> </a:t>
            </a:r>
            <a:endParaRPr lang="en-US" altLang="en-US" dirty="0" smtClean="0">
              <a:ea typeface="ＭＳ Ｐゴシック" pitchFamily="34" charset="-128"/>
            </a:endParaRPr>
          </a:p>
        </p:txBody>
      </p:sp>
      <p:sp>
        <p:nvSpPr>
          <p:cNvPr id="7" name="Rectangle 4"/>
          <p:cNvSpPr>
            <a:spLocks noChangeArrowheads="1"/>
          </p:cNvSpPr>
          <p:nvPr/>
        </p:nvSpPr>
        <p:spPr bwMode="auto">
          <a:xfrm>
            <a:off x="457200" y="4724400"/>
            <a:ext cx="8153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09588" indent="-509588" eaLnBrk="0" hangingPunct="0"/>
            <a:r>
              <a:rPr lang="ja-JP" altLang="en-US" sz="2800">
                <a:latin typeface="Garamond" pitchFamily="18" charset="0"/>
              </a:rPr>
              <a:t>“</a:t>
            </a:r>
            <a:r>
              <a:rPr lang="en-US" altLang="ja-JP" sz="2800" dirty="0">
                <a:latin typeface="Garamond" pitchFamily="18" charset="0"/>
              </a:rPr>
              <a:t>Certain individual and team skills require regular practice that cannot ethically occur in routine care.</a:t>
            </a:r>
            <a:r>
              <a:rPr lang="ja-JP" altLang="en-US" sz="2800">
                <a:latin typeface="Garamond" pitchFamily="18" charset="0"/>
              </a:rPr>
              <a:t>”</a:t>
            </a:r>
            <a:r>
              <a:rPr lang="en-US" altLang="ja-JP" sz="2800" dirty="0">
                <a:latin typeface="Garamond" pitchFamily="18" charset="0"/>
              </a:rPr>
              <a:t>  </a:t>
            </a:r>
          </a:p>
          <a:p>
            <a:pPr marL="509588" indent="-509588" algn="ctr" eaLnBrk="0" hangingPunct="0"/>
            <a:r>
              <a:rPr lang="en-US" altLang="en-US" sz="3200" dirty="0">
                <a:ea typeface="ＭＳ Ｐゴシック" pitchFamily="34" charset="-128"/>
              </a:rPr>
              <a:t>                                                                                                   </a:t>
            </a:r>
          </a:p>
        </p:txBody>
      </p:sp>
      <p:sp>
        <p:nvSpPr>
          <p:cNvPr id="48133" name="Slide Number Placeholder 2"/>
          <p:cNvSpPr txBox="1">
            <a:spLocks/>
          </p:cNvSpPr>
          <p:nvPr/>
        </p:nvSpPr>
        <p:spPr bwMode="auto">
          <a:xfrm>
            <a:off x="8366125" y="6405563"/>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EBC6AEDE-63E5-440B-B304-58EAE906011A}" type="slidenum">
              <a:rPr lang="en-US" altLang="en-US" sz="1200">
                <a:solidFill>
                  <a:schemeClr val="bg1"/>
                </a:solidFill>
                <a:latin typeface="Arial" charset="0"/>
                <a:ea typeface="ＭＳ Ｐゴシック" pitchFamily="34" charset="-128"/>
              </a:rPr>
              <a:pPr/>
              <a:t>37</a:t>
            </a:fld>
            <a:endParaRPr lang="en-US" altLang="en-US" sz="1200" dirty="0">
              <a:solidFill>
                <a:schemeClr val="bg1"/>
              </a:solidFill>
              <a:latin typeface="Arial" charset="0"/>
              <a:ea typeface="ＭＳ Ｐゴシック" pitchFamily="34" charset="-128"/>
            </a:endParaRPr>
          </a:p>
        </p:txBody>
      </p:sp>
      <p:sp>
        <p:nvSpPr>
          <p:cNvPr id="2" name="Slide Number Placeholder 1"/>
          <p:cNvSpPr>
            <a:spLocks noGrp="1"/>
          </p:cNvSpPr>
          <p:nvPr>
            <p:ph type="sldNum" sz="quarter" idx="12"/>
          </p:nvPr>
        </p:nvSpPr>
        <p:spPr/>
        <p:txBody>
          <a:bodyPr/>
          <a:lstStyle/>
          <a:p>
            <a:fld id="{800332C6-A5C1-4D88-ADCE-6F3163D8595A}" type="slidenum">
              <a:rPr lang="en-US" smtClean="0"/>
              <a:t>37</a:t>
            </a:fld>
            <a:endParaRPr lang="en-US" dirty="0"/>
          </a:p>
        </p:txBody>
      </p:sp>
    </p:spTree>
    <p:extLst>
      <p:ext uri="{BB962C8B-B14F-4D97-AF65-F5344CB8AC3E}">
        <p14:creationId xmlns:p14="http://schemas.microsoft.com/office/powerpoint/2010/main" val="3028276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dirty="0" smtClean="0"/>
              <a:t>Simulation Drills</a:t>
            </a:r>
          </a:p>
        </p:txBody>
      </p:sp>
      <p:sp>
        <p:nvSpPr>
          <p:cNvPr id="49155" name="Content Placeholder 2"/>
          <p:cNvSpPr>
            <a:spLocks noGrp="1"/>
          </p:cNvSpPr>
          <p:nvPr>
            <p:ph idx="1"/>
          </p:nvPr>
        </p:nvSpPr>
        <p:spPr/>
        <p:txBody>
          <a:bodyPr>
            <a:normAutofit fontScale="92500" lnSpcReduction="10000"/>
          </a:bodyPr>
          <a:lstStyle/>
          <a:p>
            <a:pPr eaLnBrk="1" hangingPunct="1"/>
            <a:r>
              <a:rPr lang="en-US" altLang="en-US" dirty="0" smtClean="0"/>
              <a:t>Hospitals should run drills at different times of the day to ensure that appropriate hemorrhage team members are available at all times.</a:t>
            </a:r>
          </a:p>
          <a:p>
            <a:pPr eaLnBrk="1" hangingPunct="1"/>
            <a:r>
              <a:rPr lang="en-US" altLang="en-US" dirty="0" smtClean="0"/>
              <a:t>All members of the health care team should participate, including nurses, physicians and ancillary staff, as appropriate.</a:t>
            </a:r>
          </a:p>
          <a:p>
            <a:pPr eaLnBrk="1" hangingPunct="1"/>
            <a:r>
              <a:rPr lang="en-US" altLang="en-US" dirty="0" smtClean="0"/>
              <a:t>Debriefings should occur after every drill and after every actual OB hemorrhage emergency. </a:t>
            </a:r>
          </a:p>
          <a:p>
            <a:pPr lvl="1" eaLnBrk="1" hangingPunct="1"/>
            <a:r>
              <a:rPr lang="en-US" altLang="en-US" dirty="0" smtClean="0"/>
              <a:t>This allows for continuous quality improvement</a:t>
            </a:r>
          </a:p>
        </p:txBody>
      </p:sp>
      <p:sp>
        <p:nvSpPr>
          <p:cNvPr id="49156" name="Slide Number Placeholder 2"/>
          <p:cNvSpPr txBox="1">
            <a:spLocks/>
          </p:cNvSpPr>
          <p:nvPr/>
        </p:nvSpPr>
        <p:spPr bwMode="auto">
          <a:xfrm>
            <a:off x="8366125" y="6405563"/>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5DF40B39-DCD9-4307-B169-EB6AA3AEDB7A}" type="slidenum">
              <a:rPr lang="en-US" altLang="en-US" sz="1200">
                <a:solidFill>
                  <a:schemeClr val="bg1"/>
                </a:solidFill>
                <a:latin typeface="Arial" charset="0"/>
                <a:ea typeface="ＭＳ Ｐゴシック" pitchFamily="34" charset="-128"/>
              </a:rPr>
              <a:pPr/>
              <a:t>38</a:t>
            </a:fld>
            <a:endParaRPr lang="en-US" altLang="en-US" sz="1200" dirty="0">
              <a:solidFill>
                <a:schemeClr val="bg1"/>
              </a:solidFill>
              <a:latin typeface="Arial" charset="0"/>
              <a:ea typeface="ＭＳ Ｐゴシック" pitchFamily="34" charset="-128"/>
            </a:endParaRPr>
          </a:p>
        </p:txBody>
      </p:sp>
      <p:sp>
        <p:nvSpPr>
          <p:cNvPr id="2" name="Slide Number Placeholder 1"/>
          <p:cNvSpPr>
            <a:spLocks noGrp="1"/>
          </p:cNvSpPr>
          <p:nvPr>
            <p:ph type="sldNum" sz="quarter" idx="12"/>
          </p:nvPr>
        </p:nvSpPr>
        <p:spPr/>
        <p:txBody>
          <a:bodyPr/>
          <a:lstStyle/>
          <a:p>
            <a:fld id="{800332C6-A5C1-4D88-ADCE-6F3163D8595A}" type="slidenum">
              <a:rPr lang="en-US" smtClean="0"/>
              <a:t>38</a:t>
            </a:fld>
            <a:endParaRPr lang="en-US" dirty="0"/>
          </a:p>
        </p:txBody>
      </p:sp>
    </p:spTree>
    <p:extLst>
      <p:ext uri="{BB962C8B-B14F-4D97-AF65-F5344CB8AC3E}">
        <p14:creationId xmlns:p14="http://schemas.microsoft.com/office/powerpoint/2010/main" val="4225840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edunn2\Dropbox\FPQC Maternal Mortality Work\OHI Staff Resources\Powerpoint Trainings\Stock photos\3 Doctors with Tablet.jpg"/>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468561" y="-171400"/>
            <a:ext cx="10143359" cy="7029401"/>
          </a:xfrm>
          <a:prstGeom prst="rect">
            <a:avLst/>
          </a:prstGeom>
          <a:noFill/>
          <a:ln>
            <a:solidFill>
              <a:schemeClr val="tx1"/>
            </a:solidFill>
          </a:ln>
          <a:effectLst>
            <a:outerShdw blurRad="63500" sx="102000" sy="102000" algn="ctr" rotWithShape="0">
              <a:prstClr val="black">
                <a:alpha val="40000"/>
              </a:prstClr>
            </a:outerShdw>
          </a:effectLst>
          <a:extLst/>
        </p:spPr>
      </p:pic>
      <p:sp>
        <p:nvSpPr>
          <p:cNvPr id="2" name="Title 1"/>
          <p:cNvSpPr>
            <a:spLocks noGrp="1"/>
          </p:cNvSpPr>
          <p:nvPr>
            <p:ph type="title"/>
          </p:nvPr>
        </p:nvSpPr>
        <p:spPr/>
        <p:txBody>
          <a:bodyPr rtlCol="0"/>
          <a:lstStyle/>
          <a:p>
            <a:pPr eaLnBrk="1" fontAlgn="auto" hangingPunct="1">
              <a:spcAft>
                <a:spcPts val="0"/>
              </a:spcAft>
              <a:defRPr/>
            </a:pPr>
            <a:r>
              <a:rPr lang="en-US" sz="3600" kern="0" dirty="0" smtClean="0">
                <a:solidFill>
                  <a:srgbClr val="0B573D"/>
                </a:solidFill>
                <a:ea typeface="ＭＳ Ｐゴシック"/>
                <a:cs typeface="ＭＳ Ｐゴシック"/>
              </a:rPr>
              <a:t>9. Debrief </a:t>
            </a:r>
            <a:r>
              <a:rPr lang="en-US" sz="3600" kern="0" dirty="0">
                <a:solidFill>
                  <a:srgbClr val="0B573D"/>
                </a:solidFill>
                <a:ea typeface="ＭＳ Ｐゴシック"/>
                <a:cs typeface="ＭＳ Ｐゴシック"/>
              </a:rPr>
              <a:t>after OB Hemorrhage </a:t>
            </a:r>
            <a:r>
              <a:rPr lang="en-US" sz="3600" kern="0" dirty="0" smtClean="0">
                <a:solidFill>
                  <a:srgbClr val="0B573D"/>
                </a:solidFill>
                <a:ea typeface="ＭＳ Ｐゴシック"/>
                <a:cs typeface="ＭＳ Ｐゴシック"/>
              </a:rPr>
              <a:t>Event</a:t>
            </a:r>
            <a:endParaRPr lang="en-US" sz="3600" dirty="0">
              <a:solidFill>
                <a:srgbClr val="0B573D"/>
              </a:solidFill>
            </a:endParaRPr>
          </a:p>
        </p:txBody>
      </p:sp>
      <p:sp>
        <p:nvSpPr>
          <p:cNvPr id="4" name="Slide Number Placeholder 3"/>
          <p:cNvSpPr>
            <a:spLocks noGrp="1"/>
          </p:cNvSpPr>
          <p:nvPr>
            <p:ph type="sldNum" sz="quarter" idx="12"/>
          </p:nvPr>
        </p:nvSpPr>
        <p:spPr/>
        <p:txBody>
          <a:bodyPr/>
          <a:lstStyle/>
          <a:p>
            <a:fld id="{800332C6-A5C1-4D88-ADCE-6F3163D8595A}" type="slidenum">
              <a:rPr lang="en-US" smtClean="0"/>
              <a:t>39</a:t>
            </a:fld>
            <a:endParaRPr lang="en-US" dirty="0"/>
          </a:p>
        </p:txBody>
      </p:sp>
    </p:spTree>
    <p:extLst>
      <p:ext uri="{BB962C8B-B14F-4D97-AF65-F5344CB8AC3E}">
        <p14:creationId xmlns:p14="http://schemas.microsoft.com/office/powerpoint/2010/main" val="1546456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304800" y="228600"/>
          <a:ext cx="8839200" cy="647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1087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dirty="0" smtClean="0"/>
              <a:t>Debriefs</a:t>
            </a:r>
          </a:p>
        </p:txBody>
      </p:sp>
      <p:sp>
        <p:nvSpPr>
          <p:cNvPr id="101379" name="Content Placeholder 2"/>
          <p:cNvSpPr>
            <a:spLocks noGrp="1"/>
          </p:cNvSpPr>
          <p:nvPr>
            <p:ph idx="1"/>
          </p:nvPr>
        </p:nvSpPr>
        <p:spPr/>
        <p:txBody>
          <a:bodyPr rtlCol="0">
            <a:normAutofit fontScale="85000" lnSpcReduction="20000"/>
          </a:bodyPr>
          <a:lstStyle/>
          <a:p>
            <a:pPr eaLnBrk="1" fontAlgn="auto" hangingPunct="1">
              <a:spcAft>
                <a:spcPts val="0"/>
              </a:spcAft>
              <a:defRPr/>
            </a:pPr>
            <a:r>
              <a:rPr lang="en-US" dirty="0" smtClean="0"/>
              <a:t>After major OB hemorrhage event or simulation drill, provides opportunity to:</a:t>
            </a:r>
          </a:p>
          <a:p>
            <a:pPr lvl="1" eaLnBrk="1" fontAlgn="auto" hangingPunct="1">
              <a:spcAft>
                <a:spcPts val="0"/>
              </a:spcAft>
              <a:defRPr/>
            </a:pPr>
            <a:r>
              <a:rPr lang="en-US" dirty="0" smtClean="0"/>
              <a:t>Decompress</a:t>
            </a:r>
          </a:p>
          <a:p>
            <a:pPr lvl="1" eaLnBrk="1" fontAlgn="auto" hangingPunct="1">
              <a:spcAft>
                <a:spcPts val="0"/>
              </a:spcAft>
              <a:defRPr/>
            </a:pPr>
            <a:r>
              <a:rPr lang="en-US" dirty="0" smtClean="0"/>
              <a:t>Discover areas for improvement</a:t>
            </a:r>
          </a:p>
          <a:p>
            <a:pPr lvl="1" eaLnBrk="1" fontAlgn="auto" hangingPunct="1">
              <a:spcAft>
                <a:spcPts val="0"/>
              </a:spcAft>
              <a:defRPr/>
            </a:pPr>
            <a:r>
              <a:rPr lang="en-US" dirty="0" smtClean="0"/>
              <a:t>Benefit from immediate feedback</a:t>
            </a:r>
          </a:p>
          <a:p>
            <a:pPr lvl="1" eaLnBrk="1" fontAlgn="auto" hangingPunct="1">
              <a:spcAft>
                <a:spcPts val="0"/>
              </a:spcAft>
              <a:defRPr/>
            </a:pPr>
            <a:endParaRPr lang="en-US" dirty="0"/>
          </a:p>
          <a:p>
            <a:pPr eaLnBrk="1" fontAlgn="auto" hangingPunct="1">
              <a:spcAft>
                <a:spcPts val="0"/>
              </a:spcAft>
              <a:defRPr/>
            </a:pPr>
            <a:r>
              <a:rPr lang="en-US" dirty="0" smtClean="0"/>
              <a:t>Enhances retention of information</a:t>
            </a:r>
          </a:p>
          <a:p>
            <a:pPr eaLnBrk="1" fontAlgn="auto" hangingPunct="1">
              <a:spcAft>
                <a:spcPts val="0"/>
              </a:spcAft>
              <a:defRPr/>
            </a:pPr>
            <a:r>
              <a:rPr lang="en-US" dirty="0" smtClean="0"/>
              <a:t>Increases learner engagement</a:t>
            </a:r>
          </a:p>
          <a:p>
            <a:pPr eaLnBrk="1" fontAlgn="auto" hangingPunct="1">
              <a:spcAft>
                <a:spcPts val="0"/>
              </a:spcAft>
              <a:defRPr/>
            </a:pPr>
            <a:r>
              <a:rPr lang="en-US" dirty="0" smtClean="0"/>
              <a:t>Leads to higher staff confidence</a:t>
            </a:r>
          </a:p>
          <a:p>
            <a:pPr eaLnBrk="1" fontAlgn="auto" hangingPunct="1">
              <a:spcAft>
                <a:spcPts val="0"/>
              </a:spcAft>
              <a:defRPr/>
            </a:pPr>
            <a:endParaRPr lang="en-US" dirty="0"/>
          </a:p>
          <a:p>
            <a:pPr eaLnBrk="1" fontAlgn="auto" hangingPunct="1">
              <a:spcAft>
                <a:spcPts val="0"/>
              </a:spcAft>
              <a:defRPr/>
            </a:pPr>
            <a:r>
              <a:rPr lang="en-US" dirty="0" smtClean="0"/>
              <a:t>Is a learning opportunity, not punitive</a:t>
            </a:r>
          </a:p>
        </p:txBody>
      </p:sp>
      <p:sp>
        <p:nvSpPr>
          <p:cNvPr id="51205" name="Slide Number Placeholder 2"/>
          <p:cNvSpPr txBox="1">
            <a:spLocks/>
          </p:cNvSpPr>
          <p:nvPr/>
        </p:nvSpPr>
        <p:spPr bwMode="auto">
          <a:xfrm>
            <a:off x="8366125" y="6405563"/>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5B239C58-3583-4EC1-A98B-38D771DBD121}" type="slidenum">
              <a:rPr lang="en-US" altLang="en-US" sz="1200">
                <a:solidFill>
                  <a:schemeClr val="bg1"/>
                </a:solidFill>
                <a:latin typeface="Arial" charset="0"/>
                <a:ea typeface="ＭＳ Ｐゴシック" pitchFamily="34" charset="-128"/>
              </a:rPr>
              <a:pPr/>
              <a:t>40</a:t>
            </a:fld>
            <a:endParaRPr lang="en-US" altLang="en-US" sz="1200" dirty="0">
              <a:solidFill>
                <a:schemeClr val="bg1"/>
              </a:solidFill>
              <a:latin typeface="Arial" charset="0"/>
              <a:ea typeface="ＭＳ Ｐゴシック" pitchFamily="34" charset="-128"/>
            </a:endParaRPr>
          </a:p>
        </p:txBody>
      </p:sp>
      <p:sp>
        <p:nvSpPr>
          <p:cNvPr id="2" name="Slide Number Placeholder 1"/>
          <p:cNvSpPr>
            <a:spLocks noGrp="1"/>
          </p:cNvSpPr>
          <p:nvPr>
            <p:ph type="sldNum" sz="quarter" idx="12"/>
          </p:nvPr>
        </p:nvSpPr>
        <p:spPr/>
        <p:txBody>
          <a:bodyPr/>
          <a:lstStyle/>
          <a:p>
            <a:fld id="{800332C6-A5C1-4D88-ADCE-6F3163D8595A}" type="slidenum">
              <a:rPr lang="en-US" smtClean="0"/>
              <a:t>40</a:t>
            </a:fld>
            <a:endParaRPr lang="en-US" dirty="0"/>
          </a:p>
        </p:txBody>
      </p:sp>
    </p:spTree>
    <p:extLst>
      <p:ext uri="{BB962C8B-B14F-4D97-AF65-F5344CB8AC3E}">
        <p14:creationId xmlns:p14="http://schemas.microsoft.com/office/powerpoint/2010/main" val="39471801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dirty="0" smtClean="0"/>
              <a:t>Debriefing</a:t>
            </a:r>
          </a:p>
        </p:txBody>
      </p:sp>
      <p:sp>
        <p:nvSpPr>
          <p:cNvPr id="52227" name="Content Placeholder 2"/>
          <p:cNvSpPr>
            <a:spLocks noGrp="1"/>
          </p:cNvSpPr>
          <p:nvPr>
            <p:ph idx="1"/>
          </p:nvPr>
        </p:nvSpPr>
        <p:spPr>
          <a:xfrm>
            <a:off x="457200" y="1371600"/>
            <a:ext cx="8229600" cy="4754563"/>
          </a:xfrm>
        </p:spPr>
        <p:txBody>
          <a:bodyPr>
            <a:noAutofit/>
          </a:bodyPr>
          <a:lstStyle/>
          <a:p>
            <a:pPr eaLnBrk="1" hangingPunct="1"/>
            <a:r>
              <a:rPr lang="en-US" altLang="en-US" sz="2600" dirty="0" smtClean="0"/>
              <a:t>Led by facilitator (primary RN and primary MD)</a:t>
            </a:r>
          </a:p>
          <a:p>
            <a:pPr eaLnBrk="1" hangingPunct="1"/>
            <a:r>
              <a:rPr lang="en-US" altLang="en-US" sz="2600" dirty="0" smtClean="0"/>
              <a:t>Includes:</a:t>
            </a:r>
          </a:p>
          <a:p>
            <a:pPr lvl="1" eaLnBrk="1" hangingPunct="1"/>
            <a:r>
              <a:rPr lang="en-US" altLang="en-US" sz="2400" dirty="0" smtClean="0"/>
              <a:t>Recap of the situation</a:t>
            </a:r>
          </a:p>
          <a:p>
            <a:pPr lvl="1" eaLnBrk="1" hangingPunct="1"/>
            <a:r>
              <a:rPr lang="en-US" altLang="en-US" sz="2400" dirty="0" smtClean="0"/>
              <a:t>Key events that occurred</a:t>
            </a:r>
          </a:p>
          <a:p>
            <a:pPr lvl="1" eaLnBrk="1" hangingPunct="1"/>
            <a:r>
              <a:rPr lang="en-US" altLang="en-US" sz="2400" dirty="0" smtClean="0"/>
              <a:t>What worked</a:t>
            </a:r>
          </a:p>
          <a:p>
            <a:pPr lvl="1" eaLnBrk="1" hangingPunct="1"/>
            <a:r>
              <a:rPr lang="en-US" altLang="en-US" sz="2400" dirty="0" smtClean="0"/>
              <a:t>What did not work</a:t>
            </a:r>
          </a:p>
          <a:p>
            <a:pPr lvl="2" eaLnBrk="1" hangingPunct="1">
              <a:buFont typeface="Arial" charset="0"/>
              <a:buChar char="•"/>
            </a:pPr>
            <a:r>
              <a:rPr lang="en-US" altLang="en-US" dirty="0" smtClean="0"/>
              <a:t>E.g. communication, lack of necessary equipment</a:t>
            </a:r>
          </a:p>
          <a:p>
            <a:pPr lvl="1" eaLnBrk="1" hangingPunct="1"/>
            <a:r>
              <a:rPr lang="en-US" altLang="en-US" sz="2400" dirty="0" smtClean="0"/>
              <a:t>Discussion of what can be done differently</a:t>
            </a:r>
          </a:p>
          <a:p>
            <a:pPr eaLnBrk="1" hangingPunct="1"/>
            <a:r>
              <a:rPr lang="en-US" altLang="en-US" sz="2600" dirty="0" smtClean="0"/>
              <a:t>Completion of a debrief form</a:t>
            </a:r>
          </a:p>
        </p:txBody>
      </p:sp>
      <p:sp>
        <p:nvSpPr>
          <p:cNvPr id="52228" name="Slide Number Placeholder 2"/>
          <p:cNvSpPr txBox="1">
            <a:spLocks/>
          </p:cNvSpPr>
          <p:nvPr/>
        </p:nvSpPr>
        <p:spPr bwMode="auto">
          <a:xfrm>
            <a:off x="6781800" y="6473825"/>
            <a:ext cx="601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endParaRPr lang="en-US" altLang="en-US" sz="1200" dirty="0">
              <a:solidFill>
                <a:srgbClr val="898989"/>
              </a:solidFill>
              <a:latin typeface="Arial" charset="0"/>
              <a:ea typeface="ＭＳ Ｐゴシック" pitchFamily="34" charset="-128"/>
            </a:endParaRPr>
          </a:p>
        </p:txBody>
      </p:sp>
      <p:sp>
        <p:nvSpPr>
          <p:cNvPr id="52230" name="Slide Number Placeholder 2"/>
          <p:cNvSpPr txBox="1">
            <a:spLocks/>
          </p:cNvSpPr>
          <p:nvPr/>
        </p:nvSpPr>
        <p:spPr bwMode="auto">
          <a:xfrm>
            <a:off x="8366125" y="6405563"/>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fld id="{0D45FDCB-0CEB-4209-A3BA-B470C64E5334}" type="slidenum">
              <a:rPr lang="en-US" altLang="en-US" sz="1200">
                <a:solidFill>
                  <a:schemeClr val="bg1"/>
                </a:solidFill>
                <a:latin typeface="Arial" charset="0"/>
                <a:ea typeface="ＭＳ Ｐゴシック" pitchFamily="34" charset="-128"/>
              </a:rPr>
              <a:pPr/>
              <a:t>41</a:t>
            </a:fld>
            <a:endParaRPr lang="en-US" altLang="en-US" sz="1200" dirty="0">
              <a:solidFill>
                <a:schemeClr val="bg1"/>
              </a:solidFill>
              <a:latin typeface="Arial" charset="0"/>
              <a:ea typeface="ＭＳ Ｐゴシック" pitchFamily="34" charset="-128"/>
            </a:endParaRPr>
          </a:p>
        </p:txBody>
      </p:sp>
      <p:sp>
        <p:nvSpPr>
          <p:cNvPr id="2" name="Slide Number Placeholder 1"/>
          <p:cNvSpPr>
            <a:spLocks noGrp="1"/>
          </p:cNvSpPr>
          <p:nvPr>
            <p:ph type="sldNum" sz="quarter" idx="12"/>
          </p:nvPr>
        </p:nvSpPr>
        <p:spPr/>
        <p:txBody>
          <a:bodyPr/>
          <a:lstStyle/>
          <a:p>
            <a:fld id="{800332C6-A5C1-4D88-ADCE-6F3163D8595A}" type="slidenum">
              <a:rPr lang="en-US" smtClean="0"/>
              <a:t>41</a:t>
            </a:fld>
            <a:endParaRPr lang="en-US" dirty="0"/>
          </a:p>
        </p:txBody>
      </p:sp>
    </p:spTree>
    <p:extLst>
      <p:ext uri="{BB962C8B-B14F-4D97-AF65-F5344CB8AC3E}">
        <p14:creationId xmlns:p14="http://schemas.microsoft.com/office/powerpoint/2010/main" val="2566163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1935162"/>
          </a:xfrm>
        </p:spPr>
        <p:txBody>
          <a:bodyPr>
            <a:noAutofit/>
          </a:bodyPr>
          <a:lstStyle/>
          <a:p>
            <a:pPr>
              <a:spcBef>
                <a:spcPts val="1200"/>
              </a:spcBef>
            </a:pPr>
            <a:r>
              <a:rPr lang="en-US" dirty="0" smtClean="0">
                <a:ea typeface="ＭＳ Ｐゴシック" pitchFamily="34" charset="-128"/>
              </a:rPr>
              <a:t>Systems </a:t>
            </a:r>
            <a:r>
              <a:rPr lang="en-US" dirty="0">
                <a:ea typeface="ＭＳ Ｐゴシック" pitchFamily="34" charset="-128"/>
              </a:rPr>
              <a:t>Approach to </a:t>
            </a:r>
            <a:r>
              <a:rPr lang="en-US" dirty="0" smtClean="0">
                <a:ea typeface="ＭＳ Ｐゴシック" pitchFamily="34" charset="-128"/>
              </a:rPr>
              <a:t>Obstetric </a:t>
            </a:r>
            <a:r>
              <a:rPr lang="en-US" dirty="0">
                <a:ea typeface="ＭＳ Ｐゴシック" pitchFamily="34" charset="-128"/>
              </a:rPr>
              <a:t>Hemorrhage</a:t>
            </a:r>
            <a:endParaRPr lang="en-US" dirty="0"/>
          </a:p>
        </p:txBody>
      </p:sp>
      <p:sp>
        <p:nvSpPr>
          <p:cNvPr id="3" name="Content Placeholder 2"/>
          <p:cNvSpPr>
            <a:spLocks noGrp="1"/>
          </p:cNvSpPr>
          <p:nvPr>
            <p:ph idx="1"/>
          </p:nvPr>
        </p:nvSpPr>
        <p:spPr>
          <a:xfrm>
            <a:off x="457200" y="2286000"/>
            <a:ext cx="8077200" cy="3810000"/>
          </a:xfrm>
        </p:spPr>
        <p:txBody>
          <a:bodyPr>
            <a:normAutofit fontScale="85000" lnSpcReduction="20000"/>
          </a:bodyPr>
          <a:lstStyle/>
          <a:p>
            <a:pPr>
              <a:lnSpc>
                <a:spcPct val="80000"/>
              </a:lnSpc>
            </a:pPr>
            <a:r>
              <a:rPr lang="en-US" dirty="0">
                <a:ea typeface="ＭＳ Ｐゴシック" pitchFamily="34" charset="-128"/>
              </a:rPr>
              <a:t>Department: OB Hemorrhage Protocol with stages</a:t>
            </a:r>
          </a:p>
          <a:p>
            <a:pPr>
              <a:lnSpc>
                <a:spcPct val="80000"/>
              </a:lnSpc>
            </a:pPr>
            <a:r>
              <a:rPr lang="en-US" dirty="0">
                <a:ea typeface="ＭＳ Ｐゴシック" pitchFamily="34" charset="-128"/>
              </a:rPr>
              <a:t>Hospital: Massive Transfusion Protocol</a:t>
            </a:r>
          </a:p>
          <a:p>
            <a:pPr>
              <a:lnSpc>
                <a:spcPct val="80000"/>
              </a:lnSpc>
            </a:pPr>
            <a:r>
              <a:rPr lang="en-US" dirty="0">
                <a:ea typeface="ＭＳ Ｐゴシック" pitchFamily="34" charset="-128"/>
              </a:rPr>
              <a:t>Summary Flow algorithm: graphic or tabular</a:t>
            </a:r>
          </a:p>
          <a:p>
            <a:pPr>
              <a:lnSpc>
                <a:spcPct val="80000"/>
              </a:lnSpc>
            </a:pPr>
            <a:r>
              <a:rPr lang="en-US" dirty="0">
                <a:ea typeface="ＭＳ Ｐゴシック" pitchFamily="34" charset="-128"/>
              </a:rPr>
              <a:t>Nursing checklist by stages</a:t>
            </a:r>
          </a:p>
          <a:p>
            <a:pPr>
              <a:lnSpc>
                <a:spcPct val="80000"/>
              </a:lnSpc>
            </a:pPr>
            <a:r>
              <a:rPr lang="en-US" dirty="0">
                <a:ea typeface="ＭＳ Ｐゴシック" pitchFamily="34" charset="-128"/>
              </a:rPr>
              <a:t>Documentation forms: OB Hemorrhage Report</a:t>
            </a:r>
          </a:p>
          <a:p>
            <a:pPr>
              <a:lnSpc>
                <a:spcPct val="80000"/>
              </a:lnSpc>
            </a:pPr>
            <a:r>
              <a:rPr lang="en-US" dirty="0">
                <a:ea typeface="ＭＳ Ｐゴシック" pitchFamily="34" charset="-128"/>
              </a:rPr>
              <a:t>Worksheets to assist with assessment of blood loss</a:t>
            </a:r>
          </a:p>
          <a:p>
            <a:pPr>
              <a:lnSpc>
                <a:spcPct val="80000"/>
              </a:lnSpc>
            </a:pPr>
            <a:r>
              <a:rPr lang="en-US" dirty="0">
                <a:ea typeface="ＭＳ Ｐゴシック" pitchFamily="34" charset="-128"/>
              </a:rPr>
              <a:t>Hemorrhage cart/kit</a:t>
            </a:r>
          </a:p>
          <a:p>
            <a:pPr>
              <a:lnSpc>
                <a:spcPct val="80000"/>
              </a:lnSpc>
            </a:pPr>
            <a:r>
              <a:rPr lang="en-US" dirty="0">
                <a:ea typeface="ＭＳ Ｐゴシック" pitchFamily="34" charset="-128"/>
              </a:rPr>
              <a:t>Instruction cards for new procedures in cart or </a:t>
            </a:r>
          </a:p>
          <a:p>
            <a:pPr>
              <a:lnSpc>
                <a:spcPct val="80000"/>
              </a:lnSpc>
            </a:pPr>
            <a:r>
              <a:rPr lang="en-US" dirty="0">
                <a:ea typeface="ＭＳ Ｐゴシック" pitchFamily="34" charset="-128"/>
              </a:rPr>
              <a:t>Drills</a:t>
            </a:r>
          </a:p>
          <a:p>
            <a:pPr lvl="2"/>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42</a:t>
            </a:fld>
            <a:endParaRPr lang="en-US" dirty="0"/>
          </a:p>
        </p:txBody>
      </p:sp>
      <p:pic>
        <p:nvPicPr>
          <p:cNvPr id="5" name="Picture 13" descr="Screen shot 2013-06-04 at 3.47.11 P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28600"/>
            <a:ext cx="1498600" cy="60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595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How did it go?</a:t>
            </a:r>
            <a:endParaRPr lang="en-US" dirty="0"/>
          </a:p>
        </p:txBody>
      </p:sp>
      <p:sp>
        <p:nvSpPr>
          <p:cNvPr id="6" name="Subtitle 5"/>
          <p:cNvSpPr>
            <a:spLocks noGrp="1"/>
          </p:cNvSpPr>
          <p:nvPr>
            <p:ph type="subTitle" idx="1"/>
          </p:nvPr>
        </p:nvSpPr>
        <p:spPr/>
        <p:txBody>
          <a:bodyPr/>
          <a:lstStyle/>
          <a:p>
            <a:endParaRPr lang="en-US" dirty="0"/>
          </a:p>
        </p:txBody>
      </p:sp>
      <p:sp>
        <p:nvSpPr>
          <p:cNvPr id="4" name="Slide Number Placeholder 3"/>
          <p:cNvSpPr>
            <a:spLocks noGrp="1"/>
          </p:cNvSpPr>
          <p:nvPr>
            <p:ph type="sldNum" sz="quarter" idx="4294967295"/>
          </p:nvPr>
        </p:nvSpPr>
        <p:spPr>
          <a:xfrm>
            <a:off x="0" y="6400800"/>
            <a:ext cx="381000" cy="317500"/>
          </a:xfrm>
        </p:spPr>
        <p:txBody>
          <a:bodyPr/>
          <a:lstStyle/>
          <a:p>
            <a:fld id="{800332C6-A5C1-4D88-ADCE-6F3163D8595A}" type="slidenum">
              <a:rPr lang="en-US" smtClean="0"/>
              <a:t>43</a:t>
            </a:fld>
            <a:endParaRPr lang="en-US" dirty="0"/>
          </a:p>
        </p:txBody>
      </p:sp>
    </p:spTree>
    <p:extLst>
      <p:ext uri="{BB962C8B-B14F-4D97-AF65-F5344CB8AC3E}">
        <p14:creationId xmlns:p14="http://schemas.microsoft.com/office/powerpoint/2010/main" val="3934394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Autofit/>
          </a:bodyPr>
          <a:lstStyle/>
          <a:p>
            <a:r>
              <a:rPr lang="en-US" sz="3200" b="1" dirty="0"/>
              <a:t>Active Management of Third Stage</a:t>
            </a:r>
            <a:r>
              <a:rPr lang="en-US" sz="3200" dirty="0"/>
              <a:t/>
            </a:r>
            <a:br>
              <a:rPr lang="en-US" sz="3200" dirty="0"/>
            </a:br>
            <a:r>
              <a:rPr lang="en-US" sz="2000" dirty="0" smtClean="0"/>
              <a:t>Percent </a:t>
            </a:r>
            <a:r>
              <a:rPr lang="en-US" sz="2000" dirty="0"/>
              <a:t>of </a:t>
            </a:r>
            <a:r>
              <a:rPr lang="en-US" sz="2000" dirty="0" smtClean="0"/>
              <a:t>women (chart audit) who received documented </a:t>
            </a:r>
            <a:r>
              <a:rPr lang="en-US" sz="2000" u="sng" dirty="0" smtClean="0"/>
              <a:t>vaginal</a:t>
            </a:r>
            <a:r>
              <a:rPr lang="en-US" sz="2000" dirty="0" smtClean="0"/>
              <a:t> deliveries </a:t>
            </a:r>
            <a:r>
              <a:rPr lang="en-US" sz="2000" dirty="0"/>
              <a:t>received </a:t>
            </a:r>
            <a:r>
              <a:rPr lang="en-US" sz="2000" dirty="0" smtClean="0"/>
              <a:t>active </a:t>
            </a:r>
            <a:r>
              <a:rPr lang="en-US" sz="2000" dirty="0"/>
              <a:t>m</a:t>
            </a:r>
            <a:r>
              <a:rPr lang="en-US" sz="2000" dirty="0" smtClean="0"/>
              <a:t>anagement </a:t>
            </a:r>
            <a:r>
              <a:rPr lang="en-US" sz="2000" dirty="0"/>
              <a:t>of the </a:t>
            </a:r>
            <a:r>
              <a:rPr lang="en-US" sz="2000" dirty="0" smtClean="0"/>
              <a:t>third stage </a:t>
            </a:r>
            <a:r>
              <a:rPr lang="en-US" sz="2000" dirty="0"/>
              <a:t>of labor</a:t>
            </a:r>
          </a:p>
        </p:txBody>
      </p:sp>
      <p:sp>
        <p:nvSpPr>
          <p:cNvPr id="4" name="Slide Number Placeholder 3"/>
          <p:cNvSpPr>
            <a:spLocks noGrp="1"/>
          </p:cNvSpPr>
          <p:nvPr>
            <p:ph type="sldNum" sz="quarter" idx="12"/>
          </p:nvPr>
        </p:nvSpPr>
        <p:spPr/>
        <p:txBody>
          <a:bodyPr/>
          <a:lstStyle/>
          <a:p>
            <a:fld id="{800332C6-A5C1-4D88-ADCE-6F3163D8595A}" type="slidenum">
              <a:rPr lang="en-US" smtClean="0"/>
              <a:t>44</a:t>
            </a:fld>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31482"/>
          <a:stretch/>
        </p:blipFill>
        <p:spPr>
          <a:xfrm>
            <a:off x="609600" y="1676400"/>
            <a:ext cx="7848600" cy="4588828"/>
          </a:xfrm>
        </p:spPr>
      </p:pic>
    </p:spTree>
    <p:extLst>
      <p:ext uri="{BB962C8B-B14F-4D97-AF65-F5344CB8AC3E}">
        <p14:creationId xmlns:p14="http://schemas.microsoft.com/office/powerpoint/2010/main" val="12163779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sz="3600" b="1" dirty="0" smtClean="0"/>
              <a:t>Quantification of Blood Loss</a:t>
            </a:r>
            <a:br>
              <a:rPr lang="en-US" sz="3600" b="1" dirty="0" smtClean="0"/>
            </a:br>
            <a:r>
              <a:rPr lang="en-US" sz="2200" dirty="0" smtClean="0"/>
              <a:t>Percent </a:t>
            </a:r>
            <a:r>
              <a:rPr lang="en-US" sz="2200" dirty="0"/>
              <a:t>of </a:t>
            </a:r>
            <a:r>
              <a:rPr lang="en-US" sz="2200" u="sng" dirty="0"/>
              <a:t>All Reporting Hospitals</a:t>
            </a:r>
            <a:r>
              <a:rPr lang="en-US" sz="2200" dirty="0"/>
              <a:t> at which each quantification </a:t>
            </a:r>
            <a:r>
              <a:rPr lang="en-US" sz="2200" dirty="0" smtClean="0"/>
              <a:t>method </a:t>
            </a:r>
            <a:r>
              <a:rPr lang="en-US" sz="2200" dirty="0"/>
              <a:t>was used for VAGINAL deliveries</a:t>
            </a:r>
          </a:p>
        </p:txBody>
      </p:sp>
      <p:sp>
        <p:nvSpPr>
          <p:cNvPr id="4" name="Slide Number Placeholder 3"/>
          <p:cNvSpPr>
            <a:spLocks noGrp="1"/>
          </p:cNvSpPr>
          <p:nvPr>
            <p:ph type="sldNum" sz="quarter" idx="12"/>
          </p:nvPr>
        </p:nvSpPr>
        <p:spPr/>
        <p:txBody>
          <a:bodyPr/>
          <a:lstStyle/>
          <a:p>
            <a:fld id="{800332C6-A5C1-4D88-ADCE-6F3163D8595A}" type="slidenum">
              <a:rPr lang="en-US" smtClean="0"/>
              <a:t>45</a:t>
            </a:fld>
            <a:endParaRPr lang="en-US" dirty="0"/>
          </a:p>
        </p:txBody>
      </p:sp>
      <p:graphicFrame>
        <p:nvGraphicFramePr>
          <p:cNvPr id="7" name="Content Placeholder 6"/>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36488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2800" b="1" dirty="0"/>
              <a:t>Quantification of Blood Loss </a:t>
            </a:r>
            <a:r>
              <a:rPr lang="en-US" sz="2800" b="1" dirty="0" smtClean="0"/>
              <a:t/>
            </a:r>
            <a:br>
              <a:rPr lang="en-US" sz="2800" b="1" dirty="0" smtClean="0"/>
            </a:br>
            <a:r>
              <a:rPr lang="en-US" sz="2200" dirty="0" smtClean="0"/>
              <a:t>Percent </a:t>
            </a:r>
            <a:r>
              <a:rPr lang="en-US" sz="2200" dirty="0"/>
              <a:t>of </a:t>
            </a:r>
            <a:r>
              <a:rPr lang="en-US" sz="2200" u="sng" dirty="0"/>
              <a:t>All Reporting Hospitals</a:t>
            </a:r>
            <a:r>
              <a:rPr lang="en-US" sz="2200" dirty="0"/>
              <a:t> at which each quantification methods was used for CESAREAN deliveries</a:t>
            </a:r>
          </a:p>
        </p:txBody>
      </p:sp>
      <p:sp>
        <p:nvSpPr>
          <p:cNvPr id="4" name="Slide Number Placeholder 3"/>
          <p:cNvSpPr>
            <a:spLocks noGrp="1"/>
          </p:cNvSpPr>
          <p:nvPr>
            <p:ph type="sldNum" sz="quarter" idx="12"/>
          </p:nvPr>
        </p:nvSpPr>
        <p:spPr/>
        <p:txBody>
          <a:bodyPr/>
          <a:lstStyle/>
          <a:p>
            <a:fld id="{800332C6-A5C1-4D88-ADCE-6F3163D8595A}" type="slidenum">
              <a:rPr lang="en-US" smtClean="0"/>
              <a:t>46</a:t>
            </a:fld>
            <a:endParaRPr lang="en-US" dirty="0"/>
          </a:p>
        </p:txBody>
      </p:sp>
      <p:graphicFrame>
        <p:nvGraphicFramePr>
          <p:cNvPr id="7" name="Content Placeholder 6"/>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76491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Total Units of Each Type of Blood Product Transfused per 100 births</a:t>
            </a:r>
            <a:endParaRPr lang="en-US" sz="36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6191" y="1524000"/>
            <a:ext cx="8575418" cy="4572000"/>
          </a:xfrm>
        </p:spPr>
      </p:pic>
      <p:sp>
        <p:nvSpPr>
          <p:cNvPr id="4" name="Slide Number Placeholder 3"/>
          <p:cNvSpPr>
            <a:spLocks noGrp="1"/>
          </p:cNvSpPr>
          <p:nvPr>
            <p:ph type="sldNum" sz="quarter" idx="12"/>
          </p:nvPr>
        </p:nvSpPr>
        <p:spPr/>
        <p:txBody>
          <a:bodyPr/>
          <a:lstStyle/>
          <a:p>
            <a:fld id="{800332C6-A5C1-4D88-ADCE-6F3163D8595A}" type="slidenum">
              <a:rPr lang="en-US" smtClean="0">
                <a:solidFill>
                  <a:prstClr val="white"/>
                </a:solidFill>
              </a:rPr>
              <a:pPr/>
              <a:t>47</a:t>
            </a:fld>
            <a:endParaRPr lang="en-US" dirty="0">
              <a:solidFill>
                <a:prstClr val="white"/>
              </a:solidFill>
            </a:endParaRPr>
          </a:p>
        </p:txBody>
      </p:sp>
    </p:spTree>
    <p:extLst>
      <p:ext uri="{BB962C8B-B14F-4D97-AF65-F5344CB8AC3E}">
        <p14:creationId xmlns:p14="http://schemas.microsoft.com/office/powerpoint/2010/main" val="22681227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Autofit/>
          </a:bodyPr>
          <a:lstStyle/>
          <a:p>
            <a:r>
              <a:rPr lang="en-US" sz="3600" dirty="0" smtClean="0"/>
              <a:t>Percent of women transfused with any blood product during the birth admission</a:t>
            </a:r>
            <a:endParaRPr lang="en-US" sz="36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981200"/>
            <a:ext cx="8649521" cy="4038600"/>
          </a:xfrm>
        </p:spPr>
      </p:pic>
      <p:sp>
        <p:nvSpPr>
          <p:cNvPr id="4" name="Slide Number Placeholder 3"/>
          <p:cNvSpPr>
            <a:spLocks noGrp="1"/>
          </p:cNvSpPr>
          <p:nvPr>
            <p:ph type="sldNum" sz="quarter" idx="12"/>
          </p:nvPr>
        </p:nvSpPr>
        <p:spPr/>
        <p:txBody>
          <a:bodyPr/>
          <a:lstStyle/>
          <a:p>
            <a:fld id="{800332C6-A5C1-4D88-ADCE-6F3163D8595A}" type="slidenum">
              <a:rPr lang="en-US" smtClean="0"/>
              <a:t>48</a:t>
            </a:fld>
            <a:endParaRPr lang="en-US" dirty="0"/>
          </a:p>
        </p:txBody>
      </p:sp>
    </p:spTree>
    <p:extLst>
      <p:ext uri="{BB962C8B-B14F-4D97-AF65-F5344CB8AC3E}">
        <p14:creationId xmlns:p14="http://schemas.microsoft.com/office/powerpoint/2010/main" val="9807433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r>
              <a:rPr lang="en-US" dirty="0"/>
              <a:t>Percent of women transfused with </a:t>
            </a:r>
            <a:r>
              <a:rPr lang="en-US" dirty="0" smtClean="0"/>
              <a:t>&gt;3 units of any product </a:t>
            </a:r>
            <a:r>
              <a:rPr lang="en-US" dirty="0"/>
              <a:t>during the birth admission</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854" y="1905000"/>
            <a:ext cx="8745967" cy="4092926"/>
          </a:xfrm>
        </p:spPr>
      </p:pic>
      <p:sp>
        <p:nvSpPr>
          <p:cNvPr id="4" name="Slide Number Placeholder 3"/>
          <p:cNvSpPr>
            <a:spLocks noGrp="1"/>
          </p:cNvSpPr>
          <p:nvPr>
            <p:ph type="sldNum" sz="quarter" idx="12"/>
          </p:nvPr>
        </p:nvSpPr>
        <p:spPr/>
        <p:txBody>
          <a:bodyPr/>
          <a:lstStyle/>
          <a:p>
            <a:fld id="{800332C6-A5C1-4D88-ADCE-6F3163D8595A}" type="slidenum">
              <a:rPr lang="en-US" smtClean="0"/>
              <a:t>49</a:t>
            </a:fld>
            <a:endParaRPr lang="en-US" dirty="0"/>
          </a:p>
        </p:txBody>
      </p:sp>
    </p:spTree>
    <p:extLst>
      <p:ext uri="{BB962C8B-B14F-4D97-AF65-F5344CB8AC3E}">
        <p14:creationId xmlns:p14="http://schemas.microsoft.com/office/powerpoint/2010/main" val="2700997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0332C6-A5C1-4D88-ADCE-6F3163D8595A}" type="slidenum">
              <a:rPr lang="en-US" smtClean="0"/>
              <a:t>5</a:t>
            </a:fld>
            <a:endParaRPr lang="en-US" dirty="0"/>
          </a:p>
        </p:txBody>
      </p:sp>
      <p:sp>
        <p:nvSpPr>
          <p:cNvPr id="5" name="Title 1"/>
          <p:cNvSpPr txBox="1">
            <a:spLocks/>
          </p:cNvSpPr>
          <p:nvPr/>
        </p:nvSpPr>
        <p:spPr>
          <a:xfrm>
            <a:off x="457200" y="274638"/>
            <a:ext cx="8229600" cy="11731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3800" b="1" kern="1200">
                <a:solidFill>
                  <a:srgbClr val="00510B"/>
                </a:solidFill>
                <a:latin typeface="Garamond" pitchFamily="18" charset="0"/>
                <a:ea typeface="+mj-ea"/>
                <a:cs typeface="+mj-cs"/>
              </a:defRPr>
            </a:lvl1pPr>
          </a:lstStyle>
          <a:p>
            <a:r>
              <a:rPr lang="en-US" altLang="en-US" dirty="0" smtClean="0"/>
              <a:t>The Four R’s of Obstetrical Hemorrhage</a:t>
            </a:r>
          </a:p>
        </p:txBody>
      </p:sp>
      <p:sp>
        <p:nvSpPr>
          <p:cNvPr id="6" name="Content Placeholder 2"/>
          <p:cNvSpPr txBox="1">
            <a:spLocks/>
          </p:cNvSpPr>
          <p:nvPr/>
        </p:nvSpPr>
        <p:spPr>
          <a:xfrm>
            <a:off x="457200" y="1981200"/>
            <a:ext cx="8229600" cy="350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spcAft>
                <a:spcPts val="600"/>
              </a:spcAft>
              <a:buFontTx/>
              <a:buBlip>
                <a:blip r:embed="rId2"/>
              </a:buBlip>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spcAft>
                <a:spcPts val="600"/>
              </a:spcAft>
              <a:buFontTx/>
              <a:buBlip>
                <a:blip r:embed="rId2"/>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spcAft>
                <a:spcPts val="600"/>
              </a:spcAft>
              <a:buFontTx/>
              <a:buBlip>
                <a:blip r:embed="rId2"/>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spcAft>
                <a:spcPts val="600"/>
              </a:spcAft>
              <a:buFontTx/>
              <a:buBlip>
                <a:blip r:embed="rId2"/>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spcAft>
                <a:spcPts val="600"/>
              </a:spcAft>
              <a:buFontTx/>
              <a:buBlip>
                <a:blip r:embed="rId2"/>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smtClean="0"/>
              <a:t>Readiness – Ob Hemorrhage Protocol</a:t>
            </a:r>
          </a:p>
          <a:p>
            <a:r>
              <a:rPr lang="en-US" altLang="en-US" dirty="0" smtClean="0"/>
              <a:t>Recognition – Risk Assessment</a:t>
            </a:r>
          </a:p>
          <a:p>
            <a:r>
              <a:rPr lang="en-US" altLang="en-US" dirty="0" smtClean="0"/>
              <a:t>Response – Active Management &amp; Treatment</a:t>
            </a:r>
          </a:p>
          <a:p>
            <a:r>
              <a:rPr lang="en-US" altLang="en-US" dirty="0" smtClean="0"/>
              <a:t>Reporting – Debriefing &amp; Root Cause Analysis</a:t>
            </a:r>
          </a:p>
        </p:txBody>
      </p:sp>
    </p:spTree>
    <p:extLst>
      <p:ext uri="{BB962C8B-B14F-4D97-AF65-F5344CB8AC3E}">
        <p14:creationId xmlns:p14="http://schemas.microsoft.com/office/powerpoint/2010/main" val="963462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90800"/>
            <a:ext cx="8001000" cy="1371600"/>
          </a:xfrm>
        </p:spPr>
        <p:txBody>
          <a:bodyPr>
            <a:noAutofit/>
          </a:bodyPr>
          <a:lstStyle/>
          <a:p>
            <a:r>
              <a:rPr lang="en-US" sz="3200" dirty="0" smtClean="0">
                <a:latin typeface="Arial" panose="020B0604020202020204" pitchFamily="34" charset="0"/>
                <a:cs typeface="Arial" panose="020B0604020202020204" pitchFamily="34" charset="0"/>
              </a:rPr>
              <a:t>What did we learn?</a:t>
            </a:r>
            <a:br>
              <a:rPr lang="en-US" sz="3200" dirty="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363390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Needs change over time</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Initial visits</a:t>
            </a:r>
          </a:p>
          <a:p>
            <a:pPr lvl="1"/>
            <a:r>
              <a:rPr lang="en-US" dirty="0" smtClean="0"/>
              <a:t>Beneficial for the initiative</a:t>
            </a:r>
          </a:p>
          <a:p>
            <a:pPr lvl="1"/>
            <a:r>
              <a:rPr lang="en-US" dirty="0" smtClean="0"/>
              <a:t>Who are the players?</a:t>
            </a:r>
          </a:p>
          <a:p>
            <a:pPr lvl="1"/>
            <a:r>
              <a:rPr lang="en-US" dirty="0" smtClean="0"/>
              <a:t>What is the setting?</a:t>
            </a:r>
          </a:p>
          <a:p>
            <a:pPr lvl="1"/>
            <a:r>
              <a:rPr lang="en-US" dirty="0" smtClean="0"/>
              <a:t>What are the resources?</a:t>
            </a:r>
          </a:p>
          <a:p>
            <a:r>
              <a:rPr lang="en-US" dirty="0" smtClean="0"/>
              <a:t>Opportunities</a:t>
            </a:r>
          </a:p>
          <a:p>
            <a:pPr lvl="1"/>
            <a:r>
              <a:rPr lang="en-US" dirty="0" smtClean="0"/>
              <a:t> Introduced concepts</a:t>
            </a:r>
          </a:p>
          <a:p>
            <a:pPr lvl="1"/>
            <a:r>
              <a:rPr lang="en-US" dirty="0" smtClean="0"/>
              <a:t>Provide the basis and rationale</a:t>
            </a:r>
          </a:p>
          <a:p>
            <a:pPr lvl="1"/>
            <a:r>
              <a:rPr lang="en-US" dirty="0" smtClean="0"/>
              <a:t>Help formulate an action plan</a:t>
            </a:r>
          </a:p>
          <a:p>
            <a:endParaRPr lang="en-US" dirty="0"/>
          </a:p>
        </p:txBody>
      </p:sp>
    </p:spTree>
    <p:extLst>
      <p:ext uri="{BB962C8B-B14F-4D97-AF65-F5344CB8AC3E}">
        <p14:creationId xmlns:p14="http://schemas.microsoft.com/office/powerpoint/2010/main" val="1052243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 in the initiative</a:t>
            </a:r>
            <a:endParaRPr lang="en-US" dirty="0"/>
          </a:p>
        </p:txBody>
      </p:sp>
      <p:sp>
        <p:nvSpPr>
          <p:cNvPr id="3" name="Content Placeholder 2"/>
          <p:cNvSpPr>
            <a:spLocks noGrp="1"/>
          </p:cNvSpPr>
          <p:nvPr>
            <p:ph idx="1"/>
          </p:nvPr>
        </p:nvSpPr>
        <p:spPr/>
        <p:txBody>
          <a:bodyPr>
            <a:normAutofit lnSpcReduction="10000"/>
          </a:bodyPr>
          <a:lstStyle/>
          <a:p>
            <a:r>
              <a:rPr lang="en-US" dirty="0" smtClean="0"/>
              <a:t>Visits were more directed</a:t>
            </a:r>
          </a:p>
          <a:p>
            <a:pPr lvl="1"/>
            <a:r>
              <a:rPr lang="en-US" dirty="0" smtClean="0"/>
              <a:t>No longer low hanging fruit</a:t>
            </a:r>
          </a:p>
          <a:p>
            <a:pPr marL="342900" lvl="1" indent="0">
              <a:buNone/>
            </a:pPr>
            <a:endParaRPr lang="en-US" dirty="0" smtClean="0"/>
          </a:p>
          <a:p>
            <a:pPr lvl="1"/>
            <a:r>
              <a:rPr lang="en-US" dirty="0" smtClean="0"/>
              <a:t>What are the barriers?</a:t>
            </a:r>
          </a:p>
          <a:p>
            <a:pPr marL="342900" lvl="1" indent="0">
              <a:buNone/>
            </a:pPr>
            <a:endParaRPr lang="en-US" dirty="0" smtClean="0"/>
          </a:p>
          <a:p>
            <a:pPr lvl="1"/>
            <a:r>
              <a:rPr lang="en-US" dirty="0" smtClean="0"/>
              <a:t>What interventions have been tried?</a:t>
            </a:r>
          </a:p>
          <a:p>
            <a:pPr marL="342900" lvl="1" indent="0">
              <a:buNone/>
            </a:pPr>
            <a:endParaRPr lang="en-US" dirty="0" smtClean="0"/>
          </a:p>
          <a:p>
            <a:pPr lvl="1"/>
            <a:r>
              <a:rPr lang="en-US" dirty="0" smtClean="0"/>
              <a:t>Perspectives may differ</a:t>
            </a:r>
          </a:p>
        </p:txBody>
      </p:sp>
    </p:spTree>
    <p:extLst>
      <p:ext uri="{BB962C8B-B14F-4D97-AF65-F5344CB8AC3E}">
        <p14:creationId xmlns:p14="http://schemas.microsoft.com/office/powerpoint/2010/main" val="27067731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Needs assessment</a:t>
            </a:r>
          </a:p>
          <a:p>
            <a:pPr marL="0" indent="0">
              <a:buNone/>
            </a:pPr>
            <a:endParaRPr lang="en-US" dirty="0" smtClean="0"/>
          </a:p>
          <a:p>
            <a:r>
              <a:rPr lang="en-US" dirty="0" smtClean="0"/>
              <a:t>Address criticism head on</a:t>
            </a:r>
          </a:p>
          <a:p>
            <a:endParaRPr lang="en-US" dirty="0"/>
          </a:p>
          <a:p>
            <a:r>
              <a:rPr lang="en-US" dirty="0" smtClean="0"/>
              <a:t>Different approaches may be appropriate</a:t>
            </a:r>
          </a:p>
          <a:p>
            <a:pPr lvl="1"/>
            <a:r>
              <a:rPr lang="en-US" dirty="0" smtClean="0"/>
              <a:t>Science</a:t>
            </a:r>
          </a:p>
          <a:p>
            <a:pPr lvl="1"/>
            <a:r>
              <a:rPr lang="en-US" dirty="0" smtClean="0"/>
              <a:t>Vignettes</a:t>
            </a:r>
          </a:p>
          <a:p>
            <a:pPr lvl="1"/>
            <a:r>
              <a:rPr lang="en-US" dirty="0" smtClean="0"/>
              <a:t>Data on progress</a:t>
            </a:r>
          </a:p>
          <a:p>
            <a:endParaRPr lang="en-US" dirty="0" smtClean="0"/>
          </a:p>
          <a:p>
            <a:endParaRPr lang="en-US" dirty="0"/>
          </a:p>
        </p:txBody>
      </p:sp>
    </p:spTree>
    <p:extLst>
      <p:ext uri="{BB962C8B-B14F-4D97-AF65-F5344CB8AC3E}">
        <p14:creationId xmlns:p14="http://schemas.microsoft.com/office/powerpoint/2010/main" val="13305203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findings</a:t>
            </a:r>
            <a:endParaRPr lang="en-US" dirty="0"/>
          </a:p>
        </p:txBody>
      </p:sp>
      <p:sp>
        <p:nvSpPr>
          <p:cNvPr id="3" name="Content Placeholder 2"/>
          <p:cNvSpPr>
            <a:spLocks noGrp="1"/>
          </p:cNvSpPr>
          <p:nvPr>
            <p:ph idx="1"/>
          </p:nvPr>
        </p:nvSpPr>
        <p:spPr/>
        <p:txBody>
          <a:bodyPr>
            <a:normAutofit lnSpcReduction="10000"/>
          </a:bodyPr>
          <a:lstStyle/>
          <a:p>
            <a:r>
              <a:rPr lang="en-US" dirty="0" smtClean="0"/>
              <a:t>Passionate staff and participants</a:t>
            </a:r>
          </a:p>
          <a:p>
            <a:pPr marL="0" indent="0">
              <a:buNone/>
            </a:pPr>
            <a:endParaRPr lang="en-US" dirty="0" smtClean="0"/>
          </a:p>
          <a:p>
            <a:r>
              <a:rPr lang="en-US" dirty="0" smtClean="0"/>
              <a:t>Champion make a difference</a:t>
            </a:r>
          </a:p>
          <a:p>
            <a:pPr marL="0" indent="0">
              <a:buNone/>
            </a:pPr>
            <a:endParaRPr lang="en-US" dirty="0" smtClean="0"/>
          </a:p>
          <a:p>
            <a:r>
              <a:rPr lang="en-US" dirty="0" smtClean="0"/>
              <a:t>Administrative support is crucial</a:t>
            </a:r>
          </a:p>
          <a:p>
            <a:pPr marL="0" indent="0">
              <a:buNone/>
            </a:pPr>
            <a:endParaRPr lang="en-US" dirty="0" smtClean="0"/>
          </a:p>
          <a:p>
            <a:r>
              <a:rPr lang="en-US" dirty="0" smtClean="0"/>
              <a:t>Carrot vs stick: both can be effective</a:t>
            </a:r>
            <a:endParaRPr lang="en-US" dirty="0"/>
          </a:p>
        </p:txBody>
      </p:sp>
    </p:spTree>
    <p:extLst>
      <p:ext uri="{BB962C8B-B14F-4D97-AF65-F5344CB8AC3E}">
        <p14:creationId xmlns:p14="http://schemas.microsoft.com/office/powerpoint/2010/main" val="20699357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Surprising findings</a:t>
            </a:r>
            <a:endParaRPr lang="en-US" dirty="0"/>
          </a:p>
        </p:txBody>
      </p:sp>
      <p:sp>
        <p:nvSpPr>
          <p:cNvPr id="3" name="Content Placeholder 2"/>
          <p:cNvSpPr>
            <a:spLocks noGrp="1"/>
          </p:cNvSpPr>
          <p:nvPr>
            <p:ph idx="1"/>
          </p:nvPr>
        </p:nvSpPr>
        <p:spPr/>
        <p:txBody>
          <a:bodyPr/>
          <a:lstStyle/>
          <a:p>
            <a:r>
              <a:rPr lang="en-US" dirty="0" smtClean="0"/>
              <a:t>Size does not matter</a:t>
            </a:r>
          </a:p>
          <a:p>
            <a:pPr marL="0" indent="0">
              <a:buNone/>
            </a:pPr>
            <a:endParaRPr lang="en-US" dirty="0" smtClean="0"/>
          </a:p>
          <a:p>
            <a:r>
              <a:rPr lang="en-US" dirty="0" smtClean="0"/>
              <a:t>Readiness and support matter</a:t>
            </a:r>
          </a:p>
          <a:p>
            <a:endParaRPr lang="en-US" dirty="0"/>
          </a:p>
          <a:p>
            <a:r>
              <a:rPr lang="en-US" dirty="0" smtClean="0"/>
              <a:t>Innovation and sharing seems to come easily to some hospitals</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68142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1.bp.blogspot.com/_-1BJlNRwogo/TJDCAaQpVjI/AAAAAAAAAIg/eTR4LLat6TM/s1600/1288656523159288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5596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Cookbook Medicine?</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1326" y="1219200"/>
            <a:ext cx="3802074" cy="4800600"/>
          </a:xfrm>
        </p:spPr>
      </p:pic>
      <p:sp>
        <p:nvSpPr>
          <p:cNvPr id="5" name="Content Placeholder 4"/>
          <p:cNvSpPr>
            <a:spLocks noGrp="1"/>
          </p:cNvSpPr>
          <p:nvPr>
            <p:ph sz="half" idx="2"/>
          </p:nvPr>
        </p:nvSpPr>
        <p:spPr/>
        <p:txBody>
          <a:bodyPr/>
          <a:lstStyle/>
          <a:p>
            <a:r>
              <a:rPr lang="en-US" dirty="0" smtClean="0"/>
              <a:t>It works!!!!</a:t>
            </a:r>
            <a:endParaRPr lang="en-US" dirty="0"/>
          </a:p>
        </p:txBody>
      </p:sp>
    </p:spTree>
    <p:extLst>
      <p:ext uri="{BB962C8B-B14F-4D97-AF65-F5344CB8AC3E}">
        <p14:creationId xmlns:p14="http://schemas.microsoft.com/office/powerpoint/2010/main" val="3038835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8229600" cy="1143000"/>
          </a:xfrm>
        </p:spPr>
        <p:txBody>
          <a:bodyPr/>
          <a:lstStyle/>
          <a:p>
            <a:r>
              <a:rPr lang="en-US" b="1" dirty="0" smtClean="0"/>
              <a:t>Suggestions for Other Hospitals</a:t>
            </a:r>
            <a:endParaRPr lang="en-US" b="1" dirty="0"/>
          </a:p>
        </p:txBody>
      </p:sp>
      <p:sp>
        <p:nvSpPr>
          <p:cNvPr id="7" name="Content Placeholder 6"/>
          <p:cNvSpPr>
            <a:spLocks noGrp="1"/>
          </p:cNvSpPr>
          <p:nvPr>
            <p:ph idx="1"/>
          </p:nvPr>
        </p:nvSpPr>
        <p:spPr>
          <a:xfrm>
            <a:off x="225378" y="1493837"/>
            <a:ext cx="8719429" cy="4525963"/>
          </a:xfrm>
        </p:spPr>
        <p:txBody>
          <a:bodyPr>
            <a:normAutofit lnSpcReduction="10000"/>
          </a:bodyPr>
          <a:lstStyle/>
          <a:p>
            <a:pPr lvl="0">
              <a:buFont typeface="Wingdings" charset="2"/>
              <a:buChar char="ü"/>
            </a:pPr>
            <a:r>
              <a:rPr lang="en-US" sz="2400" dirty="0"/>
              <a:t> </a:t>
            </a:r>
            <a:r>
              <a:rPr lang="en-US" sz="2400" dirty="0" smtClean="0"/>
              <a:t>Engage leadership at all levels</a:t>
            </a:r>
          </a:p>
          <a:p>
            <a:pPr lvl="0">
              <a:buFont typeface="Wingdings" charset="2"/>
              <a:buChar char="ü"/>
            </a:pPr>
            <a:r>
              <a:rPr lang="en-US" sz="2400" dirty="0"/>
              <a:t> </a:t>
            </a:r>
            <a:r>
              <a:rPr lang="en-US" sz="2400" dirty="0" smtClean="0"/>
              <a:t>Building relationships is important for collaboration</a:t>
            </a:r>
          </a:p>
          <a:p>
            <a:pPr lvl="0">
              <a:buFont typeface="Wingdings" charset="2"/>
              <a:buChar char="ü"/>
            </a:pPr>
            <a:r>
              <a:rPr lang="en-US" sz="2400" dirty="0" smtClean="0"/>
              <a:t> People </a:t>
            </a:r>
            <a:r>
              <a:rPr lang="en-US" sz="2400" dirty="0"/>
              <a:t>need to </a:t>
            </a:r>
            <a:r>
              <a:rPr lang="en-US" sz="2400" i="1" dirty="0"/>
              <a:t>want </a:t>
            </a:r>
            <a:r>
              <a:rPr lang="en-US" sz="2400" dirty="0"/>
              <a:t>to change </a:t>
            </a:r>
            <a:endParaRPr lang="en-US" sz="2400" dirty="0" smtClean="0"/>
          </a:p>
          <a:p>
            <a:pPr lvl="0">
              <a:buFont typeface="Wingdings" charset="2"/>
              <a:buChar char="ü"/>
            </a:pPr>
            <a:r>
              <a:rPr lang="en-US" sz="2400" dirty="0"/>
              <a:t> </a:t>
            </a:r>
            <a:r>
              <a:rPr lang="en-US" sz="2400" dirty="0" smtClean="0"/>
              <a:t>Engaging people </a:t>
            </a:r>
            <a:r>
              <a:rPr lang="en-US" sz="2400" dirty="0"/>
              <a:t>depends on how you present </a:t>
            </a:r>
            <a:r>
              <a:rPr lang="en-US" sz="2400" dirty="0" smtClean="0"/>
              <a:t>the changes</a:t>
            </a:r>
            <a:endParaRPr lang="en-US" sz="2400" dirty="0"/>
          </a:p>
          <a:p>
            <a:pPr lvl="0">
              <a:buFont typeface="Wingdings" charset="2"/>
              <a:buChar char="ü"/>
            </a:pPr>
            <a:r>
              <a:rPr lang="en-US" sz="2400" dirty="0" smtClean="0"/>
              <a:t> Give </a:t>
            </a:r>
            <a:r>
              <a:rPr lang="en-US" sz="2400" dirty="0"/>
              <a:t>the staff explanations for changes</a:t>
            </a:r>
          </a:p>
          <a:p>
            <a:pPr lvl="0">
              <a:buFont typeface="Wingdings" charset="2"/>
              <a:buChar char="ü"/>
            </a:pPr>
            <a:r>
              <a:rPr lang="en-US" sz="2400" dirty="0" smtClean="0"/>
              <a:t> Get </a:t>
            </a:r>
            <a:r>
              <a:rPr lang="en-US" sz="2400" dirty="0"/>
              <a:t>education department </a:t>
            </a:r>
            <a:r>
              <a:rPr lang="en-US" sz="2400" dirty="0" smtClean="0"/>
              <a:t>involved</a:t>
            </a:r>
          </a:p>
          <a:p>
            <a:pPr lvl="0">
              <a:buFont typeface="Wingdings" charset="2"/>
              <a:buChar char="ü"/>
            </a:pPr>
            <a:r>
              <a:rPr lang="en-US" sz="2400" dirty="0"/>
              <a:t> </a:t>
            </a:r>
            <a:r>
              <a:rPr lang="en-US" sz="2400" dirty="0" smtClean="0"/>
              <a:t>Learn </a:t>
            </a:r>
            <a:r>
              <a:rPr lang="en-US" sz="2400" dirty="0"/>
              <a:t>from </a:t>
            </a:r>
            <a:r>
              <a:rPr lang="en-US" sz="2400" dirty="0" smtClean="0"/>
              <a:t>other hospitals  </a:t>
            </a:r>
          </a:p>
          <a:p>
            <a:pPr lvl="0">
              <a:buFont typeface="Wingdings" charset="2"/>
              <a:buChar char="ü"/>
            </a:pPr>
            <a:r>
              <a:rPr lang="en-US" sz="2400" dirty="0"/>
              <a:t> </a:t>
            </a:r>
            <a:r>
              <a:rPr lang="en-US" sz="2400" dirty="0" smtClean="0"/>
              <a:t>Assure resources available</a:t>
            </a:r>
          </a:p>
          <a:p>
            <a:pPr lvl="0">
              <a:buFont typeface="Wingdings" charset="2"/>
              <a:buChar char="ü"/>
            </a:pPr>
            <a:r>
              <a:rPr lang="en-US" sz="2400" dirty="0" smtClean="0"/>
              <a:t> Evolving </a:t>
            </a:r>
            <a:r>
              <a:rPr lang="en-US" sz="2400" dirty="0"/>
              <a:t>process, be flexible! </a:t>
            </a:r>
          </a:p>
          <a:p>
            <a:pPr lvl="0">
              <a:buFont typeface="Wingdings" charset="2"/>
              <a:buChar char="ü"/>
            </a:pPr>
            <a:endParaRPr lang="en-US" dirty="0"/>
          </a:p>
        </p:txBody>
      </p:sp>
      <p:pic>
        <p:nvPicPr>
          <p:cNvPr id="2" name="Picture 1" descr="advice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657600"/>
            <a:ext cx="2514601" cy="1885950"/>
          </a:xfrm>
          <a:prstGeom prst="rect">
            <a:avLst/>
          </a:prstGeom>
        </p:spPr>
      </p:pic>
    </p:spTree>
    <p:extLst>
      <p:ext uri="{BB962C8B-B14F-4D97-AF65-F5344CB8AC3E}">
        <p14:creationId xmlns:p14="http://schemas.microsoft.com/office/powerpoint/2010/main" val="23416471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7181"/>
            <a:ext cx="8305800" cy="1362075"/>
          </a:xfrm>
        </p:spPr>
        <p:txBody>
          <a:bodyPr>
            <a:noAutofit/>
          </a:bodyPr>
          <a:lstStyle/>
          <a:p>
            <a:pPr algn="ctr"/>
            <a:r>
              <a:rPr lang="en-US" sz="4400" b="1" dirty="0" smtClean="0"/>
              <a:t>Questions or Comments</a:t>
            </a:r>
            <a:endParaRPr lang="en-US" sz="4400" b="1" dirty="0"/>
          </a:p>
        </p:txBody>
      </p:sp>
      <p:sp>
        <p:nvSpPr>
          <p:cNvPr id="4" name="Slide Number Placeholder 3"/>
          <p:cNvSpPr>
            <a:spLocks noGrp="1"/>
          </p:cNvSpPr>
          <p:nvPr>
            <p:ph type="sldNum" sz="quarter" idx="12"/>
          </p:nvPr>
        </p:nvSpPr>
        <p:spPr/>
        <p:txBody>
          <a:bodyPr/>
          <a:lstStyle/>
          <a:p>
            <a:fld id="{800332C6-A5C1-4D88-ADCE-6F3163D8595A}" type="slidenum">
              <a:rPr lang="en-US" smtClean="0"/>
              <a:t>59</a:t>
            </a:fld>
            <a:endParaRPr lang="en-US" dirty="0"/>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47797" y="5193777"/>
            <a:ext cx="2067290" cy="81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Florida ACNM affilliat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249" y="3829050"/>
            <a:ext cx="123983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127143"/>
            <a:ext cx="14033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cog_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943" y="4106862"/>
            <a:ext cx="15240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AWHONN NEW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057" y="5193777"/>
            <a:ext cx="2647950" cy="69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C:\Users\edunn2\Desktop\FPQC Local\General Job or FPQC\The Lawton and Rhea Chiles Center final 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1800" y="3933001"/>
            <a:ext cx="3271837" cy="94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286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ＭＳ Ｐゴシック" pitchFamily="34" charset="-128"/>
              </a:rPr>
              <a:t>Florida OHI Hospitals</a:t>
            </a:r>
            <a:br>
              <a:rPr lang="en-US" dirty="0">
                <a:ea typeface="ＭＳ Ｐゴシック" pitchFamily="34" charset="-128"/>
              </a:rPr>
            </a:br>
            <a:r>
              <a:rPr lang="en-US" dirty="0" smtClean="0">
                <a:ea typeface="ＭＳ Ｐゴシック" pitchFamily="34" charset="-128"/>
              </a:rPr>
              <a:t>2013 </a:t>
            </a:r>
            <a:r>
              <a:rPr lang="en-US" sz="3300" dirty="0" smtClean="0">
                <a:ea typeface="ＭＳ Ｐゴシック" pitchFamily="34" charset="-128"/>
              </a:rPr>
              <a:t>Readiness Survey</a:t>
            </a:r>
            <a:endParaRPr lang="en-US" sz="3300" dirty="0"/>
          </a:p>
        </p:txBody>
      </p:sp>
      <p:sp>
        <p:nvSpPr>
          <p:cNvPr id="3" name="Content Placeholder 2"/>
          <p:cNvSpPr>
            <a:spLocks noGrp="1"/>
          </p:cNvSpPr>
          <p:nvPr>
            <p:ph idx="1"/>
          </p:nvPr>
        </p:nvSpPr>
        <p:spPr/>
        <p:txBody>
          <a:bodyPr>
            <a:normAutofit fontScale="92500" lnSpcReduction="20000"/>
          </a:bodyPr>
          <a:lstStyle/>
          <a:p>
            <a:r>
              <a:rPr lang="en-US" dirty="0"/>
              <a:t>13% of hospitals do not perform drills</a:t>
            </a:r>
          </a:p>
          <a:p>
            <a:r>
              <a:rPr lang="en-US" dirty="0"/>
              <a:t>32% of hospitals do not have access to all procedure options (e.g. B-lynch suture, etc)</a:t>
            </a:r>
          </a:p>
          <a:p>
            <a:r>
              <a:rPr lang="en-US" dirty="0"/>
              <a:t>33% of hospitals do not have a written general hemorrhage policy</a:t>
            </a:r>
          </a:p>
          <a:p>
            <a:r>
              <a:rPr lang="en-US" dirty="0"/>
              <a:t>35% do not have a massive transfusion protocol</a:t>
            </a:r>
          </a:p>
          <a:p>
            <a:r>
              <a:rPr lang="en-US" dirty="0"/>
              <a:t>42% do not utilize techniques to quantify blood loss for both vaginal and cesarean births</a:t>
            </a:r>
          </a:p>
          <a:p>
            <a:r>
              <a:rPr lang="en-US" dirty="0"/>
              <a:t>60% </a:t>
            </a:r>
            <a:r>
              <a:rPr lang="en-US" dirty="0" smtClean="0"/>
              <a:t>do not perform </a:t>
            </a:r>
            <a:r>
              <a:rPr lang="en-US" dirty="0"/>
              <a:t>debriefs after events</a:t>
            </a:r>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6</a:t>
            </a:fld>
            <a:endParaRPr lang="en-US" dirty="0"/>
          </a:p>
        </p:txBody>
      </p:sp>
    </p:spTree>
    <p:extLst>
      <p:ext uri="{BB962C8B-B14F-4D97-AF65-F5344CB8AC3E}">
        <p14:creationId xmlns:p14="http://schemas.microsoft.com/office/powerpoint/2010/main" val="193744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Improve </a:t>
            </a:r>
            <a:r>
              <a:rPr lang="en-US" sz="4000" b="1" dirty="0" smtClean="0"/>
              <a:t>Readiness</a:t>
            </a:r>
            <a:endParaRPr lang="en-US" b="1" dirty="0"/>
          </a:p>
        </p:txBody>
      </p:sp>
      <p:sp>
        <p:nvSpPr>
          <p:cNvPr id="3" name="Content Placeholder 2"/>
          <p:cNvSpPr>
            <a:spLocks noGrp="1"/>
          </p:cNvSpPr>
          <p:nvPr>
            <p:ph idx="1"/>
          </p:nvPr>
        </p:nvSpPr>
        <p:spPr/>
        <p:txBody>
          <a:bodyPr>
            <a:normAutofit lnSpcReduction="10000"/>
          </a:bodyPr>
          <a:lstStyle/>
          <a:p>
            <a:r>
              <a:rPr lang="en-US" b="1" dirty="0">
                <a:ea typeface="ＭＳ Ｐゴシック" pitchFamily="34" charset="-128"/>
                <a:cs typeface="Garamond" pitchFamily="18" charset="0"/>
              </a:rPr>
              <a:t>Implement standardized protocols</a:t>
            </a:r>
          </a:p>
          <a:p>
            <a:pPr lvl="1"/>
            <a:r>
              <a:rPr lang="en-US" dirty="0">
                <a:ea typeface="ＭＳ Ｐゴシック" pitchFamily="34" charset="-128"/>
                <a:cs typeface="Garamond" pitchFamily="18" charset="0"/>
              </a:rPr>
              <a:t>Hemorrhage Cart </a:t>
            </a:r>
          </a:p>
          <a:p>
            <a:pPr lvl="1"/>
            <a:r>
              <a:rPr lang="en-US" dirty="0">
                <a:ea typeface="ＭＳ Ｐゴシック" pitchFamily="34" charset="-128"/>
                <a:cs typeface="Garamond" pitchFamily="18" charset="0"/>
              </a:rPr>
              <a:t>Procedural Instructions (balloons, stitches)</a:t>
            </a:r>
          </a:p>
          <a:p>
            <a:pPr lvl="1"/>
            <a:r>
              <a:rPr lang="en-US" dirty="0">
                <a:ea typeface="ＭＳ Ｐゴシック" pitchFamily="34" charset="-128"/>
                <a:cs typeface="Garamond" pitchFamily="18" charset="0"/>
              </a:rPr>
              <a:t>Partnership with the blood bank</a:t>
            </a:r>
          </a:p>
          <a:p>
            <a:pPr lvl="1"/>
            <a:r>
              <a:rPr lang="en-US" dirty="0">
                <a:ea typeface="ＭＳ Ｐゴシック" pitchFamily="34" charset="-128"/>
                <a:cs typeface="Garamond" pitchFamily="18" charset="0"/>
              </a:rPr>
              <a:t>Regular unit-based drills (with debriefs)</a:t>
            </a:r>
          </a:p>
          <a:p>
            <a:pPr lvl="1"/>
            <a:r>
              <a:rPr lang="en-US" dirty="0">
                <a:ea typeface="ＭＳ Ｐゴシック" pitchFamily="34" charset="-128"/>
                <a:cs typeface="Garamond" pitchFamily="18" charset="0"/>
              </a:rPr>
              <a:t>Ensure rapid availability of medications</a:t>
            </a:r>
          </a:p>
          <a:p>
            <a:pPr lvl="1"/>
            <a:r>
              <a:rPr lang="en-US" dirty="0">
                <a:ea typeface="ＭＳ Ｐゴシック" pitchFamily="34" charset="-128"/>
                <a:cs typeface="Garamond" pitchFamily="18" charset="0"/>
              </a:rPr>
              <a:t>Special case resources (previa, Jehovah’</a:t>
            </a:r>
            <a:r>
              <a:rPr lang="en-US" altLang="ja-JP" dirty="0">
                <a:cs typeface="Garamond" pitchFamily="18" charset="0"/>
              </a:rPr>
              <a:t>s Witness)</a:t>
            </a:r>
          </a:p>
          <a:p>
            <a:pPr lvl="1"/>
            <a:r>
              <a:rPr lang="en-US" dirty="0">
                <a:ea typeface="ＭＳ Ｐゴシック" pitchFamily="34" charset="-128"/>
                <a:cs typeface="Garamond" pitchFamily="18" charset="0"/>
              </a:rPr>
              <a:t>Unit Education to protocols</a:t>
            </a:r>
          </a:p>
        </p:txBody>
      </p:sp>
      <p:sp>
        <p:nvSpPr>
          <p:cNvPr id="4" name="Slide Number Placeholder 3"/>
          <p:cNvSpPr>
            <a:spLocks noGrp="1"/>
          </p:cNvSpPr>
          <p:nvPr>
            <p:ph type="sldNum" sz="quarter" idx="12"/>
          </p:nvPr>
        </p:nvSpPr>
        <p:spPr/>
        <p:txBody>
          <a:bodyPr/>
          <a:lstStyle/>
          <a:p>
            <a:fld id="{800332C6-A5C1-4D88-ADCE-6F3163D8595A}" type="slidenum">
              <a:rPr lang="en-US" smtClean="0"/>
              <a:t>7</a:t>
            </a:fld>
            <a:endParaRPr lang="en-US" dirty="0"/>
          </a:p>
        </p:txBody>
      </p:sp>
    </p:spTree>
    <p:extLst>
      <p:ext uri="{BB962C8B-B14F-4D97-AF65-F5344CB8AC3E}">
        <p14:creationId xmlns:p14="http://schemas.microsoft.com/office/powerpoint/2010/main" val="1292152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a:t>
            </a:r>
            <a:r>
              <a:rPr lang="en-US" b="1" dirty="0" smtClean="0"/>
              <a:t>Recognition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ea typeface="ＭＳ Ｐゴシック" pitchFamily="34" charset="-128"/>
                <a:cs typeface="Garamond" pitchFamily="18" charset="0"/>
              </a:rPr>
              <a:t>On-going assessment of hemorrhage risk</a:t>
            </a:r>
          </a:p>
          <a:p>
            <a:pPr lvl="1"/>
            <a:r>
              <a:rPr lang="en-US" dirty="0">
                <a:ea typeface="ＭＳ Ｐゴシック" pitchFamily="34" charset="-128"/>
                <a:cs typeface="Garamond" pitchFamily="18" charset="0"/>
              </a:rPr>
              <a:t>Prenatally</a:t>
            </a:r>
          </a:p>
          <a:p>
            <a:pPr lvl="1"/>
            <a:r>
              <a:rPr lang="en-US" dirty="0">
                <a:ea typeface="ＭＳ Ｐゴシック" pitchFamily="34" charset="-128"/>
                <a:cs typeface="Garamond" pitchFamily="18" charset="0"/>
              </a:rPr>
              <a:t>On Admission</a:t>
            </a:r>
          </a:p>
          <a:p>
            <a:pPr lvl="1"/>
            <a:r>
              <a:rPr lang="en-US" dirty="0">
                <a:ea typeface="ＭＳ Ｐゴシック" pitchFamily="34" charset="-128"/>
                <a:cs typeface="Garamond" pitchFamily="18" charset="0"/>
              </a:rPr>
              <a:t>Prior to delivery</a:t>
            </a:r>
          </a:p>
          <a:p>
            <a:pPr lvl="1"/>
            <a:r>
              <a:rPr lang="en-US" dirty="0">
                <a:ea typeface="ＭＳ Ｐゴシック" pitchFamily="34" charset="-128"/>
                <a:cs typeface="Garamond" pitchFamily="18" charset="0"/>
              </a:rPr>
              <a:t>Postpartum</a:t>
            </a:r>
          </a:p>
          <a:p>
            <a:r>
              <a:rPr lang="en-US" dirty="0">
                <a:ea typeface="ＭＳ Ｐゴシック" pitchFamily="34" charset="-128"/>
                <a:cs typeface="Garamond" pitchFamily="18" charset="0"/>
              </a:rPr>
              <a:t>Early Warning Tools for vital signs and symptoms</a:t>
            </a:r>
          </a:p>
          <a:p>
            <a:r>
              <a:rPr lang="en-US" dirty="0">
                <a:ea typeface="ＭＳ Ｐゴシック" pitchFamily="34" charset="-128"/>
                <a:cs typeface="Garamond" pitchFamily="18" charset="0"/>
              </a:rPr>
              <a:t>Quantitative CUMMULATIVE blood loss assessment</a:t>
            </a:r>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8</a:t>
            </a:fld>
            <a:endParaRPr lang="en-US" dirty="0"/>
          </a:p>
        </p:txBody>
      </p:sp>
    </p:spTree>
    <p:extLst>
      <p:ext uri="{BB962C8B-B14F-4D97-AF65-F5344CB8AC3E}">
        <p14:creationId xmlns:p14="http://schemas.microsoft.com/office/powerpoint/2010/main" val="1134892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a:t>
            </a:r>
            <a:r>
              <a:rPr lang="en-US" b="1" dirty="0" smtClean="0"/>
              <a:t>Response</a:t>
            </a:r>
            <a:endParaRPr lang="en-US" b="1" dirty="0"/>
          </a:p>
        </p:txBody>
      </p:sp>
      <p:sp>
        <p:nvSpPr>
          <p:cNvPr id="3" name="Content Placeholder 2"/>
          <p:cNvSpPr>
            <a:spLocks noGrp="1"/>
          </p:cNvSpPr>
          <p:nvPr>
            <p:ph idx="1"/>
          </p:nvPr>
        </p:nvSpPr>
        <p:spPr>
          <a:xfrm>
            <a:off x="457200" y="1676400"/>
            <a:ext cx="4038600" cy="4449763"/>
          </a:xfrm>
        </p:spPr>
        <p:txBody>
          <a:bodyPr>
            <a:normAutofit/>
          </a:bodyPr>
          <a:lstStyle/>
          <a:p>
            <a:r>
              <a:rPr lang="en-US" dirty="0">
                <a:ea typeface="ＭＳ Ｐゴシック" pitchFamily="34" charset="-128"/>
              </a:rPr>
              <a:t>Perform regular hemorrhage drills</a:t>
            </a:r>
          </a:p>
          <a:p>
            <a:r>
              <a:rPr lang="en-US" dirty="0">
                <a:ea typeface="ＭＳ Ｐゴシック" pitchFamily="34" charset="-128"/>
              </a:rPr>
              <a:t>Unit-standard OB Hemorrhage Protocol with checklists</a:t>
            </a:r>
          </a:p>
          <a:p>
            <a:r>
              <a:rPr lang="en-US" dirty="0">
                <a:ea typeface="ＭＳ Ｐゴシック" pitchFamily="34" charset="-128"/>
              </a:rPr>
              <a:t>Massive transfusion protocols</a:t>
            </a:r>
          </a:p>
          <a:p>
            <a:endParaRPr lang="en-US" dirty="0"/>
          </a:p>
        </p:txBody>
      </p:sp>
      <p:sp>
        <p:nvSpPr>
          <p:cNvPr id="4" name="Slide Number Placeholder 3"/>
          <p:cNvSpPr>
            <a:spLocks noGrp="1"/>
          </p:cNvSpPr>
          <p:nvPr>
            <p:ph type="sldNum" sz="quarter" idx="12"/>
          </p:nvPr>
        </p:nvSpPr>
        <p:spPr/>
        <p:txBody>
          <a:bodyPr/>
          <a:lstStyle/>
          <a:p>
            <a:fld id="{800332C6-A5C1-4D88-ADCE-6F3163D8595A}" type="slidenum">
              <a:rPr lang="en-US" smtClean="0"/>
              <a:t>9</a:t>
            </a:fld>
            <a:endParaRPr lang="en-US" dirty="0"/>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700" y="1523999"/>
            <a:ext cx="3632200" cy="4608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600157"/>
      </p:ext>
    </p:extLst>
  </p:cSld>
  <p:clrMapOvr>
    <a:masterClrMapping/>
  </p:clrMapOvr>
</p:sld>
</file>

<file path=ppt/theme/theme1.xml><?xml version="1.0" encoding="utf-8"?>
<a:theme xmlns:a="http://schemas.openxmlformats.org/drawingml/2006/main" name="PPT FPQ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PPT FPQC Template</Template>
  <TotalTime>393</TotalTime>
  <Words>4366</Words>
  <Application>Microsoft Office PowerPoint</Application>
  <PresentationFormat>On-screen Show (4:3)</PresentationFormat>
  <Paragraphs>517</Paragraphs>
  <Slides>59</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ＭＳ Ｐゴシック</vt:lpstr>
      <vt:lpstr>Arial</vt:lpstr>
      <vt:lpstr>Calibri</vt:lpstr>
      <vt:lpstr>Cambria</vt:lpstr>
      <vt:lpstr>Garamond</vt:lpstr>
      <vt:lpstr>Gill Sans MT</vt:lpstr>
      <vt:lpstr>Times New Roman</vt:lpstr>
      <vt:lpstr>Wingdings</vt:lpstr>
      <vt:lpstr>PPT FPQC Template</vt:lpstr>
      <vt:lpstr>Implementing an Obstetric Hemorrhage Initiative:  Tales from the Field </vt:lpstr>
      <vt:lpstr>Disclosure</vt:lpstr>
      <vt:lpstr>Learning Objectives</vt:lpstr>
      <vt:lpstr>PowerPoint Presentation</vt:lpstr>
      <vt:lpstr>PowerPoint Presentation</vt:lpstr>
      <vt:lpstr>Florida OHI Hospitals 2013 Readiness Survey</vt:lpstr>
      <vt:lpstr>Improve Readiness</vt:lpstr>
      <vt:lpstr>Improve Recognition</vt:lpstr>
      <vt:lpstr>Improve Response</vt:lpstr>
      <vt:lpstr>Issues with Hemorrhage Response</vt:lpstr>
      <vt:lpstr>Improve Reporting</vt:lpstr>
      <vt:lpstr>Key Elements of the OHI</vt:lpstr>
      <vt:lpstr>PowerPoint Presentation</vt:lpstr>
      <vt:lpstr>1. Develop an Obstetric Hemorrhage Policy</vt:lpstr>
      <vt:lpstr>Why a Protocol for Obstetric Hemorrhage?</vt:lpstr>
      <vt:lpstr>Core Elements of Any Protocol</vt:lpstr>
      <vt:lpstr>2. Massive Transfusion Protocol</vt:lpstr>
      <vt:lpstr>Lessons from Combat in Iraq</vt:lpstr>
      <vt:lpstr>PowerPoint Presentation</vt:lpstr>
      <vt:lpstr>Recommendations: Massive Transfusion Protocol</vt:lpstr>
      <vt:lpstr>PowerPoint Presentation</vt:lpstr>
      <vt:lpstr>Risk Assessment</vt:lpstr>
      <vt:lpstr>Ongoing Hemorrhage Risk Assessment</vt:lpstr>
      <vt:lpstr>4. Active Management of the Third Stage of Labor</vt:lpstr>
      <vt:lpstr>Active Management of the Third Stage</vt:lpstr>
      <vt:lpstr>5. Quantification of Blood Loss</vt:lpstr>
      <vt:lpstr>PowerPoint Presentation</vt:lpstr>
      <vt:lpstr>PowerPoint Presentation</vt:lpstr>
      <vt:lpstr>Recommendations</vt:lpstr>
      <vt:lpstr>Who should determine QBL?</vt:lpstr>
      <vt:lpstr>6. Construct an Obstetric Hemorrhage Cart </vt:lpstr>
      <vt:lpstr>Hemorrhage Carts, Kits and Trays</vt:lpstr>
      <vt:lpstr>7. Ensure Availability of Medications and Equipment</vt:lpstr>
      <vt:lpstr>OB Hemorrhage Medication Kit PYXIS/refrigerator</vt:lpstr>
      <vt:lpstr>B-Lynch suture</vt:lpstr>
      <vt:lpstr>8. Perform Hemorrhage Drills</vt:lpstr>
      <vt:lpstr>Importance of Drills / Simulations Safety and QI Leader: Paul Preston, MD</vt:lpstr>
      <vt:lpstr>Simulation Drills</vt:lpstr>
      <vt:lpstr>9. Debrief after OB Hemorrhage Event</vt:lpstr>
      <vt:lpstr>Debriefs</vt:lpstr>
      <vt:lpstr>Debriefing</vt:lpstr>
      <vt:lpstr>Systems Approach to Obstetric Hemorrhage</vt:lpstr>
      <vt:lpstr>How did it go?</vt:lpstr>
      <vt:lpstr>Active Management of Third Stage Percent of women (chart audit) who received documented vaginal deliveries received active management of the third stage of labor</vt:lpstr>
      <vt:lpstr>Quantification of Blood Loss Percent of All Reporting Hospitals at which each quantification method was used for VAGINAL deliveries</vt:lpstr>
      <vt:lpstr>Quantification of Blood Loss  Percent of All Reporting Hospitals at which each quantification methods was used for CESAREAN deliveries</vt:lpstr>
      <vt:lpstr>Total Units of Each Type of Blood Product Transfused per 100 births</vt:lpstr>
      <vt:lpstr>Percent of women transfused with any blood product during the birth admission</vt:lpstr>
      <vt:lpstr>Percent of women transfused with &gt;3 units of any product during the birth admission</vt:lpstr>
      <vt:lpstr>What did we learn? </vt:lpstr>
      <vt:lpstr>Needs change over time</vt:lpstr>
      <vt:lpstr>Later in the initiative</vt:lpstr>
      <vt:lpstr>Approaches</vt:lpstr>
      <vt:lpstr>Common findings</vt:lpstr>
      <vt:lpstr>Surprising findings</vt:lpstr>
      <vt:lpstr>PowerPoint Presentation</vt:lpstr>
      <vt:lpstr>Cookbook Medicine?</vt:lpstr>
      <vt:lpstr>Suggestions for Other Hospitals</vt:lpstr>
      <vt:lpstr>Questions or Comments</vt:lpstr>
    </vt:vector>
  </TitlesOfParts>
  <Company>USF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Melanie Riley</cp:lastModifiedBy>
  <cp:revision>29</cp:revision>
  <dcterms:created xsi:type="dcterms:W3CDTF">2014-05-28T14:43:25Z</dcterms:created>
  <dcterms:modified xsi:type="dcterms:W3CDTF">2017-10-10T10:25:52Z</dcterms:modified>
</cp:coreProperties>
</file>