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7" r:id="rId2"/>
    <p:sldId id="354" r:id="rId3"/>
    <p:sldId id="355" r:id="rId4"/>
    <p:sldId id="356" r:id="rId5"/>
    <p:sldId id="357" r:id="rId6"/>
    <p:sldId id="366" r:id="rId7"/>
    <p:sldId id="367" r:id="rId8"/>
    <p:sldId id="369" r:id="rId9"/>
    <p:sldId id="358" r:id="rId10"/>
    <p:sldId id="359" r:id="rId11"/>
    <p:sldId id="360" r:id="rId12"/>
    <p:sldId id="362" r:id="rId13"/>
    <p:sldId id="363" r:id="rId14"/>
    <p:sldId id="364" r:id="rId15"/>
    <p:sldId id="365" r:id="rId16"/>
    <p:sldId id="370" r:id="rId17"/>
    <p:sldId id="368" r:id="rId18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61" autoAdjust="0"/>
    <p:restoredTop sz="94558" autoAdjust="0"/>
  </p:normalViewPr>
  <p:slideViewPr>
    <p:cSldViewPr snapToObjects="1">
      <p:cViewPr varScale="1">
        <p:scale>
          <a:sx n="110" d="100"/>
          <a:sy n="110" d="100"/>
        </p:scale>
        <p:origin x="1162" y="72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A63F8-D0C7-4044-B08E-4C7E36E226BC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C974B-9301-8E4E-8114-11895BFC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564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262D5-26FB-0C44-8DB6-DDF6DBD8DFF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B0C33-F185-2746-956E-EF796414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37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5750" y="2914650"/>
            <a:ext cx="462915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2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5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011090"/>
            <a:ext cx="5829300" cy="1021556"/>
          </a:xfrm>
        </p:spPr>
        <p:txBody>
          <a:bodyPr anchor="t"/>
          <a:lstStyle>
            <a:lvl1pPr algn="l">
              <a:defRPr sz="27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1885950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595959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2"/>
            <a:ext cx="3028950" cy="312419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2"/>
            <a:ext cx="3028950" cy="312419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>
            <a:no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69319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>
            <a:no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69319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11956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24802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Footer Placeholder 5"/>
          <p:cNvSpPr txBox="1">
            <a:spLocks/>
          </p:cNvSpPr>
          <p:nvPr userDrawn="1"/>
        </p:nvSpPr>
        <p:spPr>
          <a:xfrm>
            <a:off x="4057650" y="4552950"/>
            <a:ext cx="2686050" cy="381000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alpha val="82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 (Body)"/>
              </a:rPr>
              <a:t>West Virginia University</a:t>
            </a:r>
          </a:p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alpha val="82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 (Body)"/>
              </a:rPr>
              <a:t>Department of Pediatrics</a:t>
            </a: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82000"/>
                </a:schemeClr>
              </a:solidFill>
              <a:effectLst/>
              <a:uLnTx/>
              <a:uFillTx/>
              <a:latin typeface="+mj-lt"/>
              <a:ea typeface="+mn-ea"/>
              <a:cs typeface="Times New Roman (Body)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dt="0"/>
  <p:txStyles>
    <p:titleStyle>
      <a:lvl1pPr algn="l" defTabSz="342900" rtl="0" eaLnBrk="1" latinLnBrk="0" hangingPunct="1">
        <a:spcBef>
          <a:spcPct val="0"/>
        </a:spcBef>
        <a:buNone/>
        <a:defRPr sz="2550" b="0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2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b="0" i="0" kern="1200">
          <a:solidFill>
            <a:schemeClr val="tx2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b="0" i="0" kern="1200">
          <a:solidFill>
            <a:schemeClr val="tx2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27513154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71550"/>
            <a:ext cx="6457950" cy="1676400"/>
          </a:xfrm>
        </p:spPr>
        <p:txBody>
          <a:bodyPr/>
          <a:lstStyle/>
          <a:p>
            <a:r>
              <a:rPr lang="en-US" sz="2400" dirty="0" smtClean="0">
                <a:solidFill>
                  <a:schemeClr val="bg2"/>
                </a:solidFill>
              </a:rPr>
              <a:t>PROJECT W.A.T.C.H: </a:t>
            </a:r>
            <a:br>
              <a:rPr lang="en-US" sz="2400" dirty="0" smtClean="0">
                <a:solidFill>
                  <a:schemeClr val="bg2"/>
                </a:solidFill>
              </a:rPr>
            </a:br>
            <a:r>
              <a:rPr lang="en-US" sz="2400" dirty="0" smtClean="0">
                <a:solidFill>
                  <a:schemeClr val="bg2"/>
                </a:solidFill>
              </a:rPr>
              <a:t>Intrauterine substance exposure &amp; </a:t>
            </a:r>
            <a:r>
              <a:rPr lang="en-US" sz="2400" dirty="0" err="1" smtClean="0">
                <a:solidFill>
                  <a:schemeClr val="bg2"/>
                </a:solidFill>
              </a:rPr>
              <a:t>nas</a:t>
            </a:r>
            <a:r>
              <a:rPr lang="en-US" sz="2400" dirty="0" smtClean="0">
                <a:solidFill>
                  <a:schemeClr val="bg2"/>
                </a:solidFill>
              </a:rPr>
              <a:t> surveillance data update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2952750"/>
            <a:ext cx="5270409" cy="1447800"/>
          </a:xfrm>
        </p:spPr>
        <p:txBody>
          <a:bodyPr>
            <a:normAutofit fontScale="92500" lnSpcReduction="20000"/>
          </a:bodyPr>
          <a:lstStyle/>
          <a:p>
            <a:pPr lvl="0" algn="ctr"/>
            <a:endParaRPr lang="en-US" sz="1700" dirty="0" smtClean="0">
              <a:solidFill>
                <a:schemeClr val="bg1"/>
              </a:solidFill>
            </a:endParaRPr>
          </a:p>
          <a:p>
            <a:pPr algn="ctr"/>
            <a:r>
              <a:rPr lang="en-US" sz="1700" dirty="0">
                <a:solidFill>
                  <a:schemeClr val="bg1"/>
                </a:solidFill>
              </a:rPr>
              <a:t>Collin John, MD MPH FAAP</a:t>
            </a:r>
          </a:p>
          <a:p>
            <a:pPr algn="ctr"/>
            <a:r>
              <a:rPr lang="en-US" sz="1700" dirty="0">
                <a:solidFill>
                  <a:schemeClr val="bg1"/>
                </a:solidFill>
              </a:rPr>
              <a:t>Associate Professor of Internal Medicine and Pediatrics</a:t>
            </a:r>
          </a:p>
          <a:p>
            <a:pPr algn="ctr"/>
            <a:r>
              <a:rPr lang="en-US" sz="1700" dirty="0">
                <a:solidFill>
                  <a:schemeClr val="bg1"/>
                </a:solidFill>
              </a:rPr>
              <a:t>Director, Project WATCH</a:t>
            </a:r>
          </a:p>
          <a:p>
            <a:pPr algn="ctr"/>
            <a:r>
              <a:rPr lang="en-US" sz="1700" dirty="0">
                <a:solidFill>
                  <a:schemeClr val="bg1"/>
                </a:solidFill>
              </a:rPr>
              <a:t>West Virginia University</a:t>
            </a:r>
          </a:p>
          <a:p>
            <a:pPr lvl="0" algn="ctr"/>
            <a:r>
              <a:rPr lang="en-US" sz="1000" dirty="0">
                <a:solidFill>
                  <a:prstClr val="white"/>
                </a:solidFill>
              </a:rPr>
              <a:t>	</a:t>
            </a:r>
            <a:r>
              <a:rPr lang="en-US" sz="1000" dirty="0" smtClean="0">
                <a:solidFill>
                  <a:prstClr val="white"/>
                </a:solidFill>
              </a:rPr>
              <a:t>				</a:t>
            </a:r>
            <a:endParaRPr lang="en-US" sz="1000" dirty="0">
              <a:solidFill>
                <a:prstClr val="white"/>
              </a:solidFill>
            </a:endParaRPr>
          </a:p>
          <a:p>
            <a:pPr lvl="0"/>
            <a:endParaRPr lang="en-US" sz="1000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Audit data- Overall Prevalence (N= 789) 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821105"/>
              </p:ext>
            </p:extLst>
          </p:nvPr>
        </p:nvGraphicFramePr>
        <p:xfrm>
          <a:off x="533400" y="1276350"/>
          <a:ext cx="5416467" cy="2809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Source</a:t>
                      </a:r>
                      <a:endParaRPr 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Frequency</a:t>
                      </a:r>
                      <a:endParaRPr 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Percent</a:t>
                      </a:r>
                      <a:endParaRPr 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Intrauterine Substance Exposure (IUSE)</a:t>
                      </a:r>
                      <a:endParaRPr lang="en-US" sz="14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Hospital- IUSE</a:t>
                      </a:r>
                      <a:endParaRPr 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134</a:t>
                      </a:r>
                      <a:endParaRPr 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17.07%</a:t>
                      </a:r>
                      <a:endParaRPr 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Birth Score</a:t>
                      </a:r>
                      <a:r>
                        <a:rPr lang="en-US" sz="1400" baseline="0" dirty="0" smtClean="0"/>
                        <a:t>- IUSE</a:t>
                      </a:r>
                      <a:endParaRPr 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111</a:t>
                      </a:r>
                      <a:endParaRPr 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14.14%</a:t>
                      </a:r>
                      <a:endParaRPr 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ICD 10 code in chart – Intrauterine Exposure codes (newborn affected by…)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57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7.23%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NAS</a:t>
                      </a:r>
                      <a:endParaRPr lang="en-US" sz="1400" b="1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Hospital- NAS</a:t>
                      </a:r>
                      <a:endParaRPr 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79</a:t>
                      </a:r>
                      <a:endParaRPr 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10.1%</a:t>
                      </a:r>
                      <a:endParaRPr 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Birth Score-</a:t>
                      </a:r>
                      <a:r>
                        <a:rPr lang="en-US" sz="1400" baseline="0" dirty="0" smtClean="0"/>
                        <a:t> NAS</a:t>
                      </a:r>
                      <a:endParaRPr 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67</a:t>
                      </a:r>
                      <a:endParaRPr 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8.55%</a:t>
                      </a:r>
                      <a:endParaRPr 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ICD 10 code in chart – NAS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5.46%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50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Audit Data- Overall Intrauterine Substance Exposure 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67443" y="1669851"/>
          <a:ext cx="5416467" cy="219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86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Hospital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Birth Score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ICD 10 code (P04.x) in chart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Frequency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642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Audit Data- Overall NAS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67443" y="1669851"/>
          <a:ext cx="5416468" cy="219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86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Hospital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Birth Score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ICD 10 code P96.1 in chart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Frequency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7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Intrauterine Substance Exposure Hospital vs. Birth </a:t>
            </a:r>
            <a:r>
              <a:rPr lang="en-US" b="1" dirty="0"/>
              <a:t>Score </a:t>
            </a:r>
            <a:r>
              <a:rPr lang="en-US" b="1" dirty="0" smtClean="0"/>
              <a:t>(</a:t>
            </a:r>
            <a:r>
              <a:rPr lang="en-US" b="1" dirty="0"/>
              <a:t>N= </a:t>
            </a:r>
            <a:r>
              <a:rPr lang="en-US" b="1" dirty="0" smtClean="0"/>
              <a:t>789)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71488" y="1669852"/>
          <a:ext cx="5915025" cy="153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BIRTH SCORE DATA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HOSPITAL DATA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644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648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107 </a:t>
                      </a:r>
                      <a:r>
                        <a:rPr lang="en-US" sz="1400" b="1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(81%)</a:t>
                      </a:r>
                      <a:endParaRPr 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133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670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111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781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1488" y="3379369"/>
            <a:ext cx="5882059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0734" indent="-160734">
              <a:buFont typeface="Arial" charset="0"/>
              <a:buChar char="•"/>
            </a:pPr>
            <a:r>
              <a:rPr lang="en-US" sz="1125" dirty="0"/>
              <a:t>Out of a total of 133 cases identified in the hospital record, 107 were identified by Birth Score</a:t>
            </a:r>
          </a:p>
          <a:p>
            <a:pPr marL="160734" indent="-160734">
              <a:buFont typeface="Arial" charset="0"/>
              <a:buChar char="•"/>
            </a:pPr>
            <a:r>
              <a:rPr lang="en-US" sz="1125" dirty="0"/>
              <a:t>Out of 648 non-cases identified by the hospital record, 4 were identified by the Birth Score </a:t>
            </a:r>
          </a:p>
          <a:p>
            <a:pPr marL="160734" indent="-160734">
              <a:buFont typeface="Arial" charset="0"/>
              <a:buChar char="•"/>
            </a:pPr>
            <a:r>
              <a:rPr lang="en-US" sz="1125" dirty="0" smtClean="0"/>
              <a:t>Kappa statistic (measure of agreement) in this scenario is </a:t>
            </a:r>
            <a:r>
              <a:rPr lang="en-US" sz="1125" dirty="0"/>
              <a:t>85</a:t>
            </a:r>
            <a:r>
              <a:rPr lang="en-US" sz="1125" dirty="0" smtClean="0"/>
              <a:t>%.  This is considered “Very Good”</a:t>
            </a:r>
            <a:endParaRPr lang="en-US" sz="1125" dirty="0"/>
          </a:p>
        </p:txBody>
      </p:sp>
    </p:spTree>
    <p:extLst>
      <p:ext uri="{BB962C8B-B14F-4D97-AF65-F5344CB8AC3E}">
        <p14:creationId xmlns:p14="http://schemas.microsoft.com/office/powerpoint/2010/main" val="7459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NAS - Hospital vs. Birth </a:t>
            </a:r>
            <a:r>
              <a:rPr lang="en-US" b="1" dirty="0"/>
              <a:t>Score </a:t>
            </a:r>
            <a:r>
              <a:rPr lang="en-US" b="1" dirty="0" smtClean="0"/>
              <a:t>(</a:t>
            </a:r>
            <a:r>
              <a:rPr lang="en-US" b="1" dirty="0"/>
              <a:t>N= </a:t>
            </a:r>
            <a:r>
              <a:rPr lang="en-US" b="1" dirty="0" smtClean="0"/>
              <a:t>789)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71488" y="1669852"/>
          <a:ext cx="5915025" cy="153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BIRTH SCORE DATA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HOSPITAL DATA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689</a:t>
                      </a:r>
                      <a:endParaRPr 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700</a:t>
                      </a:r>
                      <a:endParaRPr 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56 (71%)</a:t>
                      </a:r>
                      <a:endParaRPr 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79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712</a:t>
                      </a:r>
                      <a:endParaRPr 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67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779</a:t>
                      </a:r>
                      <a:endParaRPr 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1488" y="3379369"/>
            <a:ext cx="6233117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0734" indent="-160734">
              <a:buFont typeface="Arial" charset="0"/>
              <a:buChar char="•"/>
            </a:pPr>
            <a:r>
              <a:rPr lang="en-US" sz="1125" dirty="0"/>
              <a:t>Out of a total of 79 cases identified in the hospital record, 56 were identified by the Birth Score</a:t>
            </a:r>
          </a:p>
          <a:p>
            <a:pPr marL="160734" indent="-160734">
              <a:buFont typeface="Arial" charset="0"/>
              <a:buChar char="•"/>
            </a:pPr>
            <a:r>
              <a:rPr lang="en-US" sz="1125" dirty="0"/>
              <a:t>Out of a total of 700 non-cases identified by the hospital record, 11 were identified by the Birth Score</a:t>
            </a:r>
          </a:p>
          <a:p>
            <a:pPr marL="160734" indent="-160734">
              <a:buFont typeface="Arial" charset="0"/>
              <a:buChar char="•"/>
            </a:pPr>
            <a:r>
              <a:rPr lang="en-US" sz="1125" dirty="0" smtClean="0"/>
              <a:t>Kappa statistic (measure of agreement) </a:t>
            </a:r>
            <a:r>
              <a:rPr lang="en-US" sz="1125" dirty="0"/>
              <a:t>between the 2 datasets is 74</a:t>
            </a:r>
            <a:r>
              <a:rPr lang="en-US" sz="1125" dirty="0" smtClean="0"/>
              <a:t>%.  This is considered “Good”</a:t>
            </a:r>
            <a:endParaRPr lang="en-US" sz="1125" dirty="0"/>
          </a:p>
        </p:txBody>
      </p:sp>
    </p:spTree>
    <p:extLst>
      <p:ext uri="{BB962C8B-B14F-4D97-AF65-F5344CB8AC3E}">
        <p14:creationId xmlns:p14="http://schemas.microsoft.com/office/powerpoint/2010/main" val="173156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480" y="8072"/>
            <a:ext cx="6172200" cy="857250"/>
          </a:xfrm>
        </p:spPr>
        <p:txBody>
          <a:bodyPr/>
          <a:lstStyle/>
          <a:p>
            <a:r>
              <a:rPr lang="en-US" dirty="0" smtClean="0"/>
              <a:t>Moving forward…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42950"/>
            <a:ext cx="61722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 smtClean="0"/>
              <a:t>Screening</a:t>
            </a:r>
          </a:p>
          <a:p>
            <a:pPr lvl="1"/>
            <a:r>
              <a:rPr lang="en-US" sz="1900" dirty="0" smtClean="0"/>
              <a:t>Survey how hospitals screen for IUSE</a:t>
            </a:r>
          </a:p>
          <a:p>
            <a:r>
              <a:rPr lang="en-US" sz="1900" dirty="0" smtClean="0"/>
              <a:t>QI- Birth Score data entry/EMR data pull</a:t>
            </a:r>
          </a:p>
          <a:p>
            <a:pPr lvl="1"/>
            <a:r>
              <a:rPr lang="en-US" sz="1900" dirty="0" smtClean="0"/>
              <a:t>New QI Coordinator to work with hospitals </a:t>
            </a:r>
          </a:p>
          <a:p>
            <a:r>
              <a:rPr lang="en-US" sz="1900" dirty="0" smtClean="0"/>
              <a:t>Education</a:t>
            </a:r>
          </a:p>
          <a:p>
            <a:pPr lvl="1"/>
            <a:r>
              <a:rPr lang="en-US" sz="1900" dirty="0" smtClean="0"/>
              <a:t>Additional training for hospital staff/coders</a:t>
            </a:r>
          </a:p>
          <a:p>
            <a:pPr lvl="1"/>
            <a:r>
              <a:rPr lang="en-US" sz="1900" dirty="0" smtClean="0"/>
              <a:t>CME, CEU, MOC opportunities</a:t>
            </a:r>
          </a:p>
          <a:p>
            <a:r>
              <a:rPr lang="en-US" sz="1900" dirty="0" smtClean="0"/>
              <a:t>Policy Development </a:t>
            </a:r>
          </a:p>
          <a:p>
            <a:pPr lvl="1"/>
            <a:r>
              <a:rPr lang="en-US" sz="1900" dirty="0" smtClean="0"/>
              <a:t>Maternal Drug Screening mandate?</a:t>
            </a:r>
          </a:p>
          <a:p>
            <a:r>
              <a:rPr lang="en-US" sz="1900" dirty="0" smtClean="0"/>
              <a:t>Research </a:t>
            </a:r>
          </a:p>
          <a:p>
            <a:pPr lvl="1"/>
            <a:r>
              <a:rPr lang="en-US" sz="1900" dirty="0" smtClean="0"/>
              <a:t>Identify questions of interest with the data</a:t>
            </a:r>
          </a:p>
          <a:p>
            <a:pPr lvl="1"/>
            <a:r>
              <a:rPr lang="en-US" sz="1900" dirty="0" smtClean="0"/>
              <a:t>APHA </a:t>
            </a:r>
            <a:r>
              <a:rPr lang="en-US" sz="1900" dirty="0"/>
              <a:t>2017- </a:t>
            </a:r>
            <a:r>
              <a:rPr lang="en-US" sz="1900" dirty="0" smtClean="0"/>
              <a:t>November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6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46762"/>
            <a:ext cx="6172200" cy="33944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IUSE and NAS rates in WV have been determined to be far greater based on Project WATCH data vs. CDC data</a:t>
            </a:r>
          </a:p>
          <a:p>
            <a:endParaRPr lang="en-US" dirty="0"/>
          </a:p>
          <a:p>
            <a:r>
              <a:rPr lang="en-US" dirty="0" smtClean="0"/>
              <a:t>Some of the disconnect may be related to diagnosis</a:t>
            </a:r>
            <a:r>
              <a:rPr lang="en-US" smtClean="0"/>
              <a:t>, coding issues, </a:t>
            </a:r>
            <a:r>
              <a:rPr lang="en-US" dirty="0" smtClean="0"/>
              <a:t>etc.</a:t>
            </a:r>
          </a:p>
          <a:p>
            <a:endParaRPr lang="en-US" dirty="0"/>
          </a:p>
          <a:p>
            <a:r>
              <a:rPr lang="en-US" dirty="0" smtClean="0"/>
              <a:t>We are just at the tip of the iceberg with regards to IUSE and NAS surveillance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QI position for Project watch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dirty="0" smtClean="0"/>
              <a:t>Goal- to complete our research team (teamwork makes the dream work!)</a:t>
            </a:r>
          </a:p>
          <a:p>
            <a:pPr lvl="1" defTabSz="914400">
              <a:spcBef>
                <a:spcPts val="0"/>
              </a:spcBef>
              <a:defRPr/>
            </a:pPr>
            <a:r>
              <a:rPr lang="en-US" dirty="0" smtClean="0"/>
              <a:t>Epidemiologist</a:t>
            </a:r>
          </a:p>
          <a:p>
            <a:pPr lvl="1" defTabSz="914400">
              <a:spcBef>
                <a:spcPts val="0"/>
              </a:spcBef>
              <a:defRPr/>
            </a:pPr>
            <a:r>
              <a:rPr lang="en-US" dirty="0" smtClean="0"/>
              <a:t>Biostatistician</a:t>
            </a:r>
          </a:p>
          <a:p>
            <a:pPr lvl="1" defTabSz="914400">
              <a:spcBef>
                <a:spcPts val="0"/>
              </a:spcBef>
              <a:defRPr/>
            </a:pPr>
            <a:r>
              <a:rPr lang="en-US" dirty="0" smtClean="0"/>
              <a:t>Pediatrician</a:t>
            </a:r>
          </a:p>
          <a:p>
            <a:pPr lvl="1" defTabSz="914400">
              <a:spcBef>
                <a:spcPts val="0"/>
              </a:spcBef>
              <a:defRPr/>
            </a:pPr>
            <a:r>
              <a:rPr lang="en-US" dirty="0" smtClean="0"/>
              <a:t>Program Coordinator/MPH</a:t>
            </a:r>
          </a:p>
          <a:p>
            <a:pPr defTabSz="914400">
              <a:spcBef>
                <a:spcPts val="0"/>
              </a:spcBef>
              <a:defRPr/>
            </a:pPr>
            <a:r>
              <a:rPr lang="en-US" dirty="0" smtClean="0"/>
              <a:t>Opportunity- To add a Quality </a:t>
            </a:r>
            <a:r>
              <a:rPr lang="en-US" dirty="0"/>
              <a:t>Improvement Nurse </a:t>
            </a:r>
            <a:r>
              <a:rPr lang="en-US" dirty="0" smtClean="0"/>
              <a:t>Specialist</a:t>
            </a:r>
          </a:p>
          <a:p>
            <a:pPr defTabSz="914400">
              <a:spcBef>
                <a:spcPts val="0"/>
              </a:spcBef>
              <a:defRPr/>
            </a:pPr>
            <a:r>
              <a:rPr lang="en-US" dirty="0" smtClean="0"/>
              <a:t>QI Nurse </a:t>
            </a:r>
            <a:r>
              <a:rPr lang="en-US" dirty="0"/>
              <a:t>will assist Project WATCH to improve the quality of data collected at WV birth </a:t>
            </a:r>
            <a:r>
              <a:rPr lang="en-US" dirty="0" smtClean="0"/>
              <a:t>facilities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14" y="1063229"/>
            <a:ext cx="61722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revisit the data gathered from the Centers for Disease Control and Prevention regarding Neonatal Abstinence Syndrome (NAS) in WV</a:t>
            </a:r>
          </a:p>
          <a:p>
            <a:endParaRPr lang="en-US" dirty="0"/>
          </a:p>
          <a:p>
            <a:r>
              <a:rPr lang="en-US" dirty="0" smtClean="0"/>
              <a:t>To discuss the data related to Intrauterine substance exposure (IUSE) and NAS gathered </a:t>
            </a:r>
            <a:r>
              <a:rPr lang="en-US" dirty="0"/>
              <a:t>from Project WATCH </a:t>
            </a:r>
            <a:r>
              <a:rPr lang="en-US" dirty="0" smtClean="0"/>
              <a:t>over the last 10 months </a:t>
            </a:r>
          </a:p>
          <a:p>
            <a:endParaRPr lang="en-US" dirty="0"/>
          </a:p>
          <a:p>
            <a:r>
              <a:rPr lang="en-US" dirty="0" smtClean="0"/>
              <a:t>To discuss future needs that are needed in WV with regards to IUSE and NAS surveillance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884"/>
            <a:ext cx="4629150" cy="642938"/>
          </a:xfrm>
        </p:spPr>
        <p:txBody>
          <a:bodyPr/>
          <a:lstStyle/>
          <a:p>
            <a:r>
              <a:rPr lang="en-US" dirty="0" smtClean="0"/>
              <a:t>The NAS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66750"/>
            <a:ext cx="6553200" cy="3962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Reportedly...</a:t>
            </a:r>
          </a:p>
          <a:p>
            <a:pPr lvl="1"/>
            <a:r>
              <a:rPr lang="en-US" sz="1800" dirty="0"/>
              <a:t>National Data for </a:t>
            </a:r>
            <a:r>
              <a:rPr lang="en-US" sz="1800" dirty="0" smtClean="0"/>
              <a:t>WV in 2013*</a:t>
            </a:r>
            <a:endParaRPr lang="en-US" sz="1800" dirty="0"/>
          </a:p>
          <a:p>
            <a:pPr lvl="2"/>
            <a:r>
              <a:rPr lang="en-US" dirty="0"/>
              <a:t>Substance Use Exposure 5.9%</a:t>
            </a:r>
          </a:p>
          <a:p>
            <a:pPr lvl="3"/>
            <a:r>
              <a:rPr lang="en-US" sz="1800" dirty="0"/>
              <a:t>60 per 1,000 births</a:t>
            </a:r>
          </a:p>
          <a:p>
            <a:pPr lvl="2"/>
            <a:r>
              <a:rPr lang="en-US" dirty="0"/>
              <a:t>NAS 3.3%</a:t>
            </a:r>
          </a:p>
          <a:p>
            <a:pPr lvl="3"/>
            <a:r>
              <a:rPr lang="en-US" sz="1800" dirty="0"/>
              <a:t>33.4 infants per 1,000 </a:t>
            </a:r>
            <a:r>
              <a:rPr lang="en-US" sz="1800" dirty="0" smtClean="0"/>
              <a:t>births</a:t>
            </a:r>
            <a:endParaRPr lang="en-US" sz="1800" dirty="0"/>
          </a:p>
          <a:p>
            <a:r>
              <a:rPr lang="en-US" sz="1800" dirty="0" smtClean="0"/>
              <a:t>Anecdotally, most people would agree this is an underestimate</a:t>
            </a:r>
            <a:endParaRPr lang="en-US" sz="1800" dirty="0"/>
          </a:p>
          <a:p>
            <a:r>
              <a:rPr lang="en-US" sz="1800" dirty="0" smtClean="0"/>
              <a:t>Beginning in October 2016, the WV Perinatal Partnership and Project WATCH collaborated to develop a better way to capture the rates of IUSE and NAS in West Virginia.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" y="4400550"/>
            <a:ext cx="457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</a:t>
            </a:r>
            <a:r>
              <a:rPr lang="en-US" sz="1000" dirty="0" err="1"/>
              <a:t>Ko</a:t>
            </a:r>
            <a:r>
              <a:rPr lang="en-US" sz="1000" dirty="0"/>
              <a:t> JY, Patrick SW, Tong VT, Patel R, Lind JN, Barfield WD</a:t>
            </a:r>
            <a:r>
              <a:rPr lang="en-US" sz="1000" dirty="0" smtClean="0"/>
              <a:t>.</a:t>
            </a:r>
            <a:r>
              <a:rPr lang="en-US" sz="1000" b="1" dirty="0">
                <a:hlinkClick r:id="rId2"/>
              </a:rPr>
              <a:t> </a:t>
            </a:r>
            <a:r>
              <a:rPr lang="en-US" sz="1000" dirty="0"/>
              <a:t>Incidence of Neonatal Abstinence Syndrome - 28 States, 1999-2013</a:t>
            </a:r>
            <a:r>
              <a:rPr lang="en-US" sz="1000" dirty="0" smtClean="0">
                <a:hlinkClick r:id="rId2"/>
              </a:rPr>
              <a:t>.</a:t>
            </a:r>
            <a:r>
              <a:rPr lang="en-US" sz="1000" dirty="0" smtClean="0"/>
              <a:t> </a:t>
            </a:r>
            <a:r>
              <a:rPr lang="en-US" sz="1000" b="1" dirty="0"/>
              <a:t>MMWR </a:t>
            </a:r>
            <a:r>
              <a:rPr lang="en-US" sz="1000" b="1" dirty="0" err="1"/>
              <a:t>Morb</a:t>
            </a:r>
            <a:r>
              <a:rPr lang="en-US" sz="1000" b="1" dirty="0"/>
              <a:t> Mortal </a:t>
            </a:r>
            <a:r>
              <a:rPr lang="en-US" sz="1000" b="1" dirty="0" err="1"/>
              <a:t>Wkly</a:t>
            </a:r>
            <a:r>
              <a:rPr lang="en-US" sz="1000" b="1" dirty="0"/>
              <a:t> Rep</a:t>
            </a:r>
            <a:r>
              <a:rPr lang="en-US" sz="1000" dirty="0"/>
              <a:t>. 2016 Aug 12;65(31):799-802. </a:t>
            </a:r>
          </a:p>
        </p:txBody>
      </p:sp>
    </p:spTree>
    <p:extLst>
      <p:ext uri="{BB962C8B-B14F-4D97-AF65-F5344CB8AC3E}">
        <p14:creationId xmlns:p14="http://schemas.microsoft.com/office/powerpoint/2010/main" val="207788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asked on Project WATCH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895350"/>
            <a:ext cx="6438900" cy="3070944"/>
          </a:xfrm>
        </p:spPr>
        <p:txBody>
          <a:bodyPr>
            <a:normAutofit fontScale="25000" lnSpcReduction="20000"/>
          </a:bodyPr>
          <a:lstStyle/>
          <a:p>
            <a:endParaRPr lang="en-US" sz="7200" dirty="0"/>
          </a:p>
          <a:p>
            <a:r>
              <a:rPr lang="en-US" sz="7200" dirty="0"/>
              <a:t>Intrauterine Substance Exposure (includes any medication prescribed by a physician during pregnancy). 	</a:t>
            </a:r>
          </a:p>
          <a:p>
            <a:pPr lvl="1"/>
            <a:r>
              <a:rPr lang="en-US" sz="7200" dirty="0"/>
              <a:t>Yes/No (if No, questions below will not be available) </a:t>
            </a:r>
          </a:p>
          <a:p>
            <a:pPr lvl="3"/>
            <a:r>
              <a:rPr lang="en-US" sz="7200" dirty="0"/>
              <a:t>If yes, then check all that apply</a:t>
            </a:r>
          </a:p>
          <a:p>
            <a:pPr lvl="4"/>
            <a:r>
              <a:rPr lang="en-US" sz="7200" dirty="0"/>
              <a:t>Self-reported</a:t>
            </a:r>
          </a:p>
          <a:p>
            <a:pPr lvl="4"/>
            <a:r>
              <a:rPr lang="en-US" sz="7200" dirty="0"/>
              <a:t>Documented in prenatal record</a:t>
            </a:r>
          </a:p>
          <a:p>
            <a:pPr lvl="4"/>
            <a:r>
              <a:rPr lang="en-US" sz="7200" dirty="0"/>
              <a:t>Positive maternal drug test</a:t>
            </a:r>
          </a:p>
          <a:p>
            <a:pPr lvl="4"/>
            <a:r>
              <a:rPr lang="en-US" sz="7200" dirty="0"/>
              <a:t>Unknown</a:t>
            </a:r>
          </a:p>
          <a:p>
            <a:pPr lvl="4"/>
            <a:r>
              <a:rPr lang="en-US" sz="7200" dirty="0"/>
              <a:t>Other</a:t>
            </a:r>
          </a:p>
          <a:p>
            <a:r>
              <a:rPr lang="en-US" sz="7200" dirty="0"/>
              <a:t>Infant with clinical signs consistent with NAS diagnosis*?</a:t>
            </a:r>
          </a:p>
          <a:p>
            <a:pPr lvl="1"/>
            <a:r>
              <a:rPr lang="en-US" sz="7200" dirty="0"/>
              <a:t>Yes/No</a:t>
            </a:r>
          </a:p>
          <a:p>
            <a:pPr marL="257169" lvl="1" indent="0">
              <a:buNone/>
            </a:pPr>
            <a:endParaRPr lang="en-US" sz="4800" dirty="0" smtClean="0"/>
          </a:p>
          <a:p>
            <a:pPr marL="257169" lvl="1" indent="0">
              <a:buNone/>
            </a:pPr>
            <a:r>
              <a:rPr lang="en-US" sz="4800" dirty="0" smtClean="0"/>
              <a:t>*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 is diagnosed when a baby has intrauterine exposure to a neuroactive substance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exhibits clinical signs/symptoms of withdrawal, regardless of whether or not pharmacological treatment is required.  </a:t>
            </a:r>
            <a:endParaRPr lang="en-US" sz="4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Surveillance Data- Oct 1 2016 -Aug 1 2017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 months, N= 16,014</a:t>
            </a:r>
          </a:p>
          <a:p>
            <a:pPr lvl="1"/>
            <a:r>
              <a:rPr lang="en-US" sz="1575" dirty="0"/>
              <a:t>IUSE = 13.95</a:t>
            </a:r>
            <a:r>
              <a:rPr lang="en-US" sz="1575" dirty="0" smtClean="0"/>
              <a:t>% </a:t>
            </a:r>
          </a:p>
          <a:p>
            <a:pPr lvl="2"/>
            <a:r>
              <a:rPr lang="en-US" sz="1275" dirty="0"/>
              <a:t>R</a:t>
            </a:r>
            <a:r>
              <a:rPr lang="en-US" sz="1275" dirty="0" smtClean="0"/>
              <a:t>ecall the earlier report which said 5.9 in 2013 %</a:t>
            </a:r>
            <a:endParaRPr lang="en-US" sz="1275" dirty="0"/>
          </a:p>
          <a:p>
            <a:pPr lvl="1"/>
            <a:r>
              <a:rPr lang="en-US" sz="1575" dirty="0"/>
              <a:t>NAS = 5.31</a:t>
            </a:r>
            <a:r>
              <a:rPr lang="en-US" sz="1575" dirty="0" smtClean="0"/>
              <a:t>% </a:t>
            </a:r>
            <a:endParaRPr lang="en-US" sz="1275" dirty="0" smtClean="0"/>
          </a:p>
          <a:p>
            <a:pPr lvl="2"/>
            <a:r>
              <a:rPr lang="en-US" sz="1280" dirty="0" smtClean="0"/>
              <a:t>Recall the earlier report which said 3.3 in 2013%</a:t>
            </a:r>
          </a:p>
          <a:p>
            <a:pPr lvl="1"/>
            <a:r>
              <a:rPr lang="en-US" sz="1875" dirty="0" smtClean="0"/>
              <a:t>Among those babies with IUSE</a:t>
            </a:r>
            <a:r>
              <a:rPr lang="en-US" sz="1875" dirty="0"/>
              <a:t>, 38% developed </a:t>
            </a:r>
            <a:r>
              <a:rPr lang="en-US" sz="1875" dirty="0" smtClean="0"/>
              <a:t>NAS</a:t>
            </a:r>
          </a:p>
          <a:p>
            <a:pPr lvl="1"/>
            <a:endParaRPr lang="en-US" sz="1875" dirty="0"/>
          </a:p>
          <a:p>
            <a:pPr lvl="1"/>
            <a:r>
              <a:rPr lang="en-US" sz="2000" dirty="0"/>
              <a:t>This data would suggest that </a:t>
            </a:r>
            <a:r>
              <a:rPr lang="en-US" sz="2000" dirty="0" smtClean="0"/>
              <a:t>in only </a:t>
            </a:r>
            <a:r>
              <a:rPr lang="en-US" sz="2000" dirty="0"/>
              <a:t>3 years, the </a:t>
            </a:r>
            <a:r>
              <a:rPr lang="en-US" sz="2000" dirty="0" smtClean="0"/>
              <a:t>rate doubled</a:t>
            </a:r>
            <a:endParaRPr lang="en-US" sz="1875" dirty="0"/>
          </a:p>
        </p:txBody>
      </p:sp>
    </p:spTree>
    <p:extLst>
      <p:ext uri="{BB962C8B-B14F-4D97-AF65-F5344CB8AC3E}">
        <p14:creationId xmlns:p14="http://schemas.microsoft.com/office/powerpoint/2010/main" val="2823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01 at 8.54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600" y="23317200"/>
            <a:ext cx="10058400" cy="922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00"/>
            <a:ext cx="6858000" cy="5156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0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Rates of IUSE by </a:t>
            </a:r>
          </a:p>
          <a:p>
            <a:r>
              <a:rPr lang="en-US" b="1" dirty="0" smtClean="0"/>
              <a:t>GRASTF* Regions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454" y="4804946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*Governors Regional Substance Abuse Task Force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191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73" y="0"/>
            <a:ext cx="6858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33350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Rates of </a:t>
            </a:r>
            <a:r>
              <a:rPr lang="en-US" b="1" dirty="0" smtClean="0"/>
              <a:t>NAS by </a:t>
            </a:r>
            <a:endParaRPr lang="en-US" b="1" dirty="0"/>
          </a:p>
          <a:p>
            <a:r>
              <a:rPr lang="en-US" b="1" dirty="0"/>
              <a:t>GRASTF* Regions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781550"/>
            <a:ext cx="3429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*Governors Regional </a:t>
            </a:r>
            <a:r>
              <a:rPr lang="en-US" sz="800"/>
              <a:t>Substance </a:t>
            </a:r>
            <a:endParaRPr lang="en-US" sz="800" smtClean="0"/>
          </a:p>
          <a:p>
            <a:r>
              <a:rPr lang="en-US" sz="800" dirty="0" smtClean="0"/>
              <a:t>Abuse </a:t>
            </a:r>
            <a:r>
              <a:rPr lang="en-US" sz="800" dirty="0"/>
              <a:t>Task Force</a:t>
            </a:r>
          </a:p>
        </p:txBody>
      </p:sp>
    </p:spTree>
    <p:extLst>
      <p:ext uri="{BB962C8B-B14F-4D97-AF65-F5344CB8AC3E}">
        <p14:creationId xmlns:p14="http://schemas.microsoft.com/office/powerpoint/2010/main" val="49666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5735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SO WHY THE POTENTIAL DISCONNECT BETWEEN DATA REPORTED BY THE CENTERS FOR DISEASE CONTROL AND PROJECT WATCH?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52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Audit- January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77759"/>
            <a:ext cx="61722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N= 789 (52% of 1,521 births in Birth Score database during January)</a:t>
            </a:r>
          </a:p>
          <a:p>
            <a:r>
              <a:rPr lang="en-US" dirty="0" smtClean="0"/>
              <a:t>Six hospitals completed chart review for all births during the month of January 2017</a:t>
            </a:r>
          </a:p>
          <a:p>
            <a:pPr lvl="1"/>
            <a:r>
              <a:rPr lang="en-US" dirty="0" smtClean="0"/>
              <a:t>Ruby</a:t>
            </a:r>
          </a:p>
          <a:p>
            <a:pPr lvl="1"/>
            <a:r>
              <a:rPr lang="en-US" dirty="0" smtClean="0"/>
              <a:t>UHC</a:t>
            </a:r>
          </a:p>
          <a:p>
            <a:pPr lvl="1"/>
            <a:r>
              <a:rPr lang="en-US" dirty="0" smtClean="0"/>
              <a:t>Wheeling</a:t>
            </a:r>
          </a:p>
          <a:p>
            <a:pPr lvl="1"/>
            <a:r>
              <a:rPr lang="en-US" dirty="0" smtClean="0"/>
              <a:t>CAMC</a:t>
            </a:r>
          </a:p>
          <a:p>
            <a:pPr lvl="1"/>
            <a:r>
              <a:rPr lang="en-US" dirty="0" smtClean="0"/>
              <a:t>Cabell</a:t>
            </a:r>
          </a:p>
          <a:p>
            <a:pPr lvl="1"/>
            <a:r>
              <a:rPr lang="en-US" dirty="0" smtClean="0"/>
              <a:t>Thomas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VUBr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WVUBrand.thmx</Template>
  <TotalTime>1793</TotalTime>
  <Words>853</Words>
  <Application>Microsoft Office PowerPoint</Application>
  <PresentationFormat>Custom</PresentationFormat>
  <Paragraphs>230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Times New Roman (Body)</vt:lpstr>
      <vt:lpstr>WVUBrand</vt:lpstr>
      <vt:lpstr>PROJECT W.A.T.C.H:  Intrauterine substance exposure &amp; nas surveillance data update</vt:lpstr>
      <vt:lpstr>Objectives</vt:lpstr>
      <vt:lpstr>The NAS crisis</vt:lpstr>
      <vt:lpstr>Questions asked on Project WATCH</vt:lpstr>
      <vt:lpstr>Surveillance Data- Oct 1 2016 -Aug 1 2017</vt:lpstr>
      <vt:lpstr>PowerPoint Presentation</vt:lpstr>
      <vt:lpstr>PowerPoint Presentation</vt:lpstr>
      <vt:lpstr>PowerPoint Presentation</vt:lpstr>
      <vt:lpstr>Audit- January 2017</vt:lpstr>
      <vt:lpstr>Audit data- Overall Prevalence (N= 789) </vt:lpstr>
      <vt:lpstr>Audit Data- Overall Intrauterine Substance Exposure </vt:lpstr>
      <vt:lpstr>Audit Data- Overall NAS</vt:lpstr>
      <vt:lpstr>Intrauterine Substance Exposure Hospital vs. Birth Score (N= 789)</vt:lpstr>
      <vt:lpstr>NAS - Hospital vs. Birth Score (N= 789)</vt:lpstr>
      <vt:lpstr>Moving forward…</vt:lpstr>
      <vt:lpstr>Conclusion</vt:lpstr>
      <vt:lpstr>New QI position for Project watch</vt:lpstr>
    </vt:vector>
  </TitlesOfParts>
  <Manager/>
  <Company>West Virginia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Chris Schwer</dc:creator>
  <cp:keywords/>
  <dc:description/>
  <cp:lastModifiedBy>Melanie Riley</cp:lastModifiedBy>
  <cp:revision>182</cp:revision>
  <cp:lastPrinted>2017-05-10T15:50:04Z</cp:lastPrinted>
  <dcterms:created xsi:type="dcterms:W3CDTF">2011-05-31T15:02:54Z</dcterms:created>
  <dcterms:modified xsi:type="dcterms:W3CDTF">2017-10-10T17:02:32Z</dcterms:modified>
  <cp:category/>
</cp:coreProperties>
</file>