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8"/>
  </p:notesMasterIdLst>
  <p:sldIdLst>
    <p:sldId id="268" r:id="rId2"/>
    <p:sldId id="270" r:id="rId3"/>
    <p:sldId id="272" r:id="rId4"/>
    <p:sldId id="277" r:id="rId5"/>
    <p:sldId id="278" r:id="rId6"/>
    <p:sldId id="279" r:id="rId7"/>
    <p:sldId id="280" r:id="rId8"/>
    <p:sldId id="286" r:id="rId9"/>
    <p:sldId id="287" r:id="rId10"/>
    <p:sldId id="288" r:id="rId11"/>
    <p:sldId id="290" r:id="rId12"/>
    <p:sldId id="303"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4" r:id="rId26"/>
    <p:sldId id="305" r:id="rId27"/>
  </p:sldIdLst>
  <p:sldSz cx="9144000" cy="6858000" type="screen4x3"/>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13" autoAdjust="0"/>
    <p:restoredTop sz="71602" autoAdjust="0"/>
  </p:normalViewPr>
  <p:slideViewPr>
    <p:cSldViewPr snapToGrid="0">
      <p:cViewPr varScale="1">
        <p:scale>
          <a:sx n="63" d="100"/>
          <a:sy n="63" d="100"/>
        </p:scale>
        <p:origin x="183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rgbClr val="16AE3A"/>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a:p>
          <a:endParaRPr lang="en-US" sz="800" dirty="0">
            <a:effectLst>
              <a:outerShdw blurRad="38100" dist="38100" dir="2700000" algn="tl">
                <a:srgbClr val="000000">
                  <a:alpha val="43137"/>
                </a:srgbClr>
              </a:outerShdw>
            </a:effectLst>
          </a:endParaRP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custScaleX="134175" custScaleY="149512">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Hor="1" custScaleX="22988" custScaleY="37280" custLinFactY="-200000" custLinFactNeighborX="12129" custLinFactNeighborY="-226537"/>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1" custScaleX="29584" custScaleY="85847" custLinFactNeighborX="56966" custLinFactNeighborY="-1262"/>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FlipHor="1" custScaleX="2864" custScaleY="97553"/>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Hor="1" custScaleX="15220" custScaleY="41713" custLinFactY="-38410" custLinFactNeighborX="-10077" custLinFactNeighborY="-100000"/>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11520" custScaleY="23732" custLinFactY="29142" custLinFactNeighborX="840" custLinFactNeighborY="100000"/>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1" custFlipHor="0" custScaleX="19221" custScaleY="23732" custLinFactY="199563" custLinFactNeighborX="-8093" custLinFactNeighborY="200000"/>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59243AC4-0384-4CC7-B7FF-C576CC7F7FD2}" type="presOf" srcId="{DC4371C7-7F18-46BC-BEE0-57FF813B9CC3}" destId="{552AE037-28E2-4EBE-A4A1-4E57CC2EAA43}" srcOrd="0" destOrd="0" presId="urn:microsoft.com/office/officeart/2005/8/layout/bProcess4"/>
    <dgm:cxn modelId="{63737F6B-509A-4FA6-A98A-E307AD062D93}" type="presOf" srcId="{07E56E20-2074-4812-899C-5E73C7F69C25}" destId="{19537117-20A2-4A3F-9AF8-20BAA248E50F}"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4E8DB9FB-7368-48A6-9706-C54397216549}" type="presOf" srcId="{D95FC0FC-BABA-48BB-9641-E684117B74FA}" destId="{F69C285F-5EF8-4F0F-9BAF-426B1F52C231}" srcOrd="0" destOrd="0" presId="urn:microsoft.com/office/officeart/2005/8/layout/bProcess4"/>
    <dgm:cxn modelId="{20E9DECB-47C2-4216-93FA-F650893CAA90}" type="presOf" srcId="{74C35B32-6D8C-468F-A0CE-9A1293F7D590}" destId="{F42642E6-318E-4717-8B15-8C15FCC7C4B2}" srcOrd="0" destOrd="0" presId="urn:microsoft.com/office/officeart/2005/8/layout/bProcess4"/>
    <dgm:cxn modelId="{52740944-20B7-4CD0-9B34-EB7A8030EA43}" type="presOf" srcId="{92B878C1-48DF-4558-BF47-9D357F74D1F2}" destId="{5453EC55-1A3C-419F-9AF7-E5B90C296540}" srcOrd="0" destOrd="0" presId="urn:microsoft.com/office/officeart/2005/8/layout/bProcess4"/>
    <dgm:cxn modelId="{15532A57-B01F-418C-9607-AA18375BB177}" type="presOf" srcId="{13A43A85-A2F0-48F8-9BC6-099ECD3909D1}" destId="{335C8968-89EB-4B5F-9DEC-6CDED690E66B}"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97C1143B-C4CB-4FF9-893E-0992935BB0A1}" srcId="{A5628BF5-3775-4AA1-9FAA-63F33EACE792}" destId="{1F1BF16D-4F9E-4D59-97FE-6A46AADA582C}" srcOrd="5" destOrd="0" parTransId="{2794A5D2-2CCF-4C8B-9619-5269349AEBDA}" sibTransId="{74C35B32-6D8C-468F-A0CE-9A1293F7D590}"/>
    <dgm:cxn modelId="{FB410412-6700-4DE0-BB0E-6BE56FEA44B3}" type="presOf" srcId="{D67392EF-D842-456C-A326-BF24AB7A6BC5}" destId="{C6ACAF75-E148-497D-BB7B-88FE2C791DD7}" srcOrd="0" destOrd="0" presId="urn:microsoft.com/office/officeart/2005/8/layout/bProcess4"/>
    <dgm:cxn modelId="{0460DB25-350B-41AA-88AD-BBE610738D9C}" type="presOf" srcId="{1F1BF16D-4F9E-4D59-97FE-6A46AADA582C}" destId="{653A7A70-1B1A-4645-9AF9-F511234ABF77}" srcOrd="0" destOrd="0" presId="urn:microsoft.com/office/officeart/2005/8/layout/bProcess4"/>
    <dgm:cxn modelId="{9C218FD9-1962-4D7E-A65E-DAB4595C903A}" type="presOf" srcId="{55110089-3065-4A51-98CF-AF2B0C66F0DF}" destId="{BC0053C6-F255-474A-AFB2-C7B2E279B7C1}" srcOrd="0" destOrd="0" presId="urn:microsoft.com/office/officeart/2005/8/layout/bProcess4"/>
    <dgm:cxn modelId="{4D56BB35-DA6F-4295-8C86-F3AFA734B838}" type="presOf" srcId="{359BE3D5-E66D-4797-9BAA-AB77683EE647}" destId="{3721A052-4963-411A-B485-DFB5FAADDC8E}" srcOrd="0" destOrd="0" presId="urn:microsoft.com/office/officeart/2005/8/layout/bProcess4"/>
    <dgm:cxn modelId="{D8C27311-D2FE-4EEB-BEA6-02759F50C02A}" type="presOf" srcId="{AB6059B3-B59D-419E-AF7C-DC2EB73AE4F3}" destId="{52011F9A-0B47-4308-96BE-845A9ADE4D82}" srcOrd="0" destOrd="0" presId="urn:microsoft.com/office/officeart/2005/8/layout/bProcess4"/>
    <dgm:cxn modelId="{D9010DF1-A1E0-4B47-A4E1-B72564E5DDA0}" type="presOf" srcId="{6467F1EB-D1EA-43B1-9E72-41BB9892F0B2}" destId="{7A546FE1-C182-4CC9-8C76-96D670B0C913}"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D0D82FA1-3CF8-4C57-8B10-6DBD2273DA95}" type="presOf" srcId="{800C58A2-82BA-44C9-ACD7-C22B1862CB8D}" destId="{A35B4EEA-B873-47D0-87E4-797E58B89FE6}" srcOrd="0" destOrd="0" presId="urn:microsoft.com/office/officeart/2005/8/layout/bProcess4"/>
    <dgm:cxn modelId="{6B306E7B-48BF-4681-8095-3EF07329AE12}" type="presOf" srcId="{C680EAE7-E4F3-4676-AA13-64B21596E1A4}" destId="{9114CFD4-F7DD-40DA-B4E7-CC753B236425}" srcOrd="0" destOrd="0" presId="urn:microsoft.com/office/officeart/2005/8/layout/bProcess4"/>
    <dgm:cxn modelId="{01CFC925-4DB8-49D9-BD98-FAAD1E8FF814}" type="presOf" srcId="{7C4C7317-3CCE-435E-BA09-9F47ED37B36F}" destId="{6DCAA3B9-56D0-4F33-816F-12A11C9191B4}" srcOrd="0" destOrd="0" presId="urn:microsoft.com/office/officeart/2005/8/layout/bProcess4"/>
    <dgm:cxn modelId="{F14F6C60-0588-47E9-93B7-4B751D794F92}" type="presOf" srcId="{A5628BF5-3775-4AA1-9FAA-63F33EACE792}" destId="{64E3B116-721C-447C-BBB4-7AF661607A33}"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6E6B2AAD-F20A-48B2-8DE8-678EAB7F1807}" type="presParOf" srcId="{64E3B116-721C-447C-BBB4-7AF661607A33}" destId="{78997A41-1941-4C11-9EF9-5AC1161FF858}" srcOrd="0" destOrd="0" presId="urn:microsoft.com/office/officeart/2005/8/layout/bProcess4"/>
    <dgm:cxn modelId="{52F7281F-2C7C-4EB9-BAB9-0CDF2A0990D0}" type="presParOf" srcId="{78997A41-1941-4C11-9EF9-5AC1161FF858}" destId="{58371579-BCFC-435D-843D-B7117116C640}" srcOrd="0" destOrd="0" presId="urn:microsoft.com/office/officeart/2005/8/layout/bProcess4"/>
    <dgm:cxn modelId="{E96E42FB-BB17-4A4A-9A32-E110225D1055}" type="presParOf" srcId="{78997A41-1941-4C11-9EF9-5AC1161FF858}" destId="{552AE037-28E2-4EBE-A4A1-4E57CC2EAA43}" srcOrd="1" destOrd="0" presId="urn:microsoft.com/office/officeart/2005/8/layout/bProcess4"/>
    <dgm:cxn modelId="{D4C675A2-6FD9-42D5-BB72-41A8B8D36AD2}" type="presParOf" srcId="{64E3B116-721C-447C-BBB4-7AF661607A33}" destId="{19537117-20A2-4A3F-9AF8-20BAA248E50F}" srcOrd="1" destOrd="0" presId="urn:microsoft.com/office/officeart/2005/8/layout/bProcess4"/>
    <dgm:cxn modelId="{AB6EEF0C-BF9D-4AF6-A4BE-C9829983ABFE}" type="presParOf" srcId="{64E3B116-721C-447C-BBB4-7AF661607A33}" destId="{2A772ABB-2A61-43FD-A4D3-132EB29293F1}" srcOrd="2" destOrd="0" presId="urn:microsoft.com/office/officeart/2005/8/layout/bProcess4"/>
    <dgm:cxn modelId="{90633EE7-EBC8-462C-BA74-40BFA24DD9FD}" type="presParOf" srcId="{2A772ABB-2A61-43FD-A4D3-132EB29293F1}" destId="{1401F34E-9B92-4237-8222-7A80AC63B168}" srcOrd="0" destOrd="0" presId="urn:microsoft.com/office/officeart/2005/8/layout/bProcess4"/>
    <dgm:cxn modelId="{F9E78E52-08DB-444F-AC8C-3A3B7AB6CA62}" type="presParOf" srcId="{2A772ABB-2A61-43FD-A4D3-132EB29293F1}" destId="{C6ACAF75-E148-497D-BB7B-88FE2C791DD7}" srcOrd="1" destOrd="0" presId="urn:microsoft.com/office/officeart/2005/8/layout/bProcess4"/>
    <dgm:cxn modelId="{B25AF7BD-6BB5-4505-9332-66CDA90CE82D}" type="presParOf" srcId="{64E3B116-721C-447C-BBB4-7AF661607A33}" destId="{7A546FE1-C182-4CC9-8C76-96D670B0C913}" srcOrd="3" destOrd="0" presId="urn:microsoft.com/office/officeart/2005/8/layout/bProcess4"/>
    <dgm:cxn modelId="{8BA5A81B-CFF4-4E13-A6F2-415B8D2F0CFB}" type="presParOf" srcId="{64E3B116-721C-447C-BBB4-7AF661607A33}" destId="{2983B676-E579-4D27-BE98-D0FAA3259A91}" srcOrd="4" destOrd="0" presId="urn:microsoft.com/office/officeart/2005/8/layout/bProcess4"/>
    <dgm:cxn modelId="{A19EFCE0-1F0E-44EF-B087-13B39CA5BAE7}" type="presParOf" srcId="{2983B676-E579-4D27-BE98-D0FAA3259A91}" destId="{76C7692B-CC61-4234-B1DD-3B281E8FDFBB}" srcOrd="0" destOrd="0" presId="urn:microsoft.com/office/officeart/2005/8/layout/bProcess4"/>
    <dgm:cxn modelId="{AE3A4D5E-6737-4ACE-97C1-E45BF28E8DEE}" type="presParOf" srcId="{2983B676-E579-4D27-BE98-D0FAA3259A91}" destId="{3721A052-4963-411A-B485-DFB5FAADDC8E}" srcOrd="1" destOrd="0" presId="urn:microsoft.com/office/officeart/2005/8/layout/bProcess4"/>
    <dgm:cxn modelId="{74C5A1F4-2048-4F15-BFA1-5C3839D536BB}" type="presParOf" srcId="{64E3B116-721C-447C-BBB4-7AF661607A33}" destId="{335C8968-89EB-4B5F-9DEC-6CDED690E66B}" srcOrd="5" destOrd="0" presId="urn:microsoft.com/office/officeart/2005/8/layout/bProcess4"/>
    <dgm:cxn modelId="{E6F472DF-13C0-4CA0-BBCC-98DBCE4206CB}" type="presParOf" srcId="{64E3B116-721C-447C-BBB4-7AF661607A33}" destId="{FE7A6619-38E4-4842-94E3-226953922E2E}" srcOrd="6" destOrd="0" presId="urn:microsoft.com/office/officeart/2005/8/layout/bProcess4"/>
    <dgm:cxn modelId="{79AC1696-3E74-452D-BEA3-DDA19CC57832}" type="presParOf" srcId="{FE7A6619-38E4-4842-94E3-226953922E2E}" destId="{F1763357-FE45-44AE-A34C-702B0448A77D}" srcOrd="0" destOrd="0" presId="urn:microsoft.com/office/officeart/2005/8/layout/bProcess4"/>
    <dgm:cxn modelId="{1C3E9015-B421-4AC0-BC50-29FDA1AF82B7}" type="presParOf" srcId="{FE7A6619-38E4-4842-94E3-226953922E2E}" destId="{BC0053C6-F255-474A-AFB2-C7B2E279B7C1}" srcOrd="1" destOrd="0" presId="urn:microsoft.com/office/officeart/2005/8/layout/bProcess4"/>
    <dgm:cxn modelId="{6A9524F8-9E25-4CD2-849F-A34A664E9187}" type="presParOf" srcId="{64E3B116-721C-447C-BBB4-7AF661607A33}" destId="{F69C285F-5EF8-4F0F-9BAF-426B1F52C231}" srcOrd="7" destOrd="0" presId="urn:microsoft.com/office/officeart/2005/8/layout/bProcess4"/>
    <dgm:cxn modelId="{07AE82C0-7856-4709-B8DB-6D879AF82C23}" type="presParOf" srcId="{64E3B116-721C-447C-BBB4-7AF661607A33}" destId="{8B91C137-49A0-4BBF-BF6A-813531E070FD}" srcOrd="8" destOrd="0" presId="urn:microsoft.com/office/officeart/2005/8/layout/bProcess4"/>
    <dgm:cxn modelId="{2A52806B-C385-4F8A-A607-40F98521F4B1}" type="presParOf" srcId="{8B91C137-49A0-4BBF-BF6A-813531E070FD}" destId="{813B52B5-B429-4558-84C9-F4EF84F4713A}" srcOrd="0" destOrd="0" presId="urn:microsoft.com/office/officeart/2005/8/layout/bProcess4"/>
    <dgm:cxn modelId="{3E21F838-DDFB-42EF-AC7E-A06C95D68D3B}" type="presParOf" srcId="{8B91C137-49A0-4BBF-BF6A-813531E070FD}" destId="{5453EC55-1A3C-419F-9AF7-E5B90C296540}" srcOrd="1" destOrd="0" presId="urn:microsoft.com/office/officeart/2005/8/layout/bProcess4"/>
    <dgm:cxn modelId="{615D6471-07F1-4CE4-A367-82EAC24E76D5}" type="presParOf" srcId="{64E3B116-721C-447C-BBB4-7AF661607A33}" destId="{52011F9A-0B47-4308-96BE-845A9ADE4D82}" srcOrd="9" destOrd="0" presId="urn:microsoft.com/office/officeart/2005/8/layout/bProcess4"/>
    <dgm:cxn modelId="{4164E6FE-81D3-460F-915C-5D3CC5280AA8}" type="presParOf" srcId="{64E3B116-721C-447C-BBB4-7AF661607A33}" destId="{AB6636C4-5B5F-42B4-A9E6-C096C881610F}" srcOrd="10" destOrd="0" presId="urn:microsoft.com/office/officeart/2005/8/layout/bProcess4"/>
    <dgm:cxn modelId="{D4D6EFE0-F1E2-45E5-B2BE-ACECC0C82C42}" type="presParOf" srcId="{AB6636C4-5B5F-42B4-A9E6-C096C881610F}" destId="{E49DE06F-CA19-43C1-B235-F271B2FEFD93}" srcOrd="0" destOrd="0" presId="urn:microsoft.com/office/officeart/2005/8/layout/bProcess4"/>
    <dgm:cxn modelId="{21738A5C-BE6C-4450-94A7-03439F20C42B}" type="presParOf" srcId="{AB6636C4-5B5F-42B4-A9E6-C096C881610F}" destId="{653A7A70-1B1A-4645-9AF9-F511234ABF77}" srcOrd="1" destOrd="0" presId="urn:microsoft.com/office/officeart/2005/8/layout/bProcess4"/>
    <dgm:cxn modelId="{D9FE59EC-373D-45F3-974F-DF2AD18AA3DC}" type="presParOf" srcId="{64E3B116-721C-447C-BBB4-7AF661607A33}" destId="{F42642E6-318E-4717-8B15-8C15FCC7C4B2}" srcOrd="11" destOrd="0" presId="urn:microsoft.com/office/officeart/2005/8/layout/bProcess4"/>
    <dgm:cxn modelId="{91E74DA7-41FF-4AEA-B522-E3F7EDE9B15B}" type="presParOf" srcId="{64E3B116-721C-447C-BBB4-7AF661607A33}" destId="{CB280427-36F5-4DA4-9B5B-AEA77642EA70}" srcOrd="12" destOrd="0" presId="urn:microsoft.com/office/officeart/2005/8/layout/bProcess4"/>
    <dgm:cxn modelId="{2D5EC4EF-BBCA-4547-BA48-B7AED917AE45}" type="presParOf" srcId="{CB280427-36F5-4DA4-9B5B-AEA77642EA70}" destId="{424700A1-437F-4D2C-BDB0-A777D73B2608}" srcOrd="0" destOrd="0" presId="urn:microsoft.com/office/officeart/2005/8/layout/bProcess4"/>
    <dgm:cxn modelId="{148D6BF7-C28E-414E-8BFB-593923671B58}" type="presParOf" srcId="{CB280427-36F5-4DA4-9B5B-AEA77642EA70}" destId="{9114CFD4-F7DD-40DA-B4E7-CC753B236425}" srcOrd="1" destOrd="0" presId="urn:microsoft.com/office/officeart/2005/8/layout/bProcess4"/>
    <dgm:cxn modelId="{1B9D7E23-E116-4163-A23A-948C5C8CDEF1}" type="presParOf" srcId="{64E3B116-721C-447C-BBB4-7AF661607A33}" destId="{A35B4EEA-B873-47D0-87E4-797E58B89FE6}" srcOrd="13" destOrd="0" presId="urn:microsoft.com/office/officeart/2005/8/layout/bProcess4"/>
    <dgm:cxn modelId="{C734C9C5-AF92-44A7-A984-B60CC996279C}" type="presParOf" srcId="{64E3B116-721C-447C-BBB4-7AF661607A33}" destId="{C6E28DAD-651D-40C0-905C-4C691FDC9D8A}" srcOrd="14" destOrd="0" presId="urn:microsoft.com/office/officeart/2005/8/layout/bProcess4"/>
    <dgm:cxn modelId="{BF7FA723-93DA-47D1-A282-771A4096B5BD}" type="presParOf" srcId="{C6E28DAD-651D-40C0-905C-4C691FDC9D8A}" destId="{424B260B-0EDF-4164-89DD-565995DCCC8F}" srcOrd="0" destOrd="0" presId="urn:microsoft.com/office/officeart/2005/8/layout/bProcess4"/>
    <dgm:cxn modelId="{FFCF0335-85B0-4EA6-B86B-1A1CDD117C18}"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rgbClr val="130486"/>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0" custFlipHor="1" custScaleX="8335" custScaleY="54999" custLinFactNeighborY="-87855"/>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custScaleX="145624" custScaleY="159066">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ScaleX="10518" custScaleY="24893"/>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1" custFlipHor="1" custScaleX="11172" custScaleY="24893" custLinFactNeighborX="-11822" custLinFactNeighborY="-616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ScaleX="25845" custScaleY="24893" custLinFactY="-100000" custLinFactNeighborX="-707" custLinFactNeighborY="-114107"/>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10311" custScaleY="38280"/>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15574" custScaleY="91047"/>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0" custScaleX="10900" custScaleY="24893"/>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B73A1B32-5383-4591-B25C-0A15BF7E71F8}" type="presOf" srcId="{A5628BF5-3775-4AA1-9FAA-63F33EACE792}" destId="{64E3B116-721C-447C-BBB4-7AF661607A33}" srcOrd="0" destOrd="0" presId="urn:microsoft.com/office/officeart/2005/8/layout/bProcess4"/>
    <dgm:cxn modelId="{89816AAD-4A43-4DDF-AB06-16EE93F7BCD6}" srcId="{A5628BF5-3775-4AA1-9FAA-63F33EACE792}" destId="{92B878C1-48DF-4558-BF47-9D357F74D1F2}" srcOrd="4" destOrd="0" parTransId="{CF330CAA-AFD4-4E6F-9DF6-A732392664EC}" sibTransId="{AB6059B3-B59D-419E-AF7C-DC2EB73AE4F3}"/>
    <dgm:cxn modelId="{B8354B05-8420-4623-8703-93C2D90923C6}" type="presOf" srcId="{55110089-3065-4A51-98CF-AF2B0C66F0DF}" destId="{BC0053C6-F255-474A-AFB2-C7B2E279B7C1}" srcOrd="0" destOrd="0" presId="urn:microsoft.com/office/officeart/2005/8/layout/bProcess4"/>
    <dgm:cxn modelId="{10B95344-8A56-4669-8802-DE15E857DBCB}" type="presOf" srcId="{92B878C1-48DF-4558-BF47-9D357F74D1F2}" destId="{5453EC55-1A3C-419F-9AF7-E5B90C296540}" srcOrd="0" destOrd="0" presId="urn:microsoft.com/office/officeart/2005/8/layout/bProcess4"/>
    <dgm:cxn modelId="{6461810F-F2BD-4739-B469-0C7E300B7137}" type="presOf" srcId="{7C4C7317-3CCE-435E-BA09-9F47ED37B36F}" destId="{6DCAA3B9-56D0-4F33-816F-12A11C9191B4}" srcOrd="0" destOrd="0" presId="urn:microsoft.com/office/officeart/2005/8/layout/bProcess4"/>
    <dgm:cxn modelId="{5D2886A5-D3E5-48F8-BBBE-BBCFD970E15F}" type="presOf" srcId="{359BE3D5-E66D-4797-9BAA-AB77683EE647}" destId="{3721A052-4963-411A-B485-DFB5FAADDC8E}" srcOrd="0" destOrd="0" presId="urn:microsoft.com/office/officeart/2005/8/layout/bProcess4"/>
    <dgm:cxn modelId="{D77878CA-D840-4299-9DEA-38756AC4C33F}" type="presOf" srcId="{DC4371C7-7F18-46BC-BEE0-57FF813B9CC3}" destId="{552AE037-28E2-4EBE-A4A1-4E57CC2EAA43}"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0B6A4813-65AA-40BE-899D-7CA8D4CDD744}" srcId="{A5628BF5-3775-4AA1-9FAA-63F33EACE792}" destId="{7C4C7317-3CCE-435E-BA09-9F47ED37B36F}" srcOrd="7" destOrd="0" parTransId="{2DEBFA1E-EAEF-459D-A27B-FBD0BAD4EBFE}" sibTransId="{ACAB45D5-717D-41D6-98E4-CFF984046E69}"/>
    <dgm:cxn modelId="{72CA963C-B422-487C-BC98-8D8799F0F620}" type="presOf" srcId="{1F1BF16D-4F9E-4D59-97FE-6A46AADA582C}" destId="{653A7A70-1B1A-4645-9AF9-F511234ABF77}" srcOrd="0" destOrd="0" presId="urn:microsoft.com/office/officeart/2005/8/layout/bProcess4"/>
    <dgm:cxn modelId="{88DB5C62-144B-4E5A-B771-B624C30BB093}" type="presOf" srcId="{6467F1EB-D1EA-43B1-9E72-41BB9892F0B2}" destId="{7A546FE1-C182-4CC9-8C76-96D670B0C913}"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7A2DB795-9D07-471E-B68C-05A77B63B9A7}" type="presOf" srcId="{13A43A85-A2F0-48F8-9BC6-099ECD3909D1}" destId="{335C8968-89EB-4B5F-9DEC-6CDED690E66B}" srcOrd="0" destOrd="0" presId="urn:microsoft.com/office/officeart/2005/8/layout/bProcess4"/>
    <dgm:cxn modelId="{852FDE65-1E9C-4022-90EB-C8733E9A0A30}" type="presOf" srcId="{D95FC0FC-BABA-48BB-9641-E684117B74FA}" destId="{F69C285F-5EF8-4F0F-9BAF-426B1F52C231}" srcOrd="0" destOrd="0" presId="urn:microsoft.com/office/officeart/2005/8/layout/bProcess4"/>
    <dgm:cxn modelId="{93C23D5E-4A08-445C-8441-6C5EC70A7017}" type="presOf" srcId="{AB6059B3-B59D-419E-AF7C-DC2EB73AE4F3}" destId="{52011F9A-0B47-4308-96BE-845A9ADE4D82}"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A583838B-6C1A-49C0-9084-EB505872BB0C}" type="presOf" srcId="{07E56E20-2074-4812-899C-5E73C7F69C25}" destId="{19537117-20A2-4A3F-9AF8-20BAA248E50F}" srcOrd="0" destOrd="0" presId="urn:microsoft.com/office/officeart/2005/8/layout/bProcess4"/>
    <dgm:cxn modelId="{4974552C-F101-4C5A-82B2-00EBEE0E82E7}" type="presOf" srcId="{800C58A2-82BA-44C9-ACD7-C22B1862CB8D}" destId="{A35B4EEA-B873-47D0-87E4-797E58B89FE6}" srcOrd="0" destOrd="0" presId="urn:microsoft.com/office/officeart/2005/8/layout/bProcess4"/>
    <dgm:cxn modelId="{737CC437-4169-48BB-A1DF-364BCB3C1484}" type="presOf" srcId="{D67392EF-D842-456C-A326-BF24AB7A6BC5}" destId="{C6ACAF75-E148-497D-BB7B-88FE2C791DD7}" srcOrd="0" destOrd="0" presId="urn:microsoft.com/office/officeart/2005/8/layout/bProcess4"/>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04F27A1E-3804-4321-BF49-937C0E28A10D}" type="presOf" srcId="{C680EAE7-E4F3-4676-AA13-64B21596E1A4}" destId="{9114CFD4-F7DD-40DA-B4E7-CC753B236425}" srcOrd="0" destOrd="0" presId="urn:microsoft.com/office/officeart/2005/8/layout/bProcess4"/>
    <dgm:cxn modelId="{AB3BF86B-CE63-4CC1-AFDF-E5F46D974B49}" type="presOf" srcId="{74C35B32-6D8C-468F-A0CE-9A1293F7D590}" destId="{F42642E6-318E-4717-8B15-8C15FCC7C4B2}"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AB9E3629-E8A7-4744-9F9E-BD82431672EE}" type="presParOf" srcId="{64E3B116-721C-447C-BBB4-7AF661607A33}" destId="{78997A41-1941-4C11-9EF9-5AC1161FF858}" srcOrd="0" destOrd="0" presId="urn:microsoft.com/office/officeart/2005/8/layout/bProcess4"/>
    <dgm:cxn modelId="{A338BD77-D4EF-4DEE-BE57-3247423F8390}" type="presParOf" srcId="{78997A41-1941-4C11-9EF9-5AC1161FF858}" destId="{58371579-BCFC-435D-843D-B7117116C640}" srcOrd="0" destOrd="0" presId="urn:microsoft.com/office/officeart/2005/8/layout/bProcess4"/>
    <dgm:cxn modelId="{F484054D-2EA6-443A-9383-31F74EE88FC6}" type="presParOf" srcId="{78997A41-1941-4C11-9EF9-5AC1161FF858}" destId="{552AE037-28E2-4EBE-A4A1-4E57CC2EAA43}" srcOrd="1" destOrd="0" presId="urn:microsoft.com/office/officeart/2005/8/layout/bProcess4"/>
    <dgm:cxn modelId="{B2C88ECE-7FFA-4A84-AA79-8FE884749DEA}" type="presParOf" srcId="{64E3B116-721C-447C-BBB4-7AF661607A33}" destId="{19537117-20A2-4A3F-9AF8-20BAA248E50F}" srcOrd="1" destOrd="0" presId="urn:microsoft.com/office/officeart/2005/8/layout/bProcess4"/>
    <dgm:cxn modelId="{84D6E5F9-FCEA-48E9-AD32-36632B20B3AD}" type="presParOf" srcId="{64E3B116-721C-447C-BBB4-7AF661607A33}" destId="{2A772ABB-2A61-43FD-A4D3-132EB29293F1}" srcOrd="2" destOrd="0" presId="urn:microsoft.com/office/officeart/2005/8/layout/bProcess4"/>
    <dgm:cxn modelId="{D653D8A9-156A-48EB-978E-46A7CDE44ACF}" type="presParOf" srcId="{2A772ABB-2A61-43FD-A4D3-132EB29293F1}" destId="{1401F34E-9B92-4237-8222-7A80AC63B168}" srcOrd="0" destOrd="0" presId="urn:microsoft.com/office/officeart/2005/8/layout/bProcess4"/>
    <dgm:cxn modelId="{1A0ED257-63FF-4E80-BDEC-646619B8FF6B}" type="presParOf" srcId="{2A772ABB-2A61-43FD-A4D3-132EB29293F1}" destId="{C6ACAF75-E148-497D-BB7B-88FE2C791DD7}" srcOrd="1" destOrd="0" presId="urn:microsoft.com/office/officeart/2005/8/layout/bProcess4"/>
    <dgm:cxn modelId="{B5EA26F8-9CF6-44A8-A078-702BD5637759}" type="presParOf" srcId="{64E3B116-721C-447C-BBB4-7AF661607A33}" destId="{7A546FE1-C182-4CC9-8C76-96D670B0C913}" srcOrd="3" destOrd="0" presId="urn:microsoft.com/office/officeart/2005/8/layout/bProcess4"/>
    <dgm:cxn modelId="{5FA9C532-4882-4FD9-A73E-50AA10C693E3}" type="presParOf" srcId="{64E3B116-721C-447C-BBB4-7AF661607A33}" destId="{2983B676-E579-4D27-BE98-D0FAA3259A91}" srcOrd="4" destOrd="0" presId="urn:microsoft.com/office/officeart/2005/8/layout/bProcess4"/>
    <dgm:cxn modelId="{8DDB65A2-1644-448D-A4EE-D3C4963B1327}" type="presParOf" srcId="{2983B676-E579-4D27-BE98-D0FAA3259A91}" destId="{76C7692B-CC61-4234-B1DD-3B281E8FDFBB}" srcOrd="0" destOrd="0" presId="urn:microsoft.com/office/officeart/2005/8/layout/bProcess4"/>
    <dgm:cxn modelId="{F3B72FBA-DB28-4BBE-96B6-1CB4A6813F1E}" type="presParOf" srcId="{2983B676-E579-4D27-BE98-D0FAA3259A91}" destId="{3721A052-4963-411A-B485-DFB5FAADDC8E}" srcOrd="1" destOrd="0" presId="urn:microsoft.com/office/officeart/2005/8/layout/bProcess4"/>
    <dgm:cxn modelId="{9626CA16-A34A-42F5-95FD-4BFAA19DB2E3}" type="presParOf" srcId="{64E3B116-721C-447C-BBB4-7AF661607A33}" destId="{335C8968-89EB-4B5F-9DEC-6CDED690E66B}" srcOrd="5" destOrd="0" presId="urn:microsoft.com/office/officeart/2005/8/layout/bProcess4"/>
    <dgm:cxn modelId="{B7367521-9EBB-436B-993C-D160A6E03758}" type="presParOf" srcId="{64E3B116-721C-447C-BBB4-7AF661607A33}" destId="{FE7A6619-38E4-4842-94E3-226953922E2E}" srcOrd="6" destOrd="0" presId="urn:microsoft.com/office/officeart/2005/8/layout/bProcess4"/>
    <dgm:cxn modelId="{C192B85D-FDEF-4A65-9D1C-0A2FCDF73C7C}" type="presParOf" srcId="{FE7A6619-38E4-4842-94E3-226953922E2E}" destId="{F1763357-FE45-44AE-A34C-702B0448A77D}" srcOrd="0" destOrd="0" presId="urn:microsoft.com/office/officeart/2005/8/layout/bProcess4"/>
    <dgm:cxn modelId="{EDE28E23-68A6-45A3-8B6B-AA0D097FFC21}" type="presParOf" srcId="{FE7A6619-38E4-4842-94E3-226953922E2E}" destId="{BC0053C6-F255-474A-AFB2-C7B2E279B7C1}" srcOrd="1" destOrd="0" presId="urn:microsoft.com/office/officeart/2005/8/layout/bProcess4"/>
    <dgm:cxn modelId="{7274BBE1-354E-4A60-A650-1123873D1763}" type="presParOf" srcId="{64E3B116-721C-447C-BBB4-7AF661607A33}" destId="{F69C285F-5EF8-4F0F-9BAF-426B1F52C231}" srcOrd="7" destOrd="0" presId="urn:microsoft.com/office/officeart/2005/8/layout/bProcess4"/>
    <dgm:cxn modelId="{B8EF2C51-1071-4F0C-8A63-A68DD988B8A3}" type="presParOf" srcId="{64E3B116-721C-447C-BBB4-7AF661607A33}" destId="{8B91C137-49A0-4BBF-BF6A-813531E070FD}" srcOrd="8" destOrd="0" presId="urn:microsoft.com/office/officeart/2005/8/layout/bProcess4"/>
    <dgm:cxn modelId="{6626CF67-1B35-4556-9449-11112D8688A8}" type="presParOf" srcId="{8B91C137-49A0-4BBF-BF6A-813531E070FD}" destId="{813B52B5-B429-4558-84C9-F4EF84F4713A}" srcOrd="0" destOrd="0" presId="urn:microsoft.com/office/officeart/2005/8/layout/bProcess4"/>
    <dgm:cxn modelId="{0C5F527E-A68F-4763-87E6-CC70C2B3E4BA}" type="presParOf" srcId="{8B91C137-49A0-4BBF-BF6A-813531E070FD}" destId="{5453EC55-1A3C-419F-9AF7-E5B90C296540}" srcOrd="1" destOrd="0" presId="urn:microsoft.com/office/officeart/2005/8/layout/bProcess4"/>
    <dgm:cxn modelId="{46341DD2-561B-4F83-8064-8964343F1B1B}" type="presParOf" srcId="{64E3B116-721C-447C-BBB4-7AF661607A33}" destId="{52011F9A-0B47-4308-96BE-845A9ADE4D82}" srcOrd="9" destOrd="0" presId="urn:microsoft.com/office/officeart/2005/8/layout/bProcess4"/>
    <dgm:cxn modelId="{4A756E68-CA9C-4A0D-BE7E-0B3A58449C8C}" type="presParOf" srcId="{64E3B116-721C-447C-BBB4-7AF661607A33}" destId="{AB6636C4-5B5F-42B4-A9E6-C096C881610F}" srcOrd="10" destOrd="0" presId="urn:microsoft.com/office/officeart/2005/8/layout/bProcess4"/>
    <dgm:cxn modelId="{5000888D-2EED-4C8C-B71B-5E4B67B68646}" type="presParOf" srcId="{AB6636C4-5B5F-42B4-A9E6-C096C881610F}" destId="{E49DE06F-CA19-43C1-B235-F271B2FEFD93}" srcOrd="0" destOrd="0" presId="urn:microsoft.com/office/officeart/2005/8/layout/bProcess4"/>
    <dgm:cxn modelId="{1572EC79-98D0-42D7-B397-2171C7935AEF}" type="presParOf" srcId="{AB6636C4-5B5F-42B4-A9E6-C096C881610F}" destId="{653A7A70-1B1A-4645-9AF9-F511234ABF77}" srcOrd="1" destOrd="0" presId="urn:microsoft.com/office/officeart/2005/8/layout/bProcess4"/>
    <dgm:cxn modelId="{0AAD3617-AD44-4923-8B86-A4083BA0BD6D}" type="presParOf" srcId="{64E3B116-721C-447C-BBB4-7AF661607A33}" destId="{F42642E6-318E-4717-8B15-8C15FCC7C4B2}" srcOrd="11" destOrd="0" presId="urn:microsoft.com/office/officeart/2005/8/layout/bProcess4"/>
    <dgm:cxn modelId="{E4A40335-04CC-486D-95C6-148CF9AB1CBE}" type="presParOf" srcId="{64E3B116-721C-447C-BBB4-7AF661607A33}" destId="{CB280427-36F5-4DA4-9B5B-AEA77642EA70}" srcOrd="12" destOrd="0" presId="urn:microsoft.com/office/officeart/2005/8/layout/bProcess4"/>
    <dgm:cxn modelId="{E6CDA017-A9AC-482F-8D32-713909BD1A0B}" type="presParOf" srcId="{CB280427-36F5-4DA4-9B5B-AEA77642EA70}" destId="{424700A1-437F-4D2C-BDB0-A777D73B2608}" srcOrd="0" destOrd="0" presId="urn:microsoft.com/office/officeart/2005/8/layout/bProcess4"/>
    <dgm:cxn modelId="{A6E3FE12-086F-42CB-81CA-7A54CDD0AD1D}" type="presParOf" srcId="{CB280427-36F5-4DA4-9B5B-AEA77642EA70}" destId="{9114CFD4-F7DD-40DA-B4E7-CC753B236425}" srcOrd="1" destOrd="0" presId="urn:microsoft.com/office/officeart/2005/8/layout/bProcess4"/>
    <dgm:cxn modelId="{0DBBFD22-9A00-45F8-950A-FACB73A42A0B}" type="presParOf" srcId="{64E3B116-721C-447C-BBB4-7AF661607A33}" destId="{A35B4EEA-B873-47D0-87E4-797E58B89FE6}" srcOrd="13" destOrd="0" presId="urn:microsoft.com/office/officeart/2005/8/layout/bProcess4"/>
    <dgm:cxn modelId="{109A2AFB-699A-4C41-9CF2-4EC4B798B643}" type="presParOf" srcId="{64E3B116-721C-447C-BBB4-7AF661607A33}" destId="{C6E28DAD-651D-40C0-905C-4C691FDC9D8A}" srcOrd="14" destOrd="0" presId="urn:microsoft.com/office/officeart/2005/8/layout/bProcess4"/>
    <dgm:cxn modelId="{54DD5BD1-EF93-4F02-9B31-C1D0AFE09260}" type="presParOf" srcId="{C6E28DAD-651D-40C0-905C-4C691FDC9D8A}" destId="{424B260B-0EDF-4164-89DD-565995DCCC8F}" srcOrd="0" destOrd="0" presId="urn:microsoft.com/office/officeart/2005/8/layout/bProcess4"/>
    <dgm:cxn modelId="{16BFE63A-F420-478E-87D5-16409E60B18E}"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rgbClr val="00AAE6"/>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custLinFactY="-75632" custLinFactNeighborX="-2194" custLinFactNeighborY="-1000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Vert="1" custScaleX="11570" custScaleY="155655" custLinFactY="-58341" custLinFactNeighborX="-7271" custLinFactNeighborY="-100000"/>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custScaleX="147563" custScaleY="161397">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1" custScaleX="18667" custScaleY="51446" custLinFactY="40270" custLinFactNeighborX="540" custLinFactNeighborY="10000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3108" custScaleY="25748"/>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3108" custScaleY="25748"/>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11467" custScaleY="25748"/>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1" custScaleX="20297" custScaleY="25748"/>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ABB1A141-7BEC-44E2-B7E3-1911EF1CB5DC}" srcId="{A5628BF5-3775-4AA1-9FAA-63F33EACE792}" destId="{55110089-3065-4A51-98CF-AF2B0C66F0DF}" srcOrd="3" destOrd="0" parTransId="{84B7224F-F6A9-4637-9C57-73C5F6A0DA7E}" sibTransId="{D95FC0FC-BABA-48BB-9641-E684117B74FA}"/>
    <dgm:cxn modelId="{2AAA889B-D3A4-49DE-8165-6E596827D8DB}" type="presOf" srcId="{6467F1EB-D1EA-43B1-9E72-41BB9892F0B2}" destId="{7A546FE1-C182-4CC9-8C76-96D670B0C913}" srcOrd="0" destOrd="0" presId="urn:microsoft.com/office/officeart/2005/8/layout/bProcess4"/>
    <dgm:cxn modelId="{02D2758B-0852-4ED6-8100-BC71BD62BA9F}" type="presOf" srcId="{D67392EF-D842-456C-A326-BF24AB7A6BC5}" destId="{C6ACAF75-E148-497D-BB7B-88FE2C791DD7}" srcOrd="0" destOrd="0" presId="urn:microsoft.com/office/officeart/2005/8/layout/bProcess4"/>
    <dgm:cxn modelId="{DD415B71-9325-4070-BFD3-73BE4F5EB24A}" type="presOf" srcId="{7C4C7317-3CCE-435E-BA09-9F47ED37B36F}" destId="{6DCAA3B9-56D0-4F33-816F-12A11C9191B4}" srcOrd="0" destOrd="0" presId="urn:microsoft.com/office/officeart/2005/8/layout/bProcess4"/>
    <dgm:cxn modelId="{29963026-1F81-4333-BD8F-14C3782BA89E}" type="presOf" srcId="{800C58A2-82BA-44C9-ACD7-C22B1862CB8D}" destId="{A35B4EEA-B873-47D0-87E4-797E58B89FE6}"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8540239D-967A-414B-AAF6-F6030167963A}" srcId="{A5628BF5-3775-4AA1-9FAA-63F33EACE792}" destId="{D67392EF-D842-456C-A326-BF24AB7A6BC5}" srcOrd="1" destOrd="0" parTransId="{7B331C79-C0C1-4021-910B-EBBF49F93991}" sibTransId="{6467F1EB-D1EA-43B1-9E72-41BB9892F0B2}"/>
    <dgm:cxn modelId="{0109191D-8C2C-48CC-9778-CBA5C7000666}" srcId="{A5628BF5-3775-4AA1-9FAA-63F33EACE792}" destId="{C680EAE7-E4F3-4676-AA13-64B21596E1A4}" srcOrd="6" destOrd="0" parTransId="{B6C59F43-B976-4877-95E7-B4FEF351C0DE}" sibTransId="{800C58A2-82BA-44C9-ACD7-C22B1862CB8D}"/>
    <dgm:cxn modelId="{7EE7F737-67DA-4DDD-A23B-6A53F87DD2BA}" type="presOf" srcId="{07E56E20-2074-4812-899C-5E73C7F69C25}" destId="{19537117-20A2-4A3F-9AF8-20BAA248E50F}" srcOrd="0" destOrd="0" presId="urn:microsoft.com/office/officeart/2005/8/layout/bProcess4"/>
    <dgm:cxn modelId="{506744D1-7C27-464E-884A-8F21FF6FF18F}" type="presOf" srcId="{13A43A85-A2F0-48F8-9BC6-099ECD3909D1}" destId="{335C8968-89EB-4B5F-9DEC-6CDED690E66B}" srcOrd="0" destOrd="0" presId="urn:microsoft.com/office/officeart/2005/8/layout/bProcess4"/>
    <dgm:cxn modelId="{D7CCB145-C461-4963-9F8E-F0D7B231B247}" type="presOf" srcId="{74C35B32-6D8C-468F-A0CE-9A1293F7D590}" destId="{F42642E6-318E-4717-8B15-8C15FCC7C4B2}" srcOrd="0" destOrd="0" presId="urn:microsoft.com/office/officeart/2005/8/layout/bProcess4"/>
    <dgm:cxn modelId="{B4DE0A7F-5171-49AB-AB65-9266FB6C9DFB}" type="presOf" srcId="{AB6059B3-B59D-419E-AF7C-DC2EB73AE4F3}" destId="{52011F9A-0B47-4308-96BE-845A9ADE4D82}" srcOrd="0" destOrd="0" presId="urn:microsoft.com/office/officeart/2005/8/layout/bProcess4"/>
    <dgm:cxn modelId="{8910999B-BE89-4570-BBE0-393FFFADC236}" type="presOf" srcId="{D95FC0FC-BABA-48BB-9641-E684117B74FA}" destId="{F69C285F-5EF8-4F0F-9BAF-426B1F52C231}"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34ADCAD6-DB0F-40CA-9A57-3330190F73B5}" type="presOf" srcId="{55110089-3065-4A51-98CF-AF2B0C66F0DF}" destId="{BC0053C6-F255-474A-AFB2-C7B2E279B7C1}" srcOrd="0" destOrd="0" presId="urn:microsoft.com/office/officeart/2005/8/layout/bProcess4"/>
    <dgm:cxn modelId="{E2827A17-B261-4DC9-8FFC-2E260EF628EB}" type="presOf" srcId="{359BE3D5-E66D-4797-9BAA-AB77683EE647}" destId="{3721A052-4963-411A-B485-DFB5FAADDC8E}" srcOrd="0" destOrd="0" presId="urn:microsoft.com/office/officeart/2005/8/layout/bProcess4"/>
    <dgm:cxn modelId="{1A774236-288F-43C1-9115-9C89FCAF2DDE}" type="presOf" srcId="{C680EAE7-E4F3-4676-AA13-64B21596E1A4}" destId="{9114CFD4-F7DD-40DA-B4E7-CC753B236425}" srcOrd="0" destOrd="0" presId="urn:microsoft.com/office/officeart/2005/8/layout/bProcess4"/>
    <dgm:cxn modelId="{56DDB5CA-C3CD-49F7-B5C2-866D75D83A55}" type="presOf" srcId="{DC4371C7-7F18-46BC-BEE0-57FF813B9CC3}" destId="{552AE037-28E2-4EBE-A4A1-4E57CC2EAA43}"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54D747A6-242E-44C1-B2EC-A7B5716CAEFE}" type="presOf" srcId="{92B878C1-48DF-4558-BF47-9D357F74D1F2}" destId="{5453EC55-1A3C-419F-9AF7-E5B90C296540}" srcOrd="0" destOrd="0" presId="urn:microsoft.com/office/officeart/2005/8/layout/bProcess4"/>
    <dgm:cxn modelId="{89816AAD-4A43-4DDF-AB06-16EE93F7BCD6}" srcId="{A5628BF5-3775-4AA1-9FAA-63F33EACE792}" destId="{92B878C1-48DF-4558-BF47-9D357F74D1F2}" srcOrd="4" destOrd="0" parTransId="{CF330CAA-AFD4-4E6F-9DF6-A732392664EC}" sibTransId="{AB6059B3-B59D-419E-AF7C-DC2EB73AE4F3}"/>
    <dgm:cxn modelId="{8042C582-14E4-4E9A-8D20-FD22B152D642}" type="presOf" srcId="{1F1BF16D-4F9E-4D59-97FE-6A46AADA582C}" destId="{653A7A70-1B1A-4645-9AF9-F511234ABF77}" srcOrd="0" destOrd="0" presId="urn:microsoft.com/office/officeart/2005/8/layout/bProcess4"/>
    <dgm:cxn modelId="{DDAD861A-B677-4DED-BAF3-45AD4E2F1D06}" type="presOf" srcId="{A5628BF5-3775-4AA1-9FAA-63F33EACE792}" destId="{64E3B116-721C-447C-BBB4-7AF661607A33}"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A830741E-A937-4B3E-9A16-AA0BD2A0AE37}" type="presParOf" srcId="{64E3B116-721C-447C-BBB4-7AF661607A33}" destId="{78997A41-1941-4C11-9EF9-5AC1161FF858}" srcOrd="0" destOrd="0" presId="urn:microsoft.com/office/officeart/2005/8/layout/bProcess4"/>
    <dgm:cxn modelId="{ADFEAE96-82FB-49AD-BF02-3AFE80FEF96E}" type="presParOf" srcId="{78997A41-1941-4C11-9EF9-5AC1161FF858}" destId="{58371579-BCFC-435D-843D-B7117116C640}" srcOrd="0" destOrd="0" presId="urn:microsoft.com/office/officeart/2005/8/layout/bProcess4"/>
    <dgm:cxn modelId="{5A9207FA-96AC-4032-84D7-E36221E6A5AB}" type="presParOf" srcId="{78997A41-1941-4C11-9EF9-5AC1161FF858}" destId="{552AE037-28E2-4EBE-A4A1-4E57CC2EAA43}" srcOrd="1" destOrd="0" presId="urn:microsoft.com/office/officeart/2005/8/layout/bProcess4"/>
    <dgm:cxn modelId="{DF4BFA22-8F76-46AD-97FB-B02CCFBAA2BB}" type="presParOf" srcId="{64E3B116-721C-447C-BBB4-7AF661607A33}" destId="{19537117-20A2-4A3F-9AF8-20BAA248E50F}" srcOrd="1" destOrd="0" presId="urn:microsoft.com/office/officeart/2005/8/layout/bProcess4"/>
    <dgm:cxn modelId="{0058C798-6944-46CD-8C68-C2D89A7D3403}" type="presParOf" srcId="{64E3B116-721C-447C-BBB4-7AF661607A33}" destId="{2A772ABB-2A61-43FD-A4D3-132EB29293F1}" srcOrd="2" destOrd="0" presId="urn:microsoft.com/office/officeart/2005/8/layout/bProcess4"/>
    <dgm:cxn modelId="{84DFE0B5-216C-4CAA-8F6E-7AD9052C0DF6}" type="presParOf" srcId="{2A772ABB-2A61-43FD-A4D3-132EB29293F1}" destId="{1401F34E-9B92-4237-8222-7A80AC63B168}" srcOrd="0" destOrd="0" presId="urn:microsoft.com/office/officeart/2005/8/layout/bProcess4"/>
    <dgm:cxn modelId="{2CF8A8BE-B19A-4E73-B835-35EF8EC4EF29}" type="presParOf" srcId="{2A772ABB-2A61-43FD-A4D3-132EB29293F1}" destId="{C6ACAF75-E148-497D-BB7B-88FE2C791DD7}" srcOrd="1" destOrd="0" presId="urn:microsoft.com/office/officeart/2005/8/layout/bProcess4"/>
    <dgm:cxn modelId="{6CE07F4F-BACE-4BA6-B70E-6D08A4CDB7A2}" type="presParOf" srcId="{64E3B116-721C-447C-BBB4-7AF661607A33}" destId="{7A546FE1-C182-4CC9-8C76-96D670B0C913}" srcOrd="3" destOrd="0" presId="urn:microsoft.com/office/officeart/2005/8/layout/bProcess4"/>
    <dgm:cxn modelId="{B4A5F2CF-2FED-40DD-B74A-B939FABC5486}" type="presParOf" srcId="{64E3B116-721C-447C-BBB4-7AF661607A33}" destId="{2983B676-E579-4D27-BE98-D0FAA3259A91}" srcOrd="4" destOrd="0" presId="urn:microsoft.com/office/officeart/2005/8/layout/bProcess4"/>
    <dgm:cxn modelId="{A9BA13D5-A224-48D1-85C4-A921493B4C7D}" type="presParOf" srcId="{2983B676-E579-4D27-BE98-D0FAA3259A91}" destId="{76C7692B-CC61-4234-B1DD-3B281E8FDFBB}" srcOrd="0" destOrd="0" presId="urn:microsoft.com/office/officeart/2005/8/layout/bProcess4"/>
    <dgm:cxn modelId="{371160AF-AF69-4E94-BAB4-79A213DCEB2F}" type="presParOf" srcId="{2983B676-E579-4D27-BE98-D0FAA3259A91}" destId="{3721A052-4963-411A-B485-DFB5FAADDC8E}" srcOrd="1" destOrd="0" presId="urn:microsoft.com/office/officeart/2005/8/layout/bProcess4"/>
    <dgm:cxn modelId="{BBDCF942-C2F2-40B6-98BC-9A5CDB0E1DAF}" type="presParOf" srcId="{64E3B116-721C-447C-BBB4-7AF661607A33}" destId="{335C8968-89EB-4B5F-9DEC-6CDED690E66B}" srcOrd="5" destOrd="0" presId="urn:microsoft.com/office/officeart/2005/8/layout/bProcess4"/>
    <dgm:cxn modelId="{5788A9F5-AFC2-46BB-8795-52429BC3EB6B}" type="presParOf" srcId="{64E3B116-721C-447C-BBB4-7AF661607A33}" destId="{FE7A6619-38E4-4842-94E3-226953922E2E}" srcOrd="6" destOrd="0" presId="urn:microsoft.com/office/officeart/2005/8/layout/bProcess4"/>
    <dgm:cxn modelId="{B6334B9C-31A4-4828-B948-39793518023A}" type="presParOf" srcId="{FE7A6619-38E4-4842-94E3-226953922E2E}" destId="{F1763357-FE45-44AE-A34C-702B0448A77D}" srcOrd="0" destOrd="0" presId="urn:microsoft.com/office/officeart/2005/8/layout/bProcess4"/>
    <dgm:cxn modelId="{CD431476-86CF-428F-ADF8-590E5DCC3DDA}" type="presParOf" srcId="{FE7A6619-38E4-4842-94E3-226953922E2E}" destId="{BC0053C6-F255-474A-AFB2-C7B2E279B7C1}" srcOrd="1" destOrd="0" presId="urn:microsoft.com/office/officeart/2005/8/layout/bProcess4"/>
    <dgm:cxn modelId="{16C71898-A6E8-40DA-8362-3A0F8251D146}" type="presParOf" srcId="{64E3B116-721C-447C-BBB4-7AF661607A33}" destId="{F69C285F-5EF8-4F0F-9BAF-426B1F52C231}" srcOrd="7" destOrd="0" presId="urn:microsoft.com/office/officeart/2005/8/layout/bProcess4"/>
    <dgm:cxn modelId="{6796B81E-5565-4E4F-9E2D-9EAB6EBD27EA}" type="presParOf" srcId="{64E3B116-721C-447C-BBB4-7AF661607A33}" destId="{8B91C137-49A0-4BBF-BF6A-813531E070FD}" srcOrd="8" destOrd="0" presId="urn:microsoft.com/office/officeart/2005/8/layout/bProcess4"/>
    <dgm:cxn modelId="{09477495-5346-4FDE-9A25-E0B49D902899}" type="presParOf" srcId="{8B91C137-49A0-4BBF-BF6A-813531E070FD}" destId="{813B52B5-B429-4558-84C9-F4EF84F4713A}" srcOrd="0" destOrd="0" presId="urn:microsoft.com/office/officeart/2005/8/layout/bProcess4"/>
    <dgm:cxn modelId="{BEED1340-A005-4233-98AA-2543AB7FB4FD}" type="presParOf" srcId="{8B91C137-49A0-4BBF-BF6A-813531E070FD}" destId="{5453EC55-1A3C-419F-9AF7-E5B90C296540}" srcOrd="1" destOrd="0" presId="urn:microsoft.com/office/officeart/2005/8/layout/bProcess4"/>
    <dgm:cxn modelId="{8BC3CE1B-C6E0-4439-B6F6-C4233EF9A2BD}" type="presParOf" srcId="{64E3B116-721C-447C-BBB4-7AF661607A33}" destId="{52011F9A-0B47-4308-96BE-845A9ADE4D82}" srcOrd="9" destOrd="0" presId="urn:microsoft.com/office/officeart/2005/8/layout/bProcess4"/>
    <dgm:cxn modelId="{08FEFDD9-CDD3-47C4-9C61-791C867C22DA}" type="presParOf" srcId="{64E3B116-721C-447C-BBB4-7AF661607A33}" destId="{AB6636C4-5B5F-42B4-A9E6-C096C881610F}" srcOrd="10" destOrd="0" presId="urn:microsoft.com/office/officeart/2005/8/layout/bProcess4"/>
    <dgm:cxn modelId="{E72002C0-FCEE-44B4-AE5D-D58D79B39E73}" type="presParOf" srcId="{AB6636C4-5B5F-42B4-A9E6-C096C881610F}" destId="{E49DE06F-CA19-43C1-B235-F271B2FEFD93}" srcOrd="0" destOrd="0" presId="urn:microsoft.com/office/officeart/2005/8/layout/bProcess4"/>
    <dgm:cxn modelId="{0D5057B8-2ED9-4AC7-9D20-3E1F02E9163C}" type="presParOf" srcId="{AB6636C4-5B5F-42B4-A9E6-C096C881610F}" destId="{653A7A70-1B1A-4645-9AF9-F511234ABF77}" srcOrd="1" destOrd="0" presId="urn:microsoft.com/office/officeart/2005/8/layout/bProcess4"/>
    <dgm:cxn modelId="{1A853603-AF07-43D6-94A9-7406BD92D465}" type="presParOf" srcId="{64E3B116-721C-447C-BBB4-7AF661607A33}" destId="{F42642E6-318E-4717-8B15-8C15FCC7C4B2}" srcOrd="11" destOrd="0" presId="urn:microsoft.com/office/officeart/2005/8/layout/bProcess4"/>
    <dgm:cxn modelId="{DDF386F1-645C-4C56-B234-CA0A5B5491E4}" type="presParOf" srcId="{64E3B116-721C-447C-BBB4-7AF661607A33}" destId="{CB280427-36F5-4DA4-9B5B-AEA77642EA70}" srcOrd="12" destOrd="0" presId="urn:microsoft.com/office/officeart/2005/8/layout/bProcess4"/>
    <dgm:cxn modelId="{5213CF3E-8C29-413F-A7BC-2BDDCD67E79B}" type="presParOf" srcId="{CB280427-36F5-4DA4-9B5B-AEA77642EA70}" destId="{424700A1-437F-4D2C-BDB0-A777D73B2608}" srcOrd="0" destOrd="0" presId="urn:microsoft.com/office/officeart/2005/8/layout/bProcess4"/>
    <dgm:cxn modelId="{D78B3D68-1B6B-40C1-8FAB-4A2D069B06EB}" type="presParOf" srcId="{CB280427-36F5-4DA4-9B5B-AEA77642EA70}" destId="{9114CFD4-F7DD-40DA-B4E7-CC753B236425}" srcOrd="1" destOrd="0" presId="urn:microsoft.com/office/officeart/2005/8/layout/bProcess4"/>
    <dgm:cxn modelId="{0077D9C9-A2A0-4F74-8257-8D952935A0B0}" type="presParOf" srcId="{64E3B116-721C-447C-BBB4-7AF661607A33}" destId="{A35B4EEA-B873-47D0-87E4-797E58B89FE6}" srcOrd="13" destOrd="0" presId="urn:microsoft.com/office/officeart/2005/8/layout/bProcess4"/>
    <dgm:cxn modelId="{1B5B9189-A476-4B3C-B308-37B67B78033B}" type="presParOf" srcId="{64E3B116-721C-447C-BBB4-7AF661607A33}" destId="{C6E28DAD-651D-40C0-905C-4C691FDC9D8A}" srcOrd="14" destOrd="0" presId="urn:microsoft.com/office/officeart/2005/8/layout/bProcess4"/>
    <dgm:cxn modelId="{16B964A7-6D09-4D0E-9970-EF31F50840DB}" type="presParOf" srcId="{C6E28DAD-651D-40C0-905C-4C691FDC9D8A}" destId="{424B260B-0EDF-4164-89DD-565995DCCC8F}" srcOrd="0" destOrd="0" presId="urn:microsoft.com/office/officeart/2005/8/layout/bProcess4"/>
    <dgm:cxn modelId="{792CC935-ADBA-4F1C-8158-18A933C73671}"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rgbClr val="EE0000"/>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Call</a:t>
          </a:r>
        </a:p>
        <a:p>
          <a:r>
            <a:rPr lang="en-US" sz="3200" dirty="0">
              <a:effectLst>
                <a:outerShdw blurRad="38100" dist="38100" dir="2700000" algn="tl">
                  <a:srgbClr val="000000">
                    <a:alpha val="43137"/>
                  </a:srgbClr>
                </a:outerShdw>
              </a:effectLst>
            </a:rPr>
            <a:t>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20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a:p>
          <a:endParaRPr lang="en-US" sz="800" dirty="0">
            <a:effectLst>
              <a:outerShdw blurRad="38100" dist="38100" dir="2700000" algn="tl">
                <a:srgbClr val="000000">
                  <a:alpha val="43137"/>
                </a:srgbClr>
              </a:outerShdw>
            </a:effectLst>
          </a:endParaRP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custLinFactY="-154228" custLinFactNeighborX="40244" custLinFactNeighborY="-2000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Vert="1" custScaleX="27251" custScaleY="136291"/>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0" custFlipHor="1" custScaleX="27948" custScaleY="49791" custLinFactY="38141" custLinFactNeighborX="-31485" custLinFactNeighborY="10000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custScaleX="138903" custScaleY="158843">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9383" custScaleY="131242" custLinFactY="-162503" custLinFactNeighborX="26093" custLinFactNeighborY="-200000"/>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29571" custScaleY="131242" custLinFactY="-94426" custLinFactNeighborX="31509" custLinFactNeighborY="-100000"/>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9070" custScaleY="79942" custLinFactNeighborX="-22128" custLinFactNeighborY="1503"/>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0" custScaleX="22204" custScaleY="29639" custLinFactY="-100000" custLinFactNeighborX="-4039" custLinFactNeighborY="-188538"/>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60FE990E-E448-4760-9772-C022FB97C7A3}" type="presOf" srcId="{A5628BF5-3775-4AA1-9FAA-63F33EACE792}" destId="{64E3B116-721C-447C-BBB4-7AF661607A33}" srcOrd="0" destOrd="0" presId="urn:microsoft.com/office/officeart/2005/8/layout/bProcess4"/>
    <dgm:cxn modelId="{CA9245DF-C9E1-4371-9E98-6ABD1ECC2862}" type="presOf" srcId="{92B878C1-48DF-4558-BF47-9D357F74D1F2}" destId="{5453EC55-1A3C-419F-9AF7-E5B90C296540}"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4A033B8C-E57B-4111-8C63-B6C7A0222232}" type="presOf" srcId="{800C58A2-82BA-44C9-ACD7-C22B1862CB8D}" destId="{A35B4EEA-B873-47D0-87E4-797E58B89FE6}" srcOrd="0" destOrd="0" presId="urn:microsoft.com/office/officeart/2005/8/layout/bProcess4"/>
    <dgm:cxn modelId="{643D1F12-864F-415F-82A8-2A9E5727A246}" type="presOf" srcId="{74C35B32-6D8C-468F-A0CE-9A1293F7D590}" destId="{F42642E6-318E-4717-8B15-8C15FCC7C4B2}" srcOrd="0" destOrd="0" presId="urn:microsoft.com/office/officeart/2005/8/layout/bProcess4"/>
    <dgm:cxn modelId="{A1AFAED6-00EF-4418-92CD-7B3DFB43700B}" type="presOf" srcId="{07E56E20-2074-4812-899C-5E73C7F69C25}" destId="{19537117-20A2-4A3F-9AF8-20BAA248E50F}"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65993134-7174-42EC-84A0-6ADE9018C436}" type="presOf" srcId="{D67392EF-D842-456C-A326-BF24AB7A6BC5}" destId="{C6ACAF75-E148-497D-BB7B-88FE2C791DD7}"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E0D78612-C5E6-4919-A781-C997779D6449}" type="presOf" srcId="{AB6059B3-B59D-419E-AF7C-DC2EB73AE4F3}" destId="{52011F9A-0B47-4308-96BE-845A9ADE4D82}" srcOrd="0" destOrd="0" presId="urn:microsoft.com/office/officeart/2005/8/layout/bProcess4"/>
    <dgm:cxn modelId="{C7C92856-795E-40ED-A61C-9E99597BB952}" type="presOf" srcId="{1F1BF16D-4F9E-4D59-97FE-6A46AADA582C}" destId="{653A7A70-1B1A-4645-9AF9-F511234ABF77}" srcOrd="0" destOrd="0" presId="urn:microsoft.com/office/officeart/2005/8/layout/bProcess4"/>
    <dgm:cxn modelId="{D773D7C7-A0A7-4E29-9547-BC0E607F8E56}" type="presOf" srcId="{D95FC0FC-BABA-48BB-9641-E684117B74FA}" destId="{F69C285F-5EF8-4F0F-9BAF-426B1F52C231}" srcOrd="0" destOrd="0" presId="urn:microsoft.com/office/officeart/2005/8/layout/bProcess4"/>
    <dgm:cxn modelId="{81C31673-F451-4C9A-B42D-8B6D4F06C55C}" type="presOf" srcId="{6467F1EB-D1EA-43B1-9E72-41BB9892F0B2}" destId="{7A546FE1-C182-4CC9-8C76-96D670B0C913}"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1CAB453E-5BCC-45BA-94B3-4DB46A464230}" type="presOf" srcId="{C680EAE7-E4F3-4676-AA13-64B21596E1A4}" destId="{9114CFD4-F7DD-40DA-B4E7-CC753B236425}" srcOrd="0" destOrd="0" presId="urn:microsoft.com/office/officeart/2005/8/layout/bProcess4"/>
    <dgm:cxn modelId="{D3C3323F-C11C-4B25-9B18-530A5553E757}" type="presOf" srcId="{13A43A85-A2F0-48F8-9BC6-099ECD3909D1}" destId="{335C8968-89EB-4B5F-9DEC-6CDED690E66B}" srcOrd="0" destOrd="0" presId="urn:microsoft.com/office/officeart/2005/8/layout/bProcess4"/>
    <dgm:cxn modelId="{991983AC-2111-46FF-81AC-2438D92D2A8A}" type="presOf" srcId="{55110089-3065-4A51-98CF-AF2B0C66F0DF}" destId="{BC0053C6-F255-474A-AFB2-C7B2E279B7C1}" srcOrd="0" destOrd="0" presId="urn:microsoft.com/office/officeart/2005/8/layout/bProcess4"/>
    <dgm:cxn modelId="{47FF5763-B6C5-49BB-BA3C-10547890500C}" type="presOf" srcId="{359BE3D5-E66D-4797-9BAA-AB77683EE647}" destId="{3721A052-4963-411A-B485-DFB5FAADDC8E}" srcOrd="0" destOrd="0" presId="urn:microsoft.com/office/officeart/2005/8/layout/bProcess4"/>
    <dgm:cxn modelId="{67A65AE4-2947-4B79-991D-76C0887738DF}" type="presOf" srcId="{7C4C7317-3CCE-435E-BA09-9F47ED37B36F}" destId="{6DCAA3B9-56D0-4F33-816F-12A11C9191B4}" srcOrd="0" destOrd="0" presId="urn:microsoft.com/office/officeart/2005/8/layout/bProcess4"/>
    <dgm:cxn modelId="{0A81C8E4-011F-4502-8FF0-FC730525DA54}" type="presOf" srcId="{DC4371C7-7F18-46BC-BEE0-57FF813B9CC3}" destId="{552AE037-28E2-4EBE-A4A1-4E57CC2EAA43}"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0A2AA90B-DAFE-4C6E-B013-4D04A923FC69}" type="presParOf" srcId="{64E3B116-721C-447C-BBB4-7AF661607A33}" destId="{78997A41-1941-4C11-9EF9-5AC1161FF858}" srcOrd="0" destOrd="0" presId="urn:microsoft.com/office/officeart/2005/8/layout/bProcess4"/>
    <dgm:cxn modelId="{C1E37DC2-FD8F-4979-B01C-87C330521861}" type="presParOf" srcId="{78997A41-1941-4C11-9EF9-5AC1161FF858}" destId="{58371579-BCFC-435D-843D-B7117116C640}" srcOrd="0" destOrd="0" presId="urn:microsoft.com/office/officeart/2005/8/layout/bProcess4"/>
    <dgm:cxn modelId="{DBED09D2-ECDF-42FE-B843-E3A2EE6F7E9A}" type="presParOf" srcId="{78997A41-1941-4C11-9EF9-5AC1161FF858}" destId="{552AE037-28E2-4EBE-A4A1-4E57CC2EAA43}" srcOrd="1" destOrd="0" presId="urn:microsoft.com/office/officeart/2005/8/layout/bProcess4"/>
    <dgm:cxn modelId="{CE57C7E4-FE1A-4A14-A783-9E093C562E83}" type="presParOf" srcId="{64E3B116-721C-447C-BBB4-7AF661607A33}" destId="{19537117-20A2-4A3F-9AF8-20BAA248E50F}" srcOrd="1" destOrd="0" presId="urn:microsoft.com/office/officeart/2005/8/layout/bProcess4"/>
    <dgm:cxn modelId="{446B7D5D-8ED2-45E3-9CD3-47CE04E31124}" type="presParOf" srcId="{64E3B116-721C-447C-BBB4-7AF661607A33}" destId="{2A772ABB-2A61-43FD-A4D3-132EB29293F1}" srcOrd="2" destOrd="0" presId="urn:microsoft.com/office/officeart/2005/8/layout/bProcess4"/>
    <dgm:cxn modelId="{46C7194A-A8B9-4C68-A564-2EE8445D3E7B}" type="presParOf" srcId="{2A772ABB-2A61-43FD-A4D3-132EB29293F1}" destId="{1401F34E-9B92-4237-8222-7A80AC63B168}" srcOrd="0" destOrd="0" presId="urn:microsoft.com/office/officeart/2005/8/layout/bProcess4"/>
    <dgm:cxn modelId="{33C24DB3-5B14-4B7F-9751-CEC2F08DF8FD}" type="presParOf" srcId="{2A772ABB-2A61-43FD-A4D3-132EB29293F1}" destId="{C6ACAF75-E148-497D-BB7B-88FE2C791DD7}" srcOrd="1" destOrd="0" presId="urn:microsoft.com/office/officeart/2005/8/layout/bProcess4"/>
    <dgm:cxn modelId="{BB7783B5-CB32-42DC-8F73-E989D8579C16}" type="presParOf" srcId="{64E3B116-721C-447C-BBB4-7AF661607A33}" destId="{7A546FE1-C182-4CC9-8C76-96D670B0C913}" srcOrd="3" destOrd="0" presId="urn:microsoft.com/office/officeart/2005/8/layout/bProcess4"/>
    <dgm:cxn modelId="{94274999-D905-49EB-8274-992CED448C9E}" type="presParOf" srcId="{64E3B116-721C-447C-BBB4-7AF661607A33}" destId="{2983B676-E579-4D27-BE98-D0FAA3259A91}" srcOrd="4" destOrd="0" presId="urn:microsoft.com/office/officeart/2005/8/layout/bProcess4"/>
    <dgm:cxn modelId="{CCB99F8F-D861-49AD-A7E6-B0A46F6FA18F}" type="presParOf" srcId="{2983B676-E579-4D27-BE98-D0FAA3259A91}" destId="{76C7692B-CC61-4234-B1DD-3B281E8FDFBB}" srcOrd="0" destOrd="0" presId="urn:microsoft.com/office/officeart/2005/8/layout/bProcess4"/>
    <dgm:cxn modelId="{DD8CD766-EF57-4403-A46D-B08D62D8379D}" type="presParOf" srcId="{2983B676-E579-4D27-BE98-D0FAA3259A91}" destId="{3721A052-4963-411A-B485-DFB5FAADDC8E}" srcOrd="1" destOrd="0" presId="urn:microsoft.com/office/officeart/2005/8/layout/bProcess4"/>
    <dgm:cxn modelId="{D2AD34F9-982B-4A8C-A337-04A64234FFD6}" type="presParOf" srcId="{64E3B116-721C-447C-BBB4-7AF661607A33}" destId="{335C8968-89EB-4B5F-9DEC-6CDED690E66B}" srcOrd="5" destOrd="0" presId="urn:microsoft.com/office/officeart/2005/8/layout/bProcess4"/>
    <dgm:cxn modelId="{E5531544-EE0B-41AB-A6A5-C5294589FA09}" type="presParOf" srcId="{64E3B116-721C-447C-BBB4-7AF661607A33}" destId="{FE7A6619-38E4-4842-94E3-226953922E2E}" srcOrd="6" destOrd="0" presId="urn:microsoft.com/office/officeart/2005/8/layout/bProcess4"/>
    <dgm:cxn modelId="{D9E6051B-3D7E-413C-8761-03D4E81411B1}" type="presParOf" srcId="{FE7A6619-38E4-4842-94E3-226953922E2E}" destId="{F1763357-FE45-44AE-A34C-702B0448A77D}" srcOrd="0" destOrd="0" presId="urn:microsoft.com/office/officeart/2005/8/layout/bProcess4"/>
    <dgm:cxn modelId="{329275D8-2D55-4286-B91B-ECFAC3D2E201}" type="presParOf" srcId="{FE7A6619-38E4-4842-94E3-226953922E2E}" destId="{BC0053C6-F255-474A-AFB2-C7B2E279B7C1}" srcOrd="1" destOrd="0" presId="urn:microsoft.com/office/officeart/2005/8/layout/bProcess4"/>
    <dgm:cxn modelId="{F7911C03-02CA-4579-BE79-B7682D1B699E}" type="presParOf" srcId="{64E3B116-721C-447C-BBB4-7AF661607A33}" destId="{F69C285F-5EF8-4F0F-9BAF-426B1F52C231}" srcOrd="7" destOrd="0" presId="urn:microsoft.com/office/officeart/2005/8/layout/bProcess4"/>
    <dgm:cxn modelId="{98BC951F-9037-4E25-AB35-A5306874D363}" type="presParOf" srcId="{64E3B116-721C-447C-BBB4-7AF661607A33}" destId="{8B91C137-49A0-4BBF-BF6A-813531E070FD}" srcOrd="8" destOrd="0" presId="urn:microsoft.com/office/officeart/2005/8/layout/bProcess4"/>
    <dgm:cxn modelId="{351A9575-F6BB-47F4-8ED7-6B28CB832310}" type="presParOf" srcId="{8B91C137-49A0-4BBF-BF6A-813531E070FD}" destId="{813B52B5-B429-4558-84C9-F4EF84F4713A}" srcOrd="0" destOrd="0" presId="urn:microsoft.com/office/officeart/2005/8/layout/bProcess4"/>
    <dgm:cxn modelId="{9A3EBA7C-D5F4-4D32-85A8-B40D224EA97D}" type="presParOf" srcId="{8B91C137-49A0-4BBF-BF6A-813531E070FD}" destId="{5453EC55-1A3C-419F-9AF7-E5B90C296540}" srcOrd="1" destOrd="0" presId="urn:microsoft.com/office/officeart/2005/8/layout/bProcess4"/>
    <dgm:cxn modelId="{CF7082CF-92F5-4B1B-ADC4-DE34D385BA71}" type="presParOf" srcId="{64E3B116-721C-447C-BBB4-7AF661607A33}" destId="{52011F9A-0B47-4308-96BE-845A9ADE4D82}" srcOrd="9" destOrd="0" presId="urn:microsoft.com/office/officeart/2005/8/layout/bProcess4"/>
    <dgm:cxn modelId="{83E1FD8E-9D83-4494-97BD-CF0D69E3DECE}" type="presParOf" srcId="{64E3B116-721C-447C-BBB4-7AF661607A33}" destId="{AB6636C4-5B5F-42B4-A9E6-C096C881610F}" srcOrd="10" destOrd="0" presId="urn:microsoft.com/office/officeart/2005/8/layout/bProcess4"/>
    <dgm:cxn modelId="{D927EFA8-61D4-48AA-A1BB-0EAD3113A1A1}" type="presParOf" srcId="{AB6636C4-5B5F-42B4-A9E6-C096C881610F}" destId="{E49DE06F-CA19-43C1-B235-F271B2FEFD93}" srcOrd="0" destOrd="0" presId="urn:microsoft.com/office/officeart/2005/8/layout/bProcess4"/>
    <dgm:cxn modelId="{5F29DBE5-CDEF-4709-9F80-5587A86DB04D}" type="presParOf" srcId="{AB6636C4-5B5F-42B4-A9E6-C096C881610F}" destId="{653A7A70-1B1A-4645-9AF9-F511234ABF77}" srcOrd="1" destOrd="0" presId="urn:microsoft.com/office/officeart/2005/8/layout/bProcess4"/>
    <dgm:cxn modelId="{B3B195C9-63E5-4A85-8827-CE34B3EB4303}" type="presParOf" srcId="{64E3B116-721C-447C-BBB4-7AF661607A33}" destId="{F42642E6-318E-4717-8B15-8C15FCC7C4B2}" srcOrd="11" destOrd="0" presId="urn:microsoft.com/office/officeart/2005/8/layout/bProcess4"/>
    <dgm:cxn modelId="{22F70C59-4060-4AE9-808E-A7E9F6BF59A6}" type="presParOf" srcId="{64E3B116-721C-447C-BBB4-7AF661607A33}" destId="{CB280427-36F5-4DA4-9B5B-AEA77642EA70}" srcOrd="12" destOrd="0" presId="urn:microsoft.com/office/officeart/2005/8/layout/bProcess4"/>
    <dgm:cxn modelId="{BEB56945-4409-4FA1-ADBF-41B01C47651D}" type="presParOf" srcId="{CB280427-36F5-4DA4-9B5B-AEA77642EA70}" destId="{424700A1-437F-4D2C-BDB0-A777D73B2608}" srcOrd="0" destOrd="0" presId="urn:microsoft.com/office/officeart/2005/8/layout/bProcess4"/>
    <dgm:cxn modelId="{CF939599-8D1C-42D7-B8AE-D050778B94DF}" type="presParOf" srcId="{CB280427-36F5-4DA4-9B5B-AEA77642EA70}" destId="{9114CFD4-F7DD-40DA-B4E7-CC753B236425}" srcOrd="1" destOrd="0" presId="urn:microsoft.com/office/officeart/2005/8/layout/bProcess4"/>
    <dgm:cxn modelId="{F7F0DAF8-3ABE-4AF4-A31A-CE05FF8E0DC5}" type="presParOf" srcId="{64E3B116-721C-447C-BBB4-7AF661607A33}" destId="{A35B4EEA-B873-47D0-87E4-797E58B89FE6}" srcOrd="13" destOrd="0" presId="urn:microsoft.com/office/officeart/2005/8/layout/bProcess4"/>
    <dgm:cxn modelId="{0AA958FB-946E-4326-8C2A-D43540DF8A11}" type="presParOf" srcId="{64E3B116-721C-447C-BBB4-7AF661607A33}" destId="{C6E28DAD-651D-40C0-905C-4C691FDC9D8A}" srcOrd="14" destOrd="0" presId="urn:microsoft.com/office/officeart/2005/8/layout/bProcess4"/>
    <dgm:cxn modelId="{58B064D2-A64A-4CC4-A1EF-2638DFC23B55}" type="presParOf" srcId="{C6E28DAD-651D-40C0-905C-4C691FDC9D8A}" destId="{424B260B-0EDF-4164-89DD-565995DCCC8F}" srcOrd="0" destOrd="0" presId="urn:microsoft.com/office/officeart/2005/8/layout/bProcess4"/>
    <dgm:cxn modelId="{A5A3E327-77EF-4A73-BD04-EBBCB33FA8C8}"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rgbClr val="7030A0"/>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Referrals</a:t>
          </a:r>
        </a:p>
        <a:p>
          <a:r>
            <a:rPr lang="en-US" sz="20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custLinFactY="-139695" custLinFactNeighborX="-8515" custLinFactNeighborY="-2000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Hor="1" custScaleX="5147" custScaleY="25931"/>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0" custFlipHor="1" custScaleX="29548" custScaleY="29989" custLinFactY="34168" custLinFactNeighborX="-27590" custLinFactNeighborY="10000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7223" custScaleY="233459"/>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custScaleX="150282" custScaleY="163367">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8582" custScaleY="116132" custLinFactY="-100000" custLinFactNeighborX="17045" custLinFactNeighborY="-185424"/>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9942" custScaleY="30013" custLinFactNeighborX="-15670"/>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0" custScaleX="12257" custScaleY="79269"/>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4FB2EA9F-FAA6-4D07-98D3-6404D05BF85A}" type="presOf" srcId="{D95FC0FC-BABA-48BB-9641-E684117B74FA}" destId="{F69C285F-5EF8-4F0F-9BAF-426B1F52C231}" srcOrd="0" destOrd="0" presId="urn:microsoft.com/office/officeart/2005/8/layout/bProcess4"/>
    <dgm:cxn modelId="{9E4ACF22-715A-4142-807A-A2C48510C91C}" type="presOf" srcId="{92B878C1-48DF-4558-BF47-9D357F74D1F2}" destId="{5453EC55-1A3C-419F-9AF7-E5B90C296540}" srcOrd="0" destOrd="0" presId="urn:microsoft.com/office/officeart/2005/8/layout/bProcess4"/>
    <dgm:cxn modelId="{94D00D23-73F8-45C0-A90F-53515913001B}" type="presOf" srcId="{359BE3D5-E66D-4797-9BAA-AB77683EE647}" destId="{3721A052-4963-411A-B485-DFB5FAADDC8E}" srcOrd="0" destOrd="0" presId="urn:microsoft.com/office/officeart/2005/8/layout/bProcess4"/>
    <dgm:cxn modelId="{9DD81662-9ED8-4333-A846-519491F014D8}" type="presOf" srcId="{D67392EF-D842-456C-A326-BF24AB7A6BC5}" destId="{C6ACAF75-E148-497D-BB7B-88FE2C791DD7}" srcOrd="0" destOrd="0" presId="urn:microsoft.com/office/officeart/2005/8/layout/bProcess4"/>
    <dgm:cxn modelId="{CF375F98-FB76-4999-83B2-C561FA46C127}" type="presOf" srcId="{07E56E20-2074-4812-899C-5E73C7F69C25}" destId="{19537117-20A2-4A3F-9AF8-20BAA248E50F}" srcOrd="0" destOrd="0" presId="urn:microsoft.com/office/officeart/2005/8/layout/bProcess4"/>
    <dgm:cxn modelId="{6B29D046-4FAE-43AD-9BB8-F7F894BFFEDD}" type="presOf" srcId="{7C4C7317-3CCE-435E-BA09-9F47ED37B36F}" destId="{6DCAA3B9-56D0-4F33-816F-12A11C9191B4}" srcOrd="0" destOrd="0" presId="urn:microsoft.com/office/officeart/2005/8/layout/bProcess4"/>
    <dgm:cxn modelId="{504C8EB5-D083-4E8E-9D6D-449E5B5F5601}" type="presOf" srcId="{800C58A2-82BA-44C9-ACD7-C22B1862CB8D}" destId="{A35B4EEA-B873-47D0-87E4-797E58B89FE6}" srcOrd="0" destOrd="0" presId="urn:microsoft.com/office/officeart/2005/8/layout/bProcess4"/>
    <dgm:cxn modelId="{7AD450DA-7D8C-4CD0-9363-775040BAA13D}" type="presOf" srcId="{A5628BF5-3775-4AA1-9FAA-63F33EACE792}" destId="{64E3B116-721C-447C-BBB4-7AF661607A33}" srcOrd="0" destOrd="0" presId="urn:microsoft.com/office/officeart/2005/8/layout/bProcess4"/>
    <dgm:cxn modelId="{C0033A05-4AC9-4B4B-959E-CBEF9F7E29D4}" type="presOf" srcId="{74C35B32-6D8C-468F-A0CE-9A1293F7D590}" destId="{F42642E6-318E-4717-8B15-8C15FCC7C4B2}" srcOrd="0" destOrd="0" presId="urn:microsoft.com/office/officeart/2005/8/layout/bProcess4"/>
    <dgm:cxn modelId="{183489AD-DB71-4026-8583-3A884F461E0A}" type="presOf" srcId="{1F1BF16D-4F9E-4D59-97FE-6A46AADA582C}" destId="{653A7A70-1B1A-4645-9AF9-F511234ABF77}"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9521720C-F212-433B-B0D0-C6E6C05C864C}" type="presOf" srcId="{C680EAE7-E4F3-4676-AA13-64B21596E1A4}" destId="{9114CFD4-F7DD-40DA-B4E7-CC753B236425}"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97C1143B-C4CB-4FF9-893E-0992935BB0A1}" srcId="{A5628BF5-3775-4AA1-9FAA-63F33EACE792}" destId="{1F1BF16D-4F9E-4D59-97FE-6A46AADA582C}" srcOrd="5" destOrd="0" parTransId="{2794A5D2-2CCF-4C8B-9619-5269349AEBDA}" sibTransId="{74C35B32-6D8C-468F-A0CE-9A1293F7D590}"/>
    <dgm:cxn modelId="{ABB1A141-7BEC-44E2-B7E3-1911EF1CB5DC}" srcId="{A5628BF5-3775-4AA1-9FAA-63F33EACE792}" destId="{55110089-3065-4A51-98CF-AF2B0C66F0DF}" srcOrd="3" destOrd="0" parTransId="{84B7224F-F6A9-4637-9C57-73C5F6A0DA7E}" sibTransId="{D95FC0FC-BABA-48BB-9641-E684117B74FA}"/>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FCD9DF32-3024-4F8B-91E5-8B54E56BF225}" type="presOf" srcId="{13A43A85-A2F0-48F8-9BC6-099ECD3909D1}" destId="{335C8968-89EB-4B5F-9DEC-6CDED690E66B}" srcOrd="0" destOrd="0" presId="urn:microsoft.com/office/officeart/2005/8/layout/bProcess4"/>
    <dgm:cxn modelId="{99BB2141-8C1C-4EAC-8529-1B565B5E4D91}" type="presOf" srcId="{55110089-3065-4A51-98CF-AF2B0C66F0DF}" destId="{BC0053C6-F255-474A-AFB2-C7B2E279B7C1}" srcOrd="0" destOrd="0" presId="urn:microsoft.com/office/officeart/2005/8/layout/bProcess4"/>
    <dgm:cxn modelId="{65B424CD-37F2-4E8B-9DFE-94F9E47100F3}" type="presOf" srcId="{6467F1EB-D1EA-43B1-9E72-41BB9892F0B2}" destId="{7A546FE1-C182-4CC9-8C76-96D670B0C913}" srcOrd="0" destOrd="0" presId="urn:microsoft.com/office/officeart/2005/8/layout/bProcess4"/>
    <dgm:cxn modelId="{8DE30007-0A57-471E-8673-CAA90E477242}" type="presOf" srcId="{DC4371C7-7F18-46BC-BEE0-57FF813B9CC3}" destId="{552AE037-28E2-4EBE-A4A1-4E57CC2EAA43}" srcOrd="0" destOrd="0" presId="urn:microsoft.com/office/officeart/2005/8/layout/bProcess4"/>
    <dgm:cxn modelId="{8B11AA79-9820-403C-B4AD-B2331E866E94}" type="presOf" srcId="{AB6059B3-B59D-419E-AF7C-DC2EB73AE4F3}" destId="{52011F9A-0B47-4308-96BE-845A9ADE4D82}"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511F34AA-EF86-40A2-912A-8711FB977724}" type="presParOf" srcId="{64E3B116-721C-447C-BBB4-7AF661607A33}" destId="{78997A41-1941-4C11-9EF9-5AC1161FF858}" srcOrd="0" destOrd="0" presId="urn:microsoft.com/office/officeart/2005/8/layout/bProcess4"/>
    <dgm:cxn modelId="{A2F8AD2A-FFDF-4C9C-A476-F2DD4DCBB4FE}" type="presParOf" srcId="{78997A41-1941-4C11-9EF9-5AC1161FF858}" destId="{58371579-BCFC-435D-843D-B7117116C640}" srcOrd="0" destOrd="0" presId="urn:microsoft.com/office/officeart/2005/8/layout/bProcess4"/>
    <dgm:cxn modelId="{FD132D36-DAB5-4E17-B557-D0C201CDF695}" type="presParOf" srcId="{78997A41-1941-4C11-9EF9-5AC1161FF858}" destId="{552AE037-28E2-4EBE-A4A1-4E57CC2EAA43}" srcOrd="1" destOrd="0" presId="urn:microsoft.com/office/officeart/2005/8/layout/bProcess4"/>
    <dgm:cxn modelId="{95ADBAD9-E0C2-42E9-A4F9-D0BC63B32A07}" type="presParOf" srcId="{64E3B116-721C-447C-BBB4-7AF661607A33}" destId="{19537117-20A2-4A3F-9AF8-20BAA248E50F}" srcOrd="1" destOrd="0" presId="urn:microsoft.com/office/officeart/2005/8/layout/bProcess4"/>
    <dgm:cxn modelId="{D1F8DEF5-FDD5-4BA0-BBC5-928F0C438EB9}" type="presParOf" srcId="{64E3B116-721C-447C-BBB4-7AF661607A33}" destId="{2A772ABB-2A61-43FD-A4D3-132EB29293F1}" srcOrd="2" destOrd="0" presId="urn:microsoft.com/office/officeart/2005/8/layout/bProcess4"/>
    <dgm:cxn modelId="{2EC9C70F-F4D7-4926-9DA2-746C96ECF094}" type="presParOf" srcId="{2A772ABB-2A61-43FD-A4D3-132EB29293F1}" destId="{1401F34E-9B92-4237-8222-7A80AC63B168}" srcOrd="0" destOrd="0" presId="urn:microsoft.com/office/officeart/2005/8/layout/bProcess4"/>
    <dgm:cxn modelId="{F5FF996D-7DB1-4BF7-9E94-1979981F6091}" type="presParOf" srcId="{2A772ABB-2A61-43FD-A4D3-132EB29293F1}" destId="{C6ACAF75-E148-497D-BB7B-88FE2C791DD7}" srcOrd="1" destOrd="0" presId="urn:microsoft.com/office/officeart/2005/8/layout/bProcess4"/>
    <dgm:cxn modelId="{A83965FC-D92F-461E-B367-4FED01369465}" type="presParOf" srcId="{64E3B116-721C-447C-BBB4-7AF661607A33}" destId="{7A546FE1-C182-4CC9-8C76-96D670B0C913}" srcOrd="3" destOrd="0" presId="urn:microsoft.com/office/officeart/2005/8/layout/bProcess4"/>
    <dgm:cxn modelId="{4D19B0D5-B765-4E18-BABB-B2313595D9FC}" type="presParOf" srcId="{64E3B116-721C-447C-BBB4-7AF661607A33}" destId="{2983B676-E579-4D27-BE98-D0FAA3259A91}" srcOrd="4" destOrd="0" presId="urn:microsoft.com/office/officeart/2005/8/layout/bProcess4"/>
    <dgm:cxn modelId="{D65813F6-C698-4CD8-9851-D569952F2DF0}" type="presParOf" srcId="{2983B676-E579-4D27-BE98-D0FAA3259A91}" destId="{76C7692B-CC61-4234-B1DD-3B281E8FDFBB}" srcOrd="0" destOrd="0" presId="urn:microsoft.com/office/officeart/2005/8/layout/bProcess4"/>
    <dgm:cxn modelId="{63FA2DA8-6220-4567-9545-90ACC8AE960E}" type="presParOf" srcId="{2983B676-E579-4D27-BE98-D0FAA3259A91}" destId="{3721A052-4963-411A-B485-DFB5FAADDC8E}" srcOrd="1" destOrd="0" presId="urn:microsoft.com/office/officeart/2005/8/layout/bProcess4"/>
    <dgm:cxn modelId="{E3C931E2-E462-49C0-8607-55C13EBFFDAC}" type="presParOf" srcId="{64E3B116-721C-447C-BBB4-7AF661607A33}" destId="{335C8968-89EB-4B5F-9DEC-6CDED690E66B}" srcOrd="5" destOrd="0" presId="urn:microsoft.com/office/officeart/2005/8/layout/bProcess4"/>
    <dgm:cxn modelId="{A6E1808C-4CA2-4037-8887-261A3D35392A}" type="presParOf" srcId="{64E3B116-721C-447C-BBB4-7AF661607A33}" destId="{FE7A6619-38E4-4842-94E3-226953922E2E}" srcOrd="6" destOrd="0" presId="urn:microsoft.com/office/officeart/2005/8/layout/bProcess4"/>
    <dgm:cxn modelId="{290F0AF2-A926-493C-B3DC-C50A2109278D}" type="presParOf" srcId="{FE7A6619-38E4-4842-94E3-226953922E2E}" destId="{F1763357-FE45-44AE-A34C-702B0448A77D}" srcOrd="0" destOrd="0" presId="urn:microsoft.com/office/officeart/2005/8/layout/bProcess4"/>
    <dgm:cxn modelId="{F819B22A-546A-4E8D-AC27-A1F978200A52}" type="presParOf" srcId="{FE7A6619-38E4-4842-94E3-226953922E2E}" destId="{BC0053C6-F255-474A-AFB2-C7B2E279B7C1}" srcOrd="1" destOrd="0" presId="urn:microsoft.com/office/officeart/2005/8/layout/bProcess4"/>
    <dgm:cxn modelId="{1B9DD672-2EAD-4F8A-BA2F-F837455765CC}" type="presParOf" srcId="{64E3B116-721C-447C-BBB4-7AF661607A33}" destId="{F69C285F-5EF8-4F0F-9BAF-426B1F52C231}" srcOrd="7" destOrd="0" presId="urn:microsoft.com/office/officeart/2005/8/layout/bProcess4"/>
    <dgm:cxn modelId="{C27BDA79-B323-4468-815B-395202D91396}" type="presParOf" srcId="{64E3B116-721C-447C-BBB4-7AF661607A33}" destId="{8B91C137-49A0-4BBF-BF6A-813531E070FD}" srcOrd="8" destOrd="0" presId="urn:microsoft.com/office/officeart/2005/8/layout/bProcess4"/>
    <dgm:cxn modelId="{CC6D7615-1155-403A-96F4-5D756C165342}" type="presParOf" srcId="{8B91C137-49A0-4BBF-BF6A-813531E070FD}" destId="{813B52B5-B429-4558-84C9-F4EF84F4713A}" srcOrd="0" destOrd="0" presId="urn:microsoft.com/office/officeart/2005/8/layout/bProcess4"/>
    <dgm:cxn modelId="{05D3257E-7AF8-4184-8BA8-6CA90ADB9424}" type="presParOf" srcId="{8B91C137-49A0-4BBF-BF6A-813531E070FD}" destId="{5453EC55-1A3C-419F-9AF7-E5B90C296540}" srcOrd="1" destOrd="0" presId="urn:microsoft.com/office/officeart/2005/8/layout/bProcess4"/>
    <dgm:cxn modelId="{0D3C920E-7158-41FB-B6F1-2D65549AEE7D}" type="presParOf" srcId="{64E3B116-721C-447C-BBB4-7AF661607A33}" destId="{52011F9A-0B47-4308-96BE-845A9ADE4D82}" srcOrd="9" destOrd="0" presId="urn:microsoft.com/office/officeart/2005/8/layout/bProcess4"/>
    <dgm:cxn modelId="{CBFE0E7F-ABE6-416B-8D79-02CC37097D93}" type="presParOf" srcId="{64E3B116-721C-447C-BBB4-7AF661607A33}" destId="{AB6636C4-5B5F-42B4-A9E6-C096C881610F}" srcOrd="10" destOrd="0" presId="urn:microsoft.com/office/officeart/2005/8/layout/bProcess4"/>
    <dgm:cxn modelId="{88EE45FF-E494-4980-8EA7-20D3A693C365}" type="presParOf" srcId="{AB6636C4-5B5F-42B4-A9E6-C096C881610F}" destId="{E49DE06F-CA19-43C1-B235-F271B2FEFD93}" srcOrd="0" destOrd="0" presId="urn:microsoft.com/office/officeart/2005/8/layout/bProcess4"/>
    <dgm:cxn modelId="{7E8FD174-4DA5-44B3-9654-D2D7017FC683}" type="presParOf" srcId="{AB6636C4-5B5F-42B4-A9E6-C096C881610F}" destId="{653A7A70-1B1A-4645-9AF9-F511234ABF77}" srcOrd="1" destOrd="0" presId="urn:microsoft.com/office/officeart/2005/8/layout/bProcess4"/>
    <dgm:cxn modelId="{1EF1EBA0-898E-43B0-9D4E-D4E6542E7B23}" type="presParOf" srcId="{64E3B116-721C-447C-BBB4-7AF661607A33}" destId="{F42642E6-318E-4717-8B15-8C15FCC7C4B2}" srcOrd="11" destOrd="0" presId="urn:microsoft.com/office/officeart/2005/8/layout/bProcess4"/>
    <dgm:cxn modelId="{B8840492-52E9-43EF-A51F-AB2F65A0284F}" type="presParOf" srcId="{64E3B116-721C-447C-BBB4-7AF661607A33}" destId="{CB280427-36F5-4DA4-9B5B-AEA77642EA70}" srcOrd="12" destOrd="0" presId="urn:microsoft.com/office/officeart/2005/8/layout/bProcess4"/>
    <dgm:cxn modelId="{6109DE3B-2FA9-45E2-9B08-FD49F8DB1026}" type="presParOf" srcId="{CB280427-36F5-4DA4-9B5B-AEA77642EA70}" destId="{424700A1-437F-4D2C-BDB0-A777D73B2608}" srcOrd="0" destOrd="0" presId="urn:microsoft.com/office/officeart/2005/8/layout/bProcess4"/>
    <dgm:cxn modelId="{63C14434-1009-439B-9834-FED4924B6B4B}" type="presParOf" srcId="{CB280427-36F5-4DA4-9B5B-AEA77642EA70}" destId="{9114CFD4-F7DD-40DA-B4E7-CC753B236425}" srcOrd="1" destOrd="0" presId="urn:microsoft.com/office/officeart/2005/8/layout/bProcess4"/>
    <dgm:cxn modelId="{25968209-1EFA-4C1F-A4C5-8E54F655AE27}" type="presParOf" srcId="{64E3B116-721C-447C-BBB4-7AF661607A33}" destId="{A35B4EEA-B873-47D0-87E4-797E58B89FE6}" srcOrd="13" destOrd="0" presId="urn:microsoft.com/office/officeart/2005/8/layout/bProcess4"/>
    <dgm:cxn modelId="{985EDBDE-E7E6-4894-8A98-EE3FEA5BBFC5}" type="presParOf" srcId="{64E3B116-721C-447C-BBB4-7AF661607A33}" destId="{C6E28DAD-651D-40C0-905C-4C691FDC9D8A}" srcOrd="14" destOrd="0" presId="urn:microsoft.com/office/officeart/2005/8/layout/bProcess4"/>
    <dgm:cxn modelId="{E8AAB655-AFCE-4CF9-97E8-446CC59935C8}" type="presParOf" srcId="{C6E28DAD-651D-40C0-905C-4C691FDC9D8A}" destId="{424B260B-0EDF-4164-89DD-565995DCCC8F}" srcOrd="0" destOrd="0" presId="urn:microsoft.com/office/officeart/2005/8/layout/bProcess4"/>
    <dgm:cxn modelId="{5E71C68D-9D1C-4BE3-B74E-E4414E6D6EA8}"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rgbClr val="EE0000"/>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Vert="1" custScaleX="11754" custScaleY="123750"/>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1" custFlipHor="1" custScaleX="31464" custScaleY="256048" custLinFactY="79422" custLinFactNeighborX="69079" custLinFactNeighborY="10000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11754" custScaleY="113344"/>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ScaleX="21660" custScaleY="82138"/>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custScaleX="152788" custScaleY="155913">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9631" custScaleY="37589"/>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1" custFlipHor="1" custScaleX="5027" custScaleY="37622"/>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5AC7E5B3-0DE5-4721-AD36-427853E9CA39}" type="presOf" srcId="{C680EAE7-E4F3-4676-AA13-64B21596E1A4}" destId="{9114CFD4-F7DD-40DA-B4E7-CC753B236425}" srcOrd="0" destOrd="0" presId="urn:microsoft.com/office/officeart/2005/8/layout/bProcess4"/>
    <dgm:cxn modelId="{C2FB9847-1A3A-4DB3-8CB9-E8A682558D2F}" type="presOf" srcId="{92B878C1-48DF-4558-BF47-9D357F74D1F2}" destId="{5453EC55-1A3C-419F-9AF7-E5B90C296540}" srcOrd="0" destOrd="0" presId="urn:microsoft.com/office/officeart/2005/8/layout/bProcess4"/>
    <dgm:cxn modelId="{99741BD0-DEA3-4BE8-96CF-75DC9B5D6473}" type="presOf" srcId="{800C58A2-82BA-44C9-ACD7-C22B1862CB8D}" destId="{A35B4EEA-B873-47D0-87E4-797E58B89FE6}"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CC5A8177-4F80-484D-825E-5E98BB2EB561}" type="presOf" srcId="{359BE3D5-E66D-4797-9BAA-AB77683EE647}" destId="{3721A052-4963-411A-B485-DFB5FAADDC8E}"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9E7CD7CC-9646-48AD-875F-E722DC9B19D3}" type="presOf" srcId="{7C4C7317-3CCE-435E-BA09-9F47ED37B36F}" destId="{6DCAA3B9-56D0-4F33-816F-12A11C9191B4}"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FCDF996C-AB80-46D4-9333-205884974850}" type="presOf" srcId="{AB6059B3-B59D-419E-AF7C-DC2EB73AE4F3}" destId="{52011F9A-0B47-4308-96BE-845A9ADE4D82}" srcOrd="0" destOrd="0" presId="urn:microsoft.com/office/officeart/2005/8/layout/bProcess4"/>
    <dgm:cxn modelId="{58F6D24E-F3E0-4551-9C89-9854B747BCD7}" type="presOf" srcId="{1F1BF16D-4F9E-4D59-97FE-6A46AADA582C}" destId="{653A7A70-1B1A-4645-9AF9-F511234ABF77}" srcOrd="0" destOrd="0" presId="urn:microsoft.com/office/officeart/2005/8/layout/bProcess4"/>
    <dgm:cxn modelId="{9C48FB4C-73BE-41A7-882F-89494E902BF9}" type="presOf" srcId="{6467F1EB-D1EA-43B1-9E72-41BB9892F0B2}" destId="{7A546FE1-C182-4CC9-8C76-96D670B0C913}" srcOrd="0" destOrd="0" presId="urn:microsoft.com/office/officeart/2005/8/layout/bProcess4"/>
    <dgm:cxn modelId="{DC50E10F-039F-4D7A-8365-E63F512AB5D2}" type="presOf" srcId="{55110089-3065-4A51-98CF-AF2B0C66F0DF}" destId="{BC0053C6-F255-474A-AFB2-C7B2E279B7C1}"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073EA4DA-A60C-405D-AEA0-D25F97F8ED3E}" type="presOf" srcId="{D67392EF-D842-456C-A326-BF24AB7A6BC5}" destId="{C6ACAF75-E148-497D-BB7B-88FE2C791DD7}" srcOrd="0" destOrd="0" presId="urn:microsoft.com/office/officeart/2005/8/layout/bProcess4"/>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10011925-08EF-49BC-9DD3-768588DAC939}" type="presOf" srcId="{A5628BF5-3775-4AA1-9FAA-63F33EACE792}" destId="{64E3B116-721C-447C-BBB4-7AF661607A33}" srcOrd="0" destOrd="0" presId="urn:microsoft.com/office/officeart/2005/8/layout/bProcess4"/>
    <dgm:cxn modelId="{8883A980-B919-4AD7-835D-7431BE3B41A4}" type="presOf" srcId="{D95FC0FC-BABA-48BB-9641-E684117B74FA}" destId="{F69C285F-5EF8-4F0F-9BAF-426B1F52C231}" srcOrd="0" destOrd="0" presId="urn:microsoft.com/office/officeart/2005/8/layout/bProcess4"/>
    <dgm:cxn modelId="{BB1A4862-A9A4-4246-AD3F-DEE483BA96E3}" type="presOf" srcId="{13A43A85-A2F0-48F8-9BC6-099ECD3909D1}" destId="{335C8968-89EB-4B5F-9DEC-6CDED690E66B}" srcOrd="0" destOrd="0" presId="urn:microsoft.com/office/officeart/2005/8/layout/bProcess4"/>
    <dgm:cxn modelId="{460D2389-41B2-4334-8107-90F1C8FE9C3F}" type="presOf" srcId="{DC4371C7-7F18-46BC-BEE0-57FF813B9CC3}" destId="{552AE037-28E2-4EBE-A4A1-4E57CC2EAA43}" srcOrd="0" destOrd="0" presId="urn:microsoft.com/office/officeart/2005/8/layout/bProcess4"/>
    <dgm:cxn modelId="{6B1B4D77-5106-4CA7-9611-7C2F14119EE8}" type="presOf" srcId="{07E56E20-2074-4812-899C-5E73C7F69C25}" destId="{19537117-20A2-4A3F-9AF8-20BAA248E50F}" srcOrd="0" destOrd="0" presId="urn:microsoft.com/office/officeart/2005/8/layout/bProcess4"/>
    <dgm:cxn modelId="{CC9E23F1-C605-4AF8-B9A1-1B89BC21818F}" type="presOf" srcId="{74C35B32-6D8C-468F-A0CE-9A1293F7D590}" destId="{F42642E6-318E-4717-8B15-8C15FCC7C4B2}"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B615FF72-549E-489D-B34E-6B1A849BCCA8}" type="presParOf" srcId="{64E3B116-721C-447C-BBB4-7AF661607A33}" destId="{78997A41-1941-4C11-9EF9-5AC1161FF858}" srcOrd="0" destOrd="0" presId="urn:microsoft.com/office/officeart/2005/8/layout/bProcess4"/>
    <dgm:cxn modelId="{F669A6A7-FED1-4873-A4B9-B02E5D13E9F6}" type="presParOf" srcId="{78997A41-1941-4C11-9EF9-5AC1161FF858}" destId="{58371579-BCFC-435D-843D-B7117116C640}" srcOrd="0" destOrd="0" presId="urn:microsoft.com/office/officeart/2005/8/layout/bProcess4"/>
    <dgm:cxn modelId="{285D2DCD-46FB-4457-BE7D-C1118BC0B76D}" type="presParOf" srcId="{78997A41-1941-4C11-9EF9-5AC1161FF858}" destId="{552AE037-28E2-4EBE-A4A1-4E57CC2EAA43}" srcOrd="1" destOrd="0" presId="urn:microsoft.com/office/officeart/2005/8/layout/bProcess4"/>
    <dgm:cxn modelId="{4F875B54-2BDE-4826-9E8B-948760E9A308}" type="presParOf" srcId="{64E3B116-721C-447C-BBB4-7AF661607A33}" destId="{19537117-20A2-4A3F-9AF8-20BAA248E50F}" srcOrd="1" destOrd="0" presId="urn:microsoft.com/office/officeart/2005/8/layout/bProcess4"/>
    <dgm:cxn modelId="{0ADB4C50-1087-4E68-ADB8-C942DE962E77}" type="presParOf" srcId="{64E3B116-721C-447C-BBB4-7AF661607A33}" destId="{2A772ABB-2A61-43FD-A4D3-132EB29293F1}" srcOrd="2" destOrd="0" presId="urn:microsoft.com/office/officeart/2005/8/layout/bProcess4"/>
    <dgm:cxn modelId="{5321A3D6-0CE3-4A6E-9481-9F77CA0F9140}" type="presParOf" srcId="{2A772ABB-2A61-43FD-A4D3-132EB29293F1}" destId="{1401F34E-9B92-4237-8222-7A80AC63B168}" srcOrd="0" destOrd="0" presId="urn:microsoft.com/office/officeart/2005/8/layout/bProcess4"/>
    <dgm:cxn modelId="{72FFDB72-159D-4183-A80A-B4FC39C4883E}" type="presParOf" srcId="{2A772ABB-2A61-43FD-A4D3-132EB29293F1}" destId="{C6ACAF75-E148-497D-BB7B-88FE2C791DD7}" srcOrd="1" destOrd="0" presId="urn:microsoft.com/office/officeart/2005/8/layout/bProcess4"/>
    <dgm:cxn modelId="{FA0BD56C-B04B-4D21-9C10-3FE8741AA8A5}" type="presParOf" srcId="{64E3B116-721C-447C-BBB4-7AF661607A33}" destId="{7A546FE1-C182-4CC9-8C76-96D670B0C913}" srcOrd="3" destOrd="0" presId="urn:microsoft.com/office/officeart/2005/8/layout/bProcess4"/>
    <dgm:cxn modelId="{3CD8B504-7E90-4A7B-AB10-666C8F662295}" type="presParOf" srcId="{64E3B116-721C-447C-BBB4-7AF661607A33}" destId="{2983B676-E579-4D27-BE98-D0FAA3259A91}" srcOrd="4" destOrd="0" presId="urn:microsoft.com/office/officeart/2005/8/layout/bProcess4"/>
    <dgm:cxn modelId="{F7D261E9-CB37-49D6-8361-7BC9A86BB697}" type="presParOf" srcId="{2983B676-E579-4D27-BE98-D0FAA3259A91}" destId="{76C7692B-CC61-4234-B1DD-3B281E8FDFBB}" srcOrd="0" destOrd="0" presId="urn:microsoft.com/office/officeart/2005/8/layout/bProcess4"/>
    <dgm:cxn modelId="{F9CEA060-6104-483D-A1BE-261D92DAF90C}" type="presParOf" srcId="{2983B676-E579-4D27-BE98-D0FAA3259A91}" destId="{3721A052-4963-411A-B485-DFB5FAADDC8E}" srcOrd="1" destOrd="0" presId="urn:microsoft.com/office/officeart/2005/8/layout/bProcess4"/>
    <dgm:cxn modelId="{548872A5-8693-42A7-9CDA-0B1308916C8B}" type="presParOf" srcId="{64E3B116-721C-447C-BBB4-7AF661607A33}" destId="{335C8968-89EB-4B5F-9DEC-6CDED690E66B}" srcOrd="5" destOrd="0" presId="urn:microsoft.com/office/officeart/2005/8/layout/bProcess4"/>
    <dgm:cxn modelId="{8A9A25F8-A81E-44E6-9858-54D7A8B27AA0}" type="presParOf" srcId="{64E3B116-721C-447C-BBB4-7AF661607A33}" destId="{FE7A6619-38E4-4842-94E3-226953922E2E}" srcOrd="6" destOrd="0" presId="urn:microsoft.com/office/officeart/2005/8/layout/bProcess4"/>
    <dgm:cxn modelId="{99619E05-B43F-4F96-B5A4-9A2102CCB3C6}" type="presParOf" srcId="{FE7A6619-38E4-4842-94E3-226953922E2E}" destId="{F1763357-FE45-44AE-A34C-702B0448A77D}" srcOrd="0" destOrd="0" presId="urn:microsoft.com/office/officeart/2005/8/layout/bProcess4"/>
    <dgm:cxn modelId="{A73467C6-9A1A-4C20-8D26-3774F4D026B5}" type="presParOf" srcId="{FE7A6619-38E4-4842-94E3-226953922E2E}" destId="{BC0053C6-F255-474A-AFB2-C7B2E279B7C1}" srcOrd="1" destOrd="0" presId="urn:microsoft.com/office/officeart/2005/8/layout/bProcess4"/>
    <dgm:cxn modelId="{C45B056B-9210-4F7F-AAC2-1DCDE6594255}" type="presParOf" srcId="{64E3B116-721C-447C-BBB4-7AF661607A33}" destId="{F69C285F-5EF8-4F0F-9BAF-426B1F52C231}" srcOrd="7" destOrd="0" presId="urn:microsoft.com/office/officeart/2005/8/layout/bProcess4"/>
    <dgm:cxn modelId="{F40BA38E-F1C7-4006-A473-7333E854EB92}" type="presParOf" srcId="{64E3B116-721C-447C-BBB4-7AF661607A33}" destId="{8B91C137-49A0-4BBF-BF6A-813531E070FD}" srcOrd="8" destOrd="0" presId="urn:microsoft.com/office/officeart/2005/8/layout/bProcess4"/>
    <dgm:cxn modelId="{CBFDDF3F-22DF-4A58-B37D-14AAB9CD541D}" type="presParOf" srcId="{8B91C137-49A0-4BBF-BF6A-813531E070FD}" destId="{813B52B5-B429-4558-84C9-F4EF84F4713A}" srcOrd="0" destOrd="0" presId="urn:microsoft.com/office/officeart/2005/8/layout/bProcess4"/>
    <dgm:cxn modelId="{34260410-1382-4433-8609-05BAF72DE034}" type="presParOf" srcId="{8B91C137-49A0-4BBF-BF6A-813531E070FD}" destId="{5453EC55-1A3C-419F-9AF7-E5B90C296540}" srcOrd="1" destOrd="0" presId="urn:microsoft.com/office/officeart/2005/8/layout/bProcess4"/>
    <dgm:cxn modelId="{410291CF-ACF2-434A-B349-E62D088ED66A}" type="presParOf" srcId="{64E3B116-721C-447C-BBB4-7AF661607A33}" destId="{52011F9A-0B47-4308-96BE-845A9ADE4D82}" srcOrd="9" destOrd="0" presId="urn:microsoft.com/office/officeart/2005/8/layout/bProcess4"/>
    <dgm:cxn modelId="{60C1E565-742B-4657-A816-6C3ECFCDFE71}" type="presParOf" srcId="{64E3B116-721C-447C-BBB4-7AF661607A33}" destId="{AB6636C4-5B5F-42B4-A9E6-C096C881610F}" srcOrd="10" destOrd="0" presId="urn:microsoft.com/office/officeart/2005/8/layout/bProcess4"/>
    <dgm:cxn modelId="{9D1279C3-5DD3-4B87-9B8E-241F19EC6D4C}" type="presParOf" srcId="{AB6636C4-5B5F-42B4-A9E6-C096C881610F}" destId="{E49DE06F-CA19-43C1-B235-F271B2FEFD93}" srcOrd="0" destOrd="0" presId="urn:microsoft.com/office/officeart/2005/8/layout/bProcess4"/>
    <dgm:cxn modelId="{8E1E1358-8AD6-48AD-819E-5631B476EDD6}" type="presParOf" srcId="{AB6636C4-5B5F-42B4-A9E6-C096C881610F}" destId="{653A7A70-1B1A-4645-9AF9-F511234ABF77}" srcOrd="1" destOrd="0" presId="urn:microsoft.com/office/officeart/2005/8/layout/bProcess4"/>
    <dgm:cxn modelId="{4E409563-A11E-4E85-B88B-1F53B4EB3B35}" type="presParOf" srcId="{64E3B116-721C-447C-BBB4-7AF661607A33}" destId="{F42642E6-318E-4717-8B15-8C15FCC7C4B2}" srcOrd="11" destOrd="0" presId="urn:microsoft.com/office/officeart/2005/8/layout/bProcess4"/>
    <dgm:cxn modelId="{6AA75775-E963-4896-8FF3-DFE072D9191E}" type="presParOf" srcId="{64E3B116-721C-447C-BBB4-7AF661607A33}" destId="{CB280427-36F5-4DA4-9B5B-AEA77642EA70}" srcOrd="12" destOrd="0" presId="urn:microsoft.com/office/officeart/2005/8/layout/bProcess4"/>
    <dgm:cxn modelId="{97711BE4-A6D9-419D-934E-86AA1035E190}" type="presParOf" srcId="{CB280427-36F5-4DA4-9B5B-AEA77642EA70}" destId="{424700A1-437F-4D2C-BDB0-A777D73B2608}" srcOrd="0" destOrd="0" presId="urn:microsoft.com/office/officeart/2005/8/layout/bProcess4"/>
    <dgm:cxn modelId="{D48F2F45-A725-4BF2-878A-5A88AD3B41E2}" type="presParOf" srcId="{CB280427-36F5-4DA4-9B5B-AEA77642EA70}" destId="{9114CFD4-F7DD-40DA-B4E7-CC753B236425}" srcOrd="1" destOrd="0" presId="urn:microsoft.com/office/officeart/2005/8/layout/bProcess4"/>
    <dgm:cxn modelId="{BEE11871-E50F-4410-BA0B-9A442337A9CE}" type="presParOf" srcId="{64E3B116-721C-447C-BBB4-7AF661607A33}" destId="{A35B4EEA-B873-47D0-87E4-797E58B89FE6}" srcOrd="13" destOrd="0" presId="urn:microsoft.com/office/officeart/2005/8/layout/bProcess4"/>
    <dgm:cxn modelId="{3A314EA6-BF68-4B89-822B-14A3F2DC383F}" type="presParOf" srcId="{64E3B116-721C-447C-BBB4-7AF661607A33}" destId="{C6E28DAD-651D-40C0-905C-4C691FDC9D8A}" srcOrd="14" destOrd="0" presId="urn:microsoft.com/office/officeart/2005/8/layout/bProcess4"/>
    <dgm:cxn modelId="{C9887E03-8ABD-4F54-8698-6497089CFCFD}" type="presParOf" srcId="{C6E28DAD-651D-40C0-905C-4C691FDC9D8A}" destId="{424B260B-0EDF-4164-89DD-565995DCCC8F}" srcOrd="0" destOrd="0" presId="urn:microsoft.com/office/officeart/2005/8/layout/bProcess4"/>
    <dgm:cxn modelId="{2FA1B736-0472-4F57-AFF9-1D435D1E3CE0}"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rgbClr val="16AE3A"/>
        </a:solidFill>
        <a:effectLst>
          <a:outerShdw blurRad="177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Mail Age Appropriate Activities to Child</a:t>
          </a: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Vert="1" custScaleX="32122" custScaleY="114516" custLinFactY="-77975" custLinFactNeighborX="3110" custLinFactNeighborY="-100000"/>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0" custScaleX="3477" custScaleY="25213" custLinFactY="40270" custLinFactNeighborX="540" custLinFactNeighborY="10000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11832" custScaleY="25213" custLinFactY="-4194" custLinFactNeighborX="-5729" custLinFactNeighborY="-100000"/>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24979" custScaleY="185299" custLinFactY="-81286" custLinFactNeighborX="-4066" custLinFactNeighborY="-100000"/>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5798" custScaleY="25213" custLinFactNeighborX="-12182" custLinFactNeighborY="-2092"/>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custScaleX="138903" custScaleY="158843">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0" custScaleX="20544" custScaleY="218588"/>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B4560DF7-115F-4B26-BCDE-F750378E95A6}" type="presOf" srcId="{D67392EF-D842-456C-A326-BF24AB7A6BC5}" destId="{C6ACAF75-E148-497D-BB7B-88FE2C791DD7}" srcOrd="0" destOrd="0" presId="urn:microsoft.com/office/officeart/2005/8/layout/bProcess4"/>
    <dgm:cxn modelId="{CE792AE6-9A1E-40B1-AD37-DE91E2333168}" type="presOf" srcId="{1F1BF16D-4F9E-4D59-97FE-6A46AADA582C}" destId="{653A7A70-1B1A-4645-9AF9-F511234ABF77}" srcOrd="0" destOrd="0" presId="urn:microsoft.com/office/officeart/2005/8/layout/bProcess4"/>
    <dgm:cxn modelId="{0757E4B8-1F60-4574-8095-D0E5842F6DFB}" type="presOf" srcId="{A5628BF5-3775-4AA1-9FAA-63F33EACE792}" destId="{64E3B116-721C-447C-BBB4-7AF661607A33}" srcOrd="0" destOrd="0" presId="urn:microsoft.com/office/officeart/2005/8/layout/bProcess4"/>
    <dgm:cxn modelId="{8A1EA24B-EE74-4A27-834A-28156C8B3BA9}" type="presOf" srcId="{07E56E20-2074-4812-899C-5E73C7F69C25}" destId="{19537117-20A2-4A3F-9AF8-20BAA248E50F}" srcOrd="0" destOrd="0" presId="urn:microsoft.com/office/officeart/2005/8/layout/bProcess4"/>
    <dgm:cxn modelId="{1C7C7481-1314-451C-BEF7-EF7B592C0218}" type="presOf" srcId="{13A43A85-A2F0-48F8-9BC6-099ECD3909D1}" destId="{335C8968-89EB-4B5F-9DEC-6CDED690E66B}" srcOrd="0" destOrd="0" presId="urn:microsoft.com/office/officeart/2005/8/layout/bProcess4"/>
    <dgm:cxn modelId="{88427403-AFF3-4AD7-9351-B08128B9709D}" type="presOf" srcId="{74C35B32-6D8C-468F-A0CE-9A1293F7D590}" destId="{F42642E6-318E-4717-8B15-8C15FCC7C4B2}"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E4463B1C-BAB3-4226-8CF9-2FD638A922D7}" type="presOf" srcId="{AB6059B3-B59D-419E-AF7C-DC2EB73AE4F3}" destId="{52011F9A-0B47-4308-96BE-845A9ADE4D82}"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D2BD74FE-A060-41DA-ACE6-164DF7EF3CF6}" type="presOf" srcId="{D95FC0FC-BABA-48BB-9641-E684117B74FA}" destId="{F69C285F-5EF8-4F0F-9BAF-426B1F52C231}" srcOrd="0" destOrd="0" presId="urn:microsoft.com/office/officeart/2005/8/layout/bProcess4"/>
    <dgm:cxn modelId="{F4088F4F-D10C-48A4-95B1-1A940A7BDC01}" type="presOf" srcId="{C680EAE7-E4F3-4676-AA13-64B21596E1A4}" destId="{9114CFD4-F7DD-40DA-B4E7-CC753B236425}" srcOrd="0" destOrd="0" presId="urn:microsoft.com/office/officeart/2005/8/layout/bProcess4"/>
    <dgm:cxn modelId="{01B469A8-DD67-489E-9912-FF8AF902633A}" type="presOf" srcId="{6467F1EB-D1EA-43B1-9E72-41BB9892F0B2}" destId="{7A546FE1-C182-4CC9-8C76-96D670B0C913}"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DD5E9465-81E8-4218-9573-6FAEFCE26709}" type="presOf" srcId="{800C58A2-82BA-44C9-ACD7-C22B1862CB8D}" destId="{A35B4EEA-B873-47D0-87E4-797E58B89FE6}"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240BFDFB-D5BE-40C0-BDD8-514ED8186B39}" type="presOf" srcId="{7C4C7317-3CCE-435E-BA09-9F47ED37B36F}" destId="{6DCAA3B9-56D0-4F33-816F-12A11C9191B4}" srcOrd="0" destOrd="0" presId="urn:microsoft.com/office/officeart/2005/8/layout/bProcess4"/>
    <dgm:cxn modelId="{10808B49-B458-4CA8-86CF-3D5A1CF9AB75}" type="presOf" srcId="{359BE3D5-E66D-4797-9BAA-AB77683EE647}" destId="{3721A052-4963-411A-B485-DFB5FAADDC8E}" srcOrd="0" destOrd="0" presId="urn:microsoft.com/office/officeart/2005/8/layout/bProcess4"/>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CE90CA0B-E47E-4372-988D-D0EE45903D82}" type="presOf" srcId="{DC4371C7-7F18-46BC-BEE0-57FF813B9CC3}" destId="{552AE037-28E2-4EBE-A4A1-4E57CC2EAA43}" srcOrd="0" destOrd="0" presId="urn:microsoft.com/office/officeart/2005/8/layout/bProcess4"/>
    <dgm:cxn modelId="{06051B67-9F4C-4DDB-ACE7-BF5717827EF3}" type="presOf" srcId="{92B878C1-48DF-4558-BF47-9D357F74D1F2}" destId="{5453EC55-1A3C-419F-9AF7-E5B90C296540}" srcOrd="0" destOrd="0" presId="urn:microsoft.com/office/officeart/2005/8/layout/bProcess4"/>
    <dgm:cxn modelId="{540F8289-4237-4330-88A2-0479C4F414EA}" type="presOf" srcId="{55110089-3065-4A51-98CF-AF2B0C66F0DF}" destId="{BC0053C6-F255-474A-AFB2-C7B2E279B7C1}"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A735FF0C-7157-49CC-87B7-7694B7E0D303}" type="presParOf" srcId="{64E3B116-721C-447C-BBB4-7AF661607A33}" destId="{78997A41-1941-4C11-9EF9-5AC1161FF858}" srcOrd="0" destOrd="0" presId="urn:microsoft.com/office/officeart/2005/8/layout/bProcess4"/>
    <dgm:cxn modelId="{D5EC0AD5-88F8-4E06-9613-9F588CB7A2F6}" type="presParOf" srcId="{78997A41-1941-4C11-9EF9-5AC1161FF858}" destId="{58371579-BCFC-435D-843D-B7117116C640}" srcOrd="0" destOrd="0" presId="urn:microsoft.com/office/officeart/2005/8/layout/bProcess4"/>
    <dgm:cxn modelId="{C74396D1-E8B0-4664-9B98-8037BBA0B2A3}" type="presParOf" srcId="{78997A41-1941-4C11-9EF9-5AC1161FF858}" destId="{552AE037-28E2-4EBE-A4A1-4E57CC2EAA43}" srcOrd="1" destOrd="0" presId="urn:microsoft.com/office/officeart/2005/8/layout/bProcess4"/>
    <dgm:cxn modelId="{395774E7-8277-48C6-9229-5E3D4D957F2A}" type="presParOf" srcId="{64E3B116-721C-447C-BBB4-7AF661607A33}" destId="{19537117-20A2-4A3F-9AF8-20BAA248E50F}" srcOrd="1" destOrd="0" presId="urn:microsoft.com/office/officeart/2005/8/layout/bProcess4"/>
    <dgm:cxn modelId="{B686F4C4-3FD2-44A2-93EF-16D098051501}" type="presParOf" srcId="{64E3B116-721C-447C-BBB4-7AF661607A33}" destId="{2A772ABB-2A61-43FD-A4D3-132EB29293F1}" srcOrd="2" destOrd="0" presId="urn:microsoft.com/office/officeart/2005/8/layout/bProcess4"/>
    <dgm:cxn modelId="{FE9EDDAB-D853-48A9-8D2B-720DC3781445}" type="presParOf" srcId="{2A772ABB-2A61-43FD-A4D3-132EB29293F1}" destId="{1401F34E-9B92-4237-8222-7A80AC63B168}" srcOrd="0" destOrd="0" presId="urn:microsoft.com/office/officeart/2005/8/layout/bProcess4"/>
    <dgm:cxn modelId="{03F86333-ABC3-4D48-B9D4-B687733F44EE}" type="presParOf" srcId="{2A772ABB-2A61-43FD-A4D3-132EB29293F1}" destId="{C6ACAF75-E148-497D-BB7B-88FE2C791DD7}" srcOrd="1" destOrd="0" presId="urn:microsoft.com/office/officeart/2005/8/layout/bProcess4"/>
    <dgm:cxn modelId="{F2081DEB-7B74-40D5-9C65-05D237A525E0}" type="presParOf" srcId="{64E3B116-721C-447C-BBB4-7AF661607A33}" destId="{7A546FE1-C182-4CC9-8C76-96D670B0C913}" srcOrd="3" destOrd="0" presId="urn:microsoft.com/office/officeart/2005/8/layout/bProcess4"/>
    <dgm:cxn modelId="{9C3C7BEB-94F8-475E-9797-C269A6573D05}" type="presParOf" srcId="{64E3B116-721C-447C-BBB4-7AF661607A33}" destId="{2983B676-E579-4D27-BE98-D0FAA3259A91}" srcOrd="4" destOrd="0" presId="urn:microsoft.com/office/officeart/2005/8/layout/bProcess4"/>
    <dgm:cxn modelId="{7028DBFD-14BE-4A63-86CD-365E98DE6D94}" type="presParOf" srcId="{2983B676-E579-4D27-BE98-D0FAA3259A91}" destId="{76C7692B-CC61-4234-B1DD-3B281E8FDFBB}" srcOrd="0" destOrd="0" presId="urn:microsoft.com/office/officeart/2005/8/layout/bProcess4"/>
    <dgm:cxn modelId="{FB833357-7A14-4BA0-9D55-6FD04028F5A8}" type="presParOf" srcId="{2983B676-E579-4D27-BE98-D0FAA3259A91}" destId="{3721A052-4963-411A-B485-DFB5FAADDC8E}" srcOrd="1" destOrd="0" presId="urn:microsoft.com/office/officeart/2005/8/layout/bProcess4"/>
    <dgm:cxn modelId="{23FDE25A-60E5-4E26-82F4-FD85F6F87E68}" type="presParOf" srcId="{64E3B116-721C-447C-BBB4-7AF661607A33}" destId="{335C8968-89EB-4B5F-9DEC-6CDED690E66B}" srcOrd="5" destOrd="0" presId="urn:microsoft.com/office/officeart/2005/8/layout/bProcess4"/>
    <dgm:cxn modelId="{250FDDC0-59EA-4FE7-9969-5B962257BCA0}" type="presParOf" srcId="{64E3B116-721C-447C-BBB4-7AF661607A33}" destId="{FE7A6619-38E4-4842-94E3-226953922E2E}" srcOrd="6" destOrd="0" presId="urn:microsoft.com/office/officeart/2005/8/layout/bProcess4"/>
    <dgm:cxn modelId="{17D0A98A-8986-4B22-8BC2-4536CD89112A}" type="presParOf" srcId="{FE7A6619-38E4-4842-94E3-226953922E2E}" destId="{F1763357-FE45-44AE-A34C-702B0448A77D}" srcOrd="0" destOrd="0" presId="urn:microsoft.com/office/officeart/2005/8/layout/bProcess4"/>
    <dgm:cxn modelId="{96B36DCB-22BC-4950-A76E-8BB3E84481F7}" type="presParOf" srcId="{FE7A6619-38E4-4842-94E3-226953922E2E}" destId="{BC0053C6-F255-474A-AFB2-C7B2E279B7C1}" srcOrd="1" destOrd="0" presId="urn:microsoft.com/office/officeart/2005/8/layout/bProcess4"/>
    <dgm:cxn modelId="{EF20051E-FC7B-4A64-9412-1DF6FB467405}" type="presParOf" srcId="{64E3B116-721C-447C-BBB4-7AF661607A33}" destId="{F69C285F-5EF8-4F0F-9BAF-426B1F52C231}" srcOrd="7" destOrd="0" presId="urn:microsoft.com/office/officeart/2005/8/layout/bProcess4"/>
    <dgm:cxn modelId="{B4CF8576-EDDC-4EBA-A873-FD05EEA884FF}" type="presParOf" srcId="{64E3B116-721C-447C-BBB4-7AF661607A33}" destId="{8B91C137-49A0-4BBF-BF6A-813531E070FD}" srcOrd="8" destOrd="0" presId="urn:microsoft.com/office/officeart/2005/8/layout/bProcess4"/>
    <dgm:cxn modelId="{597A3858-C12B-4C21-9B81-FC443DA85500}" type="presParOf" srcId="{8B91C137-49A0-4BBF-BF6A-813531E070FD}" destId="{813B52B5-B429-4558-84C9-F4EF84F4713A}" srcOrd="0" destOrd="0" presId="urn:microsoft.com/office/officeart/2005/8/layout/bProcess4"/>
    <dgm:cxn modelId="{BCD588CF-5D10-4B0F-AF79-0FCC4A5CF563}" type="presParOf" srcId="{8B91C137-49A0-4BBF-BF6A-813531E070FD}" destId="{5453EC55-1A3C-419F-9AF7-E5B90C296540}" srcOrd="1" destOrd="0" presId="urn:microsoft.com/office/officeart/2005/8/layout/bProcess4"/>
    <dgm:cxn modelId="{A9818421-0CA6-4D8D-8BC4-84CADB6BA7FE}" type="presParOf" srcId="{64E3B116-721C-447C-BBB4-7AF661607A33}" destId="{52011F9A-0B47-4308-96BE-845A9ADE4D82}" srcOrd="9" destOrd="0" presId="urn:microsoft.com/office/officeart/2005/8/layout/bProcess4"/>
    <dgm:cxn modelId="{2E0C8913-B8F6-4133-B86D-B004ACBC0C25}" type="presParOf" srcId="{64E3B116-721C-447C-BBB4-7AF661607A33}" destId="{AB6636C4-5B5F-42B4-A9E6-C096C881610F}" srcOrd="10" destOrd="0" presId="urn:microsoft.com/office/officeart/2005/8/layout/bProcess4"/>
    <dgm:cxn modelId="{2566CAB4-FDC3-47CD-96EF-0BB91FC1F645}" type="presParOf" srcId="{AB6636C4-5B5F-42B4-A9E6-C096C881610F}" destId="{E49DE06F-CA19-43C1-B235-F271B2FEFD93}" srcOrd="0" destOrd="0" presId="urn:microsoft.com/office/officeart/2005/8/layout/bProcess4"/>
    <dgm:cxn modelId="{65D14303-F7E8-414F-BECE-4A5465BA80D8}" type="presParOf" srcId="{AB6636C4-5B5F-42B4-A9E6-C096C881610F}" destId="{653A7A70-1B1A-4645-9AF9-F511234ABF77}" srcOrd="1" destOrd="0" presId="urn:microsoft.com/office/officeart/2005/8/layout/bProcess4"/>
    <dgm:cxn modelId="{BA721EDF-9E44-416B-96E1-8735DE12F08A}" type="presParOf" srcId="{64E3B116-721C-447C-BBB4-7AF661607A33}" destId="{F42642E6-318E-4717-8B15-8C15FCC7C4B2}" srcOrd="11" destOrd="0" presId="urn:microsoft.com/office/officeart/2005/8/layout/bProcess4"/>
    <dgm:cxn modelId="{FDC8E6F6-566D-4A0B-8B4E-19902B53A1F1}" type="presParOf" srcId="{64E3B116-721C-447C-BBB4-7AF661607A33}" destId="{CB280427-36F5-4DA4-9B5B-AEA77642EA70}" srcOrd="12" destOrd="0" presId="urn:microsoft.com/office/officeart/2005/8/layout/bProcess4"/>
    <dgm:cxn modelId="{A80B6C08-0577-499E-B013-85AC3E6C7DF5}" type="presParOf" srcId="{CB280427-36F5-4DA4-9B5B-AEA77642EA70}" destId="{424700A1-437F-4D2C-BDB0-A777D73B2608}" srcOrd="0" destOrd="0" presId="urn:microsoft.com/office/officeart/2005/8/layout/bProcess4"/>
    <dgm:cxn modelId="{C1CC934F-8FCA-481A-9A02-6D8A9F1372DB}" type="presParOf" srcId="{CB280427-36F5-4DA4-9B5B-AEA77642EA70}" destId="{9114CFD4-F7DD-40DA-B4E7-CC753B236425}" srcOrd="1" destOrd="0" presId="urn:microsoft.com/office/officeart/2005/8/layout/bProcess4"/>
    <dgm:cxn modelId="{E1F2DFDD-46A4-422A-81CD-0156CC230118}" type="presParOf" srcId="{64E3B116-721C-447C-BBB4-7AF661607A33}" destId="{A35B4EEA-B873-47D0-87E4-797E58B89FE6}" srcOrd="13" destOrd="0" presId="urn:microsoft.com/office/officeart/2005/8/layout/bProcess4"/>
    <dgm:cxn modelId="{AD2AF40D-438B-4193-87ED-4C3A68071A66}" type="presParOf" srcId="{64E3B116-721C-447C-BBB4-7AF661607A33}" destId="{C6E28DAD-651D-40C0-905C-4C691FDC9D8A}" srcOrd="14" destOrd="0" presId="urn:microsoft.com/office/officeart/2005/8/layout/bProcess4"/>
    <dgm:cxn modelId="{607FE069-5A6D-4D04-9C68-3A6EE9FBCA00}" type="presParOf" srcId="{C6E28DAD-651D-40C0-905C-4C691FDC9D8A}" destId="{424B260B-0EDF-4164-89DD-565995DCCC8F}" srcOrd="0" destOrd="0" presId="urn:microsoft.com/office/officeart/2005/8/layout/bProcess4"/>
    <dgm:cxn modelId="{DEEBD756-E764-4B9C-A51D-4BF2118A2864}"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628BF5-3775-4AA1-9FAA-63F33EACE79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C4371C7-7F18-46BC-BEE0-57FF813B9CC3}">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 Received</a:t>
          </a:r>
        </a:p>
      </dgm:t>
    </dgm:pt>
    <dgm:pt modelId="{073DE310-D491-4AF3-A319-38834AA8918E}" type="parTrans" cxnId="{75F68949-4987-4847-AFCD-C0EE4BA6B2A0}">
      <dgm:prSet/>
      <dgm:spPr/>
      <dgm:t>
        <a:bodyPr/>
        <a:lstStyle/>
        <a:p>
          <a:endParaRPr lang="en-US"/>
        </a:p>
      </dgm:t>
    </dgm:pt>
    <dgm:pt modelId="{07E56E20-2074-4812-899C-5E73C7F69C25}" type="sibTrans" cxnId="{75F68949-4987-4847-AFCD-C0EE4BA6B2A0}">
      <dgm:prSet/>
      <dgm:spPr/>
      <dgm:t>
        <a:bodyPr/>
        <a:lstStyle/>
        <a:p>
          <a:endParaRPr lang="en-US"/>
        </a:p>
      </dgm:t>
    </dgm:pt>
    <dgm:pt modelId="{D67392EF-D842-456C-A326-BF24AB7A6BC5}">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Developmental Screening to Parent</a:t>
          </a:r>
        </a:p>
      </dgm:t>
    </dgm:pt>
    <dgm:pt modelId="{7B331C79-C0C1-4021-910B-EBBF49F93991}" type="parTrans" cxnId="{8540239D-967A-414B-AAF6-F6030167963A}">
      <dgm:prSet/>
      <dgm:spPr/>
      <dgm:t>
        <a:bodyPr/>
        <a:lstStyle/>
        <a:p>
          <a:endParaRPr lang="en-US"/>
        </a:p>
      </dgm:t>
    </dgm:pt>
    <dgm:pt modelId="{6467F1EB-D1EA-43B1-9E72-41BB9892F0B2}" type="sibTrans" cxnId="{8540239D-967A-414B-AAF6-F6030167963A}">
      <dgm:prSet/>
      <dgm:spPr/>
      <dgm:t>
        <a:bodyPr/>
        <a:lstStyle/>
        <a:p>
          <a:endParaRPr lang="en-US"/>
        </a:p>
      </dgm:t>
    </dgm:pt>
    <dgm:pt modelId="{359BE3D5-E66D-4797-9BAA-AB77683EE647}">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Score Developmental Screening</a:t>
          </a:r>
        </a:p>
      </dgm:t>
    </dgm:pt>
    <dgm:pt modelId="{D5B6F68A-46C5-402D-AD6C-1A8DDFCE98F9}" type="parTrans" cxnId="{70EB9F6C-1723-4EBF-BDF4-DEE9E59EBC69}">
      <dgm:prSet/>
      <dgm:spPr/>
      <dgm:t>
        <a:bodyPr/>
        <a:lstStyle/>
        <a:p>
          <a:endParaRPr lang="en-US"/>
        </a:p>
      </dgm:t>
    </dgm:pt>
    <dgm:pt modelId="{13A43A85-A2F0-48F8-9BC6-099ECD3909D1}" type="sibTrans" cxnId="{70EB9F6C-1723-4EBF-BDF4-DEE9E59EBC69}">
      <dgm:prSet/>
      <dgm:spPr/>
      <dgm:t>
        <a:bodyPr/>
        <a:lstStyle/>
        <a:p>
          <a:endParaRPr lang="en-US"/>
        </a:p>
      </dgm:t>
    </dgm:pt>
    <dgm:pt modelId="{55110089-3065-4A51-98CF-AF2B0C66F0DF}">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Call Parent</a:t>
          </a:r>
        </a:p>
      </dgm:t>
    </dgm:pt>
    <dgm:pt modelId="{84B7224F-F6A9-4637-9C57-73C5F6A0DA7E}" type="parTrans" cxnId="{ABB1A141-7BEC-44E2-B7E3-1911EF1CB5DC}">
      <dgm:prSet/>
      <dgm:spPr/>
      <dgm:t>
        <a:bodyPr/>
        <a:lstStyle/>
        <a:p>
          <a:endParaRPr lang="en-US"/>
        </a:p>
      </dgm:t>
    </dgm:pt>
    <dgm:pt modelId="{D95FC0FC-BABA-48BB-9641-E684117B74FA}" type="sibTrans" cxnId="{ABB1A141-7BEC-44E2-B7E3-1911EF1CB5DC}">
      <dgm:prSet/>
      <dgm:spPr/>
      <dgm:t>
        <a:bodyPr/>
        <a:lstStyle/>
        <a:p>
          <a:endParaRPr lang="en-US"/>
        </a:p>
      </dgm:t>
    </dgm:pt>
    <dgm:pt modelId="{92B878C1-48DF-4558-BF47-9D357F74D1F2}">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Referrals</a:t>
          </a:r>
        </a:p>
        <a:p>
          <a:r>
            <a:rPr lang="en-US" sz="1600" dirty="0">
              <a:effectLst>
                <a:outerShdw blurRad="38100" dist="38100" dir="2700000" algn="tl">
                  <a:srgbClr val="000000">
                    <a:alpha val="43137"/>
                  </a:srgbClr>
                </a:outerShdw>
              </a:effectLst>
            </a:rPr>
            <a:t>(When Needed)</a:t>
          </a:r>
        </a:p>
      </dgm:t>
    </dgm:pt>
    <dgm:pt modelId="{CF330CAA-AFD4-4E6F-9DF6-A732392664EC}" type="parTrans" cxnId="{89816AAD-4A43-4DDF-AB06-16EE93F7BCD6}">
      <dgm:prSet/>
      <dgm:spPr/>
      <dgm:t>
        <a:bodyPr/>
        <a:lstStyle/>
        <a:p>
          <a:endParaRPr lang="en-US"/>
        </a:p>
      </dgm:t>
    </dgm:pt>
    <dgm:pt modelId="{AB6059B3-B59D-419E-AF7C-DC2EB73AE4F3}" type="sibTrans" cxnId="{89816AAD-4A43-4DDF-AB06-16EE93F7BCD6}">
      <dgm:prSet/>
      <dgm:spPr/>
      <dgm:t>
        <a:bodyPr/>
        <a:lstStyle/>
        <a:p>
          <a:endParaRPr lang="en-US"/>
        </a:p>
      </dgm:t>
    </dgm:pt>
    <dgm:pt modelId="{1F1BF16D-4F9E-4D59-97FE-6A46AADA582C}">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Forward to Pediatrician</a:t>
          </a:r>
        </a:p>
      </dgm:t>
    </dgm:pt>
    <dgm:pt modelId="{2794A5D2-2CCF-4C8B-9619-5269349AEBDA}" type="parTrans" cxnId="{97C1143B-C4CB-4FF9-893E-0992935BB0A1}">
      <dgm:prSet/>
      <dgm:spPr/>
      <dgm:t>
        <a:bodyPr/>
        <a:lstStyle/>
        <a:p>
          <a:endParaRPr lang="en-US"/>
        </a:p>
      </dgm:t>
    </dgm:pt>
    <dgm:pt modelId="{74C35B32-6D8C-468F-A0CE-9A1293F7D590}" type="sibTrans" cxnId="{97C1143B-C4CB-4FF9-893E-0992935BB0A1}">
      <dgm:prSet/>
      <dgm:spPr/>
      <dgm:t>
        <a:bodyPr/>
        <a:lstStyle/>
        <a:p>
          <a:endParaRPr lang="en-US"/>
        </a:p>
      </dgm:t>
    </dgm:pt>
    <dgm:pt modelId="{C680EAE7-E4F3-4676-AA13-64B21596E1A4}">
      <dgm:prSet phldrT="[Text]" custT="1"/>
      <dgm:spPr>
        <a:solidFill>
          <a:schemeClr val="bg2">
            <a:lumMod val="75000"/>
          </a:schemeClr>
        </a:solidFill>
      </dgm:spPr>
      <dgm:t>
        <a:bodyPr/>
        <a:lstStyle/>
        <a:p>
          <a:r>
            <a:rPr lang="en-US" sz="2000" dirty="0">
              <a:effectLst>
                <a:outerShdw blurRad="38100" dist="38100" dir="2700000" algn="tl">
                  <a:srgbClr val="000000">
                    <a:alpha val="43137"/>
                  </a:srgbClr>
                </a:outerShdw>
              </a:effectLst>
            </a:rPr>
            <a:t>Mail Age Appropriate Activities to Child</a:t>
          </a:r>
        </a:p>
        <a:p>
          <a:endParaRPr lang="en-US" sz="800" dirty="0">
            <a:effectLst>
              <a:outerShdw blurRad="38100" dist="38100" dir="2700000" algn="tl">
                <a:srgbClr val="000000">
                  <a:alpha val="43137"/>
                </a:srgbClr>
              </a:outerShdw>
            </a:effectLst>
          </a:endParaRPr>
        </a:p>
      </dgm:t>
    </dgm:pt>
    <dgm:pt modelId="{B6C59F43-B976-4877-95E7-B4FEF351C0DE}" type="parTrans" cxnId="{0109191D-8C2C-48CC-9778-CBA5C7000666}">
      <dgm:prSet/>
      <dgm:spPr/>
      <dgm:t>
        <a:bodyPr/>
        <a:lstStyle/>
        <a:p>
          <a:endParaRPr lang="en-US"/>
        </a:p>
      </dgm:t>
    </dgm:pt>
    <dgm:pt modelId="{800C58A2-82BA-44C9-ACD7-C22B1862CB8D}" type="sibTrans" cxnId="{0109191D-8C2C-48CC-9778-CBA5C7000666}">
      <dgm:prSet/>
      <dgm:spPr/>
      <dgm:t>
        <a:bodyPr/>
        <a:lstStyle/>
        <a:p>
          <a:endParaRPr lang="en-US"/>
        </a:p>
      </dgm:t>
    </dgm:pt>
    <dgm:pt modelId="{7C4C7317-3CCE-435E-BA09-9F47ED37B36F}">
      <dgm:prSet phldrT="[Text]" custT="1"/>
      <dgm:spPr>
        <a:solidFill>
          <a:srgbClr val="7030A0"/>
        </a:solidFill>
        <a:effectLst>
          <a:outerShdw blurRad="304800" dist="165100" dir="8100000" algn="tr" rotWithShape="0">
            <a:prstClr val="black">
              <a:alpha val="40000"/>
            </a:prstClr>
          </a:outerShdw>
        </a:effectLst>
      </dgm:spPr>
      <dgm:t>
        <a:bodyPr/>
        <a:lstStyle/>
        <a:p>
          <a:r>
            <a:rPr lang="en-US" sz="3200" dirty="0">
              <a:effectLst>
                <a:outerShdw blurRad="38100" dist="38100" dir="2700000" algn="tl">
                  <a:srgbClr val="000000">
                    <a:alpha val="43137"/>
                  </a:srgbClr>
                </a:outerShdw>
              </a:effectLst>
            </a:rPr>
            <a:t>Follow Up</a:t>
          </a:r>
        </a:p>
      </dgm:t>
    </dgm:pt>
    <dgm:pt modelId="{2DEBFA1E-EAEF-459D-A27B-FBD0BAD4EBFE}" type="parTrans" cxnId="{0B6A4813-65AA-40BE-899D-7CA8D4CDD744}">
      <dgm:prSet/>
      <dgm:spPr/>
      <dgm:t>
        <a:bodyPr/>
        <a:lstStyle/>
        <a:p>
          <a:endParaRPr lang="en-US"/>
        </a:p>
      </dgm:t>
    </dgm:pt>
    <dgm:pt modelId="{ACAB45D5-717D-41D6-98E4-CFF984046E69}" type="sibTrans" cxnId="{0B6A4813-65AA-40BE-899D-7CA8D4CDD744}">
      <dgm:prSet/>
      <dgm:spPr/>
      <dgm:t>
        <a:bodyPr/>
        <a:lstStyle/>
        <a:p>
          <a:endParaRPr lang="en-US"/>
        </a:p>
      </dgm:t>
    </dgm:pt>
    <dgm:pt modelId="{64E3B116-721C-447C-BBB4-7AF661607A33}" type="pres">
      <dgm:prSet presAssocID="{A5628BF5-3775-4AA1-9FAA-63F33EACE792}" presName="Name0" presStyleCnt="0">
        <dgm:presLayoutVars>
          <dgm:dir/>
          <dgm:resizeHandles/>
        </dgm:presLayoutVars>
      </dgm:prSet>
      <dgm:spPr/>
      <dgm:t>
        <a:bodyPr/>
        <a:lstStyle/>
        <a:p>
          <a:endParaRPr lang="en-US"/>
        </a:p>
      </dgm:t>
    </dgm:pt>
    <dgm:pt modelId="{78997A41-1941-4C11-9EF9-5AC1161FF858}" type="pres">
      <dgm:prSet presAssocID="{DC4371C7-7F18-46BC-BEE0-57FF813B9CC3}" presName="compNode" presStyleCnt="0"/>
      <dgm:spPr/>
    </dgm:pt>
    <dgm:pt modelId="{58371579-BCFC-435D-843D-B7117116C640}" type="pres">
      <dgm:prSet presAssocID="{DC4371C7-7F18-46BC-BEE0-57FF813B9CC3}" presName="dummyConnPt" presStyleCnt="0"/>
      <dgm:spPr/>
    </dgm:pt>
    <dgm:pt modelId="{552AE037-28E2-4EBE-A4A1-4E57CC2EAA43}" type="pres">
      <dgm:prSet presAssocID="{DC4371C7-7F18-46BC-BEE0-57FF813B9CC3}" presName="node" presStyleLbl="node1" presStyleIdx="0" presStyleCnt="8">
        <dgm:presLayoutVars>
          <dgm:bulletEnabled val="1"/>
        </dgm:presLayoutVars>
      </dgm:prSet>
      <dgm:spPr/>
      <dgm:t>
        <a:bodyPr/>
        <a:lstStyle/>
        <a:p>
          <a:endParaRPr lang="en-US"/>
        </a:p>
      </dgm:t>
    </dgm:pt>
    <dgm:pt modelId="{19537117-20A2-4A3F-9AF8-20BAA248E50F}" type="pres">
      <dgm:prSet presAssocID="{07E56E20-2074-4812-899C-5E73C7F69C25}" presName="sibTrans" presStyleLbl="bgSibTrans2D1" presStyleIdx="0" presStyleCnt="7" custFlipVert="1" custFlipHor="1" custScaleX="31007" custScaleY="22800"/>
      <dgm:spPr/>
      <dgm:t>
        <a:bodyPr/>
        <a:lstStyle/>
        <a:p>
          <a:endParaRPr lang="en-US"/>
        </a:p>
      </dgm:t>
    </dgm:pt>
    <dgm:pt modelId="{2A772ABB-2A61-43FD-A4D3-132EB29293F1}" type="pres">
      <dgm:prSet presAssocID="{D67392EF-D842-456C-A326-BF24AB7A6BC5}" presName="compNode" presStyleCnt="0"/>
      <dgm:spPr/>
    </dgm:pt>
    <dgm:pt modelId="{1401F34E-9B92-4237-8222-7A80AC63B168}" type="pres">
      <dgm:prSet presAssocID="{D67392EF-D842-456C-A326-BF24AB7A6BC5}" presName="dummyConnPt" presStyleCnt="0"/>
      <dgm:spPr/>
    </dgm:pt>
    <dgm:pt modelId="{C6ACAF75-E148-497D-BB7B-88FE2C791DD7}" type="pres">
      <dgm:prSet presAssocID="{D67392EF-D842-456C-A326-BF24AB7A6BC5}" presName="node" presStyleLbl="node1" presStyleIdx="1" presStyleCnt="8">
        <dgm:presLayoutVars>
          <dgm:bulletEnabled val="1"/>
        </dgm:presLayoutVars>
      </dgm:prSet>
      <dgm:spPr/>
      <dgm:t>
        <a:bodyPr/>
        <a:lstStyle/>
        <a:p>
          <a:endParaRPr lang="en-US"/>
        </a:p>
      </dgm:t>
    </dgm:pt>
    <dgm:pt modelId="{7A546FE1-C182-4CC9-8C76-96D670B0C913}" type="pres">
      <dgm:prSet presAssocID="{6467F1EB-D1EA-43B1-9E72-41BB9892F0B2}" presName="sibTrans" presStyleLbl="bgSibTrans2D1" presStyleIdx="1" presStyleCnt="7" custFlipVert="1" custScaleX="28603" custScaleY="275335" custLinFactY="-100000" custLinFactNeighborX="23205" custLinFactNeighborY="-147186"/>
      <dgm:spPr/>
      <dgm:t>
        <a:bodyPr/>
        <a:lstStyle/>
        <a:p>
          <a:endParaRPr lang="en-US"/>
        </a:p>
      </dgm:t>
    </dgm:pt>
    <dgm:pt modelId="{2983B676-E579-4D27-BE98-D0FAA3259A91}" type="pres">
      <dgm:prSet presAssocID="{359BE3D5-E66D-4797-9BAA-AB77683EE647}" presName="compNode" presStyleCnt="0"/>
      <dgm:spPr/>
    </dgm:pt>
    <dgm:pt modelId="{76C7692B-CC61-4234-B1DD-3B281E8FDFBB}" type="pres">
      <dgm:prSet presAssocID="{359BE3D5-E66D-4797-9BAA-AB77683EE647}" presName="dummyConnPt" presStyleCnt="0"/>
      <dgm:spPr/>
    </dgm:pt>
    <dgm:pt modelId="{3721A052-4963-411A-B485-DFB5FAADDC8E}" type="pres">
      <dgm:prSet presAssocID="{359BE3D5-E66D-4797-9BAA-AB77683EE647}" presName="node" presStyleLbl="node1" presStyleIdx="2" presStyleCnt="8">
        <dgm:presLayoutVars>
          <dgm:bulletEnabled val="1"/>
        </dgm:presLayoutVars>
      </dgm:prSet>
      <dgm:spPr/>
      <dgm:t>
        <a:bodyPr/>
        <a:lstStyle/>
        <a:p>
          <a:endParaRPr lang="en-US"/>
        </a:p>
      </dgm:t>
    </dgm:pt>
    <dgm:pt modelId="{335C8968-89EB-4B5F-9DEC-6CDED690E66B}" type="pres">
      <dgm:prSet presAssocID="{13A43A85-A2F0-48F8-9BC6-099ECD3909D1}" presName="sibTrans" presStyleLbl="bgSibTrans2D1" presStyleIdx="2" presStyleCnt="7" custFlipVert="0" custScaleX="15560" custScaleY="48557" custLinFactNeighborX="-7149" custLinFactNeighborY="92160"/>
      <dgm:spPr/>
      <dgm:t>
        <a:bodyPr/>
        <a:lstStyle/>
        <a:p>
          <a:endParaRPr lang="en-US"/>
        </a:p>
      </dgm:t>
    </dgm:pt>
    <dgm:pt modelId="{FE7A6619-38E4-4842-94E3-226953922E2E}" type="pres">
      <dgm:prSet presAssocID="{55110089-3065-4A51-98CF-AF2B0C66F0DF}" presName="compNode" presStyleCnt="0"/>
      <dgm:spPr/>
    </dgm:pt>
    <dgm:pt modelId="{F1763357-FE45-44AE-A34C-702B0448A77D}" type="pres">
      <dgm:prSet presAssocID="{55110089-3065-4A51-98CF-AF2B0C66F0DF}" presName="dummyConnPt" presStyleCnt="0"/>
      <dgm:spPr/>
    </dgm:pt>
    <dgm:pt modelId="{BC0053C6-F255-474A-AFB2-C7B2E279B7C1}" type="pres">
      <dgm:prSet presAssocID="{55110089-3065-4A51-98CF-AF2B0C66F0DF}" presName="node" presStyleLbl="node1" presStyleIdx="3" presStyleCnt="8">
        <dgm:presLayoutVars>
          <dgm:bulletEnabled val="1"/>
        </dgm:presLayoutVars>
      </dgm:prSet>
      <dgm:spPr/>
      <dgm:t>
        <a:bodyPr/>
        <a:lstStyle/>
        <a:p>
          <a:endParaRPr lang="en-US"/>
        </a:p>
      </dgm:t>
    </dgm:pt>
    <dgm:pt modelId="{F69C285F-5EF8-4F0F-9BAF-426B1F52C231}" type="pres">
      <dgm:prSet presAssocID="{D95FC0FC-BABA-48BB-9641-E684117B74FA}" presName="sibTrans" presStyleLbl="bgSibTrans2D1" presStyleIdx="3" presStyleCnt="7" custFlipVert="1" custScaleX="11832" custScaleY="84324"/>
      <dgm:spPr/>
      <dgm:t>
        <a:bodyPr/>
        <a:lstStyle/>
        <a:p>
          <a:endParaRPr lang="en-US"/>
        </a:p>
      </dgm:t>
    </dgm:pt>
    <dgm:pt modelId="{8B91C137-49A0-4BBF-BF6A-813531E070FD}" type="pres">
      <dgm:prSet presAssocID="{92B878C1-48DF-4558-BF47-9D357F74D1F2}" presName="compNode" presStyleCnt="0"/>
      <dgm:spPr/>
    </dgm:pt>
    <dgm:pt modelId="{813B52B5-B429-4558-84C9-F4EF84F4713A}" type="pres">
      <dgm:prSet presAssocID="{92B878C1-48DF-4558-BF47-9D357F74D1F2}" presName="dummyConnPt" presStyleCnt="0"/>
      <dgm:spPr/>
    </dgm:pt>
    <dgm:pt modelId="{5453EC55-1A3C-419F-9AF7-E5B90C296540}" type="pres">
      <dgm:prSet presAssocID="{92B878C1-48DF-4558-BF47-9D357F74D1F2}" presName="node" presStyleLbl="node1" presStyleIdx="4" presStyleCnt="8">
        <dgm:presLayoutVars>
          <dgm:bulletEnabled val="1"/>
        </dgm:presLayoutVars>
      </dgm:prSet>
      <dgm:spPr/>
      <dgm:t>
        <a:bodyPr/>
        <a:lstStyle/>
        <a:p>
          <a:endParaRPr lang="en-US"/>
        </a:p>
      </dgm:t>
    </dgm:pt>
    <dgm:pt modelId="{52011F9A-0B47-4308-96BE-845A9ADE4D82}" type="pres">
      <dgm:prSet presAssocID="{AB6059B3-B59D-419E-AF7C-DC2EB73AE4F3}" presName="sibTrans" presStyleLbl="bgSibTrans2D1" presStyleIdx="4" presStyleCnt="7" custFlipVert="1" custScaleX="30708" custScaleY="115563" custLinFactY="-83161" custLinFactNeighborX="0" custLinFactNeighborY="-100000"/>
      <dgm:spPr/>
      <dgm:t>
        <a:bodyPr/>
        <a:lstStyle/>
        <a:p>
          <a:endParaRPr lang="en-US"/>
        </a:p>
      </dgm:t>
    </dgm:pt>
    <dgm:pt modelId="{AB6636C4-5B5F-42B4-A9E6-C096C881610F}" type="pres">
      <dgm:prSet presAssocID="{1F1BF16D-4F9E-4D59-97FE-6A46AADA582C}" presName="compNode" presStyleCnt="0"/>
      <dgm:spPr/>
    </dgm:pt>
    <dgm:pt modelId="{E49DE06F-CA19-43C1-B235-F271B2FEFD93}" type="pres">
      <dgm:prSet presAssocID="{1F1BF16D-4F9E-4D59-97FE-6A46AADA582C}" presName="dummyConnPt" presStyleCnt="0"/>
      <dgm:spPr/>
    </dgm:pt>
    <dgm:pt modelId="{653A7A70-1B1A-4645-9AF9-F511234ABF77}" type="pres">
      <dgm:prSet presAssocID="{1F1BF16D-4F9E-4D59-97FE-6A46AADA582C}" presName="node" presStyleLbl="node1" presStyleIdx="5" presStyleCnt="8">
        <dgm:presLayoutVars>
          <dgm:bulletEnabled val="1"/>
        </dgm:presLayoutVars>
      </dgm:prSet>
      <dgm:spPr/>
      <dgm:t>
        <a:bodyPr/>
        <a:lstStyle/>
        <a:p>
          <a:endParaRPr lang="en-US"/>
        </a:p>
      </dgm:t>
    </dgm:pt>
    <dgm:pt modelId="{F42642E6-318E-4717-8B15-8C15FCC7C4B2}" type="pres">
      <dgm:prSet presAssocID="{74C35B32-6D8C-468F-A0CE-9A1293F7D590}" presName="sibTrans" presStyleLbl="bgSibTrans2D1" presStyleIdx="5" presStyleCnt="7" custFlipVert="0" custScaleX="17802" custScaleY="43605" custLinFactNeighborX="-16508"/>
      <dgm:spPr/>
      <dgm:t>
        <a:bodyPr/>
        <a:lstStyle/>
        <a:p>
          <a:endParaRPr lang="en-US"/>
        </a:p>
      </dgm:t>
    </dgm:pt>
    <dgm:pt modelId="{CB280427-36F5-4DA4-9B5B-AEA77642EA70}" type="pres">
      <dgm:prSet presAssocID="{C680EAE7-E4F3-4676-AA13-64B21596E1A4}" presName="compNode" presStyleCnt="0"/>
      <dgm:spPr/>
    </dgm:pt>
    <dgm:pt modelId="{424700A1-437F-4D2C-BDB0-A777D73B2608}" type="pres">
      <dgm:prSet presAssocID="{C680EAE7-E4F3-4676-AA13-64B21596E1A4}" presName="dummyConnPt" presStyleCnt="0"/>
      <dgm:spPr/>
    </dgm:pt>
    <dgm:pt modelId="{9114CFD4-F7DD-40DA-B4E7-CC753B236425}" type="pres">
      <dgm:prSet presAssocID="{C680EAE7-E4F3-4676-AA13-64B21596E1A4}" presName="node" presStyleLbl="node1" presStyleIdx="6" presStyleCnt="8">
        <dgm:presLayoutVars>
          <dgm:bulletEnabled val="1"/>
        </dgm:presLayoutVars>
      </dgm:prSet>
      <dgm:spPr/>
      <dgm:t>
        <a:bodyPr/>
        <a:lstStyle/>
        <a:p>
          <a:endParaRPr lang="en-US"/>
        </a:p>
      </dgm:t>
    </dgm:pt>
    <dgm:pt modelId="{A35B4EEA-B873-47D0-87E4-797E58B89FE6}" type="pres">
      <dgm:prSet presAssocID="{800C58A2-82BA-44C9-ACD7-C22B1862CB8D}" presName="sibTrans" presStyleLbl="bgSibTrans2D1" presStyleIdx="6" presStyleCnt="7" custFlipVert="0" custScaleX="10154" custScaleY="149228" custLinFactY="-200000" custLinFactNeighborX="-6099" custLinFactNeighborY="-218758"/>
      <dgm:spPr/>
      <dgm:t>
        <a:bodyPr/>
        <a:lstStyle/>
        <a:p>
          <a:endParaRPr lang="en-US"/>
        </a:p>
      </dgm:t>
    </dgm:pt>
    <dgm:pt modelId="{C6E28DAD-651D-40C0-905C-4C691FDC9D8A}" type="pres">
      <dgm:prSet presAssocID="{7C4C7317-3CCE-435E-BA09-9F47ED37B36F}" presName="compNode" presStyleCnt="0"/>
      <dgm:spPr/>
    </dgm:pt>
    <dgm:pt modelId="{424B260B-0EDF-4164-89DD-565995DCCC8F}" type="pres">
      <dgm:prSet presAssocID="{7C4C7317-3CCE-435E-BA09-9F47ED37B36F}" presName="dummyConnPt" presStyleCnt="0"/>
      <dgm:spPr/>
    </dgm:pt>
    <dgm:pt modelId="{6DCAA3B9-56D0-4F33-816F-12A11C9191B4}" type="pres">
      <dgm:prSet presAssocID="{7C4C7317-3CCE-435E-BA09-9F47ED37B36F}" presName="node" presStyleLbl="node1" presStyleIdx="7" presStyleCnt="8" custScaleX="138903" custScaleY="158843">
        <dgm:presLayoutVars>
          <dgm:bulletEnabled val="1"/>
        </dgm:presLayoutVars>
      </dgm:prSet>
      <dgm:spPr/>
      <dgm:t>
        <a:bodyPr/>
        <a:lstStyle/>
        <a:p>
          <a:endParaRPr lang="en-US"/>
        </a:p>
      </dgm:t>
    </dgm:pt>
  </dgm:ptLst>
  <dgm:cxnLst>
    <dgm:cxn modelId="{89816AAD-4A43-4DDF-AB06-16EE93F7BCD6}" srcId="{A5628BF5-3775-4AA1-9FAA-63F33EACE792}" destId="{92B878C1-48DF-4558-BF47-9D357F74D1F2}" srcOrd="4" destOrd="0" parTransId="{CF330CAA-AFD4-4E6F-9DF6-A732392664EC}" sibTransId="{AB6059B3-B59D-419E-AF7C-DC2EB73AE4F3}"/>
    <dgm:cxn modelId="{6F6B9FFC-059A-4AF6-8F29-A00636AA8138}" type="presOf" srcId="{6467F1EB-D1EA-43B1-9E72-41BB9892F0B2}" destId="{7A546FE1-C182-4CC9-8C76-96D670B0C913}" srcOrd="0" destOrd="0" presId="urn:microsoft.com/office/officeart/2005/8/layout/bProcess4"/>
    <dgm:cxn modelId="{29E82902-BD70-45DA-83E6-16C2D49C9954}" type="presOf" srcId="{D95FC0FC-BABA-48BB-9641-E684117B74FA}" destId="{F69C285F-5EF8-4F0F-9BAF-426B1F52C231}" srcOrd="0" destOrd="0" presId="urn:microsoft.com/office/officeart/2005/8/layout/bProcess4"/>
    <dgm:cxn modelId="{2E716913-7A26-4964-A7C8-D73CE55FC578}" type="presOf" srcId="{07E56E20-2074-4812-899C-5E73C7F69C25}" destId="{19537117-20A2-4A3F-9AF8-20BAA248E50F}" srcOrd="0" destOrd="0" presId="urn:microsoft.com/office/officeart/2005/8/layout/bProcess4"/>
    <dgm:cxn modelId="{70EB9F6C-1723-4EBF-BDF4-DEE9E59EBC69}" srcId="{A5628BF5-3775-4AA1-9FAA-63F33EACE792}" destId="{359BE3D5-E66D-4797-9BAA-AB77683EE647}" srcOrd="2" destOrd="0" parTransId="{D5B6F68A-46C5-402D-AD6C-1A8DDFCE98F9}" sibTransId="{13A43A85-A2F0-48F8-9BC6-099ECD3909D1}"/>
    <dgm:cxn modelId="{AE5CF1E8-0BE8-4C17-A947-F79097FE2A24}" type="presOf" srcId="{7C4C7317-3CCE-435E-BA09-9F47ED37B36F}" destId="{6DCAA3B9-56D0-4F33-816F-12A11C9191B4}" srcOrd="0" destOrd="0" presId="urn:microsoft.com/office/officeart/2005/8/layout/bProcess4"/>
    <dgm:cxn modelId="{9BD1D8D6-45E7-4C65-B8FE-72089A798AFD}" type="presOf" srcId="{92B878C1-48DF-4558-BF47-9D357F74D1F2}" destId="{5453EC55-1A3C-419F-9AF7-E5B90C296540}" srcOrd="0" destOrd="0" presId="urn:microsoft.com/office/officeart/2005/8/layout/bProcess4"/>
    <dgm:cxn modelId="{0B6A4813-65AA-40BE-899D-7CA8D4CDD744}" srcId="{A5628BF5-3775-4AA1-9FAA-63F33EACE792}" destId="{7C4C7317-3CCE-435E-BA09-9F47ED37B36F}" srcOrd="7" destOrd="0" parTransId="{2DEBFA1E-EAEF-459D-A27B-FBD0BAD4EBFE}" sibTransId="{ACAB45D5-717D-41D6-98E4-CFF984046E69}"/>
    <dgm:cxn modelId="{69D3A534-3727-4060-90C1-7F6391F6EA20}" type="presOf" srcId="{DC4371C7-7F18-46BC-BEE0-57FF813B9CC3}" destId="{552AE037-28E2-4EBE-A4A1-4E57CC2EAA43}" srcOrd="0" destOrd="0" presId="urn:microsoft.com/office/officeart/2005/8/layout/bProcess4"/>
    <dgm:cxn modelId="{0CFB2950-4F4C-4DBC-BB07-39AC5D146D7D}" type="presOf" srcId="{C680EAE7-E4F3-4676-AA13-64B21596E1A4}" destId="{9114CFD4-F7DD-40DA-B4E7-CC753B236425}" srcOrd="0" destOrd="0" presId="urn:microsoft.com/office/officeart/2005/8/layout/bProcess4"/>
    <dgm:cxn modelId="{1B131110-D659-44F3-B05F-FED4A5FC57DB}" type="presOf" srcId="{55110089-3065-4A51-98CF-AF2B0C66F0DF}" destId="{BC0053C6-F255-474A-AFB2-C7B2E279B7C1}" srcOrd="0" destOrd="0" presId="urn:microsoft.com/office/officeart/2005/8/layout/bProcess4"/>
    <dgm:cxn modelId="{283305B7-0EED-4F1B-8C56-4FC494568BF0}" type="presOf" srcId="{74C35B32-6D8C-468F-A0CE-9A1293F7D590}" destId="{F42642E6-318E-4717-8B15-8C15FCC7C4B2}" srcOrd="0" destOrd="0" presId="urn:microsoft.com/office/officeart/2005/8/layout/bProcess4"/>
    <dgm:cxn modelId="{97C1143B-C4CB-4FF9-893E-0992935BB0A1}" srcId="{A5628BF5-3775-4AA1-9FAA-63F33EACE792}" destId="{1F1BF16D-4F9E-4D59-97FE-6A46AADA582C}" srcOrd="5" destOrd="0" parTransId="{2794A5D2-2CCF-4C8B-9619-5269349AEBDA}" sibTransId="{74C35B32-6D8C-468F-A0CE-9A1293F7D590}"/>
    <dgm:cxn modelId="{9BD04676-E326-40F2-890E-7C7F25C130C3}" type="presOf" srcId="{800C58A2-82BA-44C9-ACD7-C22B1862CB8D}" destId="{A35B4EEA-B873-47D0-87E4-797E58B89FE6}" srcOrd="0" destOrd="0" presId="urn:microsoft.com/office/officeart/2005/8/layout/bProcess4"/>
    <dgm:cxn modelId="{7D5C30F7-20D9-419C-AEA0-9763475971F2}" type="presOf" srcId="{AB6059B3-B59D-419E-AF7C-DC2EB73AE4F3}" destId="{52011F9A-0B47-4308-96BE-845A9ADE4D82}" srcOrd="0" destOrd="0" presId="urn:microsoft.com/office/officeart/2005/8/layout/bProcess4"/>
    <dgm:cxn modelId="{ABB1A141-7BEC-44E2-B7E3-1911EF1CB5DC}" srcId="{A5628BF5-3775-4AA1-9FAA-63F33EACE792}" destId="{55110089-3065-4A51-98CF-AF2B0C66F0DF}" srcOrd="3" destOrd="0" parTransId="{84B7224F-F6A9-4637-9C57-73C5F6A0DA7E}" sibTransId="{D95FC0FC-BABA-48BB-9641-E684117B74FA}"/>
    <dgm:cxn modelId="{C056DA99-0C67-4442-B63B-9ACEF05C1318}" type="presOf" srcId="{1F1BF16D-4F9E-4D59-97FE-6A46AADA582C}" destId="{653A7A70-1B1A-4645-9AF9-F511234ABF77}" srcOrd="0" destOrd="0" presId="urn:microsoft.com/office/officeart/2005/8/layout/bProcess4"/>
    <dgm:cxn modelId="{0109191D-8C2C-48CC-9778-CBA5C7000666}" srcId="{A5628BF5-3775-4AA1-9FAA-63F33EACE792}" destId="{C680EAE7-E4F3-4676-AA13-64B21596E1A4}" srcOrd="6" destOrd="0" parTransId="{B6C59F43-B976-4877-95E7-B4FEF351C0DE}" sibTransId="{800C58A2-82BA-44C9-ACD7-C22B1862CB8D}"/>
    <dgm:cxn modelId="{8540239D-967A-414B-AAF6-F6030167963A}" srcId="{A5628BF5-3775-4AA1-9FAA-63F33EACE792}" destId="{D67392EF-D842-456C-A326-BF24AB7A6BC5}" srcOrd="1" destOrd="0" parTransId="{7B331C79-C0C1-4021-910B-EBBF49F93991}" sibTransId="{6467F1EB-D1EA-43B1-9E72-41BB9892F0B2}"/>
    <dgm:cxn modelId="{14B0268D-3086-4466-A2F3-04F490E285A4}" type="presOf" srcId="{D67392EF-D842-456C-A326-BF24AB7A6BC5}" destId="{C6ACAF75-E148-497D-BB7B-88FE2C791DD7}" srcOrd="0" destOrd="0" presId="urn:microsoft.com/office/officeart/2005/8/layout/bProcess4"/>
    <dgm:cxn modelId="{E6E59E6C-C26C-43FE-B783-14A3AE182B6B}" type="presOf" srcId="{359BE3D5-E66D-4797-9BAA-AB77683EE647}" destId="{3721A052-4963-411A-B485-DFB5FAADDC8E}" srcOrd="0" destOrd="0" presId="urn:microsoft.com/office/officeart/2005/8/layout/bProcess4"/>
    <dgm:cxn modelId="{776676CA-3DDD-495D-A063-A2BE24A1436D}" type="presOf" srcId="{13A43A85-A2F0-48F8-9BC6-099ECD3909D1}" destId="{335C8968-89EB-4B5F-9DEC-6CDED690E66B}" srcOrd="0" destOrd="0" presId="urn:microsoft.com/office/officeart/2005/8/layout/bProcess4"/>
    <dgm:cxn modelId="{75F68949-4987-4847-AFCD-C0EE4BA6B2A0}" srcId="{A5628BF5-3775-4AA1-9FAA-63F33EACE792}" destId="{DC4371C7-7F18-46BC-BEE0-57FF813B9CC3}" srcOrd="0" destOrd="0" parTransId="{073DE310-D491-4AF3-A319-38834AA8918E}" sibTransId="{07E56E20-2074-4812-899C-5E73C7F69C25}"/>
    <dgm:cxn modelId="{C7BA56F7-9D2E-4668-B032-A7CC9A23D85B}" type="presOf" srcId="{A5628BF5-3775-4AA1-9FAA-63F33EACE792}" destId="{64E3B116-721C-447C-BBB4-7AF661607A33}" srcOrd="0" destOrd="0" presId="urn:microsoft.com/office/officeart/2005/8/layout/bProcess4"/>
    <dgm:cxn modelId="{D4F112D7-9B49-45F2-BA9E-5B05FA2621F2}" type="presParOf" srcId="{64E3B116-721C-447C-BBB4-7AF661607A33}" destId="{78997A41-1941-4C11-9EF9-5AC1161FF858}" srcOrd="0" destOrd="0" presId="urn:microsoft.com/office/officeart/2005/8/layout/bProcess4"/>
    <dgm:cxn modelId="{160A7CDB-9F57-4D79-8E71-ABA89084E73A}" type="presParOf" srcId="{78997A41-1941-4C11-9EF9-5AC1161FF858}" destId="{58371579-BCFC-435D-843D-B7117116C640}" srcOrd="0" destOrd="0" presId="urn:microsoft.com/office/officeart/2005/8/layout/bProcess4"/>
    <dgm:cxn modelId="{CBC15306-42FC-43FE-9F1F-1206E7563182}" type="presParOf" srcId="{78997A41-1941-4C11-9EF9-5AC1161FF858}" destId="{552AE037-28E2-4EBE-A4A1-4E57CC2EAA43}" srcOrd="1" destOrd="0" presId="urn:microsoft.com/office/officeart/2005/8/layout/bProcess4"/>
    <dgm:cxn modelId="{D0AF9114-6F5D-4045-8482-37D6DFB4954E}" type="presParOf" srcId="{64E3B116-721C-447C-BBB4-7AF661607A33}" destId="{19537117-20A2-4A3F-9AF8-20BAA248E50F}" srcOrd="1" destOrd="0" presId="urn:microsoft.com/office/officeart/2005/8/layout/bProcess4"/>
    <dgm:cxn modelId="{FD44A19F-8EF3-4387-A9E5-9EE64FD43613}" type="presParOf" srcId="{64E3B116-721C-447C-BBB4-7AF661607A33}" destId="{2A772ABB-2A61-43FD-A4D3-132EB29293F1}" srcOrd="2" destOrd="0" presId="urn:microsoft.com/office/officeart/2005/8/layout/bProcess4"/>
    <dgm:cxn modelId="{FC9C355A-48DD-4CF7-A7FF-31C3CF3BD45F}" type="presParOf" srcId="{2A772ABB-2A61-43FD-A4D3-132EB29293F1}" destId="{1401F34E-9B92-4237-8222-7A80AC63B168}" srcOrd="0" destOrd="0" presId="urn:microsoft.com/office/officeart/2005/8/layout/bProcess4"/>
    <dgm:cxn modelId="{BC7C5EC8-63DD-4FDF-968C-CDDDD2348756}" type="presParOf" srcId="{2A772ABB-2A61-43FD-A4D3-132EB29293F1}" destId="{C6ACAF75-E148-497D-BB7B-88FE2C791DD7}" srcOrd="1" destOrd="0" presId="urn:microsoft.com/office/officeart/2005/8/layout/bProcess4"/>
    <dgm:cxn modelId="{15B2A8D7-D2DD-4A19-ABBF-8543E18CA2D0}" type="presParOf" srcId="{64E3B116-721C-447C-BBB4-7AF661607A33}" destId="{7A546FE1-C182-4CC9-8C76-96D670B0C913}" srcOrd="3" destOrd="0" presId="urn:microsoft.com/office/officeart/2005/8/layout/bProcess4"/>
    <dgm:cxn modelId="{50E894D3-A6D2-4AA1-A7D5-9CDA860B6457}" type="presParOf" srcId="{64E3B116-721C-447C-BBB4-7AF661607A33}" destId="{2983B676-E579-4D27-BE98-D0FAA3259A91}" srcOrd="4" destOrd="0" presId="urn:microsoft.com/office/officeart/2005/8/layout/bProcess4"/>
    <dgm:cxn modelId="{9429D721-899B-436C-AE9C-1DA999CE75D2}" type="presParOf" srcId="{2983B676-E579-4D27-BE98-D0FAA3259A91}" destId="{76C7692B-CC61-4234-B1DD-3B281E8FDFBB}" srcOrd="0" destOrd="0" presId="urn:microsoft.com/office/officeart/2005/8/layout/bProcess4"/>
    <dgm:cxn modelId="{D52DD78A-80B0-4E3F-B2D6-E2829099B705}" type="presParOf" srcId="{2983B676-E579-4D27-BE98-D0FAA3259A91}" destId="{3721A052-4963-411A-B485-DFB5FAADDC8E}" srcOrd="1" destOrd="0" presId="urn:microsoft.com/office/officeart/2005/8/layout/bProcess4"/>
    <dgm:cxn modelId="{AA80E43F-827A-4A0E-9DC6-E94FADFF4E4D}" type="presParOf" srcId="{64E3B116-721C-447C-BBB4-7AF661607A33}" destId="{335C8968-89EB-4B5F-9DEC-6CDED690E66B}" srcOrd="5" destOrd="0" presId="urn:microsoft.com/office/officeart/2005/8/layout/bProcess4"/>
    <dgm:cxn modelId="{CD0A9BE4-928A-4917-BF9F-CE7333B5D45F}" type="presParOf" srcId="{64E3B116-721C-447C-BBB4-7AF661607A33}" destId="{FE7A6619-38E4-4842-94E3-226953922E2E}" srcOrd="6" destOrd="0" presId="urn:microsoft.com/office/officeart/2005/8/layout/bProcess4"/>
    <dgm:cxn modelId="{3C99D7AE-4E24-47BA-A901-CD3D6222249A}" type="presParOf" srcId="{FE7A6619-38E4-4842-94E3-226953922E2E}" destId="{F1763357-FE45-44AE-A34C-702B0448A77D}" srcOrd="0" destOrd="0" presId="urn:microsoft.com/office/officeart/2005/8/layout/bProcess4"/>
    <dgm:cxn modelId="{6A18B326-2D1A-44DA-A01D-18AB6FA330D5}" type="presParOf" srcId="{FE7A6619-38E4-4842-94E3-226953922E2E}" destId="{BC0053C6-F255-474A-AFB2-C7B2E279B7C1}" srcOrd="1" destOrd="0" presId="urn:microsoft.com/office/officeart/2005/8/layout/bProcess4"/>
    <dgm:cxn modelId="{123C5CF0-0051-4EBD-84F9-D28AE1D8D039}" type="presParOf" srcId="{64E3B116-721C-447C-BBB4-7AF661607A33}" destId="{F69C285F-5EF8-4F0F-9BAF-426B1F52C231}" srcOrd="7" destOrd="0" presId="urn:microsoft.com/office/officeart/2005/8/layout/bProcess4"/>
    <dgm:cxn modelId="{4E97AA52-DDA0-4574-AF9C-0AC798FF53F9}" type="presParOf" srcId="{64E3B116-721C-447C-BBB4-7AF661607A33}" destId="{8B91C137-49A0-4BBF-BF6A-813531E070FD}" srcOrd="8" destOrd="0" presId="urn:microsoft.com/office/officeart/2005/8/layout/bProcess4"/>
    <dgm:cxn modelId="{5A73F643-D875-4425-8A6E-AD5AF3C170C7}" type="presParOf" srcId="{8B91C137-49A0-4BBF-BF6A-813531E070FD}" destId="{813B52B5-B429-4558-84C9-F4EF84F4713A}" srcOrd="0" destOrd="0" presId="urn:microsoft.com/office/officeart/2005/8/layout/bProcess4"/>
    <dgm:cxn modelId="{35921368-8AAB-4733-908A-0160FB509B23}" type="presParOf" srcId="{8B91C137-49A0-4BBF-BF6A-813531E070FD}" destId="{5453EC55-1A3C-419F-9AF7-E5B90C296540}" srcOrd="1" destOrd="0" presId="urn:microsoft.com/office/officeart/2005/8/layout/bProcess4"/>
    <dgm:cxn modelId="{6A69FAD9-DC55-4926-9237-F04CE32D7632}" type="presParOf" srcId="{64E3B116-721C-447C-BBB4-7AF661607A33}" destId="{52011F9A-0B47-4308-96BE-845A9ADE4D82}" srcOrd="9" destOrd="0" presId="urn:microsoft.com/office/officeart/2005/8/layout/bProcess4"/>
    <dgm:cxn modelId="{8CD41C97-5C1C-432E-A9EE-BD64D956B9E4}" type="presParOf" srcId="{64E3B116-721C-447C-BBB4-7AF661607A33}" destId="{AB6636C4-5B5F-42B4-A9E6-C096C881610F}" srcOrd="10" destOrd="0" presId="urn:microsoft.com/office/officeart/2005/8/layout/bProcess4"/>
    <dgm:cxn modelId="{61ABCF54-E41B-49CB-81F2-ACE6CBDDBAB1}" type="presParOf" srcId="{AB6636C4-5B5F-42B4-A9E6-C096C881610F}" destId="{E49DE06F-CA19-43C1-B235-F271B2FEFD93}" srcOrd="0" destOrd="0" presId="urn:microsoft.com/office/officeart/2005/8/layout/bProcess4"/>
    <dgm:cxn modelId="{ADE41D2E-21C7-473D-9357-CB68F31C7657}" type="presParOf" srcId="{AB6636C4-5B5F-42B4-A9E6-C096C881610F}" destId="{653A7A70-1B1A-4645-9AF9-F511234ABF77}" srcOrd="1" destOrd="0" presId="urn:microsoft.com/office/officeart/2005/8/layout/bProcess4"/>
    <dgm:cxn modelId="{8DFC0B18-6314-4BBB-B58C-09EE57F18CE5}" type="presParOf" srcId="{64E3B116-721C-447C-BBB4-7AF661607A33}" destId="{F42642E6-318E-4717-8B15-8C15FCC7C4B2}" srcOrd="11" destOrd="0" presId="urn:microsoft.com/office/officeart/2005/8/layout/bProcess4"/>
    <dgm:cxn modelId="{A4CAFE5E-9668-4182-A295-6493CDC38F3F}" type="presParOf" srcId="{64E3B116-721C-447C-BBB4-7AF661607A33}" destId="{CB280427-36F5-4DA4-9B5B-AEA77642EA70}" srcOrd="12" destOrd="0" presId="urn:microsoft.com/office/officeart/2005/8/layout/bProcess4"/>
    <dgm:cxn modelId="{BD9E820B-FF0B-43C0-A256-7FA958544126}" type="presParOf" srcId="{CB280427-36F5-4DA4-9B5B-AEA77642EA70}" destId="{424700A1-437F-4D2C-BDB0-A777D73B2608}" srcOrd="0" destOrd="0" presId="urn:microsoft.com/office/officeart/2005/8/layout/bProcess4"/>
    <dgm:cxn modelId="{CDDF9E4E-9E9F-4328-9398-43AE504829CC}" type="presParOf" srcId="{CB280427-36F5-4DA4-9B5B-AEA77642EA70}" destId="{9114CFD4-F7DD-40DA-B4E7-CC753B236425}" srcOrd="1" destOrd="0" presId="urn:microsoft.com/office/officeart/2005/8/layout/bProcess4"/>
    <dgm:cxn modelId="{9D1D8225-9F48-44F0-9D0F-17C9D2AA0C83}" type="presParOf" srcId="{64E3B116-721C-447C-BBB4-7AF661607A33}" destId="{A35B4EEA-B873-47D0-87E4-797E58B89FE6}" srcOrd="13" destOrd="0" presId="urn:microsoft.com/office/officeart/2005/8/layout/bProcess4"/>
    <dgm:cxn modelId="{38EA3C17-A353-416B-B90B-2BD8E0CEC187}" type="presParOf" srcId="{64E3B116-721C-447C-BBB4-7AF661607A33}" destId="{C6E28DAD-651D-40C0-905C-4C691FDC9D8A}" srcOrd="14" destOrd="0" presId="urn:microsoft.com/office/officeart/2005/8/layout/bProcess4"/>
    <dgm:cxn modelId="{D1D1E057-0856-40DC-BB0B-DE85D5F21193}" type="presParOf" srcId="{C6E28DAD-651D-40C0-905C-4C691FDC9D8A}" destId="{424B260B-0EDF-4164-89DD-565995DCCC8F}" srcOrd="0" destOrd="0" presId="urn:microsoft.com/office/officeart/2005/8/layout/bProcess4"/>
    <dgm:cxn modelId="{F46570BC-15FA-45C9-BDB0-18E273EA859E}" type="presParOf" srcId="{C6E28DAD-651D-40C0-905C-4C691FDC9D8A}" destId="{6DCAA3B9-56D0-4F33-816F-12A11C9191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495048" y="1763304"/>
          <a:ext cx="581897" cy="4311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2269" y="218572"/>
          <a:ext cx="2819105" cy="1884807"/>
        </a:xfrm>
        <a:prstGeom prst="roundRect">
          <a:avLst>
            <a:gd name="adj" fmla="val 10000"/>
          </a:avLst>
        </a:prstGeom>
        <a:solidFill>
          <a:srgbClr val="16AE3A"/>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Referral Received</a:t>
          </a:r>
        </a:p>
      </dsp:txBody>
      <dsp:txXfrm>
        <a:off x="57473" y="273776"/>
        <a:ext cx="2708697" cy="1774399"/>
      </dsp:txXfrm>
    </dsp:sp>
    <dsp:sp modelId="{7A546FE1-C182-4CC9-8C76-96D670B0C913}">
      <dsp:nvSpPr>
        <dsp:cNvPr id="0" name=""/>
        <dsp:cNvSpPr/>
      </dsp:nvSpPr>
      <dsp:spPr>
        <a:xfrm rot="16200000" flipH="1">
          <a:off x="795946" y="2673778"/>
          <a:ext cx="360177" cy="7049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361288" y="2418540"/>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98211" y="2455463"/>
        <a:ext cx="2027220" cy="1186793"/>
      </dsp:txXfrm>
    </dsp:sp>
    <dsp:sp modelId="{335C8968-89EB-4B5F-9DEC-6CDED690E66B}">
      <dsp:nvSpPr>
        <dsp:cNvPr id="0" name=""/>
        <dsp:cNvSpPr/>
      </dsp:nvSpPr>
      <dsp:spPr>
        <a:xfrm flipV="1">
          <a:off x="3688855" y="4219936"/>
          <a:ext cx="930253" cy="16233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361288" y="3994339"/>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98211" y="4031262"/>
        <a:ext cx="2027220" cy="1186793"/>
      </dsp:txXfrm>
    </dsp:sp>
    <dsp:sp modelId="{F69C285F-5EF8-4F0F-9BAF-426B1F52C231}">
      <dsp:nvSpPr>
        <dsp:cNvPr id="0" name=""/>
        <dsp:cNvSpPr/>
      </dsp:nvSpPr>
      <dsp:spPr>
        <a:xfrm rot="16200000" flipH="1" flipV="1">
          <a:off x="3916998" y="3423355"/>
          <a:ext cx="44873" cy="18446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3514726" y="3994339"/>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3551649" y="4031262"/>
        <a:ext cx="2027220" cy="1186793"/>
      </dsp:txXfrm>
    </dsp:sp>
    <dsp:sp modelId="{52011F9A-0B47-4308-96BE-845A9ADE4D82}">
      <dsp:nvSpPr>
        <dsp:cNvPr id="0" name=""/>
        <dsp:cNvSpPr/>
      </dsp:nvSpPr>
      <dsp:spPr>
        <a:xfrm rot="5400000" flipH="1">
          <a:off x="3662314" y="1638623"/>
          <a:ext cx="238468" cy="788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3514726" y="2418540"/>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3551649" y="2455463"/>
        <a:ext cx="2027220" cy="1186793"/>
      </dsp:txXfrm>
    </dsp:sp>
    <dsp:sp modelId="{F42642E6-318E-4717-8B15-8C15FCC7C4B2}">
      <dsp:nvSpPr>
        <dsp:cNvPr id="0" name=""/>
        <dsp:cNvSpPr/>
      </dsp:nvSpPr>
      <dsp:spPr>
        <a:xfrm>
          <a:off x="5199601" y="1373654"/>
          <a:ext cx="320881" cy="4487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3514726" y="842740"/>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3551649" y="879663"/>
        <a:ext cx="2027220" cy="1186793"/>
      </dsp:txXfrm>
    </dsp:sp>
    <dsp:sp modelId="{A35B4EEA-B873-47D0-87E4-797E58B89FE6}">
      <dsp:nvSpPr>
        <dsp:cNvPr id="0" name=""/>
        <dsp:cNvSpPr/>
      </dsp:nvSpPr>
      <dsp:spPr>
        <a:xfrm rot="16200000" flipV="1">
          <a:off x="6456473" y="2672909"/>
          <a:ext cx="301156" cy="4487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309144" y="842740"/>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a:p>
          <a:pPr lvl="0" algn="ctr" defTabSz="889000">
            <a:lnSpc>
              <a:spcPct val="90000"/>
            </a:lnSpc>
            <a:spcBef>
              <a:spcPct val="0"/>
            </a:spcBef>
            <a:spcAft>
              <a:spcPct val="35000"/>
            </a:spcAft>
          </a:pPr>
          <a:endParaRPr lang="en-US" sz="800" kern="1200" dirty="0">
            <a:effectLst>
              <a:outerShdw blurRad="38100" dist="38100" dir="2700000" algn="tl">
                <a:srgbClr val="000000">
                  <a:alpha val="43137"/>
                </a:srgbClr>
              </a:outerShdw>
            </a:effectLst>
          </a:endParaRPr>
        </a:p>
      </dsp:txBody>
      <dsp:txXfrm>
        <a:off x="6346067" y="879663"/>
        <a:ext cx="2027220" cy="1186793"/>
      </dsp:txXfrm>
    </dsp:sp>
    <dsp:sp modelId="{6DCAA3B9-56D0-4F33-816F-12A11C9191B4}">
      <dsp:nvSpPr>
        <dsp:cNvPr id="0" name=""/>
        <dsp:cNvSpPr/>
      </dsp:nvSpPr>
      <dsp:spPr>
        <a:xfrm>
          <a:off x="6309144" y="2418540"/>
          <a:ext cx="2101066" cy="1260639"/>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346067" y="2455463"/>
        <a:ext cx="2027220" cy="1186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16200000" flipH="1">
          <a:off x="777497" y="1251858"/>
          <a:ext cx="152301" cy="9815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452687" y="247830"/>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487534" y="282677"/>
        <a:ext cx="1913243" cy="1120068"/>
      </dsp:txXfrm>
    </dsp:sp>
    <dsp:sp modelId="{7A546FE1-C182-4CC9-8C76-96D670B0C913}">
      <dsp:nvSpPr>
        <dsp:cNvPr id="0" name=""/>
        <dsp:cNvSpPr/>
      </dsp:nvSpPr>
      <dsp:spPr>
        <a:xfrm rot="5400000">
          <a:off x="757552" y="3276670"/>
          <a:ext cx="192189" cy="444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339" y="1735033"/>
          <a:ext cx="2887632" cy="1892507"/>
        </a:xfrm>
        <a:prstGeom prst="roundRect">
          <a:avLst>
            <a:gd name="adj" fmla="val 10000"/>
          </a:avLst>
        </a:prstGeom>
        <a:solidFill>
          <a:srgbClr val="130486"/>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Mail Developmental Screening to Parent</a:t>
          </a:r>
        </a:p>
      </dsp:txBody>
      <dsp:txXfrm>
        <a:off x="55769" y="1790463"/>
        <a:ext cx="2776772" cy="1781647"/>
      </dsp:txXfrm>
    </dsp:sp>
    <dsp:sp modelId="{335C8968-89EB-4B5F-9DEC-6CDED690E66B}">
      <dsp:nvSpPr>
        <dsp:cNvPr id="0" name=""/>
        <dsp:cNvSpPr/>
      </dsp:nvSpPr>
      <dsp:spPr>
        <a:xfrm flipH="1" flipV="1">
          <a:off x="1862150" y="4183673"/>
          <a:ext cx="344199" cy="444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452687" y="3924981"/>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487534" y="3959828"/>
        <a:ext cx="1913243" cy="1120068"/>
      </dsp:txXfrm>
    </dsp:sp>
    <dsp:sp modelId="{F69C285F-5EF8-4F0F-9BAF-426B1F52C231}">
      <dsp:nvSpPr>
        <dsp:cNvPr id="0" name=""/>
        <dsp:cNvSpPr/>
      </dsp:nvSpPr>
      <dsp:spPr>
        <a:xfrm rot="16200000">
          <a:off x="3741795" y="3068961"/>
          <a:ext cx="382107" cy="444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3542341" y="3924981"/>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3577188" y="3959828"/>
        <a:ext cx="1913243" cy="1120068"/>
      </dsp:txXfrm>
    </dsp:sp>
    <dsp:sp modelId="{52011F9A-0B47-4308-96BE-845A9ADE4D82}">
      <dsp:nvSpPr>
        <dsp:cNvPr id="0" name=""/>
        <dsp:cNvSpPr/>
      </dsp:nvSpPr>
      <dsp:spPr>
        <a:xfrm rot="5400000" flipV="1">
          <a:off x="3867080" y="1951917"/>
          <a:ext cx="152443" cy="6831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3542341" y="2437778"/>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3577188" y="2472625"/>
        <a:ext cx="1913243" cy="1120068"/>
      </dsp:txXfrm>
    </dsp:sp>
    <dsp:sp modelId="{F42642E6-318E-4717-8B15-8C15FCC7C4B2}">
      <dsp:nvSpPr>
        <dsp:cNvPr id="0" name=""/>
        <dsp:cNvSpPr/>
      </dsp:nvSpPr>
      <dsp:spPr>
        <a:xfrm>
          <a:off x="5057269" y="1161230"/>
          <a:ext cx="409372" cy="1624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3542341" y="950575"/>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3577188" y="985422"/>
        <a:ext cx="1913243" cy="1120068"/>
      </dsp:txXfrm>
    </dsp:sp>
    <dsp:sp modelId="{A35B4EEA-B873-47D0-87E4-797E58B89FE6}">
      <dsp:nvSpPr>
        <dsp:cNvPr id="0" name=""/>
        <dsp:cNvSpPr/>
      </dsp:nvSpPr>
      <dsp:spPr>
        <a:xfrm rot="5400000">
          <a:off x="6500032" y="1963862"/>
          <a:ext cx="161151" cy="444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179648" y="950575"/>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dsp:txBody>
      <dsp:txXfrm>
        <a:off x="6214495" y="985422"/>
        <a:ext cx="1913243" cy="1120068"/>
      </dsp:txXfrm>
    </dsp:sp>
    <dsp:sp modelId="{6DCAA3B9-56D0-4F33-816F-12A11C9191B4}">
      <dsp:nvSpPr>
        <dsp:cNvPr id="0" name=""/>
        <dsp:cNvSpPr/>
      </dsp:nvSpPr>
      <dsp:spPr>
        <a:xfrm>
          <a:off x="6179648" y="2437778"/>
          <a:ext cx="1982937" cy="1189762"/>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214495" y="2472625"/>
        <a:ext cx="1913243" cy="1120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609532" y="944449"/>
          <a:ext cx="456121" cy="4048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470922" y="246261"/>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505594" y="280933"/>
        <a:ext cx="1903628" cy="1114439"/>
      </dsp:txXfrm>
    </dsp:sp>
    <dsp:sp modelId="{7A546FE1-C182-4CC9-8C76-96D670B0C913}">
      <dsp:nvSpPr>
        <dsp:cNvPr id="0" name=""/>
        <dsp:cNvSpPr/>
      </dsp:nvSpPr>
      <dsp:spPr>
        <a:xfrm rot="16200000" flipV="1">
          <a:off x="630713" y="2517295"/>
          <a:ext cx="211934" cy="27639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470922" y="1725991"/>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505594" y="1760663"/>
        <a:ext cx="1903628" cy="1114439"/>
      </dsp:txXfrm>
    </dsp:sp>
    <dsp:sp modelId="{335C8968-89EB-4B5F-9DEC-6CDED690E66B}">
      <dsp:nvSpPr>
        <dsp:cNvPr id="0" name=""/>
        <dsp:cNvSpPr/>
      </dsp:nvSpPr>
      <dsp:spPr>
        <a:xfrm rot="21205116" flipV="1">
          <a:off x="2140895" y="4248167"/>
          <a:ext cx="580431" cy="9135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1720" y="3205720"/>
          <a:ext cx="2911377" cy="1910591"/>
        </a:xfrm>
        <a:prstGeom prst="roundRect">
          <a:avLst>
            <a:gd name="adj" fmla="val 10000"/>
          </a:avLst>
        </a:prstGeom>
        <a:solidFill>
          <a:srgbClr val="00AAE6"/>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Score Developmental Screening</a:t>
          </a:r>
        </a:p>
      </dsp:txBody>
      <dsp:txXfrm>
        <a:off x="57679" y="3261679"/>
        <a:ext cx="2799459" cy="1798673"/>
      </dsp:txXfrm>
    </dsp:sp>
    <dsp:sp modelId="{F69C285F-5EF8-4F0F-9BAF-426B1F52C231}">
      <dsp:nvSpPr>
        <dsp:cNvPr id="0" name=""/>
        <dsp:cNvSpPr/>
      </dsp:nvSpPr>
      <dsp:spPr>
        <a:xfrm rot="5400000" flipV="1">
          <a:off x="3940264" y="3460235"/>
          <a:ext cx="45719" cy="457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3564179" y="3932528"/>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3598851" y="3967200"/>
        <a:ext cx="1903628" cy="1114439"/>
      </dsp:txXfrm>
    </dsp:sp>
    <dsp:sp modelId="{52011F9A-0B47-4308-96BE-845A9ADE4D82}">
      <dsp:nvSpPr>
        <dsp:cNvPr id="0" name=""/>
        <dsp:cNvSpPr/>
      </dsp:nvSpPr>
      <dsp:spPr>
        <a:xfrm rot="5400000" flipV="1">
          <a:off x="3940264" y="1980505"/>
          <a:ext cx="45719" cy="457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3564179" y="2452798"/>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3598851" y="2487470"/>
        <a:ext cx="1903628" cy="1114439"/>
      </dsp:txXfrm>
    </dsp:sp>
    <dsp:sp modelId="{F42642E6-318E-4717-8B15-8C15FCC7C4B2}">
      <dsp:nvSpPr>
        <dsp:cNvPr id="0" name=""/>
        <dsp:cNvSpPr/>
      </dsp:nvSpPr>
      <dsp:spPr>
        <a:xfrm>
          <a:off x="5125199" y="1240640"/>
          <a:ext cx="299902" cy="457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3564179" y="973069"/>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3598851" y="1007741"/>
        <a:ext cx="1903628" cy="1114439"/>
      </dsp:txXfrm>
    </dsp:sp>
    <dsp:sp modelId="{A35B4EEA-B873-47D0-87E4-797E58B89FE6}">
      <dsp:nvSpPr>
        <dsp:cNvPr id="0" name=""/>
        <dsp:cNvSpPr/>
      </dsp:nvSpPr>
      <dsp:spPr>
        <a:xfrm rot="16200000" flipV="1">
          <a:off x="6437890" y="1980505"/>
          <a:ext cx="298574" cy="457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188232" y="973069"/>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dsp:txBody>
      <dsp:txXfrm>
        <a:off x="6222904" y="1007741"/>
        <a:ext cx="1903628" cy="1114439"/>
      </dsp:txXfrm>
    </dsp:sp>
    <dsp:sp modelId="{6DCAA3B9-56D0-4F33-816F-12A11C9191B4}">
      <dsp:nvSpPr>
        <dsp:cNvPr id="0" name=""/>
        <dsp:cNvSpPr/>
      </dsp:nvSpPr>
      <dsp:spPr>
        <a:xfrm>
          <a:off x="6188232" y="2452798"/>
          <a:ext cx="1972972" cy="118378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222904" y="2487470"/>
        <a:ext cx="1903628" cy="1114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781489" y="1310539"/>
          <a:ext cx="465797" cy="413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2422" y="921396"/>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37829" y="956803"/>
        <a:ext cx="1944009" cy="1138080"/>
      </dsp:txXfrm>
    </dsp:sp>
    <dsp:sp modelId="{7A546FE1-C182-4CC9-8C76-96D670B0C913}">
      <dsp:nvSpPr>
        <dsp:cNvPr id="0" name=""/>
        <dsp:cNvSpPr/>
      </dsp:nvSpPr>
      <dsp:spPr>
        <a:xfrm rot="16200000" flipV="1">
          <a:off x="205143" y="3361094"/>
          <a:ext cx="409373" cy="2471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2422" y="2432514"/>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7829" y="2467921"/>
        <a:ext cx="1944009" cy="1138080"/>
      </dsp:txXfrm>
    </dsp:sp>
    <dsp:sp modelId="{335C8968-89EB-4B5F-9DEC-6CDED690E66B}">
      <dsp:nvSpPr>
        <dsp:cNvPr id="0" name=""/>
        <dsp:cNvSpPr/>
      </dsp:nvSpPr>
      <dsp:spPr>
        <a:xfrm rot="389066" flipH="1">
          <a:off x="544576" y="4271268"/>
          <a:ext cx="862736" cy="902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2422" y="394363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7829" y="3979039"/>
        <a:ext cx="1944009" cy="1138080"/>
      </dsp:txXfrm>
    </dsp:sp>
    <dsp:sp modelId="{F69C285F-5EF8-4F0F-9BAF-426B1F52C231}">
      <dsp:nvSpPr>
        <dsp:cNvPr id="0" name=""/>
        <dsp:cNvSpPr/>
      </dsp:nvSpPr>
      <dsp:spPr>
        <a:xfrm rot="5400000" flipV="1">
          <a:off x="3878519" y="2173511"/>
          <a:ext cx="174082" cy="2379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2682137" y="3232282"/>
          <a:ext cx="2798650" cy="1920243"/>
        </a:xfrm>
        <a:prstGeom prst="roundRect">
          <a:avLst>
            <a:gd name="adj" fmla="val 10000"/>
          </a:avLst>
        </a:prstGeom>
        <a:solidFill>
          <a:srgbClr val="EE0000"/>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Call</a:t>
          </a:r>
        </a:p>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Parent</a:t>
          </a:r>
        </a:p>
      </dsp:txBody>
      <dsp:txXfrm>
        <a:off x="2738379" y="3288524"/>
        <a:ext cx="2686166" cy="1807759"/>
      </dsp:txXfrm>
    </dsp:sp>
    <dsp:sp modelId="{52011F9A-0B47-4308-96BE-845A9ADE4D82}">
      <dsp:nvSpPr>
        <dsp:cNvPr id="0" name=""/>
        <dsp:cNvSpPr/>
      </dsp:nvSpPr>
      <dsp:spPr>
        <a:xfrm rot="5400000" flipV="1">
          <a:off x="3732684" y="790644"/>
          <a:ext cx="444225" cy="2379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3074051" y="1721165"/>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(When Needed)</a:t>
          </a:r>
        </a:p>
      </dsp:txBody>
      <dsp:txXfrm>
        <a:off x="3109458" y="1756572"/>
        <a:ext cx="1944009" cy="1138080"/>
      </dsp:txXfrm>
    </dsp:sp>
    <dsp:sp modelId="{F42642E6-318E-4717-8B15-8C15FCC7C4B2}">
      <dsp:nvSpPr>
        <dsp:cNvPr id="0" name=""/>
        <dsp:cNvSpPr/>
      </dsp:nvSpPr>
      <dsp:spPr>
        <a:xfrm>
          <a:off x="4200654" y="436883"/>
          <a:ext cx="277790" cy="14496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3074051" y="21004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3109458" y="245454"/>
        <a:ext cx="1944009" cy="1138080"/>
      </dsp:txXfrm>
    </dsp:sp>
    <dsp:sp modelId="{A35B4EEA-B873-47D0-87E4-797E58B89FE6}">
      <dsp:nvSpPr>
        <dsp:cNvPr id="0" name=""/>
        <dsp:cNvSpPr/>
      </dsp:nvSpPr>
      <dsp:spPr>
        <a:xfrm rot="5400000">
          <a:off x="6325634" y="712107"/>
          <a:ext cx="333555" cy="5374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145680" y="21004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a:p>
          <a:pPr lvl="0" algn="ctr" defTabSz="889000">
            <a:lnSpc>
              <a:spcPct val="90000"/>
            </a:lnSpc>
            <a:spcBef>
              <a:spcPct val="0"/>
            </a:spcBef>
            <a:spcAft>
              <a:spcPct val="35000"/>
            </a:spcAft>
          </a:pPr>
          <a:endParaRPr lang="en-US" sz="800" kern="1200" dirty="0">
            <a:effectLst>
              <a:outerShdw blurRad="38100" dist="38100" dir="2700000" algn="tl">
                <a:srgbClr val="000000">
                  <a:alpha val="43137"/>
                </a:srgbClr>
              </a:outerShdw>
            </a:effectLst>
          </a:endParaRPr>
        </a:p>
      </dsp:txBody>
      <dsp:txXfrm>
        <a:off x="6181087" y="245454"/>
        <a:ext cx="1944009" cy="1138080"/>
      </dsp:txXfrm>
    </dsp:sp>
    <dsp:sp modelId="{6DCAA3B9-56D0-4F33-816F-12A11C9191B4}">
      <dsp:nvSpPr>
        <dsp:cNvPr id="0" name=""/>
        <dsp:cNvSpPr/>
      </dsp:nvSpPr>
      <dsp:spPr>
        <a:xfrm>
          <a:off x="6145680" y="1721165"/>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181087" y="1756572"/>
        <a:ext cx="1944009" cy="11380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49237" y="1400714"/>
          <a:ext cx="452896" cy="4019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3933" y="996725"/>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38360" y="1031152"/>
        <a:ext cx="1890168" cy="1106559"/>
      </dsp:txXfrm>
    </dsp:sp>
    <dsp:sp modelId="{7A546FE1-C182-4CC9-8C76-96D670B0C913}">
      <dsp:nvSpPr>
        <dsp:cNvPr id="0" name=""/>
        <dsp:cNvSpPr/>
      </dsp:nvSpPr>
      <dsp:spPr>
        <a:xfrm rot="16200000" flipH="1">
          <a:off x="362469" y="3466144"/>
          <a:ext cx="75178" cy="4571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3933" y="2465992"/>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8360" y="2500419"/>
        <a:ext cx="1890168" cy="1106559"/>
      </dsp:txXfrm>
    </dsp:sp>
    <dsp:sp modelId="{335C8968-89EB-4B5F-9DEC-6CDED690E66B}">
      <dsp:nvSpPr>
        <dsp:cNvPr id="0" name=""/>
        <dsp:cNvSpPr/>
      </dsp:nvSpPr>
      <dsp:spPr>
        <a:xfrm flipH="1">
          <a:off x="640282" y="4433754"/>
          <a:ext cx="912849" cy="5287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3933" y="3935259"/>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8360" y="3969686"/>
        <a:ext cx="1890168" cy="1106559"/>
      </dsp:txXfrm>
    </dsp:sp>
    <dsp:sp modelId="{F69C285F-5EF8-4F0F-9BAF-426B1F52C231}">
      <dsp:nvSpPr>
        <dsp:cNvPr id="0" name=""/>
        <dsp:cNvSpPr/>
      </dsp:nvSpPr>
      <dsp:spPr>
        <a:xfrm rot="5400000" flipV="1">
          <a:off x="3431974" y="3098358"/>
          <a:ext cx="132202" cy="41161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3101951" y="3935259"/>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3136378" y="3969686"/>
        <a:ext cx="1890168" cy="1106559"/>
      </dsp:txXfrm>
    </dsp:sp>
    <dsp:sp modelId="{52011F9A-0B47-4308-96BE-845A9ADE4D82}">
      <dsp:nvSpPr>
        <dsp:cNvPr id="0" name=""/>
        <dsp:cNvSpPr/>
      </dsp:nvSpPr>
      <dsp:spPr>
        <a:xfrm rot="5400000" flipV="1">
          <a:off x="3731512" y="854135"/>
          <a:ext cx="157076" cy="2047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2609433" y="1721168"/>
          <a:ext cx="2944058" cy="1920237"/>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Referrals</a:t>
          </a:r>
        </a:p>
        <a:p>
          <a:pPr lvl="0" algn="ctr" defTabSz="1422400">
            <a:lnSpc>
              <a:spcPct val="90000"/>
            </a:lnSpc>
            <a:spcBef>
              <a:spcPct val="0"/>
            </a:spcBef>
            <a:spcAft>
              <a:spcPct val="35000"/>
            </a:spcAft>
          </a:pPr>
          <a:r>
            <a:rPr lang="en-US" sz="2000" kern="1200" dirty="0">
              <a:effectLst>
                <a:outerShdw blurRad="38100" dist="38100" dir="2700000" algn="tl">
                  <a:srgbClr val="000000">
                    <a:alpha val="43137"/>
                  </a:srgbClr>
                </a:outerShdw>
              </a:effectLst>
            </a:rPr>
            <a:t>(When Needed)</a:t>
          </a:r>
        </a:p>
      </dsp:txBody>
      <dsp:txXfrm>
        <a:off x="2665675" y="1777410"/>
        <a:ext cx="2831574" cy="1807753"/>
      </dsp:txXfrm>
    </dsp:sp>
    <dsp:sp modelId="{F42642E6-318E-4717-8B15-8C15FCC7C4B2}">
      <dsp:nvSpPr>
        <dsp:cNvPr id="0" name=""/>
        <dsp:cNvSpPr/>
      </dsp:nvSpPr>
      <dsp:spPr>
        <a:xfrm>
          <a:off x="4409406" y="513821"/>
          <a:ext cx="307145" cy="5291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3101951" y="251901"/>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3136378" y="286328"/>
        <a:ext cx="1890168" cy="1106559"/>
      </dsp:txXfrm>
    </dsp:sp>
    <dsp:sp modelId="{A35B4EEA-B873-47D0-87E4-797E58B89FE6}">
      <dsp:nvSpPr>
        <dsp:cNvPr id="0" name=""/>
        <dsp:cNvSpPr/>
      </dsp:nvSpPr>
      <dsp:spPr>
        <a:xfrm rot="5400000">
          <a:off x="6506579" y="1205032"/>
          <a:ext cx="179029" cy="13976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199969" y="251901"/>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dsp:txBody>
      <dsp:txXfrm>
        <a:off x="6234396" y="286328"/>
        <a:ext cx="1890168" cy="1106559"/>
      </dsp:txXfrm>
    </dsp:sp>
    <dsp:sp modelId="{6DCAA3B9-56D0-4F33-816F-12A11C9191B4}">
      <dsp:nvSpPr>
        <dsp:cNvPr id="0" name=""/>
        <dsp:cNvSpPr/>
      </dsp:nvSpPr>
      <dsp:spPr>
        <a:xfrm>
          <a:off x="6199969" y="1721168"/>
          <a:ext cx="1959022" cy="1175413"/>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234396" y="1755595"/>
        <a:ext cx="1890168" cy="11065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169065" y="1959519"/>
          <a:ext cx="450593" cy="3999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252" y="961709"/>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34504" y="995961"/>
        <a:ext cx="1880554" cy="1100930"/>
      </dsp:txXfrm>
    </dsp:sp>
    <dsp:sp modelId="{7A546FE1-C182-4CC9-8C76-96D670B0C913}">
      <dsp:nvSpPr>
        <dsp:cNvPr id="0" name=""/>
        <dsp:cNvSpPr/>
      </dsp:nvSpPr>
      <dsp:spPr>
        <a:xfrm rot="16200000" flipV="1">
          <a:off x="308957" y="3332772"/>
          <a:ext cx="170808" cy="21707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252" y="2423502"/>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4504" y="2457754"/>
        <a:ext cx="1880554" cy="1100930"/>
      </dsp:txXfrm>
    </dsp:sp>
    <dsp:sp modelId="{335C8968-89EB-4B5F-9DEC-6CDED690E66B}">
      <dsp:nvSpPr>
        <dsp:cNvPr id="0" name=""/>
        <dsp:cNvSpPr/>
      </dsp:nvSpPr>
      <dsp:spPr>
        <a:xfrm flipH="1" flipV="1">
          <a:off x="3600438" y="4262367"/>
          <a:ext cx="974781" cy="44914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252" y="3885296"/>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4504" y="3919548"/>
        <a:ext cx="1880554" cy="1100930"/>
      </dsp:txXfrm>
    </dsp:sp>
    <dsp:sp modelId="{F69C285F-5EF8-4F0F-9BAF-426B1F52C231}">
      <dsp:nvSpPr>
        <dsp:cNvPr id="0" name=""/>
        <dsp:cNvSpPr/>
      </dsp:nvSpPr>
      <dsp:spPr>
        <a:xfrm rot="5400000" flipV="1">
          <a:off x="3415639" y="3341899"/>
          <a:ext cx="170808" cy="19882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3106933" y="3885296"/>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3141185" y="3919548"/>
        <a:ext cx="1880554" cy="1100930"/>
      </dsp:txXfrm>
    </dsp:sp>
    <dsp:sp modelId="{52011F9A-0B47-4308-96BE-845A9ADE4D82}">
      <dsp:nvSpPr>
        <dsp:cNvPr id="0" name=""/>
        <dsp:cNvSpPr/>
      </dsp:nvSpPr>
      <dsp:spPr>
        <a:xfrm rot="16200000">
          <a:off x="3308515" y="1745210"/>
          <a:ext cx="385055" cy="14408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3106933" y="2423502"/>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3141185" y="2457754"/>
        <a:ext cx="1880554" cy="1100930"/>
      </dsp:txXfrm>
    </dsp:sp>
    <dsp:sp modelId="{F42642E6-318E-4717-8B15-8C15FCC7C4B2}">
      <dsp:nvSpPr>
        <dsp:cNvPr id="0" name=""/>
        <dsp:cNvSpPr/>
      </dsp:nvSpPr>
      <dsp:spPr>
        <a:xfrm rot="21251596">
          <a:off x="4904010" y="724050"/>
          <a:ext cx="300747" cy="6593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2592499" y="307843"/>
          <a:ext cx="2977926" cy="1823300"/>
        </a:xfrm>
        <a:prstGeom prst="roundRect">
          <a:avLst>
            <a:gd name="adj" fmla="val 10000"/>
          </a:avLst>
        </a:prstGeom>
        <a:solidFill>
          <a:srgbClr val="EE0000"/>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Forward to Pediatrician</a:t>
          </a:r>
        </a:p>
      </dsp:txBody>
      <dsp:txXfrm>
        <a:off x="2645902" y="361246"/>
        <a:ext cx="2871120" cy="1716494"/>
      </dsp:txXfrm>
    </dsp:sp>
    <dsp:sp modelId="{A35B4EEA-B873-47D0-87E4-797E58B89FE6}">
      <dsp:nvSpPr>
        <dsp:cNvPr id="0" name=""/>
        <dsp:cNvSpPr/>
      </dsp:nvSpPr>
      <dsp:spPr>
        <a:xfrm rot="5400000" flipH="1" flipV="1">
          <a:off x="6571198" y="1292653"/>
          <a:ext cx="73052" cy="6599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6213615" y="307843"/>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dsp:txBody>
      <dsp:txXfrm>
        <a:off x="6247867" y="342095"/>
        <a:ext cx="1880554" cy="1100930"/>
      </dsp:txXfrm>
    </dsp:sp>
    <dsp:sp modelId="{6DCAA3B9-56D0-4F33-816F-12A11C9191B4}">
      <dsp:nvSpPr>
        <dsp:cNvPr id="0" name=""/>
        <dsp:cNvSpPr/>
      </dsp:nvSpPr>
      <dsp:spPr>
        <a:xfrm>
          <a:off x="6213615" y="1769636"/>
          <a:ext cx="1949058" cy="116943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6247867" y="1803888"/>
        <a:ext cx="1880554" cy="11009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176931" y="1597201"/>
          <a:ext cx="465797" cy="413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2422" y="56572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37829" y="601129"/>
        <a:ext cx="1944009" cy="1138080"/>
      </dsp:txXfrm>
    </dsp:sp>
    <dsp:sp modelId="{7A546FE1-C182-4CC9-8C76-96D670B0C913}">
      <dsp:nvSpPr>
        <dsp:cNvPr id="0" name=""/>
        <dsp:cNvSpPr/>
      </dsp:nvSpPr>
      <dsp:spPr>
        <a:xfrm rot="16200000" flipV="1">
          <a:off x="215275" y="2702433"/>
          <a:ext cx="482546" cy="20765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2422" y="2076839"/>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7829" y="2112246"/>
        <a:ext cx="1944009" cy="1138080"/>
      </dsp:txXfrm>
    </dsp:sp>
    <dsp:sp modelId="{335C8968-89EB-4B5F-9DEC-6CDED690E66B}">
      <dsp:nvSpPr>
        <dsp:cNvPr id="0" name=""/>
        <dsp:cNvSpPr/>
      </dsp:nvSpPr>
      <dsp:spPr>
        <a:xfrm>
          <a:off x="1717677" y="4116047"/>
          <a:ext cx="92864" cy="4571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2422" y="358795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7829" y="3623364"/>
        <a:ext cx="1944009" cy="1138080"/>
      </dsp:txXfrm>
    </dsp:sp>
    <dsp:sp modelId="{F69C285F-5EF8-4F0F-9BAF-426B1F52C231}">
      <dsp:nvSpPr>
        <dsp:cNvPr id="0" name=""/>
        <dsp:cNvSpPr/>
      </dsp:nvSpPr>
      <dsp:spPr>
        <a:xfrm rot="5400000" flipV="1">
          <a:off x="2914610" y="2917191"/>
          <a:ext cx="177744" cy="4571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2682137" y="358795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2717544" y="3623364"/>
        <a:ext cx="1944009" cy="1138080"/>
      </dsp:txXfrm>
    </dsp:sp>
    <dsp:sp modelId="{52011F9A-0B47-4308-96BE-845A9ADE4D82}">
      <dsp:nvSpPr>
        <dsp:cNvPr id="0" name=""/>
        <dsp:cNvSpPr/>
      </dsp:nvSpPr>
      <dsp:spPr>
        <a:xfrm rot="5400000" flipV="1">
          <a:off x="2840843" y="1121134"/>
          <a:ext cx="375242" cy="33601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2682137" y="2076839"/>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2717544" y="2112246"/>
        <a:ext cx="1944009" cy="1138080"/>
      </dsp:txXfrm>
    </dsp:sp>
    <dsp:sp modelId="{F42642E6-318E-4717-8B15-8C15FCC7C4B2}">
      <dsp:nvSpPr>
        <dsp:cNvPr id="0" name=""/>
        <dsp:cNvSpPr/>
      </dsp:nvSpPr>
      <dsp:spPr>
        <a:xfrm rot="383598">
          <a:off x="4159228" y="1012191"/>
          <a:ext cx="179207" cy="4571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2682137" y="56572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2717544" y="601129"/>
        <a:ext cx="1944009" cy="1138080"/>
      </dsp:txXfrm>
    </dsp:sp>
    <dsp:sp modelId="{A35B4EEA-B873-47D0-87E4-797E58B89FE6}">
      <dsp:nvSpPr>
        <dsp:cNvPr id="0" name=""/>
        <dsp:cNvSpPr/>
      </dsp:nvSpPr>
      <dsp:spPr>
        <a:xfrm rot="5400000">
          <a:off x="5970598" y="1954505"/>
          <a:ext cx="381151" cy="39637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5361853" y="565722"/>
          <a:ext cx="2798650" cy="1920243"/>
        </a:xfrm>
        <a:prstGeom prst="roundRect">
          <a:avLst>
            <a:gd name="adj" fmla="val 10000"/>
          </a:avLst>
        </a:prstGeom>
        <a:solidFill>
          <a:srgbClr val="16AE3A"/>
        </a:solidFill>
        <a:ln w="12700" cap="flat" cmpd="sng" algn="ctr">
          <a:solidFill>
            <a:schemeClr val="lt1">
              <a:hueOff val="0"/>
              <a:satOff val="0"/>
              <a:lumOff val="0"/>
              <a:alphaOff val="0"/>
            </a:schemeClr>
          </a:solidFill>
          <a:prstDash val="solid"/>
        </a:ln>
        <a:effectLst>
          <a:outerShdw blurRad="177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Mail Age Appropriate Activities to Child</a:t>
          </a:r>
        </a:p>
      </dsp:txBody>
      <dsp:txXfrm>
        <a:off x="5418095" y="621964"/>
        <a:ext cx="2686166" cy="1807759"/>
      </dsp:txXfrm>
    </dsp:sp>
    <dsp:sp modelId="{6DCAA3B9-56D0-4F33-816F-12A11C9191B4}">
      <dsp:nvSpPr>
        <dsp:cNvPr id="0" name=""/>
        <dsp:cNvSpPr/>
      </dsp:nvSpPr>
      <dsp:spPr>
        <a:xfrm>
          <a:off x="5753766" y="2788189"/>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Follow Up</a:t>
          </a:r>
        </a:p>
      </dsp:txBody>
      <dsp:txXfrm>
        <a:off x="5789173" y="2823596"/>
        <a:ext cx="1944009" cy="11380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37117-20A2-4A3F-9AF8-20BAA248E50F}">
      <dsp:nvSpPr>
        <dsp:cNvPr id="0" name=""/>
        <dsp:cNvSpPr/>
      </dsp:nvSpPr>
      <dsp:spPr>
        <a:xfrm rot="5400000" flipH="1" flipV="1">
          <a:off x="176931" y="1597201"/>
          <a:ext cx="465797" cy="4134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AE037-28E2-4EBE-A4A1-4E57CC2EAA43}">
      <dsp:nvSpPr>
        <dsp:cNvPr id="0" name=""/>
        <dsp:cNvSpPr/>
      </dsp:nvSpPr>
      <dsp:spPr>
        <a:xfrm>
          <a:off x="2422" y="56572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 Received</a:t>
          </a:r>
        </a:p>
      </dsp:txBody>
      <dsp:txXfrm>
        <a:off x="37829" y="601129"/>
        <a:ext cx="1944009" cy="1138080"/>
      </dsp:txXfrm>
    </dsp:sp>
    <dsp:sp modelId="{7A546FE1-C182-4CC9-8C76-96D670B0C913}">
      <dsp:nvSpPr>
        <dsp:cNvPr id="0" name=""/>
        <dsp:cNvSpPr/>
      </dsp:nvSpPr>
      <dsp:spPr>
        <a:xfrm rot="16200000" flipV="1">
          <a:off x="543580" y="2431120"/>
          <a:ext cx="429683" cy="49927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ACAF75-E148-497D-BB7B-88FE2C791DD7}">
      <dsp:nvSpPr>
        <dsp:cNvPr id="0" name=""/>
        <dsp:cNvSpPr/>
      </dsp:nvSpPr>
      <dsp:spPr>
        <a:xfrm>
          <a:off x="2422" y="2076839"/>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Developmental Screening to Parent</a:t>
          </a:r>
        </a:p>
      </dsp:txBody>
      <dsp:txXfrm>
        <a:off x="37829" y="2112246"/>
        <a:ext cx="1944009" cy="1138080"/>
      </dsp:txXfrm>
    </dsp:sp>
    <dsp:sp modelId="{335C8968-89EB-4B5F-9DEC-6CDED690E66B}">
      <dsp:nvSpPr>
        <dsp:cNvPr id="0" name=""/>
        <dsp:cNvSpPr/>
      </dsp:nvSpPr>
      <dsp:spPr>
        <a:xfrm>
          <a:off x="1350959" y="4007642"/>
          <a:ext cx="415581" cy="880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1A052-4963-411A-B485-DFB5FAADDC8E}">
      <dsp:nvSpPr>
        <dsp:cNvPr id="0" name=""/>
        <dsp:cNvSpPr/>
      </dsp:nvSpPr>
      <dsp:spPr>
        <a:xfrm>
          <a:off x="2422" y="358795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Score Developmental Screening</a:t>
          </a:r>
        </a:p>
      </dsp:txBody>
      <dsp:txXfrm>
        <a:off x="37829" y="3623364"/>
        <a:ext cx="1944009" cy="1138080"/>
      </dsp:txXfrm>
    </dsp:sp>
    <dsp:sp modelId="{F69C285F-5EF8-4F0F-9BAF-426B1F52C231}">
      <dsp:nvSpPr>
        <dsp:cNvPr id="0" name=""/>
        <dsp:cNvSpPr/>
      </dsp:nvSpPr>
      <dsp:spPr>
        <a:xfrm rot="5400000" flipV="1">
          <a:off x="3000673" y="3052537"/>
          <a:ext cx="177744" cy="1529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0053C6-F255-474A-AFB2-C7B2E279B7C1}">
      <dsp:nvSpPr>
        <dsp:cNvPr id="0" name=""/>
        <dsp:cNvSpPr/>
      </dsp:nvSpPr>
      <dsp:spPr>
        <a:xfrm>
          <a:off x="2682137" y="3587957"/>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Call Parent</a:t>
          </a:r>
        </a:p>
      </dsp:txBody>
      <dsp:txXfrm>
        <a:off x="2717544" y="3623364"/>
        <a:ext cx="1944009" cy="1138080"/>
      </dsp:txXfrm>
    </dsp:sp>
    <dsp:sp modelId="{52011F9A-0B47-4308-96BE-845A9ADE4D82}">
      <dsp:nvSpPr>
        <dsp:cNvPr id="0" name=""/>
        <dsp:cNvSpPr/>
      </dsp:nvSpPr>
      <dsp:spPr>
        <a:xfrm rot="5400000" flipV="1">
          <a:off x="2858892" y="1180962"/>
          <a:ext cx="461305" cy="20955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53EC55-1A3C-419F-9AF7-E5B90C296540}">
      <dsp:nvSpPr>
        <dsp:cNvPr id="0" name=""/>
        <dsp:cNvSpPr/>
      </dsp:nvSpPr>
      <dsp:spPr>
        <a:xfrm>
          <a:off x="2682137" y="2076839"/>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Referrals</a:t>
          </a:r>
        </a:p>
        <a:p>
          <a:pPr lvl="0" algn="ctr" defTabSz="889000">
            <a:lnSpc>
              <a:spcPct val="90000"/>
            </a:lnSpc>
            <a:spcBef>
              <a:spcPct val="0"/>
            </a:spcBef>
            <a:spcAft>
              <a:spcPct val="35000"/>
            </a:spcAft>
          </a:pPr>
          <a:r>
            <a:rPr lang="en-US" sz="1600" kern="1200" dirty="0">
              <a:effectLst>
                <a:outerShdw blurRad="38100" dist="38100" dir="2700000" algn="tl">
                  <a:srgbClr val="000000">
                    <a:alpha val="43137"/>
                  </a:srgbClr>
                </a:outerShdw>
              </a:effectLst>
            </a:rPr>
            <a:t>(When Needed)</a:t>
          </a:r>
        </a:p>
      </dsp:txBody>
      <dsp:txXfrm>
        <a:off x="2717544" y="2112246"/>
        <a:ext cx="1944009" cy="1138080"/>
      </dsp:txXfrm>
    </dsp:sp>
    <dsp:sp modelId="{F42642E6-318E-4717-8B15-8C15FCC7C4B2}">
      <dsp:nvSpPr>
        <dsp:cNvPr id="0" name=""/>
        <dsp:cNvSpPr/>
      </dsp:nvSpPr>
      <dsp:spPr>
        <a:xfrm>
          <a:off x="3847147" y="822778"/>
          <a:ext cx="545229" cy="7907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3A7A70-1B1A-4645-9AF9-F511234ABF77}">
      <dsp:nvSpPr>
        <dsp:cNvPr id="0" name=""/>
        <dsp:cNvSpPr/>
      </dsp:nvSpPr>
      <dsp:spPr>
        <a:xfrm>
          <a:off x="2682137" y="56572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Forward to Pediatrician</a:t>
          </a:r>
        </a:p>
      </dsp:txBody>
      <dsp:txXfrm>
        <a:off x="2717544" y="601129"/>
        <a:ext cx="1944009" cy="1138080"/>
      </dsp:txXfrm>
    </dsp:sp>
    <dsp:sp modelId="{A35B4EEA-B873-47D0-87E4-797E58B89FE6}">
      <dsp:nvSpPr>
        <dsp:cNvPr id="0" name=""/>
        <dsp:cNvSpPr/>
      </dsp:nvSpPr>
      <dsp:spPr>
        <a:xfrm rot="5400000">
          <a:off x="5953826" y="899751"/>
          <a:ext cx="188386" cy="27060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14CFD4-F7DD-40DA-B4E7-CC753B236425}">
      <dsp:nvSpPr>
        <dsp:cNvPr id="0" name=""/>
        <dsp:cNvSpPr/>
      </dsp:nvSpPr>
      <dsp:spPr>
        <a:xfrm>
          <a:off x="5753766" y="565722"/>
          <a:ext cx="2014823" cy="1208894"/>
        </a:xfrm>
        <a:prstGeom prst="roundRect">
          <a:avLst>
            <a:gd name="adj" fmla="val 10000"/>
          </a:avLst>
        </a:prstGeom>
        <a:solidFill>
          <a:schemeClr val="bg2">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effectLst>
                <a:outerShdw blurRad="38100" dist="38100" dir="2700000" algn="tl">
                  <a:srgbClr val="000000">
                    <a:alpha val="43137"/>
                  </a:srgbClr>
                </a:outerShdw>
              </a:effectLst>
            </a:rPr>
            <a:t>Mail Age Appropriate Activities to Child</a:t>
          </a:r>
        </a:p>
        <a:p>
          <a:pPr lvl="0" algn="ctr" defTabSz="889000">
            <a:lnSpc>
              <a:spcPct val="90000"/>
            </a:lnSpc>
            <a:spcBef>
              <a:spcPct val="0"/>
            </a:spcBef>
            <a:spcAft>
              <a:spcPct val="35000"/>
            </a:spcAft>
          </a:pPr>
          <a:endParaRPr lang="en-US" sz="800" kern="1200" dirty="0">
            <a:effectLst>
              <a:outerShdw blurRad="38100" dist="38100" dir="2700000" algn="tl">
                <a:srgbClr val="000000">
                  <a:alpha val="43137"/>
                </a:srgbClr>
              </a:outerShdw>
            </a:effectLst>
          </a:endParaRPr>
        </a:p>
      </dsp:txBody>
      <dsp:txXfrm>
        <a:off x="5789173" y="601129"/>
        <a:ext cx="1944009" cy="1138080"/>
      </dsp:txXfrm>
    </dsp:sp>
    <dsp:sp modelId="{6DCAA3B9-56D0-4F33-816F-12A11C9191B4}">
      <dsp:nvSpPr>
        <dsp:cNvPr id="0" name=""/>
        <dsp:cNvSpPr/>
      </dsp:nvSpPr>
      <dsp:spPr>
        <a:xfrm>
          <a:off x="5361853" y="2076839"/>
          <a:ext cx="2798650" cy="1920243"/>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ln>
        <a:effectLst>
          <a:outerShdw blurRad="304800" dist="165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effectLst>
                <a:outerShdw blurRad="38100" dist="38100" dir="2700000" algn="tl">
                  <a:srgbClr val="000000">
                    <a:alpha val="43137"/>
                  </a:srgbClr>
                </a:outerShdw>
              </a:effectLst>
            </a:rPr>
            <a:t>Follow Up</a:t>
          </a:r>
        </a:p>
      </dsp:txBody>
      <dsp:txXfrm>
        <a:off x="5418095" y="2133081"/>
        <a:ext cx="2686166" cy="180775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75C15701-189F-4D26-A824-4F2BA847DFF0}" type="datetimeFigureOut">
              <a:rPr lang="en-US" smtClean="0"/>
              <a:t>10/11/2017</a:t>
            </a:fld>
            <a:endParaRPr lang="en-US" dirty="0"/>
          </a:p>
        </p:txBody>
      </p:sp>
      <p:sp>
        <p:nvSpPr>
          <p:cNvPr id="4" name="Slide Image Placeholder 3"/>
          <p:cNvSpPr>
            <a:spLocks noGrp="1" noRot="1" noChangeAspect="1"/>
          </p:cNvSpPr>
          <p:nvPr>
            <p:ph type="sldImg" idx="2"/>
          </p:nvPr>
        </p:nvSpPr>
        <p:spPr>
          <a:xfrm>
            <a:off x="1406525" y="1158875"/>
            <a:ext cx="4171950" cy="3128963"/>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FB913CCE-68E9-4F43-9FC3-370712E31DFE}" type="slidenum">
              <a:rPr lang="en-US" smtClean="0"/>
              <a:t>‹#›</a:t>
            </a:fld>
            <a:endParaRPr lang="en-US" dirty="0"/>
          </a:p>
        </p:txBody>
      </p:sp>
    </p:spTree>
    <p:extLst>
      <p:ext uri="{BB962C8B-B14F-4D97-AF65-F5344CB8AC3E}">
        <p14:creationId xmlns:p14="http://schemas.microsoft.com/office/powerpoint/2010/main" val="3953461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913CCE-68E9-4F43-9FC3-370712E31DFE}" type="slidenum">
              <a:rPr lang="en-US" smtClean="0"/>
              <a:t>1</a:t>
            </a:fld>
            <a:endParaRPr lang="en-US" dirty="0"/>
          </a:p>
        </p:txBody>
      </p:sp>
    </p:spTree>
    <p:extLst>
      <p:ext uri="{BB962C8B-B14F-4D97-AF65-F5344CB8AC3E}">
        <p14:creationId xmlns:p14="http://schemas.microsoft.com/office/powerpoint/2010/main" val="3545284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We thought it might be helpful to go over the path that a referral takes, once received in our office: </a:t>
            </a:r>
          </a:p>
          <a:p>
            <a:endParaRPr lang="en-US" altLang="en-US" dirty="0"/>
          </a:p>
          <a:p>
            <a:r>
              <a:rPr lang="en-US" altLang="en-US" b="1" dirty="0"/>
              <a:t>Referrals are received </a:t>
            </a:r>
            <a:r>
              <a:rPr lang="en-US" altLang="en-US" dirty="0"/>
              <a:t>via fax or phone by Help Me Grow staff, into the Office of Maternal Child and Family Health. All the information obtained from the referral is then entered into the Help Me Grow database.</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10</a:t>
            </a:fld>
            <a:endParaRPr lang="en-US" dirty="0"/>
          </a:p>
        </p:txBody>
      </p:sp>
    </p:spTree>
    <p:extLst>
      <p:ext uri="{BB962C8B-B14F-4D97-AF65-F5344CB8AC3E}">
        <p14:creationId xmlns:p14="http://schemas.microsoft.com/office/powerpoint/2010/main" val="267695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Following this, an age appropriate </a:t>
            </a:r>
            <a:r>
              <a:rPr lang="fr-FR" altLang="en-US" b="1" dirty="0"/>
              <a:t>Ages &amp; Stages Questionnaire®, </a:t>
            </a:r>
            <a:r>
              <a:rPr lang="fr-FR" altLang="en-US" b="1" i="1" dirty="0"/>
              <a:t>Third Edition</a:t>
            </a:r>
            <a:r>
              <a:rPr lang="fr-FR" altLang="en-US" b="1" dirty="0"/>
              <a:t> </a:t>
            </a:r>
            <a:r>
              <a:rPr lang="fr-FR" altLang="en-US" dirty="0"/>
              <a:t>(ASQ-3™) </a:t>
            </a:r>
            <a:r>
              <a:rPr lang="en-US" altLang="en-US" dirty="0"/>
              <a:t>and possibly a ASQ-SE2 </a:t>
            </a:r>
            <a:r>
              <a:rPr lang="en-US" altLang="en-US" b="1" dirty="0"/>
              <a:t>questionnaire is mailed </a:t>
            </a:r>
            <a:r>
              <a:rPr lang="en-US" altLang="en-US" dirty="0"/>
              <a:t>to the child’s home. The parent then completes and returns the questionnaire in the envelope provided. Consequently, an initial phone call is made to the parent or guardian to inform them that the referral was received by Help Me Grow from the named agency or program, and an explanation of Help Me Grow is provided, including the purpose and process of Help Me Grow and the ASQ questionnaire.</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11</a:t>
            </a:fld>
            <a:endParaRPr lang="en-US" dirty="0"/>
          </a:p>
        </p:txBody>
      </p:sp>
    </p:spTree>
    <p:extLst>
      <p:ext uri="{BB962C8B-B14F-4D97-AF65-F5344CB8AC3E}">
        <p14:creationId xmlns:p14="http://schemas.microsoft.com/office/powerpoint/2010/main" val="1736467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When the completed ASQ is received back into the office from the parent, a Help Me Grow staff member will then </a:t>
            </a:r>
            <a:r>
              <a:rPr lang="en-US" altLang="en-US" b="1" dirty="0"/>
              <a:t>review and score </a:t>
            </a:r>
            <a:r>
              <a:rPr lang="en-US" altLang="en-US" dirty="0"/>
              <a:t>the questionnaire. Based on those scores, it will be determined if the child is on target, developmentally speaking. It is these results that the staff will use to construct a strategy to help the family address any developmental concerns or delays that may be identified. This plan could include referrals to community agencies and resources. On the other hand, the results of the questionnaire may only require a list of age appropriate Learning Activities to encourage continued development.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12</a:t>
            </a:fld>
            <a:endParaRPr lang="en-US" dirty="0"/>
          </a:p>
        </p:txBody>
      </p:sp>
    </p:spTree>
    <p:extLst>
      <p:ext uri="{BB962C8B-B14F-4D97-AF65-F5344CB8AC3E}">
        <p14:creationId xmlns:p14="http://schemas.microsoft.com/office/powerpoint/2010/main" val="240246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b="1" dirty="0"/>
              <a:t>When the second call to the parent is made, </a:t>
            </a:r>
            <a:r>
              <a:rPr lang="en-US" altLang="en-US" dirty="0"/>
              <a:t>it</a:t>
            </a:r>
            <a:r>
              <a:rPr lang="en-US" altLang="en-US" b="1" dirty="0"/>
              <a:t> </a:t>
            </a:r>
            <a:r>
              <a:rPr lang="en-US" altLang="en-US" dirty="0"/>
              <a:t>is to explain the summary of the developmental screening. A strategy will then be put together by the Help Me Grow Staff and the child’s family. Staff members always provide detailed information regarding the agencies they refer to, why they may refer, and how the agency may be able to help the child.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13</a:t>
            </a:fld>
            <a:endParaRPr lang="en-US" dirty="0"/>
          </a:p>
        </p:txBody>
      </p:sp>
    </p:spTree>
    <p:extLst>
      <p:ext uri="{BB962C8B-B14F-4D97-AF65-F5344CB8AC3E}">
        <p14:creationId xmlns:p14="http://schemas.microsoft.com/office/powerpoint/2010/main" val="1131294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We should note that </a:t>
            </a:r>
            <a:r>
              <a:rPr lang="en-US" altLang="en-US" b="1" dirty="0"/>
              <a:t>all referrals made</a:t>
            </a:r>
            <a:r>
              <a:rPr lang="en-US" altLang="en-US" dirty="0"/>
              <a:t> are based solely upon the parent’s desire and expressed permission.  Help Me Grow staff does not make any referrals without first discussing the details with the parent and making sure that it’s what they wish to do. Following this, any referrals that are needed, are forwarded to the appropriate agency.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14</a:t>
            </a:fld>
            <a:endParaRPr lang="en-US" dirty="0"/>
          </a:p>
        </p:txBody>
      </p:sp>
    </p:spTree>
    <p:extLst>
      <p:ext uri="{BB962C8B-B14F-4D97-AF65-F5344CB8AC3E}">
        <p14:creationId xmlns:p14="http://schemas.microsoft.com/office/powerpoint/2010/main" val="224668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Following all documentation, completed ASQ questionnaires and the results are </a:t>
            </a:r>
            <a:r>
              <a:rPr lang="en-US" altLang="en-US" b="1" dirty="0"/>
              <a:t>forwarded to the child’s pediatrician </a:t>
            </a:r>
            <a:r>
              <a:rPr lang="en-US" altLang="en-US" dirty="0"/>
              <a:t>for their review, via fax or mail.</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15</a:t>
            </a:fld>
            <a:endParaRPr lang="en-US" dirty="0"/>
          </a:p>
        </p:txBody>
      </p:sp>
    </p:spTree>
    <p:extLst>
      <p:ext uri="{BB962C8B-B14F-4D97-AF65-F5344CB8AC3E}">
        <p14:creationId xmlns:p14="http://schemas.microsoft.com/office/powerpoint/2010/main" val="754166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The original questionnaire, the summary page, and age appropriate learning or intervention activities are then packaged and </a:t>
            </a:r>
            <a:r>
              <a:rPr lang="en-US" altLang="en-US" b="1" dirty="0"/>
              <a:t>mailed to the parent</a:t>
            </a:r>
            <a:r>
              <a:rPr lang="en-US" altLang="en-US" dirty="0"/>
              <a:t>. Help Me Grow also includes a book and other fun items/activities in the package for the child.</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16</a:t>
            </a:fld>
            <a:endParaRPr lang="en-US" dirty="0"/>
          </a:p>
        </p:txBody>
      </p:sp>
    </p:spTree>
    <p:extLst>
      <p:ext uri="{BB962C8B-B14F-4D97-AF65-F5344CB8AC3E}">
        <p14:creationId xmlns:p14="http://schemas.microsoft.com/office/powerpoint/2010/main" val="938787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At 30 days, and if any referrals are made, we</a:t>
            </a:r>
            <a:r>
              <a:rPr lang="en-US" altLang="en-US" baseline="0" dirty="0"/>
              <a:t> try to contact the family</a:t>
            </a:r>
            <a:r>
              <a:rPr lang="en-US" altLang="en-US" dirty="0"/>
              <a:t> confirm that services were received.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17</a:t>
            </a:fld>
            <a:endParaRPr lang="en-US" dirty="0"/>
          </a:p>
        </p:txBody>
      </p:sp>
    </p:spTree>
    <p:extLst>
      <p:ext uri="{BB962C8B-B14F-4D97-AF65-F5344CB8AC3E}">
        <p14:creationId xmlns:p14="http://schemas.microsoft.com/office/powerpoint/2010/main" val="4150494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b="1" dirty="0"/>
              <a:t>How do we accomplish this? </a:t>
            </a:r>
            <a:r>
              <a:rPr lang="en-US" altLang="en-US" dirty="0"/>
              <a:t>Help Me Grow encourages developmental screening for all children, ages birth through five years. The project helps to support families as their children’s first observers, teachers and advocates, for optimal healthy development. One way we accomplish this is through providing Ages &amp; Stages ASQ-3 Questionnaires to parents. To explain the questionnaires in more detail, the ASQ is broken down into five developmental domains.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18</a:t>
            </a:fld>
            <a:endParaRPr lang="en-US" dirty="0"/>
          </a:p>
        </p:txBody>
      </p:sp>
    </p:spTree>
    <p:extLst>
      <p:ext uri="{BB962C8B-B14F-4D97-AF65-F5344CB8AC3E}">
        <p14:creationId xmlns:p14="http://schemas.microsoft.com/office/powerpoint/2010/main" val="230438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a:t>
            </a:r>
            <a:r>
              <a:rPr lang="en-US" altLang="en-US" b="1" dirty="0"/>
              <a:t> 1</a:t>
            </a:r>
            <a:r>
              <a:rPr lang="en-US" altLang="en-US" b="1" baseline="30000" dirty="0"/>
              <a:t>st</a:t>
            </a:r>
            <a:r>
              <a:rPr lang="en-US" altLang="en-US" b="1" dirty="0"/>
              <a:t> </a:t>
            </a:r>
            <a:r>
              <a:rPr lang="en-US" altLang="en-US" dirty="0"/>
              <a:t>is</a:t>
            </a:r>
            <a:r>
              <a:rPr lang="en-US" altLang="en-US" b="1" dirty="0"/>
              <a:t> Communication:  </a:t>
            </a:r>
            <a:r>
              <a:rPr lang="en-US" altLang="en-US" dirty="0"/>
              <a:t>1 Year Old Child </a:t>
            </a:r>
          </a:p>
          <a:p>
            <a:endParaRPr lang="en-US" altLang="en-US" dirty="0"/>
          </a:p>
          <a:p>
            <a:r>
              <a:rPr lang="en-US" altLang="en-US" dirty="0"/>
              <a:t>Does your baby follow one simple command, such as “Come here,“ or “Sit down,” without your using gestures? </a:t>
            </a:r>
          </a:p>
          <a:p>
            <a:endParaRPr lang="en-US" altLang="en-US" dirty="0"/>
          </a:p>
          <a:p>
            <a:r>
              <a:rPr lang="en-US" altLang="en-US" dirty="0"/>
              <a:t>Does your baby say three words such as “Mama,” “Dada,” and “Baba”?</a:t>
            </a:r>
          </a:p>
          <a:p>
            <a:endParaRPr lang="en-US" altLang="en-US" dirty="0"/>
          </a:p>
          <a:p>
            <a:r>
              <a:rPr lang="en-US" altLang="en-US" dirty="0"/>
              <a:t>This helps identify if the child has any developmental concerns with speech, language, and possible hearing impairments.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19</a:t>
            </a:fld>
            <a:endParaRPr lang="en-US" dirty="0"/>
          </a:p>
        </p:txBody>
      </p:sp>
    </p:spTree>
    <p:extLst>
      <p:ext uri="{BB962C8B-B14F-4D97-AF65-F5344CB8AC3E}">
        <p14:creationId xmlns:p14="http://schemas.microsoft.com/office/powerpoint/2010/main" val="196260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There are four primary components to Help Me Grow.</a:t>
            </a:r>
          </a:p>
          <a:p>
            <a:pPr marL="232212" indent="-232212">
              <a:buFontTx/>
              <a:buAutoNum type="arabicPeriod"/>
              <a:defRPr/>
            </a:pPr>
            <a:r>
              <a:rPr lang="en-US" dirty="0"/>
              <a:t>Child Healthcare Provider Outreach</a:t>
            </a:r>
          </a:p>
          <a:p>
            <a:pPr marL="232212" indent="-232212">
              <a:buFontTx/>
              <a:buAutoNum type="arabicPeriod"/>
              <a:defRPr/>
            </a:pPr>
            <a:r>
              <a:rPr lang="en-US" dirty="0"/>
              <a:t>Community Outreach</a:t>
            </a:r>
          </a:p>
          <a:p>
            <a:pPr marL="232212" indent="-232212">
              <a:buFontTx/>
              <a:buAutoNum type="arabicPeriod"/>
              <a:defRPr/>
            </a:pPr>
            <a:r>
              <a:rPr lang="en-US" dirty="0"/>
              <a:t>Providing a Centralized Telephone Access Point</a:t>
            </a:r>
          </a:p>
          <a:p>
            <a:pPr marL="232212" indent="-232212">
              <a:buFontTx/>
              <a:buAutoNum type="arabicPeriod"/>
              <a:defRPr/>
            </a:pPr>
            <a:r>
              <a:rPr lang="en-US" dirty="0"/>
              <a:t>Data Collection</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a:t>
            </a:fld>
            <a:endParaRPr lang="en-US" dirty="0"/>
          </a:p>
        </p:txBody>
      </p:sp>
    </p:spTree>
    <p:extLst>
      <p:ext uri="{BB962C8B-B14F-4D97-AF65-F5344CB8AC3E}">
        <p14:creationId xmlns:p14="http://schemas.microsoft.com/office/powerpoint/2010/main" val="1871097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Following communication is </a:t>
            </a:r>
            <a:r>
              <a:rPr lang="en-US" altLang="en-US" b="1" dirty="0"/>
              <a:t>Gross Motor Skills:  </a:t>
            </a:r>
            <a:r>
              <a:rPr lang="en-US" altLang="en-US" dirty="0"/>
              <a:t>2 Year Old Child </a:t>
            </a:r>
          </a:p>
          <a:p>
            <a:endParaRPr lang="en-US" altLang="en-US" dirty="0"/>
          </a:p>
          <a:p>
            <a:r>
              <a:rPr lang="en-US" altLang="en-US" dirty="0"/>
              <a:t>Does your child run fairly well, stopping himself without bumping into things or falling?</a:t>
            </a:r>
          </a:p>
          <a:p>
            <a:endParaRPr lang="en-US" altLang="en-US" dirty="0"/>
          </a:p>
          <a:p>
            <a:r>
              <a:rPr lang="en-US" altLang="en-US" dirty="0"/>
              <a:t>Does your child walk either up or down at least two steps by herself? She may hold onto the railing or wall.</a:t>
            </a:r>
          </a:p>
          <a:p>
            <a:endParaRPr lang="en-US" altLang="en-US" dirty="0"/>
          </a:p>
          <a:p>
            <a:r>
              <a:rPr lang="en-US" altLang="en-US" dirty="0"/>
              <a:t>This focuses on use and coordination of arm, body, and leg movements.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20</a:t>
            </a:fld>
            <a:endParaRPr lang="en-US" dirty="0"/>
          </a:p>
        </p:txBody>
      </p:sp>
    </p:spTree>
    <p:extLst>
      <p:ext uri="{BB962C8B-B14F-4D97-AF65-F5344CB8AC3E}">
        <p14:creationId xmlns:p14="http://schemas.microsoft.com/office/powerpoint/2010/main" val="2461393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Then you will find </a:t>
            </a:r>
            <a:r>
              <a:rPr lang="en-US" altLang="en-US" b="1" dirty="0"/>
              <a:t>Fine Motor Skills:  </a:t>
            </a:r>
            <a:r>
              <a:rPr lang="en-US" altLang="en-US" dirty="0"/>
              <a:t>3 Year Old Child </a:t>
            </a:r>
          </a:p>
          <a:p>
            <a:endParaRPr lang="en-US" altLang="en-US" dirty="0"/>
          </a:p>
          <a:p>
            <a:r>
              <a:rPr lang="en-US" altLang="en-US" dirty="0"/>
              <a:t>When drawing, does your child hold a pencil, crayon, or pen between her fingers and thumb like an adult does?</a:t>
            </a:r>
          </a:p>
          <a:p>
            <a:endParaRPr lang="en-US" altLang="en-US" dirty="0"/>
          </a:p>
          <a:p>
            <a:r>
              <a:rPr lang="en-US" altLang="en-US" dirty="0"/>
              <a:t>Can your child string small items such as beads, macaroni, or pasta “wagon wheels” onto a string or shoelace?</a:t>
            </a:r>
          </a:p>
          <a:p>
            <a:endParaRPr lang="en-US" altLang="en-US" dirty="0"/>
          </a:p>
          <a:p>
            <a:r>
              <a:rPr lang="en-US" altLang="en-US" dirty="0"/>
              <a:t>Questions like these can help us identify concerns regarding hand and finger movement, as well as coordination.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21</a:t>
            </a:fld>
            <a:endParaRPr lang="en-US" dirty="0"/>
          </a:p>
        </p:txBody>
      </p:sp>
    </p:spTree>
    <p:extLst>
      <p:ext uri="{BB962C8B-B14F-4D97-AF65-F5344CB8AC3E}">
        <p14:creationId xmlns:p14="http://schemas.microsoft.com/office/powerpoint/2010/main" val="2193931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Next is </a:t>
            </a:r>
            <a:r>
              <a:rPr lang="en-US" altLang="en-US" b="1" dirty="0"/>
              <a:t>Problem Solving:  </a:t>
            </a:r>
            <a:r>
              <a:rPr lang="en-US" altLang="en-US" dirty="0"/>
              <a:t>4 Year Old Child </a:t>
            </a:r>
          </a:p>
          <a:p>
            <a:endParaRPr lang="en-US" altLang="en-US" dirty="0"/>
          </a:p>
          <a:p>
            <a:r>
              <a:rPr lang="en-US" altLang="en-US" dirty="0"/>
              <a:t>When asked, “Which circle is smallest?” does your child point to the smallest circle? (Ask this without providing help by pointing, or using gestures.)</a:t>
            </a:r>
          </a:p>
          <a:p>
            <a:endParaRPr lang="en-US" altLang="en-US" dirty="0"/>
          </a:p>
          <a:p>
            <a:r>
              <a:rPr lang="en-US" altLang="en-US" dirty="0"/>
              <a:t>This section of the questionnaire concentrates on children’s play with toys, and problem solving skills.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22</a:t>
            </a:fld>
            <a:endParaRPr lang="en-US" dirty="0"/>
          </a:p>
        </p:txBody>
      </p:sp>
    </p:spTree>
    <p:extLst>
      <p:ext uri="{BB962C8B-B14F-4D97-AF65-F5344CB8AC3E}">
        <p14:creationId xmlns:p14="http://schemas.microsoft.com/office/powerpoint/2010/main" val="1885668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And finally there is </a:t>
            </a:r>
            <a:r>
              <a:rPr lang="en-US" altLang="en-US" b="1" dirty="0"/>
              <a:t>Personal-Social:  </a:t>
            </a:r>
            <a:r>
              <a:rPr lang="en-US" altLang="en-US" dirty="0"/>
              <a:t>5 Year Old Child </a:t>
            </a:r>
          </a:p>
          <a:p>
            <a:endParaRPr lang="en-US" altLang="en-US" dirty="0"/>
          </a:p>
          <a:p>
            <a:r>
              <a:rPr lang="en-US" altLang="en-US" dirty="0"/>
              <a:t>Does your child dress and undress himself, including buttoning medium size buttons and zipping front zippers?</a:t>
            </a:r>
          </a:p>
          <a:p>
            <a:endParaRPr lang="en-US" altLang="en-US" dirty="0"/>
          </a:p>
          <a:p>
            <a:r>
              <a:rPr lang="en-US" altLang="en-US" dirty="0"/>
              <a:t>Does your child usually take turns and share with other children?</a:t>
            </a:r>
          </a:p>
          <a:p>
            <a:endParaRPr lang="en-US" altLang="en-US" dirty="0"/>
          </a:p>
          <a:p>
            <a:r>
              <a:rPr lang="en-US" altLang="en-US" dirty="0"/>
              <a:t>Finally, the personal-social focuses on children’s self-help skills, and interactions with others.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23</a:t>
            </a:fld>
            <a:endParaRPr lang="en-US" dirty="0"/>
          </a:p>
        </p:txBody>
      </p:sp>
    </p:spTree>
    <p:extLst>
      <p:ext uri="{BB962C8B-B14F-4D97-AF65-F5344CB8AC3E}">
        <p14:creationId xmlns:p14="http://schemas.microsoft.com/office/powerpoint/2010/main" val="955969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It is critical for a child’s well-being to possess the ability of successfully regulating their emotions and interactions with others…in positive ways. The </a:t>
            </a:r>
            <a:r>
              <a:rPr lang="en-US" altLang="en-US" b="1" dirty="0"/>
              <a:t>Ages &amp; Stages ASQ-SE2 </a:t>
            </a:r>
            <a:r>
              <a:rPr lang="en-US" altLang="en-US" dirty="0"/>
              <a:t>allows Help Me Grow staff to screen for the specific development of the child’s social-emotional health. Help Me Grow accomplishes this through providing the Ages &amp; Stages ASQ-SE2, which is strictly a social-emotional developmental screening. This screening is a second questionnaire, apart from the ASQ-3 which looks at the five previously discussed developmental domains.  </a:t>
            </a:r>
          </a:p>
          <a:p>
            <a:endParaRPr lang="en-US" altLang="en-US" dirty="0"/>
          </a:p>
          <a:p>
            <a:r>
              <a:rPr lang="en-US" altLang="en-US" dirty="0"/>
              <a:t>For example…</a:t>
            </a:r>
            <a:r>
              <a:rPr lang="en-US" altLang="en-US" b="1" dirty="0"/>
              <a:t>(((READ SLIDE)))</a:t>
            </a:r>
          </a:p>
          <a:p>
            <a:r>
              <a:rPr lang="en-US" altLang="en-US" dirty="0"/>
              <a:t>Items such as these sample questions, help to target early social communication, adaptive, and autonomous behaviors, which provide the early identification of social emotional problems in infants, toddlers, and young children. This is essential to assist them in building their social emotional competence, and reduce the likelihood of their placement in programs designed to address serious behavior or mental health problems.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24</a:t>
            </a:fld>
            <a:endParaRPr lang="en-US" dirty="0"/>
          </a:p>
        </p:txBody>
      </p:sp>
    </p:spTree>
    <p:extLst>
      <p:ext uri="{BB962C8B-B14F-4D97-AF65-F5344CB8AC3E}">
        <p14:creationId xmlns:p14="http://schemas.microsoft.com/office/powerpoint/2010/main" val="11139381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Who is eligible?</a:t>
            </a:r>
          </a:p>
          <a:p>
            <a:pPr lvl="1"/>
            <a:r>
              <a:rPr lang="en-US" altLang="en-US" i="1" dirty="0"/>
              <a:t>Any child is eligible from birth through 5yrs of age.</a:t>
            </a:r>
            <a:r>
              <a:rPr lang="en-US" altLang="en-US" b="1" i="1" dirty="0"/>
              <a:t> </a:t>
            </a:r>
            <a:r>
              <a:rPr lang="en-US" altLang="en-US" i="1" dirty="0"/>
              <a:t>A common misconception is that a child must be on Medicaid to participate in Help Me Grow, but Help Me Grow is a free service provided to all children</a:t>
            </a:r>
          </a:p>
          <a:p>
            <a:endParaRPr lang="en-US" altLang="en-US" dirty="0"/>
          </a:p>
          <a:p>
            <a:r>
              <a:rPr lang="en-US" altLang="en-US" b="1" dirty="0"/>
              <a:t>Can referrals be made before completion of the Ages &amp; Stages ASQ-3</a:t>
            </a:r>
            <a:r>
              <a:rPr lang="en-US" altLang="en-US" b="1" baseline="30000" dirty="0"/>
              <a:t>TM</a:t>
            </a:r>
            <a:r>
              <a:rPr lang="en-US" altLang="en-US" b="1" dirty="0"/>
              <a:t>?</a:t>
            </a:r>
          </a:p>
          <a:p>
            <a:pPr lvl="1"/>
            <a:r>
              <a:rPr lang="en-US" altLang="en-US" i="1" dirty="0"/>
              <a:t>Help Me Grow staff utilizes the questionnaire results to make referrals.  However, there are occasions when a parent is in immediate need of the support that a specific resource can provide.  When these instances are identified, Help Me Grow always strive to make every effort to help the family.</a:t>
            </a:r>
          </a:p>
          <a:p>
            <a:endParaRPr lang="en-US" altLang="en-US" dirty="0"/>
          </a:p>
          <a:p>
            <a:r>
              <a:rPr lang="en-US" altLang="en-US" b="1" dirty="0"/>
              <a:t>Does Help Me grow provide in home services?</a:t>
            </a:r>
          </a:p>
          <a:p>
            <a:pPr lvl="1"/>
            <a:r>
              <a:rPr lang="en-US" altLang="en-US" i="1" dirty="0"/>
              <a:t>Help Me Grow staff members do not go into the family’s home to work with the child.  Help Me Grow is a telephone informational and referral service that links families to supportive resources which offer in-home education</a:t>
            </a:r>
          </a:p>
          <a:p>
            <a:endParaRPr lang="en-US" altLang="en-US" dirty="0"/>
          </a:p>
          <a:p>
            <a:r>
              <a:rPr lang="en-US" altLang="en-US" b="1" dirty="0"/>
              <a:t>Are Help Me Grow &amp; Birth to Three one in the same?</a:t>
            </a:r>
          </a:p>
          <a:p>
            <a:pPr lvl="1"/>
            <a:r>
              <a:rPr lang="en-US" altLang="en-US" i="1" dirty="0"/>
              <a:t>Staff members are often asked if Help Me Grow and Birth to Three are one in the same.  Help Me Grow and Birth to Three are two separate entities however, the two have a reciprocal relationship where we work hand and hand to try to ensure a positive and healthy outcome, for the children they serve.</a:t>
            </a:r>
          </a:p>
          <a:p>
            <a:endParaRPr lang="en-US" altLang="en-US" b="1" dirty="0"/>
          </a:p>
          <a:p>
            <a:r>
              <a:rPr lang="en-US" altLang="en-US" b="1" dirty="0"/>
              <a:t>Who can make a referral?</a:t>
            </a:r>
          </a:p>
          <a:p>
            <a:pPr lvl="1"/>
            <a:r>
              <a:rPr lang="en-US" altLang="en-US" i="1" dirty="0"/>
              <a:t>Anyone can make a referral, this includes family members, friends, teachers, healthcare providers, daycare providers, and community agencies such as Children with Special Health Care Needs, Birth to Three and Right From the Start, as well as Home Visitation.</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25</a:t>
            </a:fld>
            <a:endParaRPr lang="en-US" dirty="0"/>
          </a:p>
        </p:txBody>
      </p:sp>
    </p:spTree>
    <p:extLst>
      <p:ext uri="{BB962C8B-B14F-4D97-AF65-F5344CB8AC3E}">
        <p14:creationId xmlns:p14="http://schemas.microsoft.com/office/powerpoint/2010/main" val="35028441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26</a:t>
            </a:fld>
            <a:endParaRPr lang="en-US" dirty="0"/>
          </a:p>
        </p:txBody>
      </p:sp>
    </p:spTree>
    <p:extLst>
      <p:ext uri="{BB962C8B-B14F-4D97-AF65-F5344CB8AC3E}">
        <p14:creationId xmlns:p14="http://schemas.microsoft.com/office/powerpoint/2010/main" val="4174420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a:t>
            </a:r>
            <a:r>
              <a:rPr lang="en-US" altLang="en-US" b="1" dirty="0"/>
              <a:t> 1</a:t>
            </a:r>
            <a:r>
              <a:rPr lang="en-US" altLang="en-US" b="1" baseline="30000" dirty="0"/>
              <a:t>st</a:t>
            </a:r>
            <a:r>
              <a:rPr lang="en-US" altLang="en-US" b="1" dirty="0"/>
              <a:t> </a:t>
            </a:r>
            <a:r>
              <a:rPr lang="en-US" altLang="en-US" dirty="0"/>
              <a:t>Component: </a:t>
            </a:r>
            <a:r>
              <a:rPr lang="en-US" altLang="en-US" b="1" dirty="0"/>
              <a:t>Child Health Care Provider Outreach</a:t>
            </a:r>
          </a:p>
          <a:p>
            <a:endParaRPr lang="en-US" altLang="en-US" b="1" dirty="0"/>
          </a:p>
          <a:p>
            <a:r>
              <a:rPr lang="en-US" altLang="en-US" b="1" dirty="0"/>
              <a:t>This table identifies specific ages that pediatric healthcare providers recommend developmental/behavioral screenings be completed.</a:t>
            </a:r>
          </a:p>
          <a:p>
            <a:endParaRPr lang="en-US" altLang="en-US" b="1" dirty="0"/>
          </a:p>
          <a:p>
            <a:r>
              <a:rPr lang="en-US" altLang="en-US" dirty="0">
                <a:solidFill>
                  <a:srgbClr val="FF0000"/>
                </a:solidFill>
              </a:rPr>
              <a:t>The American Academy of </a:t>
            </a:r>
            <a:r>
              <a:rPr lang="en-US" altLang="en-US">
                <a:solidFill>
                  <a:srgbClr val="FF0000"/>
                </a:solidFill>
              </a:rPr>
              <a:t>Pediatrics endorses </a:t>
            </a:r>
            <a:r>
              <a:rPr lang="en-US" altLang="en-US" dirty="0">
                <a:solidFill>
                  <a:srgbClr val="FF0000"/>
                </a:solidFill>
              </a:rPr>
              <a:t>a routine standardized developmental screening at the ages of: 9, 18, AND 24 (or 30) months. Developmental screenings are also recommended when there is clinical suspicion of a child being at risk for developmental delay. </a:t>
            </a:r>
          </a:p>
          <a:p>
            <a:endParaRPr lang="en-US" altLang="en-US" dirty="0">
              <a:solidFill>
                <a:srgbClr val="FF0000"/>
              </a:solidFill>
            </a:endParaRPr>
          </a:p>
          <a:p>
            <a:r>
              <a:rPr lang="en-US" altLang="en-US" dirty="0">
                <a:solidFill>
                  <a:srgbClr val="FF0000"/>
                </a:solidFill>
              </a:rPr>
              <a:t>The significance of standardized screening measures have been shown to promote early detection of developmental delay, therefore providing an opportunity for early intervention. </a:t>
            </a:r>
          </a:p>
        </p:txBody>
      </p:sp>
      <p:sp>
        <p:nvSpPr>
          <p:cNvPr id="4" name="Slide Number Placeholder 3"/>
          <p:cNvSpPr>
            <a:spLocks noGrp="1"/>
          </p:cNvSpPr>
          <p:nvPr>
            <p:ph type="sldNum" sz="quarter" idx="10"/>
          </p:nvPr>
        </p:nvSpPr>
        <p:spPr/>
        <p:txBody>
          <a:bodyPr/>
          <a:lstStyle/>
          <a:p>
            <a:fld id="{FB913CCE-68E9-4F43-9FC3-370712E31DFE}" type="slidenum">
              <a:rPr lang="en-US" smtClean="0"/>
              <a:t>3</a:t>
            </a:fld>
            <a:endParaRPr lang="en-US" dirty="0"/>
          </a:p>
        </p:txBody>
      </p:sp>
    </p:spTree>
    <p:extLst>
      <p:ext uri="{BB962C8B-B14F-4D97-AF65-F5344CB8AC3E}">
        <p14:creationId xmlns:p14="http://schemas.microsoft.com/office/powerpoint/2010/main" val="2949476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b="1" dirty="0"/>
              <a:t>With this in mind…</a:t>
            </a:r>
          </a:p>
          <a:p>
            <a:pPr marL="174159" indent="-174159">
              <a:spcBef>
                <a:spcPct val="0"/>
              </a:spcBef>
              <a:buFont typeface="Arial" panose="020B0604020202020204" pitchFamily="34" charset="0"/>
              <a:buChar char="•"/>
            </a:pPr>
            <a:r>
              <a:rPr lang="en-US" altLang="en-US" b="1" dirty="0"/>
              <a:t>Help Me Grow Provides and Facilitates Developmental Screenings:</a:t>
            </a:r>
            <a:r>
              <a:rPr lang="en-US" altLang="en-US" dirty="0"/>
              <a:t> Staff members help to facilitate developmental screening through the physician referral process. The pediatrician refers a child to Help Me Grow via fax or by phone. Help Me Grow staff then utilizes the Ages &amp; Stages ASQ-3 and ASQ-SE2 to facilitate and complete the developmental screening process. This process includes returning the child’s completed and scored ASQ to the pediatrician, along with any referrals made to early intervention agencies. The results are often used by the pediatrician in well-child visits.</a:t>
            </a:r>
          </a:p>
          <a:p>
            <a:pPr marL="174159" indent="-174159" defTabSz="928848">
              <a:buFont typeface="Arial" panose="020B0604020202020204" pitchFamily="34" charset="0"/>
              <a:buChar char="•"/>
              <a:defRPr/>
            </a:pPr>
            <a:endParaRPr lang="en-US" altLang="en-US" b="1" dirty="0"/>
          </a:p>
          <a:p>
            <a:pPr marL="174159" indent="-174159" defTabSz="928848">
              <a:buFont typeface="Arial" panose="020B0604020202020204" pitchFamily="34" charset="0"/>
              <a:buChar char="•"/>
              <a:defRPr/>
            </a:pPr>
            <a:r>
              <a:rPr lang="en-US" altLang="en-US" b="1" dirty="0"/>
              <a:t>The Program Provides Community Resource Information:</a:t>
            </a:r>
            <a:r>
              <a:rPr lang="en-US" altLang="en-US" dirty="0"/>
              <a:t> Care Coordinators often receive phone calls from pediatricians' offices, other professionals, and individuals as well. Help Me Grow staff then provides community resource information upon request. For example, HMG receives a referral from a mother with a 5 year old that has a diagnosis of ADHD and is struggling in their learning environment. Help Me Grow staff utilizes and provides tools like the “Hand in Hand, Guide for West Virginia Parents.” These kinds of tools can help educate the parent of a special needs child, with regards to “how to navigate the educational system, and advocate for their own child.”</a:t>
            </a:r>
          </a:p>
          <a:p>
            <a:pPr marL="174159" indent="-174159" defTabSz="928848">
              <a:buFont typeface="Arial" panose="020B0604020202020204" pitchFamily="34" charset="0"/>
              <a:buChar char="•"/>
              <a:defRPr/>
            </a:pPr>
            <a:endParaRPr lang="en-US" altLang="en-US" b="1" dirty="0"/>
          </a:p>
          <a:p>
            <a:pPr marL="174159" indent="-174159" defTabSz="928848">
              <a:buFont typeface="Arial" panose="020B0604020202020204" pitchFamily="34" charset="0"/>
              <a:buChar char="•"/>
              <a:defRPr/>
            </a:pPr>
            <a:r>
              <a:rPr lang="en-US" altLang="en-US" b="1" dirty="0"/>
              <a:t>Linking Families: </a:t>
            </a:r>
            <a:r>
              <a:rPr lang="en-US" altLang="en-US" dirty="0"/>
              <a:t>Help Me Grow staff would also connect this parent with school personnel in their county, who are trained to educate and help guide the parent through the IEP process.</a:t>
            </a:r>
          </a:p>
          <a:p>
            <a:pPr marL="174159" indent="-174159" defTabSz="928848">
              <a:buFont typeface="Arial" panose="020B0604020202020204" pitchFamily="34" charset="0"/>
              <a:buChar char="•"/>
              <a:defRPr/>
            </a:pPr>
            <a:endParaRPr lang="en-US" altLang="en-US" dirty="0"/>
          </a:p>
          <a:p>
            <a:pPr marL="174159" indent="-174159" defTabSz="928848">
              <a:buFont typeface="Arial" panose="020B0604020202020204" pitchFamily="34" charset="0"/>
              <a:buChar char="•"/>
              <a:defRPr/>
            </a:pPr>
            <a:r>
              <a:rPr lang="en-US" altLang="en-US" b="1" dirty="0"/>
              <a:t>Help Me Grow Also Makes Needed Referrals for Early Intervention Services:</a:t>
            </a:r>
            <a:r>
              <a:rPr lang="en-US" altLang="en-US" dirty="0"/>
              <a:t> When referrals to early intervention agencies are needed, Care Coordinators make those referrals, walk the parent through the process via phone communication, as well as </a:t>
            </a:r>
            <a:r>
              <a:rPr lang="en-US" altLang="en-US" b="1" dirty="0"/>
              <a:t>following up</a:t>
            </a:r>
            <a:r>
              <a:rPr lang="en-US" altLang="en-US" dirty="0"/>
              <a:t> with the family to assure that needed services are in place. This is a free service provided to the pediatrician and other professionals, by Help Me Grow.</a:t>
            </a:r>
          </a:p>
          <a:p>
            <a:pPr marL="174159" indent="-174159" defTabSz="928848">
              <a:buFont typeface="Arial" panose="020B0604020202020204" pitchFamily="34" charset="0"/>
              <a:buChar char="•"/>
              <a:defRPr/>
            </a:pPr>
            <a:endParaRPr lang="en-US" altLang="en-US" b="1" dirty="0"/>
          </a:p>
          <a:p>
            <a:pPr marL="174159" indent="-174159" defTabSz="928848">
              <a:buFont typeface="Arial" panose="020B0604020202020204" pitchFamily="34" charset="0"/>
              <a:buChar char="•"/>
              <a:defRPr/>
            </a:pPr>
            <a:r>
              <a:rPr lang="en-US" altLang="en-US" b="1" dirty="0"/>
              <a:t>Lastly, Help Me Grow Promotes Communication Among Professionals:</a:t>
            </a:r>
            <a:r>
              <a:rPr lang="en-US" altLang="en-US" dirty="0"/>
              <a:t> Ultimately, Help Me Grow aids in communication among pediatricians, and the various professionals working with the family for the long-term welfare of the children we serve.</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4</a:t>
            </a:fld>
            <a:endParaRPr lang="en-US" dirty="0"/>
          </a:p>
        </p:txBody>
      </p:sp>
    </p:spTree>
    <p:extLst>
      <p:ext uri="{BB962C8B-B14F-4D97-AF65-F5344CB8AC3E}">
        <p14:creationId xmlns:p14="http://schemas.microsoft.com/office/powerpoint/2010/main" val="354019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Help Me Grow reaches out to the pediatric healthcare community in various ways…</a:t>
            </a:r>
          </a:p>
          <a:p>
            <a:endParaRPr lang="en-US" altLang="en-US" b="1" dirty="0"/>
          </a:p>
          <a:p>
            <a:pPr marL="174159" indent="-174159">
              <a:buFont typeface="Arial" panose="020B0604020202020204" pitchFamily="34" charset="0"/>
              <a:buChar char="•"/>
            </a:pPr>
            <a:r>
              <a:rPr lang="en-US" altLang="en-US" dirty="0"/>
              <a:t>Recently, Help Me Grow attended the </a:t>
            </a:r>
            <a:r>
              <a:rPr lang="en-US" altLang="en-US" b="1" dirty="0"/>
              <a:t>WV American Academy of Pediatrics Annual Meeting:</a:t>
            </a:r>
            <a:r>
              <a:rPr lang="en-US" altLang="en-US" dirty="0"/>
              <a:t> Dr. Patricia Lally, is a pediatrician at Rainelle Medical Center and is affiliated with our Help Me Grow Pediatric Work Group. She spoke on the topic of Developmental Screening, as it relates to Help Me Grow at the AAP meeting. Dr. Lally was gracious enough to elaborate on the details of Help Me Grow, and how the project utilizes the Ages &amp; Stages ASQ to identify potential developmental concerns and delays. She also spoke about how Help Me Grow interprets and uses the ASQ results to link families with available community resources in their area. </a:t>
            </a:r>
          </a:p>
          <a:p>
            <a:pPr marL="174159" indent="-174159">
              <a:buFont typeface="Arial" panose="020B0604020202020204" pitchFamily="34" charset="0"/>
              <a:buChar char="•"/>
            </a:pPr>
            <a:endParaRPr lang="en-US" altLang="en-US" dirty="0"/>
          </a:p>
          <a:p>
            <a:pPr marL="174159" indent="-174159">
              <a:buFont typeface="Arial" panose="020B0604020202020204" pitchFamily="34" charset="0"/>
              <a:buChar char="•"/>
            </a:pPr>
            <a:r>
              <a:rPr lang="en-US" altLang="en-US" b="1" dirty="0"/>
              <a:t>Our newly developed Pediatric Work Group</a:t>
            </a:r>
            <a:r>
              <a:rPr lang="en-US" altLang="en-US" dirty="0"/>
              <a:t> is a collection of health care professionals, and other experts who are affiliated with early childhood health, development, and welfare in some manner. The group assembles quarterly to discuss outreach to, and working with the pediatric healthcare community. The goal is to utilize medical providers to reach as many children as possible for early childhood developmental monitoring and screenings. </a:t>
            </a:r>
          </a:p>
          <a:p>
            <a:pPr marL="174159" indent="-174159">
              <a:buFont typeface="Arial" panose="020B0604020202020204" pitchFamily="34" charset="0"/>
              <a:buChar char="•"/>
            </a:pPr>
            <a:endParaRPr lang="en-US" altLang="en-US" dirty="0"/>
          </a:p>
          <a:p>
            <a:pPr marL="174159" indent="-174159">
              <a:buFont typeface="Arial" panose="020B0604020202020204" pitchFamily="34" charset="0"/>
              <a:buChar char="•"/>
            </a:pPr>
            <a:r>
              <a:rPr lang="en-US" altLang="en-US" b="1" dirty="0"/>
              <a:t>Help Me Grow works with Community Health Providers, such as Valley Health:</a:t>
            </a:r>
            <a:r>
              <a:rPr lang="en-US" altLang="en-US" dirty="0"/>
              <a:t> The program currently has healthcare providers who refer children to Help Me Grow regularly. These providers utilize the developmental screening results in their practice. One new initiative the Help Me Grow staff is working on is an in-office training with one of our local health care providers. Help Me Grow staff is currently communicating with the provider to encourage referrals at the time the well-child appointment is made. The expectation is that the developmental screening will be completed and returned to the pediatrician in time for the upcoming visit. This will allow the health care provider to have the ASQ results for their review at the time of the well child visit. This will be a free service provided to the pediatrician as well.  One important side note: We have to keep in mind that the new test model will be entirely contingent upon the parent completing and returning the questionnaire in a timely manner. The Help Me Grow staff also offers trainings on the Ages and Stages Questionnaires to interested pediatricians offices. The training is offered to provide a better understanding of the ASQ process and how Help Me Grow can assist the medical provider.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5</a:t>
            </a:fld>
            <a:endParaRPr lang="en-US" dirty="0"/>
          </a:p>
        </p:txBody>
      </p:sp>
    </p:spTree>
    <p:extLst>
      <p:ext uri="{BB962C8B-B14F-4D97-AF65-F5344CB8AC3E}">
        <p14:creationId xmlns:p14="http://schemas.microsoft.com/office/powerpoint/2010/main" val="153999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a:t>
            </a:r>
            <a:r>
              <a:rPr lang="en-US" altLang="en-US" b="1" dirty="0"/>
              <a:t> 2</a:t>
            </a:r>
            <a:r>
              <a:rPr lang="en-US" altLang="en-US" b="1" baseline="30000" dirty="0"/>
              <a:t>nd</a:t>
            </a:r>
            <a:r>
              <a:rPr lang="en-US" altLang="en-US" b="1" dirty="0"/>
              <a:t> </a:t>
            </a:r>
            <a:r>
              <a:rPr lang="en-US" altLang="en-US" dirty="0"/>
              <a:t>Component of Help Me Grow is </a:t>
            </a:r>
            <a:r>
              <a:rPr lang="en-US" altLang="en-US" b="1" dirty="0"/>
              <a:t>Community Outreach:</a:t>
            </a:r>
          </a:p>
          <a:p>
            <a:endParaRPr lang="en-US" altLang="en-US" dirty="0"/>
          </a:p>
          <a:p>
            <a:r>
              <a:rPr lang="en-US" altLang="en-US" dirty="0"/>
              <a:t>West Virginia Help Me Grow staff frequently participates in community events,</a:t>
            </a:r>
            <a:r>
              <a:rPr lang="en-US" altLang="en-US" baseline="0" dirty="0"/>
              <a:t> many of which are listed here</a:t>
            </a:r>
            <a:r>
              <a:rPr lang="en-US" altLang="en-US" dirty="0"/>
              <a:t>. At these events we provide information by handing out Help Me Grow materials, such as age appropriate developmental screenings to parents, and answering questions regarding</a:t>
            </a:r>
            <a:r>
              <a:rPr lang="en-US" altLang="en-US" baseline="0" dirty="0"/>
              <a:t> Help Me Grow and how the program can help at risk children</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6</a:t>
            </a:fld>
            <a:endParaRPr lang="en-US" dirty="0"/>
          </a:p>
        </p:txBody>
      </p:sp>
    </p:spTree>
    <p:extLst>
      <p:ext uri="{BB962C8B-B14F-4D97-AF65-F5344CB8AC3E}">
        <p14:creationId xmlns:p14="http://schemas.microsoft.com/office/powerpoint/2010/main" val="3997020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US" altLang="en-US" dirty="0"/>
              <a:t>Also included in </a:t>
            </a:r>
            <a:r>
              <a:rPr lang="en-US" altLang="en-US" b="1" dirty="0"/>
              <a:t>Community Outreach </a:t>
            </a:r>
            <a:r>
              <a:rPr lang="en-US" altLang="en-US" dirty="0"/>
              <a:t>is Community networking. Networking allows Help Me Grow the opportunity to collaborate with community agencies and resources throughout the state.  Community Networking encourages local participation and sharing of resources, along with increasing the knowledge base of the Help Me Grow staff. It also provides opportunity for other community agencies to familiarize themselves with Help Me Grow.</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7</a:t>
            </a:fld>
            <a:endParaRPr lang="en-US" dirty="0"/>
          </a:p>
        </p:txBody>
      </p:sp>
    </p:spTree>
    <p:extLst>
      <p:ext uri="{BB962C8B-B14F-4D97-AF65-F5344CB8AC3E}">
        <p14:creationId xmlns:p14="http://schemas.microsoft.com/office/powerpoint/2010/main" val="286632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159" indent="-174159">
              <a:buFont typeface="Arial" panose="020B0604020202020204" pitchFamily="34" charset="0"/>
              <a:buChar char="•"/>
            </a:pPr>
            <a:r>
              <a:rPr lang="en-US" altLang="en-US" dirty="0"/>
              <a:t>The </a:t>
            </a:r>
            <a:r>
              <a:rPr lang="en-US" altLang="en-US" b="1" dirty="0"/>
              <a:t>3</a:t>
            </a:r>
            <a:r>
              <a:rPr lang="en-US" altLang="en-US" b="1" baseline="30000" dirty="0"/>
              <a:t>rd</a:t>
            </a:r>
            <a:r>
              <a:rPr lang="en-US" altLang="en-US" dirty="0"/>
              <a:t> component of Help Me Grow is </a:t>
            </a:r>
            <a:r>
              <a:rPr lang="en-US" altLang="en-US" b="1" dirty="0"/>
              <a:t>Centralized Telephone Access:</a:t>
            </a:r>
            <a:r>
              <a:rPr lang="en-US" altLang="en-US" dirty="0"/>
              <a:t> </a:t>
            </a:r>
          </a:p>
          <a:p>
            <a:pPr marL="174159" indent="-174159">
              <a:buFont typeface="Arial" panose="020B0604020202020204" pitchFamily="34" charset="0"/>
              <a:buChar char="•"/>
            </a:pPr>
            <a:endParaRPr lang="en-US" altLang="en-US" dirty="0"/>
          </a:p>
          <a:p>
            <a:pPr marL="464424" lvl="1"/>
            <a:r>
              <a:rPr lang="en-US" altLang="en-US" dirty="0"/>
              <a:t>Systems Point of Entry (SPE) serves as the centralized information, education and referral center for the Office of Maternal, Child and Family Health as well as Help Me Grow.  Help Me Grow has it’s own designated call care coordinator.  Our SPE serves as the “go to” place for family members, child health care providers, and other professionals seeking information, support and referrals for children. The call care coordinator for Help Me Grow assists callers by:</a:t>
            </a:r>
          </a:p>
          <a:p>
            <a:pPr marL="174159" indent="-174159">
              <a:buFont typeface="Arial" panose="020B0604020202020204" pitchFamily="34" charset="0"/>
              <a:buChar char="•"/>
            </a:pPr>
            <a:endParaRPr lang="en-US" altLang="en-US" sz="1100" dirty="0"/>
          </a:p>
          <a:p>
            <a:pPr marL="638583" lvl="1" indent="-174159">
              <a:buFont typeface="Arial" panose="020B0604020202020204" pitchFamily="34" charset="0"/>
              <a:buChar char="•"/>
            </a:pPr>
            <a:r>
              <a:rPr lang="en-US" altLang="en-US" b="1" dirty="0"/>
              <a:t>Discussing various strategies and developmental activities to try with the child, and</a:t>
            </a:r>
          </a:p>
          <a:p>
            <a:pPr marL="638583" lvl="1" indent="-174159">
              <a:buFont typeface="Arial" panose="020B0604020202020204" pitchFamily="34" charset="0"/>
              <a:buChar char="•"/>
            </a:pPr>
            <a:r>
              <a:rPr lang="en-US" altLang="en-US" b="1" dirty="0"/>
              <a:t>Exploring options that link children and families to the appropriate resource to meet their specific needs.</a:t>
            </a:r>
          </a:p>
          <a:p>
            <a:pPr marL="174159" indent="-174159" defTabSz="928848">
              <a:buFont typeface="Arial" panose="020B0604020202020204" pitchFamily="34" charset="0"/>
              <a:buChar char="•"/>
              <a:defRPr/>
            </a:pPr>
            <a:endParaRPr lang="en-US" altLang="en-US" dirty="0"/>
          </a:p>
          <a:p>
            <a:pPr marL="174159" indent="-174159" defTabSz="928848">
              <a:buFont typeface="Arial" panose="020B0604020202020204" pitchFamily="34" charset="0"/>
              <a:buChar char="•"/>
              <a:defRPr/>
            </a:pPr>
            <a:r>
              <a:rPr lang="en-US" altLang="en-US" b="1" dirty="0"/>
              <a:t>Helping them to understand what is typical for a child at a given age</a:t>
            </a:r>
            <a:r>
              <a:rPr lang="en-US" altLang="en-US" dirty="0"/>
              <a:t> might involve mailing families age-appropriate developmental resources such as milestones moments leaflets. </a:t>
            </a:r>
          </a:p>
          <a:p>
            <a:pPr marL="174159" indent="-174159" defTabSz="928848">
              <a:buFont typeface="Arial" panose="020B0604020202020204" pitchFamily="34" charset="0"/>
              <a:buChar char="•"/>
              <a:defRPr/>
            </a:pPr>
            <a:endParaRPr lang="en-US" altLang="en-US" sz="1100" dirty="0"/>
          </a:p>
          <a:p>
            <a:pPr marL="174159" indent="-174159" defTabSz="928848">
              <a:buFont typeface="Arial" panose="020B0604020202020204" pitchFamily="34" charset="0"/>
              <a:buChar char="•"/>
              <a:defRPr/>
            </a:pPr>
            <a:endParaRPr lang="en-US" altLang="en-US" sz="1100" dirty="0"/>
          </a:p>
          <a:p>
            <a:pPr marL="174159" indent="-174159" defTabSz="928848">
              <a:buFont typeface="Arial" panose="020B0604020202020204" pitchFamily="34" charset="0"/>
              <a:buChar char="•"/>
              <a:defRPr/>
            </a:pPr>
            <a:r>
              <a:rPr lang="en-US" altLang="en-US" b="1" dirty="0"/>
              <a:t>Providing information on specific topics: </a:t>
            </a:r>
            <a:r>
              <a:rPr lang="en-US" altLang="en-US" dirty="0"/>
              <a:t>One example is the “Parent’s Advocacy Guide to Policy 2419,” which we often send to parents to help educate them in navigating school policies as it relates to their special needs child. This guide also helps to inform them of their rights and responsibilities, as the parent or guardian of a special needs child. Help Me Grow includes an “All About Me” book in this case as well. The parent can complete the book by filling in the requested information, then providing it to their child’s teacher or daycare provider. The hope is that the information in the book will assist the individual in working with their child in a more affective manner, and in a way that is less stressful for the child.</a:t>
            </a:r>
            <a:endParaRPr lang="en-US" altLang="en-US" sz="1100" dirty="0"/>
          </a:p>
          <a:p>
            <a:pPr marL="174159" indent="-174159" defTabSz="928848">
              <a:buFont typeface="Arial" panose="020B0604020202020204" pitchFamily="34" charset="0"/>
              <a:buChar char="•"/>
              <a:defRPr/>
            </a:pPr>
            <a:endParaRPr lang="en-US" altLang="en-US" dirty="0"/>
          </a:p>
          <a:p>
            <a:pPr marL="174159" indent="-174159" defTabSz="928848">
              <a:buFont typeface="Arial" panose="020B0604020202020204" pitchFamily="34" charset="0"/>
              <a:buChar char="•"/>
              <a:defRPr/>
            </a:pPr>
            <a:r>
              <a:rPr lang="en-US" altLang="en-US" dirty="0"/>
              <a:t>West Virginia Help Me Grow assists families by enrolling children in the Help Me Grow program. Staff and parents complete developmental screening to help families understand and monitor their child’s developmental growth.  </a:t>
            </a:r>
            <a:endParaRPr lang="en-US" altLang="en-US" sz="1100" dirty="0"/>
          </a:p>
          <a:p>
            <a:pPr marL="174159" indent="-174159" defTabSz="928848">
              <a:buFont typeface="Arial" panose="020B0604020202020204" pitchFamily="34" charset="0"/>
              <a:buChar char="•"/>
              <a:defRPr/>
            </a:pPr>
            <a:endParaRPr lang="en-US" altLang="en-US" dirty="0"/>
          </a:p>
          <a:p>
            <a:pPr marL="174159" indent="-174159" defTabSz="928848">
              <a:buFont typeface="Arial" panose="020B0604020202020204" pitchFamily="34" charset="0"/>
              <a:buChar char="•"/>
              <a:defRPr/>
            </a:pPr>
            <a:r>
              <a:rPr lang="en-US" altLang="en-US" b="1" dirty="0"/>
              <a:t>Help Me Grow provides referrals to </a:t>
            </a:r>
            <a:r>
              <a:rPr lang="en-US" altLang="en-US" dirty="0"/>
              <a:t>community agencies and resources such as: Birth to Three, Home Visitation, Children with Special Health Care Needs and many others.</a:t>
            </a:r>
            <a:endParaRPr lang="en-US" altLang="en-US" sz="1100" dirty="0"/>
          </a:p>
          <a:p>
            <a:pPr defTabSz="928848">
              <a:defRPr/>
            </a:pPr>
            <a:endParaRPr lang="en-US" altLang="en-US" dirty="0"/>
          </a:p>
          <a:p>
            <a:pPr marL="174159" indent="-174159" defTabSz="928848">
              <a:buFont typeface="Arial" panose="020B0604020202020204" pitchFamily="34" charset="0"/>
              <a:buChar char="•"/>
              <a:defRPr/>
            </a:pPr>
            <a:r>
              <a:rPr lang="en-US" altLang="en-US" dirty="0"/>
              <a:t>It is the practice of Help Me Grow Call Care Coordinators to </a:t>
            </a:r>
            <a:r>
              <a:rPr lang="en-US" altLang="en-US" b="1" dirty="0"/>
              <a:t>Follow-Up</a:t>
            </a:r>
            <a:r>
              <a:rPr lang="en-US" altLang="en-US" dirty="0"/>
              <a:t> with families to assure they are receiving the services</a:t>
            </a:r>
            <a:r>
              <a:rPr lang="en-US" altLang="en-US" b="1" dirty="0"/>
              <a:t> </a:t>
            </a:r>
            <a:r>
              <a:rPr lang="en-US" altLang="en-US" dirty="0"/>
              <a:t>needed, and to promote communication between those families and the service providers requested. The care coordinator will try to accomplish this in such a manner that educates the family to advocate for their child. </a:t>
            </a:r>
            <a:endParaRPr lang="en-US" altLang="en-US" sz="1100" dirty="0"/>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8</a:t>
            </a:fld>
            <a:endParaRPr lang="en-US" dirty="0"/>
          </a:p>
        </p:txBody>
      </p:sp>
    </p:spTree>
    <p:extLst>
      <p:ext uri="{BB962C8B-B14F-4D97-AF65-F5344CB8AC3E}">
        <p14:creationId xmlns:p14="http://schemas.microsoft.com/office/powerpoint/2010/main" val="3568783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spcBef>
                <a:spcPts val="584"/>
              </a:spcBef>
              <a:spcAft>
                <a:spcPts val="1524"/>
              </a:spcAft>
            </a:pPr>
            <a:r>
              <a:rPr lang="en-US" altLang="en-US" b="1" dirty="0"/>
              <a:t>Lastly, </a:t>
            </a:r>
            <a:r>
              <a:rPr lang="en-US" altLang="en-US" dirty="0"/>
              <a:t>is the component of </a:t>
            </a:r>
            <a:r>
              <a:rPr lang="en-US" altLang="en-US" b="1" dirty="0"/>
              <a:t>Data Collection:</a:t>
            </a:r>
          </a:p>
          <a:p>
            <a:pPr marL="0" lvl="2">
              <a:spcBef>
                <a:spcPts val="584"/>
              </a:spcBef>
              <a:spcAft>
                <a:spcPts val="1524"/>
              </a:spcAft>
            </a:pPr>
            <a:endParaRPr lang="en-US" altLang="en-US" b="1" dirty="0"/>
          </a:p>
          <a:p>
            <a:pPr marL="0" lvl="2">
              <a:spcBef>
                <a:spcPts val="584"/>
              </a:spcBef>
              <a:spcAft>
                <a:spcPts val="1524"/>
              </a:spcAft>
            </a:pPr>
            <a:r>
              <a:rPr lang="en-US" altLang="en-US" dirty="0"/>
              <a:t>    The kinds of data we collect are…</a:t>
            </a:r>
          </a:p>
          <a:p>
            <a:pPr marL="812742" lvl="3" indent="-348318">
              <a:spcBef>
                <a:spcPts val="584"/>
              </a:spcBef>
              <a:spcAft>
                <a:spcPts val="1524"/>
              </a:spcAft>
              <a:buFont typeface="Wingdings" pitchFamily="2" charset="2"/>
              <a:buChar char="§"/>
            </a:pPr>
            <a:r>
              <a:rPr lang="en-US" altLang="en-US" dirty="0"/>
              <a:t>The number of children enrolled, by county.</a:t>
            </a:r>
          </a:p>
          <a:p>
            <a:pPr marL="812742" lvl="3" indent="-348318">
              <a:spcBef>
                <a:spcPts val="584"/>
              </a:spcBef>
              <a:spcAft>
                <a:spcPts val="1524"/>
              </a:spcAft>
              <a:buFont typeface="Wingdings" pitchFamily="2" charset="2"/>
              <a:buChar char="§"/>
            </a:pPr>
            <a:r>
              <a:rPr lang="en-US" altLang="en-US" dirty="0"/>
              <a:t>Who is referring to Help Me Grow?</a:t>
            </a:r>
          </a:p>
          <a:p>
            <a:pPr marL="812742" lvl="3" indent="-348318">
              <a:spcBef>
                <a:spcPts val="584"/>
              </a:spcBef>
              <a:spcAft>
                <a:spcPts val="1524"/>
              </a:spcAft>
              <a:buFont typeface="Wingdings" pitchFamily="2" charset="2"/>
              <a:buChar char="§"/>
            </a:pPr>
            <a:r>
              <a:rPr lang="en-US" altLang="en-US" dirty="0"/>
              <a:t>The various agencies and early intervention specialists that Help Me grow refers to.</a:t>
            </a:r>
          </a:p>
          <a:p>
            <a:pPr marL="812742" lvl="3" indent="-348318">
              <a:spcBef>
                <a:spcPts val="584"/>
              </a:spcBef>
              <a:spcAft>
                <a:spcPts val="1524"/>
              </a:spcAft>
              <a:buFont typeface="Wingdings" pitchFamily="2" charset="2"/>
              <a:buChar char="§"/>
            </a:pPr>
            <a:r>
              <a:rPr lang="en-US" altLang="en-US" dirty="0"/>
              <a:t>The number of completed ASQ developmental screenings received and shared with the medical provider</a:t>
            </a:r>
          </a:p>
          <a:p>
            <a:pPr marL="812742" lvl="3" indent="-348318">
              <a:spcBef>
                <a:spcPts val="584"/>
              </a:spcBef>
              <a:spcAft>
                <a:spcPts val="1524"/>
              </a:spcAft>
              <a:buFont typeface="Wingdings" pitchFamily="2" charset="2"/>
              <a:buChar char="§"/>
            </a:pPr>
            <a:r>
              <a:rPr lang="en-US" altLang="en-US" dirty="0"/>
              <a:t>Who initially contacted HMG?</a:t>
            </a:r>
          </a:p>
          <a:p>
            <a:pPr marL="812742" lvl="3" indent="-348318">
              <a:spcBef>
                <a:spcPts val="584"/>
              </a:spcBef>
              <a:spcAft>
                <a:spcPts val="1524"/>
              </a:spcAft>
              <a:buFont typeface="Wingdings" pitchFamily="2" charset="2"/>
              <a:buChar char="§"/>
            </a:pPr>
            <a:r>
              <a:rPr lang="en-US" altLang="en-US" dirty="0"/>
              <a:t>How did they hear about HMG?</a:t>
            </a:r>
          </a:p>
          <a:p>
            <a:pPr marL="812742" lvl="3" indent="-348318">
              <a:spcBef>
                <a:spcPts val="584"/>
              </a:spcBef>
              <a:spcAft>
                <a:spcPts val="1524"/>
              </a:spcAft>
              <a:buFont typeface="Wingdings" pitchFamily="2" charset="2"/>
              <a:buChar char="§"/>
            </a:pPr>
            <a:r>
              <a:rPr lang="en-US" altLang="en-US" dirty="0"/>
              <a:t>What the types of Issues and Concerns were, that prompted the referral (Behavioral, Hearing, Mental Health, Vision, etc.)?</a:t>
            </a:r>
          </a:p>
          <a:p>
            <a:pPr marL="812742" lvl="3" indent="-348318">
              <a:spcBef>
                <a:spcPts val="584"/>
              </a:spcBef>
              <a:spcAft>
                <a:spcPts val="1524"/>
              </a:spcAft>
              <a:buFont typeface="Wingdings" pitchFamily="2" charset="2"/>
              <a:buChar char="§"/>
            </a:pPr>
            <a:r>
              <a:rPr lang="en-US" altLang="en-US" dirty="0"/>
              <a:t>Gaps and Barriers are broken down into categories. For example: What is preventing the family from obtaining services?</a:t>
            </a:r>
          </a:p>
          <a:p>
            <a:endParaRPr lang="en-US" dirty="0"/>
          </a:p>
        </p:txBody>
      </p:sp>
      <p:sp>
        <p:nvSpPr>
          <p:cNvPr id="4" name="Slide Number Placeholder 3"/>
          <p:cNvSpPr>
            <a:spLocks noGrp="1"/>
          </p:cNvSpPr>
          <p:nvPr>
            <p:ph type="sldNum" sz="quarter" idx="10"/>
          </p:nvPr>
        </p:nvSpPr>
        <p:spPr/>
        <p:txBody>
          <a:bodyPr/>
          <a:lstStyle/>
          <a:p>
            <a:fld id="{FB913CCE-68E9-4F43-9FC3-370712E31DFE}" type="slidenum">
              <a:rPr lang="en-US" smtClean="0"/>
              <a:t>9</a:t>
            </a:fld>
            <a:endParaRPr lang="en-US" dirty="0"/>
          </a:p>
        </p:txBody>
      </p:sp>
    </p:spTree>
    <p:extLst>
      <p:ext uri="{BB962C8B-B14F-4D97-AF65-F5344CB8AC3E}">
        <p14:creationId xmlns:p14="http://schemas.microsoft.com/office/powerpoint/2010/main" val="2911970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32031478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398891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62646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157477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9492229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8305821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11E1A-4BE2-4960-8183-254E2A9A0314}"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872517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423750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194030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3344E84-6DD1-41EA-B867-06681EA651A3}" type="datetimeFigureOut">
              <a:rPr lang="en-US" smtClean="0"/>
              <a:t>10/11/2017</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8792178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3344E84-6DD1-41EA-B867-06681EA651A3}" type="datetimeFigureOut">
              <a:rPr lang="en-US" smtClean="0"/>
              <a:t>10/11/2017</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A7F11E1A-4BE2-4960-8183-254E2A9A0314}" type="slidenum">
              <a:rPr lang="en-US" smtClean="0"/>
              <a:t>‹#›</a:t>
            </a:fld>
            <a:endParaRPr lang="en-US" dirty="0"/>
          </a:p>
        </p:txBody>
      </p:sp>
    </p:spTree>
    <p:extLst>
      <p:ext uri="{BB962C8B-B14F-4D97-AF65-F5344CB8AC3E}">
        <p14:creationId xmlns:p14="http://schemas.microsoft.com/office/powerpoint/2010/main" val="74860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83344E84-6DD1-41EA-B867-06681EA651A3}" type="datetimeFigureOut">
              <a:rPr lang="en-US" smtClean="0"/>
              <a:t>10/11/2017</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A7F11E1A-4BE2-4960-8183-254E2A9A0314}" type="slidenum">
              <a:rPr lang="en-US" smtClean="0"/>
              <a:t>‹#›</a:t>
            </a:fld>
            <a:endParaRPr lang="en-US" dirty="0"/>
          </a:p>
        </p:txBody>
      </p:sp>
    </p:spTree>
    <p:extLst>
      <p:ext uri="{BB962C8B-B14F-4D97-AF65-F5344CB8AC3E}">
        <p14:creationId xmlns:p14="http://schemas.microsoft.com/office/powerpoint/2010/main" val="4234115718"/>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336951"/>
            <a:ext cx="9143999" cy="2133918"/>
          </a:xfrm>
          <a:prstGeom prst="rect">
            <a:avLst/>
          </a:prstGeom>
          <a:noFill/>
        </p:spPr>
        <p:txBody>
          <a:bodyPr wrap="square" rtlCol="0">
            <a:spAutoFit/>
          </a:bodyPr>
          <a:lstStyle/>
          <a:p>
            <a:pPr algn="ctr">
              <a:spcAft>
                <a:spcPts val="2000"/>
              </a:spcAft>
            </a:pPr>
            <a:r>
              <a:rPr lang="en-US" sz="4400" b="1" dirty="0">
                <a:ln w="9525">
                  <a:noFill/>
                  <a:prstDash val="solid"/>
                </a:ln>
                <a:effectLst>
                  <a:outerShdw blurRad="38100" dist="38100" dir="2700000" algn="tl">
                    <a:srgbClr val="000000">
                      <a:alpha val="43137"/>
                    </a:srgbClr>
                  </a:outerShdw>
                </a:effectLst>
              </a:rPr>
              <a:t>What is West Virginia</a:t>
            </a:r>
          </a:p>
          <a:p>
            <a:pPr algn="ctr">
              <a:spcAft>
                <a:spcPts val="2000"/>
              </a:spcAft>
            </a:pPr>
            <a:r>
              <a:rPr lang="en-US" sz="7200" b="1" dirty="0">
                <a:ln w="9525">
                  <a:noFill/>
                  <a:prstDash val="solid"/>
                </a:ln>
                <a:effectLst>
                  <a:outerShdw blurRad="38100" dist="38100" dir="2700000" algn="tl">
                    <a:srgbClr val="000000">
                      <a:alpha val="43137"/>
                    </a:srgbClr>
                  </a:outerShdw>
                </a:effectLst>
              </a:rPr>
              <a:t>Help Me Grow?</a:t>
            </a:r>
          </a:p>
        </p:txBody>
      </p:sp>
      <p:sp>
        <p:nvSpPr>
          <p:cNvPr id="2" name="Rectangle 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834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64301"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en-US" sz="3200" b="1" dirty="0">
                <a:effectLst>
                  <a:outerShdw blurRad="38100" dist="38100" dir="2700000" algn="tl">
                    <a:srgbClr val="000000">
                      <a:alpha val="43137"/>
                    </a:srgbClr>
                  </a:outerShdw>
                </a:effectLst>
              </a:rPr>
              <a:t>Referral Received</a:t>
            </a:r>
          </a:p>
        </p:txBody>
      </p:sp>
      <p:graphicFrame>
        <p:nvGraphicFramePr>
          <p:cNvPr id="3" name="Diagram 2"/>
          <p:cNvGraphicFramePr/>
          <p:nvPr/>
        </p:nvGraphicFramePr>
        <p:xfrm>
          <a:off x="355002" y="1054249"/>
          <a:ext cx="8412480" cy="5473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866775" y="307688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866775" y="4652443"/>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743085" y="510460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4044950" y="465405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4044950" y="3065102"/>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925837" y="1962944"/>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a:off x="6818313" y="308870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6607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64301"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1082675" y="240467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1092200" y="460018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904122" y="5001419"/>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4200525" y="456463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4200525" y="310871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997274" y="2059781"/>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a:off x="6858000" y="311657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903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1417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1114425" y="239355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1114425" y="3862589"/>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3400827" y="5641181"/>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4222750" y="457575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4222750" y="3106717"/>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6022674" y="2116931"/>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1" name="Arrow: Down 10"/>
          <p:cNvSpPr/>
          <p:nvPr/>
        </p:nvSpPr>
        <p:spPr>
          <a:xfrm>
            <a:off x="6858000" y="316877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2"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524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4415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684213" y="309364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684213" y="462264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a:off x="6845170" y="240410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6200000">
            <a:off x="2508652" y="5125244"/>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556834" y="1370806"/>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rot="10800000">
            <a:off x="3749675" y="2359369"/>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1" name="Arrow: Down 10"/>
          <p:cNvSpPr/>
          <p:nvPr/>
        </p:nvSpPr>
        <p:spPr>
          <a:xfrm rot="10800000">
            <a:off x="3749675" y="391834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2"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0719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1417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684213" y="3136508"/>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684213" y="4635525"/>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439687" y="5088731"/>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3759200" y="460573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3759200" y="237220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555065" y="1377156"/>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1" name="Arrow: Down 10"/>
          <p:cNvSpPr/>
          <p:nvPr/>
        </p:nvSpPr>
        <p:spPr>
          <a:xfrm>
            <a:off x="6900863" y="239197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2"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9808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4415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684213" y="309364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704850" y="4557320"/>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398594" y="5028406"/>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3781425" y="456674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3781425" y="3082723"/>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6056012" y="1445419"/>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a:off x="6889750" y="243095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8407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49" y="355448"/>
            <a:ext cx="8789129"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695325" y="275303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695325" y="4282029"/>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505477" y="4742656"/>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3362325" y="426124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3362325" y="2747242"/>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172659" y="1702594"/>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a:off x="6438900" y="348716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6291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67974"/>
            <a:ext cx="872916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Path of a Referral</a:t>
            </a:r>
          </a:p>
        </p:txBody>
      </p:sp>
      <p:graphicFrame>
        <p:nvGraphicFramePr>
          <p:cNvPr id="3" name="Diagram 2"/>
          <p:cNvGraphicFramePr/>
          <p:nvPr/>
        </p:nvGraphicFramePr>
        <p:xfrm>
          <a:off x="523874" y="1066800"/>
          <a:ext cx="8162926" cy="5362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rrow: Down 3"/>
          <p:cNvSpPr/>
          <p:nvPr/>
        </p:nvSpPr>
        <p:spPr>
          <a:xfrm>
            <a:off x="715963" y="273804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Arrow: Down 4"/>
          <p:cNvSpPr/>
          <p:nvPr/>
        </p:nvSpPr>
        <p:spPr>
          <a:xfrm>
            <a:off x="715963" y="4282031"/>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Arrow: Down 5"/>
          <p:cNvSpPr/>
          <p:nvPr/>
        </p:nvSpPr>
        <p:spPr>
          <a:xfrm rot="16200000">
            <a:off x="2489784" y="4772819"/>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Arrow: Down 6"/>
          <p:cNvSpPr/>
          <p:nvPr/>
        </p:nvSpPr>
        <p:spPr>
          <a:xfrm rot="10800000">
            <a:off x="3375025" y="4248543"/>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8" name="Arrow: Down 7"/>
          <p:cNvSpPr/>
          <p:nvPr/>
        </p:nvSpPr>
        <p:spPr>
          <a:xfrm rot="10800000">
            <a:off x="3375025" y="2734536"/>
            <a:ext cx="342900" cy="471487"/>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9" name="Arrow: Down 8"/>
          <p:cNvSpPr/>
          <p:nvPr/>
        </p:nvSpPr>
        <p:spPr>
          <a:xfrm rot="16200000">
            <a:off x="5172659" y="1694656"/>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 name="Arrow: Down 9"/>
          <p:cNvSpPr/>
          <p:nvPr/>
        </p:nvSpPr>
        <p:spPr>
          <a:xfrm>
            <a:off x="6470650" y="2738045"/>
            <a:ext cx="342900" cy="471488"/>
          </a:xfrm>
          <a:prstGeom prst="down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
          <p:cNvPicPr>
            <a:picLocks noChangeAspect="1"/>
          </p:cNvPicPr>
          <p:nvPr/>
        </p:nvPicPr>
        <p:blipFill>
          <a:blip r:embed="rId8">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6599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4415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sp>
        <p:nvSpPr>
          <p:cNvPr id="3" name="Rectangle 2"/>
          <p:cNvSpPr/>
          <p:nvPr/>
        </p:nvSpPr>
        <p:spPr>
          <a:xfrm>
            <a:off x="885825" y="1550988"/>
            <a:ext cx="2771775" cy="13716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Communication</a:t>
            </a:r>
          </a:p>
        </p:txBody>
      </p:sp>
      <p:sp>
        <p:nvSpPr>
          <p:cNvPr id="5" name="Rectangle 4"/>
          <p:cNvSpPr/>
          <p:nvPr/>
        </p:nvSpPr>
        <p:spPr>
          <a:xfrm>
            <a:off x="3798888" y="1550988"/>
            <a:ext cx="4538662" cy="1371600"/>
          </a:xfrm>
          <a:prstGeom prst="rect">
            <a:avLst/>
          </a:prstGeom>
          <a:solidFill>
            <a:srgbClr val="16AE3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Fine Motor Skills</a:t>
            </a:r>
          </a:p>
        </p:txBody>
      </p:sp>
      <p:sp>
        <p:nvSpPr>
          <p:cNvPr id="6" name="Rectangle 5"/>
          <p:cNvSpPr/>
          <p:nvPr/>
        </p:nvSpPr>
        <p:spPr>
          <a:xfrm>
            <a:off x="885825" y="3059113"/>
            <a:ext cx="4251325" cy="1644650"/>
          </a:xfrm>
          <a:prstGeom prst="rect">
            <a:avLst/>
          </a:prstGeom>
          <a:solidFill>
            <a:srgbClr val="D41102"/>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Gross Motor Skills</a:t>
            </a:r>
          </a:p>
        </p:txBody>
      </p:sp>
      <p:sp>
        <p:nvSpPr>
          <p:cNvPr id="7" name="Rectangle 6"/>
          <p:cNvSpPr/>
          <p:nvPr/>
        </p:nvSpPr>
        <p:spPr>
          <a:xfrm>
            <a:off x="5259388" y="3059113"/>
            <a:ext cx="3078162" cy="2776537"/>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Problem</a:t>
            </a:r>
          </a:p>
          <a:p>
            <a:pPr algn="ctr">
              <a:defRPr/>
            </a:pPr>
            <a:r>
              <a:rPr lang="en-US" sz="2800" dirty="0">
                <a:solidFill>
                  <a:schemeClr val="bg1"/>
                </a:solidFill>
                <a:effectLst>
                  <a:outerShdw blurRad="38100" dist="38100" dir="2700000" algn="tl">
                    <a:srgbClr val="000000">
                      <a:alpha val="43137"/>
                    </a:srgbClr>
                  </a:outerShdw>
                </a:effectLst>
              </a:rPr>
              <a:t>Solving</a:t>
            </a:r>
          </a:p>
        </p:txBody>
      </p:sp>
      <p:sp>
        <p:nvSpPr>
          <p:cNvPr id="8" name="Rectangle 7"/>
          <p:cNvSpPr/>
          <p:nvPr/>
        </p:nvSpPr>
        <p:spPr>
          <a:xfrm>
            <a:off x="885825" y="4849813"/>
            <a:ext cx="4251325" cy="985837"/>
          </a:xfrm>
          <a:prstGeom prst="rect">
            <a:avLst/>
          </a:prstGeom>
          <a:solidFill>
            <a:srgbClr val="13048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Social-Emotional</a:t>
            </a:r>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696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34950" y="355448"/>
            <a:ext cx="874415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sp>
        <p:nvSpPr>
          <p:cNvPr id="4" name="Rectangle 3"/>
          <p:cNvSpPr/>
          <p:nvPr/>
        </p:nvSpPr>
        <p:spPr>
          <a:xfrm>
            <a:off x="3798888" y="1550988"/>
            <a:ext cx="4538662" cy="1371600"/>
          </a:xfrm>
          <a:prstGeom prst="rect">
            <a:avLst/>
          </a:prstGeom>
          <a:solidFill>
            <a:srgbClr val="16AE3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Fine Motor Skills</a:t>
            </a:r>
          </a:p>
        </p:txBody>
      </p:sp>
      <p:sp>
        <p:nvSpPr>
          <p:cNvPr id="5" name="Rectangle 4"/>
          <p:cNvSpPr/>
          <p:nvPr/>
        </p:nvSpPr>
        <p:spPr>
          <a:xfrm>
            <a:off x="5259388" y="3059113"/>
            <a:ext cx="3078162" cy="2776537"/>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Problem</a:t>
            </a:r>
          </a:p>
          <a:p>
            <a:pPr algn="ctr">
              <a:defRPr/>
            </a:pPr>
            <a:r>
              <a:rPr lang="en-US" sz="2800" dirty="0">
                <a:solidFill>
                  <a:schemeClr val="bg1"/>
                </a:solidFill>
                <a:effectLst>
                  <a:outerShdw blurRad="38100" dist="38100" dir="2700000" algn="tl">
                    <a:srgbClr val="000000">
                      <a:alpha val="43137"/>
                    </a:srgbClr>
                  </a:outerShdw>
                </a:effectLst>
              </a:rPr>
              <a:t>Solving</a:t>
            </a:r>
          </a:p>
        </p:txBody>
      </p:sp>
      <p:sp>
        <p:nvSpPr>
          <p:cNvPr id="6" name="Rectangle 5"/>
          <p:cNvSpPr/>
          <p:nvPr/>
        </p:nvSpPr>
        <p:spPr>
          <a:xfrm>
            <a:off x="885825" y="4849813"/>
            <a:ext cx="4251325" cy="985837"/>
          </a:xfrm>
          <a:prstGeom prst="rect">
            <a:avLst/>
          </a:prstGeom>
          <a:solidFill>
            <a:srgbClr val="13048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Social-Emotional</a:t>
            </a:r>
          </a:p>
        </p:txBody>
      </p:sp>
      <p:sp>
        <p:nvSpPr>
          <p:cNvPr id="7" name="Rectangle 6"/>
          <p:cNvSpPr/>
          <p:nvPr/>
        </p:nvSpPr>
        <p:spPr>
          <a:xfrm>
            <a:off x="885825" y="3059113"/>
            <a:ext cx="4251325" cy="1644650"/>
          </a:xfrm>
          <a:prstGeom prst="rect">
            <a:avLst/>
          </a:prstGeom>
          <a:solidFill>
            <a:srgbClr val="D41102"/>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Gross Motor Skills</a:t>
            </a:r>
          </a:p>
        </p:txBody>
      </p:sp>
      <p:sp>
        <p:nvSpPr>
          <p:cNvPr id="8" name="Rectangle 7"/>
          <p:cNvSpPr/>
          <p:nvPr/>
        </p:nvSpPr>
        <p:spPr>
          <a:xfrm>
            <a:off x="492369" y="1252025"/>
            <a:ext cx="4867422" cy="2419643"/>
          </a:xfrm>
          <a:prstGeom prst="rect">
            <a:avLst/>
          </a:prstGeom>
          <a:solidFill>
            <a:srgbClr val="00AAE6"/>
          </a:solidFill>
          <a:ln w="28575">
            <a:solidFill>
              <a:srgbClr val="FFFF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800" dirty="0">
                <a:solidFill>
                  <a:srgbClr val="FFFFFF"/>
                </a:solidFill>
                <a:effectLst>
                  <a:outerShdw blurRad="38100" dist="38100" dir="2700000" algn="tl">
                    <a:srgbClr val="000000">
                      <a:alpha val="43137"/>
                    </a:srgbClr>
                  </a:outerShdw>
                </a:effectLst>
              </a:rPr>
              <a:t>Communication</a:t>
            </a:r>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54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3175" y="355448"/>
            <a:ext cx="8984006"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The Four Components of Help Me Grow</a:t>
            </a:r>
          </a:p>
        </p:txBody>
      </p:sp>
      <p:sp>
        <p:nvSpPr>
          <p:cNvPr id="3" name="Rectangle: Rounded Corners 2"/>
          <p:cNvSpPr/>
          <p:nvPr/>
        </p:nvSpPr>
        <p:spPr>
          <a:xfrm>
            <a:off x="1251343" y="1234909"/>
            <a:ext cx="2696066" cy="2309567"/>
          </a:xfrm>
          <a:prstGeom prst="roundRect">
            <a:avLst/>
          </a:prstGeom>
          <a:solidFill>
            <a:srgbClr val="009ED6"/>
          </a:solidFill>
          <a:ln>
            <a:noFill/>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2300" b="1" dirty="0"/>
              <a:t>Child Healthcare Provider Outreach</a:t>
            </a:r>
          </a:p>
        </p:txBody>
      </p:sp>
      <p:sp>
        <p:nvSpPr>
          <p:cNvPr id="5" name="Rectangle: Rounded Corners 4"/>
          <p:cNvSpPr/>
          <p:nvPr/>
        </p:nvSpPr>
        <p:spPr>
          <a:xfrm>
            <a:off x="5058070" y="1234910"/>
            <a:ext cx="2696066" cy="2309567"/>
          </a:xfrm>
          <a:prstGeom prst="roundRect">
            <a:avLst/>
          </a:prstGeom>
          <a:solidFill>
            <a:srgbClr val="DE0000"/>
          </a:solidFill>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2300" b="1" dirty="0"/>
              <a:t>Community</a:t>
            </a:r>
          </a:p>
          <a:p>
            <a:pPr algn="ctr">
              <a:defRPr/>
            </a:pPr>
            <a:r>
              <a:rPr lang="en-US" sz="2300" b="1" dirty="0"/>
              <a:t>Outreach</a:t>
            </a:r>
          </a:p>
        </p:txBody>
      </p:sp>
      <p:sp>
        <p:nvSpPr>
          <p:cNvPr id="6" name="Rectangle: Rounded Corners 5"/>
          <p:cNvSpPr/>
          <p:nvPr/>
        </p:nvSpPr>
        <p:spPr>
          <a:xfrm>
            <a:off x="1251343" y="3988880"/>
            <a:ext cx="2696066" cy="2309567"/>
          </a:xfrm>
          <a:prstGeom prst="roundRect">
            <a:avLst/>
          </a:prstGeom>
          <a:solidFill>
            <a:srgbClr val="7030A0"/>
          </a:solidFill>
          <a:ln>
            <a:noFill/>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2300" b="1" dirty="0"/>
              <a:t>Centralized Telephone Access Point</a:t>
            </a:r>
          </a:p>
        </p:txBody>
      </p:sp>
      <p:sp>
        <p:nvSpPr>
          <p:cNvPr id="7" name="Rectangle: Rounded Corners 6"/>
          <p:cNvSpPr/>
          <p:nvPr/>
        </p:nvSpPr>
        <p:spPr>
          <a:xfrm>
            <a:off x="5058070" y="3988880"/>
            <a:ext cx="2696066" cy="2309567"/>
          </a:xfrm>
          <a:prstGeom prst="roundRect">
            <a:avLst/>
          </a:prstGeom>
          <a:solidFill>
            <a:srgbClr val="18BE40"/>
          </a:solidFill>
          <a:ln>
            <a:noFill/>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2300" b="1" dirty="0"/>
              <a:t>Data</a:t>
            </a:r>
          </a:p>
          <a:p>
            <a:pPr algn="ctr">
              <a:defRPr/>
            </a:pPr>
            <a:r>
              <a:rPr lang="en-US" sz="2300" b="1" dirty="0"/>
              <a:t>Collection</a:t>
            </a: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3969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825" y="1541463"/>
            <a:ext cx="2790825" cy="1371600"/>
          </a:xfrm>
          <a:prstGeom prst="rect">
            <a:avLst/>
          </a:prstGeom>
          <a:solidFill>
            <a:srgbClr val="00AAE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FFFFFF"/>
                </a:solidFill>
                <a:effectLst>
                  <a:outerShdw blurRad="38100" dist="38100" dir="2700000" algn="tl">
                    <a:srgbClr val="000000">
                      <a:alpha val="43137"/>
                    </a:srgbClr>
                  </a:outerShdw>
                </a:effectLst>
              </a:rPr>
              <a:t>Communication</a:t>
            </a:r>
          </a:p>
        </p:txBody>
      </p:sp>
      <p:sp>
        <p:nvSpPr>
          <p:cNvPr id="3" name="Title 1"/>
          <p:cNvSpPr txBox="1">
            <a:spLocks/>
          </p:cNvSpPr>
          <p:nvPr/>
        </p:nvSpPr>
        <p:spPr>
          <a:xfrm>
            <a:off x="234950" y="355448"/>
            <a:ext cx="872916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sp>
        <p:nvSpPr>
          <p:cNvPr id="5" name="Rectangle 4"/>
          <p:cNvSpPr/>
          <p:nvPr/>
        </p:nvSpPr>
        <p:spPr>
          <a:xfrm>
            <a:off x="3798888" y="1550988"/>
            <a:ext cx="4538662" cy="1371600"/>
          </a:xfrm>
          <a:prstGeom prst="rect">
            <a:avLst/>
          </a:prstGeom>
          <a:solidFill>
            <a:srgbClr val="16AE3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Fine Motor Skills</a:t>
            </a:r>
          </a:p>
        </p:txBody>
      </p:sp>
      <p:sp>
        <p:nvSpPr>
          <p:cNvPr id="6" name="Rectangle 5"/>
          <p:cNvSpPr/>
          <p:nvPr/>
        </p:nvSpPr>
        <p:spPr>
          <a:xfrm>
            <a:off x="5259388" y="3059113"/>
            <a:ext cx="3078162" cy="2776537"/>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Problem</a:t>
            </a:r>
          </a:p>
          <a:p>
            <a:pPr algn="ctr">
              <a:defRPr/>
            </a:pPr>
            <a:r>
              <a:rPr lang="en-US" sz="2800" dirty="0">
                <a:solidFill>
                  <a:schemeClr val="bg1"/>
                </a:solidFill>
                <a:effectLst>
                  <a:outerShdw blurRad="38100" dist="38100" dir="2700000" algn="tl">
                    <a:srgbClr val="000000">
                      <a:alpha val="43137"/>
                    </a:srgbClr>
                  </a:outerShdw>
                </a:effectLst>
              </a:rPr>
              <a:t>Solving</a:t>
            </a:r>
          </a:p>
        </p:txBody>
      </p:sp>
      <p:sp>
        <p:nvSpPr>
          <p:cNvPr id="7" name="Rectangle 6"/>
          <p:cNvSpPr/>
          <p:nvPr/>
        </p:nvSpPr>
        <p:spPr>
          <a:xfrm>
            <a:off x="885825" y="4849813"/>
            <a:ext cx="4251325" cy="985837"/>
          </a:xfrm>
          <a:prstGeom prst="rect">
            <a:avLst/>
          </a:prstGeom>
          <a:solidFill>
            <a:srgbClr val="13048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Social-Emotional</a:t>
            </a:r>
          </a:p>
        </p:txBody>
      </p:sp>
      <p:sp>
        <p:nvSpPr>
          <p:cNvPr id="8" name="Rectangle 7"/>
          <p:cNvSpPr/>
          <p:nvPr/>
        </p:nvSpPr>
        <p:spPr>
          <a:xfrm>
            <a:off x="618978" y="2617788"/>
            <a:ext cx="5261317" cy="2474717"/>
          </a:xfrm>
          <a:prstGeom prst="rect">
            <a:avLst/>
          </a:prstGeom>
          <a:solidFill>
            <a:srgbClr val="D41102"/>
          </a:solidFill>
          <a:ln w="28575">
            <a:solidFill>
              <a:srgbClr val="FFFF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800" dirty="0">
                <a:solidFill>
                  <a:schemeClr val="bg1"/>
                </a:solidFill>
                <a:effectLst>
                  <a:outerShdw blurRad="38100" dist="38100" dir="2700000" algn="tl">
                    <a:srgbClr val="000000">
                      <a:alpha val="43137"/>
                    </a:srgbClr>
                  </a:outerShdw>
                </a:effectLst>
              </a:rPr>
              <a:t>Gross Motor Skills</a:t>
            </a:r>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2150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825" y="1541463"/>
            <a:ext cx="2790825" cy="1371600"/>
          </a:xfrm>
          <a:prstGeom prst="rect">
            <a:avLst/>
          </a:prstGeom>
          <a:solidFill>
            <a:srgbClr val="00AAE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FFFFFF"/>
                </a:solidFill>
                <a:effectLst>
                  <a:outerShdw blurRad="38100" dist="38100" dir="2700000" algn="tl">
                    <a:srgbClr val="000000">
                      <a:alpha val="43137"/>
                    </a:srgbClr>
                  </a:outerShdw>
                </a:effectLst>
              </a:rPr>
              <a:t>Communication</a:t>
            </a:r>
          </a:p>
        </p:txBody>
      </p:sp>
      <p:sp>
        <p:nvSpPr>
          <p:cNvPr id="3" name="Rectangle 2"/>
          <p:cNvSpPr/>
          <p:nvPr/>
        </p:nvSpPr>
        <p:spPr>
          <a:xfrm>
            <a:off x="885825" y="3059113"/>
            <a:ext cx="4251325" cy="1644650"/>
          </a:xfrm>
          <a:prstGeom prst="rect">
            <a:avLst/>
          </a:prstGeom>
          <a:solidFill>
            <a:srgbClr val="D41102"/>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Gross Motor Skills</a:t>
            </a:r>
          </a:p>
        </p:txBody>
      </p:sp>
      <p:sp>
        <p:nvSpPr>
          <p:cNvPr id="4" name="Rectangle 3"/>
          <p:cNvSpPr/>
          <p:nvPr/>
        </p:nvSpPr>
        <p:spPr>
          <a:xfrm>
            <a:off x="885825" y="4849813"/>
            <a:ext cx="4251325" cy="985837"/>
          </a:xfrm>
          <a:prstGeom prst="rect">
            <a:avLst/>
          </a:prstGeom>
          <a:solidFill>
            <a:srgbClr val="13048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Social-Emotional</a:t>
            </a:r>
          </a:p>
        </p:txBody>
      </p:sp>
      <p:sp>
        <p:nvSpPr>
          <p:cNvPr id="5" name="Rectangle 4"/>
          <p:cNvSpPr/>
          <p:nvPr/>
        </p:nvSpPr>
        <p:spPr>
          <a:xfrm>
            <a:off x="5259388" y="3059113"/>
            <a:ext cx="3078162" cy="2776537"/>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Problem</a:t>
            </a:r>
          </a:p>
          <a:p>
            <a:pPr algn="ctr">
              <a:defRPr/>
            </a:pPr>
            <a:r>
              <a:rPr lang="en-US" sz="2800" dirty="0">
                <a:solidFill>
                  <a:schemeClr val="bg1"/>
                </a:solidFill>
                <a:effectLst>
                  <a:outerShdw blurRad="38100" dist="38100" dir="2700000" algn="tl">
                    <a:srgbClr val="000000">
                      <a:alpha val="43137"/>
                    </a:srgbClr>
                  </a:outerShdw>
                </a:effectLst>
              </a:rPr>
              <a:t>Solving</a:t>
            </a:r>
          </a:p>
        </p:txBody>
      </p:sp>
      <p:sp>
        <p:nvSpPr>
          <p:cNvPr id="6" name="Rectangle 5"/>
          <p:cNvSpPr/>
          <p:nvPr/>
        </p:nvSpPr>
        <p:spPr>
          <a:xfrm>
            <a:off x="2715065" y="1211263"/>
            <a:ext cx="5971735" cy="2375999"/>
          </a:xfrm>
          <a:prstGeom prst="rect">
            <a:avLst/>
          </a:prstGeom>
          <a:solidFill>
            <a:srgbClr val="16AE3A"/>
          </a:solidFill>
          <a:ln w="28575">
            <a:solidFill>
              <a:srgbClr val="FFFF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800" dirty="0">
                <a:solidFill>
                  <a:schemeClr val="bg1"/>
                </a:solidFill>
                <a:effectLst>
                  <a:outerShdw blurRad="38100" dist="38100" dir="2700000" algn="tl">
                    <a:srgbClr val="000000">
                      <a:alpha val="43137"/>
                    </a:srgbClr>
                  </a:outerShdw>
                </a:effectLst>
              </a:rPr>
              <a:t>Fine Motor Skills</a:t>
            </a:r>
          </a:p>
        </p:txBody>
      </p:sp>
      <p:sp>
        <p:nvSpPr>
          <p:cNvPr id="7" name="Title 1"/>
          <p:cNvSpPr txBox="1">
            <a:spLocks/>
          </p:cNvSpPr>
          <p:nvPr/>
        </p:nvSpPr>
        <p:spPr>
          <a:xfrm>
            <a:off x="234950" y="355448"/>
            <a:ext cx="871417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500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2916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sp>
        <p:nvSpPr>
          <p:cNvPr id="3" name="Rectangle 2"/>
          <p:cNvSpPr/>
          <p:nvPr/>
        </p:nvSpPr>
        <p:spPr>
          <a:xfrm>
            <a:off x="885825" y="1541463"/>
            <a:ext cx="2790825" cy="1371600"/>
          </a:xfrm>
          <a:prstGeom prst="rect">
            <a:avLst/>
          </a:prstGeom>
          <a:solidFill>
            <a:srgbClr val="00AAE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FFFFFF"/>
                </a:solidFill>
                <a:effectLst>
                  <a:outerShdw blurRad="38100" dist="38100" dir="2700000" algn="tl">
                    <a:srgbClr val="000000">
                      <a:alpha val="43137"/>
                    </a:srgbClr>
                  </a:outerShdw>
                </a:effectLst>
              </a:rPr>
              <a:t>Communication</a:t>
            </a:r>
          </a:p>
        </p:txBody>
      </p:sp>
      <p:sp>
        <p:nvSpPr>
          <p:cNvPr id="4" name="Rectangle 3"/>
          <p:cNvSpPr/>
          <p:nvPr/>
        </p:nvSpPr>
        <p:spPr>
          <a:xfrm>
            <a:off x="3798888" y="1550988"/>
            <a:ext cx="4538662" cy="1371600"/>
          </a:xfrm>
          <a:prstGeom prst="rect">
            <a:avLst/>
          </a:prstGeom>
          <a:solidFill>
            <a:srgbClr val="16AE3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Fine Motor Skills</a:t>
            </a:r>
          </a:p>
        </p:txBody>
      </p:sp>
      <p:sp>
        <p:nvSpPr>
          <p:cNvPr id="5" name="Rectangle 4"/>
          <p:cNvSpPr/>
          <p:nvPr/>
        </p:nvSpPr>
        <p:spPr>
          <a:xfrm>
            <a:off x="885825" y="3059113"/>
            <a:ext cx="4251325" cy="1644650"/>
          </a:xfrm>
          <a:prstGeom prst="rect">
            <a:avLst/>
          </a:prstGeom>
          <a:solidFill>
            <a:srgbClr val="D41102"/>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Gross Motor Skills</a:t>
            </a:r>
          </a:p>
        </p:txBody>
      </p:sp>
      <p:sp>
        <p:nvSpPr>
          <p:cNvPr id="6" name="Rectangle 5"/>
          <p:cNvSpPr/>
          <p:nvPr/>
        </p:nvSpPr>
        <p:spPr>
          <a:xfrm>
            <a:off x="885825" y="4849813"/>
            <a:ext cx="4251325" cy="985837"/>
          </a:xfrm>
          <a:prstGeom prst="rect">
            <a:avLst/>
          </a:prstGeom>
          <a:solidFill>
            <a:srgbClr val="13048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Social-Emotional</a:t>
            </a:r>
          </a:p>
        </p:txBody>
      </p:sp>
      <p:sp>
        <p:nvSpPr>
          <p:cNvPr id="7" name="Rectangle 6"/>
          <p:cNvSpPr/>
          <p:nvPr/>
        </p:nvSpPr>
        <p:spPr>
          <a:xfrm>
            <a:off x="4206241" y="2335237"/>
            <a:ext cx="4600134" cy="3882683"/>
          </a:xfrm>
          <a:prstGeom prst="rect">
            <a:avLst/>
          </a:prstGeom>
          <a:solidFill>
            <a:srgbClr val="7030A0"/>
          </a:solidFill>
          <a:ln w="28575">
            <a:solidFill>
              <a:srgbClr val="FFFF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800" dirty="0">
                <a:solidFill>
                  <a:schemeClr val="bg1"/>
                </a:solidFill>
                <a:effectLst>
                  <a:outerShdw blurRad="38100" dist="38100" dir="2700000" algn="tl">
                    <a:srgbClr val="000000">
                      <a:alpha val="43137"/>
                    </a:srgbClr>
                  </a:outerShdw>
                </a:effectLst>
              </a:rPr>
              <a:t>Problem</a:t>
            </a:r>
          </a:p>
          <a:p>
            <a:pPr algn="ctr">
              <a:defRPr/>
            </a:pPr>
            <a:r>
              <a:rPr lang="en-US" sz="4800" dirty="0">
                <a:solidFill>
                  <a:schemeClr val="bg1"/>
                </a:solidFill>
                <a:effectLst>
                  <a:outerShdw blurRad="38100" dist="38100" dir="2700000" algn="tl">
                    <a:srgbClr val="000000">
                      <a:alpha val="43137"/>
                    </a:srgbClr>
                  </a:outerShdw>
                </a:effectLst>
              </a:rPr>
              <a:t>Solving</a:t>
            </a: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7905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2916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Five Developmental Domains</a:t>
            </a:r>
            <a:endParaRPr lang="en-US" altLang="en-US" sz="3200" b="1" baseline="30000" dirty="0">
              <a:effectLst>
                <a:outerShdw blurRad="38100" dist="38100" dir="2700000" algn="tl">
                  <a:srgbClr val="000000">
                    <a:alpha val="43137"/>
                  </a:srgbClr>
                </a:outerShdw>
              </a:effectLst>
            </a:endParaRPr>
          </a:p>
        </p:txBody>
      </p:sp>
      <p:sp>
        <p:nvSpPr>
          <p:cNvPr id="3" name="Rectangle 2"/>
          <p:cNvSpPr/>
          <p:nvPr/>
        </p:nvSpPr>
        <p:spPr>
          <a:xfrm>
            <a:off x="885825" y="1541463"/>
            <a:ext cx="2790825" cy="1371600"/>
          </a:xfrm>
          <a:prstGeom prst="rect">
            <a:avLst/>
          </a:prstGeom>
          <a:solidFill>
            <a:srgbClr val="00AAE6"/>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FFFFFF"/>
                </a:solidFill>
                <a:effectLst>
                  <a:outerShdw blurRad="38100" dist="38100" dir="2700000" algn="tl">
                    <a:srgbClr val="000000">
                      <a:alpha val="43137"/>
                    </a:srgbClr>
                  </a:outerShdw>
                </a:effectLst>
              </a:rPr>
              <a:t>Communication</a:t>
            </a:r>
          </a:p>
        </p:txBody>
      </p:sp>
      <p:sp>
        <p:nvSpPr>
          <p:cNvPr id="4" name="Rectangle 3"/>
          <p:cNvSpPr/>
          <p:nvPr/>
        </p:nvSpPr>
        <p:spPr>
          <a:xfrm>
            <a:off x="3798888" y="1550988"/>
            <a:ext cx="4538662" cy="1371600"/>
          </a:xfrm>
          <a:prstGeom prst="rect">
            <a:avLst/>
          </a:prstGeom>
          <a:solidFill>
            <a:srgbClr val="16AE3A"/>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Fine Motor Skills</a:t>
            </a:r>
          </a:p>
        </p:txBody>
      </p:sp>
      <p:sp>
        <p:nvSpPr>
          <p:cNvPr id="5" name="Rectangle 4"/>
          <p:cNvSpPr/>
          <p:nvPr/>
        </p:nvSpPr>
        <p:spPr>
          <a:xfrm>
            <a:off x="885825" y="3059113"/>
            <a:ext cx="4251325" cy="1644650"/>
          </a:xfrm>
          <a:prstGeom prst="rect">
            <a:avLst/>
          </a:prstGeom>
          <a:solidFill>
            <a:srgbClr val="D41102"/>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Gross Motor Skills</a:t>
            </a:r>
          </a:p>
        </p:txBody>
      </p:sp>
      <p:sp>
        <p:nvSpPr>
          <p:cNvPr id="6" name="Rectangle 5"/>
          <p:cNvSpPr/>
          <p:nvPr/>
        </p:nvSpPr>
        <p:spPr>
          <a:xfrm>
            <a:off x="5259388" y="3059113"/>
            <a:ext cx="3078162" cy="2776537"/>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chemeClr val="bg1"/>
                </a:solidFill>
                <a:effectLst>
                  <a:outerShdw blurRad="38100" dist="38100" dir="2700000" algn="tl">
                    <a:srgbClr val="000000">
                      <a:alpha val="43137"/>
                    </a:srgbClr>
                  </a:outerShdw>
                </a:effectLst>
              </a:rPr>
              <a:t>Problem</a:t>
            </a:r>
          </a:p>
          <a:p>
            <a:pPr algn="ctr">
              <a:defRPr/>
            </a:pPr>
            <a:r>
              <a:rPr lang="en-US" sz="2800" dirty="0">
                <a:solidFill>
                  <a:schemeClr val="bg1"/>
                </a:solidFill>
                <a:effectLst>
                  <a:outerShdw blurRad="38100" dist="38100" dir="2700000" algn="tl">
                    <a:srgbClr val="000000">
                      <a:alpha val="43137"/>
                    </a:srgbClr>
                  </a:outerShdw>
                </a:effectLst>
              </a:rPr>
              <a:t>Solving</a:t>
            </a:r>
          </a:p>
        </p:txBody>
      </p:sp>
      <p:sp>
        <p:nvSpPr>
          <p:cNvPr id="7" name="Rectangle 6"/>
          <p:cNvSpPr/>
          <p:nvPr/>
        </p:nvSpPr>
        <p:spPr>
          <a:xfrm>
            <a:off x="492369" y="3882684"/>
            <a:ext cx="5852160" cy="2250830"/>
          </a:xfrm>
          <a:prstGeom prst="rect">
            <a:avLst/>
          </a:prstGeom>
          <a:solidFill>
            <a:srgbClr val="130486"/>
          </a:solidFill>
          <a:ln w="28575">
            <a:solidFill>
              <a:srgbClr val="FFFFFF"/>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800" dirty="0">
                <a:solidFill>
                  <a:schemeClr val="bg1"/>
                </a:solidFill>
                <a:effectLst>
                  <a:outerShdw blurRad="38100" dist="38100" dir="2700000" algn="tl">
                    <a:srgbClr val="000000">
                      <a:alpha val="43137"/>
                    </a:srgbClr>
                  </a:outerShdw>
                </a:effectLst>
              </a:rPr>
              <a:t>Personal-Social</a:t>
            </a: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5837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4950" y="355448"/>
            <a:ext cx="872916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Ages &amp; Stages ASQ-SE 2</a:t>
            </a:r>
            <a:r>
              <a:rPr lang="en-US" altLang="en-US" sz="2600" b="1" baseline="30000" dirty="0">
                <a:effectLst>
                  <a:outerShdw blurRad="38100" dist="38100" dir="2700000" algn="tl">
                    <a:srgbClr val="000000">
                      <a:alpha val="43137"/>
                    </a:srgbClr>
                  </a:outerShdw>
                </a:effectLst>
              </a:rPr>
              <a:t>TM</a:t>
            </a:r>
          </a:p>
        </p:txBody>
      </p:sp>
      <p:sp>
        <p:nvSpPr>
          <p:cNvPr id="3" name="Content Placeholder 2"/>
          <p:cNvSpPr txBox="1">
            <a:spLocks/>
          </p:cNvSpPr>
          <p:nvPr/>
        </p:nvSpPr>
        <p:spPr>
          <a:xfrm>
            <a:off x="457200" y="1361694"/>
            <a:ext cx="8229600" cy="5194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en-US" altLang="en-US" sz="2800" dirty="0"/>
          </a:p>
          <a:p>
            <a:pPr algn="l">
              <a:defRPr/>
            </a:pPr>
            <a:r>
              <a:rPr lang="en-US" altLang="en-US" dirty="0"/>
              <a:t>18 Month Old Child</a:t>
            </a:r>
          </a:p>
          <a:p>
            <a:pPr algn="l">
              <a:defRPr/>
            </a:pPr>
            <a:endParaRPr lang="en-US" altLang="en-US" dirty="0"/>
          </a:p>
          <a:p>
            <a:pPr marL="400050" lvl="4" algn="l">
              <a:spcAft>
                <a:spcPts val="1500"/>
              </a:spcAft>
              <a:defRPr/>
            </a:pPr>
            <a:r>
              <a:rPr lang="en-US" altLang="en-US" sz="2000" dirty="0"/>
              <a:t>Questions:</a:t>
            </a:r>
          </a:p>
          <a:p>
            <a:pPr marL="628650" lvl="4" algn="l">
              <a:spcAft>
                <a:spcPts val="1500"/>
              </a:spcAft>
              <a:defRPr/>
            </a:pPr>
            <a:r>
              <a:rPr lang="en-US" altLang="en-US" sz="2000" dirty="0"/>
              <a:t>When upset, can your child calm down within 15 minutes?</a:t>
            </a:r>
          </a:p>
          <a:p>
            <a:pPr marL="628650" lvl="4" algn="l">
              <a:spcAft>
                <a:spcPts val="1500"/>
              </a:spcAft>
              <a:defRPr/>
            </a:pPr>
            <a:r>
              <a:rPr lang="en-US" altLang="en-US" sz="2000" dirty="0"/>
              <a:t>Does your child do things over and over and get upset when you try to stop him? For example, does he rock, flap his hands, spin, or ___________ ? (Please describe.)</a:t>
            </a:r>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8649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34950" y="273444"/>
            <a:ext cx="8714178"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Commonly Asked Questions</a:t>
            </a:r>
          </a:p>
        </p:txBody>
      </p:sp>
      <p:sp>
        <p:nvSpPr>
          <p:cNvPr id="5" name="Content Placeholder 2"/>
          <p:cNvSpPr txBox="1">
            <a:spLocks/>
          </p:cNvSpPr>
          <p:nvPr/>
        </p:nvSpPr>
        <p:spPr>
          <a:xfrm>
            <a:off x="-107513" y="536448"/>
            <a:ext cx="8885953" cy="62082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en-US" dirty="0"/>
          </a:p>
          <a:p>
            <a:pPr marL="457200" lvl="3" algn="l">
              <a:spcAft>
                <a:spcPts val="1500"/>
              </a:spcAft>
            </a:pPr>
            <a:r>
              <a:rPr lang="en-US" altLang="en-US" sz="2200" dirty="0"/>
              <a:t>Who is eligible?</a:t>
            </a:r>
          </a:p>
          <a:p>
            <a:pPr marL="1257300" lvl="4" indent="-342900" algn="l">
              <a:spcAft>
                <a:spcPts val="1500"/>
              </a:spcAft>
              <a:buFont typeface="Wingdings" panose="05000000000000000000" pitchFamily="2" charset="2"/>
              <a:buChar char="ü"/>
            </a:pPr>
            <a:r>
              <a:rPr lang="en-US" altLang="en-US" sz="2200" dirty="0"/>
              <a:t>Any child from 1 – 72 months.</a:t>
            </a:r>
          </a:p>
          <a:p>
            <a:pPr marL="457200" lvl="3" algn="l">
              <a:spcAft>
                <a:spcPts val="1500"/>
              </a:spcAft>
            </a:pPr>
            <a:r>
              <a:rPr lang="en-US" altLang="en-US" sz="2200" dirty="0"/>
              <a:t>Can referrals be made before completion of the Ages &amp; Stages ASQ-3</a:t>
            </a:r>
            <a:r>
              <a:rPr lang="en-US" altLang="en-US" sz="2200" baseline="30000" dirty="0"/>
              <a:t>TM</a:t>
            </a:r>
            <a:r>
              <a:rPr lang="en-US" altLang="en-US" sz="2200" dirty="0"/>
              <a:t>?</a:t>
            </a:r>
          </a:p>
          <a:p>
            <a:pPr marL="1257300" lvl="4" indent="-342900" algn="l">
              <a:spcAft>
                <a:spcPts val="1500"/>
              </a:spcAft>
              <a:buFont typeface="Wingdings" panose="05000000000000000000" pitchFamily="2" charset="2"/>
              <a:buChar char="ü"/>
            </a:pPr>
            <a:r>
              <a:rPr lang="en-US" altLang="en-US" sz="2200" dirty="0"/>
              <a:t>When there is immediate need, yes.</a:t>
            </a:r>
          </a:p>
          <a:p>
            <a:pPr marL="457200" lvl="3" algn="l">
              <a:spcAft>
                <a:spcPts val="1500"/>
              </a:spcAft>
            </a:pPr>
            <a:r>
              <a:rPr lang="en-US" altLang="en-US" sz="2200" dirty="0"/>
              <a:t>Does </a:t>
            </a:r>
            <a:r>
              <a:rPr lang="en-US" altLang="en-US" sz="2200" b="1" i="1" dirty="0"/>
              <a:t>Help Me Grow </a:t>
            </a:r>
            <a:r>
              <a:rPr lang="en-US" altLang="en-US" sz="2200" dirty="0"/>
              <a:t>provide in home services?</a:t>
            </a:r>
          </a:p>
          <a:p>
            <a:pPr marL="1257300" lvl="4" indent="-342900" algn="l">
              <a:spcAft>
                <a:spcPts val="1500"/>
              </a:spcAft>
              <a:buFont typeface="Wingdings" panose="05000000000000000000" pitchFamily="2" charset="2"/>
              <a:buChar char="ü"/>
            </a:pPr>
            <a:r>
              <a:rPr lang="en-US" altLang="en-US" sz="2200" dirty="0"/>
              <a:t>No. Help Me Grow is strictly a telephone informational and referral service that links families with supportive resources.</a:t>
            </a:r>
          </a:p>
          <a:p>
            <a:pPr marL="457200" lvl="3" algn="l">
              <a:spcAft>
                <a:spcPts val="1500"/>
              </a:spcAft>
            </a:pPr>
            <a:r>
              <a:rPr lang="en-US" altLang="en-US" sz="2200" dirty="0"/>
              <a:t>Are </a:t>
            </a:r>
            <a:r>
              <a:rPr lang="en-US" altLang="en-US" sz="2200" b="1" i="1" dirty="0"/>
              <a:t>Help Me Grow </a:t>
            </a:r>
            <a:r>
              <a:rPr lang="en-US" altLang="en-US" sz="2200" dirty="0"/>
              <a:t>&amp; Birth To Three one in the same?</a:t>
            </a:r>
          </a:p>
          <a:p>
            <a:pPr marL="1257300" lvl="4" indent="-342900" algn="l">
              <a:spcAft>
                <a:spcPts val="1500"/>
              </a:spcAft>
              <a:buFont typeface="Wingdings" panose="05000000000000000000" pitchFamily="2" charset="2"/>
              <a:buChar char="ü"/>
            </a:pPr>
            <a:r>
              <a:rPr lang="en-US" altLang="en-US" sz="2200" i="1" dirty="0"/>
              <a:t>These are individual programs however, the two have a reciprocal relationship and work hand and hand to try and ensure positive and healthy outcomes for the children they serve.</a:t>
            </a:r>
            <a:endParaRPr lang="en-US" altLang="en-US" sz="2200" dirty="0"/>
          </a:p>
          <a:p>
            <a:pPr marL="457200" lvl="3" algn="l">
              <a:spcAft>
                <a:spcPts val="1500"/>
              </a:spcAft>
            </a:pPr>
            <a:r>
              <a:rPr lang="en-US" altLang="en-US" sz="2200" dirty="0"/>
              <a:t>Who can make a referral?</a:t>
            </a:r>
          </a:p>
          <a:p>
            <a:pPr marL="1257300" lvl="4" indent="-342900" algn="l">
              <a:spcAft>
                <a:spcPts val="1500"/>
              </a:spcAft>
              <a:buFont typeface="Wingdings" panose="05000000000000000000" pitchFamily="2" charset="2"/>
              <a:buChar char="ü"/>
            </a:pPr>
            <a:r>
              <a:rPr lang="en-US" altLang="en-US" sz="2200" i="1" dirty="0"/>
              <a:t>Anyone.  Referrals are received from healthcare providers, teachers, daycare providers, family members, friends, and community agencies such as Children with Special Health Care Needs, Birth to Three and Right From the Start, as well as Home Visitation.</a:t>
            </a:r>
          </a:p>
          <a:p>
            <a:pPr marL="1257300" lvl="4" indent="-342900" algn="l">
              <a:spcAft>
                <a:spcPts val="1500"/>
              </a:spcAft>
              <a:buFont typeface="Wingdings" panose="05000000000000000000" pitchFamily="2" charset="2"/>
              <a:buChar char="ü"/>
            </a:pPr>
            <a:endParaRPr lang="en-US" altLang="en-US" sz="2000" dirty="0"/>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6576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2880" y="342923"/>
            <a:ext cx="8781238" cy="6215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Contact Help Me Grow</a:t>
            </a:r>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3156050905"/>
              </p:ext>
            </p:extLst>
          </p:nvPr>
        </p:nvGraphicFramePr>
        <p:xfrm>
          <a:off x="0" y="1649472"/>
          <a:ext cx="9144000" cy="4196592"/>
        </p:xfrm>
        <a:graphic>
          <a:graphicData uri="http://schemas.openxmlformats.org/drawingml/2006/table">
            <a:tbl>
              <a:tblPr firstRow="1" bandRow="1">
                <a:tableStyleId>{5C22544A-7EE6-4342-B048-85BDC9FD1C3A}</a:tableStyleId>
              </a:tblPr>
              <a:tblGrid>
                <a:gridCol w="4242816">
                  <a:extLst>
                    <a:ext uri="{9D8B030D-6E8A-4147-A177-3AD203B41FA5}">
                      <a16:colId xmlns:a16="http://schemas.microsoft.com/office/drawing/2014/main" val="2237751805"/>
                    </a:ext>
                  </a:extLst>
                </a:gridCol>
                <a:gridCol w="4901184">
                  <a:extLst>
                    <a:ext uri="{9D8B030D-6E8A-4147-A177-3AD203B41FA5}">
                      <a16:colId xmlns:a16="http://schemas.microsoft.com/office/drawing/2014/main" val="3124786003"/>
                    </a:ext>
                  </a:extLst>
                </a:gridCol>
              </a:tblGrid>
              <a:tr h="640080">
                <a:tc>
                  <a:txBody>
                    <a:bodyPr/>
                    <a:lstStyle/>
                    <a:p>
                      <a:pPr algn="r">
                        <a:lnSpc>
                          <a:spcPct val="100000"/>
                        </a:lnSpc>
                      </a:pPr>
                      <a:r>
                        <a:rPr lang="en-US" altLang="en-US" sz="2000" b="0" dirty="0">
                          <a:solidFill>
                            <a:schemeClr val="tx1"/>
                          </a:solidFill>
                        </a:rPr>
                        <a:t>Program Coordinator: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rPr>
                        <a:t>Ruth Maniscalchi</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2698966"/>
                  </a:ext>
                </a:extLst>
              </a:tr>
              <a:tr h="1005840">
                <a:tc>
                  <a:txBody>
                    <a:bodyPr/>
                    <a:lstStyle/>
                    <a:p>
                      <a:pPr algn="r">
                        <a:lnSpc>
                          <a:spcPct val="100000"/>
                        </a:lnSpc>
                      </a:pPr>
                      <a:r>
                        <a:rPr lang="en-US" altLang="en-US" sz="2000" b="0" dirty="0">
                          <a:solidFill>
                            <a:schemeClr val="tx1"/>
                          </a:solidFill>
                        </a:rPr>
                        <a:t>Care Coordinator: </a:t>
                      </a:r>
                      <a:endParaRPr lang="en-US" sz="20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rPr>
                        <a:t>Lana Myers, BSW LSW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000" b="0" dirty="0">
                        <a:solidFill>
                          <a:schemeClr val="tx1"/>
                        </a:solidFill>
                      </a:endParaRPr>
                    </a:p>
                    <a:p>
                      <a:pPr>
                        <a:lnSpc>
                          <a:spcPct val="100000"/>
                        </a:lnSpc>
                      </a:pPr>
                      <a:endParaRPr lang="en-US" sz="20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3934464"/>
                  </a:ext>
                </a:extLst>
              </a:tr>
              <a:tr h="1209552">
                <a:tc>
                  <a:txBody>
                    <a:bodyPr/>
                    <a:lstStyle/>
                    <a:p>
                      <a:pPr algn="r">
                        <a:lnSpc>
                          <a:spcPct val="100000"/>
                        </a:lnSpc>
                      </a:pPr>
                      <a:r>
                        <a:rPr lang="en-US" altLang="en-US" sz="2000" b="0" dirty="0">
                          <a:solidFill>
                            <a:schemeClr val="tx1"/>
                          </a:solidFill>
                        </a:rPr>
                        <a:t> Address: </a:t>
                      </a: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0000"/>
                        </a:lnSpc>
                        <a:spcBef>
                          <a:spcPct val="0"/>
                        </a:spcBef>
                        <a:defRPr/>
                      </a:pPr>
                      <a:r>
                        <a:rPr lang="en-US" altLang="en-US" sz="2000" b="0" dirty="0">
                          <a:solidFill>
                            <a:schemeClr val="tx1"/>
                          </a:solidFill>
                        </a:rPr>
                        <a:t>350 Capitol Street, Rm 427	              Charleston, WV  25301</a:t>
                      </a: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1740694"/>
                  </a:ext>
                </a:extLst>
              </a:tr>
              <a:tr h="640080">
                <a:tc>
                  <a:txBody>
                    <a:bodyPr/>
                    <a:lstStyle/>
                    <a:p>
                      <a:pPr algn="r">
                        <a:lnSpc>
                          <a:spcPct val="100000"/>
                        </a:lnSpc>
                      </a:pPr>
                      <a:r>
                        <a:rPr lang="en-US" altLang="en-US" sz="2000" b="0" dirty="0">
                          <a:solidFill>
                            <a:schemeClr val="tx1"/>
                          </a:solidFill>
                        </a:rPr>
                        <a:t>Phone: </a:t>
                      </a: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rPr>
                        <a:t>304 558-5388 or 800 648-8522</a:t>
                      </a: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68433511"/>
                  </a:ext>
                </a:extLst>
              </a:tr>
              <a:tr h="701040">
                <a:tc>
                  <a:txBody>
                    <a:bodyPr/>
                    <a:lstStyle/>
                    <a:p>
                      <a:pPr algn="r">
                        <a:lnSpc>
                          <a:spcPct val="100000"/>
                        </a:lnSpc>
                      </a:pPr>
                      <a:r>
                        <a:rPr lang="en-US" altLang="en-US" sz="2000" b="0" dirty="0">
                          <a:solidFill>
                            <a:schemeClr val="tx1"/>
                          </a:solidFill>
                        </a:rPr>
                        <a:t>Fax: </a:t>
                      </a: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rPr>
                        <a:t>304-957-0444</a:t>
                      </a:r>
                    </a:p>
                    <a:p>
                      <a:pPr>
                        <a:lnSpc>
                          <a:spcPct val="100000"/>
                        </a:lnSpc>
                      </a:pPr>
                      <a:endParaRPr lang="en-US" sz="2000" b="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93146386"/>
                  </a:ext>
                </a:extLst>
              </a:tr>
            </a:tbl>
          </a:graphicData>
        </a:graphic>
      </p:graphicFrame>
      <p:sp>
        <p:nvSpPr>
          <p:cNvPr id="6" name="Rectangle 5"/>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604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3175" y="355448"/>
            <a:ext cx="8973249"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Child Health Care Provider Outreach</a:t>
            </a:r>
          </a:p>
        </p:txBody>
      </p:sp>
      <p:sp>
        <p:nvSpPr>
          <p:cNvPr id="3" name="Rectangle 2"/>
          <p:cNvSpPr/>
          <p:nvPr/>
        </p:nvSpPr>
        <p:spPr>
          <a:xfrm>
            <a:off x="338664" y="1066202"/>
            <a:ext cx="8466672" cy="1213153"/>
          </a:xfrm>
          <a:prstGeom prst="rect">
            <a:avLst/>
          </a:prstGeom>
        </p:spPr>
        <p:txBody>
          <a:bodyPr wrap="square">
            <a:spAutoFit/>
          </a:bodyPr>
          <a:lstStyle/>
          <a:p>
            <a:pPr algn="ctr">
              <a:spcAft>
                <a:spcPts val="1000"/>
              </a:spcAft>
            </a:pPr>
            <a:r>
              <a:rPr lang="en-US" sz="2400" b="1" dirty="0">
                <a:latin typeface="+mj-lt"/>
              </a:rPr>
              <a:t>Developmental Screenings</a:t>
            </a:r>
          </a:p>
          <a:p>
            <a:pPr algn="ctr">
              <a:spcAft>
                <a:spcPts val="300"/>
              </a:spcAft>
            </a:pPr>
            <a:r>
              <a:rPr lang="en-US" sz="2000" b="1" dirty="0">
                <a:latin typeface="+mj-lt"/>
              </a:rPr>
              <a:t>Recommendations for Preventive Pediatric Health Care</a:t>
            </a:r>
          </a:p>
          <a:p>
            <a:pPr algn="ctr"/>
            <a:r>
              <a:rPr lang="en-US" dirty="0">
                <a:latin typeface="MyriadPro-Regular" panose="020B0503030403020204" pitchFamily="34" charset="0"/>
              </a:rPr>
              <a:t>Bright Futures/American Academy of Pediatrics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7390434"/>
              </p:ext>
            </p:extLst>
          </p:nvPr>
        </p:nvGraphicFramePr>
        <p:xfrm>
          <a:off x="372535" y="2610982"/>
          <a:ext cx="8430406" cy="2806837"/>
        </p:xfrm>
        <a:graphic>
          <a:graphicData uri="http://schemas.openxmlformats.org/drawingml/2006/table">
            <a:tbl>
              <a:tblPr firstRow="1" bandRow="1">
                <a:tableStyleId>{7DF18680-E054-41AD-8BC1-D1AEF772440D}</a:tableStyleId>
              </a:tblPr>
              <a:tblGrid>
                <a:gridCol w="1654702">
                  <a:extLst>
                    <a:ext uri="{9D8B030D-6E8A-4147-A177-3AD203B41FA5}">
                      <a16:colId xmlns:a16="http://schemas.microsoft.com/office/drawing/2014/main" val="3144602786"/>
                    </a:ext>
                  </a:extLst>
                </a:gridCol>
                <a:gridCol w="521208">
                  <a:extLst>
                    <a:ext uri="{9D8B030D-6E8A-4147-A177-3AD203B41FA5}">
                      <a16:colId xmlns:a16="http://schemas.microsoft.com/office/drawing/2014/main" val="1498847441"/>
                    </a:ext>
                  </a:extLst>
                </a:gridCol>
                <a:gridCol w="521208">
                  <a:extLst>
                    <a:ext uri="{9D8B030D-6E8A-4147-A177-3AD203B41FA5}">
                      <a16:colId xmlns:a16="http://schemas.microsoft.com/office/drawing/2014/main" val="1762848119"/>
                    </a:ext>
                  </a:extLst>
                </a:gridCol>
                <a:gridCol w="521208">
                  <a:extLst>
                    <a:ext uri="{9D8B030D-6E8A-4147-A177-3AD203B41FA5}">
                      <a16:colId xmlns:a16="http://schemas.microsoft.com/office/drawing/2014/main" val="2502534824"/>
                    </a:ext>
                  </a:extLst>
                </a:gridCol>
                <a:gridCol w="521208">
                  <a:extLst>
                    <a:ext uri="{9D8B030D-6E8A-4147-A177-3AD203B41FA5}">
                      <a16:colId xmlns:a16="http://schemas.microsoft.com/office/drawing/2014/main" val="1045437734"/>
                    </a:ext>
                  </a:extLst>
                </a:gridCol>
                <a:gridCol w="521208">
                  <a:extLst>
                    <a:ext uri="{9D8B030D-6E8A-4147-A177-3AD203B41FA5}">
                      <a16:colId xmlns:a16="http://schemas.microsoft.com/office/drawing/2014/main" val="2205123712"/>
                    </a:ext>
                  </a:extLst>
                </a:gridCol>
                <a:gridCol w="521208">
                  <a:extLst>
                    <a:ext uri="{9D8B030D-6E8A-4147-A177-3AD203B41FA5}">
                      <a16:colId xmlns:a16="http://schemas.microsoft.com/office/drawing/2014/main" val="3247709670"/>
                    </a:ext>
                  </a:extLst>
                </a:gridCol>
                <a:gridCol w="521208">
                  <a:extLst>
                    <a:ext uri="{9D8B030D-6E8A-4147-A177-3AD203B41FA5}">
                      <a16:colId xmlns:a16="http://schemas.microsoft.com/office/drawing/2014/main" val="4044106105"/>
                    </a:ext>
                  </a:extLst>
                </a:gridCol>
                <a:gridCol w="521208">
                  <a:extLst>
                    <a:ext uri="{9D8B030D-6E8A-4147-A177-3AD203B41FA5}">
                      <a16:colId xmlns:a16="http://schemas.microsoft.com/office/drawing/2014/main" val="1041820466"/>
                    </a:ext>
                  </a:extLst>
                </a:gridCol>
                <a:gridCol w="521208">
                  <a:extLst>
                    <a:ext uri="{9D8B030D-6E8A-4147-A177-3AD203B41FA5}">
                      <a16:colId xmlns:a16="http://schemas.microsoft.com/office/drawing/2014/main" val="3338213894"/>
                    </a:ext>
                  </a:extLst>
                </a:gridCol>
                <a:gridCol w="521208">
                  <a:extLst>
                    <a:ext uri="{9D8B030D-6E8A-4147-A177-3AD203B41FA5}">
                      <a16:colId xmlns:a16="http://schemas.microsoft.com/office/drawing/2014/main" val="3770003353"/>
                    </a:ext>
                  </a:extLst>
                </a:gridCol>
                <a:gridCol w="521208">
                  <a:extLst>
                    <a:ext uri="{9D8B030D-6E8A-4147-A177-3AD203B41FA5}">
                      <a16:colId xmlns:a16="http://schemas.microsoft.com/office/drawing/2014/main" val="117776940"/>
                    </a:ext>
                  </a:extLst>
                </a:gridCol>
                <a:gridCol w="521208">
                  <a:extLst>
                    <a:ext uri="{9D8B030D-6E8A-4147-A177-3AD203B41FA5}">
                      <a16:colId xmlns:a16="http://schemas.microsoft.com/office/drawing/2014/main" val="336096777"/>
                    </a:ext>
                  </a:extLst>
                </a:gridCol>
                <a:gridCol w="521208">
                  <a:extLst>
                    <a:ext uri="{9D8B030D-6E8A-4147-A177-3AD203B41FA5}">
                      <a16:colId xmlns:a16="http://schemas.microsoft.com/office/drawing/2014/main" val="1772246840"/>
                    </a:ext>
                  </a:extLst>
                </a:gridCol>
              </a:tblGrid>
              <a:tr h="597537">
                <a:tc>
                  <a:txBody>
                    <a:bodyPr/>
                    <a:lstStyle/>
                    <a:p>
                      <a:pPr algn="ctr"/>
                      <a:r>
                        <a:rPr lang="en-US" sz="1800" dirty="0">
                          <a:solidFill>
                            <a:schemeClr val="accent1">
                              <a:lumMod val="75000"/>
                            </a:schemeClr>
                          </a:solidFill>
                        </a:rPr>
                        <a:t>.</a:t>
                      </a:r>
                    </a:p>
                  </a:txBody>
                  <a:tcPr marL="90577" marR="90577" marT="45288" marB="4528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noFill/>
                  </a:tcPr>
                </a:tc>
                <a:tc gridSpan="6">
                  <a:txBody>
                    <a:bodyPr/>
                    <a:lstStyle/>
                    <a:p>
                      <a:pPr algn="ctr"/>
                      <a:r>
                        <a:rPr lang="en-US" sz="2200" dirty="0">
                          <a:effectLst>
                            <a:outerShdw blurRad="38100" dist="38100" dir="2700000" algn="tl">
                              <a:srgbClr val="000000">
                                <a:alpha val="43137"/>
                              </a:srgbClr>
                            </a:outerShdw>
                          </a:effectLst>
                        </a:rPr>
                        <a:t>Infancy</a:t>
                      </a:r>
                    </a:p>
                  </a:txBody>
                  <a:tcPr marL="90577" marR="90577" marT="45288" marB="452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7">
                  <a:txBody>
                    <a:bodyPr/>
                    <a:lstStyle/>
                    <a:p>
                      <a:pPr algn="ctr"/>
                      <a:r>
                        <a:rPr lang="en-US" sz="2200" dirty="0">
                          <a:effectLst>
                            <a:outerShdw blurRad="38100" dist="38100" dir="2700000" algn="tl">
                              <a:srgbClr val="000000">
                                <a:alpha val="43137"/>
                              </a:srgbClr>
                            </a:outerShdw>
                          </a:effectLst>
                        </a:rPr>
                        <a:t>Early</a:t>
                      </a:r>
                      <a:r>
                        <a:rPr lang="en-US" sz="2200" baseline="0" dirty="0">
                          <a:effectLst>
                            <a:outerShdw blurRad="38100" dist="38100" dir="2700000" algn="tl">
                              <a:srgbClr val="000000">
                                <a:alpha val="43137"/>
                              </a:srgbClr>
                            </a:outerShdw>
                          </a:effectLst>
                        </a:rPr>
                        <a:t> Childhood</a:t>
                      </a:r>
                      <a:endParaRPr lang="en-US" sz="2200" dirty="0">
                        <a:effectLst>
                          <a:outerShdw blurRad="38100" dist="38100" dir="2700000" algn="tl">
                            <a:srgbClr val="000000">
                              <a:alpha val="43137"/>
                            </a:srgbClr>
                          </a:outerShdw>
                        </a:effectLst>
                      </a:endParaRPr>
                    </a:p>
                  </a:txBody>
                  <a:tcPr marL="90577" marR="90577" marT="45288" marB="4528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48218284"/>
                  </a:ext>
                </a:extLst>
              </a:tr>
              <a:tr h="896364">
                <a:tc>
                  <a:txBody>
                    <a:bodyPr/>
                    <a:lstStyle/>
                    <a:p>
                      <a:pPr algn="ctr"/>
                      <a:r>
                        <a:rPr lang="en-US" sz="2200" b="1" dirty="0">
                          <a:solidFill>
                            <a:schemeClr val="tx1"/>
                          </a:solidFill>
                          <a:effectLst>
                            <a:outerShdw blurRad="38100" dist="38100" dir="2700000" algn="tl">
                              <a:srgbClr val="000000">
                                <a:alpha val="43137"/>
                              </a:srgbClr>
                            </a:outerShdw>
                          </a:effectLst>
                        </a:rPr>
                        <a:t>Age</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algn="ctr"/>
                      <a:r>
                        <a:rPr lang="en-US" sz="1500" b="1" dirty="0"/>
                        <a:t>3-5</a:t>
                      </a:r>
                    </a:p>
                    <a:p>
                      <a:pPr algn="ctr"/>
                      <a:r>
                        <a:rPr lang="en-US" sz="1500" b="1" dirty="0"/>
                        <a:t>days</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1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2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4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6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algn="ctr"/>
                      <a:endParaRPr lang="en-US" sz="1800" b="1" dirty="0">
                        <a:solidFill>
                          <a:schemeClr val="bg1"/>
                        </a:solidFill>
                        <a:effectLst>
                          <a:outerShdw blurRad="38100" dist="38100" dir="2700000" algn="tl">
                            <a:srgbClr val="000000">
                              <a:alpha val="43137"/>
                            </a:srgbClr>
                          </a:outerShdw>
                        </a:effectLst>
                      </a:endParaRP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12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15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18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24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30 mon</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3</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yrs</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4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500" b="1" dirty="0"/>
                        <a:t>yrs</a:t>
                      </a: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6600"/>
                    </a:solidFill>
                  </a:tcPr>
                </a:tc>
                <a:extLst>
                  <a:ext uri="{0D108BD9-81ED-4DB2-BD59-A6C34878D82A}">
                    <a16:rowId xmlns:a16="http://schemas.microsoft.com/office/drawing/2014/main" val="4052840690"/>
                  </a:ext>
                </a:extLst>
              </a:tr>
              <a:tr h="1312936">
                <a:tc>
                  <a:txBody>
                    <a:bodyPr/>
                    <a:lstStyle/>
                    <a:p>
                      <a:pPr algn="ctr"/>
                      <a:r>
                        <a:rPr lang="en-US" sz="2200" b="1" baseline="0" dirty="0">
                          <a:solidFill>
                            <a:schemeClr val="tx1"/>
                          </a:solidFill>
                          <a:effectLst>
                            <a:outerShdw blurRad="38100" dist="38100" dir="2700000" algn="tl">
                              <a:srgbClr val="000000">
                                <a:alpha val="43137"/>
                              </a:srgbClr>
                            </a:outerShdw>
                          </a:effectLst>
                        </a:rPr>
                        <a:t>Screening</a:t>
                      </a:r>
                      <a:endParaRPr lang="en-US" sz="2200" b="1" dirty="0">
                        <a:solidFill>
                          <a:schemeClr val="tx1"/>
                        </a:solidFill>
                        <a:effectLst>
                          <a:outerShdw blurRad="38100" dist="38100" dir="2700000" algn="tl">
                            <a:srgbClr val="000000">
                              <a:alpha val="43137"/>
                            </a:srgbClr>
                          </a:outerShdw>
                        </a:effectLst>
                      </a:endParaRPr>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D288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CA8"/>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tc>
                  <a:txBody>
                    <a:bodyPr/>
                    <a:lstStyle/>
                    <a:p>
                      <a:pPr algn="ctr"/>
                      <a:endParaRPr lang="en-US" sz="1800" dirty="0"/>
                    </a:p>
                  </a:txBody>
                  <a:tcPr marL="45090" marR="45090" marT="45090" marB="4509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434"/>
                    </a:solidFill>
                  </a:tcPr>
                </a:tc>
                <a:extLst>
                  <a:ext uri="{0D108BD9-81ED-4DB2-BD59-A6C34878D82A}">
                    <a16:rowId xmlns:a16="http://schemas.microsoft.com/office/drawing/2014/main" val="1784239651"/>
                  </a:ext>
                </a:extLst>
              </a:tr>
            </a:tbl>
          </a:graphicData>
        </a:graphic>
      </p:graphicFrame>
      <p:sp>
        <p:nvSpPr>
          <p:cNvPr id="5" name="Arrow: Down 4"/>
          <p:cNvSpPr/>
          <p:nvPr/>
        </p:nvSpPr>
        <p:spPr>
          <a:xfrm>
            <a:off x="4164966" y="3137198"/>
            <a:ext cx="1447374" cy="1280161"/>
          </a:xfrm>
          <a:prstGeom prst="downArrow">
            <a:avLst>
              <a:gd name="adj1" fmla="val 50000"/>
              <a:gd name="adj2" fmla="val 50000"/>
            </a:avLst>
          </a:prstGeom>
          <a:solidFill>
            <a:schemeClr val="bg1"/>
          </a:solidFill>
          <a:effectLst>
            <a:outerShdw blurRad="190500" dist="1016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1"/>
                </a:solidFill>
              </a:rPr>
              <a:t>9</a:t>
            </a:r>
          </a:p>
          <a:p>
            <a:pPr algn="ctr"/>
            <a:r>
              <a:rPr lang="en-US" b="1" dirty="0">
                <a:solidFill>
                  <a:schemeClr val="tx1"/>
                </a:solidFill>
              </a:rPr>
              <a:t>mon</a:t>
            </a:r>
          </a:p>
        </p:txBody>
      </p:sp>
      <p:sp>
        <p:nvSpPr>
          <p:cNvPr id="6" name="Arrow: Down 5"/>
          <p:cNvSpPr/>
          <p:nvPr/>
        </p:nvSpPr>
        <p:spPr>
          <a:xfrm>
            <a:off x="5779133" y="3137197"/>
            <a:ext cx="1388509" cy="1280161"/>
          </a:xfrm>
          <a:prstGeom prst="downArrow">
            <a:avLst/>
          </a:prstGeom>
          <a:solidFill>
            <a:schemeClr val="bg1"/>
          </a:solidFill>
          <a:effectLst>
            <a:outerShdw blurRad="190500" dist="1016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1"/>
                </a:solidFill>
              </a:rPr>
              <a:t>18</a:t>
            </a:r>
          </a:p>
          <a:p>
            <a:pPr algn="ctr"/>
            <a:r>
              <a:rPr lang="en-US" b="1" dirty="0">
                <a:solidFill>
                  <a:schemeClr val="tx1"/>
                </a:solidFill>
              </a:rPr>
              <a:t>mon</a:t>
            </a:r>
          </a:p>
        </p:txBody>
      </p:sp>
      <p:sp>
        <p:nvSpPr>
          <p:cNvPr id="7" name="Arrow: Up 6"/>
          <p:cNvSpPr/>
          <p:nvPr/>
        </p:nvSpPr>
        <p:spPr>
          <a:xfrm>
            <a:off x="6261095" y="5053119"/>
            <a:ext cx="1429269" cy="1254134"/>
          </a:xfrm>
          <a:prstGeom prst="upArrow">
            <a:avLst/>
          </a:prstGeom>
          <a:solidFill>
            <a:schemeClr val="bg1"/>
          </a:solidFill>
          <a:effectLst>
            <a:outerShdw blurRad="165100" dist="63500" dir="81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1"/>
                </a:solidFill>
              </a:rPr>
              <a:t>24</a:t>
            </a:r>
          </a:p>
          <a:p>
            <a:pPr algn="ctr"/>
            <a:r>
              <a:rPr lang="en-US" b="1" dirty="0">
                <a:solidFill>
                  <a:schemeClr val="tx1"/>
                </a:solidFill>
              </a:rPr>
              <a:t>mon</a:t>
            </a:r>
            <a:endParaRPr lang="en-US" dirty="0"/>
          </a:p>
        </p:txBody>
      </p:sp>
      <p:sp>
        <p:nvSpPr>
          <p:cNvPr id="8" name="Arrow: Up 7"/>
          <p:cNvSpPr/>
          <p:nvPr/>
        </p:nvSpPr>
        <p:spPr>
          <a:xfrm>
            <a:off x="6777470" y="5053119"/>
            <a:ext cx="1429269" cy="1254134"/>
          </a:xfrm>
          <a:prstGeom prst="upArrow">
            <a:avLst/>
          </a:prstGeom>
          <a:solidFill>
            <a:schemeClr val="bg1"/>
          </a:solidFill>
          <a:effectLst>
            <a:outerShdw blurRad="165100" dist="63500" dir="81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1"/>
                </a:solidFill>
              </a:rPr>
              <a:t>30</a:t>
            </a:r>
          </a:p>
          <a:p>
            <a:pPr algn="ctr"/>
            <a:r>
              <a:rPr lang="en-US" b="1" dirty="0">
                <a:solidFill>
                  <a:schemeClr val="tx1"/>
                </a:solidFill>
              </a:rPr>
              <a:t>mon</a:t>
            </a:r>
            <a:endParaRPr lang="en-US" dirty="0"/>
          </a:p>
        </p:txBody>
      </p:sp>
      <p:sp>
        <p:nvSpPr>
          <p:cNvPr id="10" name="Oval 9"/>
          <p:cNvSpPr/>
          <p:nvPr/>
        </p:nvSpPr>
        <p:spPr>
          <a:xfrm>
            <a:off x="4700058" y="4542179"/>
            <a:ext cx="377190" cy="375728"/>
          </a:xfrm>
          <a:prstGeom prst="ellipse">
            <a:avLst/>
          </a:prstGeom>
          <a:solidFill>
            <a:srgbClr val="C00000"/>
          </a:solidFill>
          <a:ln w="3175">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6277398" y="4542179"/>
            <a:ext cx="377190" cy="375728"/>
          </a:xfrm>
          <a:prstGeom prst="ellipse">
            <a:avLst/>
          </a:prstGeom>
          <a:solidFill>
            <a:srgbClr val="C00000"/>
          </a:solidFill>
          <a:ln w="3175">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6790453" y="4542179"/>
            <a:ext cx="377190" cy="375728"/>
          </a:xfrm>
          <a:prstGeom prst="ellipse">
            <a:avLst/>
          </a:prstGeom>
          <a:solidFill>
            <a:srgbClr val="C00000"/>
          </a:solidFill>
          <a:ln w="3175">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p:cNvSpPr/>
          <p:nvPr/>
        </p:nvSpPr>
        <p:spPr>
          <a:xfrm>
            <a:off x="7303509" y="4542179"/>
            <a:ext cx="377190" cy="375728"/>
          </a:xfrm>
          <a:prstGeom prst="ellipse">
            <a:avLst/>
          </a:prstGeom>
          <a:solidFill>
            <a:srgbClr val="C00000"/>
          </a:solidFill>
          <a:ln w="3175">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336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85817"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Child Health Care Provider Outreach</a:t>
            </a:r>
          </a:p>
        </p:txBody>
      </p:sp>
      <p:sp>
        <p:nvSpPr>
          <p:cNvPr id="3" name="Content Placeholder 2"/>
          <p:cNvSpPr txBox="1">
            <a:spLocks/>
          </p:cNvSpPr>
          <p:nvPr/>
        </p:nvSpPr>
        <p:spPr>
          <a:xfrm>
            <a:off x="457200" y="1795428"/>
            <a:ext cx="8229600" cy="37220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3">
              <a:spcAft>
                <a:spcPts val="1500"/>
              </a:spcAft>
              <a:buFont typeface="Wingdings" charset="2"/>
              <a:buNone/>
              <a:defRPr/>
            </a:pPr>
            <a:endParaRPr lang="en-US" sz="800" b="1" dirty="0"/>
          </a:p>
          <a:p>
            <a:pPr lvl="1" algn="l">
              <a:spcAft>
                <a:spcPts val="1500"/>
              </a:spcAft>
              <a:buFont typeface="Wingdings" charset="2"/>
              <a:buNone/>
              <a:defRPr/>
            </a:pPr>
            <a:r>
              <a:rPr lang="en-US" b="1" dirty="0"/>
              <a:t>Help Me Grow:</a:t>
            </a:r>
          </a:p>
          <a:p>
            <a:pPr marL="971550" lvl="4" indent="-342900" algn="l">
              <a:spcAft>
                <a:spcPts val="1500"/>
              </a:spcAft>
              <a:defRPr/>
            </a:pPr>
            <a:r>
              <a:rPr lang="en-US" sz="2000" dirty="0"/>
              <a:t>Provides and Facilitates Developmental Screenings</a:t>
            </a:r>
          </a:p>
          <a:p>
            <a:pPr marL="971550" lvl="4" indent="-342900" algn="l">
              <a:spcAft>
                <a:spcPts val="1500"/>
              </a:spcAft>
              <a:defRPr/>
            </a:pPr>
            <a:r>
              <a:rPr lang="en-US" sz="2000" dirty="0"/>
              <a:t>Provides Community Resource Information</a:t>
            </a:r>
          </a:p>
          <a:p>
            <a:pPr marL="971550" lvl="4" indent="-342900" algn="l">
              <a:spcAft>
                <a:spcPts val="1500"/>
              </a:spcAft>
              <a:defRPr/>
            </a:pPr>
            <a:r>
              <a:rPr lang="en-US" sz="2000" dirty="0"/>
              <a:t>Links Families to Appropriate Early Intervention Services</a:t>
            </a:r>
          </a:p>
          <a:p>
            <a:pPr marL="971550" lvl="4" indent="-342900" algn="l">
              <a:spcAft>
                <a:spcPts val="1500"/>
              </a:spcAft>
              <a:defRPr/>
            </a:pPr>
            <a:r>
              <a:rPr lang="en-US" sz="2000" dirty="0"/>
              <a:t>Provides Referral Follow-Up</a:t>
            </a:r>
          </a:p>
          <a:p>
            <a:pPr marL="971550" lvl="4" indent="-342900" algn="l">
              <a:spcAft>
                <a:spcPts val="1500"/>
              </a:spcAft>
              <a:defRPr/>
            </a:pPr>
            <a:r>
              <a:rPr lang="en-US" sz="2000" dirty="0"/>
              <a:t>Aids Communication Among Professionals</a:t>
            </a:r>
          </a:p>
          <a:p>
            <a:pPr marL="800100" lvl="3" indent="-342900">
              <a:buFont typeface="Arial" panose="020B0604020202020204" pitchFamily="34" charset="0"/>
              <a:buChar char="•"/>
              <a:defRPr/>
            </a:pPr>
            <a:endParaRPr lang="en-US"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017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85817"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Child Health Care Provider Outreach</a:t>
            </a:r>
          </a:p>
        </p:txBody>
      </p:sp>
      <p:sp>
        <p:nvSpPr>
          <p:cNvPr id="3" name="Content Placeholder 2"/>
          <p:cNvSpPr txBox="1">
            <a:spLocks/>
          </p:cNvSpPr>
          <p:nvPr/>
        </p:nvSpPr>
        <p:spPr>
          <a:xfrm>
            <a:off x="457200" y="1582488"/>
            <a:ext cx="8229600" cy="393230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3">
              <a:spcAft>
                <a:spcPts val="1500"/>
              </a:spcAft>
              <a:buFont typeface="Wingdings" charset="2"/>
              <a:buNone/>
              <a:defRPr/>
            </a:pPr>
            <a:endParaRPr lang="en-US" dirty="0"/>
          </a:p>
          <a:p>
            <a:pPr lvl="1" algn="l">
              <a:spcAft>
                <a:spcPts val="1500"/>
              </a:spcAft>
              <a:buFont typeface="Wingdings" charset="2"/>
              <a:buNone/>
              <a:defRPr/>
            </a:pPr>
            <a:r>
              <a:rPr lang="en-US" dirty="0"/>
              <a:t>EVENTS</a:t>
            </a:r>
          </a:p>
          <a:p>
            <a:pPr marL="742950" lvl="3" indent="-285750" algn="l">
              <a:spcAft>
                <a:spcPts val="1500"/>
              </a:spcAft>
              <a:buFont typeface="Arial" panose="020B0604020202020204" pitchFamily="34" charset="0"/>
              <a:buChar char="•"/>
              <a:defRPr/>
            </a:pPr>
            <a:r>
              <a:rPr lang="en-US" sz="2000" dirty="0"/>
              <a:t>WV Chapter of American Academy of Pediatrics (AAP)  annual meeting</a:t>
            </a:r>
          </a:p>
          <a:p>
            <a:pPr marL="742950" lvl="3" indent="-285750" algn="l">
              <a:spcAft>
                <a:spcPts val="1500"/>
              </a:spcAft>
              <a:buFont typeface="Arial" panose="020B0604020202020204" pitchFamily="34" charset="0"/>
              <a:buChar char="•"/>
              <a:defRPr/>
            </a:pPr>
            <a:r>
              <a:rPr lang="en-US" sz="2000" b="1" i="1" dirty="0"/>
              <a:t>Help Me Grow </a:t>
            </a:r>
            <a:r>
              <a:rPr lang="en-US" sz="2000" dirty="0"/>
              <a:t>Pediatric Work Group</a:t>
            </a:r>
          </a:p>
          <a:p>
            <a:pPr marL="742950" lvl="3" indent="-285750" algn="l">
              <a:spcAft>
                <a:spcPts val="1500"/>
              </a:spcAft>
              <a:buFont typeface="Arial" panose="020B0604020202020204" pitchFamily="34" charset="0"/>
              <a:buChar char="•"/>
              <a:defRPr/>
            </a:pPr>
            <a:r>
              <a:rPr lang="en-US" sz="2000" dirty="0"/>
              <a:t>Community Health Centers </a:t>
            </a:r>
          </a:p>
          <a:p>
            <a:pPr marL="2114550" lvl="4" indent="-285750" algn="l">
              <a:spcAft>
                <a:spcPts val="1500"/>
              </a:spcAft>
              <a:buFont typeface="Arial" panose="020B0604020202020204" pitchFamily="34" charset="0"/>
              <a:buChar char="•"/>
              <a:defRPr/>
            </a:pPr>
            <a:r>
              <a:rPr lang="en-US" sz="2000" dirty="0"/>
              <a:t>Developmental Screening Collaboration</a:t>
            </a:r>
          </a:p>
          <a:p>
            <a:pPr marL="2114550" lvl="4" indent="-285750" algn="l">
              <a:spcAft>
                <a:spcPts val="1500"/>
              </a:spcAft>
              <a:buFont typeface="Arial" panose="020B0604020202020204" pitchFamily="34" charset="0"/>
              <a:buChar char="•"/>
              <a:defRPr/>
            </a:pPr>
            <a:r>
              <a:rPr lang="en-US" sz="2000" dirty="0"/>
              <a:t>Developmental Screening Education/Training</a:t>
            </a:r>
          </a:p>
          <a:p>
            <a:pPr marL="971550" lvl="4" indent="-342900">
              <a:defRPr/>
            </a:pPr>
            <a:endParaRPr lang="en-US"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693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75059"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Community Outreach</a:t>
            </a:r>
          </a:p>
        </p:txBody>
      </p:sp>
      <p:sp>
        <p:nvSpPr>
          <p:cNvPr id="3" name="Content Placeholder 2"/>
          <p:cNvSpPr txBox="1">
            <a:spLocks/>
          </p:cNvSpPr>
          <p:nvPr/>
        </p:nvSpPr>
        <p:spPr>
          <a:xfrm>
            <a:off x="520700" y="1225594"/>
            <a:ext cx="8166100" cy="48370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500"/>
              </a:spcAft>
              <a:buFont typeface="Wingdings" pitchFamily="2" charset="2"/>
              <a:buNone/>
            </a:pPr>
            <a:r>
              <a:rPr lang="en-US" altLang="en-US" b="1" i="1" dirty="0"/>
              <a:t>Help Me Grow</a:t>
            </a:r>
            <a:r>
              <a:rPr lang="en-US" altLang="en-US" b="1" dirty="0"/>
              <a:t> Participates in Community Events:</a:t>
            </a:r>
          </a:p>
          <a:p>
            <a:pPr marL="914400" lvl="4" indent="-285750" algn="l">
              <a:spcAft>
                <a:spcPts val="1500"/>
              </a:spcAft>
              <a:buFont typeface="Arial" panose="020B0604020202020204" pitchFamily="34" charset="0"/>
              <a:buChar char="•"/>
            </a:pPr>
            <a:r>
              <a:rPr lang="en-US" altLang="en-US" sz="2000" dirty="0"/>
              <a:t>Baby Showers</a:t>
            </a:r>
          </a:p>
          <a:p>
            <a:pPr marL="914400" lvl="4" indent="-285750" algn="l">
              <a:spcAft>
                <a:spcPts val="1500"/>
              </a:spcAft>
              <a:buFont typeface="Arial" panose="020B0604020202020204" pitchFamily="34" charset="0"/>
              <a:buChar char="•"/>
            </a:pPr>
            <a:r>
              <a:rPr lang="en-US" altLang="en-US" sz="2000" dirty="0"/>
              <a:t>Head Start Round-Ups</a:t>
            </a:r>
          </a:p>
          <a:p>
            <a:pPr marL="914400" lvl="4" indent="-285750" algn="l">
              <a:spcAft>
                <a:spcPts val="1500"/>
              </a:spcAft>
              <a:buFont typeface="Arial" panose="020B0604020202020204" pitchFamily="34" charset="0"/>
              <a:buChar char="•"/>
            </a:pPr>
            <a:r>
              <a:rPr lang="en-US" altLang="en-US" sz="2000" dirty="0"/>
              <a:t>Health Fairs</a:t>
            </a:r>
          </a:p>
          <a:p>
            <a:pPr marL="914400" lvl="4" indent="-285750" algn="l">
              <a:spcAft>
                <a:spcPts val="1500"/>
              </a:spcAft>
              <a:buFont typeface="Arial" panose="020B0604020202020204" pitchFamily="34" charset="0"/>
              <a:buChar char="•"/>
            </a:pPr>
            <a:r>
              <a:rPr lang="en-US" altLang="en-US" sz="2000" dirty="0"/>
              <a:t>Hospital Events</a:t>
            </a:r>
          </a:p>
          <a:p>
            <a:pPr marL="914400" lvl="4" indent="-285750" algn="l">
              <a:spcAft>
                <a:spcPts val="1500"/>
              </a:spcAft>
              <a:buFont typeface="Arial" panose="020B0604020202020204" pitchFamily="34" charset="0"/>
              <a:buChar char="•"/>
            </a:pPr>
            <a:r>
              <a:rPr lang="en-US" altLang="en-US" sz="2000" dirty="0"/>
              <a:t>Childcare Provider Fairs</a:t>
            </a:r>
          </a:p>
          <a:p>
            <a:pPr marL="914400" lvl="4" indent="-285750" algn="l">
              <a:spcAft>
                <a:spcPts val="1500"/>
              </a:spcAft>
              <a:buFont typeface="Arial" panose="020B0604020202020204" pitchFamily="34" charset="0"/>
              <a:buChar char="•"/>
            </a:pPr>
            <a:r>
              <a:rPr lang="en-US" altLang="en-US" sz="2000" dirty="0"/>
              <a:t>WIC Nutrition Events</a:t>
            </a:r>
          </a:p>
          <a:p>
            <a:pPr marL="914400" lvl="4" indent="-285750" algn="l">
              <a:spcAft>
                <a:spcPts val="1500"/>
              </a:spcAft>
              <a:buFont typeface="Arial" panose="020B0604020202020204" pitchFamily="34" charset="0"/>
              <a:buChar char="•"/>
            </a:pPr>
            <a:r>
              <a:rPr lang="en-US" altLang="en-US" sz="2000" dirty="0"/>
              <a:t>Children’s Festivals</a:t>
            </a:r>
          </a:p>
          <a:p>
            <a:pPr marL="914400" lvl="4" indent="-285750" algn="l">
              <a:spcAft>
                <a:spcPts val="1500"/>
              </a:spcAft>
              <a:buFont typeface="Arial" panose="020B0604020202020204" pitchFamily="34" charset="0"/>
              <a:buChar char="•"/>
            </a:pPr>
            <a:r>
              <a:rPr lang="en-US" altLang="en-US" sz="2000" dirty="0"/>
              <a:t>Infant/Toddler Mental Health Fairs</a:t>
            </a:r>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548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txBox="1">
            <a:spLocks/>
          </p:cNvSpPr>
          <p:nvPr/>
        </p:nvSpPr>
        <p:spPr>
          <a:xfrm>
            <a:off x="63175" y="355448"/>
            <a:ext cx="8940975"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Community Outreach</a:t>
            </a:r>
          </a:p>
        </p:txBody>
      </p:sp>
      <p:sp>
        <p:nvSpPr>
          <p:cNvPr id="3" name="Content Placeholder 2"/>
          <p:cNvSpPr txBox="1">
            <a:spLocks/>
          </p:cNvSpPr>
          <p:nvPr/>
        </p:nvSpPr>
        <p:spPr>
          <a:xfrm>
            <a:off x="457200" y="1247276"/>
            <a:ext cx="8229600" cy="486566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500"/>
              </a:spcAft>
              <a:defRPr/>
            </a:pPr>
            <a:r>
              <a:rPr lang="en-US" altLang="en-US" dirty="0"/>
              <a:t>Networking</a:t>
            </a:r>
            <a:endParaRPr lang="en-US" altLang="en-US" dirty="0">
              <a:solidFill>
                <a:srgbClr val="FF0000"/>
              </a:solidFill>
            </a:endParaRPr>
          </a:p>
          <a:p>
            <a:pPr marL="914400" lvl="4" indent="-285750" algn="l">
              <a:spcAft>
                <a:spcPts val="1500"/>
              </a:spcAft>
              <a:buFont typeface="Arial" panose="020B0604020202020204" pitchFamily="34" charset="0"/>
              <a:buChar char="•"/>
              <a:defRPr/>
            </a:pPr>
            <a:r>
              <a:rPr lang="en-US" altLang="en-US" sz="2000" dirty="0"/>
              <a:t>Women Infants and Children Offices (WIC)</a:t>
            </a:r>
          </a:p>
          <a:p>
            <a:pPr marL="914400" lvl="4" indent="-285750" algn="l">
              <a:spcAft>
                <a:spcPts val="1500"/>
              </a:spcAft>
              <a:buFont typeface="Arial" panose="020B0604020202020204" pitchFamily="34" charset="0"/>
              <a:buChar char="•"/>
              <a:defRPr/>
            </a:pPr>
            <a:r>
              <a:rPr lang="en-US" altLang="en-US" sz="2000" dirty="0"/>
              <a:t>Neonatal Abstinence Syndrome Facilities (NAS)</a:t>
            </a:r>
          </a:p>
          <a:p>
            <a:pPr marL="914400" lvl="4" indent="-285750" algn="l">
              <a:spcAft>
                <a:spcPts val="1500"/>
              </a:spcAft>
              <a:buFont typeface="Arial" panose="020B0604020202020204" pitchFamily="34" charset="0"/>
              <a:buChar char="•"/>
              <a:defRPr/>
            </a:pPr>
            <a:r>
              <a:rPr lang="en-US" altLang="en-US" sz="2000" dirty="0"/>
              <a:t>Mental Health Service Providers</a:t>
            </a:r>
          </a:p>
          <a:p>
            <a:pPr marL="914400" lvl="4" indent="-285750" algn="l">
              <a:spcAft>
                <a:spcPts val="1500"/>
              </a:spcAft>
              <a:buFont typeface="Arial" panose="020B0604020202020204" pitchFamily="34" charset="0"/>
              <a:buChar char="•"/>
              <a:defRPr/>
            </a:pPr>
            <a:r>
              <a:rPr lang="en-US" altLang="en-US" sz="2000" dirty="0"/>
              <a:t>Pre-school Policy Council</a:t>
            </a:r>
          </a:p>
          <a:p>
            <a:pPr marL="914400" lvl="4" indent="-285750" algn="l">
              <a:spcAft>
                <a:spcPts val="1500"/>
              </a:spcAft>
              <a:buFont typeface="Arial" panose="020B0604020202020204" pitchFamily="34" charset="0"/>
              <a:buChar char="•"/>
              <a:defRPr/>
            </a:pPr>
            <a:r>
              <a:rPr lang="en-US" altLang="en-US" sz="2000" dirty="0"/>
              <a:t>Local DHHR </a:t>
            </a:r>
          </a:p>
          <a:p>
            <a:pPr marL="914400" lvl="4" indent="-285750" algn="l">
              <a:spcAft>
                <a:spcPts val="1500"/>
              </a:spcAft>
              <a:buFont typeface="Arial" panose="020B0604020202020204" pitchFamily="34" charset="0"/>
              <a:buChar char="•"/>
              <a:defRPr/>
            </a:pPr>
            <a:r>
              <a:rPr lang="en-US" altLang="en-US" sz="2000" dirty="0"/>
              <a:t>Medical Providers</a:t>
            </a:r>
          </a:p>
          <a:p>
            <a:pPr marL="914400" lvl="4" indent="-285750" algn="l">
              <a:spcAft>
                <a:spcPts val="1500"/>
              </a:spcAft>
              <a:buFont typeface="Arial" panose="020B0604020202020204" pitchFamily="34" charset="0"/>
              <a:buChar char="•"/>
              <a:defRPr/>
            </a:pPr>
            <a:r>
              <a:rPr lang="en-US" altLang="en-US" sz="2000" dirty="0"/>
              <a:t>Childcare  Centers</a:t>
            </a:r>
          </a:p>
          <a:p>
            <a:pPr marL="914400" lvl="4" indent="-285750" algn="l">
              <a:spcAft>
                <a:spcPts val="1500"/>
              </a:spcAft>
              <a:buFont typeface="Arial" panose="020B0604020202020204" pitchFamily="34" charset="0"/>
              <a:buChar char="•"/>
              <a:defRPr/>
            </a:pPr>
            <a:r>
              <a:rPr lang="en-US" altLang="en-US" sz="2000" dirty="0"/>
              <a:t>Family Literacy Fairs</a:t>
            </a:r>
          </a:p>
          <a:p>
            <a:pPr marL="971550" lvl="4" indent="-342900">
              <a:spcAft>
                <a:spcPts val="1500"/>
              </a:spcAft>
              <a:buFont typeface="Wingdings" panose="05000000000000000000" pitchFamily="2" charset="2"/>
              <a:buChar char="§"/>
              <a:defRPr/>
            </a:pPr>
            <a:endParaRPr lang="en-US" altLang="en-US" dirty="0"/>
          </a:p>
          <a:p>
            <a:pPr>
              <a:defRPr/>
            </a:pPr>
            <a:endParaRPr lang="en-US" altLang="en-US"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954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3175" y="355448"/>
            <a:ext cx="8940975"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Centralized Telephone Access</a:t>
            </a:r>
          </a:p>
        </p:txBody>
      </p:sp>
      <p:sp>
        <p:nvSpPr>
          <p:cNvPr id="3" name="Content Placeholder 2"/>
          <p:cNvSpPr txBox="1">
            <a:spLocks/>
          </p:cNvSpPr>
          <p:nvPr/>
        </p:nvSpPr>
        <p:spPr>
          <a:xfrm>
            <a:off x="457200" y="1195605"/>
            <a:ext cx="8229600" cy="43158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4">
              <a:spcAft>
                <a:spcPts val="1500"/>
              </a:spcAft>
              <a:buFont typeface="Wingdings" panose="05000000000000000000" pitchFamily="2" charset="2"/>
              <a:buChar char="§"/>
              <a:defRPr/>
            </a:pPr>
            <a:endParaRPr lang="en-US" altLang="en-US" sz="1400" dirty="0">
              <a:solidFill>
                <a:schemeClr val="bg1">
                  <a:lumMod val="75000"/>
                </a:schemeClr>
              </a:solidFill>
            </a:endParaRPr>
          </a:p>
          <a:p>
            <a:pPr marL="742950" lvl="1" indent="-285750" algn="l">
              <a:spcAft>
                <a:spcPts val="1500"/>
              </a:spcAft>
              <a:buFont typeface="Arial" panose="020B0604020202020204" pitchFamily="34" charset="0"/>
              <a:buChar char="•"/>
              <a:defRPr/>
            </a:pPr>
            <a:r>
              <a:rPr lang="en-US" altLang="en-US" dirty="0"/>
              <a:t>Discussing various strategies the families may want to try. </a:t>
            </a:r>
          </a:p>
          <a:p>
            <a:pPr marL="742950" lvl="1" indent="-285750" algn="l">
              <a:spcAft>
                <a:spcPts val="1500"/>
              </a:spcAft>
              <a:buFont typeface="Arial" panose="020B0604020202020204" pitchFamily="34" charset="0"/>
              <a:buChar char="•"/>
              <a:defRPr/>
            </a:pPr>
            <a:r>
              <a:rPr lang="en-US" altLang="en-US" dirty="0"/>
              <a:t>Helping understand what is typical for a child at a given age. </a:t>
            </a:r>
          </a:p>
          <a:p>
            <a:pPr marL="742950" lvl="1" indent="-285750" algn="l">
              <a:spcAft>
                <a:spcPts val="1500"/>
              </a:spcAft>
              <a:buFont typeface="Arial" panose="020B0604020202020204" pitchFamily="34" charset="0"/>
              <a:buChar char="•"/>
              <a:defRPr/>
            </a:pPr>
            <a:r>
              <a:rPr lang="en-US" altLang="en-US" dirty="0"/>
              <a:t>Providing information on specific topics. </a:t>
            </a:r>
          </a:p>
          <a:p>
            <a:pPr marL="742950" lvl="1" indent="-285750" algn="l">
              <a:spcAft>
                <a:spcPts val="1500"/>
              </a:spcAft>
              <a:buFont typeface="Arial" panose="020B0604020202020204" pitchFamily="34" charset="0"/>
              <a:buChar char="•"/>
              <a:defRPr/>
            </a:pPr>
            <a:r>
              <a:rPr lang="en-US" altLang="en-US" dirty="0"/>
              <a:t>Helping families by completing developmental screenings over the phone, with continued developmental monitoring while in the program.</a:t>
            </a:r>
          </a:p>
          <a:p>
            <a:pPr marL="742950" lvl="1" indent="-285750" algn="l">
              <a:spcAft>
                <a:spcPts val="1500"/>
              </a:spcAft>
              <a:buFont typeface="Arial" panose="020B0604020202020204" pitchFamily="34" charset="0"/>
              <a:buChar char="•"/>
              <a:defRPr/>
            </a:pPr>
            <a:r>
              <a:rPr lang="en-US" altLang="en-US" dirty="0"/>
              <a:t>Providing referrals to parenting and support programs. </a:t>
            </a:r>
          </a:p>
          <a:p>
            <a:pPr marL="742950" lvl="1" indent="-285750" algn="l">
              <a:spcAft>
                <a:spcPts val="1500"/>
              </a:spcAft>
              <a:buFont typeface="Arial" panose="020B0604020202020204" pitchFamily="34" charset="0"/>
              <a:buChar char="•"/>
              <a:defRPr/>
            </a:pPr>
            <a:r>
              <a:rPr lang="en-US" altLang="en-US" dirty="0"/>
              <a:t>Providing follow-up and advocating for families as needed. </a:t>
            </a:r>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91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9849" y="355448"/>
            <a:ext cx="8885817" cy="4603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200" b="1" dirty="0">
                <a:effectLst>
                  <a:outerShdw blurRad="38100" dist="38100" dir="2700000" algn="tl">
                    <a:srgbClr val="000000">
                      <a:alpha val="43137"/>
                    </a:srgbClr>
                  </a:outerShdw>
                </a:effectLst>
              </a:rPr>
              <a:t>Data Collection</a:t>
            </a:r>
          </a:p>
        </p:txBody>
      </p:sp>
      <p:sp>
        <p:nvSpPr>
          <p:cNvPr id="3" name="Content Placeholder 2"/>
          <p:cNvSpPr txBox="1">
            <a:spLocks/>
          </p:cNvSpPr>
          <p:nvPr/>
        </p:nvSpPr>
        <p:spPr>
          <a:xfrm>
            <a:off x="457200" y="1166660"/>
            <a:ext cx="8229600" cy="53343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3" indent="-285750" algn="l">
              <a:spcBef>
                <a:spcPts val="576"/>
              </a:spcBef>
              <a:spcAft>
                <a:spcPts val="1500"/>
              </a:spcAft>
              <a:buFont typeface="Arial" panose="020B0604020202020204" pitchFamily="34" charset="0"/>
              <a:buChar char="•"/>
              <a:defRPr/>
            </a:pPr>
            <a:r>
              <a:rPr lang="en-US" altLang="en-US" sz="2000" dirty="0"/>
              <a:t>Number of enrollees by county</a:t>
            </a:r>
          </a:p>
          <a:p>
            <a:pPr marL="742950" lvl="3" indent="-285750" algn="l">
              <a:spcBef>
                <a:spcPts val="576"/>
              </a:spcBef>
              <a:spcAft>
                <a:spcPts val="1500"/>
              </a:spcAft>
              <a:buFont typeface="Arial" panose="020B0604020202020204" pitchFamily="34" charset="0"/>
              <a:buChar char="•"/>
              <a:defRPr/>
            </a:pPr>
            <a:r>
              <a:rPr lang="en-US" altLang="en-US" sz="2000" dirty="0"/>
              <a:t>Referral source</a:t>
            </a:r>
          </a:p>
          <a:p>
            <a:pPr marL="742950" lvl="3" indent="-285750" algn="l">
              <a:spcBef>
                <a:spcPts val="576"/>
              </a:spcBef>
              <a:spcAft>
                <a:spcPts val="1500"/>
              </a:spcAft>
              <a:buFont typeface="Arial" panose="020B0604020202020204" pitchFamily="34" charset="0"/>
              <a:buChar char="•"/>
              <a:defRPr/>
            </a:pPr>
            <a:r>
              <a:rPr lang="en-US" altLang="en-US" sz="2000" dirty="0"/>
              <a:t>Types of referrals made by </a:t>
            </a:r>
            <a:r>
              <a:rPr lang="en-US" altLang="en-US" sz="2000" b="1" i="1" dirty="0"/>
              <a:t>Help Me Grow</a:t>
            </a:r>
          </a:p>
          <a:p>
            <a:pPr marL="742950" lvl="3" indent="-285750" algn="l">
              <a:spcBef>
                <a:spcPts val="576"/>
              </a:spcBef>
              <a:spcAft>
                <a:spcPts val="1500"/>
              </a:spcAft>
              <a:buFont typeface="Arial" panose="020B0604020202020204" pitchFamily="34" charset="0"/>
              <a:buChar char="•"/>
              <a:defRPr/>
            </a:pPr>
            <a:r>
              <a:rPr lang="en-US" altLang="en-US" sz="2000" dirty="0"/>
              <a:t>Who initially contacted </a:t>
            </a:r>
            <a:r>
              <a:rPr lang="en-US" altLang="en-US" sz="2000" b="1" i="1" dirty="0"/>
              <a:t>Help Me Grow</a:t>
            </a:r>
          </a:p>
          <a:p>
            <a:pPr marL="742950" lvl="3" indent="-285750" algn="l">
              <a:spcBef>
                <a:spcPts val="576"/>
              </a:spcBef>
              <a:spcAft>
                <a:spcPts val="1500"/>
              </a:spcAft>
              <a:buFont typeface="Arial" panose="020B0604020202020204" pitchFamily="34" charset="0"/>
              <a:buChar char="•"/>
              <a:defRPr/>
            </a:pPr>
            <a:r>
              <a:rPr lang="en-US" altLang="en-US" sz="2000" dirty="0"/>
              <a:t>How did they hear about </a:t>
            </a:r>
            <a:r>
              <a:rPr lang="en-US" altLang="en-US" sz="2000" b="1" i="1" dirty="0"/>
              <a:t>Help Me Grow</a:t>
            </a:r>
          </a:p>
          <a:p>
            <a:pPr marL="742950" lvl="3" indent="-285750" algn="l">
              <a:spcBef>
                <a:spcPts val="576"/>
              </a:spcBef>
              <a:spcAft>
                <a:spcPts val="1500"/>
              </a:spcAft>
              <a:buFont typeface="Arial" panose="020B0604020202020204" pitchFamily="34" charset="0"/>
              <a:buChar char="•"/>
              <a:defRPr/>
            </a:pPr>
            <a:r>
              <a:rPr lang="en-US" altLang="en-US" sz="2000" dirty="0"/>
              <a:t>Types of issues and concerns (behavioral, hearing, mental health, vision, etc.)</a:t>
            </a:r>
          </a:p>
          <a:p>
            <a:pPr marL="742950" lvl="3" indent="-285750" algn="l">
              <a:spcBef>
                <a:spcPts val="576"/>
              </a:spcBef>
              <a:spcAft>
                <a:spcPts val="1500"/>
              </a:spcAft>
              <a:buFont typeface="Arial" panose="020B0604020202020204" pitchFamily="34" charset="0"/>
              <a:buChar char="•"/>
              <a:defRPr/>
            </a:pPr>
            <a:r>
              <a:rPr lang="en-US" altLang="en-US" sz="2000" dirty="0"/>
              <a:t>Number of completed developmental screenings received and shared with medical provider</a:t>
            </a:r>
          </a:p>
          <a:p>
            <a:pPr marL="742950" lvl="3" indent="-285750" algn="l">
              <a:spcBef>
                <a:spcPts val="576"/>
              </a:spcBef>
              <a:spcAft>
                <a:spcPts val="1500"/>
              </a:spcAft>
              <a:buFont typeface="Arial" panose="020B0604020202020204" pitchFamily="34" charset="0"/>
              <a:buChar char="•"/>
              <a:defRPr/>
            </a:pPr>
            <a:r>
              <a:rPr lang="en-US" altLang="en-US" sz="2000" dirty="0"/>
              <a:t>Gaps and barriers categories</a:t>
            </a:r>
            <a:endParaRPr lang="en-US" altLang="en-US"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r="80605" b="23778"/>
          <a:stretch>
            <a:fillRect/>
          </a:stretch>
        </p:blipFill>
        <p:spPr bwMode="auto">
          <a:xfrm rot="-977528">
            <a:off x="189548" y="611917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536" y="109728"/>
            <a:ext cx="8948928" cy="664464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5555441"/>
      </p:ext>
    </p:extLst>
  </p:cSld>
  <p:clrMapOvr>
    <a:masterClrMapping/>
  </p:clrMapOvr>
</p:sld>
</file>

<file path=ppt/theme/theme1.xml><?xml version="1.0" encoding="utf-8"?>
<a:theme xmlns:a="http://schemas.openxmlformats.org/drawingml/2006/main" name="Parc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337</TotalTime>
  <Words>3811</Words>
  <Application>Microsoft Office PowerPoint</Application>
  <PresentationFormat>On-screen Show (4:3)</PresentationFormat>
  <Paragraphs>396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Gill Sans MT</vt:lpstr>
      <vt:lpstr>MyriadPro-Regular</vt:lpstr>
      <vt:lpstr>Wingdings</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Myers, Lana J</dc:creator>
  <cp:lastModifiedBy>Melanie Riley</cp:lastModifiedBy>
  <cp:revision>24</cp:revision>
  <cp:lastPrinted>2017-10-06T16:49:49Z</cp:lastPrinted>
  <dcterms:created xsi:type="dcterms:W3CDTF">2017-08-29T18:57:43Z</dcterms:created>
  <dcterms:modified xsi:type="dcterms:W3CDTF">2017-10-11T16:57:16Z</dcterms:modified>
</cp:coreProperties>
</file>