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5"/>
  </p:notesMasterIdLst>
  <p:handoutMasterIdLst>
    <p:handoutMasterId r:id="rId46"/>
  </p:handoutMasterIdLst>
  <p:sldIdLst>
    <p:sldId id="25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309"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10" r:id="rId40"/>
    <p:sldId id="305" r:id="rId41"/>
    <p:sldId id="306" r:id="rId42"/>
    <p:sldId id="307" r:id="rId43"/>
    <p:sldId id="308" r:id="rId4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7" autoAdjust="0"/>
    <p:restoredTop sz="94692" autoAdjust="0"/>
  </p:normalViewPr>
  <p:slideViewPr>
    <p:cSldViewPr snapToObjects="1">
      <p:cViewPr varScale="1">
        <p:scale>
          <a:sx n="145" d="100"/>
          <a:sy n="145" d="100"/>
        </p:scale>
        <p:origin x="1620" y="126"/>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8A63F8-D0C7-4044-B08E-4C7E36E226BC}" type="datetimeFigureOut">
              <a:rPr lang="en-US" smtClean="0"/>
              <a:t>11/5/2014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6C974B-9301-8E4E-8114-11895BFC98A3}" type="slidenum">
              <a:rPr lang="en-US" smtClean="0"/>
              <a:t>‹#›</a:t>
            </a:fld>
            <a:endParaRPr lang="en-US"/>
          </a:p>
        </p:txBody>
      </p:sp>
    </p:spTree>
    <p:extLst>
      <p:ext uri="{BB962C8B-B14F-4D97-AF65-F5344CB8AC3E}">
        <p14:creationId xmlns:p14="http://schemas.microsoft.com/office/powerpoint/2010/main" val="1886956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262D5-26FB-0C44-8DB6-DDF6DBD8DFFA}"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FB0C33-F185-2746-956E-EF7964142E4C}" type="slidenum">
              <a:rPr lang="en-US" smtClean="0"/>
              <a:t>‹#›</a:t>
            </a:fld>
            <a:endParaRPr lang="en-US"/>
          </a:p>
        </p:txBody>
      </p:sp>
    </p:spTree>
    <p:extLst>
      <p:ext uri="{BB962C8B-B14F-4D97-AF65-F5344CB8AC3E}">
        <p14:creationId xmlns:p14="http://schemas.microsoft.com/office/powerpoint/2010/main" val="27758378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A66F97-7AE1-4162-B6C2-0E3C1BE3F8A2}" type="slidenum">
              <a:rPr lang="en-US" sz="1200">
                <a:latin typeface="Times New Roman" pitchFamily="18" charset="0"/>
              </a:rPr>
              <a:pPr eaLnBrk="1" hangingPunct="1"/>
              <a:t>25</a:t>
            </a:fld>
            <a:endParaRPr lang="en-US" sz="1200">
              <a:latin typeface="Times New Roman" pitchFamily="18" charset="0"/>
            </a:endParaRPr>
          </a:p>
        </p:txBody>
      </p:sp>
      <p:sp>
        <p:nvSpPr>
          <p:cNvPr id="176130" name="Rectangle 2"/>
          <p:cNvSpPr>
            <a:spLocks noGrp="1" noRot="1" noChangeAspect="1" noChangeArrowheads="1" noTextEdit="1"/>
          </p:cNvSpPr>
          <p:nvPr>
            <p:ph type="sldImg"/>
          </p:nvPr>
        </p:nvSpPr>
        <p:spPr>
          <a:xfrm>
            <a:off x="1143000" y="685800"/>
            <a:ext cx="4572000" cy="3429000"/>
          </a:xfrm>
          <a:ln/>
        </p:spPr>
      </p:sp>
      <p:sp>
        <p:nvSpPr>
          <p:cNvPr id="176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418587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A66F97-7AE1-4162-B6C2-0E3C1BE3F8A2}" type="slidenum">
              <a:rPr lang="en-US" sz="1200">
                <a:latin typeface="Times New Roman" pitchFamily="18" charset="0"/>
              </a:rPr>
              <a:pPr eaLnBrk="1" hangingPunct="1"/>
              <a:t>26</a:t>
            </a:fld>
            <a:endParaRPr lang="en-US" sz="1200">
              <a:latin typeface="Times New Roman" pitchFamily="18" charset="0"/>
            </a:endParaRPr>
          </a:p>
        </p:txBody>
      </p:sp>
      <p:sp>
        <p:nvSpPr>
          <p:cNvPr id="176130" name="Rectangle 2"/>
          <p:cNvSpPr>
            <a:spLocks noGrp="1" noRot="1" noChangeAspect="1" noChangeArrowheads="1" noTextEdit="1"/>
          </p:cNvSpPr>
          <p:nvPr>
            <p:ph type="sldImg"/>
          </p:nvPr>
        </p:nvSpPr>
        <p:spPr>
          <a:xfrm>
            <a:off x="1143000" y="685800"/>
            <a:ext cx="4572000" cy="3429000"/>
          </a:xfrm>
          <a:ln/>
        </p:spPr>
      </p:sp>
      <p:sp>
        <p:nvSpPr>
          <p:cNvPr id="176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47756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FA1E0-9C81-4F13-929C-71C0E4E7ED9A}" type="slidenum">
              <a:rPr lang="en-US" smtClean="0"/>
              <a:t>31</a:t>
            </a:fld>
            <a:endParaRPr lang="en-US"/>
          </a:p>
        </p:txBody>
      </p:sp>
    </p:spTree>
    <p:extLst>
      <p:ext uri="{BB962C8B-B14F-4D97-AF65-F5344CB8AC3E}">
        <p14:creationId xmlns:p14="http://schemas.microsoft.com/office/powerpoint/2010/main" val="327523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5750" y="2914650"/>
            <a:ext cx="4629150" cy="1314450"/>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972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5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5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011090"/>
            <a:ext cx="5829300" cy="1021556"/>
          </a:xfrm>
        </p:spPr>
        <p:txBody>
          <a:bodyPr anchor="t"/>
          <a:lstStyle>
            <a:lvl1pPr algn="l">
              <a:defRPr sz="27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41735" y="1885950"/>
            <a:ext cx="5829300" cy="1125140"/>
          </a:xfrm>
        </p:spPr>
        <p:txBody>
          <a:bodyPr anchor="b"/>
          <a:lstStyle>
            <a:lvl1pPr marL="0" indent="0">
              <a:buNone/>
              <a:defRPr sz="1500">
                <a:solidFill>
                  <a:srgbClr val="595959"/>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2"/>
            <a:ext cx="3028950" cy="312419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486150" y="1200152"/>
            <a:ext cx="3028950" cy="312419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no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6931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no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6931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11956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2480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5"/>
          <p:cNvSpPr txBox="1">
            <a:spLocks/>
          </p:cNvSpPr>
          <p:nvPr userDrawn="1"/>
        </p:nvSpPr>
        <p:spPr>
          <a:xfrm>
            <a:off x="4057650" y="4552950"/>
            <a:ext cx="2686050" cy="381000"/>
          </a:xfrm>
          <a:prstGeom prst="rect">
            <a:avLst/>
          </a:prstGeom>
        </p:spPr>
        <p:txBody>
          <a:bodyPr vert="horz" lIns="68580" tIns="34290" rIns="68580" bIns="34290" rtlCol="0" anchor="ct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smtClean="0">
                <a:ln>
                  <a:noFill/>
                </a:ln>
                <a:solidFill>
                  <a:schemeClr val="bg1">
                    <a:alpha val="82000"/>
                  </a:schemeClr>
                </a:solidFill>
                <a:effectLst/>
                <a:uLnTx/>
                <a:uFillTx/>
                <a:latin typeface="+mj-lt"/>
                <a:ea typeface="+mn-ea"/>
                <a:cs typeface="Times New Roman (Body)"/>
              </a:rPr>
              <a:t>West Virginia University</a:t>
            </a:r>
          </a:p>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smtClean="0">
                <a:ln>
                  <a:noFill/>
                </a:ln>
                <a:solidFill>
                  <a:schemeClr val="bg1">
                    <a:alpha val="82000"/>
                  </a:schemeClr>
                </a:solidFill>
                <a:effectLst/>
                <a:uLnTx/>
                <a:uFillTx/>
                <a:latin typeface="+mj-lt"/>
                <a:ea typeface="+mn-ea"/>
                <a:cs typeface="Times New Roman (Body)"/>
              </a:rPr>
              <a:t>Department of Pediatrics</a:t>
            </a:r>
            <a:endParaRPr kumimoji="0" lang="en-US" sz="675" b="0" i="0" u="none" strike="noStrike" kern="1200" cap="none" spc="0" normalizeH="0" baseline="0" noProof="0" dirty="0">
              <a:ln>
                <a:noFill/>
              </a:ln>
              <a:solidFill>
                <a:schemeClr val="bg1">
                  <a:alpha val="82000"/>
                </a:schemeClr>
              </a:solidFill>
              <a:effectLst/>
              <a:uLnTx/>
              <a:uFillTx/>
              <a:latin typeface="+mj-lt"/>
              <a:ea typeface="+mn-ea"/>
              <a:cs typeface="Times New Roman (Body)"/>
            </a:endParaRPr>
          </a:p>
        </p:txBody>
      </p:sp>
      <p:sp>
        <p:nvSpPr>
          <p:cNvPr id="4" name="Footer Placeholder 3"/>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dt="0"/>
  <p:txStyles>
    <p:titleStyle>
      <a:lvl1pPr algn="l" defTabSz="342900" rtl="0" eaLnBrk="1" latinLnBrk="0" hangingPunct="1">
        <a:spcBef>
          <a:spcPct val="0"/>
        </a:spcBef>
        <a:buNone/>
        <a:defRPr sz="2550" b="0" u="none" kern="1200" cap="all">
          <a:solidFill>
            <a:schemeClr val="tx2"/>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b="0" i="0" kern="1200">
          <a:solidFill>
            <a:schemeClr val="tx2"/>
          </a:solidFill>
          <a:latin typeface="Arial"/>
          <a:ea typeface="+mn-ea"/>
          <a:cs typeface="Arial"/>
        </a:defRPr>
      </a:lvl1pPr>
      <a:lvl2pPr marL="557213" indent="-214313" algn="l" defTabSz="342900" rtl="0" eaLnBrk="1" latinLnBrk="0" hangingPunct="1">
        <a:spcBef>
          <a:spcPct val="20000"/>
        </a:spcBef>
        <a:buFont typeface="Arial"/>
        <a:buChar char="–"/>
        <a:defRPr sz="2100" b="0" i="0" kern="1200">
          <a:solidFill>
            <a:schemeClr val="tx2"/>
          </a:solidFill>
          <a:latin typeface="Arial"/>
          <a:ea typeface="+mn-ea"/>
          <a:cs typeface="Arial"/>
        </a:defRPr>
      </a:lvl2pPr>
      <a:lvl3pPr marL="857250" indent="-171450" algn="l" defTabSz="342900" rtl="0" eaLnBrk="1" latinLnBrk="0" hangingPunct="1">
        <a:spcBef>
          <a:spcPct val="20000"/>
        </a:spcBef>
        <a:buFont typeface="Arial"/>
        <a:buChar char="•"/>
        <a:defRPr sz="1800" b="0" i="0" kern="1200">
          <a:solidFill>
            <a:schemeClr val="tx2"/>
          </a:solidFill>
          <a:latin typeface="Arial"/>
          <a:ea typeface="+mn-ea"/>
          <a:cs typeface="Arial"/>
        </a:defRPr>
      </a:lvl3pPr>
      <a:lvl4pPr marL="1200150" indent="-171450" algn="l" defTabSz="342900" rtl="0" eaLnBrk="1" latinLnBrk="0" hangingPunct="1">
        <a:spcBef>
          <a:spcPct val="20000"/>
        </a:spcBef>
        <a:buFont typeface="Arial"/>
        <a:buChar char="–"/>
        <a:defRPr sz="1500" b="0" i="0" kern="1200">
          <a:solidFill>
            <a:schemeClr val="tx2"/>
          </a:solidFill>
          <a:latin typeface="Arial"/>
          <a:ea typeface="+mn-ea"/>
          <a:cs typeface="Arial"/>
        </a:defRPr>
      </a:lvl4pPr>
      <a:lvl5pPr marL="1543050" indent="-171450" algn="l" defTabSz="342900" rtl="0" eaLnBrk="1" latinLnBrk="0" hangingPunct="1">
        <a:spcBef>
          <a:spcPct val="20000"/>
        </a:spcBef>
        <a:buFont typeface="Arial"/>
        <a:buChar char="»"/>
        <a:defRPr sz="1500" b="0" i="0" kern="1200">
          <a:solidFill>
            <a:schemeClr val="tx2"/>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14501"/>
            <a:ext cx="6457950" cy="826889"/>
          </a:xfrm>
        </p:spPr>
        <p:txBody>
          <a:bodyPr/>
          <a:lstStyle/>
          <a:p>
            <a:r>
              <a:rPr lang="en-US" sz="2400" dirty="0">
                <a:solidFill>
                  <a:schemeClr val="bg2"/>
                </a:solidFill>
              </a:rPr>
              <a:t>Screening for Congenital Heart Disease in the Newborn and Connecting to </a:t>
            </a:r>
            <a:r>
              <a:rPr lang="en-US" sz="2400" dirty="0" smtClean="0">
                <a:solidFill>
                  <a:schemeClr val="bg2"/>
                </a:solidFill>
              </a:rPr>
              <a:t>Care</a:t>
            </a:r>
            <a:endParaRPr lang="en-US" sz="2400" dirty="0">
              <a:solidFill>
                <a:schemeClr val="bg2"/>
              </a:solidFill>
            </a:endParaRPr>
          </a:p>
        </p:txBody>
      </p:sp>
      <p:sp>
        <p:nvSpPr>
          <p:cNvPr id="4" name="Subtitle 3"/>
          <p:cNvSpPr>
            <a:spLocks noGrp="1"/>
          </p:cNvSpPr>
          <p:nvPr>
            <p:ph type="subTitle" idx="1"/>
          </p:nvPr>
        </p:nvSpPr>
        <p:spPr>
          <a:xfrm>
            <a:off x="228600" y="2914650"/>
            <a:ext cx="4629150" cy="985838"/>
          </a:xfrm>
        </p:spPr>
        <p:txBody>
          <a:bodyPr>
            <a:normAutofit fontScale="92500" lnSpcReduction="10000"/>
          </a:bodyPr>
          <a:lstStyle/>
          <a:p>
            <a:r>
              <a:rPr lang="en-US" sz="1425" dirty="0">
                <a:solidFill>
                  <a:schemeClr val="bg2"/>
                </a:solidFill>
              </a:rPr>
              <a:t>John R. Phillips, M.D.</a:t>
            </a:r>
          </a:p>
          <a:p>
            <a:r>
              <a:rPr lang="en-US" sz="1425" dirty="0">
                <a:solidFill>
                  <a:schemeClr val="bg2"/>
                </a:solidFill>
              </a:rPr>
              <a:t>Associate Professor of Pediatrics</a:t>
            </a:r>
          </a:p>
          <a:p>
            <a:r>
              <a:rPr lang="en-US" sz="1425" dirty="0">
                <a:solidFill>
                  <a:schemeClr val="bg2"/>
                </a:solidFill>
              </a:rPr>
              <a:t>Division of Pediatric Cardiology</a:t>
            </a:r>
          </a:p>
          <a:p>
            <a:r>
              <a:rPr lang="en-US" sz="1425" dirty="0">
                <a:solidFill>
                  <a:schemeClr val="bg2"/>
                </a:solidFill>
              </a:rPr>
              <a:t>WVU Children’s Hospital</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Too little blood flow to the body</a:t>
            </a:r>
            <a:endParaRPr lang="en-US" dirty="0"/>
          </a:p>
        </p:txBody>
      </p:sp>
      <p:pic>
        <p:nvPicPr>
          <p:cNvPr id="1026" name="Picture 2" descr="http://www.cincinnatichildrens.org/assets/0/78/847/885/1096a91a-0d72-4d42-af30-864f2085bc64.gif"/>
          <p:cNvPicPr>
            <a:picLocks noChangeAspect="1" noChangeArrowheads="1"/>
          </p:cNvPicPr>
          <p:nvPr/>
        </p:nvPicPr>
        <p:blipFill>
          <a:blip r:embed="rId2"/>
          <a:srcRect/>
          <a:stretch>
            <a:fillRect/>
          </a:stretch>
        </p:blipFill>
        <p:spPr bwMode="auto">
          <a:xfrm>
            <a:off x="2250281" y="1293018"/>
            <a:ext cx="2357438" cy="2900363"/>
          </a:xfrm>
          <a:prstGeom prst="rect">
            <a:avLst/>
          </a:prstGeom>
          <a:solidFill>
            <a:schemeClr val="bg1"/>
          </a:solidFill>
          <a:ln>
            <a:solidFill>
              <a:schemeClr val="tx2"/>
            </a:solidFill>
          </a:ln>
        </p:spPr>
      </p:pic>
      <p:sp>
        <p:nvSpPr>
          <p:cNvPr id="6" name="TextBox 5"/>
          <p:cNvSpPr txBox="1"/>
          <p:nvPr/>
        </p:nvSpPr>
        <p:spPr>
          <a:xfrm>
            <a:off x="3171826" y="1500188"/>
            <a:ext cx="1499128" cy="230832"/>
          </a:xfrm>
          <a:prstGeom prst="rect">
            <a:avLst/>
          </a:prstGeom>
          <a:noFill/>
        </p:spPr>
        <p:txBody>
          <a:bodyPr wrap="none" rtlCol="0">
            <a:spAutoFit/>
          </a:bodyPr>
          <a:lstStyle/>
          <a:p>
            <a:r>
              <a:rPr lang="en-US" sz="900" dirty="0">
                <a:latin typeface="Arial Rounded MT Bold" pitchFamily="34" charset="0"/>
                <a:cs typeface="Arial" pitchFamily="34" charset="0"/>
              </a:rPr>
              <a:t>Interrupted Aortic Arch</a:t>
            </a:r>
          </a:p>
        </p:txBody>
      </p:sp>
      <p:sp>
        <p:nvSpPr>
          <p:cNvPr id="7" name="TextBox 6"/>
          <p:cNvSpPr txBox="1"/>
          <p:nvPr/>
        </p:nvSpPr>
        <p:spPr>
          <a:xfrm>
            <a:off x="1328738" y="1928813"/>
            <a:ext cx="1048685" cy="248209"/>
          </a:xfrm>
          <a:prstGeom prst="rect">
            <a:avLst/>
          </a:prstGeom>
          <a:solidFill>
            <a:srgbClr val="FF0000"/>
          </a:solidFill>
          <a:ln>
            <a:solidFill>
              <a:schemeClr val="tx1"/>
            </a:solidFill>
          </a:ln>
        </p:spPr>
        <p:txBody>
          <a:bodyPr wrap="none" rtlCol="0">
            <a:spAutoFit/>
          </a:bodyPr>
          <a:lstStyle/>
          <a:p>
            <a:r>
              <a:rPr lang="en-US" sz="1013" dirty="0"/>
              <a:t>Right arm 100%</a:t>
            </a:r>
          </a:p>
        </p:txBody>
      </p:sp>
      <p:sp>
        <p:nvSpPr>
          <p:cNvPr id="8" name="TextBox 7"/>
          <p:cNvSpPr txBox="1"/>
          <p:nvPr/>
        </p:nvSpPr>
        <p:spPr>
          <a:xfrm>
            <a:off x="4543425" y="3343275"/>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9" name="TextBox 8"/>
          <p:cNvSpPr txBox="1"/>
          <p:nvPr/>
        </p:nvSpPr>
        <p:spPr>
          <a:xfrm>
            <a:off x="2614613" y="3086100"/>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0" name="TextBox 9"/>
          <p:cNvSpPr txBox="1"/>
          <p:nvPr/>
        </p:nvSpPr>
        <p:spPr>
          <a:xfrm>
            <a:off x="3514726" y="2743200"/>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1" name="TextBox 10"/>
          <p:cNvSpPr txBox="1"/>
          <p:nvPr/>
        </p:nvSpPr>
        <p:spPr>
          <a:xfrm>
            <a:off x="3643313" y="3343275"/>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Tree>
    <p:extLst>
      <p:ext uri="{BB962C8B-B14F-4D97-AF65-F5344CB8AC3E}">
        <p14:creationId xmlns:p14="http://schemas.microsoft.com/office/powerpoint/2010/main" val="5833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Too little blood flow to the body</a:t>
            </a:r>
            <a:endParaRPr lang="en-US" dirty="0"/>
          </a:p>
        </p:txBody>
      </p:sp>
      <p:pic>
        <p:nvPicPr>
          <p:cNvPr id="5" name="Picture 2" descr="Anatomy of a heart with hypoplastic left heart syndrome"/>
          <p:cNvPicPr>
            <a:picLocks noChangeAspect="1" noChangeArrowheads="1"/>
          </p:cNvPicPr>
          <p:nvPr/>
        </p:nvPicPr>
        <p:blipFill>
          <a:blip r:embed="rId2" cstate="print"/>
          <a:srcRect/>
          <a:stretch>
            <a:fillRect/>
          </a:stretch>
        </p:blipFill>
        <p:spPr bwMode="auto">
          <a:xfrm>
            <a:off x="1927058" y="1238529"/>
            <a:ext cx="2914650" cy="2914650"/>
          </a:xfrm>
          <a:prstGeom prst="rect">
            <a:avLst/>
          </a:prstGeom>
          <a:noFill/>
          <a:ln>
            <a:solidFill>
              <a:schemeClr val="accent2"/>
            </a:solidFill>
          </a:ln>
        </p:spPr>
      </p:pic>
      <p:sp>
        <p:nvSpPr>
          <p:cNvPr id="9" name="TextBox 8"/>
          <p:cNvSpPr txBox="1"/>
          <p:nvPr/>
        </p:nvSpPr>
        <p:spPr>
          <a:xfrm>
            <a:off x="1285875" y="2014538"/>
            <a:ext cx="982961" cy="248209"/>
          </a:xfrm>
          <a:prstGeom prst="rect">
            <a:avLst/>
          </a:prstGeom>
          <a:solidFill>
            <a:srgbClr val="00B0F0"/>
          </a:solidFill>
          <a:ln>
            <a:solidFill>
              <a:schemeClr val="tx1"/>
            </a:solidFill>
          </a:ln>
        </p:spPr>
        <p:txBody>
          <a:bodyPr wrap="none" rtlCol="0">
            <a:spAutoFit/>
          </a:bodyPr>
          <a:lstStyle/>
          <a:p>
            <a:r>
              <a:rPr lang="en-US" sz="1013" dirty="0"/>
              <a:t>Right arm 75%</a:t>
            </a:r>
          </a:p>
        </p:txBody>
      </p:sp>
      <p:sp>
        <p:nvSpPr>
          <p:cNvPr id="10" name="TextBox 9"/>
          <p:cNvSpPr txBox="1"/>
          <p:nvPr/>
        </p:nvSpPr>
        <p:spPr>
          <a:xfrm>
            <a:off x="4543425" y="3386138"/>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11" name="TextBox 10"/>
          <p:cNvSpPr txBox="1"/>
          <p:nvPr/>
        </p:nvSpPr>
        <p:spPr>
          <a:xfrm>
            <a:off x="2528888" y="3171825"/>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2" name="TextBox 11"/>
          <p:cNvSpPr txBox="1"/>
          <p:nvPr/>
        </p:nvSpPr>
        <p:spPr>
          <a:xfrm>
            <a:off x="3514726" y="2571750"/>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3" name="TextBox 12"/>
          <p:cNvSpPr txBox="1"/>
          <p:nvPr/>
        </p:nvSpPr>
        <p:spPr>
          <a:xfrm>
            <a:off x="3171825" y="3429000"/>
            <a:ext cx="425116" cy="248209"/>
          </a:xfrm>
          <a:prstGeom prst="rect">
            <a:avLst/>
          </a:prstGeom>
          <a:solidFill>
            <a:srgbClr val="00B0F0"/>
          </a:solidFill>
          <a:ln>
            <a:solidFill>
              <a:schemeClr val="tx1"/>
            </a:solidFill>
          </a:ln>
        </p:spPr>
        <p:txBody>
          <a:bodyPr wrap="none" rtlCol="0">
            <a:spAutoFit/>
          </a:bodyPr>
          <a:lstStyle/>
          <a:p>
            <a:r>
              <a:rPr lang="en-US" sz="1013" dirty="0"/>
              <a:t>75%</a:t>
            </a:r>
          </a:p>
        </p:txBody>
      </p:sp>
    </p:spTree>
    <p:extLst>
      <p:ext uri="{BB962C8B-B14F-4D97-AF65-F5344CB8AC3E}">
        <p14:creationId xmlns:p14="http://schemas.microsoft.com/office/powerpoint/2010/main" val="14478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Causing hypoxia </a:t>
            </a:r>
            <a:endParaRPr lang="en-US" dirty="0"/>
          </a:p>
        </p:txBody>
      </p:sp>
      <p:pic>
        <p:nvPicPr>
          <p:cNvPr id="33794" name="Picture 2" descr="Anatomy of a heart with transposition of the great arteries"/>
          <p:cNvPicPr>
            <a:picLocks noChangeAspect="1" noChangeArrowheads="1"/>
          </p:cNvPicPr>
          <p:nvPr/>
        </p:nvPicPr>
        <p:blipFill>
          <a:blip r:embed="rId2" cstate="print"/>
          <a:srcRect/>
          <a:stretch>
            <a:fillRect/>
          </a:stretch>
        </p:blipFill>
        <p:spPr bwMode="auto">
          <a:xfrm>
            <a:off x="1995248" y="1200150"/>
            <a:ext cx="2914650" cy="2914650"/>
          </a:xfrm>
          <a:prstGeom prst="rect">
            <a:avLst/>
          </a:prstGeom>
          <a:noFill/>
          <a:ln>
            <a:solidFill>
              <a:schemeClr val="accent2"/>
            </a:solidFill>
          </a:ln>
        </p:spPr>
      </p:pic>
      <p:sp>
        <p:nvSpPr>
          <p:cNvPr id="10" name="TextBox 9"/>
          <p:cNvSpPr txBox="1"/>
          <p:nvPr/>
        </p:nvSpPr>
        <p:spPr>
          <a:xfrm>
            <a:off x="1328738" y="1928813"/>
            <a:ext cx="982961" cy="248209"/>
          </a:xfrm>
          <a:prstGeom prst="rect">
            <a:avLst/>
          </a:prstGeom>
          <a:solidFill>
            <a:srgbClr val="00B0F0"/>
          </a:solidFill>
          <a:ln>
            <a:solidFill>
              <a:schemeClr val="tx1"/>
            </a:solidFill>
          </a:ln>
        </p:spPr>
        <p:txBody>
          <a:bodyPr wrap="none" rtlCol="0">
            <a:spAutoFit/>
          </a:bodyPr>
          <a:lstStyle/>
          <a:p>
            <a:r>
              <a:rPr lang="en-US" sz="1013" dirty="0"/>
              <a:t>Right arm 75%</a:t>
            </a:r>
          </a:p>
        </p:txBody>
      </p:sp>
      <p:sp>
        <p:nvSpPr>
          <p:cNvPr id="11" name="TextBox 10"/>
          <p:cNvSpPr txBox="1"/>
          <p:nvPr/>
        </p:nvSpPr>
        <p:spPr>
          <a:xfrm>
            <a:off x="4543425" y="3386138"/>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12" name="TextBox 11"/>
          <p:cNvSpPr txBox="1"/>
          <p:nvPr/>
        </p:nvSpPr>
        <p:spPr>
          <a:xfrm>
            <a:off x="2357438" y="3171825"/>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3" name="TextBox 12"/>
          <p:cNvSpPr txBox="1"/>
          <p:nvPr/>
        </p:nvSpPr>
        <p:spPr>
          <a:xfrm>
            <a:off x="3771901" y="2271713"/>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4" name="TextBox 13"/>
          <p:cNvSpPr txBox="1"/>
          <p:nvPr/>
        </p:nvSpPr>
        <p:spPr>
          <a:xfrm>
            <a:off x="3557588" y="3043238"/>
            <a:ext cx="425116" cy="248209"/>
          </a:xfrm>
          <a:prstGeom prst="rect">
            <a:avLst/>
          </a:prstGeom>
          <a:solidFill>
            <a:srgbClr val="FF0000"/>
          </a:solidFill>
          <a:ln>
            <a:solidFill>
              <a:schemeClr val="tx1"/>
            </a:solidFill>
          </a:ln>
        </p:spPr>
        <p:txBody>
          <a:bodyPr wrap="none" rtlCol="0">
            <a:spAutoFit/>
          </a:bodyPr>
          <a:lstStyle/>
          <a:p>
            <a:r>
              <a:rPr lang="en-US" sz="1013" dirty="0"/>
              <a:t>90%</a:t>
            </a:r>
          </a:p>
        </p:txBody>
      </p:sp>
      <p:sp>
        <p:nvSpPr>
          <p:cNvPr id="15" name="TextBox 14"/>
          <p:cNvSpPr txBox="1"/>
          <p:nvPr/>
        </p:nvSpPr>
        <p:spPr>
          <a:xfrm>
            <a:off x="3066341" y="3386138"/>
            <a:ext cx="425116" cy="248209"/>
          </a:xfrm>
          <a:prstGeom prst="rect">
            <a:avLst/>
          </a:prstGeom>
          <a:solidFill>
            <a:srgbClr val="00B0F0"/>
          </a:solidFill>
          <a:ln>
            <a:solidFill>
              <a:schemeClr val="tx1"/>
            </a:solidFill>
          </a:ln>
        </p:spPr>
        <p:txBody>
          <a:bodyPr wrap="none" rtlCol="0">
            <a:spAutoFit/>
          </a:bodyPr>
          <a:lstStyle/>
          <a:p>
            <a:r>
              <a:rPr lang="en-US" sz="1013" dirty="0"/>
              <a:t>75%</a:t>
            </a:r>
          </a:p>
        </p:txBody>
      </p:sp>
    </p:spTree>
    <p:extLst>
      <p:ext uri="{BB962C8B-B14F-4D97-AF65-F5344CB8AC3E}">
        <p14:creationId xmlns:p14="http://schemas.microsoft.com/office/powerpoint/2010/main" val="17256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Causing hypoxia </a:t>
            </a:r>
            <a:endParaRPr lang="en-US" dirty="0"/>
          </a:p>
        </p:txBody>
      </p:sp>
      <p:pic>
        <p:nvPicPr>
          <p:cNvPr id="5" name="Picture 2" descr="Anatomy of a heart with truncus arteriosus"/>
          <p:cNvPicPr>
            <a:picLocks noChangeAspect="1" noChangeArrowheads="1"/>
          </p:cNvPicPr>
          <p:nvPr/>
        </p:nvPicPr>
        <p:blipFill>
          <a:blip r:embed="rId2" cstate="print"/>
          <a:srcRect/>
          <a:stretch>
            <a:fillRect/>
          </a:stretch>
        </p:blipFill>
        <p:spPr bwMode="auto">
          <a:xfrm>
            <a:off x="1971675" y="1276350"/>
            <a:ext cx="2914650" cy="2914650"/>
          </a:xfrm>
          <a:prstGeom prst="rect">
            <a:avLst/>
          </a:prstGeom>
          <a:noFill/>
          <a:ln>
            <a:solidFill>
              <a:schemeClr val="accent2"/>
            </a:solidFill>
          </a:ln>
        </p:spPr>
      </p:pic>
      <p:sp>
        <p:nvSpPr>
          <p:cNvPr id="10" name="TextBox 9"/>
          <p:cNvSpPr txBox="1"/>
          <p:nvPr/>
        </p:nvSpPr>
        <p:spPr>
          <a:xfrm>
            <a:off x="1328738" y="1928813"/>
            <a:ext cx="982961" cy="248209"/>
          </a:xfrm>
          <a:prstGeom prst="rect">
            <a:avLst/>
          </a:prstGeom>
          <a:solidFill>
            <a:srgbClr val="00B0F0"/>
          </a:solidFill>
          <a:ln>
            <a:solidFill>
              <a:schemeClr val="tx1"/>
            </a:solidFill>
          </a:ln>
        </p:spPr>
        <p:txBody>
          <a:bodyPr wrap="none" rtlCol="0">
            <a:spAutoFit/>
          </a:bodyPr>
          <a:lstStyle/>
          <a:p>
            <a:r>
              <a:rPr lang="en-US" sz="1013" dirty="0"/>
              <a:t>Right arm 75%</a:t>
            </a:r>
          </a:p>
        </p:txBody>
      </p:sp>
      <p:sp>
        <p:nvSpPr>
          <p:cNvPr id="11" name="TextBox 10"/>
          <p:cNvSpPr txBox="1"/>
          <p:nvPr/>
        </p:nvSpPr>
        <p:spPr>
          <a:xfrm>
            <a:off x="4543425" y="3386138"/>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12" name="TextBox 11"/>
          <p:cNvSpPr txBox="1"/>
          <p:nvPr/>
        </p:nvSpPr>
        <p:spPr>
          <a:xfrm>
            <a:off x="2614613" y="3086100"/>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3" name="TextBox 12"/>
          <p:cNvSpPr txBox="1"/>
          <p:nvPr/>
        </p:nvSpPr>
        <p:spPr>
          <a:xfrm>
            <a:off x="3643313" y="2364001"/>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4" name="TextBox 13"/>
          <p:cNvSpPr txBox="1"/>
          <p:nvPr/>
        </p:nvSpPr>
        <p:spPr>
          <a:xfrm>
            <a:off x="3557588" y="3043238"/>
            <a:ext cx="425116" cy="248209"/>
          </a:xfrm>
          <a:prstGeom prst="rect">
            <a:avLst/>
          </a:prstGeom>
          <a:solidFill>
            <a:srgbClr val="00B0F0"/>
          </a:solidFill>
          <a:ln>
            <a:solidFill>
              <a:schemeClr val="tx1"/>
            </a:solidFill>
          </a:ln>
        </p:spPr>
        <p:txBody>
          <a:bodyPr wrap="none" rtlCol="0">
            <a:spAutoFit/>
          </a:bodyPr>
          <a:lstStyle/>
          <a:p>
            <a:r>
              <a:rPr lang="en-US" sz="1013" dirty="0"/>
              <a:t>75%</a:t>
            </a:r>
          </a:p>
        </p:txBody>
      </p:sp>
    </p:spTree>
    <p:extLst>
      <p:ext uri="{BB962C8B-B14F-4D97-AF65-F5344CB8AC3E}">
        <p14:creationId xmlns:p14="http://schemas.microsoft.com/office/powerpoint/2010/main" val="177034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Causing hypoxia </a:t>
            </a:r>
            <a:endParaRPr lang="en-US" dirty="0"/>
          </a:p>
        </p:txBody>
      </p:sp>
      <p:pic>
        <p:nvPicPr>
          <p:cNvPr id="6" name="Picture 2" descr="Anatomy of a heart with total anomalous pulmonary venous return"/>
          <p:cNvPicPr>
            <a:picLocks noChangeAspect="1" noChangeArrowheads="1"/>
          </p:cNvPicPr>
          <p:nvPr/>
        </p:nvPicPr>
        <p:blipFill>
          <a:blip r:embed="rId2" cstate="print"/>
          <a:srcRect/>
          <a:stretch>
            <a:fillRect/>
          </a:stretch>
        </p:blipFill>
        <p:spPr bwMode="auto">
          <a:xfrm>
            <a:off x="1971675" y="1134654"/>
            <a:ext cx="2914650" cy="2914650"/>
          </a:xfrm>
          <a:prstGeom prst="rect">
            <a:avLst/>
          </a:prstGeom>
          <a:noFill/>
          <a:ln>
            <a:solidFill>
              <a:schemeClr val="accent2"/>
            </a:solidFill>
          </a:ln>
        </p:spPr>
      </p:pic>
      <p:sp>
        <p:nvSpPr>
          <p:cNvPr id="10" name="TextBox 9"/>
          <p:cNvSpPr txBox="1"/>
          <p:nvPr/>
        </p:nvSpPr>
        <p:spPr>
          <a:xfrm>
            <a:off x="1285875" y="1800225"/>
            <a:ext cx="982961" cy="248209"/>
          </a:xfrm>
          <a:prstGeom prst="rect">
            <a:avLst/>
          </a:prstGeom>
          <a:solidFill>
            <a:srgbClr val="00B0F0"/>
          </a:solidFill>
          <a:ln>
            <a:solidFill>
              <a:schemeClr val="tx1"/>
            </a:solidFill>
          </a:ln>
        </p:spPr>
        <p:txBody>
          <a:bodyPr wrap="none" rtlCol="0">
            <a:spAutoFit/>
          </a:bodyPr>
          <a:lstStyle/>
          <a:p>
            <a:r>
              <a:rPr lang="en-US" sz="1013" dirty="0"/>
              <a:t>Right arm 75%</a:t>
            </a:r>
          </a:p>
        </p:txBody>
      </p:sp>
      <p:sp>
        <p:nvSpPr>
          <p:cNvPr id="11" name="TextBox 10"/>
          <p:cNvSpPr txBox="1"/>
          <p:nvPr/>
        </p:nvSpPr>
        <p:spPr>
          <a:xfrm>
            <a:off x="4543425" y="3386138"/>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12" name="TextBox 11"/>
          <p:cNvSpPr txBox="1"/>
          <p:nvPr/>
        </p:nvSpPr>
        <p:spPr>
          <a:xfrm>
            <a:off x="2486025" y="3300413"/>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3" name="TextBox 12"/>
          <p:cNvSpPr txBox="1"/>
          <p:nvPr/>
        </p:nvSpPr>
        <p:spPr>
          <a:xfrm>
            <a:off x="2486026" y="2467875"/>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4" name="TextBox 13"/>
          <p:cNvSpPr txBox="1"/>
          <p:nvPr/>
        </p:nvSpPr>
        <p:spPr>
          <a:xfrm>
            <a:off x="3600450" y="2957513"/>
            <a:ext cx="425116" cy="248209"/>
          </a:xfrm>
          <a:prstGeom prst="rect">
            <a:avLst/>
          </a:prstGeom>
          <a:solidFill>
            <a:srgbClr val="00B0F0"/>
          </a:solidFill>
          <a:ln>
            <a:solidFill>
              <a:schemeClr val="tx1"/>
            </a:solidFill>
          </a:ln>
        </p:spPr>
        <p:txBody>
          <a:bodyPr wrap="none" rtlCol="0">
            <a:spAutoFit/>
          </a:bodyPr>
          <a:lstStyle/>
          <a:p>
            <a:r>
              <a:rPr lang="en-US" sz="1013" dirty="0"/>
              <a:t>75%</a:t>
            </a:r>
          </a:p>
        </p:txBody>
      </p:sp>
    </p:spTree>
    <p:extLst>
      <p:ext uri="{BB962C8B-B14F-4D97-AF65-F5344CB8AC3E}">
        <p14:creationId xmlns:p14="http://schemas.microsoft.com/office/powerpoint/2010/main" val="555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Screen for CCHD</a:t>
            </a:r>
            <a:endParaRPr lang="en-US" sz="1519" dirty="0"/>
          </a:p>
        </p:txBody>
      </p:sp>
      <p:sp>
        <p:nvSpPr>
          <p:cNvPr id="3" name="Content Placeholder 2"/>
          <p:cNvSpPr>
            <a:spLocks noGrp="1"/>
          </p:cNvSpPr>
          <p:nvPr>
            <p:ph sz="quarter" idx="1"/>
          </p:nvPr>
        </p:nvSpPr>
        <p:spPr/>
        <p:txBody>
          <a:bodyPr>
            <a:normAutofit/>
          </a:bodyPr>
          <a:lstStyle/>
          <a:p>
            <a:r>
              <a:rPr lang="en-US" sz="1500" dirty="0" smtClean="0"/>
              <a:t>The disease is not always apparent on physical examination</a:t>
            </a:r>
          </a:p>
          <a:p>
            <a:r>
              <a:rPr lang="en-US" sz="1500" dirty="0" err="1" smtClean="0"/>
              <a:t>Ductus</a:t>
            </a:r>
            <a:r>
              <a:rPr lang="en-US" sz="1500" dirty="0" smtClean="0"/>
              <a:t> arteriosus may close after discharge</a:t>
            </a:r>
          </a:p>
          <a:p>
            <a:r>
              <a:rPr lang="en-US" sz="1500" dirty="0" smtClean="0"/>
              <a:t>Trend towards earlier discharge make this scenario more likely</a:t>
            </a:r>
          </a:p>
          <a:p>
            <a:pPr marL="0" indent="0">
              <a:buNone/>
            </a:pPr>
            <a:endParaRPr lang="en-US" sz="1500" dirty="0" smtClean="0"/>
          </a:p>
          <a:p>
            <a:r>
              <a:rPr lang="en-US" sz="1500" dirty="0" smtClean="0"/>
              <a:t>How </a:t>
            </a:r>
            <a:r>
              <a:rPr lang="en-US" sz="1500" dirty="0"/>
              <a:t>is CCHD diagnosed?</a:t>
            </a:r>
          </a:p>
          <a:p>
            <a:pPr lvl="1"/>
            <a:r>
              <a:rPr lang="en-US" sz="1500" dirty="0"/>
              <a:t>Prenatal ultrasound</a:t>
            </a:r>
          </a:p>
          <a:p>
            <a:pPr lvl="1"/>
            <a:r>
              <a:rPr lang="en-US" sz="1500" dirty="0"/>
              <a:t>Fetal echocardiography</a:t>
            </a:r>
          </a:p>
          <a:p>
            <a:pPr lvl="1"/>
            <a:r>
              <a:rPr lang="en-US" sz="1500" dirty="0"/>
              <a:t>Physical examination</a:t>
            </a:r>
          </a:p>
          <a:p>
            <a:pPr lvl="1"/>
            <a:r>
              <a:rPr lang="en-US" sz="1500" dirty="0"/>
              <a:t>Supplemental tests (</a:t>
            </a:r>
            <a:r>
              <a:rPr lang="en-US" sz="1500" dirty="0" err="1"/>
              <a:t>ie</a:t>
            </a:r>
            <a:r>
              <a:rPr lang="en-US" sz="1500" dirty="0"/>
              <a:t> ECG, CXR</a:t>
            </a:r>
            <a:r>
              <a:rPr lang="en-US" sz="1500" dirty="0" smtClean="0"/>
              <a:t>)</a:t>
            </a:r>
          </a:p>
          <a:p>
            <a:pPr lvl="1"/>
            <a:r>
              <a:rPr lang="en-US" sz="1500" dirty="0" smtClean="0"/>
              <a:t>Pulse oximetry screening</a:t>
            </a:r>
            <a:endParaRPr lang="en-US" sz="1500" dirty="0"/>
          </a:p>
          <a:p>
            <a:pPr lvl="1"/>
            <a:r>
              <a:rPr lang="en-US" sz="1500" dirty="0"/>
              <a:t>Echocardiography</a:t>
            </a:r>
          </a:p>
          <a:p>
            <a:endParaRPr lang="en-US" sz="1500" dirty="0" smtClean="0"/>
          </a:p>
        </p:txBody>
      </p:sp>
    </p:spTree>
    <p:extLst>
      <p:ext uri="{BB962C8B-B14F-4D97-AF65-F5344CB8AC3E}">
        <p14:creationId xmlns:p14="http://schemas.microsoft.com/office/powerpoint/2010/main" val="29142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a positive screen. What next?</a:t>
            </a:r>
            <a:endParaRPr lang="en-US" dirty="0"/>
          </a:p>
        </p:txBody>
      </p:sp>
      <p:sp>
        <p:nvSpPr>
          <p:cNvPr id="3" name="Content Placeholder 2"/>
          <p:cNvSpPr>
            <a:spLocks noGrp="1"/>
          </p:cNvSpPr>
          <p:nvPr>
            <p:ph sz="quarter" idx="1"/>
          </p:nvPr>
        </p:nvSpPr>
        <p:spPr/>
        <p:txBody>
          <a:bodyPr>
            <a:normAutofit/>
          </a:bodyPr>
          <a:lstStyle/>
          <a:p>
            <a:r>
              <a:rPr lang="en-US" sz="1500" dirty="0" smtClean="0"/>
              <a:t>The infant’s provider should be notified immediately for evaluation of causes of hypoxia </a:t>
            </a:r>
          </a:p>
          <a:p>
            <a:endParaRPr lang="en-US" sz="1500" dirty="0" smtClean="0"/>
          </a:p>
          <a:p>
            <a:r>
              <a:rPr lang="en-US" sz="1500" dirty="0" smtClean="0"/>
              <a:t>Any infant with a positive screen should have a diagnostic </a:t>
            </a:r>
            <a:r>
              <a:rPr lang="en-US" sz="1500" u="sng" dirty="0" smtClean="0"/>
              <a:t>pediatric</a:t>
            </a:r>
            <a:r>
              <a:rPr lang="en-US" sz="1500" dirty="0" smtClean="0"/>
              <a:t> echocardiogram</a:t>
            </a:r>
          </a:p>
          <a:p>
            <a:pPr lvl="1"/>
            <a:r>
              <a:rPr lang="en-US" sz="1500" dirty="0" smtClean="0"/>
              <a:t>within the hospital or birthing center where they were born</a:t>
            </a:r>
          </a:p>
          <a:p>
            <a:pPr lvl="1"/>
            <a:r>
              <a:rPr lang="en-US" sz="1500" dirty="0" smtClean="0"/>
              <a:t>transport to an institution with pediatric echocardiography</a:t>
            </a:r>
          </a:p>
          <a:p>
            <a:pPr lvl="1"/>
            <a:r>
              <a:rPr lang="en-US" sz="1500" dirty="0" smtClean="0"/>
              <a:t>use of telemedicine for remote evaluation</a:t>
            </a:r>
          </a:p>
        </p:txBody>
      </p:sp>
    </p:spTree>
    <p:extLst>
      <p:ext uri="{BB962C8B-B14F-4D97-AF65-F5344CB8AC3E}">
        <p14:creationId xmlns:p14="http://schemas.microsoft.com/office/powerpoint/2010/main" val="27205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Locations of West Virginia Birth Facilities</a:t>
            </a:r>
            <a:endParaRPr lang="en-US" dirty="0"/>
          </a:p>
        </p:txBody>
      </p:sp>
      <p:pic>
        <p:nvPicPr>
          <p:cNvPr id="47106" name="Picture 2"/>
          <p:cNvPicPr>
            <a:picLocks noChangeAspect="1" noChangeArrowheads="1"/>
          </p:cNvPicPr>
          <p:nvPr/>
        </p:nvPicPr>
        <p:blipFill>
          <a:blip r:embed="rId2" cstate="print"/>
          <a:srcRect t="11904"/>
          <a:stretch>
            <a:fillRect/>
          </a:stretch>
        </p:blipFill>
        <p:spPr bwMode="auto">
          <a:xfrm>
            <a:off x="1371600" y="1543050"/>
            <a:ext cx="4157663" cy="2664606"/>
          </a:xfrm>
          <a:prstGeom prst="rect">
            <a:avLst/>
          </a:prstGeom>
          <a:noFill/>
          <a:ln w="9525">
            <a:solidFill>
              <a:schemeClr val="accent2"/>
            </a:solidFill>
            <a:miter lim="800000"/>
            <a:headEnd/>
            <a:tailEnd/>
          </a:ln>
        </p:spPr>
      </p:pic>
      <p:sp>
        <p:nvSpPr>
          <p:cNvPr id="5" name="Heart 4"/>
          <p:cNvSpPr/>
          <p:nvPr/>
        </p:nvSpPr>
        <p:spPr>
          <a:xfrm>
            <a:off x="3386137" y="3429000"/>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Heart 5"/>
          <p:cNvSpPr/>
          <p:nvPr/>
        </p:nvSpPr>
        <p:spPr>
          <a:xfrm>
            <a:off x="3043237" y="1928812"/>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Heart 6"/>
          <p:cNvSpPr/>
          <p:nvPr/>
        </p:nvSpPr>
        <p:spPr>
          <a:xfrm>
            <a:off x="3429000" y="2228850"/>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Heart 7"/>
          <p:cNvSpPr/>
          <p:nvPr/>
        </p:nvSpPr>
        <p:spPr>
          <a:xfrm>
            <a:off x="4800600" y="2443162"/>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Heart 8"/>
          <p:cNvSpPr/>
          <p:nvPr/>
        </p:nvSpPr>
        <p:spPr>
          <a:xfrm>
            <a:off x="2786062" y="2957512"/>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Heart 9"/>
          <p:cNvSpPr/>
          <p:nvPr/>
        </p:nvSpPr>
        <p:spPr>
          <a:xfrm>
            <a:off x="2143125" y="3171825"/>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Heart 10"/>
          <p:cNvSpPr/>
          <p:nvPr/>
        </p:nvSpPr>
        <p:spPr>
          <a:xfrm>
            <a:off x="2614612" y="2400300"/>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Heart 11"/>
          <p:cNvSpPr/>
          <p:nvPr/>
        </p:nvSpPr>
        <p:spPr>
          <a:xfrm>
            <a:off x="2957512" y="3514725"/>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Heart 12"/>
          <p:cNvSpPr/>
          <p:nvPr/>
        </p:nvSpPr>
        <p:spPr>
          <a:xfrm>
            <a:off x="2786062" y="3900487"/>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Heart 13"/>
          <p:cNvSpPr/>
          <p:nvPr/>
        </p:nvSpPr>
        <p:spPr>
          <a:xfrm>
            <a:off x="4457700" y="1628775"/>
            <a:ext cx="128588" cy="12858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TextBox 14"/>
          <p:cNvSpPr txBox="1"/>
          <p:nvPr/>
        </p:nvSpPr>
        <p:spPr>
          <a:xfrm>
            <a:off x="4586289" y="1585913"/>
            <a:ext cx="950901" cy="248209"/>
          </a:xfrm>
          <a:prstGeom prst="rect">
            <a:avLst/>
          </a:prstGeom>
          <a:noFill/>
        </p:spPr>
        <p:txBody>
          <a:bodyPr wrap="none" rtlCol="0">
            <a:spAutoFit/>
          </a:bodyPr>
          <a:lstStyle/>
          <a:p>
            <a:r>
              <a:rPr lang="en-US" sz="1013" dirty="0"/>
              <a:t>Pediatric Echo</a:t>
            </a:r>
          </a:p>
        </p:txBody>
      </p:sp>
    </p:spTree>
    <p:extLst>
      <p:ext uri="{BB962C8B-B14F-4D97-AF65-F5344CB8AC3E}">
        <p14:creationId xmlns:p14="http://schemas.microsoft.com/office/powerpoint/2010/main" val="2841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Care</a:t>
            </a:r>
            <a:endParaRPr lang="en-US" dirty="0"/>
          </a:p>
        </p:txBody>
      </p:sp>
      <p:pic>
        <p:nvPicPr>
          <p:cNvPr id="1026" name="Picture 2" descr="Connect-to-Care Participating Hospitals"/>
          <p:cNvPicPr>
            <a:picLocks noChangeAspect="1" noChangeArrowheads="1"/>
          </p:cNvPicPr>
          <p:nvPr/>
        </p:nvPicPr>
        <p:blipFill>
          <a:blip r:embed="rId2" cstate="print"/>
          <a:srcRect l="1190" t="4631" r="2381" b="2743"/>
          <a:stretch>
            <a:fillRect/>
          </a:stretch>
        </p:blipFill>
        <p:spPr bwMode="auto">
          <a:xfrm>
            <a:off x="1656636" y="1123950"/>
            <a:ext cx="3572590" cy="3065463"/>
          </a:xfrm>
          <a:prstGeom prst="rect">
            <a:avLst/>
          </a:prstGeom>
          <a:noFill/>
          <a:ln>
            <a:solidFill>
              <a:schemeClr val="accent2"/>
            </a:solidFill>
          </a:ln>
        </p:spPr>
      </p:pic>
    </p:spTree>
    <p:extLst>
      <p:ext uri="{BB962C8B-B14F-4D97-AF65-F5344CB8AC3E}">
        <p14:creationId xmlns:p14="http://schemas.microsoft.com/office/powerpoint/2010/main" val="546381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Care</a:t>
            </a:r>
            <a:endParaRPr lang="en-US" dirty="0"/>
          </a:p>
        </p:txBody>
      </p:sp>
      <p:sp>
        <p:nvSpPr>
          <p:cNvPr id="5" name="Content Placeholder 4"/>
          <p:cNvSpPr>
            <a:spLocks noGrp="1"/>
          </p:cNvSpPr>
          <p:nvPr>
            <p:ph sz="quarter" idx="1"/>
          </p:nvPr>
        </p:nvSpPr>
        <p:spPr>
          <a:xfrm>
            <a:off x="1028700" y="1123950"/>
            <a:ext cx="4783455" cy="2990850"/>
          </a:xfrm>
        </p:spPr>
        <p:txBody>
          <a:bodyPr>
            <a:normAutofit fontScale="32500" lnSpcReduction="20000"/>
          </a:bodyPr>
          <a:lstStyle/>
          <a:p>
            <a:r>
              <a:rPr lang="en-US" sz="4900" dirty="0" smtClean="0"/>
              <a:t>CONTACT NUMBERS:</a:t>
            </a:r>
          </a:p>
          <a:p>
            <a:pPr marL="342900" lvl="1" indent="0">
              <a:buNone/>
            </a:pPr>
            <a:endParaRPr lang="en-US" u="sng" dirty="0" smtClean="0"/>
          </a:p>
          <a:p>
            <a:pPr marL="342900" lvl="1" indent="0">
              <a:buNone/>
            </a:pPr>
            <a:r>
              <a:rPr lang="en-US" sz="3800" u="sng" dirty="0" smtClean="0"/>
              <a:t>Dr. Farah </a:t>
            </a:r>
            <a:r>
              <a:rPr lang="en-US" sz="3800" u="sng" dirty="0" err="1" smtClean="0"/>
              <a:t>Garmany</a:t>
            </a:r>
            <a:r>
              <a:rPr lang="en-US" sz="3800" dirty="0" smtClean="0"/>
              <a:t> can be reached through her cell phone at (304) 549-4973.</a:t>
            </a:r>
          </a:p>
          <a:p>
            <a:pPr marL="342900" lvl="1" indent="0">
              <a:buNone/>
            </a:pPr>
            <a:endParaRPr lang="en-US" sz="3800" u="sng" dirty="0" smtClean="0"/>
          </a:p>
          <a:p>
            <a:pPr marL="342900" lvl="1" indent="0">
              <a:buNone/>
            </a:pPr>
            <a:r>
              <a:rPr lang="en-US" sz="3800" u="sng" dirty="0" smtClean="0"/>
              <a:t>Dr. Mohammad </a:t>
            </a:r>
            <a:r>
              <a:rPr lang="en-US" sz="3800" u="sng" dirty="0" err="1" smtClean="0"/>
              <a:t>Iqbal</a:t>
            </a:r>
            <a:r>
              <a:rPr lang="en-US" sz="3800" dirty="0" smtClean="0"/>
              <a:t> can be reached through his office at (276) 322-3180 or cell phone at (276) 920-1382.</a:t>
            </a:r>
          </a:p>
          <a:p>
            <a:pPr marL="300038" lvl="1" indent="0">
              <a:buNone/>
            </a:pPr>
            <a:endParaRPr lang="en-US" sz="3800" u="sng" dirty="0" smtClean="0"/>
          </a:p>
          <a:p>
            <a:pPr marL="300038" lvl="1" indent="0">
              <a:buNone/>
            </a:pPr>
            <a:r>
              <a:rPr lang="en-US" sz="3800" u="sng" dirty="0" smtClean="0"/>
              <a:t>Marshall Pediatric Cardiology</a:t>
            </a:r>
            <a:r>
              <a:rPr lang="en-US" sz="3800" dirty="0" smtClean="0"/>
              <a:t> can be reached through the Cabell Huntington PICU at (304) 526-2399.</a:t>
            </a:r>
          </a:p>
          <a:p>
            <a:pPr marL="300038" lvl="1" indent="0">
              <a:buNone/>
            </a:pPr>
            <a:endParaRPr lang="en-US" sz="3800" u="sng" dirty="0" smtClean="0"/>
          </a:p>
          <a:p>
            <a:pPr marL="300038" lvl="1" indent="0">
              <a:buNone/>
            </a:pPr>
            <a:r>
              <a:rPr lang="en-US" sz="3800" u="sng" dirty="0" smtClean="0"/>
              <a:t>WVU Pediatric Cardiology</a:t>
            </a:r>
            <a:r>
              <a:rPr lang="en-US" sz="3800" dirty="0" smtClean="0"/>
              <a:t> can be reached through the MARS line at (304) 598-6000.</a:t>
            </a:r>
          </a:p>
          <a:p>
            <a:pPr marL="300038" lvl="1" indent="0">
              <a:buNone/>
            </a:pPr>
            <a:endParaRPr lang="en-US" sz="3800" dirty="0" smtClean="0"/>
          </a:p>
        </p:txBody>
      </p:sp>
    </p:spTree>
    <p:extLst>
      <p:ext uri="{BB962C8B-B14F-4D97-AF65-F5344CB8AC3E}">
        <p14:creationId xmlns:p14="http://schemas.microsoft.com/office/powerpoint/2010/main" val="1452111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normAutofit/>
          </a:bodyPr>
          <a:lstStyle/>
          <a:p>
            <a:r>
              <a:rPr lang="en-US" sz="1500" dirty="0"/>
              <a:t>Outline the issue of congenital heart disease</a:t>
            </a:r>
          </a:p>
          <a:p>
            <a:endParaRPr lang="en-US" sz="1500" dirty="0"/>
          </a:p>
          <a:p>
            <a:r>
              <a:rPr lang="en-US" sz="1500" dirty="0"/>
              <a:t>Discuss normal cardiac anatomy</a:t>
            </a:r>
          </a:p>
          <a:p>
            <a:endParaRPr lang="en-US" sz="1500" dirty="0"/>
          </a:p>
          <a:p>
            <a:r>
              <a:rPr lang="en-US" sz="1500" dirty="0"/>
              <a:t>Explain critical congenital heart diseases (CCHD)</a:t>
            </a:r>
          </a:p>
          <a:p>
            <a:endParaRPr lang="en-US" sz="1500" dirty="0"/>
          </a:p>
          <a:p>
            <a:r>
              <a:rPr lang="en-US" sz="1500" dirty="0"/>
              <a:t>Discuss evaluation of neonates with positive screening in West Virginia including the use of telemedicine</a:t>
            </a:r>
          </a:p>
        </p:txBody>
      </p:sp>
    </p:spTree>
    <p:extLst>
      <p:ext uri="{BB962C8B-B14F-4D97-AF65-F5344CB8AC3E}">
        <p14:creationId xmlns:p14="http://schemas.microsoft.com/office/powerpoint/2010/main" val="2803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14501"/>
            <a:ext cx="6457950" cy="826889"/>
          </a:xfrm>
        </p:spPr>
        <p:txBody>
          <a:bodyPr/>
          <a:lstStyle/>
          <a:p>
            <a:r>
              <a:rPr lang="en-US" sz="2400" dirty="0">
                <a:solidFill>
                  <a:schemeClr val="bg1"/>
                </a:solidFill>
              </a:rPr>
              <a:t>Screening processes and critical congenital heart disease (CCHD)</a:t>
            </a:r>
          </a:p>
        </p:txBody>
      </p:sp>
      <p:sp>
        <p:nvSpPr>
          <p:cNvPr id="4" name="Subtitle 3"/>
          <p:cNvSpPr>
            <a:spLocks noGrp="1"/>
          </p:cNvSpPr>
          <p:nvPr>
            <p:ph type="subTitle" idx="1"/>
          </p:nvPr>
        </p:nvSpPr>
        <p:spPr>
          <a:xfrm>
            <a:off x="228600" y="2914650"/>
            <a:ext cx="4629150" cy="1333500"/>
          </a:xfrm>
        </p:spPr>
        <p:txBody>
          <a:bodyPr>
            <a:normAutofit fontScale="25000" lnSpcReduction="20000"/>
          </a:bodyPr>
          <a:lstStyle/>
          <a:p>
            <a:r>
              <a:rPr lang="en-US" sz="5200" dirty="0">
                <a:solidFill>
                  <a:schemeClr val="bg1"/>
                </a:solidFill>
              </a:rPr>
              <a:t>Collin John, MD MPH FAAP</a:t>
            </a:r>
          </a:p>
          <a:p>
            <a:r>
              <a:rPr lang="en-US" sz="5200" dirty="0">
                <a:solidFill>
                  <a:schemeClr val="bg1"/>
                </a:solidFill>
              </a:rPr>
              <a:t>Assistant Professor</a:t>
            </a:r>
          </a:p>
          <a:p>
            <a:r>
              <a:rPr lang="en-US" sz="5200" dirty="0">
                <a:solidFill>
                  <a:schemeClr val="bg1"/>
                </a:solidFill>
              </a:rPr>
              <a:t>Departments of Internal Medicine and Pediatrics</a:t>
            </a:r>
          </a:p>
          <a:p>
            <a:r>
              <a:rPr lang="en-US" sz="5200" dirty="0">
                <a:solidFill>
                  <a:schemeClr val="bg1"/>
                </a:solidFill>
              </a:rPr>
              <a:t>West Virginia University School of Medicine</a:t>
            </a:r>
          </a:p>
          <a:p>
            <a:r>
              <a:rPr lang="en-US" sz="5200" dirty="0">
                <a:solidFill>
                  <a:schemeClr val="bg1"/>
                </a:solidFill>
              </a:rPr>
              <a:t>WV Perinatal Summit, Charleston, WV</a:t>
            </a:r>
          </a:p>
          <a:p>
            <a:r>
              <a:rPr lang="en-US" sz="5200" dirty="0">
                <a:solidFill>
                  <a:schemeClr val="bg1"/>
                </a:solidFill>
              </a:rPr>
              <a:t>November </a:t>
            </a:r>
            <a:r>
              <a:rPr lang="en-US" sz="5200" dirty="0" smtClean="0">
                <a:solidFill>
                  <a:schemeClr val="bg1"/>
                </a:solidFill>
              </a:rPr>
              <a:t>7, </a:t>
            </a:r>
            <a:r>
              <a:rPr lang="en-US" sz="5200" dirty="0">
                <a:solidFill>
                  <a:schemeClr val="bg1"/>
                </a:solidFill>
              </a:rPr>
              <a:t>2014</a:t>
            </a:r>
          </a:p>
          <a:p>
            <a:endParaRPr lang="en-US" dirty="0"/>
          </a:p>
        </p:txBody>
      </p:sp>
    </p:spTree>
    <p:extLst>
      <p:ext uri="{BB962C8B-B14F-4D97-AF65-F5344CB8AC3E}">
        <p14:creationId xmlns:p14="http://schemas.microsoft.com/office/powerpoint/2010/main" val="60676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342900" y="1200151"/>
            <a:ext cx="6172200" cy="3047999"/>
          </a:xfrm>
        </p:spPr>
        <p:txBody>
          <a:bodyPr>
            <a:normAutofit/>
          </a:bodyPr>
          <a:lstStyle/>
          <a:p>
            <a:r>
              <a:rPr lang="en-US" sz="1500" dirty="0" smtClean="0"/>
              <a:t>I serve as the medical director for Project WATCH/WV Birth score program, which has been charged by the West Virginia Department of Health and Human Resources to oversee the CCHD screening initiative West Virginia</a:t>
            </a:r>
            <a:endParaRPr lang="en-US" sz="1500" dirty="0"/>
          </a:p>
        </p:txBody>
      </p:sp>
    </p:spTree>
    <p:extLst>
      <p:ext uri="{BB962C8B-B14F-4D97-AF65-F5344CB8AC3E}">
        <p14:creationId xmlns:p14="http://schemas.microsoft.com/office/powerpoint/2010/main" val="473163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1500" dirty="0" smtClean="0"/>
              <a:t>Revisit and become reacquainted with the basic principles of screening tests</a:t>
            </a:r>
          </a:p>
          <a:p>
            <a:endParaRPr lang="en-US" sz="1500" dirty="0"/>
          </a:p>
          <a:p>
            <a:r>
              <a:rPr lang="en-US" sz="1500" dirty="0" smtClean="0"/>
              <a:t>Understand the basic properties of screening tests</a:t>
            </a:r>
          </a:p>
          <a:p>
            <a:endParaRPr lang="en-US" sz="1500" dirty="0"/>
          </a:p>
          <a:p>
            <a:r>
              <a:rPr lang="en-US" sz="1500" dirty="0" smtClean="0"/>
              <a:t>Apply the principles and properties to screening for critical congenital heart disease</a:t>
            </a:r>
          </a:p>
          <a:p>
            <a:endParaRPr lang="en-US" sz="1500" dirty="0"/>
          </a:p>
          <a:p>
            <a:r>
              <a:rPr lang="en-US" sz="1500" dirty="0" smtClean="0"/>
              <a:t>Briefly discuss the findings from the first year of CCHD screening in WV and future plans</a:t>
            </a:r>
            <a:endParaRPr lang="en-US" sz="1500" dirty="0"/>
          </a:p>
        </p:txBody>
      </p:sp>
    </p:spTree>
    <p:extLst>
      <p:ext uri="{BB962C8B-B14F-4D97-AF65-F5344CB8AC3E}">
        <p14:creationId xmlns:p14="http://schemas.microsoft.com/office/powerpoint/2010/main" val="919821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Screening</a:t>
            </a:r>
            <a:endParaRPr lang="en-US" dirty="0"/>
          </a:p>
        </p:txBody>
      </p:sp>
      <p:sp>
        <p:nvSpPr>
          <p:cNvPr id="3" name="Content Placeholder 2"/>
          <p:cNvSpPr>
            <a:spLocks noGrp="1"/>
          </p:cNvSpPr>
          <p:nvPr>
            <p:ph idx="1"/>
          </p:nvPr>
        </p:nvSpPr>
        <p:spPr>
          <a:xfrm>
            <a:off x="342900" y="895350"/>
            <a:ext cx="6172200" cy="3394472"/>
          </a:xfrm>
        </p:spPr>
        <p:txBody>
          <a:bodyPr>
            <a:noAutofit/>
          </a:bodyPr>
          <a:lstStyle/>
          <a:p>
            <a:r>
              <a:rPr lang="en-US" sz="1500" dirty="0" smtClean="0"/>
              <a:t>The use of simple tests across an apparently healthy population in order to identify individuals who have risk factors or early stages of disease, but do not yet have symptoms (World Health Organization)</a:t>
            </a:r>
          </a:p>
          <a:p>
            <a:endParaRPr lang="en-US" sz="1500" dirty="0"/>
          </a:p>
          <a:p>
            <a:r>
              <a:rPr lang="en-US" sz="1500" dirty="0" smtClean="0"/>
              <a:t>Types of screening strategies</a:t>
            </a:r>
          </a:p>
          <a:p>
            <a:pPr lvl="1"/>
            <a:r>
              <a:rPr lang="en-US" sz="1500" dirty="0" smtClean="0"/>
              <a:t>Universal screening – Screening all individuals in a certain category</a:t>
            </a:r>
          </a:p>
          <a:p>
            <a:pPr lvl="2"/>
            <a:r>
              <a:rPr lang="en-US" sz="1500" dirty="0" smtClean="0"/>
              <a:t>Newborn screening</a:t>
            </a:r>
          </a:p>
          <a:p>
            <a:pPr lvl="2"/>
            <a:r>
              <a:rPr lang="en-US" sz="1500" dirty="0" smtClean="0"/>
              <a:t>CCHD screening in West Virginia</a:t>
            </a:r>
          </a:p>
          <a:p>
            <a:pPr lvl="1"/>
            <a:r>
              <a:rPr lang="en-US" sz="1500" dirty="0" smtClean="0"/>
              <a:t>Case finding or “selective screening” – Screening a smaller group of individuals who may have certain risk factors for disease </a:t>
            </a:r>
            <a:r>
              <a:rPr lang="en-US" sz="1500" dirty="0"/>
              <a:t>	</a:t>
            </a:r>
            <a:endParaRPr lang="en-US" sz="1500" dirty="0" smtClean="0"/>
          </a:p>
          <a:p>
            <a:pPr lvl="2"/>
            <a:r>
              <a:rPr lang="en-US" sz="1500" dirty="0" smtClean="0"/>
              <a:t>Heritable diseases</a:t>
            </a:r>
          </a:p>
        </p:txBody>
      </p:sp>
    </p:spTree>
    <p:extLst>
      <p:ext uri="{BB962C8B-B14F-4D97-AF65-F5344CB8AC3E}">
        <p14:creationId xmlns:p14="http://schemas.microsoft.com/office/powerpoint/2010/main" val="3530890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screening</a:t>
            </a:r>
            <a:endParaRPr lang="en-US" dirty="0"/>
          </a:p>
        </p:txBody>
      </p:sp>
      <p:sp>
        <p:nvSpPr>
          <p:cNvPr id="3" name="Content Placeholder 2"/>
          <p:cNvSpPr>
            <a:spLocks noGrp="1"/>
          </p:cNvSpPr>
          <p:nvPr>
            <p:ph idx="1"/>
          </p:nvPr>
        </p:nvSpPr>
        <p:spPr>
          <a:xfrm>
            <a:off x="322617" y="895350"/>
            <a:ext cx="6172200" cy="3394472"/>
          </a:xfrm>
        </p:spPr>
        <p:txBody>
          <a:bodyPr>
            <a:normAutofit fontScale="92500" lnSpcReduction="10000"/>
          </a:bodyPr>
          <a:lstStyle/>
          <a:p>
            <a:pPr marL="0" indent="0">
              <a:buNone/>
            </a:pPr>
            <a:r>
              <a:rPr lang="en-US" sz="1600" dirty="0"/>
              <a:t>The Wilson criteria for screening from the World Health Organization</a:t>
            </a:r>
          </a:p>
          <a:p>
            <a:pPr marL="0" indent="0">
              <a:buNone/>
            </a:pPr>
            <a:endParaRPr lang="en-US" sz="1600" dirty="0"/>
          </a:p>
          <a:p>
            <a:r>
              <a:rPr lang="en-US" sz="1600" dirty="0"/>
              <a:t>The condition should be an important health problem.</a:t>
            </a:r>
          </a:p>
          <a:p>
            <a:pPr lvl="1"/>
            <a:r>
              <a:rPr lang="en-US" sz="1600" dirty="0"/>
              <a:t>CCHD Incidence:	2/1,000</a:t>
            </a:r>
          </a:p>
          <a:p>
            <a:pPr lvl="1"/>
            <a:r>
              <a:rPr lang="en-US" sz="1600" dirty="0"/>
              <a:t>CCHD in 2/1000 = 42 CCHD/year</a:t>
            </a:r>
          </a:p>
          <a:p>
            <a:pPr marL="0" indent="0">
              <a:buNone/>
            </a:pPr>
            <a:endParaRPr lang="en-US" sz="1600" dirty="0" smtClean="0">
              <a:effectLst/>
            </a:endParaRPr>
          </a:p>
          <a:p>
            <a:r>
              <a:rPr lang="en-US" sz="1600" dirty="0"/>
              <a:t>There should be a treatment for the condition.</a:t>
            </a:r>
          </a:p>
          <a:p>
            <a:pPr marL="0" indent="0">
              <a:buNone/>
            </a:pPr>
            <a:endParaRPr lang="en-US" sz="1600" dirty="0" smtClean="0">
              <a:effectLst/>
            </a:endParaRPr>
          </a:p>
          <a:p>
            <a:r>
              <a:rPr lang="en-US" sz="1600" dirty="0"/>
              <a:t>Facilities for diagnosis and treatment should be available.</a:t>
            </a:r>
          </a:p>
          <a:p>
            <a:pPr lvl="1"/>
            <a:r>
              <a:rPr lang="en-US" sz="1600" dirty="0"/>
              <a:t>Dr. Phillips addresses </a:t>
            </a:r>
          </a:p>
          <a:p>
            <a:pPr marL="0" indent="0">
              <a:buNone/>
            </a:pPr>
            <a:endParaRPr lang="en-US" sz="1600" dirty="0" smtClean="0">
              <a:effectLst/>
            </a:endParaRPr>
          </a:p>
          <a:p>
            <a:r>
              <a:rPr lang="en-US" sz="1600" dirty="0"/>
              <a:t>There should be a latent stage of the disease.</a:t>
            </a:r>
          </a:p>
          <a:p>
            <a:pPr lvl="1"/>
            <a:r>
              <a:rPr lang="en-US" sz="1600" dirty="0" smtClean="0"/>
              <a:t>Asymptomatic period of CCHD </a:t>
            </a:r>
            <a:endParaRPr lang="en-US" sz="1600" dirty="0" smtClean="0">
              <a:effectLst/>
            </a:endParaRPr>
          </a:p>
          <a:p>
            <a:pPr marL="0" indent="0">
              <a:buNone/>
            </a:pPr>
            <a:endParaRPr lang="en-US" sz="1350" dirty="0"/>
          </a:p>
          <a:p>
            <a:pPr marL="0" indent="0">
              <a:buNone/>
            </a:pPr>
            <a:endParaRPr lang="en-US" dirty="0"/>
          </a:p>
        </p:txBody>
      </p:sp>
    </p:spTree>
    <p:extLst>
      <p:ext uri="{BB962C8B-B14F-4D97-AF65-F5344CB8AC3E}">
        <p14:creationId xmlns:p14="http://schemas.microsoft.com/office/powerpoint/2010/main" val="1969033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6"/>
          <p:cNvSpPr>
            <a:spLocks noGrp="1"/>
          </p:cNvSpPr>
          <p:nvPr>
            <p:ph type="title"/>
          </p:nvPr>
        </p:nvSpPr>
        <p:spPr/>
        <p:txBody>
          <a:bodyPr/>
          <a:lstStyle/>
          <a:p>
            <a:pPr eaLnBrk="1" hangingPunct="1"/>
            <a:r>
              <a:rPr lang="en-US" dirty="0" smtClean="0">
                <a:ea typeface="ＭＳ Ｐゴシック" pitchFamily="34" charset="-128"/>
              </a:rPr>
              <a:t>Latent (Lead time) period of disease</a:t>
            </a:r>
          </a:p>
        </p:txBody>
      </p:sp>
      <p:sp>
        <p:nvSpPr>
          <p:cNvPr id="175106" name="Rectangle 2"/>
          <p:cNvSpPr>
            <a:spLocks noGrp="1" noChangeArrowheads="1"/>
          </p:cNvSpPr>
          <p:nvPr>
            <p:ph idx="1"/>
          </p:nvPr>
        </p:nvSpPr>
        <p:spPr>
          <a:solidFill>
            <a:schemeClr val="bg1"/>
          </a:solidFill>
        </p:spPr>
        <p:txBody>
          <a:bodyPr/>
          <a:lstStyle/>
          <a:p>
            <a:pPr eaLnBrk="1" hangingPunct="1">
              <a:buFont typeface="Wingdings" pitchFamily="2" charset="2"/>
              <a:buNone/>
            </a:pPr>
            <a:endParaRPr lang="en-US" dirty="0" smtClean="0">
              <a:ea typeface="ＭＳ Ｐゴシック" pitchFamily="34" charset="-128"/>
            </a:endParaRPr>
          </a:p>
          <a:p>
            <a:pPr eaLnBrk="1" hangingPunct="1">
              <a:buFont typeface="Wingdings" pitchFamily="2" charset="2"/>
              <a:buNone/>
            </a:pPr>
            <a:r>
              <a:rPr lang="en-US" dirty="0" smtClean="0">
                <a:ea typeface="ＭＳ Ｐゴシック" pitchFamily="34" charset="-128"/>
              </a:rPr>
              <a:t>			</a:t>
            </a:r>
            <a:r>
              <a:rPr lang="en-US" sz="844" dirty="0">
                <a:ea typeface="ＭＳ Ｐゴシック" pitchFamily="34" charset="-128"/>
              </a:rPr>
              <a:t> 		</a:t>
            </a:r>
          </a:p>
          <a:p>
            <a:pPr eaLnBrk="1" hangingPunct="1">
              <a:buFont typeface="Wingdings" pitchFamily="2" charset="2"/>
              <a:buNone/>
            </a:pPr>
            <a:r>
              <a:rPr lang="en-US" sz="844" dirty="0">
                <a:ea typeface="ＭＳ Ｐゴシック" pitchFamily="34" charset="-128"/>
              </a:rPr>
              <a:t>					    </a:t>
            </a:r>
            <a:endParaRPr lang="en-US" dirty="0" smtClean="0">
              <a:ea typeface="ＭＳ Ｐゴシック" pitchFamily="34" charset="-128"/>
            </a:endParaRPr>
          </a:p>
          <a:p>
            <a:pPr eaLnBrk="1" hangingPunct="1">
              <a:buFont typeface="Wingdings" pitchFamily="2" charset="2"/>
              <a:buNone/>
            </a:pPr>
            <a:r>
              <a:rPr lang="en-US" dirty="0" smtClean="0">
                <a:ea typeface="ＭＳ Ｐゴシック" pitchFamily="34" charset="-128"/>
              </a:rPr>
              <a:t>				  	             </a:t>
            </a:r>
          </a:p>
          <a:p>
            <a:pPr eaLnBrk="1" hangingPunct="1">
              <a:buFont typeface="Wingdings" pitchFamily="2" charset="2"/>
              <a:buNone/>
            </a:pPr>
            <a:r>
              <a:rPr lang="en-US" sz="844" dirty="0">
                <a:ea typeface="ＭＳ Ｐゴシック" pitchFamily="34" charset="-128"/>
              </a:rPr>
              <a:t>                          Disease			            Symptoms	                    Death / Disability                                              	           begins</a:t>
            </a:r>
          </a:p>
          <a:p>
            <a:pPr eaLnBrk="1" hangingPunct="1">
              <a:buFont typeface="Wingdings" pitchFamily="2" charset="2"/>
              <a:buNone/>
            </a:pPr>
            <a:r>
              <a:rPr lang="en-US" sz="844" dirty="0">
                <a:ea typeface="ＭＳ Ｐゴシック" pitchFamily="34" charset="-128"/>
              </a:rPr>
              <a:t>							</a:t>
            </a:r>
          </a:p>
          <a:p>
            <a:pPr eaLnBrk="1" hangingPunct="1">
              <a:buFont typeface="Wingdings" pitchFamily="2" charset="2"/>
              <a:buNone/>
            </a:pPr>
            <a:endParaRPr lang="en-US" sz="844" dirty="0">
              <a:ea typeface="ＭＳ Ｐゴシック" pitchFamily="34" charset="-128"/>
            </a:endParaRPr>
          </a:p>
        </p:txBody>
      </p:sp>
      <p:sp>
        <p:nvSpPr>
          <p:cNvPr id="2" name="Rectangle 1"/>
          <p:cNvSpPr>
            <a:spLocks noChangeArrowheads="1"/>
          </p:cNvSpPr>
          <p:nvPr/>
        </p:nvSpPr>
        <p:spPr bwMode="auto">
          <a:xfrm>
            <a:off x="1950244" y="2475310"/>
            <a:ext cx="192881" cy="128588"/>
          </a:xfrm>
          <a:prstGeom prst="rect">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760">
              <a:solidFill>
                <a:schemeClr val="lt1"/>
              </a:solidFill>
            </a:endParaRPr>
          </a:p>
        </p:txBody>
      </p:sp>
      <p:sp>
        <p:nvSpPr>
          <p:cNvPr id="7" name="Rectangle 6"/>
          <p:cNvSpPr>
            <a:spLocks noChangeArrowheads="1"/>
          </p:cNvSpPr>
          <p:nvPr/>
        </p:nvSpPr>
        <p:spPr bwMode="auto">
          <a:xfrm>
            <a:off x="3589735" y="2443162"/>
            <a:ext cx="192881" cy="128588"/>
          </a:xfrm>
          <a:prstGeom prst="rect">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760">
              <a:solidFill>
                <a:schemeClr val="lt1"/>
              </a:solidFill>
            </a:endParaRPr>
          </a:p>
        </p:txBody>
      </p:sp>
      <p:sp>
        <p:nvSpPr>
          <p:cNvPr id="8" name="Rectangle 7"/>
          <p:cNvSpPr>
            <a:spLocks noChangeArrowheads="1"/>
          </p:cNvSpPr>
          <p:nvPr/>
        </p:nvSpPr>
        <p:spPr bwMode="auto">
          <a:xfrm>
            <a:off x="4586288" y="2443162"/>
            <a:ext cx="192881" cy="128588"/>
          </a:xfrm>
          <a:prstGeom prst="rect">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760">
              <a:solidFill>
                <a:schemeClr val="lt1"/>
              </a:solidFill>
            </a:endParaRPr>
          </a:p>
        </p:txBody>
      </p:sp>
      <p:cxnSp>
        <p:nvCxnSpPr>
          <p:cNvPr id="4" name="Straight Connector 3"/>
          <p:cNvCxnSpPr>
            <a:cxnSpLocks noChangeShapeType="1"/>
            <a:stCxn id="2" idx="3"/>
            <a:endCxn id="8" idx="1"/>
          </p:cNvCxnSpPr>
          <p:nvPr/>
        </p:nvCxnSpPr>
        <p:spPr bwMode="auto">
          <a:xfrm flipV="1">
            <a:off x="2143125" y="2507457"/>
            <a:ext cx="2443163" cy="3214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4" name="Straight Arrow Connector 13"/>
          <p:cNvCxnSpPr/>
          <p:nvPr/>
        </p:nvCxnSpPr>
        <p:spPr>
          <a:xfrm flipH="1" flipV="1">
            <a:off x="2837235" y="2571751"/>
            <a:ext cx="3937" cy="5766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4873" y="3148426"/>
            <a:ext cx="1417743" cy="326243"/>
          </a:xfrm>
          <a:prstGeom prst="rect">
            <a:avLst/>
          </a:prstGeom>
          <a:noFill/>
        </p:spPr>
        <p:txBody>
          <a:bodyPr wrap="square" rtlCol="0">
            <a:spAutoFit/>
          </a:bodyPr>
          <a:lstStyle/>
          <a:p>
            <a:r>
              <a:rPr lang="en-US" sz="760" dirty="0"/>
              <a:t>Latent Period (target of screening)</a:t>
            </a:r>
          </a:p>
        </p:txBody>
      </p:sp>
    </p:spTree>
    <p:extLst>
      <p:ext uri="{BB962C8B-B14F-4D97-AF65-F5344CB8AC3E}">
        <p14:creationId xmlns:p14="http://schemas.microsoft.com/office/powerpoint/2010/main" val="236301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6"/>
          <p:cNvSpPr>
            <a:spLocks noGrp="1"/>
          </p:cNvSpPr>
          <p:nvPr>
            <p:ph type="title"/>
          </p:nvPr>
        </p:nvSpPr>
        <p:spPr/>
        <p:txBody>
          <a:bodyPr/>
          <a:lstStyle/>
          <a:p>
            <a:pPr eaLnBrk="1" hangingPunct="1"/>
            <a:r>
              <a:rPr lang="en-US" dirty="0" smtClean="0">
                <a:ea typeface="ＭＳ Ｐゴシック" pitchFamily="34" charset="-128"/>
              </a:rPr>
              <a:t>Latent period of disease applied to CCHD</a:t>
            </a:r>
          </a:p>
        </p:txBody>
      </p:sp>
      <p:sp>
        <p:nvSpPr>
          <p:cNvPr id="175106" name="Rectangle 2"/>
          <p:cNvSpPr>
            <a:spLocks noGrp="1" noChangeArrowheads="1"/>
          </p:cNvSpPr>
          <p:nvPr>
            <p:ph idx="1"/>
          </p:nvPr>
        </p:nvSpPr>
        <p:spPr>
          <a:solidFill>
            <a:schemeClr val="bg1"/>
          </a:solidFill>
        </p:spPr>
        <p:txBody>
          <a:bodyPr/>
          <a:lstStyle/>
          <a:p>
            <a:pPr eaLnBrk="1" hangingPunct="1">
              <a:buFont typeface="Wingdings" pitchFamily="2" charset="2"/>
              <a:buNone/>
            </a:pPr>
            <a:endParaRPr lang="en-US" dirty="0" smtClean="0">
              <a:ea typeface="ＭＳ Ｐゴシック" pitchFamily="34" charset="-128"/>
            </a:endParaRPr>
          </a:p>
          <a:p>
            <a:pPr eaLnBrk="1" hangingPunct="1">
              <a:buFont typeface="Wingdings" pitchFamily="2" charset="2"/>
              <a:buNone/>
            </a:pPr>
            <a:r>
              <a:rPr lang="en-US" dirty="0" smtClean="0">
                <a:ea typeface="ＭＳ Ｐゴシック" pitchFamily="34" charset="-128"/>
              </a:rPr>
              <a:t>			</a:t>
            </a:r>
            <a:r>
              <a:rPr lang="en-US" sz="844" dirty="0">
                <a:ea typeface="ＭＳ Ｐゴシック" pitchFamily="34" charset="-128"/>
              </a:rPr>
              <a:t> 		</a:t>
            </a:r>
          </a:p>
          <a:p>
            <a:pPr eaLnBrk="1" hangingPunct="1">
              <a:buFont typeface="Wingdings" pitchFamily="2" charset="2"/>
              <a:buNone/>
            </a:pPr>
            <a:r>
              <a:rPr lang="en-US" sz="844" dirty="0">
                <a:ea typeface="ＭＳ Ｐゴシック" pitchFamily="34" charset="-128"/>
              </a:rPr>
              <a:t>					    </a:t>
            </a:r>
            <a:endParaRPr lang="en-US" dirty="0" smtClean="0">
              <a:ea typeface="ＭＳ Ｐゴシック" pitchFamily="34" charset="-128"/>
            </a:endParaRPr>
          </a:p>
          <a:p>
            <a:pPr eaLnBrk="1" hangingPunct="1">
              <a:buFont typeface="Wingdings" pitchFamily="2" charset="2"/>
              <a:buNone/>
            </a:pPr>
            <a:r>
              <a:rPr lang="en-US" dirty="0" smtClean="0">
                <a:ea typeface="ＭＳ Ｐゴシック" pitchFamily="34" charset="-128"/>
              </a:rPr>
              <a:t>				  	             </a:t>
            </a:r>
          </a:p>
          <a:p>
            <a:pPr eaLnBrk="1" hangingPunct="1">
              <a:buFont typeface="Wingdings" pitchFamily="2" charset="2"/>
              <a:buNone/>
            </a:pPr>
            <a:r>
              <a:rPr lang="en-US" sz="844" dirty="0">
                <a:ea typeface="ＭＳ Ｐゴシック" pitchFamily="34" charset="-128"/>
              </a:rPr>
              <a:t>                          In utero 			             Cyanosis                            Death</a:t>
            </a:r>
          </a:p>
          <a:p>
            <a:pPr eaLnBrk="1" hangingPunct="1">
              <a:buFont typeface="Wingdings" pitchFamily="2" charset="2"/>
              <a:buNone/>
            </a:pPr>
            <a:r>
              <a:rPr lang="en-US" sz="844" dirty="0">
                <a:ea typeface="ＭＳ Ｐゴシック" pitchFamily="34" charset="-128"/>
              </a:rPr>
              <a:t>	                 development                                               Tachypnea</a:t>
            </a:r>
          </a:p>
          <a:p>
            <a:pPr eaLnBrk="1" hangingPunct="1">
              <a:buFont typeface="Wingdings" pitchFamily="2" charset="2"/>
              <a:buNone/>
            </a:pPr>
            <a:r>
              <a:rPr lang="en-US" sz="844" dirty="0">
                <a:ea typeface="ＭＳ Ｐゴシック" pitchFamily="34" charset="-128"/>
              </a:rPr>
              <a:t>         	          of CCHD                                                     Acidosis</a:t>
            </a:r>
          </a:p>
          <a:p>
            <a:pPr eaLnBrk="1" hangingPunct="1">
              <a:buFont typeface="Wingdings" pitchFamily="2" charset="2"/>
              <a:buNone/>
            </a:pPr>
            <a:r>
              <a:rPr lang="en-US" sz="844" dirty="0">
                <a:ea typeface="ＭＳ Ｐゴシック" pitchFamily="34" charset="-128"/>
              </a:rPr>
              <a:t>							</a:t>
            </a:r>
          </a:p>
          <a:p>
            <a:pPr eaLnBrk="1" hangingPunct="1">
              <a:buFont typeface="Wingdings" pitchFamily="2" charset="2"/>
              <a:buNone/>
            </a:pPr>
            <a:endParaRPr lang="en-US" sz="844" dirty="0">
              <a:ea typeface="ＭＳ Ｐゴシック" pitchFamily="34" charset="-128"/>
            </a:endParaRPr>
          </a:p>
        </p:txBody>
      </p:sp>
      <p:sp>
        <p:nvSpPr>
          <p:cNvPr id="2" name="Rectangle 1"/>
          <p:cNvSpPr>
            <a:spLocks noChangeArrowheads="1"/>
          </p:cNvSpPr>
          <p:nvPr/>
        </p:nvSpPr>
        <p:spPr bwMode="auto">
          <a:xfrm>
            <a:off x="1950244" y="2475310"/>
            <a:ext cx="192881" cy="128588"/>
          </a:xfrm>
          <a:prstGeom prst="rect">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760">
              <a:solidFill>
                <a:schemeClr val="lt1"/>
              </a:solidFill>
            </a:endParaRPr>
          </a:p>
        </p:txBody>
      </p:sp>
      <p:sp>
        <p:nvSpPr>
          <p:cNvPr id="7" name="Rectangle 6"/>
          <p:cNvSpPr>
            <a:spLocks noChangeArrowheads="1"/>
          </p:cNvSpPr>
          <p:nvPr/>
        </p:nvSpPr>
        <p:spPr bwMode="auto">
          <a:xfrm>
            <a:off x="3589735" y="2443162"/>
            <a:ext cx="192881" cy="128588"/>
          </a:xfrm>
          <a:prstGeom prst="rect">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760">
              <a:solidFill>
                <a:schemeClr val="lt1"/>
              </a:solidFill>
            </a:endParaRPr>
          </a:p>
        </p:txBody>
      </p:sp>
      <p:sp>
        <p:nvSpPr>
          <p:cNvPr id="8" name="Rectangle 7"/>
          <p:cNvSpPr>
            <a:spLocks noChangeArrowheads="1"/>
          </p:cNvSpPr>
          <p:nvPr/>
        </p:nvSpPr>
        <p:spPr bwMode="auto">
          <a:xfrm>
            <a:off x="4586288" y="2443162"/>
            <a:ext cx="192881" cy="128588"/>
          </a:xfrm>
          <a:prstGeom prst="rect">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760">
              <a:solidFill>
                <a:schemeClr val="lt1"/>
              </a:solidFill>
            </a:endParaRPr>
          </a:p>
        </p:txBody>
      </p:sp>
      <p:cxnSp>
        <p:nvCxnSpPr>
          <p:cNvPr id="4" name="Straight Connector 3"/>
          <p:cNvCxnSpPr>
            <a:cxnSpLocks noChangeShapeType="1"/>
            <a:stCxn id="2" idx="3"/>
            <a:endCxn id="8" idx="1"/>
          </p:cNvCxnSpPr>
          <p:nvPr/>
        </p:nvCxnSpPr>
        <p:spPr bwMode="auto">
          <a:xfrm flipV="1">
            <a:off x="2143125" y="2507457"/>
            <a:ext cx="2443163" cy="3214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4" name="Straight Arrow Connector 13"/>
          <p:cNvCxnSpPr/>
          <p:nvPr/>
        </p:nvCxnSpPr>
        <p:spPr>
          <a:xfrm flipH="1" flipV="1">
            <a:off x="2837235" y="2571751"/>
            <a:ext cx="3937" cy="5766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68432" y="3206020"/>
            <a:ext cx="1417743" cy="326243"/>
          </a:xfrm>
          <a:prstGeom prst="rect">
            <a:avLst/>
          </a:prstGeom>
          <a:noFill/>
        </p:spPr>
        <p:txBody>
          <a:bodyPr wrap="square" rtlCol="0">
            <a:spAutoFit/>
          </a:bodyPr>
          <a:lstStyle/>
          <a:p>
            <a:r>
              <a:rPr lang="en-US" sz="760" dirty="0"/>
              <a:t>Latent Period (target of pulse oximetry screening)</a:t>
            </a:r>
          </a:p>
        </p:txBody>
      </p:sp>
    </p:spTree>
    <p:extLst>
      <p:ext uri="{BB962C8B-B14F-4D97-AF65-F5344CB8AC3E}">
        <p14:creationId xmlns:p14="http://schemas.microsoft.com/office/powerpoint/2010/main" val="4142580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Screening</a:t>
            </a:r>
            <a:endParaRPr lang="en-US" dirty="0"/>
          </a:p>
        </p:txBody>
      </p:sp>
      <p:sp>
        <p:nvSpPr>
          <p:cNvPr id="3" name="Content Placeholder 2"/>
          <p:cNvSpPr>
            <a:spLocks noGrp="1"/>
          </p:cNvSpPr>
          <p:nvPr>
            <p:ph idx="1"/>
          </p:nvPr>
        </p:nvSpPr>
        <p:spPr>
          <a:xfrm>
            <a:off x="342900" y="971550"/>
            <a:ext cx="6172200" cy="3394472"/>
          </a:xfrm>
        </p:spPr>
        <p:txBody>
          <a:bodyPr>
            <a:normAutofit/>
          </a:bodyPr>
          <a:lstStyle/>
          <a:p>
            <a:r>
              <a:rPr lang="en-US" sz="1600" dirty="0" smtClean="0">
                <a:effectLst/>
              </a:rPr>
              <a:t>There should be a test or examination for the condition.</a:t>
            </a:r>
          </a:p>
          <a:p>
            <a:pPr lvl="1"/>
            <a:r>
              <a:rPr lang="en-US" sz="1600" dirty="0" smtClean="0"/>
              <a:t>Pulse oximetry</a:t>
            </a:r>
          </a:p>
          <a:p>
            <a:pPr marL="192881" lvl="1" indent="0">
              <a:buNone/>
            </a:pPr>
            <a:endParaRPr lang="en-US" sz="1600" dirty="0" smtClean="0">
              <a:effectLst/>
            </a:endParaRPr>
          </a:p>
          <a:p>
            <a:r>
              <a:rPr lang="en-US" sz="1600" dirty="0" smtClean="0">
                <a:effectLst/>
              </a:rPr>
              <a:t>The test should be acceptable to the population.</a:t>
            </a:r>
          </a:p>
          <a:p>
            <a:pPr lvl="1"/>
            <a:r>
              <a:rPr lang="en-US" sz="1600" dirty="0" smtClean="0"/>
              <a:t>Very noninvasive, relatively easy to do</a:t>
            </a:r>
          </a:p>
          <a:p>
            <a:pPr marL="192881" lvl="1" indent="0">
              <a:buNone/>
            </a:pPr>
            <a:endParaRPr lang="en-US" sz="1600" dirty="0" smtClean="0">
              <a:effectLst/>
            </a:endParaRPr>
          </a:p>
          <a:p>
            <a:r>
              <a:rPr lang="en-US" sz="1600" dirty="0" smtClean="0">
                <a:effectLst/>
              </a:rPr>
              <a:t>The natural history of the disease should be adequately understood.</a:t>
            </a:r>
          </a:p>
          <a:p>
            <a:pPr lvl="1"/>
            <a:r>
              <a:rPr lang="en-US" sz="1600" dirty="0" smtClean="0"/>
              <a:t>Help from the pediatric cardiologists</a:t>
            </a:r>
          </a:p>
          <a:p>
            <a:pPr marL="0" indent="0">
              <a:buNone/>
            </a:pPr>
            <a:endParaRPr lang="en-US" dirty="0"/>
          </a:p>
        </p:txBody>
      </p:sp>
    </p:spTree>
    <p:extLst>
      <p:ext uri="{BB962C8B-B14F-4D97-AF65-F5344CB8AC3E}">
        <p14:creationId xmlns:p14="http://schemas.microsoft.com/office/powerpoint/2010/main" val="3082700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Screening</a:t>
            </a:r>
            <a:endParaRPr lang="en-US" dirty="0"/>
          </a:p>
        </p:txBody>
      </p:sp>
      <p:sp>
        <p:nvSpPr>
          <p:cNvPr id="3" name="Content Placeholder 2"/>
          <p:cNvSpPr>
            <a:spLocks noGrp="1"/>
          </p:cNvSpPr>
          <p:nvPr>
            <p:ph idx="1"/>
          </p:nvPr>
        </p:nvSpPr>
        <p:spPr>
          <a:xfrm>
            <a:off x="342900" y="1066108"/>
            <a:ext cx="6172200" cy="3394472"/>
          </a:xfrm>
        </p:spPr>
        <p:txBody>
          <a:bodyPr>
            <a:normAutofit/>
          </a:bodyPr>
          <a:lstStyle/>
          <a:p>
            <a:r>
              <a:rPr lang="en-US" sz="1500" dirty="0" smtClean="0"/>
              <a:t>There </a:t>
            </a:r>
            <a:r>
              <a:rPr lang="en-US" sz="1500" dirty="0"/>
              <a:t>should be an agreed policy on whom to treat.</a:t>
            </a:r>
          </a:p>
          <a:p>
            <a:pPr marL="0" indent="0">
              <a:buNone/>
            </a:pPr>
            <a:endParaRPr lang="en-US" sz="1500" dirty="0"/>
          </a:p>
          <a:p>
            <a:r>
              <a:rPr lang="en-US" sz="1500" dirty="0"/>
              <a:t>The total cost of finding a case should be economically balanced in relation to medical expenditure as a whole</a:t>
            </a:r>
            <a:r>
              <a:rPr lang="en-US" sz="1500" dirty="0" smtClean="0"/>
              <a:t>.</a:t>
            </a:r>
          </a:p>
          <a:p>
            <a:pPr lvl="1"/>
            <a:r>
              <a:rPr lang="en-US" sz="1500" dirty="0"/>
              <a:t>$5 to $10 depending on the </a:t>
            </a:r>
            <a:r>
              <a:rPr lang="en-US" sz="1500" dirty="0" smtClean="0"/>
              <a:t>protocol</a:t>
            </a:r>
            <a:endParaRPr lang="en-US" sz="1500" dirty="0"/>
          </a:p>
          <a:p>
            <a:pPr lvl="1"/>
            <a:r>
              <a:rPr lang="en-US" sz="1500" dirty="0" smtClean="0"/>
              <a:t>1 </a:t>
            </a:r>
            <a:r>
              <a:rPr lang="en-US" sz="1500" dirty="0"/>
              <a:t>case of circulatory collapse resulting from undiagnosed CCHD may exceed the cost of screening 2000 neonates (</a:t>
            </a:r>
            <a:r>
              <a:rPr lang="it-IT" sz="1500" i="1" dirty="0"/>
              <a:t>de-Wahl Grannelli, A: BMJ 2009; 338 </a:t>
            </a:r>
            <a:r>
              <a:rPr lang="en-US" sz="1500" dirty="0"/>
              <a:t>)</a:t>
            </a:r>
          </a:p>
          <a:p>
            <a:pPr marL="0" indent="0">
              <a:buNone/>
            </a:pPr>
            <a:endParaRPr lang="en-US" sz="1500" dirty="0"/>
          </a:p>
          <a:p>
            <a:r>
              <a:rPr lang="en-US" sz="1500" dirty="0"/>
              <a:t>Case-finding should be a continuous process, not just a "once and for all" project</a:t>
            </a:r>
          </a:p>
          <a:p>
            <a:endParaRPr lang="en-US" dirty="0"/>
          </a:p>
        </p:txBody>
      </p:sp>
    </p:spTree>
    <p:extLst>
      <p:ext uri="{BB962C8B-B14F-4D97-AF65-F5344CB8AC3E}">
        <p14:creationId xmlns:p14="http://schemas.microsoft.com/office/powerpoint/2010/main" val="1466926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Screening tests</a:t>
            </a:r>
            <a:endParaRPr lang="en-US" dirty="0"/>
          </a:p>
        </p:txBody>
      </p:sp>
      <p:sp>
        <p:nvSpPr>
          <p:cNvPr id="3" name="Content Placeholder 2"/>
          <p:cNvSpPr>
            <a:spLocks noGrp="1"/>
          </p:cNvSpPr>
          <p:nvPr>
            <p:ph idx="1"/>
          </p:nvPr>
        </p:nvSpPr>
        <p:spPr>
          <a:xfrm>
            <a:off x="342900" y="1200150"/>
            <a:ext cx="4436269" cy="1835721"/>
          </a:xfrm>
        </p:spPr>
        <p:txBody>
          <a:bodyPr>
            <a:normAutofit fontScale="25000" lnSpcReduction="20000"/>
          </a:bodyPr>
          <a:lstStyle/>
          <a:p>
            <a:endParaRPr lang="en-US" dirty="0" smtClean="0"/>
          </a:p>
          <a:p>
            <a:endParaRPr lang="en-US" dirty="0"/>
          </a:p>
          <a:p>
            <a:r>
              <a:rPr lang="en-US" sz="6000" dirty="0" smtClean="0"/>
              <a:t>Sensitivity 	</a:t>
            </a:r>
          </a:p>
          <a:p>
            <a:pPr lvl="1"/>
            <a:r>
              <a:rPr lang="en-US" sz="6000" dirty="0" smtClean="0"/>
              <a:t>Probability of positive test result GIVEN that an individual </a:t>
            </a:r>
          </a:p>
          <a:p>
            <a:pPr marL="192881" lvl="1" indent="0">
              <a:buNone/>
            </a:pPr>
            <a:r>
              <a:rPr lang="en-US" sz="6000" dirty="0"/>
              <a:t> </a:t>
            </a:r>
            <a:r>
              <a:rPr lang="en-US" sz="6000" dirty="0" smtClean="0"/>
              <a:t>  has disease</a:t>
            </a:r>
          </a:p>
          <a:p>
            <a:pPr lvl="1"/>
            <a:r>
              <a:rPr lang="en-US" sz="6000" dirty="0" smtClean="0"/>
              <a:t>True positives / All individuals who have disease = A / A+C</a:t>
            </a:r>
          </a:p>
          <a:p>
            <a:endParaRPr lang="en-US" sz="6000" dirty="0" smtClean="0"/>
          </a:p>
          <a:p>
            <a:r>
              <a:rPr lang="en-US" sz="6000" dirty="0" smtClean="0"/>
              <a:t>Specificity</a:t>
            </a:r>
          </a:p>
          <a:p>
            <a:pPr lvl="1"/>
            <a:r>
              <a:rPr lang="en-US" sz="6000" dirty="0" smtClean="0"/>
              <a:t>Probability of a negative test results GIVEN that an individual does not have disease</a:t>
            </a:r>
          </a:p>
          <a:p>
            <a:pPr lvl="1"/>
            <a:r>
              <a:rPr lang="en-US" sz="6000" dirty="0" smtClean="0"/>
              <a:t>True negatives / All individuals who do not have disease = D / B+D</a:t>
            </a:r>
            <a:endParaRPr lang="en-US" sz="6000" dirty="0"/>
          </a:p>
          <a:p>
            <a:pPr marL="192881" lvl="1" indent="0">
              <a:buNone/>
            </a:pPr>
            <a:endParaRPr lang="en-US" dirty="0" smtClean="0"/>
          </a:p>
        </p:txBody>
      </p:sp>
      <p:pic>
        <p:nvPicPr>
          <p:cNvPr id="5" name="Picture 4"/>
          <p:cNvPicPr>
            <a:picLocks noChangeAspect="1"/>
          </p:cNvPicPr>
          <p:nvPr/>
        </p:nvPicPr>
        <p:blipFill>
          <a:blip r:embed="rId2"/>
          <a:stretch>
            <a:fillRect/>
          </a:stretch>
        </p:blipFill>
        <p:spPr>
          <a:xfrm>
            <a:off x="4724400" y="876672"/>
            <a:ext cx="1381164" cy="1161306"/>
          </a:xfrm>
          <a:prstGeom prst="rect">
            <a:avLst/>
          </a:prstGeom>
        </p:spPr>
      </p:pic>
    </p:spTree>
    <p:extLst>
      <p:ext uri="{BB962C8B-B14F-4D97-AF65-F5344CB8AC3E}">
        <p14:creationId xmlns:p14="http://schemas.microsoft.com/office/powerpoint/2010/main" val="3103254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Congenital Heart Disease</a:t>
            </a:r>
            <a:endParaRPr lang="en-US" dirty="0"/>
          </a:p>
        </p:txBody>
      </p:sp>
      <p:sp>
        <p:nvSpPr>
          <p:cNvPr id="3" name="Content Placeholder 2"/>
          <p:cNvSpPr>
            <a:spLocks noGrp="1"/>
          </p:cNvSpPr>
          <p:nvPr>
            <p:ph sz="quarter" idx="1"/>
          </p:nvPr>
        </p:nvSpPr>
        <p:spPr>
          <a:xfrm>
            <a:off x="318231" y="1123950"/>
            <a:ext cx="6172200" cy="2895600"/>
          </a:xfrm>
        </p:spPr>
        <p:txBody>
          <a:bodyPr>
            <a:normAutofit fontScale="47500" lnSpcReduction="20000"/>
          </a:bodyPr>
          <a:lstStyle/>
          <a:p>
            <a:r>
              <a:rPr lang="en-US" sz="3200" dirty="0"/>
              <a:t>Congenital heart disease occurs in 8 of every 1000 live births</a:t>
            </a:r>
          </a:p>
          <a:p>
            <a:endParaRPr lang="en-US" sz="3200" dirty="0" smtClean="0"/>
          </a:p>
          <a:p>
            <a:r>
              <a:rPr lang="en-US" sz="3200" dirty="0" smtClean="0"/>
              <a:t>25</a:t>
            </a:r>
            <a:r>
              <a:rPr lang="en-US" sz="3200" dirty="0"/>
              <a:t>% have critical congenital heart disease (CCHD)</a:t>
            </a:r>
          </a:p>
          <a:p>
            <a:endParaRPr lang="en-US" sz="3200" dirty="0" smtClean="0"/>
          </a:p>
          <a:p>
            <a:r>
              <a:rPr lang="en-US" sz="3200" dirty="0" smtClean="0"/>
              <a:t>Most </a:t>
            </a:r>
            <a:r>
              <a:rPr lang="en-US" sz="3200" dirty="0"/>
              <a:t>CCHD require a patent </a:t>
            </a:r>
            <a:r>
              <a:rPr lang="en-US" sz="3200" dirty="0" err="1"/>
              <a:t>ductus</a:t>
            </a:r>
            <a:r>
              <a:rPr lang="en-US" sz="3200" dirty="0"/>
              <a:t> arteriosus (PDA) for survival</a:t>
            </a:r>
          </a:p>
          <a:p>
            <a:endParaRPr lang="en-US" sz="3200" dirty="0" smtClean="0"/>
          </a:p>
          <a:p>
            <a:r>
              <a:rPr lang="en-US" sz="3200" dirty="0" smtClean="0"/>
              <a:t>Congenital </a:t>
            </a:r>
            <a:r>
              <a:rPr lang="en-US" sz="3200" dirty="0"/>
              <a:t>heart disease accounts for 6-10% of all infant deaths</a:t>
            </a:r>
          </a:p>
          <a:p>
            <a:endParaRPr lang="en-US" sz="3200" dirty="0" smtClean="0"/>
          </a:p>
          <a:p>
            <a:r>
              <a:rPr lang="en-US" sz="3200" dirty="0" smtClean="0"/>
              <a:t>Congenital </a:t>
            </a:r>
            <a:r>
              <a:rPr lang="en-US" sz="3200" dirty="0"/>
              <a:t>heart disease accounts for 20-40% of deaths caused by congenital malformations</a:t>
            </a:r>
          </a:p>
          <a:p>
            <a:endParaRPr lang="en-US" dirty="0"/>
          </a:p>
        </p:txBody>
      </p:sp>
    </p:spTree>
    <p:extLst>
      <p:ext uri="{BB962C8B-B14F-4D97-AF65-F5344CB8AC3E}">
        <p14:creationId xmlns:p14="http://schemas.microsoft.com/office/powerpoint/2010/main" val="42345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Screening tests</a:t>
            </a:r>
            <a:endParaRPr lang="en-US" dirty="0"/>
          </a:p>
        </p:txBody>
      </p:sp>
      <p:sp>
        <p:nvSpPr>
          <p:cNvPr id="3" name="Content Placeholder 2"/>
          <p:cNvSpPr>
            <a:spLocks noGrp="1"/>
          </p:cNvSpPr>
          <p:nvPr>
            <p:ph idx="1"/>
          </p:nvPr>
        </p:nvSpPr>
        <p:spPr>
          <a:xfrm>
            <a:off x="342900" y="1276350"/>
            <a:ext cx="4436269" cy="1835721"/>
          </a:xfrm>
        </p:spPr>
        <p:txBody>
          <a:bodyPr>
            <a:normAutofit fontScale="25000" lnSpcReduction="20000"/>
          </a:bodyPr>
          <a:lstStyle/>
          <a:p>
            <a:endParaRPr lang="en-US" dirty="0" smtClean="0"/>
          </a:p>
          <a:p>
            <a:endParaRPr lang="en-US" dirty="0"/>
          </a:p>
          <a:p>
            <a:r>
              <a:rPr lang="en-US" sz="6000" dirty="0" smtClean="0"/>
              <a:t>Positive predictive value 	</a:t>
            </a:r>
          </a:p>
          <a:p>
            <a:pPr lvl="1"/>
            <a:r>
              <a:rPr lang="en-US" sz="6000" dirty="0" smtClean="0"/>
              <a:t>Probability of an individual truly having disease </a:t>
            </a:r>
          </a:p>
          <a:p>
            <a:pPr marL="192881" lvl="1" indent="0">
              <a:buNone/>
            </a:pPr>
            <a:r>
              <a:rPr lang="en-US" sz="6000" dirty="0"/>
              <a:t> </a:t>
            </a:r>
            <a:r>
              <a:rPr lang="en-US" sz="6000" dirty="0" smtClean="0"/>
              <a:t>  GIVEN a positive test result</a:t>
            </a:r>
          </a:p>
          <a:p>
            <a:pPr lvl="1"/>
            <a:r>
              <a:rPr lang="en-US" sz="6000" dirty="0" smtClean="0"/>
              <a:t>True positives / All individuals who have positive tests results = A / A+B</a:t>
            </a:r>
          </a:p>
          <a:p>
            <a:endParaRPr lang="en-US" sz="6000" dirty="0" smtClean="0"/>
          </a:p>
          <a:p>
            <a:r>
              <a:rPr lang="en-US" sz="6000" dirty="0" smtClean="0"/>
              <a:t>Negative predictive value</a:t>
            </a:r>
          </a:p>
          <a:p>
            <a:pPr lvl="1"/>
            <a:r>
              <a:rPr lang="en-US" sz="6000" dirty="0" smtClean="0"/>
              <a:t>Probability of an individual not having disease GIVEN that a negative test result</a:t>
            </a:r>
          </a:p>
          <a:p>
            <a:pPr lvl="1"/>
            <a:r>
              <a:rPr lang="en-US" sz="6000" dirty="0" smtClean="0"/>
              <a:t>True negatives / All individuals who have a negative test result = D / C+D</a:t>
            </a:r>
            <a:endParaRPr lang="en-US" sz="6000" dirty="0"/>
          </a:p>
          <a:p>
            <a:pPr marL="192881" lvl="1" indent="0">
              <a:buNone/>
            </a:pPr>
            <a:endParaRPr lang="en-US" dirty="0" smtClean="0"/>
          </a:p>
        </p:txBody>
      </p:sp>
      <p:pic>
        <p:nvPicPr>
          <p:cNvPr id="5" name="Picture 4"/>
          <p:cNvPicPr>
            <a:picLocks noChangeAspect="1"/>
          </p:cNvPicPr>
          <p:nvPr/>
        </p:nvPicPr>
        <p:blipFill>
          <a:blip r:embed="rId2"/>
          <a:stretch>
            <a:fillRect/>
          </a:stretch>
        </p:blipFill>
        <p:spPr>
          <a:xfrm>
            <a:off x="4648200" y="1063229"/>
            <a:ext cx="1381164" cy="1161306"/>
          </a:xfrm>
          <a:prstGeom prst="rect">
            <a:avLst/>
          </a:prstGeom>
        </p:spPr>
      </p:pic>
    </p:spTree>
    <p:extLst>
      <p:ext uri="{BB962C8B-B14F-4D97-AF65-F5344CB8AC3E}">
        <p14:creationId xmlns:p14="http://schemas.microsoft.com/office/powerpoint/2010/main" val="1017890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screening tests </a:t>
            </a:r>
            <a:endParaRPr lang="en-US" dirty="0"/>
          </a:p>
        </p:txBody>
      </p:sp>
      <p:sp>
        <p:nvSpPr>
          <p:cNvPr id="3" name="Content Placeholder 2"/>
          <p:cNvSpPr>
            <a:spLocks noGrp="1"/>
          </p:cNvSpPr>
          <p:nvPr>
            <p:ph idx="1"/>
          </p:nvPr>
        </p:nvSpPr>
        <p:spPr/>
        <p:txBody>
          <a:bodyPr>
            <a:normAutofit/>
          </a:bodyPr>
          <a:lstStyle/>
          <a:p>
            <a:r>
              <a:rPr lang="en-US" sz="1500" dirty="0" smtClean="0"/>
              <a:t>Sensitivity and Specificity are reliant on cutoff points, test administration, etc.</a:t>
            </a:r>
          </a:p>
          <a:p>
            <a:pPr marL="0" indent="0">
              <a:buNone/>
            </a:pPr>
            <a:endParaRPr lang="en-US" sz="1500" dirty="0" smtClean="0"/>
          </a:p>
          <a:p>
            <a:r>
              <a:rPr lang="en-US" sz="1500" dirty="0" smtClean="0"/>
              <a:t>There is always a tradeoff between sensitivity and specificity</a:t>
            </a:r>
          </a:p>
          <a:p>
            <a:pPr marL="0" indent="0">
              <a:buNone/>
            </a:pPr>
            <a:endParaRPr lang="en-US" sz="1500" dirty="0" smtClean="0"/>
          </a:p>
          <a:p>
            <a:r>
              <a:rPr lang="en-US" sz="1500" dirty="0" smtClean="0"/>
              <a:t>Sensitivity and Specificity of a test DO NOT CHANGE if the cutoff points are constant and the test is administered consistently</a:t>
            </a:r>
          </a:p>
          <a:p>
            <a:pPr marL="0" indent="0">
              <a:buNone/>
            </a:pPr>
            <a:endParaRPr lang="en-US" dirty="0"/>
          </a:p>
        </p:txBody>
      </p:sp>
    </p:spTree>
    <p:extLst>
      <p:ext uri="{BB962C8B-B14F-4D97-AF65-F5344CB8AC3E}">
        <p14:creationId xmlns:p14="http://schemas.microsoft.com/office/powerpoint/2010/main" val="2799809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screening tests</a:t>
            </a:r>
            <a:endParaRPr lang="en-US" dirty="0"/>
          </a:p>
        </p:txBody>
      </p:sp>
      <p:sp>
        <p:nvSpPr>
          <p:cNvPr id="3" name="Content Placeholder 2"/>
          <p:cNvSpPr>
            <a:spLocks noGrp="1"/>
          </p:cNvSpPr>
          <p:nvPr>
            <p:ph idx="1"/>
          </p:nvPr>
        </p:nvSpPr>
        <p:spPr/>
        <p:txBody>
          <a:bodyPr>
            <a:normAutofit/>
          </a:bodyPr>
          <a:lstStyle/>
          <a:p>
            <a:r>
              <a:rPr lang="en-US" sz="1500" dirty="0"/>
              <a:t>Predictive values will vary depending upon the pre-test probability or prevalence of a </a:t>
            </a:r>
            <a:r>
              <a:rPr lang="en-US" sz="1500" dirty="0" smtClean="0"/>
              <a:t>condition</a:t>
            </a:r>
          </a:p>
          <a:p>
            <a:pPr marL="0" indent="0">
              <a:buNone/>
            </a:pPr>
            <a:endParaRPr lang="en-US" sz="1500" dirty="0"/>
          </a:p>
          <a:p>
            <a:r>
              <a:rPr lang="en-US" sz="1500" dirty="0"/>
              <a:t>For an individual patient, predictive values are typically more meaningful since disease determination is typically made based on </a:t>
            </a:r>
            <a:r>
              <a:rPr lang="en-US" sz="1500" dirty="0" smtClean="0"/>
              <a:t>knowing the </a:t>
            </a:r>
            <a:r>
              <a:rPr lang="en-US" sz="1500" dirty="0"/>
              <a:t>test </a:t>
            </a:r>
            <a:r>
              <a:rPr lang="en-US" sz="1500" dirty="0" smtClean="0"/>
              <a:t>result, and not knowing the disease status (hence, you order the test to see if the patient has disease, not the other way around)</a:t>
            </a:r>
            <a:endParaRPr lang="en-US" sz="1500" dirty="0"/>
          </a:p>
          <a:p>
            <a:pPr marL="0" indent="0">
              <a:buNone/>
            </a:pPr>
            <a:endParaRPr lang="en-US" dirty="0"/>
          </a:p>
        </p:txBody>
      </p:sp>
    </p:spTree>
    <p:extLst>
      <p:ext uri="{BB962C8B-B14F-4D97-AF65-F5344CB8AC3E}">
        <p14:creationId xmlns:p14="http://schemas.microsoft.com/office/powerpoint/2010/main" val="1709600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versus diagnostic tests</a:t>
            </a:r>
            <a:endParaRPr lang="en-US" dirty="0"/>
          </a:p>
        </p:txBody>
      </p:sp>
      <p:sp>
        <p:nvSpPr>
          <p:cNvPr id="3" name="Content Placeholder 2"/>
          <p:cNvSpPr>
            <a:spLocks noGrp="1"/>
          </p:cNvSpPr>
          <p:nvPr>
            <p:ph idx="1"/>
          </p:nvPr>
        </p:nvSpPr>
        <p:spPr/>
        <p:txBody>
          <a:bodyPr>
            <a:normAutofit/>
          </a:bodyPr>
          <a:lstStyle/>
          <a:p>
            <a:r>
              <a:rPr lang="en-US" sz="1500" dirty="0" smtClean="0"/>
              <a:t>For a SCREENING TEST, the goal is to have the maximum sensitivity as possible (i.e., you don’t want to miss anybody with the disease, but you would be okay with false positives)</a:t>
            </a:r>
          </a:p>
          <a:p>
            <a:endParaRPr lang="en-US" sz="1500" dirty="0"/>
          </a:p>
          <a:p>
            <a:r>
              <a:rPr lang="en-US" sz="1500" dirty="0" smtClean="0"/>
              <a:t>For a DIAGNOSTIC TEST, the goal is to have the maximum specificity possible (i.e., you want to make sure that the individual truly has disease and is not a false positive)</a:t>
            </a:r>
          </a:p>
          <a:p>
            <a:pPr lvl="1"/>
            <a:r>
              <a:rPr lang="en-US" sz="1500" dirty="0" smtClean="0"/>
              <a:t>Most pundits would argue that at the diagnostic phase, you would ideally have a good balance between sensitivity and specificity which is typically achieved by creating a Receiver Operating Characteristics Curve.</a:t>
            </a:r>
          </a:p>
        </p:txBody>
      </p:sp>
    </p:spTree>
    <p:extLst>
      <p:ext uri="{BB962C8B-B14F-4D97-AF65-F5344CB8AC3E}">
        <p14:creationId xmlns:p14="http://schemas.microsoft.com/office/powerpoint/2010/main" val="1556174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pathway for CCHD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Pulse oximetry at a minimum 24 hours of life on WELL babies</a:t>
            </a:r>
          </a:p>
          <a:p>
            <a:pPr lvl="1"/>
            <a:r>
              <a:rPr lang="en-US" dirty="0" smtClean="0"/>
              <a:t>Screening aims to find disease in </a:t>
            </a:r>
            <a:r>
              <a:rPr lang="en-US" sz="2300" b="1" dirty="0"/>
              <a:t>ASYMPTOMATIC</a:t>
            </a:r>
            <a:r>
              <a:rPr lang="en-US" dirty="0" smtClean="0"/>
              <a:t> folks</a:t>
            </a:r>
          </a:p>
          <a:p>
            <a:pPr lvl="1"/>
            <a:r>
              <a:rPr lang="en-US" dirty="0" smtClean="0"/>
              <a:t>? Prenatal </a:t>
            </a:r>
            <a:r>
              <a:rPr lang="en-US" dirty="0" err="1" smtClean="0"/>
              <a:t>echos</a:t>
            </a:r>
            <a:r>
              <a:rPr lang="en-US" dirty="0" smtClean="0"/>
              <a:t> and CCHD identification (is screening in these kids appropriate)</a:t>
            </a:r>
          </a:p>
          <a:p>
            <a:pPr marL="192881" lvl="1" indent="0">
              <a:buNone/>
            </a:pPr>
            <a:endParaRPr lang="en-US" dirty="0"/>
          </a:p>
          <a:p>
            <a:r>
              <a:rPr lang="en-US" dirty="0" smtClean="0"/>
              <a:t>Pulse oximetry stats with current CDC cutoffs (next slide)</a:t>
            </a:r>
          </a:p>
          <a:p>
            <a:pPr lvl="1"/>
            <a:r>
              <a:rPr lang="en-US" dirty="0" smtClean="0"/>
              <a:t>Sensitivity – 77.8%</a:t>
            </a:r>
          </a:p>
          <a:p>
            <a:pPr lvl="1"/>
            <a:r>
              <a:rPr lang="en-US" dirty="0" smtClean="0"/>
              <a:t>Specificity – 99.9%</a:t>
            </a:r>
          </a:p>
          <a:p>
            <a:pPr lvl="1"/>
            <a:r>
              <a:rPr lang="en-US" dirty="0" smtClean="0"/>
              <a:t>PPV – 25.93% (affected by the prevalence)</a:t>
            </a:r>
          </a:p>
          <a:p>
            <a:pPr lvl="1"/>
            <a:r>
              <a:rPr lang="en-US" dirty="0" smtClean="0"/>
              <a:t>NPV – 99.9%</a:t>
            </a:r>
          </a:p>
          <a:p>
            <a:pPr marL="192881" lvl="1" indent="0">
              <a:buNone/>
            </a:pPr>
            <a:endParaRPr lang="en-US" dirty="0" smtClean="0"/>
          </a:p>
          <a:p>
            <a:pPr marL="0" indent="0">
              <a:buNone/>
            </a:pPr>
            <a:r>
              <a:rPr lang="en-US" dirty="0" smtClean="0"/>
              <a:t>	</a:t>
            </a:r>
            <a:r>
              <a:rPr lang="en-US" sz="1800" dirty="0" smtClean="0"/>
              <a:t>(</a:t>
            </a:r>
            <a:r>
              <a:rPr lang="en-US" sz="1800" dirty="0" err="1" smtClean="0"/>
              <a:t>Riede</a:t>
            </a:r>
            <a:r>
              <a:rPr lang="en-US" sz="1800" dirty="0" smtClean="0"/>
              <a:t> </a:t>
            </a:r>
            <a:r>
              <a:rPr lang="en-US" sz="1800" dirty="0"/>
              <a:t>FT, </a:t>
            </a:r>
            <a:r>
              <a:rPr lang="en-US" sz="1800" dirty="0" err="1"/>
              <a:t>Wörner</a:t>
            </a:r>
            <a:r>
              <a:rPr lang="en-US" sz="1800" dirty="0"/>
              <a:t> C, </a:t>
            </a:r>
            <a:r>
              <a:rPr lang="en-US" sz="1800" dirty="0" err="1"/>
              <a:t>Dähnert</a:t>
            </a:r>
            <a:r>
              <a:rPr lang="en-US" sz="1800" dirty="0"/>
              <a:t> I, </a:t>
            </a:r>
            <a:r>
              <a:rPr lang="en-US" sz="1800" dirty="0" err="1"/>
              <a:t>Möckel</a:t>
            </a:r>
            <a:r>
              <a:rPr lang="en-US" sz="1800" dirty="0"/>
              <a:t> A, </a:t>
            </a:r>
            <a:r>
              <a:rPr lang="en-US" sz="1800" dirty="0" err="1"/>
              <a:t>Kostelka</a:t>
            </a:r>
            <a:r>
              <a:rPr lang="en-US" sz="1800" dirty="0"/>
              <a:t> M, Schneider P.</a:t>
            </a:r>
          </a:p>
          <a:p>
            <a:pPr marL="0" indent="0">
              <a:buNone/>
            </a:pPr>
            <a:r>
              <a:rPr lang="en-US" sz="1800" dirty="0" smtClean="0"/>
              <a:t>	</a:t>
            </a:r>
            <a:r>
              <a:rPr lang="en-US" sz="1800" dirty="0" err="1" smtClean="0"/>
              <a:t>Eur</a:t>
            </a:r>
            <a:r>
              <a:rPr lang="en-US" sz="1800" dirty="0" smtClean="0"/>
              <a:t> </a:t>
            </a:r>
            <a:r>
              <a:rPr lang="en-US" sz="1800" dirty="0"/>
              <a:t>J </a:t>
            </a:r>
            <a:r>
              <a:rPr lang="en-US" sz="1800" dirty="0" err="1"/>
              <a:t>Pediatr</a:t>
            </a:r>
            <a:r>
              <a:rPr lang="en-US" sz="1800" dirty="0"/>
              <a:t>. 2010 Aug;169(8):975-81. </a:t>
            </a:r>
            <a:r>
              <a:rPr lang="en-US" sz="1800" dirty="0" err="1"/>
              <a:t>doi</a:t>
            </a:r>
            <a:r>
              <a:rPr lang="en-US" sz="1800" dirty="0"/>
              <a:t>: </a:t>
            </a:r>
            <a:r>
              <a:rPr lang="en-US" sz="1800" dirty="0" smtClean="0"/>
              <a:t>10.1007/s00431-010-1160-	</a:t>
            </a:r>
            <a:r>
              <a:rPr lang="en-US" sz="1800" dirty="0" err="1" smtClean="0"/>
              <a:t>Epub</a:t>
            </a:r>
            <a:r>
              <a:rPr lang="en-US" sz="1800" dirty="0" smtClean="0"/>
              <a:t> </a:t>
            </a:r>
            <a:r>
              <a:rPr lang="en-US" sz="1800" dirty="0"/>
              <a:t>2010 Mar 1</a:t>
            </a:r>
            <a:r>
              <a:rPr lang="en-US" sz="1800" dirty="0" smtClean="0"/>
              <a:t>.)</a:t>
            </a:r>
            <a:endParaRPr lang="en-US" sz="1800" dirty="0"/>
          </a:p>
        </p:txBody>
      </p:sp>
    </p:spTree>
    <p:extLst>
      <p:ext uri="{BB962C8B-B14F-4D97-AF65-F5344CB8AC3E}">
        <p14:creationId xmlns:p14="http://schemas.microsoft.com/office/powerpoint/2010/main" val="628982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3350"/>
            <a:ext cx="4443786"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324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90550"/>
            <a:ext cx="6172200" cy="3546475"/>
          </a:xfrm>
        </p:spPr>
        <p:txBody>
          <a:bodyPr/>
          <a:lstStyle/>
          <a:p>
            <a:pPr marL="0" indent="0">
              <a:buNone/>
            </a:pPr>
            <a:endParaRPr lang="en-US" dirty="0" smtClean="0"/>
          </a:p>
          <a:p>
            <a:pPr marL="0" indent="0">
              <a:buNone/>
            </a:pPr>
            <a:endParaRPr lang="en-US" dirty="0"/>
          </a:p>
          <a:p>
            <a:pPr marL="0" indent="0">
              <a:buNone/>
            </a:pPr>
            <a:r>
              <a:rPr lang="en-US" sz="2000" dirty="0" smtClean="0"/>
              <a:t>For babies that fail the screening, a transthoracic echocardiogram needs to be ordered, even if you think they could potentially have another diagnosis.  </a:t>
            </a:r>
            <a:endParaRPr lang="en-US" sz="2000" dirty="0"/>
          </a:p>
        </p:txBody>
      </p:sp>
    </p:spTree>
    <p:extLst>
      <p:ext uri="{BB962C8B-B14F-4D97-AF65-F5344CB8AC3E}">
        <p14:creationId xmlns:p14="http://schemas.microsoft.com/office/powerpoint/2010/main" val="369142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WV Birth Score and CCHD</a:t>
            </a:r>
            <a:endParaRPr lang="en-US" dirty="0"/>
          </a:p>
        </p:txBody>
      </p:sp>
      <p:sp>
        <p:nvSpPr>
          <p:cNvPr id="3" name="Content Placeholder 2"/>
          <p:cNvSpPr>
            <a:spLocks noGrp="1"/>
          </p:cNvSpPr>
          <p:nvPr>
            <p:ph idx="1"/>
          </p:nvPr>
        </p:nvSpPr>
        <p:spPr/>
        <p:txBody>
          <a:bodyPr>
            <a:normAutofit/>
          </a:bodyPr>
          <a:lstStyle/>
          <a:p>
            <a:r>
              <a:rPr lang="en-US" sz="2000" dirty="0" smtClean="0"/>
              <a:t>In Year 1, results of the CCHD screening were assessed with “Pass/Fail/Not screened/NICU” item</a:t>
            </a:r>
          </a:p>
          <a:p>
            <a:pPr marL="0" indent="0">
              <a:buNone/>
            </a:pPr>
            <a:endParaRPr lang="en-US" sz="2000" dirty="0"/>
          </a:p>
          <a:p>
            <a:r>
              <a:rPr lang="en-US" sz="2000" dirty="0" smtClean="0"/>
              <a:t>To assess for quality control, in year 2, the item was changed to include the following</a:t>
            </a:r>
          </a:p>
          <a:p>
            <a:pPr lvl="1"/>
            <a:r>
              <a:rPr lang="en-US" sz="2000" dirty="0" smtClean="0"/>
              <a:t>Was CCHD screening done?  (Yes/No)</a:t>
            </a:r>
          </a:p>
          <a:p>
            <a:pPr lvl="1"/>
            <a:r>
              <a:rPr lang="en-US" sz="2000" dirty="0" smtClean="0"/>
              <a:t>Age of infant at screening in hours </a:t>
            </a:r>
            <a:endParaRPr lang="en-US" sz="2000" dirty="0"/>
          </a:p>
          <a:p>
            <a:pPr lvl="1"/>
            <a:r>
              <a:rPr lang="en-US" sz="2000" dirty="0" smtClean="0"/>
              <a:t>Oxygen saturations in right hand/right foot</a:t>
            </a:r>
            <a:endParaRPr lang="en-US" sz="2000" dirty="0"/>
          </a:p>
        </p:txBody>
      </p:sp>
    </p:spTree>
    <p:extLst>
      <p:ext uri="{BB962C8B-B14F-4D97-AF65-F5344CB8AC3E}">
        <p14:creationId xmlns:p14="http://schemas.microsoft.com/office/powerpoint/2010/main" val="302433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95350"/>
            <a:ext cx="6173376" cy="2927500"/>
          </a:xfrm>
          <a:prstGeom prst="rect">
            <a:avLst/>
          </a:prstGeom>
        </p:spPr>
      </p:pic>
      <p:sp>
        <p:nvSpPr>
          <p:cNvPr id="6" name="TextBox 5"/>
          <p:cNvSpPr txBox="1"/>
          <p:nvPr/>
        </p:nvSpPr>
        <p:spPr>
          <a:xfrm>
            <a:off x="1322159" y="361950"/>
            <a:ext cx="3986213" cy="274049"/>
          </a:xfrm>
          <a:prstGeom prst="rect">
            <a:avLst/>
          </a:prstGeom>
          <a:noFill/>
        </p:spPr>
        <p:txBody>
          <a:bodyPr wrap="square" rtlCol="0">
            <a:spAutoFit/>
          </a:bodyPr>
          <a:lstStyle/>
          <a:p>
            <a:r>
              <a:rPr lang="en-US" sz="1181" dirty="0"/>
              <a:t>Year 1 data</a:t>
            </a:r>
          </a:p>
        </p:txBody>
      </p:sp>
    </p:spTree>
    <p:extLst>
      <p:ext uri="{BB962C8B-B14F-4D97-AF65-F5344CB8AC3E}">
        <p14:creationId xmlns:p14="http://schemas.microsoft.com/office/powerpoint/2010/main" val="495211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through the process</a:t>
            </a:r>
            <a:endParaRPr lang="en-US" dirty="0"/>
          </a:p>
        </p:txBody>
      </p:sp>
      <p:sp>
        <p:nvSpPr>
          <p:cNvPr id="3" name="Content Placeholder 2"/>
          <p:cNvSpPr>
            <a:spLocks noGrp="1"/>
          </p:cNvSpPr>
          <p:nvPr>
            <p:ph idx="1"/>
          </p:nvPr>
        </p:nvSpPr>
        <p:spPr>
          <a:xfrm>
            <a:off x="342900" y="1200150"/>
            <a:ext cx="5304235" cy="2732485"/>
          </a:xfrm>
        </p:spPr>
        <p:txBody>
          <a:bodyPr>
            <a:normAutofit/>
          </a:bodyPr>
          <a:lstStyle/>
          <a:p>
            <a:r>
              <a:rPr lang="en-US" sz="1500" dirty="0" smtClean="0"/>
              <a:t>The most common error we currently see is interpreting the “middle” scenario where a difference of &gt;3% is not repeated.  </a:t>
            </a:r>
          </a:p>
          <a:p>
            <a:pPr lvl="1"/>
            <a:r>
              <a:rPr lang="en-US" sz="1500" dirty="0" smtClean="0"/>
              <a:t>A 96% in the right hand and a 100% in the right foot is a positive screen and needs to be repeated</a:t>
            </a:r>
          </a:p>
          <a:p>
            <a:pPr lvl="1"/>
            <a:endParaRPr lang="en-US" sz="1500" dirty="0"/>
          </a:p>
          <a:p>
            <a:r>
              <a:rPr lang="en-US" sz="1500" dirty="0" smtClean="0"/>
              <a:t>We also see infants who have failed the screen who do not get echoes ordered.</a:t>
            </a:r>
          </a:p>
          <a:p>
            <a:pPr marL="0" indent="0">
              <a:buNone/>
            </a:pPr>
            <a:endParaRPr lang="en-US" sz="6000" dirty="0"/>
          </a:p>
          <a:p>
            <a:pPr marL="192881" lvl="1" indent="0">
              <a:buNone/>
            </a:pPr>
            <a:endParaRPr lang="en-US" dirty="0" smtClean="0"/>
          </a:p>
        </p:txBody>
      </p:sp>
    </p:spTree>
    <p:extLst>
      <p:ext uri="{BB962C8B-B14F-4D97-AF65-F5344CB8AC3E}">
        <p14:creationId xmlns:p14="http://schemas.microsoft.com/office/powerpoint/2010/main" val="2246038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cardiac anatomy</a:t>
            </a:r>
            <a:endParaRPr lang="en-US" dirty="0"/>
          </a:p>
        </p:txBody>
      </p:sp>
      <p:pic>
        <p:nvPicPr>
          <p:cNvPr id="5" name="Picture 10" descr="http://childrenshospital.org/az/Site507/Images/Patent_Ductus_Arteriosus.gif"/>
          <p:cNvPicPr>
            <a:picLocks noChangeAspect="1" noChangeArrowheads="1"/>
          </p:cNvPicPr>
          <p:nvPr/>
        </p:nvPicPr>
        <p:blipFill>
          <a:blip r:embed="rId2" cstate="print"/>
          <a:srcRect/>
          <a:stretch>
            <a:fillRect/>
          </a:stretch>
        </p:blipFill>
        <p:spPr bwMode="auto">
          <a:xfrm>
            <a:off x="1971675" y="1052950"/>
            <a:ext cx="2914650" cy="3214688"/>
          </a:xfrm>
          <a:prstGeom prst="rect">
            <a:avLst/>
          </a:prstGeom>
          <a:ln>
            <a:solidFill>
              <a:schemeClr val="tx2"/>
            </a:solidFill>
          </a:ln>
        </p:spPr>
      </p:pic>
      <p:pic>
        <p:nvPicPr>
          <p:cNvPr id="4" name="Picture 8" descr="http://www.lpch.org/media/images/conditions/ei_0329.gif"/>
          <p:cNvPicPr>
            <a:picLocks noGrp="1" noChangeAspect="1" noChangeArrowheads="1"/>
          </p:cNvPicPr>
          <p:nvPr>
            <p:ph sz="quarter" idx="1"/>
          </p:nvPr>
        </p:nvPicPr>
        <p:blipFill>
          <a:blip r:embed="rId3" cstate="print"/>
          <a:srcRect t="7547"/>
          <a:stretch>
            <a:fillRect/>
          </a:stretch>
        </p:blipFill>
        <p:spPr bwMode="auto">
          <a:xfrm>
            <a:off x="1828800" y="1050833"/>
            <a:ext cx="3485210" cy="3222182"/>
          </a:xfrm>
          <a:prstGeom prst="rect">
            <a:avLst/>
          </a:prstGeom>
          <a:noFill/>
          <a:ln>
            <a:solidFill>
              <a:schemeClr val="tx2"/>
            </a:solidFill>
          </a:ln>
        </p:spPr>
      </p:pic>
    </p:spTree>
    <p:extLst>
      <p:ext uri="{BB962C8B-B14F-4D97-AF65-F5344CB8AC3E}">
        <p14:creationId xmlns:p14="http://schemas.microsoft.com/office/powerpoint/2010/main" val="261415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through the process</a:t>
            </a:r>
            <a:endParaRPr lang="en-US" dirty="0"/>
          </a:p>
        </p:txBody>
      </p:sp>
      <p:sp>
        <p:nvSpPr>
          <p:cNvPr id="3" name="Content Placeholder 2"/>
          <p:cNvSpPr>
            <a:spLocks noGrp="1"/>
          </p:cNvSpPr>
          <p:nvPr>
            <p:ph idx="1"/>
          </p:nvPr>
        </p:nvSpPr>
        <p:spPr>
          <a:xfrm>
            <a:off x="342900" y="1200150"/>
            <a:ext cx="5304235" cy="2732485"/>
          </a:xfrm>
        </p:spPr>
        <p:txBody>
          <a:bodyPr>
            <a:normAutofit fontScale="25000" lnSpcReduction="20000"/>
          </a:bodyPr>
          <a:lstStyle/>
          <a:p>
            <a:endParaRPr lang="en-US" sz="6000" dirty="0"/>
          </a:p>
          <a:p>
            <a:r>
              <a:rPr lang="en-US" sz="6000" dirty="0" smtClean="0"/>
              <a:t>Reliable data reporting</a:t>
            </a:r>
          </a:p>
          <a:p>
            <a:pPr lvl="1"/>
            <a:r>
              <a:rPr lang="en-US" sz="6000" dirty="0" smtClean="0"/>
              <a:t>Numerous infants being reported having 100% in both extremities</a:t>
            </a:r>
          </a:p>
          <a:p>
            <a:pPr lvl="1"/>
            <a:r>
              <a:rPr lang="en-US" sz="6000" dirty="0" smtClean="0"/>
              <a:t>Missing data</a:t>
            </a:r>
          </a:p>
          <a:p>
            <a:pPr lvl="1"/>
            <a:r>
              <a:rPr lang="en-US" sz="6000" dirty="0" smtClean="0"/>
              <a:t>“Cheerleader” </a:t>
            </a:r>
            <a:r>
              <a:rPr lang="en-US" sz="6000" dirty="0"/>
              <a:t>e</a:t>
            </a:r>
            <a:r>
              <a:rPr lang="en-US" sz="6000" dirty="0" smtClean="0"/>
              <a:t>ffect </a:t>
            </a:r>
          </a:p>
          <a:p>
            <a:pPr lvl="1"/>
            <a:endParaRPr lang="en-US" sz="6000" dirty="0"/>
          </a:p>
          <a:p>
            <a:r>
              <a:rPr lang="en-US" sz="6000" dirty="0" smtClean="0"/>
              <a:t>Use of the EMR to pull values for each variable versus manually inputting data into the electronic WV Birth Score form</a:t>
            </a:r>
          </a:p>
          <a:p>
            <a:pPr marL="192881" lvl="1" indent="0">
              <a:buNone/>
            </a:pPr>
            <a:endParaRPr lang="en-US" dirty="0" smtClean="0"/>
          </a:p>
        </p:txBody>
      </p:sp>
    </p:spTree>
    <p:extLst>
      <p:ext uri="{BB962C8B-B14F-4D97-AF65-F5344CB8AC3E}">
        <p14:creationId xmlns:p14="http://schemas.microsoft.com/office/powerpoint/2010/main" val="423675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a:t>
            </a:r>
            <a:endParaRPr lang="en-US" dirty="0"/>
          </a:p>
        </p:txBody>
      </p:sp>
      <p:sp>
        <p:nvSpPr>
          <p:cNvPr id="3" name="Content Placeholder 2"/>
          <p:cNvSpPr>
            <a:spLocks noGrp="1"/>
          </p:cNvSpPr>
          <p:nvPr>
            <p:ph idx="1"/>
          </p:nvPr>
        </p:nvSpPr>
        <p:spPr/>
        <p:txBody>
          <a:bodyPr>
            <a:normAutofit/>
          </a:bodyPr>
          <a:lstStyle/>
          <a:p>
            <a:r>
              <a:rPr lang="en-US" sz="1500" dirty="0" smtClean="0"/>
              <a:t>Currently, we are currently involved with the CDC in a national study to review the current algorithm and cutoffs </a:t>
            </a:r>
          </a:p>
          <a:p>
            <a:endParaRPr lang="en-US" sz="1500" dirty="0"/>
          </a:p>
          <a:p>
            <a:r>
              <a:rPr lang="en-US" sz="1500" dirty="0" smtClean="0"/>
              <a:t>Use of the birth defects registry to help track false negative results</a:t>
            </a:r>
          </a:p>
          <a:p>
            <a:endParaRPr lang="en-US" sz="1500" dirty="0"/>
          </a:p>
          <a:p>
            <a:r>
              <a:rPr lang="en-US" sz="1500" dirty="0" smtClean="0"/>
              <a:t>Networking with referral centers outside of WV who receive infants transferred from in-state birthing centers</a:t>
            </a:r>
          </a:p>
          <a:p>
            <a:pPr lvl="1"/>
            <a:endParaRPr lang="en-US" dirty="0"/>
          </a:p>
        </p:txBody>
      </p:sp>
    </p:spTree>
    <p:extLst>
      <p:ext uri="{BB962C8B-B14F-4D97-AF65-F5344CB8AC3E}">
        <p14:creationId xmlns:p14="http://schemas.microsoft.com/office/powerpoint/2010/main" val="1353997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sz="quarter" idx="1"/>
          </p:nvPr>
        </p:nvSpPr>
        <p:spPr/>
        <p:txBody>
          <a:bodyPr/>
          <a:lstStyle/>
          <a:p>
            <a:r>
              <a:rPr lang="en-US" sz="1500" dirty="0" smtClean="0"/>
              <a:t>Collaboration with WV Perinatal Partnership to develop CCHD resources for hospitals</a:t>
            </a:r>
          </a:p>
          <a:p>
            <a:pPr lvl="1"/>
            <a:endParaRPr lang="en-US" sz="1500" dirty="0" smtClean="0"/>
          </a:p>
          <a:p>
            <a:pPr lvl="1"/>
            <a:r>
              <a:rPr lang="en-US" sz="1500" dirty="0" smtClean="0"/>
              <a:t>Tool-kit for staff training</a:t>
            </a:r>
          </a:p>
          <a:p>
            <a:pPr lvl="1"/>
            <a:endParaRPr lang="en-US" sz="1500" dirty="0" smtClean="0"/>
          </a:p>
          <a:p>
            <a:pPr lvl="1"/>
            <a:r>
              <a:rPr lang="en-US" sz="1500" dirty="0" smtClean="0"/>
              <a:t>Webinar</a:t>
            </a:r>
          </a:p>
          <a:p>
            <a:pPr marL="154305" lvl="1" indent="0">
              <a:buNone/>
            </a:pPr>
            <a:endParaRPr lang="en-US" dirty="0" smtClean="0"/>
          </a:p>
          <a:p>
            <a:pPr marL="154305" lvl="1" indent="0">
              <a:buNone/>
            </a:pPr>
            <a:endParaRPr lang="en-US" dirty="0"/>
          </a:p>
        </p:txBody>
      </p:sp>
    </p:spTree>
    <p:extLst>
      <p:ext uri="{BB962C8B-B14F-4D97-AF65-F5344CB8AC3E}">
        <p14:creationId xmlns:p14="http://schemas.microsoft.com/office/powerpoint/2010/main" val="541779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sz="quarter" idx="1"/>
          </p:nvPr>
        </p:nvSpPr>
        <p:spPr/>
        <p:txBody>
          <a:bodyPr>
            <a:normAutofit/>
          </a:bodyPr>
          <a:lstStyle/>
          <a:p>
            <a:r>
              <a:rPr lang="en-US" sz="1500" dirty="0" smtClean="0"/>
              <a:t>West Virginia Department of Health and Human Resources, Office of Maternal Child and Family Health</a:t>
            </a:r>
          </a:p>
          <a:p>
            <a:endParaRPr lang="en-US" sz="1500" dirty="0" smtClean="0"/>
          </a:p>
          <a:p>
            <a:r>
              <a:rPr lang="en-US" sz="1500" dirty="0" smtClean="0"/>
              <a:t>West Virginia Perinatal Partnership</a:t>
            </a:r>
          </a:p>
          <a:p>
            <a:endParaRPr lang="en-US" sz="1500" dirty="0" smtClean="0"/>
          </a:p>
          <a:p>
            <a:r>
              <a:rPr lang="en-US" sz="1500" dirty="0" smtClean="0"/>
              <a:t>All participating birth facilities</a:t>
            </a:r>
            <a:endParaRPr lang="en-US" sz="1500" dirty="0"/>
          </a:p>
        </p:txBody>
      </p:sp>
    </p:spTree>
    <p:extLst>
      <p:ext uri="{BB962C8B-B14F-4D97-AF65-F5344CB8AC3E}">
        <p14:creationId xmlns:p14="http://schemas.microsoft.com/office/powerpoint/2010/main" val="172699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congenital heart disease</a:t>
            </a:r>
            <a:endParaRPr lang="en-US" dirty="0"/>
          </a:p>
        </p:txBody>
      </p:sp>
      <p:sp>
        <p:nvSpPr>
          <p:cNvPr id="3" name="Content Placeholder 2"/>
          <p:cNvSpPr>
            <a:spLocks noGrp="1"/>
          </p:cNvSpPr>
          <p:nvPr>
            <p:ph sz="quarter" idx="1"/>
          </p:nvPr>
        </p:nvSpPr>
        <p:spPr/>
        <p:txBody>
          <a:bodyPr>
            <a:normAutofit/>
          </a:bodyPr>
          <a:lstStyle/>
          <a:p>
            <a:r>
              <a:rPr lang="en-US" sz="1500" dirty="0"/>
              <a:t>Defined as those defects that requiring surgical, cardiac catheterization or pharmacologic intervention to avoid death or end-organ damage</a:t>
            </a:r>
          </a:p>
          <a:p>
            <a:pPr>
              <a:buNone/>
            </a:pPr>
            <a:endParaRPr lang="en-US" sz="1500" dirty="0"/>
          </a:p>
          <a:p>
            <a:r>
              <a:rPr lang="en-US" sz="1500" dirty="0"/>
              <a:t>Characterized by:</a:t>
            </a:r>
          </a:p>
          <a:p>
            <a:pPr lvl="1"/>
            <a:r>
              <a:rPr lang="en-US" sz="1500" dirty="0"/>
              <a:t>Too little blood flow to the lungs</a:t>
            </a:r>
          </a:p>
          <a:p>
            <a:pPr lvl="1"/>
            <a:r>
              <a:rPr lang="en-US" sz="1500" dirty="0"/>
              <a:t>Too little blood flow to the body</a:t>
            </a:r>
          </a:p>
          <a:p>
            <a:pPr lvl="1"/>
            <a:r>
              <a:rPr lang="en-US" sz="1500" dirty="0"/>
              <a:t>Mixing of oxygenated and deoxygenated blood causing hypoxia (low blood oxygen to the body)</a:t>
            </a:r>
          </a:p>
        </p:txBody>
      </p:sp>
    </p:spTree>
    <p:extLst>
      <p:ext uri="{BB962C8B-B14F-4D97-AF65-F5344CB8AC3E}">
        <p14:creationId xmlns:p14="http://schemas.microsoft.com/office/powerpoint/2010/main" val="244176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Too little blood flow to the lungs</a:t>
            </a:r>
            <a:endParaRPr lang="en-US" dirty="0"/>
          </a:p>
        </p:txBody>
      </p:sp>
      <p:pic>
        <p:nvPicPr>
          <p:cNvPr id="31748" name="Picture 4" descr="Anatomy of a heart with tricuspid atresia"/>
          <p:cNvPicPr>
            <a:picLocks noChangeAspect="1" noChangeArrowheads="1"/>
          </p:cNvPicPr>
          <p:nvPr/>
        </p:nvPicPr>
        <p:blipFill>
          <a:blip r:embed="rId2" cstate="print"/>
          <a:srcRect/>
          <a:stretch>
            <a:fillRect/>
          </a:stretch>
        </p:blipFill>
        <p:spPr bwMode="auto">
          <a:xfrm>
            <a:off x="1971675" y="1352550"/>
            <a:ext cx="2914650" cy="2914650"/>
          </a:xfrm>
          <a:prstGeom prst="rect">
            <a:avLst/>
          </a:prstGeom>
          <a:noFill/>
          <a:ln>
            <a:solidFill>
              <a:schemeClr val="accent2"/>
            </a:solidFill>
          </a:ln>
        </p:spPr>
      </p:pic>
      <p:sp>
        <p:nvSpPr>
          <p:cNvPr id="10" name="TextBox 9"/>
          <p:cNvSpPr txBox="1"/>
          <p:nvPr/>
        </p:nvSpPr>
        <p:spPr>
          <a:xfrm>
            <a:off x="1328738" y="1885950"/>
            <a:ext cx="982961" cy="248209"/>
          </a:xfrm>
          <a:prstGeom prst="rect">
            <a:avLst/>
          </a:prstGeom>
          <a:solidFill>
            <a:srgbClr val="00B0F0"/>
          </a:solidFill>
          <a:ln>
            <a:solidFill>
              <a:schemeClr val="tx1"/>
            </a:solidFill>
          </a:ln>
        </p:spPr>
        <p:txBody>
          <a:bodyPr wrap="none" rtlCol="0">
            <a:spAutoFit/>
          </a:bodyPr>
          <a:lstStyle/>
          <a:p>
            <a:r>
              <a:rPr lang="en-US" sz="1013" dirty="0"/>
              <a:t>Right arm 75%</a:t>
            </a:r>
          </a:p>
        </p:txBody>
      </p:sp>
      <p:sp>
        <p:nvSpPr>
          <p:cNvPr id="11" name="TextBox 10"/>
          <p:cNvSpPr txBox="1"/>
          <p:nvPr/>
        </p:nvSpPr>
        <p:spPr>
          <a:xfrm>
            <a:off x="4543425" y="3343275"/>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12" name="TextBox 11"/>
          <p:cNvSpPr txBox="1"/>
          <p:nvPr/>
        </p:nvSpPr>
        <p:spPr>
          <a:xfrm>
            <a:off x="2614613" y="3086100"/>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3" name="TextBox 12"/>
          <p:cNvSpPr txBox="1"/>
          <p:nvPr/>
        </p:nvSpPr>
        <p:spPr>
          <a:xfrm>
            <a:off x="3643313" y="2364001"/>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4" name="TextBox 13"/>
          <p:cNvSpPr txBox="1"/>
          <p:nvPr/>
        </p:nvSpPr>
        <p:spPr>
          <a:xfrm>
            <a:off x="3557588" y="3043238"/>
            <a:ext cx="425116" cy="248209"/>
          </a:xfrm>
          <a:prstGeom prst="rect">
            <a:avLst/>
          </a:prstGeom>
          <a:solidFill>
            <a:srgbClr val="00B0F0"/>
          </a:solidFill>
          <a:ln>
            <a:solidFill>
              <a:schemeClr val="tx1"/>
            </a:solidFill>
          </a:ln>
        </p:spPr>
        <p:txBody>
          <a:bodyPr wrap="none" rtlCol="0">
            <a:spAutoFit/>
          </a:bodyPr>
          <a:lstStyle/>
          <a:p>
            <a:r>
              <a:rPr lang="en-US" sz="1013" dirty="0"/>
              <a:t>75%</a:t>
            </a:r>
          </a:p>
        </p:txBody>
      </p:sp>
    </p:spTree>
    <p:extLst>
      <p:ext uri="{BB962C8B-B14F-4D97-AF65-F5344CB8AC3E}">
        <p14:creationId xmlns:p14="http://schemas.microsoft.com/office/powerpoint/2010/main" val="5043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Too little blood flow to the lungs</a:t>
            </a:r>
            <a:endParaRPr lang="en-US" dirty="0"/>
          </a:p>
        </p:txBody>
      </p:sp>
      <p:pic>
        <p:nvPicPr>
          <p:cNvPr id="7" name="Picture 4" descr="Anatomy of a heart with pulmonary atresia with VSD"/>
          <p:cNvPicPr>
            <a:picLocks noChangeAspect="1" noChangeArrowheads="1"/>
          </p:cNvPicPr>
          <p:nvPr/>
        </p:nvPicPr>
        <p:blipFill>
          <a:blip r:embed="rId2" cstate="print"/>
          <a:srcRect/>
          <a:stretch>
            <a:fillRect/>
          </a:stretch>
        </p:blipFill>
        <p:spPr bwMode="auto">
          <a:xfrm>
            <a:off x="1950243" y="1276350"/>
            <a:ext cx="2957513" cy="2914650"/>
          </a:xfrm>
          <a:prstGeom prst="rect">
            <a:avLst/>
          </a:prstGeom>
          <a:noFill/>
          <a:ln>
            <a:solidFill>
              <a:schemeClr val="accent2"/>
            </a:solidFill>
          </a:ln>
        </p:spPr>
      </p:pic>
      <p:sp>
        <p:nvSpPr>
          <p:cNvPr id="12" name="TextBox 11"/>
          <p:cNvSpPr txBox="1"/>
          <p:nvPr/>
        </p:nvSpPr>
        <p:spPr>
          <a:xfrm>
            <a:off x="1328738" y="1885950"/>
            <a:ext cx="982961" cy="248209"/>
          </a:xfrm>
          <a:prstGeom prst="rect">
            <a:avLst/>
          </a:prstGeom>
          <a:solidFill>
            <a:srgbClr val="00B0F0"/>
          </a:solidFill>
          <a:ln>
            <a:solidFill>
              <a:schemeClr val="tx1"/>
            </a:solidFill>
          </a:ln>
        </p:spPr>
        <p:txBody>
          <a:bodyPr wrap="none" rtlCol="0">
            <a:spAutoFit/>
          </a:bodyPr>
          <a:lstStyle/>
          <a:p>
            <a:r>
              <a:rPr lang="en-US" sz="1013" dirty="0"/>
              <a:t>Right arm 75%</a:t>
            </a:r>
          </a:p>
        </p:txBody>
      </p:sp>
      <p:sp>
        <p:nvSpPr>
          <p:cNvPr id="13" name="TextBox 12"/>
          <p:cNvSpPr txBox="1"/>
          <p:nvPr/>
        </p:nvSpPr>
        <p:spPr>
          <a:xfrm>
            <a:off x="4672013" y="3471863"/>
            <a:ext cx="1152880" cy="248209"/>
          </a:xfrm>
          <a:prstGeom prst="rect">
            <a:avLst/>
          </a:prstGeom>
          <a:solidFill>
            <a:srgbClr val="00B0F0"/>
          </a:solidFill>
          <a:ln>
            <a:solidFill>
              <a:schemeClr val="tx1"/>
            </a:solidFill>
          </a:ln>
        </p:spPr>
        <p:txBody>
          <a:bodyPr wrap="none" rtlCol="0">
            <a:spAutoFit/>
          </a:bodyPr>
          <a:lstStyle/>
          <a:p>
            <a:r>
              <a:rPr lang="en-US" sz="1013" dirty="0"/>
              <a:t>Right/left leg 75%</a:t>
            </a:r>
          </a:p>
        </p:txBody>
      </p:sp>
      <p:sp>
        <p:nvSpPr>
          <p:cNvPr id="14" name="TextBox 13"/>
          <p:cNvSpPr txBox="1"/>
          <p:nvPr/>
        </p:nvSpPr>
        <p:spPr>
          <a:xfrm>
            <a:off x="2614613" y="3086100"/>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5" name="TextBox 14"/>
          <p:cNvSpPr txBox="1"/>
          <p:nvPr/>
        </p:nvSpPr>
        <p:spPr>
          <a:xfrm>
            <a:off x="3643313" y="2364001"/>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6" name="TextBox 15"/>
          <p:cNvSpPr txBox="1"/>
          <p:nvPr/>
        </p:nvSpPr>
        <p:spPr>
          <a:xfrm>
            <a:off x="3557588" y="3043238"/>
            <a:ext cx="425116" cy="248209"/>
          </a:xfrm>
          <a:prstGeom prst="rect">
            <a:avLst/>
          </a:prstGeom>
          <a:solidFill>
            <a:srgbClr val="00B0F0"/>
          </a:solidFill>
          <a:ln>
            <a:solidFill>
              <a:schemeClr val="tx1"/>
            </a:solidFill>
          </a:ln>
        </p:spPr>
        <p:txBody>
          <a:bodyPr wrap="none" rtlCol="0">
            <a:spAutoFit/>
          </a:bodyPr>
          <a:lstStyle/>
          <a:p>
            <a:r>
              <a:rPr lang="en-US" sz="1013" dirty="0"/>
              <a:t>75%</a:t>
            </a:r>
          </a:p>
        </p:txBody>
      </p:sp>
    </p:spTree>
    <p:extLst>
      <p:ext uri="{BB962C8B-B14F-4D97-AF65-F5344CB8AC3E}">
        <p14:creationId xmlns:p14="http://schemas.microsoft.com/office/powerpoint/2010/main" val="11141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Too little blood flow to the lungs</a:t>
            </a:r>
            <a:endParaRPr lang="en-US" dirty="0"/>
          </a:p>
        </p:txBody>
      </p:sp>
      <p:pic>
        <p:nvPicPr>
          <p:cNvPr id="8" name="Picture 2" descr="Anatomy of a heart with tetralogy of Fallot"/>
          <p:cNvPicPr>
            <a:picLocks noChangeAspect="1" noChangeArrowheads="1"/>
          </p:cNvPicPr>
          <p:nvPr/>
        </p:nvPicPr>
        <p:blipFill>
          <a:blip r:embed="rId2" cstate="print"/>
          <a:srcRect/>
          <a:stretch>
            <a:fillRect/>
          </a:stretch>
        </p:blipFill>
        <p:spPr bwMode="auto">
          <a:xfrm>
            <a:off x="1971675" y="1276350"/>
            <a:ext cx="2914650" cy="2914650"/>
          </a:xfrm>
          <a:prstGeom prst="rect">
            <a:avLst/>
          </a:prstGeom>
          <a:noFill/>
          <a:ln>
            <a:solidFill>
              <a:schemeClr val="accent2"/>
            </a:solidFill>
          </a:ln>
        </p:spPr>
      </p:pic>
      <p:sp>
        <p:nvSpPr>
          <p:cNvPr id="12" name="TextBox 11"/>
          <p:cNvSpPr txBox="1"/>
          <p:nvPr/>
        </p:nvSpPr>
        <p:spPr>
          <a:xfrm>
            <a:off x="1243013" y="1885950"/>
            <a:ext cx="982961" cy="248209"/>
          </a:xfrm>
          <a:prstGeom prst="rect">
            <a:avLst/>
          </a:prstGeom>
          <a:solidFill>
            <a:srgbClr val="00B0F0"/>
          </a:solidFill>
          <a:ln>
            <a:solidFill>
              <a:schemeClr val="tx1"/>
            </a:solidFill>
          </a:ln>
        </p:spPr>
        <p:txBody>
          <a:bodyPr wrap="none" rtlCol="0">
            <a:spAutoFit/>
          </a:bodyPr>
          <a:lstStyle/>
          <a:p>
            <a:r>
              <a:rPr lang="en-US" sz="1013" dirty="0"/>
              <a:t>Right arm 85%</a:t>
            </a:r>
          </a:p>
        </p:txBody>
      </p:sp>
      <p:sp>
        <p:nvSpPr>
          <p:cNvPr id="13" name="TextBox 12"/>
          <p:cNvSpPr txBox="1"/>
          <p:nvPr/>
        </p:nvSpPr>
        <p:spPr>
          <a:xfrm>
            <a:off x="4586288" y="3514725"/>
            <a:ext cx="1152880" cy="248209"/>
          </a:xfrm>
          <a:prstGeom prst="rect">
            <a:avLst/>
          </a:prstGeom>
          <a:solidFill>
            <a:srgbClr val="00B0F0"/>
          </a:solidFill>
          <a:ln>
            <a:solidFill>
              <a:schemeClr val="tx1"/>
            </a:solidFill>
          </a:ln>
        </p:spPr>
        <p:txBody>
          <a:bodyPr wrap="none" rtlCol="0">
            <a:spAutoFit/>
          </a:bodyPr>
          <a:lstStyle/>
          <a:p>
            <a:r>
              <a:rPr lang="en-US" sz="1013" dirty="0"/>
              <a:t>Right/left leg 85%</a:t>
            </a:r>
          </a:p>
        </p:txBody>
      </p:sp>
      <p:sp>
        <p:nvSpPr>
          <p:cNvPr id="14" name="TextBox 13"/>
          <p:cNvSpPr txBox="1"/>
          <p:nvPr/>
        </p:nvSpPr>
        <p:spPr>
          <a:xfrm>
            <a:off x="2614613" y="3086100"/>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5" name="TextBox 14"/>
          <p:cNvSpPr txBox="1"/>
          <p:nvPr/>
        </p:nvSpPr>
        <p:spPr>
          <a:xfrm>
            <a:off x="3643313" y="2364001"/>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6" name="TextBox 15"/>
          <p:cNvSpPr txBox="1"/>
          <p:nvPr/>
        </p:nvSpPr>
        <p:spPr>
          <a:xfrm>
            <a:off x="3557588" y="3043238"/>
            <a:ext cx="425116" cy="248209"/>
          </a:xfrm>
          <a:prstGeom prst="rect">
            <a:avLst/>
          </a:prstGeom>
          <a:solidFill>
            <a:srgbClr val="00B0F0"/>
          </a:solidFill>
          <a:ln>
            <a:solidFill>
              <a:schemeClr val="tx1"/>
            </a:solidFill>
          </a:ln>
        </p:spPr>
        <p:txBody>
          <a:bodyPr wrap="none" rtlCol="0">
            <a:spAutoFit/>
          </a:bodyPr>
          <a:lstStyle/>
          <a:p>
            <a:r>
              <a:rPr lang="en-US" sz="1013" dirty="0"/>
              <a:t>85%</a:t>
            </a:r>
          </a:p>
        </p:txBody>
      </p:sp>
    </p:spTree>
    <p:extLst>
      <p:ext uri="{BB962C8B-B14F-4D97-AF65-F5344CB8AC3E}">
        <p14:creationId xmlns:p14="http://schemas.microsoft.com/office/powerpoint/2010/main" val="33474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CCHD: Too little blood flow to the body</a:t>
            </a:r>
            <a:endParaRPr lang="en-US" dirty="0"/>
          </a:p>
        </p:txBody>
      </p:sp>
      <p:pic>
        <p:nvPicPr>
          <p:cNvPr id="34818" name="Picture 2" descr="Anatomy of a heart with a coarctation of the aorta"/>
          <p:cNvPicPr>
            <a:picLocks noChangeAspect="1" noChangeArrowheads="1"/>
          </p:cNvPicPr>
          <p:nvPr/>
        </p:nvPicPr>
        <p:blipFill>
          <a:blip r:embed="rId2" cstate="print"/>
          <a:srcRect/>
          <a:stretch>
            <a:fillRect/>
          </a:stretch>
        </p:blipFill>
        <p:spPr bwMode="auto">
          <a:xfrm>
            <a:off x="1971675" y="1276350"/>
            <a:ext cx="2914650" cy="2914650"/>
          </a:xfrm>
          <a:prstGeom prst="rect">
            <a:avLst/>
          </a:prstGeom>
          <a:noFill/>
          <a:ln>
            <a:solidFill>
              <a:schemeClr val="accent2"/>
            </a:solidFill>
          </a:ln>
        </p:spPr>
      </p:pic>
      <p:sp>
        <p:nvSpPr>
          <p:cNvPr id="9" name="TextBox 8"/>
          <p:cNvSpPr txBox="1"/>
          <p:nvPr/>
        </p:nvSpPr>
        <p:spPr>
          <a:xfrm>
            <a:off x="1328738" y="1928813"/>
            <a:ext cx="1048685" cy="248209"/>
          </a:xfrm>
          <a:prstGeom prst="rect">
            <a:avLst/>
          </a:prstGeom>
          <a:solidFill>
            <a:srgbClr val="FF0000"/>
          </a:solidFill>
          <a:ln>
            <a:solidFill>
              <a:schemeClr val="tx1"/>
            </a:solidFill>
          </a:ln>
        </p:spPr>
        <p:txBody>
          <a:bodyPr wrap="none" rtlCol="0">
            <a:spAutoFit/>
          </a:bodyPr>
          <a:lstStyle/>
          <a:p>
            <a:r>
              <a:rPr lang="en-US" sz="1013" dirty="0"/>
              <a:t>Right arm 100%</a:t>
            </a:r>
          </a:p>
        </p:txBody>
      </p:sp>
      <p:sp>
        <p:nvSpPr>
          <p:cNvPr id="10" name="TextBox 9"/>
          <p:cNvSpPr txBox="1"/>
          <p:nvPr/>
        </p:nvSpPr>
        <p:spPr>
          <a:xfrm>
            <a:off x="4543425" y="3343275"/>
            <a:ext cx="1152880" cy="248209"/>
          </a:xfrm>
          <a:prstGeom prst="rect">
            <a:avLst/>
          </a:prstGeom>
          <a:solidFill>
            <a:srgbClr val="FF1919"/>
          </a:solidFill>
          <a:ln>
            <a:solidFill>
              <a:schemeClr val="tx1"/>
            </a:solidFill>
          </a:ln>
        </p:spPr>
        <p:txBody>
          <a:bodyPr wrap="none" rtlCol="0">
            <a:spAutoFit/>
          </a:bodyPr>
          <a:lstStyle/>
          <a:p>
            <a:r>
              <a:rPr lang="en-US" sz="1013" dirty="0"/>
              <a:t>Right/left leg 95%</a:t>
            </a:r>
          </a:p>
        </p:txBody>
      </p:sp>
      <p:sp>
        <p:nvSpPr>
          <p:cNvPr id="11" name="TextBox 10"/>
          <p:cNvSpPr txBox="1"/>
          <p:nvPr/>
        </p:nvSpPr>
        <p:spPr>
          <a:xfrm>
            <a:off x="2614613" y="3086100"/>
            <a:ext cx="425116" cy="248209"/>
          </a:xfrm>
          <a:prstGeom prst="rect">
            <a:avLst/>
          </a:prstGeom>
          <a:solidFill>
            <a:srgbClr val="00B0F0"/>
          </a:solidFill>
          <a:ln>
            <a:solidFill>
              <a:schemeClr val="tx1"/>
            </a:solidFill>
          </a:ln>
        </p:spPr>
        <p:txBody>
          <a:bodyPr wrap="none" rtlCol="0">
            <a:spAutoFit/>
          </a:bodyPr>
          <a:lstStyle/>
          <a:p>
            <a:r>
              <a:rPr lang="en-US" sz="1013" dirty="0"/>
              <a:t>60%</a:t>
            </a:r>
          </a:p>
        </p:txBody>
      </p:sp>
      <p:sp>
        <p:nvSpPr>
          <p:cNvPr id="12" name="TextBox 11"/>
          <p:cNvSpPr txBox="1"/>
          <p:nvPr/>
        </p:nvSpPr>
        <p:spPr>
          <a:xfrm>
            <a:off x="3643313" y="2364001"/>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
        <p:nvSpPr>
          <p:cNvPr id="13" name="TextBox 12"/>
          <p:cNvSpPr txBox="1"/>
          <p:nvPr/>
        </p:nvSpPr>
        <p:spPr>
          <a:xfrm>
            <a:off x="3557588" y="3043238"/>
            <a:ext cx="490840" cy="248209"/>
          </a:xfrm>
          <a:prstGeom prst="rect">
            <a:avLst/>
          </a:prstGeom>
          <a:solidFill>
            <a:srgbClr val="FF0000"/>
          </a:solidFill>
          <a:ln>
            <a:solidFill>
              <a:schemeClr val="tx1"/>
            </a:solidFill>
          </a:ln>
        </p:spPr>
        <p:txBody>
          <a:bodyPr wrap="none" rtlCol="0">
            <a:spAutoFit/>
          </a:bodyPr>
          <a:lstStyle/>
          <a:p>
            <a:r>
              <a:rPr lang="en-US" sz="1013" dirty="0"/>
              <a:t>100%</a:t>
            </a:r>
          </a:p>
        </p:txBody>
      </p:sp>
    </p:spTree>
    <p:extLst>
      <p:ext uri="{BB962C8B-B14F-4D97-AF65-F5344CB8AC3E}">
        <p14:creationId xmlns:p14="http://schemas.microsoft.com/office/powerpoint/2010/main" val="7907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WVU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WVUBrand.thmx</Template>
  <TotalTime>879</TotalTime>
  <Words>1588</Words>
  <Application>Microsoft Office PowerPoint</Application>
  <PresentationFormat>Custom</PresentationFormat>
  <Paragraphs>289</Paragraphs>
  <Slides>43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Arial</vt:lpstr>
      <vt:lpstr>Arial Rounded MT Bold</vt:lpstr>
      <vt:lpstr>Calibri</vt:lpstr>
      <vt:lpstr>Times New Roman</vt:lpstr>
      <vt:lpstr>Times New Roman (Body)</vt:lpstr>
      <vt:lpstr>Wingdings</vt:lpstr>
      <vt:lpstr>WVUBrand</vt:lpstr>
      <vt:lpstr>Screening for Congenital Heart Disease in the Newborn and Connecting to Care</vt:lpstr>
      <vt:lpstr>Objectives</vt:lpstr>
      <vt:lpstr>Congenital Heart Disease</vt:lpstr>
      <vt:lpstr>Normal cardiac anatomy</vt:lpstr>
      <vt:lpstr>Critical congenital heart disease</vt:lpstr>
      <vt:lpstr>CCHD: Too little blood flow to the lungs</vt:lpstr>
      <vt:lpstr>CCHD: Too little blood flow to the lungs</vt:lpstr>
      <vt:lpstr>CCHD: Too little blood flow to the lungs</vt:lpstr>
      <vt:lpstr>CCHD: Too little blood flow to the body</vt:lpstr>
      <vt:lpstr>CCHD: Too little blood flow to the body</vt:lpstr>
      <vt:lpstr>CCHD: Too little blood flow to the body</vt:lpstr>
      <vt:lpstr>CCHD: Causing hypoxia </vt:lpstr>
      <vt:lpstr>CCHD: Causing hypoxia </vt:lpstr>
      <vt:lpstr>CCHD: Causing hypoxia </vt:lpstr>
      <vt:lpstr>Why Screen for CCHD</vt:lpstr>
      <vt:lpstr>I have a positive screen. What next?</vt:lpstr>
      <vt:lpstr>Locations of West Virginia Birth Facilities</vt:lpstr>
      <vt:lpstr>Connecting to Care</vt:lpstr>
      <vt:lpstr>Connecting to Care</vt:lpstr>
      <vt:lpstr>Screening processes and critical congenital heart disease (CCHD)</vt:lpstr>
      <vt:lpstr>Disclosures</vt:lpstr>
      <vt:lpstr>Objectives</vt:lpstr>
      <vt:lpstr>Definition of Screening</vt:lpstr>
      <vt:lpstr>Principles of screening</vt:lpstr>
      <vt:lpstr>Latent (Lead time) period of disease</vt:lpstr>
      <vt:lpstr>Latent period of disease applied to CCHD</vt:lpstr>
      <vt:lpstr>Principles of Screening</vt:lpstr>
      <vt:lpstr>Principles of Screening</vt:lpstr>
      <vt:lpstr>Properties of Screening tests</vt:lpstr>
      <vt:lpstr>Properties of Screening tests</vt:lpstr>
      <vt:lpstr>Properties of screening tests </vt:lpstr>
      <vt:lpstr>Properties of screening tests</vt:lpstr>
      <vt:lpstr>Screening versus diagnostic tests</vt:lpstr>
      <vt:lpstr>Screening pathway for CCHD </vt:lpstr>
      <vt:lpstr>PowerPoint Presentation</vt:lpstr>
      <vt:lpstr>PowerPoint Presentation</vt:lpstr>
      <vt:lpstr>The WV Birth Score and CCHD</vt:lpstr>
      <vt:lpstr>PowerPoint Presentation</vt:lpstr>
      <vt:lpstr>Lessons learned through the process</vt:lpstr>
      <vt:lpstr>Lessons learned through the process</vt:lpstr>
      <vt:lpstr>Future plans </vt:lpstr>
      <vt:lpstr>Future Plans</vt:lpstr>
      <vt:lpstr>Acknowledgement</vt:lpstr>
    </vt:vector>
  </TitlesOfParts>
  <Manager/>
  <Company>West Virginia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 Schwer</dc:creator>
  <cp:keywords/>
  <dc:description/>
  <cp:lastModifiedBy>Hamilton, Candice</cp:lastModifiedBy>
  <cp:revision>109</cp:revision>
  <cp:lastPrinted>2011-03-15T19:57:48Z</cp:lastPrinted>
  <dcterms:created xsi:type="dcterms:W3CDTF">2011-05-31T15:02:54Z</dcterms:created>
  <dcterms:modified xsi:type="dcterms:W3CDTF">2014-11-05T14:48:18Z</dcterms:modified>
  <cp:category/>
</cp:coreProperties>
</file>