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12.jpg" ContentType="image/jpeg"/>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9"/>
  </p:notesMasterIdLst>
  <p:sldIdLst>
    <p:sldId id="258" r:id="rId3"/>
    <p:sldId id="283" r:id="rId4"/>
    <p:sldId id="296" r:id="rId5"/>
    <p:sldId id="273" r:id="rId6"/>
    <p:sldId id="309" r:id="rId7"/>
    <p:sldId id="263" r:id="rId8"/>
    <p:sldId id="311" r:id="rId9"/>
    <p:sldId id="310" r:id="rId10"/>
    <p:sldId id="274" r:id="rId11"/>
    <p:sldId id="299" r:id="rId12"/>
    <p:sldId id="300" r:id="rId13"/>
    <p:sldId id="294" r:id="rId14"/>
    <p:sldId id="269" r:id="rId15"/>
    <p:sldId id="270" r:id="rId16"/>
    <p:sldId id="271" r:id="rId17"/>
    <p:sldId id="282" r:id="rId18"/>
    <p:sldId id="305" r:id="rId19"/>
    <p:sldId id="285" r:id="rId20"/>
    <p:sldId id="276" r:id="rId21"/>
    <p:sldId id="307" r:id="rId22"/>
    <p:sldId id="301" r:id="rId23"/>
    <p:sldId id="306" r:id="rId24"/>
    <p:sldId id="284" r:id="rId25"/>
    <p:sldId id="286" r:id="rId26"/>
    <p:sldId id="277" r:id="rId27"/>
    <p:sldId id="298" r:id="rId28"/>
    <p:sldId id="289" r:id="rId29"/>
    <p:sldId id="288" r:id="rId30"/>
    <p:sldId id="287" r:id="rId31"/>
    <p:sldId id="290" r:id="rId32"/>
    <p:sldId id="291" r:id="rId33"/>
    <p:sldId id="292" r:id="rId34"/>
    <p:sldId id="293" r:id="rId35"/>
    <p:sldId id="308" r:id="rId36"/>
    <p:sldId id="281" r:id="rId37"/>
    <p:sldId id="26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5179" autoAdjust="0"/>
  </p:normalViewPr>
  <p:slideViewPr>
    <p:cSldViewPr snapToGrid="0" snapToObjects="1">
      <p:cViewPr>
        <p:scale>
          <a:sx n="82" d="100"/>
          <a:sy n="82" d="100"/>
        </p:scale>
        <p:origin x="-648" y="-48"/>
      </p:cViewPr>
      <p:guideLst>
        <p:guide orient="horz" pos="2160"/>
        <p:guide pos="2880"/>
      </p:guideLst>
    </p:cSldViewPr>
  </p:slideViewPr>
  <p:outlineViewPr>
    <p:cViewPr>
      <p:scale>
        <a:sx n="33" d="100"/>
        <a:sy n="33" d="100"/>
      </p:scale>
      <p:origin x="0" y="-4998"/>
    </p:cViewPr>
  </p:outlineViewPr>
  <p:notesTextViewPr>
    <p:cViewPr>
      <p:scale>
        <a:sx n="100" d="100"/>
        <a:sy n="100" d="100"/>
      </p:scale>
      <p:origin x="0" y="0"/>
    </p:cViewPr>
  </p:notesTextViewPr>
  <p:sorterViewPr>
    <p:cViewPr>
      <p:scale>
        <a:sx n="100" d="100"/>
        <a:sy n="100" d="100"/>
      </p:scale>
      <p:origin x="0" y="-3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xecutive\dfs\DHHRBPHUsers\A107694\HP2010%20BESTstrat%20plan%20graphs%20101614.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Tertiary Hospitals</c:v>
                </c:pt>
                <c:pt idx="1">
                  <c:v>Non-Tertiary Hospitals</c:v>
                </c:pt>
              </c:strCache>
            </c:strRef>
          </c:cat>
          <c:val>
            <c:numRef>
              <c:f>Sheet1!$B$2:$B$3</c:f>
              <c:numCache>
                <c:formatCode>General</c:formatCode>
                <c:ptCount val="2"/>
                <c:pt idx="0">
                  <c:v>80.7</c:v>
                </c:pt>
                <c:pt idx="1">
                  <c:v>19.3</c:v>
                </c:pt>
              </c:numCache>
            </c:numRef>
          </c:val>
        </c:ser>
        <c:dLbls>
          <c:showLegendKey val="0"/>
          <c:showVal val="0"/>
          <c:showCatName val="0"/>
          <c:showSerName val="0"/>
          <c:showPercent val="0"/>
          <c:showBubbleSize val="0"/>
        </c:dLbls>
        <c:gapWidth val="150"/>
        <c:axId val="46282240"/>
        <c:axId val="46283776"/>
      </c:barChart>
      <c:catAx>
        <c:axId val="46282240"/>
        <c:scaling>
          <c:orientation val="minMax"/>
        </c:scaling>
        <c:delete val="0"/>
        <c:axPos val="b"/>
        <c:numFmt formatCode="General" sourceLinked="0"/>
        <c:majorTickMark val="out"/>
        <c:minorTickMark val="none"/>
        <c:tickLblPos val="nextTo"/>
        <c:crossAx val="46283776"/>
        <c:crosses val="autoZero"/>
        <c:auto val="1"/>
        <c:lblAlgn val="ctr"/>
        <c:lblOffset val="100"/>
        <c:noMultiLvlLbl val="0"/>
      </c:catAx>
      <c:valAx>
        <c:axId val="46283776"/>
        <c:scaling>
          <c:orientation val="minMax"/>
        </c:scaling>
        <c:delete val="0"/>
        <c:axPos val="l"/>
        <c:majorGridlines/>
        <c:numFmt formatCode="General" sourceLinked="1"/>
        <c:majorTickMark val="out"/>
        <c:minorTickMark val="none"/>
        <c:tickLblPos val="nextTo"/>
        <c:crossAx val="46282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19.3</c:v>
                </c:pt>
                <c:pt idx="1">
                  <c:v>9.4</c:v>
                </c:pt>
                <c:pt idx="2">
                  <c:v>7.3</c:v>
                </c:pt>
                <c:pt idx="3">
                  <c:v>3.6</c:v>
                </c:pt>
                <c:pt idx="4">
                  <c:v>4.5</c:v>
                </c:pt>
                <c:pt idx="5">
                  <c:v>4.5999999999999996</c:v>
                </c:pt>
              </c:numCache>
            </c:numRef>
          </c:val>
        </c:ser>
        <c:dLbls>
          <c:showLegendKey val="0"/>
          <c:showVal val="0"/>
          <c:showCatName val="0"/>
          <c:showSerName val="0"/>
          <c:showPercent val="0"/>
          <c:showBubbleSize val="0"/>
        </c:dLbls>
        <c:gapWidth val="150"/>
        <c:axId val="45682048"/>
        <c:axId val="45716608"/>
      </c:barChart>
      <c:catAx>
        <c:axId val="45682048"/>
        <c:scaling>
          <c:orientation val="minMax"/>
        </c:scaling>
        <c:delete val="0"/>
        <c:axPos val="b"/>
        <c:numFmt formatCode="General" sourceLinked="1"/>
        <c:majorTickMark val="out"/>
        <c:minorTickMark val="none"/>
        <c:tickLblPos val="nextTo"/>
        <c:crossAx val="45716608"/>
        <c:crosses val="autoZero"/>
        <c:auto val="1"/>
        <c:lblAlgn val="ctr"/>
        <c:lblOffset val="100"/>
        <c:noMultiLvlLbl val="0"/>
      </c:catAx>
      <c:valAx>
        <c:axId val="45716608"/>
        <c:scaling>
          <c:orientation val="minMax"/>
        </c:scaling>
        <c:delete val="0"/>
        <c:axPos val="l"/>
        <c:majorGridlines/>
        <c:numFmt formatCode="General" sourceLinked="1"/>
        <c:majorTickMark val="out"/>
        <c:minorTickMark val="none"/>
        <c:tickLblPos val="nextTo"/>
        <c:crossAx val="45682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C-Sections</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31.4</c:v>
                </c:pt>
                <c:pt idx="1">
                  <c:v>31.5</c:v>
                </c:pt>
                <c:pt idx="2">
                  <c:v>32.1</c:v>
                </c:pt>
                <c:pt idx="3">
                  <c:v>31.9</c:v>
                </c:pt>
                <c:pt idx="4">
                  <c:v>31.9</c:v>
                </c:pt>
                <c:pt idx="5">
                  <c:v>30.8</c:v>
                </c:pt>
              </c:numCache>
            </c:numRef>
          </c:val>
        </c:ser>
        <c:ser>
          <c:idx val="1"/>
          <c:order val="1"/>
          <c:tx>
            <c:strRef>
              <c:f>Sheet1!$C$1</c:f>
              <c:strCache>
                <c:ptCount val="1"/>
                <c:pt idx="0">
                  <c:v>Inductions</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24.4</c:v>
                </c:pt>
                <c:pt idx="1">
                  <c:v>19.100000000000001</c:v>
                </c:pt>
                <c:pt idx="2">
                  <c:v>18.100000000000001</c:v>
                </c:pt>
                <c:pt idx="3" formatCode="0.0">
                  <c:v>12</c:v>
                </c:pt>
                <c:pt idx="4">
                  <c:v>14.1</c:v>
                </c:pt>
                <c:pt idx="5">
                  <c:v>14.3</c:v>
                </c:pt>
              </c:numCache>
            </c:numRef>
          </c:val>
        </c:ser>
        <c:dLbls>
          <c:showLegendKey val="0"/>
          <c:showVal val="0"/>
          <c:showCatName val="0"/>
          <c:showSerName val="0"/>
          <c:showPercent val="0"/>
          <c:showBubbleSize val="0"/>
        </c:dLbls>
        <c:gapWidth val="150"/>
        <c:axId val="46106496"/>
        <c:axId val="46108032"/>
      </c:barChart>
      <c:catAx>
        <c:axId val="46106496"/>
        <c:scaling>
          <c:orientation val="minMax"/>
        </c:scaling>
        <c:delete val="0"/>
        <c:axPos val="b"/>
        <c:numFmt formatCode="General" sourceLinked="1"/>
        <c:majorTickMark val="out"/>
        <c:minorTickMark val="none"/>
        <c:tickLblPos val="nextTo"/>
        <c:crossAx val="46108032"/>
        <c:crosses val="autoZero"/>
        <c:auto val="1"/>
        <c:lblAlgn val="ctr"/>
        <c:lblOffset val="100"/>
        <c:noMultiLvlLbl val="0"/>
      </c:catAx>
      <c:valAx>
        <c:axId val="46108032"/>
        <c:scaling>
          <c:orientation val="minMax"/>
        </c:scaling>
        <c:delete val="0"/>
        <c:axPos val="l"/>
        <c:majorGridlines/>
        <c:numFmt formatCode="General" sourceLinked="1"/>
        <c:majorTickMark val="out"/>
        <c:minorTickMark val="none"/>
        <c:tickLblPos val="nextTo"/>
        <c:crossAx val="461064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520221244393504E-2"/>
          <c:y val="0.13798683037996873"/>
          <c:w val="0.90536910623343925"/>
          <c:h val="0.64376488247410646"/>
        </c:manualLayout>
      </c:layout>
      <c:lineChart>
        <c:grouping val="standard"/>
        <c:varyColors val="0"/>
        <c:ser>
          <c:idx val="1"/>
          <c:order val="0"/>
          <c:dLbls>
            <c:dLbl>
              <c:idx val="0"/>
              <c:dLblPos val="t"/>
              <c:showLegendKey val="0"/>
              <c:showVal val="1"/>
              <c:showCatName val="0"/>
              <c:showSerName val="0"/>
              <c:showPercent val="0"/>
              <c:showBubbleSize val="0"/>
              <c:extLst>
                <c:ext xmlns:c15="http://schemas.microsoft.com/office/drawing/2012/chart" uri="{CE6537A1-D6FC-4f65-9D91-7224C49458BB}"/>
              </c:extLst>
            </c:dLbl>
            <c:dLbl>
              <c:idx val="10"/>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accent2">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Sheet1!$B$314:$B$325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Sheet1!$B$314:$B$325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val>
          <c:smooth val="0"/>
        </c:ser>
        <c:ser>
          <c:idx val="0"/>
          <c:order val="1"/>
          <c:dLbls>
            <c:dLbl>
              <c:idx val="0"/>
              <c:layout>
                <c:manualLayout>
                  <c:x val="-2.9832935560859187E-2"/>
                  <c:y val="-2.75974025974025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9832935560859298E-2"/>
                  <c:y val="-2.75974025974025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ysClr val="windowText" lastClr="00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Sheet1!$B$314:$B$325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Sheet1!$C$314:$C$325</c:f>
              <c:numCache>
                <c:formatCode>0.0</c:formatCode>
                <c:ptCount val="12"/>
                <c:pt idx="0">
                  <c:v>41.5</c:v>
                </c:pt>
                <c:pt idx="1">
                  <c:v>42.1</c:v>
                </c:pt>
                <c:pt idx="2">
                  <c:v>40.5</c:v>
                </c:pt>
                <c:pt idx="3">
                  <c:v>41.5</c:v>
                </c:pt>
                <c:pt idx="4">
                  <c:v>41.3</c:v>
                </c:pt>
                <c:pt idx="5">
                  <c:v>40.4</c:v>
                </c:pt>
                <c:pt idx="6">
                  <c:v>40.799999999999997</c:v>
                </c:pt>
                <c:pt idx="7">
                  <c:v>40.6</c:v>
                </c:pt>
                <c:pt idx="8">
                  <c:v>40.700000000000003</c:v>
                </c:pt>
                <c:pt idx="9">
                  <c:v>40.4</c:v>
                </c:pt>
                <c:pt idx="10">
                  <c:v>38.5</c:v>
                </c:pt>
                <c:pt idx="11" formatCode="General">
                  <c:v>39.5</c:v>
                </c:pt>
              </c:numCache>
            </c:numRef>
          </c:val>
          <c:smooth val="0"/>
        </c:ser>
        <c:ser>
          <c:idx val="2"/>
          <c:order val="2"/>
          <c:dLbls>
            <c:dLbl>
              <c:idx val="0"/>
              <c:layout>
                <c:manualLayout>
                  <c:x val="-2.7685551462988369E-2"/>
                  <c:y val="-2.99893722700246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1324582338902146E-2"/>
                  <c:y val="-2.52782931354359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solidFill>
                      <a:sysClr val="windowText" lastClr="00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Sheet1!$B$314:$B$325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Sheet1!$D$314:$D$325</c:f>
              <c:numCache>
                <c:formatCode>0.0</c:formatCode>
                <c:ptCount val="12"/>
                <c:pt idx="0">
                  <c:v>12.3</c:v>
                </c:pt>
                <c:pt idx="1">
                  <c:v>13.9</c:v>
                </c:pt>
                <c:pt idx="2">
                  <c:v>11.9</c:v>
                </c:pt>
                <c:pt idx="3">
                  <c:v>12.3</c:v>
                </c:pt>
                <c:pt idx="4">
                  <c:v>13.8</c:v>
                </c:pt>
                <c:pt idx="5">
                  <c:v>12.7</c:v>
                </c:pt>
                <c:pt idx="6">
                  <c:v>12.9</c:v>
                </c:pt>
                <c:pt idx="7">
                  <c:v>12.4</c:v>
                </c:pt>
                <c:pt idx="8">
                  <c:v>11.8</c:v>
                </c:pt>
                <c:pt idx="9">
                  <c:v>11.7</c:v>
                </c:pt>
                <c:pt idx="10">
                  <c:v>9.9</c:v>
                </c:pt>
                <c:pt idx="11" formatCode="General">
                  <c:v>10.199999999999999</c:v>
                </c:pt>
              </c:numCache>
            </c:numRef>
          </c:val>
          <c:smooth val="0"/>
        </c:ser>
        <c:ser>
          <c:idx val="3"/>
          <c:order val="3"/>
          <c:dLbls>
            <c:dLbl>
              <c:idx val="0"/>
              <c:layout>
                <c:manualLayout>
                  <c:x val="-2.8963414634146343E-2"/>
                  <c:y val="-2.52782931354359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439024390243903E-2"/>
                  <c:y val="-2.29591836734693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Sheet1!$B$314:$B$325</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Sheet1!$E$314:$E$325</c:f>
              <c:numCache>
                <c:formatCode>0.0</c:formatCode>
                <c:ptCount val="12"/>
                <c:pt idx="0">
                  <c:v>25.9</c:v>
                </c:pt>
                <c:pt idx="1">
                  <c:v>25.8</c:v>
                </c:pt>
                <c:pt idx="2">
                  <c:v>25.2</c:v>
                </c:pt>
                <c:pt idx="3">
                  <c:v>24</c:v>
                </c:pt>
                <c:pt idx="4">
                  <c:v>23.9</c:v>
                </c:pt>
                <c:pt idx="5">
                  <c:v>24</c:v>
                </c:pt>
                <c:pt idx="6">
                  <c:v>24.5</c:v>
                </c:pt>
                <c:pt idx="7">
                  <c:v>23.3</c:v>
                </c:pt>
                <c:pt idx="8">
                  <c:v>22.8</c:v>
                </c:pt>
                <c:pt idx="9">
                  <c:v>22.7</c:v>
                </c:pt>
                <c:pt idx="10">
                  <c:v>21.6</c:v>
                </c:pt>
                <c:pt idx="11">
                  <c:v>19</c:v>
                </c:pt>
              </c:numCache>
            </c:numRef>
          </c:val>
          <c:smooth val="0"/>
        </c:ser>
        <c:dLbls>
          <c:showLegendKey val="0"/>
          <c:showVal val="0"/>
          <c:showCatName val="0"/>
          <c:showSerName val="0"/>
          <c:showPercent val="0"/>
          <c:showBubbleSize val="0"/>
        </c:dLbls>
        <c:marker val="1"/>
        <c:smooth val="0"/>
        <c:axId val="46253568"/>
        <c:axId val="46255104"/>
      </c:lineChart>
      <c:catAx>
        <c:axId val="462535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a:pPr>
            <a:endParaRPr lang="en-US"/>
          </a:p>
        </c:txPr>
        <c:crossAx val="46255104"/>
        <c:crosses val="autoZero"/>
        <c:auto val="1"/>
        <c:lblAlgn val="ctr"/>
        <c:lblOffset val="100"/>
        <c:tickLblSkip val="1"/>
        <c:tickMarkSkip val="1"/>
        <c:noMultiLvlLbl val="0"/>
      </c:catAx>
      <c:valAx>
        <c:axId val="46255104"/>
        <c:scaling>
          <c:orientation val="minMax"/>
          <c:max val="100"/>
          <c:min val="0"/>
        </c:scaling>
        <c:delete val="0"/>
        <c:axPos val="l"/>
        <c:majorGridlines>
          <c:spPr>
            <a:ln w="9525">
              <a:solidFill>
                <a:schemeClr val="bg1">
                  <a:lumMod val="75000"/>
                </a:schemeClr>
              </a:solidFill>
              <a:prstDash val="solid"/>
            </a:ln>
          </c:spPr>
        </c:majorGridlines>
        <c:title>
          <c:tx>
            <c:rich>
              <a:bodyPr/>
              <a:lstStyle/>
              <a:p>
                <a:pPr>
                  <a:defRPr sz="1200" b="1"/>
                </a:pPr>
                <a:r>
                  <a:rPr lang="en-US" sz="1200" b="1"/>
                  <a:t>Percentage (%)</a:t>
                </a:r>
              </a:p>
            </c:rich>
          </c:tx>
          <c:layout/>
          <c:overlay val="0"/>
          <c:spPr>
            <a:noFill/>
            <a:ln w="25400">
              <a:noFill/>
            </a:ln>
          </c:spPr>
        </c:title>
        <c:numFmt formatCode="#,##0" sourceLinked="0"/>
        <c:majorTickMark val="none"/>
        <c:minorTickMark val="none"/>
        <c:tickLblPos val="nextTo"/>
        <c:txPr>
          <a:bodyPr rot="0" vert="horz"/>
          <a:lstStyle/>
          <a:p>
            <a:pPr>
              <a:defRPr sz="1000"/>
            </a:pPr>
            <a:endParaRPr lang="en-US"/>
          </a:p>
        </c:txPr>
        <c:crossAx val="46253568"/>
        <c:crosses val="autoZero"/>
        <c:crossBetween val="between"/>
        <c:majorUnit val="10"/>
      </c:valAx>
      <c:spPr>
        <a:noFill/>
        <a:ln w="25400">
          <a:noFill/>
        </a:ln>
      </c:spPr>
    </c:plotArea>
    <c:plotVisOnly val="1"/>
    <c:dispBlanksAs val="zero"/>
    <c:showDLblsOverMax val="0"/>
  </c:chart>
  <c:spPr>
    <a:solidFill>
      <a:srgbClr val="FFFFFF"/>
    </a:solidFill>
    <a:ln w="9525">
      <a:solidFill>
        <a:schemeClr val="tx1"/>
      </a:solidFill>
    </a:ln>
  </c:spPr>
  <c:txPr>
    <a:bodyPr/>
    <a:lstStyle/>
    <a:p>
      <a:pPr>
        <a:defRPr sz="850" b="0" i="0" u="none" strike="noStrike" baseline="0">
          <a:solidFill>
            <a:srgbClr val="000000"/>
          </a:solidFill>
          <a:latin typeface="Times New Roman" pitchFamily="18" charset="0"/>
          <a:ea typeface="Arial"/>
          <a:cs typeface="Times New Roman" pitchFamily="18"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6"/>
          <c:order val="0"/>
          <c:tx>
            <c:strRef>
              <c:f>Sheet1!$H$1</c:f>
              <c:strCache>
                <c:ptCount val="1"/>
                <c:pt idx="0">
                  <c:v>All other Causes</c:v>
                </c:pt>
              </c:strCache>
            </c:strRef>
          </c:tx>
          <c:invertIfNegative val="0"/>
          <c:cat>
            <c:strRef>
              <c:f>Sheet1!$A$2:$A$9</c:f>
              <c:strCache>
                <c:ptCount val="8"/>
                <c:pt idx="0">
                  <c:v>DC</c:v>
                </c:pt>
                <c:pt idx="1">
                  <c:v>DE</c:v>
                </c:pt>
                <c:pt idx="2">
                  <c:v>MD</c:v>
                </c:pt>
                <c:pt idx="3">
                  <c:v>PA</c:v>
                </c:pt>
                <c:pt idx="4">
                  <c:v>VA</c:v>
                </c:pt>
                <c:pt idx="5">
                  <c:v>WV</c:v>
                </c:pt>
                <c:pt idx="6">
                  <c:v>Region III Total</c:v>
                </c:pt>
                <c:pt idx="7">
                  <c:v>U.S. Total</c:v>
                </c:pt>
              </c:strCache>
            </c:strRef>
          </c:cat>
          <c:val>
            <c:numRef>
              <c:f>Sheet1!$H$2:$H$9</c:f>
              <c:numCache>
                <c:formatCode>0.0</c:formatCode>
                <c:ptCount val="8"/>
                <c:pt idx="0">
                  <c:v>69.558441558441558</c:v>
                </c:pt>
                <c:pt idx="1">
                  <c:v>71.411190129380515</c:v>
                </c:pt>
                <c:pt idx="2">
                  <c:v>43.376579157988758</c:v>
                </c:pt>
                <c:pt idx="3" formatCode="0.00">
                  <c:v>50.816348843353957</c:v>
                </c:pt>
                <c:pt idx="4">
                  <c:v>52.884062437449757</c:v>
                </c:pt>
                <c:pt idx="5" formatCode="0.00">
                  <c:v>44.325179082528187</c:v>
                </c:pt>
                <c:pt idx="6">
                  <c:v>50.627447397628792</c:v>
                </c:pt>
                <c:pt idx="7">
                  <c:v>51.553659433353829</c:v>
                </c:pt>
              </c:numCache>
            </c:numRef>
          </c:val>
        </c:ser>
        <c:ser>
          <c:idx val="5"/>
          <c:order val="1"/>
          <c:tx>
            <c:strRef>
              <c:f>Sheet1!$G$1</c:f>
              <c:strCache>
                <c:ptCount val="1"/>
                <c:pt idx="0">
                  <c:v>Injury</c:v>
                </c:pt>
              </c:strCache>
            </c:strRef>
          </c:tx>
          <c:invertIfNegative val="0"/>
          <c:cat>
            <c:strRef>
              <c:f>Sheet1!$A$2:$A$9</c:f>
              <c:strCache>
                <c:ptCount val="8"/>
                <c:pt idx="0">
                  <c:v>DC</c:v>
                </c:pt>
                <c:pt idx="1">
                  <c:v>DE</c:v>
                </c:pt>
                <c:pt idx="2">
                  <c:v>MD</c:v>
                </c:pt>
                <c:pt idx="3">
                  <c:v>PA</c:v>
                </c:pt>
                <c:pt idx="4">
                  <c:v>VA</c:v>
                </c:pt>
                <c:pt idx="5">
                  <c:v>WV</c:v>
                </c:pt>
                <c:pt idx="6">
                  <c:v>Region III Total</c:v>
                </c:pt>
                <c:pt idx="7">
                  <c:v>U.S. Total</c:v>
                </c:pt>
              </c:strCache>
            </c:strRef>
          </c:cat>
          <c:val>
            <c:numRef>
              <c:f>Sheet1!$G$2:$G$9</c:f>
              <c:numCache>
                <c:formatCode>0.0</c:formatCode>
                <c:ptCount val="8"/>
                <c:pt idx="0" formatCode="0.00">
                  <c:v>0</c:v>
                </c:pt>
                <c:pt idx="1">
                  <c:v>0</c:v>
                </c:pt>
                <c:pt idx="2">
                  <c:v>15.485056312431185</c:v>
                </c:pt>
                <c:pt idx="3" formatCode="0.00">
                  <c:v>21.045605291689824</c:v>
                </c:pt>
                <c:pt idx="4" formatCode="0.00">
                  <c:v>24.529256831677507</c:v>
                </c:pt>
                <c:pt idx="5" formatCode="0.00">
                  <c:v>31.630481190404655</c:v>
                </c:pt>
                <c:pt idx="6">
                  <c:v>21.494403945324834</c:v>
                </c:pt>
                <c:pt idx="7">
                  <c:v>23.112227664143571</c:v>
                </c:pt>
              </c:numCache>
            </c:numRef>
          </c:val>
        </c:ser>
        <c:ser>
          <c:idx val="4"/>
          <c:order val="2"/>
          <c:tx>
            <c:strRef>
              <c:f>Sheet1!$F$1</c:f>
              <c:strCache>
                <c:ptCount val="1"/>
                <c:pt idx="0">
                  <c:v>Infection</c:v>
                </c:pt>
              </c:strCache>
            </c:strRef>
          </c:tx>
          <c:invertIfNegative val="0"/>
          <c:cat>
            <c:strRef>
              <c:f>Sheet1!$A$2:$A$9</c:f>
              <c:strCache>
                <c:ptCount val="8"/>
                <c:pt idx="0">
                  <c:v>DC</c:v>
                </c:pt>
                <c:pt idx="1">
                  <c:v>DE</c:v>
                </c:pt>
                <c:pt idx="2">
                  <c:v>MD</c:v>
                </c:pt>
                <c:pt idx="3">
                  <c:v>PA</c:v>
                </c:pt>
                <c:pt idx="4">
                  <c:v>VA</c:v>
                </c:pt>
                <c:pt idx="5">
                  <c:v>WV</c:v>
                </c:pt>
                <c:pt idx="6">
                  <c:v>Region III Total</c:v>
                </c:pt>
                <c:pt idx="7">
                  <c:v>U.S. Total</c:v>
                </c:pt>
              </c:strCache>
            </c:strRef>
          </c:cat>
          <c:val>
            <c:numRef>
              <c:f>Sheet1!$F$2:$F$9</c:f>
              <c:numCache>
                <c:formatCode>0.0</c:formatCode>
                <c:ptCount val="8"/>
                <c:pt idx="0">
                  <c:v>0</c:v>
                </c:pt>
                <c:pt idx="1">
                  <c:v>31.416902293433868</c:v>
                </c:pt>
                <c:pt idx="2" formatCode="0.00">
                  <c:v>22.117099788192739</c:v>
                </c:pt>
                <c:pt idx="3">
                  <c:v>27.930109241324011</c:v>
                </c:pt>
                <c:pt idx="4" formatCode="0.00">
                  <c:v>22.943602321864862</c:v>
                </c:pt>
                <c:pt idx="5" formatCode="0.00">
                  <c:v>25.321241638862091</c:v>
                </c:pt>
                <c:pt idx="6">
                  <c:v>25.405988723766654</c:v>
                </c:pt>
                <c:pt idx="7">
                  <c:v>24.442652343793235</c:v>
                </c:pt>
              </c:numCache>
            </c:numRef>
          </c:val>
        </c:ser>
        <c:ser>
          <c:idx val="3"/>
          <c:order val="3"/>
          <c:tx>
            <c:strRef>
              <c:f>Sheet1!$E$1</c:f>
              <c:strCache>
                <c:ptCount val="1"/>
                <c:pt idx="0">
                  <c:v>SUID</c:v>
                </c:pt>
              </c:strCache>
            </c:strRef>
          </c:tx>
          <c:invertIfNegative val="0"/>
          <c:dLbls>
            <c:dLbl>
              <c:idx val="0"/>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pPr>
                      <a:defRPr b="1"/>
                    </a:pPr>
                    <a:r>
                      <a:rPr lang="en-US" b="1"/>
                      <a:t>26%</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DC</c:v>
                </c:pt>
                <c:pt idx="1">
                  <c:v>DE</c:v>
                </c:pt>
                <c:pt idx="2">
                  <c:v>MD</c:v>
                </c:pt>
                <c:pt idx="3">
                  <c:v>PA</c:v>
                </c:pt>
                <c:pt idx="4">
                  <c:v>VA</c:v>
                </c:pt>
                <c:pt idx="5">
                  <c:v>WV</c:v>
                </c:pt>
                <c:pt idx="6">
                  <c:v>Region III Total</c:v>
                </c:pt>
                <c:pt idx="7">
                  <c:v>U.S. Total</c:v>
                </c:pt>
              </c:strCache>
            </c:strRef>
          </c:cat>
          <c:val>
            <c:numRef>
              <c:f>Sheet1!$E$2:$E$9</c:f>
              <c:numCache>
                <c:formatCode>0.0</c:formatCode>
                <c:ptCount val="8"/>
                <c:pt idx="0">
                  <c:v>120.72434607645874</c:v>
                </c:pt>
                <c:pt idx="1">
                  <c:v>122.83780310170508</c:v>
                </c:pt>
                <c:pt idx="2">
                  <c:v>94.198072951903384</c:v>
                </c:pt>
                <c:pt idx="3">
                  <c:v>95.407126652514179</c:v>
                </c:pt>
                <c:pt idx="4">
                  <c:v>104.51092464741522</c:v>
                </c:pt>
                <c:pt idx="5">
                  <c:v>194.62515220038267</c:v>
                </c:pt>
                <c:pt idx="6">
                  <c:v>104.92251999301681</c:v>
                </c:pt>
                <c:pt idx="7">
                  <c:v>95.246989827010125</c:v>
                </c:pt>
              </c:numCache>
            </c:numRef>
          </c:val>
        </c:ser>
        <c:ser>
          <c:idx val="2"/>
          <c:order val="4"/>
          <c:tx>
            <c:strRef>
              <c:f>Sheet1!$D$1</c:f>
              <c:strCache>
                <c:ptCount val="1"/>
                <c:pt idx="0">
                  <c:v>Congenital Anomalies</c:v>
                </c:pt>
              </c:strCache>
            </c:strRef>
          </c:tx>
          <c:invertIfNegative val="0"/>
          <c:dLbls>
            <c:dLbl>
              <c:idx val="0"/>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DC</c:v>
                </c:pt>
                <c:pt idx="1">
                  <c:v>DE</c:v>
                </c:pt>
                <c:pt idx="2">
                  <c:v>MD</c:v>
                </c:pt>
                <c:pt idx="3">
                  <c:v>PA</c:v>
                </c:pt>
                <c:pt idx="4">
                  <c:v>VA</c:v>
                </c:pt>
                <c:pt idx="5">
                  <c:v>WV</c:v>
                </c:pt>
                <c:pt idx="6">
                  <c:v>Region III Total</c:v>
                </c:pt>
                <c:pt idx="7">
                  <c:v>U.S. Total</c:v>
                </c:pt>
              </c:strCache>
            </c:strRef>
          </c:cat>
          <c:val>
            <c:numRef>
              <c:f>Sheet1!$D$2:$D$9</c:f>
              <c:numCache>
                <c:formatCode>0.0</c:formatCode>
                <c:ptCount val="8"/>
                <c:pt idx="0">
                  <c:v>179.53685750868848</c:v>
                </c:pt>
                <c:pt idx="1">
                  <c:v>117.17390683460428</c:v>
                </c:pt>
                <c:pt idx="2">
                  <c:v>121.50042670982404</c:v>
                </c:pt>
                <c:pt idx="3">
                  <c:v>130.37186694242737</c:v>
                </c:pt>
                <c:pt idx="4">
                  <c:v>129.9443680162162</c:v>
                </c:pt>
                <c:pt idx="5">
                  <c:v>141.31390439444013</c:v>
                </c:pt>
                <c:pt idx="6">
                  <c:v>129.85849982496782</c:v>
                </c:pt>
                <c:pt idx="7">
                  <c:v>130.50711771588709</c:v>
                </c:pt>
              </c:numCache>
            </c:numRef>
          </c:val>
        </c:ser>
        <c:ser>
          <c:idx val="1"/>
          <c:order val="5"/>
          <c:tx>
            <c:strRef>
              <c:f>Sheet1!$C$1</c:f>
              <c:strCache>
                <c:ptCount val="1"/>
                <c:pt idx="0">
                  <c:v>Other Perinatal Conditions</c:v>
                </c:pt>
              </c:strCache>
            </c:strRef>
          </c:tx>
          <c:invertIfNegative val="0"/>
          <c:dLbls>
            <c:dLbl>
              <c:idx val="0"/>
              <c:layout/>
              <c:tx>
                <c:rich>
                  <a:bodyPr/>
                  <a:lstStyle/>
                  <a:p>
                    <a:pPr>
                      <a:defRPr b="0">
                        <a:solidFill>
                          <a:sysClr val="windowText" lastClr="000000"/>
                        </a:solidFill>
                      </a:defRPr>
                    </a:pPr>
                    <a:r>
                      <a:rPr lang="en-US" b="0">
                        <a:solidFill>
                          <a:sysClr val="windowText" lastClr="000000"/>
                        </a:solidFill>
                      </a:rPr>
                      <a:t>8%</a:t>
                    </a:r>
                    <a:endParaRPr lang="en-US" b="1">
                      <a:solidFill>
                        <a:sysClr val="windowText" lastClr="000000"/>
                      </a:solidFill>
                    </a:endParaRPr>
                  </a:p>
                </c:rich>
              </c:tx>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b="0"/>
                      <a:t>11%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b="0"/>
                      <a:t>13%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b="0"/>
                      <a:t>13%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b="0"/>
                      <a:t>12%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pPr>
                      <a:defRPr b="1"/>
                    </a:pPr>
                    <a:r>
                      <a:rPr lang="en-US" b="1"/>
                      <a:t>17%</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b="0"/>
                      <a:t>13%</a:t>
                    </a:r>
                    <a:endParaRPr lang="en-US" b="1"/>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b="0"/>
                      <a:t>13%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DC</c:v>
                </c:pt>
                <c:pt idx="1">
                  <c:v>DE</c:v>
                </c:pt>
                <c:pt idx="2">
                  <c:v>MD</c:v>
                </c:pt>
                <c:pt idx="3">
                  <c:v>PA</c:v>
                </c:pt>
                <c:pt idx="4">
                  <c:v>VA</c:v>
                </c:pt>
                <c:pt idx="5">
                  <c:v>WV</c:v>
                </c:pt>
                <c:pt idx="6">
                  <c:v>Region III Total</c:v>
                </c:pt>
                <c:pt idx="7">
                  <c:v>U.S. Total</c:v>
                </c:pt>
              </c:strCache>
            </c:strRef>
          </c:cat>
          <c:val>
            <c:numRef>
              <c:f>Sheet1!$C$2:$C$9</c:f>
              <c:numCache>
                <c:formatCode>0.0</c:formatCode>
                <c:ptCount val="8"/>
                <c:pt idx="0">
                  <c:v>77.248216572160231</c:v>
                </c:pt>
                <c:pt idx="1">
                  <c:v>85.705309456487583</c:v>
                </c:pt>
                <c:pt idx="2">
                  <c:v>92.709231524348994</c:v>
                </c:pt>
                <c:pt idx="3">
                  <c:v>96.038521461045761</c:v>
                </c:pt>
                <c:pt idx="4">
                  <c:v>82.091965928189936</c:v>
                </c:pt>
                <c:pt idx="5">
                  <c:v>128.5746137668211</c:v>
                </c:pt>
                <c:pt idx="6">
                  <c:v>92.455886915643532</c:v>
                </c:pt>
                <c:pt idx="7">
                  <c:v>85.408227987949687</c:v>
                </c:pt>
              </c:numCache>
            </c:numRef>
          </c:val>
        </c:ser>
        <c:ser>
          <c:idx val="0"/>
          <c:order val="6"/>
          <c:tx>
            <c:strRef>
              <c:f>Sheet1!$B$1</c:f>
              <c:strCache>
                <c:ptCount val="1"/>
                <c:pt idx="0">
                  <c:v>Preterm-related</c:v>
                </c:pt>
              </c:strCache>
            </c:strRef>
          </c:tx>
          <c:invertIfNegative val="0"/>
          <c:dLbls>
            <c:dLbl>
              <c:idx val="0"/>
              <c:layout/>
              <c:tx>
                <c:rich>
                  <a:bodyPr/>
                  <a:lstStyle/>
                  <a:p>
                    <a:r>
                      <a:rPr lang="en-US" b="1"/>
                      <a:t>48%</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b="1"/>
                      <a:t>44%</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b="1"/>
                      <a:t>47%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b="1"/>
                      <a:t>42%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b="1"/>
                      <a:t>40%</a:t>
                    </a:r>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pPr>
                      <a:defRPr b="0"/>
                    </a:pPr>
                    <a:r>
                      <a:rPr lang="en-US" b="0"/>
                      <a:t>26%</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b="1"/>
                      <a:t>42%</a:t>
                    </a:r>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pPr>
                      <a:defRPr b="0"/>
                    </a:pPr>
                    <a:r>
                      <a:rPr lang="en-US" b="0"/>
                      <a:t>36%</a:t>
                    </a: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DC</c:v>
                </c:pt>
                <c:pt idx="1">
                  <c:v>DE</c:v>
                </c:pt>
                <c:pt idx="2">
                  <c:v>MD</c:v>
                </c:pt>
                <c:pt idx="3">
                  <c:v>PA</c:v>
                </c:pt>
                <c:pt idx="4">
                  <c:v>VA</c:v>
                </c:pt>
                <c:pt idx="5">
                  <c:v>WV</c:v>
                </c:pt>
                <c:pt idx="6">
                  <c:v>Region III Total</c:v>
                </c:pt>
                <c:pt idx="7">
                  <c:v>U.S. Total</c:v>
                </c:pt>
              </c:strCache>
            </c:strRef>
          </c:cat>
          <c:val>
            <c:numRef>
              <c:f>Sheet1!$B$2:$B$9</c:f>
              <c:numCache>
                <c:formatCode>0.0</c:formatCode>
                <c:ptCount val="8"/>
                <c:pt idx="0">
                  <c:v>466.38009877446501</c:v>
                </c:pt>
                <c:pt idx="1">
                  <c:v>348.5076971410619</c:v>
                </c:pt>
                <c:pt idx="2">
                  <c:v>345.22770385896024</c:v>
                </c:pt>
                <c:pt idx="3">
                  <c:v>301.95568391993226</c:v>
                </c:pt>
                <c:pt idx="4">
                  <c:v>277.9788210848713</c:v>
                </c:pt>
                <c:pt idx="5">
                  <c:v>193.74436660921268</c:v>
                </c:pt>
                <c:pt idx="6">
                  <c:v>303.33121968031077</c:v>
                </c:pt>
                <c:pt idx="7">
                  <c:v>228.41670196514286</c:v>
                </c:pt>
              </c:numCache>
            </c:numRef>
          </c:val>
        </c:ser>
        <c:dLbls>
          <c:showLegendKey val="0"/>
          <c:showVal val="0"/>
          <c:showCatName val="0"/>
          <c:showSerName val="0"/>
          <c:showPercent val="0"/>
          <c:showBubbleSize val="0"/>
        </c:dLbls>
        <c:gapWidth val="41"/>
        <c:overlap val="100"/>
        <c:axId val="114753536"/>
        <c:axId val="114755072"/>
      </c:barChart>
      <c:catAx>
        <c:axId val="114753536"/>
        <c:scaling>
          <c:orientation val="minMax"/>
        </c:scaling>
        <c:delete val="0"/>
        <c:axPos val="b"/>
        <c:numFmt formatCode="General" sourceLinked="0"/>
        <c:majorTickMark val="out"/>
        <c:minorTickMark val="none"/>
        <c:tickLblPos val="nextTo"/>
        <c:crossAx val="114755072"/>
        <c:crosses val="autoZero"/>
        <c:auto val="1"/>
        <c:lblAlgn val="ctr"/>
        <c:lblOffset val="100"/>
        <c:noMultiLvlLbl val="0"/>
      </c:catAx>
      <c:valAx>
        <c:axId val="114755072"/>
        <c:scaling>
          <c:orientation val="minMax"/>
        </c:scaling>
        <c:delete val="0"/>
        <c:axPos val="l"/>
        <c:majorGridlines/>
        <c:title>
          <c:tx>
            <c:rich>
              <a:bodyPr rot="-5400000" vert="horz"/>
              <a:lstStyle/>
              <a:p>
                <a:pPr>
                  <a:defRPr/>
                </a:pPr>
                <a:r>
                  <a:rPr lang="en-US"/>
                  <a:t>Infant</a:t>
                </a:r>
                <a:r>
                  <a:rPr lang="en-US" baseline="0"/>
                  <a:t> Deaths per 100,000</a:t>
                </a:r>
                <a:endParaRPr lang="en-US"/>
              </a:p>
            </c:rich>
          </c:tx>
          <c:layout/>
          <c:overlay val="0"/>
        </c:title>
        <c:numFmt formatCode="0.0" sourceLinked="1"/>
        <c:majorTickMark val="out"/>
        <c:minorTickMark val="none"/>
        <c:tickLblPos val="nextTo"/>
        <c:crossAx val="11475353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2013 WV Infant Hearing Screen Results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Passed</c:v>
                </c:pt>
                <c:pt idx="1">
                  <c:v>Failed</c:v>
                </c:pt>
                <c:pt idx="2">
                  <c:v>Not Recorded</c:v>
                </c:pt>
              </c:strCache>
            </c:strRef>
          </c:cat>
          <c:val>
            <c:numRef>
              <c:f>Sheet1!$B$2:$B$5</c:f>
              <c:numCache>
                <c:formatCode>General</c:formatCode>
                <c:ptCount val="4"/>
                <c:pt idx="0" formatCode="#,##0">
                  <c:v>17587</c:v>
                </c:pt>
                <c:pt idx="1">
                  <c:v>520</c:v>
                </c:pt>
                <c:pt idx="2">
                  <c:v>520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0.04762</cdr:x>
      <cdr:y>0.87342</cdr:y>
    </cdr:from>
    <cdr:to>
      <cdr:x>0.93218</cdr:x>
      <cdr:y>0.97046</cdr:y>
    </cdr:to>
    <cdr:sp macro="" textlink="">
      <cdr:nvSpPr>
        <cdr:cNvPr id="2" name="TextBox 1"/>
        <cdr:cNvSpPr txBox="1"/>
      </cdr:nvSpPr>
      <cdr:spPr>
        <a:xfrm xmlns:a="http://schemas.openxmlformats.org/drawingml/2006/main">
          <a:off x="251460" y="3154680"/>
          <a:ext cx="4671060" cy="35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0.01909</cdr:x>
      <cdr:y>0.00943</cdr:y>
    </cdr:from>
    <cdr:to>
      <cdr:x>0.99024</cdr:x>
      <cdr:y>0.14471</cdr:y>
    </cdr:to>
    <cdr:sp macro="" textlink="">
      <cdr:nvSpPr>
        <cdr:cNvPr id="9" name="TextBox 8"/>
        <cdr:cNvSpPr txBox="1"/>
      </cdr:nvSpPr>
      <cdr:spPr>
        <a:xfrm xmlns:a="http://schemas.openxmlformats.org/drawingml/2006/main">
          <a:off x="159043" y="51641"/>
          <a:ext cx="8090877" cy="74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baseline="0">
              <a:latin typeface="Times New Roman" pitchFamily="18" charset="0"/>
              <a:cs typeface="Times New Roman" pitchFamily="18" charset="0"/>
            </a:rPr>
            <a:t>Percentage of West Virginia Women Who Smoked During Pregnancy* Among Those with Medicaid or Other Healthcare Coverage</a:t>
          </a:r>
        </a:p>
      </cdr:txBody>
    </cdr:sp>
  </cdr:relSizeAnchor>
  <cdr:relSizeAnchor xmlns:cdr="http://schemas.openxmlformats.org/drawingml/2006/chartDrawing">
    <cdr:from>
      <cdr:x>0.04762</cdr:x>
      <cdr:y>0.87342</cdr:y>
    </cdr:from>
    <cdr:to>
      <cdr:x>0.93218</cdr:x>
      <cdr:y>0.97046</cdr:y>
    </cdr:to>
    <cdr:sp macro="" textlink="">
      <cdr:nvSpPr>
        <cdr:cNvPr id="4" name="TextBox 1"/>
        <cdr:cNvSpPr txBox="1"/>
      </cdr:nvSpPr>
      <cdr:spPr>
        <a:xfrm xmlns:a="http://schemas.openxmlformats.org/drawingml/2006/main">
          <a:off x="251460" y="3154680"/>
          <a:ext cx="4671060" cy="350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0.099</cdr:x>
      <cdr:y>0.02984</cdr:y>
    </cdr:from>
    <cdr:to>
      <cdr:x>0.95693</cdr:x>
      <cdr:y>0.15338</cdr:y>
    </cdr:to>
    <cdr:sp macro="" textlink="">
      <cdr:nvSpPr>
        <cdr:cNvPr id="6" name="TextBox 8"/>
        <cdr:cNvSpPr txBox="1"/>
      </cdr:nvSpPr>
      <cdr:spPr>
        <a:xfrm xmlns:a="http://schemas.openxmlformats.org/drawingml/2006/main">
          <a:off x="560504" y="115964"/>
          <a:ext cx="4857316" cy="480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2000" b="1" baseline="0">
            <a:latin typeface="Times New Roman" pitchFamily="18" charset="0"/>
            <a:cs typeface="Times New Roman" pitchFamily="18" charset="0"/>
          </a:endParaRPr>
        </a:p>
      </cdr:txBody>
    </cdr:sp>
  </cdr:relSizeAnchor>
  <cdr:relSizeAnchor xmlns:cdr="http://schemas.openxmlformats.org/drawingml/2006/chartDrawing">
    <cdr:from>
      <cdr:x>0.03704</cdr:x>
      <cdr:y>0.89884</cdr:y>
    </cdr:from>
    <cdr:to>
      <cdr:x>0.98272</cdr:x>
      <cdr:y>0.9785</cdr:y>
    </cdr:to>
    <cdr:sp macro="" textlink="">
      <cdr:nvSpPr>
        <cdr:cNvPr id="7" name="TextBox 2"/>
        <cdr:cNvSpPr txBox="1"/>
      </cdr:nvSpPr>
      <cdr:spPr>
        <a:xfrm xmlns:a="http://schemas.openxmlformats.org/drawingml/2006/main">
          <a:off x="304800" y="3159176"/>
          <a:ext cx="7782560" cy="279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latin typeface="Times New Roman" pitchFamily="18" charset="0"/>
              <a:cs typeface="Times New Roman" pitchFamily="18" charset="0"/>
            </a:rPr>
            <a:t>Data Source:  WV Health Statistics Center, Vital Statistics System</a:t>
          </a:r>
          <a:endParaRPr lang="en-US" sz="1200" dirty="0">
            <a:latin typeface="Times New Roman" pitchFamily="18" charset="0"/>
            <a:cs typeface="Times New Roman" pitchFamily="18" charset="0"/>
          </a:endParaRPr>
        </a:p>
      </cdr:txBody>
    </cdr:sp>
  </cdr:relSizeAnchor>
  <cdr:relSizeAnchor xmlns:cdr="http://schemas.openxmlformats.org/drawingml/2006/chartDrawing">
    <cdr:from>
      <cdr:x>0.72523</cdr:x>
      <cdr:y>0.46282</cdr:y>
    </cdr:from>
    <cdr:to>
      <cdr:x>0.89024</cdr:x>
      <cdr:y>0.51516</cdr:y>
    </cdr:to>
    <cdr:sp macro="" textlink="">
      <cdr:nvSpPr>
        <cdr:cNvPr id="10" name="TextBox 1"/>
        <cdr:cNvSpPr txBox="1"/>
      </cdr:nvSpPr>
      <cdr:spPr>
        <a:xfrm xmlns:a="http://schemas.openxmlformats.org/drawingml/2006/main">
          <a:off x="6042034" y="2534510"/>
          <a:ext cx="1374766" cy="2866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tx2"/>
              </a:solidFill>
              <a:latin typeface="Times New Roman" pitchFamily="18" charset="0"/>
              <a:cs typeface="Times New Roman" pitchFamily="18" charset="0"/>
            </a:rPr>
            <a:t>Medicaid Smokers</a:t>
          </a:r>
        </a:p>
      </cdr:txBody>
    </cdr:sp>
  </cdr:relSizeAnchor>
  <cdr:relSizeAnchor xmlns:cdr="http://schemas.openxmlformats.org/drawingml/2006/chartDrawing">
    <cdr:from>
      <cdr:x>0.47155</cdr:x>
      <cdr:y>0.5688</cdr:y>
    </cdr:from>
    <cdr:to>
      <cdr:x>0.70732</cdr:x>
      <cdr:y>0.62162</cdr:y>
    </cdr:to>
    <cdr:sp macro="" textlink="">
      <cdr:nvSpPr>
        <cdr:cNvPr id="11" name="TextBox 1"/>
        <cdr:cNvSpPr txBox="1"/>
      </cdr:nvSpPr>
      <cdr:spPr>
        <a:xfrm xmlns:a="http://schemas.openxmlformats.org/drawingml/2006/main">
          <a:off x="3928545" y="3114876"/>
          <a:ext cx="1964255" cy="28925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4">
                  <a:lumMod val="75000"/>
                </a:schemeClr>
              </a:solidFill>
              <a:latin typeface="Times New Roman" pitchFamily="18" charset="0"/>
              <a:cs typeface="Times New Roman" pitchFamily="18" charset="0"/>
            </a:rPr>
            <a:t>Unknown</a:t>
          </a:r>
          <a:r>
            <a:rPr lang="en-US" sz="1100" baseline="0">
              <a:solidFill>
                <a:schemeClr val="accent4">
                  <a:lumMod val="75000"/>
                </a:schemeClr>
              </a:solidFill>
              <a:latin typeface="Times New Roman" pitchFamily="18" charset="0"/>
              <a:cs typeface="Times New Roman" pitchFamily="18" charset="0"/>
            </a:rPr>
            <a:t> Coverage Smokers</a:t>
          </a:r>
          <a:endParaRPr lang="en-US" sz="1100">
            <a:solidFill>
              <a:schemeClr val="accent4">
                <a:lumMod val="75000"/>
              </a:schemeClr>
            </a:solidFill>
            <a:latin typeface="Times New Roman" pitchFamily="18" charset="0"/>
            <a:cs typeface="Times New Roman" pitchFamily="18" charset="0"/>
          </a:endParaRPr>
        </a:p>
      </cdr:txBody>
    </cdr:sp>
  </cdr:relSizeAnchor>
  <cdr:relSizeAnchor xmlns:cdr="http://schemas.openxmlformats.org/drawingml/2006/chartDrawing">
    <cdr:from>
      <cdr:x>0.20155</cdr:x>
      <cdr:y>0.64684</cdr:y>
    </cdr:from>
    <cdr:to>
      <cdr:x>0.38806</cdr:x>
      <cdr:y>0.68818</cdr:y>
    </cdr:to>
    <cdr:sp macro="" textlink="">
      <cdr:nvSpPr>
        <cdr:cNvPr id="12" name="TextBox 1"/>
        <cdr:cNvSpPr txBox="1"/>
      </cdr:nvSpPr>
      <cdr:spPr>
        <a:xfrm xmlns:a="http://schemas.openxmlformats.org/drawingml/2006/main">
          <a:off x="1849120" y="3535680"/>
          <a:ext cx="1711109" cy="22594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3">
                  <a:lumMod val="50000"/>
                </a:schemeClr>
              </a:solidFill>
              <a:latin typeface="Times New Roman" pitchFamily="18" charset="0"/>
              <a:cs typeface="Times New Roman" pitchFamily="18" charset="0"/>
            </a:rPr>
            <a:t>Non-Medicaid</a:t>
          </a:r>
          <a:r>
            <a:rPr lang="en-US" sz="1100" baseline="0">
              <a:solidFill>
                <a:schemeClr val="accent3">
                  <a:lumMod val="50000"/>
                </a:schemeClr>
              </a:solidFill>
              <a:latin typeface="Times New Roman" pitchFamily="18" charset="0"/>
              <a:cs typeface="Times New Roman" pitchFamily="18" charset="0"/>
            </a:rPr>
            <a:t> Smokers</a:t>
          </a:r>
          <a:endParaRPr lang="en-US" sz="1100">
            <a:solidFill>
              <a:schemeClr val="accent3">
                <a:lumMod val="50000"/>
              </a:schemeClr>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D3959-E2FB-D749-BF55-C3EB6C51714C}"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366AF-3A51-B044-9594-E9302EB39C9A}" type="slidenum">
              <a:rPr lang="en-US" smtClean="0"/>
              <a:t>‹#›</a:t>
            </a:fld>
            <a:endParaRPr lang="en-US"/>
          </a:p>
        </p:txBody>
      </p:sp>
    </p:spTree>
    <p:extLst>
      <p:ext uri="{BB962C8B-B14F-4D97-AF65-F5344CB8AC3E}">
        <p14:creationId xmlns:p14="http://schemas.microsoft.com/office/powerpoint/2010/main" val="3492191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Summit:</a:t>
            </a:r>
          </a:p>
          <a:p>
            <a:endParaRPr lang="en-US" dirty="0" smtClean="0"/>
          </a:p>
          <a:p>
            <a:r>
              <a:rPr lang="en-US" dirty="0" smtClean="0"/>
              <a:t>Many people have been instrumental in</a:t>
            </a:r>
            <a:r>
              <a:rPr lang="en-US" baseline="0" dirty="0" smtClean="0"/>
              <a:t> the Perinatal Partnership.  Let me introduce the Steering Committee members here today.</a:t>
            </a:r>
          </a:p>
          <a:p>
            <a:endParaRPr lang="en-US" baseline="0" dirty="0" smtClean="0"/>
          </a:p>
          <a:p>
            <a:r>
              <a:rPr lang="en-US" baseline="0" dirty="0" smtClean="0"/>
              <a:t>Also, we have an group of experts who serve diligently on the Central Advisory Council.  They are:</a:t>
            </a:r>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a:t>
            </a:fld>
            <a:endParaRPr lang="en-US"/>
          </a:p>
        </p:txBody>
      </p:sp>
    </p:spTree>
    <p:extLst>
      <p:ext uri="{BB962C8B-B14F-4D97-AF65-F5344CB8AC3E}">
        <p14:creationId xmlns:p14="http://schemas.microsoft.com/office/powerpoint/2010/main" val="38333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great progress has been made reducing elective inductions less</a:t>
            </a:r>
            <a:r>
              <a:rPr lang="en-US" baseline="0" dirty="0" smtClean="0"/>
              <a:t> than 39 weeks. From 16.1 in 2006 to 4.5 in 2013.  Including both first time mothers and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12</a:t>
            </a:fld>
            <a:endParaRPr lang="en-US"/>
          </a:p>
        </p:txBody>
      </p:sp>
    </p:spTree>
    <p:extLst>
      <p:ext uri="{BB962C8B-B14F-4D97-AF65-F5344CB8AC3E}">
        <p14:creationId xmlns:p14="http://schemas.microsoft.com/office/powerpoint/2010/main" val="72882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ACOG</a:t>
            </a:r>
            <a:r>
              <a:rPr lang="en-US" baseline="0" dirty="0" smtClean="0"/>
              <a:t> recommendations is to limit inductions prior to 41 weeks to cases where the cervix meets standards to be ripe for delivery.  It appears that most of the inductions are being conducted between 39 and 41 weeks.  The c section rate has not decreased at a significate rate, as we would have anticipated.</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13</a:t>
            </a:fld>
            <a:endParaRPr lang="en-US"/>
          </a:p>
        </p:txBody>
      </p:sp>
    </p:spTree>
    <p:extLst>
      <p:ext uri="{BB962C8B-B14F-4D97-AF65-F5344CB8AC3E}">
        <p14:creationId xmlns:p14="http://schemas.microsoft.com/office/powerpoint/2010/main" val="417295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also have anticipate</a:t>
            </a:r>
            <a:r>
              <a:rPr lang="en-US" baseline="0" dirty="0" smtClean="0"/>
              <a:t>d that the percentage of VBACs would increase, which has increased in 2011 and 2012, but appears to not have increased in 2013.</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14</a:t>
            </a:fld>
            <a:endParaRPr lang="en-US"/>
          </a:p>
        </p:txBody>
      </p:sp>
    </p:spTree>
    <p:extLst>
      <p:ext uri="{BB962C8B-B14F-4D97-AF65-F5344CB8AC3E}">
        <p14:creationId xmlns:p14="http://schemas.microsoft.com/office/powerpoint/2010/main" val="226322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work</a:t>
            </a:r>
            <a:r>
              <a:rPr lang="en-US" baseline="0" dirty="0" smtClean="0"/>
              <a:t> needs to focus on getting women into care early in the 1</a:t>
            </a:r>
            <a:r>
              <a:rPr lang="en-US" baseline="30000" dirty="0" smtClean="0"/>
              <a:t>st</a:t>
            </a:r>
            <a:r>
              <a:rPr lang="en-US" baseline="0" dirty="0" smtClean="0"/>
              <a:t> trimester.  Reasons for not getting in early need to be </a:t>
            </a:r>
            <a:r>
              <a:rPr lang="en-US" baseline="0" dirty="0" err="1" smtClean="0"/>
              <a:t>investigateds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15</a:t>
            </a:fld>
            <a:endParaRPr lang="en-US"/>
          </a:p>
        </p:txBody>
      </p:sp>
    </p:spTree>
    <p:extLst>
      <p:ext uri="{BB962C8B-B14F-4D97-AF65-F5344CB8AC3E}">
        <p14:creationId xmlns:p14="http://schemas.microsoft.com/office/powerpoint/2010/main" val="252650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slowly we are making progress on reducing smoking</a:t>
            </a:r>
            <a:r>
              <a:rPr lang="en-US" baseline="0" dirty="0" smtClean="0"/>
              <a:t> among pregnant women. </a:t>
            </a:r>
          </a:p>
          <a:p>
            <a:endParaRPr lang="en-US" baseline="0" dirty="0" smtClean="0"/>
          </a:p>
          <a:p>
            <a:r>
              <a:rPr lang="en-US" baseline="0" dirty="0" smtClean="0"/>
              <a:t>However, the next slide will show us where the largest group of women smoke.</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16</a:t>
            </a:fld>
            <a:endParaRPr lang="en-US"/>
          </a:p>
        </p:txBody>
      </p:sp>
    </p:spTree>
    <p:extLst>
      <p:ext uri="{BB962C8B-B14F-4D97-AF65-F5344CB8AC3E}">
        <p14:creationId xmlns:p14="http://schemas.microsoft.com/office/powerpoint/2010/main" val="208067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covered pregnant women smoke at a</a:t>
            </a:r>
            <a:r>
              <a:rPr lang="en-US" baseline="0" dirty="0" smtClean="0"/>
              <a:t> higher rate than women who are not covered by Medicaid.</a:t>
            </a:r>
          </a:p>
          <a:p>
            <a:endParaRPr lang="en-US" baseline="0" dirty="0" smtClean="0"/>
          </a:p>
          <a:p>
            <a:r>
              <a:rPr lang="en-US" baseline="0" dirty="0" smtClean="0"/>
              <a:t>Even with the decreases in smoking rates, WV still has the highest rate of smoking among pregnant women.</a:t>
            </a:r>
          </a:p>
          <a:p>
            <a:endParaRPr lang="en-US" baseline="0" dirty="0" smtClean="0"/>
          </a:p>
          <a:p>
            <a:r>
              <a:rPr lang="en-US" baseline="0" dirty="0" smtClean="0"/>
              <a:t>Nationally less that 10 % of pregnant women smoke. </a:t>
            </a:r>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17</a:t>
            </a:fld>
            <a:endParaRPr lang="en-US"/>
          </a:p>
        </p:txBody>
      </p:sp>
    </p:spTree>
    <p:extLst>
      <p:ext uri="{BB962C8B-B14F-4D97-AF65-F5344CB8AC3E}">
        <p14:creationId xmlns:p14="http://schemas.microsoft.com/office/powerpoint/2010/main" val="182717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Bef>
                <a:spcPts val="0"/>
              </a:spcBef>
            </a:pPr>
            <a:r>
              <a:rPr lang="en-US" dirty="0" smtClean="0">
                <a:latin typeface="+mn-lt"/>
                <a:ea typeface="Calibri"/>
                <a:cs typeface="Times New Roman"/>
              </a:rPr>
              <a:t>*Some causes were not reportable (n&lt;10) and incorporated into the all other cause category; labels contain proportions of mortality by cause for categories contributing 5% or more.</a:t>
            </a:r>
            <a:r>
              <a:rPr lang="en-US" sz="1100" b="1" dirty="0" smtClean="0">
                <a:latin typeface="+mn-lt"/>
                <a:ea typeface="Calibri"/>
                <a:cs typeface="Times New Roman"/>
              </a:rPr>
              <a:t> </a:t>
            </a:r>
            <a:endParaRPr lang="en-US" dirty="0" smtClean="0">
              <a:latin typeface="+mn-lt"/>
              <a:ea typeface="Calibri"/>
              <a:cs typeface="Times New Roman"/>
            </a:endParaRPr>
          </a:p>
          <a:p>
            <a:pPr indent="457200">
              <a:lnSpc>
                <a:spcPct val="115000"/>
              </a:lnSpc>
              <a:spcBef>
                <a:spcPts val="0"/>
              </a:spcBef>
            </a:pPr>
            <a:r>
              <a:rPr lang="en-US" b="1" dirty="0" smtClean="0">
                <a:latin typeface="+mn-lt"/>
                <a:ea typeface="Calibri"/>
                <a:cs typeface="Times New Roman"/>
              </a:rPr>
              <a:t>Bold</a:t>
            </a:r>
            <a:r>
              <a:rPr lang="en-US" dirty="0" smtClean="0">
                <a:latin typeface="+mn-lt"/>
                <a:ea typeface="Calibri"/>
                <a:cs typeface="Times New Roman"/>
              </a:rPr>
              <a:t>=Significantly higher than U.S. Total, p&lt;0.05</a:t>
            </a:r>
          </a:p>
          <a:p>
            <a:r>
              <a:rPr lang="en-US" smtClean="0"/>
              <a:t>Source: Region III Infant Mortality Data Infant Mortality Collaborative Improvement and Innovation Network, NICHQ</a:t>
            </a:r>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20</a:t>
            </a:fld>
            <a:endParaRPr lang="en-US"/>
          </a:p>
        </p:txBody>
      </p:sp>
    </p:spTree>
    <p:extLst>
      <p:ext uri="{BB962C8B-B14F-4D97-AF65-F5344CB8AC3E}">
        <p14:creationId xmlns:p14="http://schemas.microsoft.com/office/powerpoint/2010/main" val="117803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 of 2014 a new birth certificate went</a:t>
            </a:r>
            <a:r>
              <a:rPr lang="en-US" baseline="0" dirty="0" smtClean="0"/>
              <a:t> into effect.  It now collects information related to maternal drug use and NAS.  </a:t>
            </a:r>
          </a:p>
          <a:p>
            <a:endParaRPr lang="en-US" baseline="0" dirty="0" smtClean="0"/>
          </a:p>
          <a:p>
            <a:r>
              <a:rPr lang="en-US" baseline="0" dirty="0" smtClean="0"/>
              <a:t>It is important that this data is collected in the same manner by all hospitals.  </a:t>
            </a:r>
          </a:p>
          <a:p>
            <a:endParaRPr lang="en-US" baseline="0" dirty="0" smtClean="0"/>
          </a:p>
          <a:p>
            <a:r>
              <a:rPr lang="en-US" baseline="0" dirty="0" smtClean="0"/>
              <a:t>A committee is working to identify a definition for NAS so that everyone codes it the same on birth certificates and accurate data can be collected.</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21</a:t>
            </a:fld>
            <a:endParaRPr lang="en-US"/>
          </a:p>
        </p:txBody>
      </p:sp>
    </p:spTree>
    <p:extLst>
      <p:ext uri="{BB962C8B-B14F-4D97-AF65-F5344CB8AC3E}">
        <p14:creationId xmlns:p14="http://schemas.microsoft.com/office/powerpoint/2010/main" val="2633189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OMCFH is now getting about 60% of the Maternal Risk Screening PRISI record on every pregnant women.  OMCFH staff are contacting every OB office in the state to determine</a:t>
            </a:r>
            <a:r>
              <a:rPr lang="en-US" baseline="0" dirty="0" smtClean="0"/>
              <a:t> how to help the physicians and midwives so that they provide a Maternal Risk Screening for every pregnant women.</a:t>
            </a:r>
          </a:p>
          <a:p>
            <a:endParaRPr lang="en-US" baseline="0" dirty="0" smtClean="0"/>
          </a:p>
          <a:p>
            <a:r>
              <a:rPr lang="en-US" baseline="0" dirty="0" smtClean="0"/>
              <a:t>It is the intent that the PRISI data will be utilized to further understand maternal risk and birth outcomes.</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22</a:t>
            </a:fld>
            <a:endParaRPr lang="en-US"/>
          </a:p>
        </p:txBody>
      </p:sp>
    </p:spTree>
    <p:extLst>
      <p:ext uri="{BB962C8B-B14F-4D97-AF65-F5344CB8AC3E}">
        <p14:creationId xmlns:p14="http://schemas.microsoft.com/office/powerpoint/2010/main" val="419020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Signed into law April 2012, 2013 is first full year for Pulse Oximetry screening.  </a:t>
            </a:r>
          </a:p>
          <a:p>
            <a:r>
              <a:rPr lang="en-US" dirty="0" smtClean="0"/>
              <a:t>During 2013, 21 infants failed the pulse oximetry screening. 7</a:t>
            </a:r>
            <a:r>
              <a:rPr lang="en-US" baseline="0" dirty="0" smtClean="0"/>
              <a:t> infants</a:t>
            </a:r>
            <a:r>
              <a:rPr lang="en-US" dirty="0" smtClean="0"/>
              <a:t> were diagnosed with critical congenital heart disease.</a:t>
            </a:r>
          </a:p>
          <a:p>
            <a:endParaRPr lang="en-US" dirty="0" smtClean="0"/>
          </a:p>
          <a:p>
            <a:r>
              <a:rPr lang="en-US" dirty="0" smtClean="0"/>
              <a:t>We will hear much more</a:t>
            </a:r>
            <a:r>
              <a:rPr lang="en-US" baseline="0" dirty="0" smtClean="0"/>
              <a:t> about this in the presentation by Dr. Collin John, and Dr. John Phillips.</a:t>
            </a:r>
            <a:endParaRPr lang="en-US" dirty="0" smtClean="0"/>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23</a:t>
            </a:fld>
            <a:endParaRPr lang="en-US"/>
          </a:p>
        </p:txBody>
      </p:sp>
    </p:spTree>
    <p:extLst>
      <p:ext uri="{BB962C8B-B14F-4D97-AF65-F5344CB8AC3E}">
        <p14:creationId xmlns:p14="http://schemas.microsoft.com/office/powerpoint/2010/main" val="37776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at the Summit you selected</a:t>
            </a:r>
            <a:r>
              <a:rPr lang="en-US" baseline="0" dirty="0" smtClean="0"/>
              <a:t> this logo among three choices for a new logo for the Partnership.  It is used on all our print materials.  This is a screen shot of our new, re designed web site. front page.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a:t>
            </a:fld>
            <a:endParaRPr lang="en-US"/>
          </a:p>
        </p:txBody>
      </p:sp>
    </p:spTree>
    <p:extLst>
      <p:ext uri="{BB962C8B-B14F-4D97-AF65-F5344CB8AC3E}">
        <p14:creationId xmlns:p14="http://schemas.microsoft.com/office/powerpoint/2010/main" val="819382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Hearing screening reported on the birth score</a:t>
            </a:r>
            <a:r>
              <a:rPr lang="en-US" baseline="0" dirty="0" smtClean="0"/>
              <a:t> identified </a:t>
            </a:r>
            <a:r>
              <a:rPr lang="en-US" dirty="0" smtClean="0"/>
              <a:t>Infants with</a:t>
            </a:r>
            <a:r>
              <a:rPr lang="en-US" baseline="0" dirty="0" smtClean="0"/>
              <a:t> hearing problems are at birth.  500 failed the screening.  Of the 500 that were not screened, many were NICU babies and the screening was not recorded on the birth certificate.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24</a:t>
            </a:fld>
            <a:endParaRPr lang="en-US"/>
          </a:p>
        </p:txBody>
      </p:sp>
    </p:spTree>
    <p:extLst>
      <p:ext uri="{BB962C8B-B14F-4D97-AF65-F5344CB8AC3E}">
        <p14:creationId xmlns:p14="http://schemas.microsoft.com/office/powerpoint/2010/main" val="167128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rate of breastfeeding in WV</a:t>
            </a:r>
            <a:r>
              <a:rPr lang="en-US" baseline="0" dirty="0" smtClean="0"/>
              <a:t> has not improved much, but the rates of exclusive BF at 3 and at 6 months has improved.</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25</a:t>
            </a:fld>
            <a:endParaRPr lang="en-US"/>
          </a:p>
        </p:txBody>
      </p:sp>
    </p:spTree>
    <p:extLst>
      <p:ext uri="{BB962C8B-B14F-4D97-AF65-F5344CB8AC3E}">
        <p14:creationId xmlns:p14="http://schemas.microsoft.com/office/powerpoint/2010/main" val="320090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2015 we are challenged</a:t>
            </a:r>
            <a:r>
              <a:rPr lang="en-US" baseline="0" dirty="0" smtClean="0"/>
              <a:t> to continue to help </a:t>
            </a:r>
            <a:r>
              <a:rPr lang="en-US" baseline="0" dirty="0" err="1" smtClean="0"/>
              <a:t>hospotals</a:t>
            </a:r>
            <a:r>
              <a:rPr lang="en-US" baseline="0" dirty="0" smtClean="0"/>
              <a:t> get moms off to the best start possible.  And, to increase support to mothers so they can nurse longer..</a:t>
            </a:r>
          </a:p>
          <a:p>
            <a:endParaRPr lang="en-US" baseline="0" dirty="0" smtClean="0"/>
          </a:p>
          <a:p>
            <a:r>
              <a:rPr lang="en-US" baseline="0" dirty="0" smtClean="0"/>
              <a:t>The WV Breastfeeding Alliance plans to present a Mother Baby Summit on Breastfeeding in late spring.  So, keep your eyes open for this announcement.</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26</a:t>
            </a:fld>
            <a:endParaRPr lang="en-US"/>
          </a:p>
        </p:txBody>
      </p:sp>
    </p:spTree>
    <p:extLst>
      <p:ext uri="{BB962C8B-B14F-4D97-AF65-F5344CB8AC3E}">
        <p14:creationId xmlns:p14="http://schemas.microsoft.com/office/powerpoint/2010/main" val="30855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27</a:t>
            </a:fld>
            <a:endParaRPr lang="en-US"/>
          </a:p>
        </p:txBody>
      </p:sp>
    </p:spTree>
    <p:extLst>
      <p:ext uri="{BB962C8B-B14F-4D97-AF65-F5344CB8AC3E}">
        <p14:creationId xmlns:p14="http://schemas.microsoft.com/office/powerpoint/2010/main" val="1939683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Improvements</a:t>
            </a:r>
            <a:r>
              <a:rPr lang="en-US" baseline="0" dirty="0" smtClean="0"/>
              <a:t> during 2014 include the following. </a:t>
            </a:r>
          </a:p>
          <a:p>
            <a:endParaRPr lang="en-US" baseline="0" dirty="0" smtClean="0"/>
          </a:p>
          <a:p>
            <a:r>
              <a:rPr lang="en-US" baseline="0" dirty="0" smtClean="0"/>
              <a:t>	WV Pregnant Workers Fairness Act – PASSED</a:t>
            </a:r>
          </a:p>
          <a:p>
            <a:r>
              <a:rPr lang="en-US" baseline="0" dirty="0" smtClean="0"/>
              <a:t>	Child’s Right to Nurse – PASSED</a:t>
            </a:r>
          </a:p>
          <a:p>
            <a:r>
              <a:rPr lang="en-US" baseline="0" dirty="0" smtClean="0"/>
              <a:t>	20 Week Ban on Abortion – VETOED</a:t>
            </a:r>
          </a:p>
          <a:p>
            <a:endParaRPr lang="en-US" baseline="0" dirty="0" smtClean="0"/>
          </a:p>
          <a:p>
            <a:r>
              <a:rPr lang="en-US" baseline="0" dirty="0" smtClean="0"/>
              <a:t>Looking forward to policy improvement efforts in 2015, we have the following policy challenges.</a:t>
            </a:r>
          </a:p>
          <a:p>
            <a:endParaRPr lang="en-US" baseline="0" dirty="0" smtClean="0"/>
          </a:p>
          <a:p>
            <a:r>
              <a:rPr lang="en-US" dirty="0" smtClean="0"/>
              <a:t>Expedited Partner Therapy – Resume effort on passage</a:t>
            </a:r>
          </a:p>
          <a:p>
            <a:r>
              <a:rPr lang="en-US" dirty="0" smtClean="0"/>
              <a:t>Paid Sick and Maternity leave – Initiate efforts on passage</a:t>
            </a:r>
          </a:p>
          <a:p>
            <a:r>
              <a:rPr lang="en-US" dirty="0" smtClean="0"/>
              <a:t>Continue to fight against bills that restrict patient/physician relationships, restrict access to comprehensive reproductive options, and criminalize addicted pregnant women.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28</a:t>
            </a:fld>
            <a:endParaRPr lang="en-US"/>
          </a:p>
        </p:txBody>
      </p:sp>
    </p:spTree>
    <p:extLst>
      <p:ext uri="{BB962C8B-B14F-4D97-AF65-F5344CB8AC3E}">
        <p14:creationId xmlns:p14="http://schemas.microsoft.com/office/powerpoint/2010/main" val="3077707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one call system,</a:t>
            </a:r>
            <a:r>
              <a:rPr lang="en-US" baseline="0" dirty="0" smtClean="0"/>
              <a:t> which was initiated at the request of numerous community hospitals is in place. Physicians wanting consultation or transfer of a pregnant woman just need to call one phone number to be linked with a hospital bed for their patient or to be connected with a specialist for consultation.</a:t>
            </a:r>
          </a:p>
          <a:p>
            <a:endParaRPr lang="en-US" baseline="0" dirty="0" smtClean="0"/>
          </a:p>
          <a:p>
            <a:r>
              <a:rPr lang="en-US" baseline="0" dirty="0" smtClean="0"/>
              <a:t>The system is underused currently.  So please take this phone number down and post it strategically in your labor units so that it can be handy in an emergency situation.</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29</a:t>
            </a:fld>
            <a:endParaRPr lang="en-US"/>
          </a:p>
        </p:txBody>
      </p:sp>
    </p:spTree>
    <p:extLst>
      <p:ext uri="{BB962C8B-B14F-4D97-AF65-F5344CB8AC3E}">
        <p14:creationId xmlns:p14="http://schemas.microsoft.com/office/powerpoint/2010/main" val="1393180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The hospital Self Assessment guidelines have been updated to reflect the changes in ACOG and AAP recommendations.</a:t>
            </a:r>
          </a:p>
          <a:p>
            <a:endParaRPr lang="en-US" baseline="0" dirty="0" smtClean="0"/>
          </a:p>
          <a:p>
            <a:r>
              <a:rPr lang="en-US" baseline="0" dirty="0" smtClean="0"/>
              <a:t>Level IIA and IIB are all now Level II.</a:t>
            </a:r>
          </a:p>
          <a:p>
            <a:endParaRPr lang="en-US" baseline="0" dirty="0" smtClean="0"/>
          </a:p>
          <a:p>
            <a:r>
              <a:rPr lang="en-US" baseline="0" dirty="0" smtClean="0"/>
              <a:t>WV has no Level IV facilities.</a:t>
            </a:r>
          </a:p>
          <a:p>
            <a:endParaRPr lang="en-US" baseline="0" dirty="0" smtClean="0"/>
          </a:p>
          <a:p>
            <a:r>
              <a:rPr lang="en-US" baseline="0" dirty="0" smtClean="0"/>
              <a:t>For the first time, the Tertiary Centers will be asked to complete a self assessment process.</a:t>
            </a:r>
          </a:p>
          <a:p>
            <a:endParaRPr lang="en-US" baseline="0" dirty="0" smtClean="0"/>
          </a:p>
          <a:p>
            <a:r>
              <a:rPr lang="en-US" baseline="0" dirty="0" smtClean="0"/>
              <a:t>The draft of the guidelines will be discussed Friday at 11:30 AM.  Once finalized the guidelines will be posted on the web site.</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30</a:t>
            </a:fld>
            <a:endParaRPr lang="en-US"/>
          </a:p>
        </p:txBody>
      </p:sp>
    </p:spTree>
    <p:extLst>
      <p:ext uri="{BB962C8B-B14F-4D97-AF65-F5344CB8AC3E}">
        <p14:creationId xmlns:p14="http://schemas.microsoft.com/office/powerpoint/2010/main" val="126595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on level II</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31</a:t>
            </a:fld>
            <a:endParaRPr lang="en-US"/>
          </a:p>
        </p:txBody>
      </p:sp>
    </p:spTree>
    <p:extLst>
      <p:ext uri="{BB962C8B-B14F-4D97-AF65-F5344CB8AC3E}">
        <p14:creationId xmlns:p14="http://schemas.microsoft.com/office/powerpoint/2010/main" val="1328725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programs</a:t>
            </a:r>
            <a:r>
              <a:rPr lang="en-US" baseline="0" dirty="0" smtClean="0"/>
              <a:t> were offered in 2014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32</a:t>
            </a:fld>
            <a:endParaRPr lang="en-US"/>
          </a:p>
        </p:txBody>
      </p:sp>
    </p:spTree>
    <p:extLst>
      <p:ext uri="{BB962C8B-B14F-4D97-AF65-F5344CB8AC3E}">
        <p14:creationId xmlns:p14="http://schemas.microsoft.com/office/powerpoint/2010/main" val="2285940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35</a:t>
            </a:fld>
            <a:endParaRPr lang="en-US"/>
          </a:p>
        </p:txBody>
      </p:sp>
    </p:spTree>
    <p:extLst>
      <p:ext uri="{BB962C8B-B14F-4D97-AF65-F5344CB8AC3E}">
        <p14:creationId xmlns:p14="http://schemas.microsoft.com/office/powerpoint/2010/main" val="137141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90000"/>
              </a:lnSpc>
              <a:spcBef>
                <a:spcPts val="1968"/>
              </a:spcBef>
              <a:spcAft>
                <a:spcPts val="0"/>
              </a:spcAft>
              <a:buClr>
                <a:srgbClr val="62CC6B"/>
              </a:buClr>
              <a:buSzPct val="80000"/>
              <a:buFontTx/>
              <a:buNone/>
              <a:tabLst/>
              <a:defRPr/>
            </a:pPr>
            <a:r>
              <a:rPr kumimoji="0" lang="en-US" sz="3200" b="0" i="0" u="none" strike="noStrike" kern="1200" cap="none" spc="0" normalizeH="0" baseline="0" noProof="0" dirty="0" smtClean="0">
                <a:ln>
                  <a:noFill/>
                </a:ln>
                <a:solidFill>
                  <a:srgbClr val="2B292B"/>
                </a:solidFill>
                <a:effectLst/>
                <a:uLnTx/>
                <a:uFillTx/>
                <a:latin typeface="Adobe Garamond Pro"/>
                <a:ea typeface="+mn-ea"/>
              </a:rPr>
              <a:t>Here is A quick over view of the State of Perinatal Health in WV.</a:t>
            </a:r>
          </a:p>
          <a:p>
            <a:pPr marL="0" marR="0" lvl="0" indent="0" algn="l" defTabSz="457200" rtl="0" eaLnBrk="1" fontAlgn="auto" latinLnBrk="0" hangingPunct="1">
              <a:lnSpc>
                <a:spcPct val="90000"/>
              </a:lnSpc>
              <a:spcBef>
                <a:spcPts val="1968"/>
              </a:spcBef>
              <a:spcAft>
                <a:spcPts val="0"/>
              </a:spcAft>
              <a:buClr>
                <a:srgbClr val="62CC6B"/>
              </a:buClr>
              <a:buSzPct val="80000"/>
              <a:buFontTx/>
              <a:buNone/>
              <a:tabLst/>
              <a:defRPr/>
            </a:pPr>
            <a:endParaRPr kumimoji="0" lang="en-US" sz="3200" b="0" i="0" u="none" strike="noStrike" kern="1200" cap="none" spc="0" normalizeH="0" baseline="0" noProof="0" dirty="0" smtClean="0">
              <a:ln>
                <a:noFill/>
              </a:ln>
              <a:solidFill>
                <a:srgbClr val="2B292B"/>
              </a:solidFill>
              <a:effectLst/>
              <a:uLnTx/>
              <a:uFillTx/>
              <a:latin typeface="Adobe Garamond Pro"/>
              <a:ea typeface="+mn-ea"/>
            </a:endParaRPr>
          </a:p>
          <a:p>
            <a:pPr marL="0" marR="0" lvl="0" indent="0" algn="l" defTabSz="457200" rtl="0" eaLnBrk="1" fontAlgn="auto" latinLnBrk="0" hangingPunct="1">
              <a:lnSpc>
                <a:spcPct val="90000"/>
              </a:lnSpc>
              <a:spcBef>
                <a:spcPts val="1968"/>
              </a:spcBef>
              <a:spcAft>
                <a:spcPts val="0"/>
              </a:spcAft>
              <a:buClr>
                <a:srgbClr val="62CC6B"/>
              </a:buClr>
              <a:buSzPct val="80000"/>
              <a:buFontTx/>
              <a:buNone/>
              <a:tabLst/>
              <a:defRPr/>
            </a:pPr>
            <a:r>
              <a:rPr kumimoji="0" lang="en-US" sz="3200" b="0" i="0" u="none" strike="noStrike" kern="1200" cap="none" spc="0" normalizeH="0" baseline="0" noProof="0" dirty="0" smtClean="0">
                <a:ln>
                  <a:noFill/>
                </a:ln>
                <a:solidFill>
                  <a:srgbClr val="2B292B"/>
                </a:solidFill>
                <a:effectLst/>
                <a:uLnTx/>
                <a:uFillTx/>
                <a:latin typeface="Adobe Garamond Pro"/>
                <a:ea typeface="+mn-ea"/>
              </a:rPr>
              <a:t>Total Births in the state 2013</a:t>
            </a:r>
          </a:p>
          <a:p>
            <a:pPr marL="0" marR="0" lvl="0" indent="0" algn="l" defTabSz="457200" rtl="0" eaLnBrk="1" fontAlgn="auto" latinLnBrk="0" hangingPunct="1">
              <a:lnSpc>
                <a:spcPct val="90000"/>
              </a:lnSpc>
              <a:spcBef>
                <a:spcPts val="1968"/>
              </a:spcBef>
              <a:spcAft>
                <a:spcPts val="0"/>
              </a:spcAft>
              <a:buClr>
                <a:srgbClr val="62CC6B"/>
              </a:buClr>
              <a:buSzPct val="80000"/>
              <a:buFontTx/>
              <a:buNone/>
              <a:tabLst/>
              <a:defRPr/>
            </a:pPr>
            <a:r>
              <a:rPr kumimoji="0" lang="en-US" sz="3200" b="0" i="0" u="none" strike="noStrike" kern="1200" cap="none" spc="0" normalizeH="0" baseline="0" noProof="0" dirty="0" smtClean="0">
                <a:ln>
                  <a:noFill/>
                </a:ln>
                <a:solidFill>
                  <a:srgbClr val="2B292B"/>
                </a:solidFill>
                <a:effectLst/>
                <a:uLnTx/>
                <a:uFillTx/>
                <a:latin typeface="Adobe Garamond Pro"/>
                <a:ea typeface="+mn-ea"/>
              </a:rPr>
              <a:t>There were 21,124 WV occurrence births in 2013.</a:t>
            </a:r>
          </a:p>
          <a:p>
            <a:pPr marL="0" marR="0" lvl="0" indent="0" algn="l" defTabSz="457200" rtl="0" eaLnBrk="1" fontAlgn="auto" latinLnBrk="0" hangingPunct="1">
              <a:lnSpc>
                <a:spcPct val="90000"/>
              </a:lnSpc>
              <a:spcBef>
                <a:spcPts val="1968"/>
              </a:spcBef>
              <a:spcAft>
                <a:spcPts val="0"/>
              </a:spcAft>
              <a:buClr>
                <a:srgbClr val="62CC6B"/>
              </a:buClr>
              <a:buSzPct val="80000"/>
              <a:buFontTx/>
              <a:buNone/>
              <a:tabLst/>
              <a:defRPr/>
            </a:pPr>
            <a:r>
              <a:rPr kumimoji="0" lang="en-US" sz="2000" b="0" i="0" u="none" strike="noStrike" kern="1200" cap="none" spc="0" normalizeH="0" baseline="0" noProof="0" dirty="0" smtClean="0">
                <a:ln>
                  <a:noFill/>
                </a:ln>
                <a:solidFill>
                  <a:srgbClr val="2B292B"/>
                </a:solidFill>
                <a:effectLst/>
                <a:uLnTx/>
                <a:uFillTx/>
                <a:latin typeface="Adobe Garamond Pro"/>
                <a:ea typeface="+mn-ea"/>
              </a:rPr>
              <a:t>Data Source:  WV Health Statistics Center, Vital Statistics System</a:t>
            </a:r>
            <a:endParaRPr kumimoji="0" lang="en-US" sz="2000" b="0" i="0" u="none" strike="noStrike" kern="1200" cap="none" spc="0" normalizeH="0" baseline="0" noProof="0" dirty="0">
              <a:ln>
                <a:noFill/>
              </a:ln>
              <a:solidFill>
                <a:srgbClr val="2B292B"/>
              </a:solidFill>
              <a:effectLst/>
              <a:uLnTx/>
              <a:uFillTx/>
              <a:latin typeface="Adobe Garamond Pro"/>
              <a:ea typeface="+mn-ea"/>
            </a:endParaRPr>
          </a:p>
        </p:txBody>
      </p:sp>
      <p:sp>
        <p:nvSpPr>
          <p:cNvPr id="4" name="Slide Number Placeholder 3"/>
          <p:cNvSpPr>
            <a:spLocks noGrp="1"/>
          </p:cNvSpPr>
          <p:nvPr>
            <p:ph type="sldNum" sz="quarter" idx="10"/>
          </p:nvPr>
        </p:nvSpPr>
        <p:spPr/>
        <p:txBody>
          <a:bodyPr/>
          <a:lstStyle/>
          <a:p>
            <a:fld id="{F16366AF-3A51-B044-9594-E9302EB39C9A}" type="slidenum">
              <a:rPr lang="en-US" smtClean="0"/>
              <a:t>3</a:t>
            </a:fld>
            <a:endParaRPr lang="en-US"/>
          </a:p>
        </p:txBody>
      </p:sp>
    </p:spTree>
    <p:extLst>
      <p:ext uri="{BB962C8B-B14F-4D97-AF65-F5344CB8AC3E}">
        <p14:creationId xmlns:p14="http://schemas.microsoft.com/office/powerpoint/2010/main" val="35601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WV has 28 birthing facilities in operational.</a:t>
            </a:r>
            <a:r>
              <a:rPr lang="en-US" baseline="0" dirty="0" smtClean="0"/>
              <a:t>  27 hospitals and 1 birthing center.</a:t>
            </a:r>
          </a:p>
          <a:p>
            <a:pPr marL="0" marR="0" lvl="0" indent="0" algn="l" defTabSz="457200" rtl="0" eaLnBrk="1" fontAlgn="auto" latinLnBrk="0" hangingPunct="1">
              <a:lnSpc>
                <a:spcPct val="90000"/>
              </a:lnSpc>
              <a:spcBef>
                <a:spcPts val="1968"/>
              </a:spcBef>
              <a:spcAft>
                <a:spcPts val="0"/>
              </a:spcAft>
              <a:buClr>
                <a:srgbClr val="62CC6B"/>
              </a:buClr>
              <a:buSzPct val="80000"/>
              <a:buFontTx/>
              <a:buNone/>
              <a:tabLst/>
              <a:defRPr/>
            </a:pPr>
            <a:r>
              <a:rPr lang="en-US" baseline="0" dirty="0" smtClean="0"/>
              <a:t>3 tertiary care centers and 2 level 2 NICU’s. We have </a:t>
            </a:r>
            <a:r>
              <a:rPr kumimoji="0" lang="en-US" sz="3200" b="0" i="0" u="none" strike="noStrike" kern="1200" cap="none" spc="0" normalizeH="0" baseline="0" noProof="0" dirty="0" smtClean="0">
                <a:ln>
                  <a:noFill/>
                </a:ln>
                <a:solidFill>
                  <a:srgbClr val="2B292B"/>
                </a:solidFill>
                <a:effectLst/>
                <a:uLnTx/>
                <a:uFillTx/>
                <a:latin typeface="Adobe Garamond Pro"/>
                <a:ea typeface="+mn-ea"/>
              </a:rPr>
              <a:t>Total Births in the state 2013</a:t>
            </a:r>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4</a:t>
            </a:fld>
            <a:endParaRPr lang="en-US"/>
          </a:p>
        </p:txBody>
      </p:sp>
    </p:spTree>
    <p:extLst>
      <p:ext uri="{BB962C8B-B14F-4D97-AF65-F5344CB8AC3E}">
        <p14:creationId xmlns:p14="http://schemas.microsoft.com/office/powerpoint/2010/main" val="402993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6</a:t>
            </a:fld>
            <a:endParaRPr lang="en-US"/>
          </a:p>
        </p:txBody>
      </p:sp>
    </p:spTree>
    <p:extLst>
      <p:ext uri="{BB962C8B-B14F-4D97-AF65-F5344CB8AC3E}">
        <p14:creationId xmlns:p14="http://schemas.microsoft.com/office/powerpoint/2010/main" val="339271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low and low birth weight has continued to decline among the 10-14 and the 15-17 age groups from 2006 through 2013, but</a:t>
            </a:r>
            <a:r>
              <a:rPr lang="en-US" baseline="0" dirty="0" smtClean="0"/>
              <a:t> has stayed relatively stable in all other age group.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2903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percentage of Births</a:t>
            </a:r>
            <a:r>
              <a:rPr lang="en-US" baseline="0" dirty="0" smtClean="0"/>
              <a:t> among unmarried women continue to increase in relation to all births.  46.2% of babies born in 2013 were to unmarried women.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9</a:t>
            </a:fld>
            <a:endParaRPr lang="en-US"/>
          </a:p>
        </p:txBody>
      </p:sp>
    </p:spTree>
    <p:extLst>
      <p:ext uri="{BB962C8B-B14F-4D97-AF65-F5344CB8AC3E}">
        <p14:creationId xmlns:p14="http://schemas.microsoft.com/office/powerpoint/2010/main" val="401921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CDC goal</a:t>
            </a:r>
            <a:r>
              <a:rPr lang="en-US" baseline="0" dirty="0" smtClean="0"/>
              <a:t> is to have only 10% of very low birth weight infants born outside of tertiary care hospitals.  </a:t>
            </a:r>
          </a:p>
          <a:p>
            <a:endParaRPr lang="en-US" baseline="0" dirty="0" smtClean="0"/>
          </a:p>
          <a:p>
            <a:r>
              <a:rPr lang="en-US" baseline="0" dirty="0" smtClean="0"/>
              <a:t>Very low birth weight infants have a better chance of survival if the mother transferred prior to delivery and the infant is born in a tertiary care center, rather than being transferred after delivery. </a:t>
            </a:r>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10</a:t>
            </a:fld>
            <a:endParaRPr lang="en-US"/>
          </a:p>
        </p:txBody>
      </p:sp>
    </p:spTree>
    <p:extLst>
      <p:ext uri="{BB962C8B-B14F-4D97-AF65-F5344CB8AC3E}">
        <p14:creationId xmlns:p14="http://schemas.microsoft.com/office/powerpoint/2010/main" val="274135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Physicians, nurses and hospitals continue to make good progress toward reducing unnecessary</a:t>
            </a:r>
            <a:r>
              <a:rPr lang="en-US" baseline="0" dirty="0" smtClean="0"/>
              <a:t> inductions of labor.</a:t>
            </a:r>
          </a:p>
          <a:p>
            <a:endParaRPr lang="en-US" baseline="0" dirty="0" smtClean="0"/>
          </a:p>
          <a:p>
            <a:r>
              <a:rPr lang="en-US" baseline="0" dirty="0" smtClean="0"/>
              <a:t>This is the state wide average of labor inductions &lt;39 Weeks Gestation with</a:t>
            </a:r>
          </a:p>
          <a:p>
            <a:r>
              <a:rPr lang="en-US" baseline="0" dirty="0" smtClean="0"/>
              <a:t>No Medical Risk Factor or Congenital Anomaly.</a:t>
            </a:r>
          </a:p>
          <a:p>
            <a:endParaRPr lang="en-US" dirty="0"/>
          </a:p>
        </p:txBody>
      </p:sp>
      <p:sp>
        <p:nvSpPr>
          <p:cNvPr id="4" name="Slide Number Placeholder 3"/>
          <p:cNvSpPr>
            <a:spLocks noGrp="1"/>
          </p:cNvSpPr>
          <p:nvPr>
            <p:ph type="sldNum" sz="quarter" idx="10"/>
          </p:nvPr>
        </p:nvSpPr>
        <p:spPr/>
        <p:txBody>
          <a:bodyPr/>
          <a:lstStyle/>
          <a:p>
            <a:fld id="{F16366AF-3A51-B044-9594-E9302EB39C9A}" type="slidenum">
              <a:rPr lang="en-US" smtClean="0"/>
              <a:t>11</a:t>
            </a:fld>
            <a:endParaRPr lang="en-US"/>
          </a:p>
        </p:txBody>
      </p:sp>
    </p:spTree>
    <p:extLst>
      <p:ext uri="{BB962C8B-B14F-4D97-AF65-F5344CB8AC3E}">
        <p14:creationId xmlns:p14="http://schemas.microsoft.com/office/powerpoint/2010/main" val="2161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0845"/>
            <a:ext cx="7772400" cy="1301235"/>
          </a:xfrm>
        </p:spPr>
        <p:txBody>
          <a:bodyPr anchor="b"/>
          <a:lstStyle>
            <a:lvl1pPr algn="l">
              <a:lnSpc>
                <a:spcPct val="9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94460"/>
            <a:ext cx="7772400"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userDrawn="1"/>
        </p:nvCxnSpPr>
        <p:spPr>
          <a:xfrm>
            <a:off x="722313" y="3091460"/>
            <a:ext cx="77724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81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1350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410227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ntac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05705"/>
            <a:ext cx="7772400" cy="1301235"/>
          </a:xfrm>
        </p:spPr>
        <p:txBody>
          <a:bodyPr>
            <a:normAutofit/>
          </a:bodyPr>
          <a:lstStyle>
            <a:lvl1pPr algn="l">
              <a:lnSpc>
                <a:spcPct val="90000"/>
              </a:lnSpc>
              <a:defRPr sz="3600"/>
            </a:lvl1pPr>
          </a:lstStyle>
          <a:p>
            <a:r>
              <a:rPr lang="en-US" dirty="0" smtClean="0"/>
              <a:t>Contact</a:t>
            </a:r>
            <a:endParaRPr lang="en-US" dirty="0"/>
          </a:p>
        </p:txBody>
      </p:sp>
      <p:sp>
        <p:nvSpPr>
          <p:cNvPr id="3" name="Subtitle 2"/>
          <p:cNvSpPr>
            <a:spLocks noGrp="1"/>
          </p:cNvSpPr>
          <p:nvPr>
            <p:ph type="subTitle" idx="1"/>
          </p:nvPr>
        </p:nvSpPr>
        <p:spPr>
          <a:xfrm>
            <a:off x="685800" y="1878067"/>
            <a:ext cx="7772400" cy="208240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userDrawn="1"/>
        </p:nvCxnSpPr>
        <p:spPr>
          <a:xfrm>
            <a:off x="685800" y="3953356"/>
            <a:ext cx="77724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208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11/7/2014</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6379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11/7/2014</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782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69007"/>
            <a:ext cx="876300" cy="2557785"/>
          </a:xfrm>
          <a:custGeom>
            <a:avLst/>
            <a:gdLst/>
            <a:ahLst/>
            <a:cxnLst/>
            <a:rect l="l" t="t" r="r" b="b"/>
            <a:pathLst>
              <a:path w="876300" h="2557785">
                <a:moveTo>
                  <a:pt x="0" y="0"/>
                </a:moveTo>
                <a:lnTo>
                  <a:pt x="0" y="2557785"/>
                </a:lnTo>
                <a:lnTo>
                  <a:pt x="76336" y="2515254"/>
                </a:lnTo>
                <a:lnTo>
                  <a:pt x="154030" y="2467377"/>
                </a:lnTo>
                <a:lnTo>
                  <a:pt x="228220" y="2416932"/>
                </a:lnTo>
                <a:lnTo>
                  <a:pt x="298828" y="2364037"/>
                </a:lnTo>
                <a:lnTo>
                  <a:pt x="365772" y="2308807"/>
                </a:lnTo>
                <a:lnTo>
                  <a:pt x="428974" y="2251357"/>
                </a:lnTo>
                <a:lnTo>
                  <a:pt x="488354" y="2191804"/>
                </a:lnTo>
                <a:lnTo>
                  <a:pt x="543833" y="2130263"/>
                </a:lnTo>
                <a:lnTo>
                  <a:pt x="595331" y="2066850"/>
                </a:lnTo>
                <a:lnTo>
                  <a:pt x="642768" y="2001681"/>
                </a:lnTo>
                <a:lnTo>
                  <a:pt x="686065" y="1934872"/>
                </a:lnTo>
                <a:lnTo>
                  <a:pt x="725142" y="1866539"/>
                </a:lnTo>
                <a:lnTo>
                  <a:pt x="759920" y="1796797"/>
                </a:lnTo>
                <a:lnTo>
                  <a:pt x="790319" y="1725762"/>
                </a:lnTo>
                <a:lnTo>
                  <a:pt x="816259" y="1653550"/>
                </a:lnTo>
                <a:lnTo>
                  <a:pt x="837661" y="1580277"/>
                </a:lnTo>
                <a:lnTo>
                  <a:pt x="854446" y="1506059"/>
                </a:lnTo>
                <a:lnTo>
                  <a:pt x="866534" y="1431012"/>
                </a:lnTo>
                <a:lnTo>
                  <a:pt x="873845" y="1355251"/>
                </a:lnTo>
                <a:lnTo>
                  <a:pt x="876300" y="1278892"/>
                </a:lnTo>
                <a:lnTo>
                  <a:pt x="873845" y="1202516"/>
                </a:lnTo>
                <a:lnTo>
                  <a:pt x="866534" y="1126742"/>
                </a:lnTo>
                <a:lnTo>
                  <a:pt x="854446" y="1051684"/>
                </a:lnTo>
                <a:lnTo>
                  <a:pt x="837661" y="977458"/>
                </a:lnTo>
                <a:lnTo>
                  <a:pt x="816259" y="904181"/>
                </a:lnTo>
                <a:lnTo>
                  <a:pt x="790319" y="831967"/>
                </a:lnTo>
                <a:lnTo>
                  <a:pt x="759920" y="760932"/>
                </a:lnTo>
                <a:lnTo>
                  <a:pt x="725142" y="691191"/>
                </a:lnTo>
                <a:lnTo>
                  <a:pt x="686065" y="622861"/>
                </a:lnTo>
                <a:lnTo>
                  <a:pt x="642768" y="556056"/>
                </a:lnTo>
                <a:lnTo>
                  <a:pt x="595331" y="490892"/>
                </a:lnTo>
                <a:lnTo>
                  <a:pt x="543833" y="427485"/>
                </a:lnTo>
                <a:lnTo>
                  <a:pt x="488354" y="365951"/>
                </a:lnTo>
                <a:lnTo>
                  <a:pt x="428974" y="306404"/>
                </a:lnTo>
                <a:lnTo>
                  <a:pt x="365772" y="248960"/>
                </a:lnTo>
                <a:lnTo>
                  <a:pt x="298828" y="193735"/>
                </a:lnTo>
                <a:lnTo>
                  <a:pt x="228220" y="140845"/>
                </a:lnTo>
                <a:lnTo>
                  <a:pt x="154030" y="90404"/>
                </a:lnTo>
                <a:lnTo>
                  <a:pt x="76336" y="42529"/>
                </a:lnTo>
                <a:lnTo>
                  <a:pt x="0" y="0"/>
                </a:lnTo>
                <a:close/>
              </a:path>
            </a:pathLst>
          </a:custGeom>
          <a:solidFill>
            <a:srgbClr val="99CCCC"/>
          </a:solidFill>
        </p:spPr>
        <p:txBody>
          <a:bodyPr wrap="square" lIns="0" tIns="0" rIns="0" bIns="0" rtlCol="0">
            <a:noAutofit/>
          </a:bodyPr>
          <a:lstStyle/>
          <a:p>
            <a:pPr defTabSz="914400"/>
            <a:endParaRPr smtClean="0">
              <a:solidFill>
                <a:prstClr val="black"/>
              </a:solidFill>
            </a:endParaRPr>
          </a:p>
        </p:txBody>
      </p:sp>
      <p:sp>
        <p:nvSpPr>
          <p:cNvPr id="17" name="bk object 17"/>
          <p:cNvSpPr/>
          <p:nvPr/>
        </p:nvSpPr>
        <p:spPr>
          <a:xfrm>
            <a:off x="0" y="279218"/>
            <a:ext cx="668337" cy="2595862"/>
          </a:xfrm>
          <a:custGeom>
            <a:avLst/>
            <a:gdLst/>
            <a:ahLst/>
            <a:cxnLst/>
            <a:rect l="l" t="t" r="r" b="b"/>
            <a:pathLst>
              <a:path w="668337" h="2595862">
                <a:moveTo>
                  <a:pt x="0" y="0"/>
                </a:moveTo>
                <a:lnTo>
                  <a:pt x="0" y="2595862"/>
                </a:lnTo>
                <a:lnTo>
                  <a:pt x="57141" y="2553836"/>
                </a:lnTo>
                <a:lnTo>
                  <a:pt x="116442" y="2505534"/>
                </a:lnTo>
                <a:lnTo>
                  <a:pt x="173079" y="2454577"/>
                </a:lnTo>
                <a:lnTo>
                  <a:pt x="226989" y="2401086"/>
                </a:lnTo>
                <a:lnTo>
                  <a:pt x="278112" y="2345179"/>
                </a:lnTo>
                <a:lnTo>
                  <a:pt x="326386" y="2286976"/>
                </a:lnTo>
                <a:lnTo>
                  <a:pt x="371748" y="2226596"/>
                </a:lnTo>
                <a:lnTo>
                  <a:pt x="414136" y="2164160"/>
                </a:lnTo>
                <a:lnTo>
                  <a:pt x="453489" y="2099786"/>
                </a:lnTo>
                <a:lnTo>
                  <a:pt x="489745" y="2033594"/>
                </a:lnTo>
                <a:lnTo>
                  <a:pt x="522842" y="1965704"/>
                </a:lnTo>
                <a:lnTo>
                  <a:pt x="552718" y="1896235"/>
                </a:lnTo>
                <a:lnTo>
                  <a:pt x="579310" y="1825307"/>
                </a:lnTo>
                <a:lnTo>
                  <a:pt x="602558" y="1753040"/>
                </a:lnTo>
                <a:lnTo>
                  <a:pt x="622399" y="1679552"/>
                </a:lnTo>
                <a:lnTo>
                  <a:pt x="638772" y="1604963"/>
                </a:lnTo>
                <a:lnTo>
                  <a:pt x="651614" y="1529394"/>
                </a:lnTo>
                <a:lnTo>
                  <a:pt x="660863" y="1452963"/>
                </a:lnTo>
                <a:lnTo>
                  <a:pt x="666458" y="1375790"/>
                </a:lnTo>
                <a:lnTo>
                  <a:pt x="668337" y="1297994"/>
                </a:lnTo>
                <a:lnTo>
                  <a:pt x="666458" y="1220198"/>
                </a:lnTo>
                <a:lnTo>
                  <a:pt x="660863" y="1143022"/>
                </a:lnTo>
                <a:lnTo>
                  <a:pt x="651614" y="1066587"/>
                </a:lnTo>
                <a:lnTo>
                  <a:pt x="638772" y="991012"/>
                </a:lnTo>
                <a:lnTo>
                  <a:pt x="622399" y="916417"/>
                </a:lnTo>
                <a:lnTo>
                  <a:pt x="602558" y="842921"/>
                </a:lnTo>
                <a:lnTo>
                  <a:pt x="579310" y="770645"/>
                </a:lnTo>
                <a:lnTo>
                  <a:pt x="552718" y="699708"/>
                </a:lnTo>
                <a:lnTo>
                  <a:pt x="522842" y="630230"/>
                </a:lnTo>
                <a:lnTo>
                  <a:pt x="489745" y="562331"/>
                </a:lnTo>
                <a:lnTo>
                  <a:pt x="453489" y="496130"/>
                </a:lnTo>
                <a:lnTo>
                  <a:pt x="414136" y="431747"/>
                </a:lnTo>
                <a:lnTo>
                  <a:pt x="371748" y="369301"/>
                </a:lnTo>
                <a:lnTo>
                  <a:pt x="326386" y="308913"/>
                </a:lnTo>
                <a:lnTo>
                  <a:pt x="278112" y="250703"/>
                </a:lnTo>
                <a:lnTo>
                  <a:pt x="226989" y="194789"/>
                </a:lnTo>
                <a:lnTo>
                  <a:pt x="173079" y="141292"/>
                </a:lnTo>
                <a:lnTo>
                  <a:pt x="116442" y="90331"/>
                </a:lnTo>
                <a:lnTo>
                  <a:pt x="57141" y="42027"/>
                </a:lnTo>
                <a:lnTo>
                  <a:pt x="0" y="0"/>
                </a:lnTo>
                <a:close/>
              </a:path>
            </a:pathLst>
          </a:custGeom>
          <a:solidFill>
            <a:srgbClr val="006666"/>
          </a:solidFill>
        </p:spPr>
        <p:txBody>
          <a:bodyPr wrap="square" lIns="0" tIns="0" rIns="0" bIns="0" rtlCol="0">
            <a:noAutofit/>
          </a:bodyPr>
          <a:lstStyle/>
          <a:p>
            <a:pPr defTabSz="914400"/>
            <a:endParaRPr smtClean="0">
              <a:solidFill>
                <a:prstClr val="black"/>
              </a:solidFill>
            </a:endParaRPr>
          </a:p>
        </p:txBody>
      </p:sp>
      <p:sp>
        <p:nvSpPr>
          <p:cNvPr id="18" name="bk object 18"/>
          <p:cNvSpPr/>
          <p:nvPr/>
        </p:nvSpPr>
        <p:spPr>
          <a:xfrm>
            <a:off x="1371600" y="1524000"/>
            <a:ext cx="7315200" cy="0"/>
          </a:xfrm>
          <a:custGeom>
            <a:avLst/>
            <a:gdLst/>
            <a:ahLst/>
            <a:cxnLst/>
            <a:rect l="l" t="t" r="r" b="b"/>
            <a:pathLst>
              <a:path w="7315200">
                <a:moveTo>
                  <a:pt x="0" y="0"/>
                </a:moveTo>
                <a:lnTo>
                  <a:pt x="7315200" y="0"/>
                </a:lnTo>
              </a:path>
            </a:pathLst>
          </a:custGeom>
          <a:ln w="12700">
            <a:solidFill>
              <a:srgbClr val="000000"/>
            </a:solidFill>
          </a:ln>
        </p:spPr>
        <p:txBody>
          <a:bodyPr wrap="square" lIns="0" tIns="0" rIns="0" bIns="0" rtlCol="0">
            <a:noAutofit/>
          </a:bodyPr>
          <a:lstStyle/>
          <a:p>
            <a:pPr defTabSz="914400"/>
            <a:endParaRPr smtClean="0">
              <a:solidFill>
                <a:prstClr val="black"/>
              </a:solidFill>
            </a:endParaRPr>
          </a:p>
        </p:txBody>
      </p:sp>
      <p:sp>
        <p:nvSpPr>
          <p:cNvPr id="19" name="bk object 19"/>
          <p:cNvSpPr/>
          <p:nvPr/>
        </p:nvSpPr>
        <p:spPr>
          <a:xfrm>
            <a:off x="615950" y="1092200"/>
            <a:ext cx="6403975" cy="4797425"/>
          </a:xfrm>
          <a:prstGeom prst="rect">
            <a:avLst/>
          </a:prstGeom>
          <a:blipFill>
            <a:blip r:embed="rId2" cstate="print"/>
            <a:stretch>
              <a:fillRect/>
            </a:stretch>
          </a:blipFill>
        </p:spPr>
        <p:txBody>
          <a:bodyPr wrap="square" lIns="0" tIns="0" rIns="0" bIns="0" rtlCol="0">
            <a:noAutofit/>
          </a:bodyPr>
          <a:lstStyle/>
          <a:p>
            <a:pPr defTabSz="914400"/>
            <a:endParaRPr smtClean="0">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11/7/2014</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53216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69007"/>
            <a:ext cx="876300" cy="2557785"/>
          </a:xfrm>
          <a:custGeom>
            <a:avLst/>
            <a:gdLst/>
            <a:ahLst/>
            <a:cxnLst/>
            <a:rect l="l" t="t" r="r" b="b"/>
            <a:pathLst>
              <a:path w="876300" h="2557785">
                <a:moveTo>
                  <a:pt x="0" y="0"/>
                </a:moveTo>
                <a:lnTo>
                  <a:pt x="0" y="2557785"/>
                </a:lnTo>
                <a:lnTo>
                  <a:pt x="76336" y="2515254"/>
                </a:lnTo>
                <a:lnTo>
                  <a:pt x="154030" y="2467377"/>
                </a:lnTo>
                <a:lnTo>
                  <a:pt x="228220" y="2416932"/>
                </a:lnTo>
                <a:lnTo>
                  <a:pt x="298828" y="2364037"/>
                </a:lnTo>
                <a:lnTo>
                  <a:pt x="365772" y="2308807"/>
                </a:lnTo>
                <a:lnTo>
                  <a:pt x="428974" y="2251357"/>
                </a:lnTo>
                <a:lnTo>
                  <a:pt x="488354" y="2191804"/>
                </a:lnTo>
                <a:lnTo>
                  <a:pt x="543833" y="2130263"/>
                </a:lnTo>
                <a:lnTo>
                  <a:pt x="595331" y="2066850"/>
                </a:lnTo>
                <a:lnTo>
                  <a:pt x="642768" y="2001681"/>
                </a:lnTo>
                <a:lnTo>
                  <a:pt x="686065" y="1934872"/>
                </a:lnTo>
                <a:lnTo>
                  <a:pt x="725142" y="1866539"/>
                </a:lnTo>
                <a:lnTo>
                  <a:pt x="759920" y="1796797"/>
                </a:lnTo>
                <a:lnTo>
                  <a:pt x="790319" y="1725762"/>
                </a:lnTo>
                <a:lnTo>
                  <a:pt x="816259" y="1653550"/>
                </a:lnTo>
                <a:lnTo>
                  <a:pt x="837661" y="1580277"/>
                </a:lnTo>
                <a:lnTo>
                  <a:pt x="854446" y="1506059"/>
                </a:lnTo>
                <a:lnTo>
                  <a:pt x="866534" y="1431012"/>
                </a:lnTo>
                <a:lnTo>
                  <a:pt x="873845" y="1355251"/>
                </a:lnTo>
                <a:lnTo>
                  <a:pt x="876300" y="1278892"/>
                </a:lnTo>
                <a:lnTo>
                  <a:pt x="873845" y="1202516"/>
                </a:lnTo>
                <a:lnTo>
                  <a:pt x="866534" y="1126742"/>
                </a:lnTo>
                <a:lnTo>
                  <a:pt x="854446" y="1051684"/>
                </a:lnTo>
                <a:lnTo>
                  <a:pt x="837661" y="977458"/>
                </a:lnTo>
                <a:lnTo>
                  <a:pt x="816259" y="904181"/>
                </a:lnTo>
                <a:lnTo>
                  <a:pt x="790319" y="831967"/>
                </a:lnTo>
                <a:lnTo>
                  <a:pt x="759920" y="760932"/>
                </a:lnTo>
                <a:lnTo>
                  <a:pt x="725142" y="691191"/>
                </a:lnTo>
                <a:lnTo>
                  <a:pt x="686065" y="622861"/>
                </a:lnTo>
                <a:lnTo>
                  <a:pt x="642768" y="556056"/>
                </a:lnTo>
                <a:lnTo>
                  <a:pt x="595331" y="490892"/>
                </a:lnTo>
                <a:lnTo>
                  <a:pt x="543833" y="427485"/>
                </a:lnTo>
                <a:lnTo>
                  <a:pt x="488354" y="365951"/>
                </a:lnTo>
                <a:lnTo>
                  <a:pt x="428974" y="306404"/>
                </a:lnTo>
                <a:lnTo>
                  <a:pt x="365772" y="248960"/>
                </a:lnTo>
                <a:lnTo>
                  <a:pt x="298828" y="193735"/>
                </a:lnTo>
                <a:lnTo>
                  <a:pt x="228220" y="140845"/>
                </a:lnTo>
                <a:lnTo>
                  <a:pt x="154030" y="90404"/>
                </a:lnTo>
                <a:lnTo>
                  <a:pt x="76336" y="42529"/>
                </a:lnTo>
                <a:lnTo>
                  <a:pt x="0" y="0"/>
                </a:lnTo>
                <a:close/>
              </a:path>
            </a:pathLst>
          </a:custGeom>
          <a:solidFill>
            <a:srgbClr val="99CCCC"/>
          </a:solidFill>
        </p:spPr>
        <p:txBody>
          <a:bodyPr wrap="square" lIns="0" tIns="0" rIns="0" bIns="0" rtlCol="0">
            <a:noAutofit/>
          </a:bodyPr>
          <a:lstStyle/>
          <a:p>
            <a:pPr defTabSz="914400"/>
            <a:endParaRPr smtClean="0">
              <a:solidFill>
                <a:prstClr val="black"/>
              </a:solidFill>
            </a:endParaRPr>
          </a:p>
        </p:txBody>
      </p:sp>
      <p:sp>
        <p:nvSpPr>
          <p:cNvPr id="17" name="bk object 17"/>
          <p:cNvSpPr/>
          <p:nvPr/>
        </p:nvSpPr>
        <p:spPr>
          <a:xfrm>
            <a:off x="0" y="279218"/>
            <a:ext cx="668337" cy="2595862"/>
          </a:xfrm>
          <a:custGeom>
            <a:avLst/>
            <a:gdLst/>
            <a:ahLst/>
            <a:cxnLst/>
            <a:rect l="l" t="t" r="r" b="b"/>
            <a:pathLst>
              <a:path w="668337" h="2595862">
                <a:moveTo>
                  <a:pt x="0" y="0"/>
                </a:moveTo>
                <a:lnTo>
                  <a:pt x="0" y="2595862"/>
                </a:lnTo>
                <a:lnTo>
                  <a:pt x="57141" y="2553836"/>
                </a:lnTo>
                <a:lnTo>
                  <a:pt x="116442" y="2505534"/>
                </a:lnTo>
                <a:lnTo>
                  <a:pt x="173079" y="2454577"/>
                </a:lnTo>
                <a:lnTo>
                  <a:pt x="226989" y="2401086"/>
                </a:lnTo>
                <a:lnTo>
                  <a:pt x="278112" y="2345179"/>
                </a:lnTo>
                <a:lnTo>
                  <a:pt x="326386" y="2286976"/>
                </a:lnTo>
                <a:lnTo>
                  <a:pt x="371748" y="2226596"/>
                </a:lnTo>
                <a:lnTo>
                  <a:pt x="414136" y="2164160"/>
                </a:lnTo>
                <a:lnTo>
                  <a:pt x="453489" y="2099786"/>
                </a:lnTo>
                <a:lnTo>
                  <a:pt x="489745" y="2033594"/>
                </a:lnTo>
                <a:lnTo>
                  <a:pt x="522842" y="1965704"/>
                </a:lnTo>
                <a:lnTo>
                  <a:pt x="552718" y="1896235"/>
                </a:lnTo>
                <a:lnTo>
                  <a:pt x="579310" y="1825307"/>
                </a:lnTo>
                <a:lnTo>
                  <a:pt x="602558" y="1753040"/>
                </a:lnTo>
                <a:lnTo>
                  <a:pt x="622399" y="1679552"/>
                </a:lnTo>
                <a:lnTo>
                  <a:pt x="638772" y="1604963"/>
                </a:lnTo>
                <a:lnTo>
                  <a:pt x="651614" y="1529394"/>
                </a:lnTo>
                <a:lnTo>
                  <a:pt x="660863" y="1452963"/>
                </a:lnTo>
                <a:lnTo>
                  <a:pt x="666458" y="1375790"/>
                </a:lnTo>
                <a:lnTo>
                  <a:pt x="668337" y="1297994"/>
                </a:lnTo>
                <a:lnTo>
                  <a:pt x="666458" y="1220198"/>
                </a:lnTo>
                <a:lnTo>
                  <a:pt x="660863" y="1143022"/>
                </a:lnTo>
                <a:lnTo>
                  <a:pt x="651614" y="1066587"/>
                </a:lnTo>
                <a:lnTo>
                  <a:pt x="638772" y="991012"/>
                </a:lnTo>
                <a:lnTo>
                  <a:pt x="622399" y="916417"/>
                </a:lnTo>
                <a:lnTo>
                  <a:pt x="602558" y="842921"/>
                </a:lnTo>
                <a:lnTo>
                  <a:pt x="579310" y="770645"/>
                </a:lnTo>
                <a:lnTo>
                  <a:pt x="552718" y="699708"/>
                </a:lnTo>
                <a:lnTo>
                  <a:pt x="522842" y="630230"/>
                </a:lnTo>
                <a:lnTo>
                  <a:pt x="489745" y="562331"/>
                </a:lnTo>
                <a:lnTo>
                  <a:pt x="453489" y="496130"/>
                </a:lnTo>
                <a:lnTo>
                  <a:pt x="414136" y="431747"/>
                </a:lnTo>
                <a:lnTo>
                  <a:pt x="371748" y="369301"/>
                </a:lnTo>
                <a:lnTo>
                  <a:pt x="326386" y="308913"/>
                </a:lnTo>
                <a:lnTo>
                  <a:pt x="278112" y="250703"/>
                </a:lnTo>
                <a:lnTo>
                  <a:pt x="226989" y="194789"/>
                </a:lnTo>
                <a:lnTo>
                  <a:pt x="173079" y="141292"/>
                </a:lnTo>
                <a:lnTo>
                  <a:pt x="116442" y="90331"/>
                </a:lnTo>
                <a:lnTo>
                  <a:pt x="57141" y="42027"/>
                </a:lnTo>
                <a:lnTo>
                  <a:pt x="0" y="0"/>
                </a:lnTo>
                <a:close/>
              </a:path>
            </a:pathLst>
          </a:custGeom>
          <a:solidFill>
            <a:srgbClr val="006666"/>
          </a:solidFill>
        </p:spPr>
        <p:txBody>
          <a:bodyPr wrap="square" lIns="0" tIns="0" rIns="0" bIns="0" rtlCol="0">
            <a:noAutofit/>
          </a:bodyPr>
          <a:lstStyle/>
          <a:p>
            <a:pPr defTabSz="914400"/>
            <a:endParaRPr smtClean="0">
              <a:solidFill>
                <a:prstClr val="black"/>
              </a:solidFill>
            </a:endParaRPr>
          </a:p>
        </p:txBody>
      </p:sp>
      <p:sp>
        <p:nvSpPr>
          <p:cNvPr id="18" name="bk object 18"/>
          <p:cNvSpPr/>
          <p:nvPr/>
        </p:nvSpPr>
        <p:spPr>
          <a:xfrm>
            <a:off x="1371600" y="1524000"/>
            <a:ext cx="7315200" cy="0"/>
          </a:xfrm>
          <a:custGeom>
            <a:avLst/>
            <a:gdLst/>
            <a:ahLst/>
            <a:cxnLst/>
            <a:rect l="l" t="t" r="r" b="b"/>
            <a:pathLst>
              <a:path w="7315200">
                <a:moveTo>
                  <a:pt x="0" y="0"/>
                </a:moveTo>
                <a:lnTo>
                  <a:pt x="7315200" y="0"/>
                </a:lnTo>
              </a:path>
            </a:pathLst>
          </a:custGeom>
          <a:ln w="12700">
            <a:solidFill>
              <a:srgbClr val="000000"/>
            </a:solidFill>
          </a:ln>
        </p:spPr>
        <p:txBody>
          <a:bodyPr wrap="square" lIns="0" tIns="0" rIns="0" bIns="0" rtlCol="0">
            <a:noAutofit/>
          </a:bodyPr>
          <a:lstStyle/>
          <a:p>
            <a:pPr defTabSz="914400"/>
            <a:endParaRPr smtClean="0">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11/7/2014</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74793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69007"/>
            <a:ext cx="876300" cy="2557785"/>
          </a:xfrm>
          <a:custGeom>
            <a:avLst/>
            <a:gdLst/>
            <a:ahLst/>
            <a:cxnLst/>
            <a:rect l="l" t="t" r="r" b="b"/>
            <a:pathLst>
              <a:path w="876300" h="2557785">
                <a:moveTo>
                  <a:pt x="0" y="0"/>
                </a:moveTo>
                <a:lnTo>
                  <a:pt x="0" y="2557785"/>
                </a:lnTo>
                <a:lnTo>
                  <a:pt x="76336" y="2515254"/>
                </a:lnTo>
                <a:lnTo>
                  <a:pt x="154030" y="2467377"/>
                </a:lnTo>
                <a:lnTo>
                  <a:pt x="228220" y="2416932"/>
                </a:lnTo>
                <a:lnTo>
                  <a:pt x="298828" y="2364037"/>
                </a:lnTo>
                <a:lnTo>
                  <a:pt x="365772" y="2308807"/>
                </a:lnTo>
                <a:lnTo>
                  <a:pt x="428974" y="2251357"/>
                </a:lnTo>
                <a:lnTo>
                  <a:pt x="488354" y="2191804"/>
                </a:lnTo>
                <a:lnTo>
                  <a:pt x="543833" y="2130263"/>
                </a:lnTo>
                <a:lnTo>
                  <a:pt x="595331" y="2066850"/>
                </a:lnTo>
                <a:lnTo>
                  <a:pt x="642768" y="2001681"/>
                </a:lnTo>
                <a:lnTo>
                  <a:pt x="686065" y="1934872"/>
                </a:lnTo>
                <a:lnTo>
                  <a:pt x="725142" y="1866539"/>
                </a:lnTo>
                <a:lnTo>
                  <a:pt x="759920" y="1796797"/>
                </a:lnTo>
                <a:lnTo>
                  <a:pt x="790319" y="1725762"/>
                </a:lnTo>
                <a:lnTo>
                  <a:pt x="816259" y="1653550"/>
                </a:lnTo>
                <a:lnTo>
                  <a:pt x="837661" y="1580277"/>
                </a:lnTo>
                <a:lnTo>
                  <a:pt x="854446" y="1506059"/>
                </a:lnTo>
                <a:lnTo>
                  <a:pt x="866534" y="1431012"/>
                </a:lnTo>
                <a:lnTo>
                  <a:pt x="873845" y="1355251"/>
                </a:lnTo>
                <a:lnTo>
                  <a:pt x="876300" y="1278892"/>
                </a:lnTo>
                <a:lnTo>
                  <a:pt x="873845" y="1202516"/>
                </a:lnTo>
                <a:lnTo>
                  <a:pt x="866534" y="1126742"/>
                </a:lnTo>
                <a:lnTo>
                  <a:pt x="854446" y="1051684"/>
                </a:lnTo>
                <a:lnTo>
                  <a:pt x="837661" y="977458"/>
                </a:lnTo>
                <a:lnTo>
                  <a:pt x="816259" y="904181"/>
                </a:lnTo>
                <a:lnTo>
                  <a:pt x="790319" y="831967"/>
                </a:lnTo>
                <a:lnTo>
                  <a:pt x="759920" y="760932"/>
                </a:lnTo>
                <a:lnTo>
                  <a:pt x="725142" y="691191"/>
                </a:lnTo>
                <a:lnTo>
                  <a:pt x="686065" y="622861"/>
                </a:lnTo>
                <a:lnTo>
                  <a:pt x="642768" y="556056"/>
                </a:lnTo>
                <a:lnTo>
                  <a:pt x="595331" y="490892"/>
                </a:lnTo>
                <a:lnTo>
                  <a:pt x="543833" y="427485"/>
                </a:lnTo>
                <a:lnTo>
                  <a:pt x="488354" y="365951"/>
                </a:lnTo>
                <a:lnTo>
                  <a:pt x="428974" y="306404"/>
                </a:lnTo>
                <a:lnTo>
                  <a:pt x="365772" y="248960"/>
                </a:lnTo>
                <a:lnTo>
                  <a:pt x="298828" y="193735"/>
                </a:lnTo>
                <a:lnTo>
                  <a:pt x="228220" y="140845"/>
                </a:lnTo>
                <a:lnTo>
                  <a:pt x="154030" y="90404"/>
                </a:lnTo>
                <a:lnTo>
                  <a:pt x="76336" y="42529"/>
                </a:lnTo>
                <a:lnTo>
                  <a:pt x="0" y="0"/>
                </a:lnTo>
                <a:close/>
              </a:path>
            </a:pathLst>
          </a:custGeom>
          <a:solidFill>
            <a:srgbClr val="99CCCC"/>
          </a:solidFill>
        </p:spPr>
        <p:txBody>
          <a:bodyPr wrap="square" lIns="0" tIns="0" rIns="0" bIns="0" rtlCol="0">
            <a:noAutofit/>
          </a:bodyPr>
          <a:lstStyle/>
          <a:p>
            <a:pPr defTabSz="914400"/>
            <a:endParaRPr smtClean="0">
              <a:solidFill>
                <a:prstClr val="black"/>
              </a:solidFill>
            </a:endParaRPr>
          </a:p>
        </p:txBody>
      </p:sp>
      <p:sp>
        <p:nvSpPr>
          <p:cNvPr id="17" name="bk object 17"/>
          <p:cNvSpPr/>
          <p:nvPr/>
        </p:nvSpPr>
        <p:spPr>
          <a:xfrm>
            <a:off x="0" y="279218"/>
            <a:ext cx="668337" cy="2595862"/>
          </a:xfrm>
          <a:custGeom>
            <a:avLst/>
            <a:gdLst/>
            <a:ahLst/>
            <a:cxnLst/>
            <a:rect l="l" t="t" r="r" b="b"/>
            <a:pathLst>
              <a:path w="668337" h="2595862">
                <a:moveTo>
                  <a:pt x="0" y="0"/>
                </a:moveTo>
                <a:lnTo>
                  <a:pt x="0" y="2595862"/>
                </a:lnTo>
                <a:lnTo>
                  <a:pt x="57141" y="2553836"/>
                </a:lnTo>
                <a:lnTo>
                  <a:pt x="116442" y="2505534"/>
                </a:lnTo>
                <a:lnTo>
                  <a:pt x="173079" y="2454577"/>
                </a:lnTo>
                <a:lnTo>
                  <a:pt x="226989" y="2401086"/>
                </a:lnTo>
                <a:lnTo>
                  <a:pt x="278112" y="2345179"/>
                </a:lnTo>
                <a:lnTo>
                  <a:pt x="326386" y="2286976"/>
                </a:lnTo>
                <a:lnTo>
                  <a:pt x="371748" y="2226596"/>
                </a:lnTo>
                <a:lnTo>
                  <a:pt x="414136" y="2164160"/>
                </a:lnTo>
                <a:lnTo>
                  <a:pt x="453489" y="2099786"/>
                </a:lnTo>
                <a:lnTo>
                  <a:pt x="489745" y="2033594"/>
                </a:lnTo>
                <a:lnTo>
                  <a:pt x="522842" y="1965704"/>
                </a:lnTo>
                <a:lnTo>
                  <a:pt x="552718" y="1896235"/>
                </a:lnTo>
                <a:lnTo>
                  <a:pt x="579310" y="1825307"/>
                </a:lnTo>
                <a:lnTo>
                  <a:pt x="602558" y="1753040"/>
                </a:lnTo>
                <a:lnTo>
                  <a:pt x="622399" y="1679552"/>
                </a:lnTo>
                <a:lnTo>
                  <a:pt x="638772" y="1604963"/>
                </a:lnTo>
                <a:lnTo>
                  <a:pt x="651614" y="1529394"/>
                </a:lnTo>
                <a:lnTo>
                  <a:pt x="660863" y="1452963"/>
                </a:lnTo>
                <a:lnTo>
                  <a:pt x="666458" y="1375790"/>
                </a:lnTo>
                <a:lnTo>
                  <a:pt x="668337" y="1297994"/>
                </a:lnTo>
                <a:lnTo>
                  <a:pt x="666458" y="1220198"/>
                </a:lnTo>
                <a:lnTo>
                  <a:pt x="660863" y="1143022"/>
                </a:lnTo>
                <a:lnTo>
                  <a:pt x="651614" y="1066587"/>
                </a:lnTo>
                <a:lnTo>
                  <a:pt x="638772" y="991012"/>
                </a:lnTo>
                <a:lnTo>
                  <a:pt x="622399" y="916417"/>
                </a:lnTo>
                <a:lnTo>
                  <a:pt x="602558" y="842921"/>
                </a:lnTo>
                <a:lnTo>
                  <a:pt x="579310" y="770645"/>
                </a:lnTo>
                <a:lnTo>
                  <a:pt x="552718" y="699708"/>
                </a:lnTo>
                <a:lnTo>
                  <a:pt x="522842" y="630230"/>
                </a:lnTo>
                <a:lnTo>
                  <a:pt x="489745" y="562331"/>
                </a:lnTo>
                <a:lnTo>
                  <a:pt x="453489" y="496130"/>
                </a:lnTo>
                <a:lnTo>
                  <a:pt x="414136" y="431747"/>
                </a:lnTo>
                <a:lnTo>
                  <a:pt x="371748" y="369301"/>
                </a:lnTo>
                <a:lnTo>
                  <a:pt x="326386" y="308913"/>
                </a:lnTo>
                <a:lnTo>
                  <a:pt x="278112" y="250703"/>
                </a:lnTo>
                <a:lnTo>
                  <a:pt x="226989" y="194789"/>
                </a:lnTo>
                <a:lnTo>
                  <a:pt x="173079" y="141292"/>
                </a:lnTo>
                <a:lnTo>
                  <a:pt x="116442" y="90331"/>
                </a:lnTo>
                <a:lnTo>
                  <a:pt x="57141" y="42027"/>
                </a:lnTo>
                <a:lnTo>
                  <a:pt x="0" y="0"/>
                </a:lnTo>
                <a:close/>
              </a:path>
            </a:pathLst>
          </a:custGeom>
          <a:solidFill>
            <a:srgbClr val="006666"/>
          </a:solidFill>
        </p:spPr>
        <p:txBody>
          <a:bodyPr wrap="square" lIns="0" tIns="0" rIns="0" bIns="0" rtlCol="0">
            <a:noAutofit/>
          </a:bodyPr>
          <a:lstStyle/>
          <a:p>
            <a:pPr defTabSz="914400"/>
            <a:endParaRPr smtClean="0">
              <a:solidFill>
                <a:prstClr val="black"/>
              </a:solidFill>
            </a:endParaRPr>
          </a:p>
        </p:txBody>
      </p:sp>
      <p:sp>
        <p:nvSpPr>
          <p:cNvPr id="18" name="bk object 18"/>
          <p:cNvSpPr/>
          <p:nvPr/>
        </p:nvSpPr>
        <p:spPr>
          <a:xfrm>
            <a:off x="1371600" y="1524000"/>
            <a:ext cx="7315200" cy="0"/>
          </a:xfrm>
          <a:custGeom>
            <a:avLst/>
            <a:gdLst/>
            <a:ahLst/>
            <a:cxnLst/>
            <a:rect l="l" t="t" r="r" b="b"/>
            <a:pathLst>
              <a:path w="7315200">
                <a:moveTo>
                  <a:pt x="0" y="0"/>
                </a:moveTo>
                <a:lnTo>
                  <a:pt x="7315200" y="0"/>
                </a:lnTo>
              </a:path>
            </a:pathLst>
          </a:custGeom>
          <a:ln w="12700">
            <a:solidFill>
              <a:srgbClr val="000000"/>
            </a:solidFill>
          </a:ln>
        </p:spPr>
        <p:txBody>
          <a:bodyPr wrap="square" lIns="0" tIns="0" rIns="0" bIns="0" rtlCol="0">
            <a:noAutofit/>
          </a:bodyPr>
          <a:lstStyle/>
          <a:p>
            <a:pPr defTabSz="914400"/>
            <a:endParaRPr smtClean="0">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11/7/2014</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2658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61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057440"/>
            <a:ext cx="7772400" cy="1362075"/>
          </a:xfrm>
        </p:spPr>
        <p:txBody>
          <a:bodyPr anchor="t">
            <a:normAutofit/>
          </a:bodyPr>
          <a:lstStyle>
            <a:lvl1pPr algn="l">
              <a:defRPr sz="4400" b="1" cap="none" baseline="0"/>
            </a:lvl1pPr>
          </a:lstStyle>
          <a:p>
            <a:r>
              <a:rPr lang="en-US" dirty="0" smtClean="0"/>
              <a:t>Insert your focus area here</a:t>
            </a:r>
            <a:endParaRPr lang="en-US" dirty="0"/>
          </a:p>
        </p:txBody>
      </p:sp>
      <p:sp>
        <p:nvSpPr>
          <p:cNvPr id="3" name="Text Placeholder 2"/>
          <p:cNvSpPr>
            <a:spLocks noGrp="1"/>
          </p:cNvSpPr>
          <p:nvPr>
            <p:ph type="body" idx="1" hasCustomPrompt="1"/>
          </p:nvPr>
        </p:nvSpPr>
        <p:spPr>
          <a:xfrm>
            <a:off x="722313" y="1387153"/>
            <a:ext cx="7772400" cy="1500187"/>
          </a:xfrm>
        </p:spPr>
        <p:txBody>
          <a:bodyPr anchor="b">
            <a:normAutofit/>
          </a:bodyPr>
          <a:lstStyle>
            <a:lvl1pPr marL="0" indent="0">
              <a:buNone/>
              <a:defRPr sz="2400">
                <a:ln>
                  <a:noFill/>
                </a:ln>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This is a template for a section heading</a:t>
            </a:r>
          </a:p>
        </p:txBody>
      </p:sp>
      <p:cxnSp>
        <p:nvCxnSpPr>
          <p:cNvPr id="8" name="Straight Connector 7"/>
          <p:cNvCxnSpPr/>
          <p:nvPr userDrawn="1"/>
        </p:nvCxnSpPr>
        <p:spPr>
          <a:xfrm>
            <a:off x="722313" y="3023420"/>
            <a:ext cx="77724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77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71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44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44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6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553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94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or Statistic">
    <p:spTree>
      <p:nvGrpSpPr>
        <p:cNvPr id="1" name=""/>
        <p:cNvGrpSpPr/>
        <p:nvPr/>
      </p:nvGrpSpPr>
      <p:grpSpPr>
        <a:xfrm>
          <a:off x="0" y="0"/>
          <a:ext cx="0" cy="0"/>
          <a:chOff x="0" y="0"/>
          <a:chExt cx="0" cy="0"/>
        </a:xfrm>
      </p:grpSpPr>
      <p:sp>
        <p:nvSpPr>
          <p:cNvPr id="3" name="Rectangle 2"/>
          <p:cNvSpPr/>
          <p:nvPr userDrawn="1"/>
        </p:nvSpPr>
        <p:spPr>
          <a:xfrm>
            <a:off x="0" y="0"/>
            <a:ext cx="9153144"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997888" y="1281444"/>
            <a:ext cx="7109953" cy="2744334"/>
          </a:xfrm>
        </p:spPr>
        <p:txBody>
          <a:bodyPr anchor="b">
            <a:normAutofit/>
          </a:bodyPr>
          <a:lstStyle>
            <a:lvl1pPr marL="0" indent="0">
              <a:buNone/>
              <a:defRPr sz="4400" b="1" baseline="0">
                <a:solidFill>
                  <a:schemeClr val="bg1"/>
                </a:solidFill>
                <a:latin typeface="Myriad Pro"/>
                <a:cs typeface="Myriad Pro"/>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Use a slide like this to draw emphasis to a statistic, quote, or other bit of succinct and powerful text.</a:t>
            </a:r>
            <a:endParaRPr lang="en-US" dirty="0"/>
          </a:p>
        </p:txBody>
      </p:sp>
      <p:cxnSp>
        <p:nvCxnSpPr>
          <p:cNvPr id="10" name="Straight Connector 9"/>
          <p:cNvCxnSpPr/>
          <p:nvPr userDrawn="1"/>
        </p:nvCxnSpPr>
        <p:spPr>
          <a:xfrm>
            <a:off x="997888" y="4173198"/>
            <a:ext cx="710995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998538" y="4263570"/>
            <a:ext cx="7108825" cy="884238"/>
          </a:xfrm>
        </p:spPr>
        <p:txBody>
          <a:bodyPr>
            <a:noAutofit/>
          </a:bodyPr>
          <a:lstStyle>
            <a:lvl1pPr marL="0" indent="0" algn="r">
              <a:buNone/>
              <a:defRPr sz="2400" i="1">
                <a:solidFill>
                  <a:srgbClr val="FFFFFF"/>
                </a:solidFill>
              </a:defRPr>
            </a:lvl1pPr>
            <a:lvl2pPr marL="457200" indent="0" algn="r">
              <a:buNone/>
              <a:defRPr sz="2400" i="1"/>
            </a:lvl2pPr>
            <a:lvl3pPr marL="914400" indent="0" algn="r">
              <a:buNone/>
              <a:defRPr sz="2400" i="1"/>
            </a:lvl3pPr>
            <a:lvl4pPr marL="1371600" indent="0" algn="r">
              <a:buNone/>
              <a:defRPr sz="2400" i="1"/>
            </a:lvl4pPr>
            <a:lvl5pPr marL="1828800" indent="0" algn="r">
              <a:buNone/>
              <a:defRPr sz="2400" i="1"/>
            </a:lvl5pPr>
          </a:lstStyle>
          <a:p>
            <a:pPr lvl="0"/>
            <a:r>
              <a:rPr lang="en-US" dirty="0" smtClean="0"/>
              <a:t>- Credit your source here</a:t>
            </a:r>
            <a:endParaRPr lang="en-US" dirty="0"/>
          </a:p>
        </p:txBody>
      </p:sp>
    </p:spTree>
    <p:extLst>
      <p:ext uri="{BB962C8B-B14F-4D97-AF65-F5344CB8AC3E}">
        <p14:creationId xmlns:p14="http://schemas.microsoft.com/office/powerpoint/2010/main" val="336623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25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Title of the slide</a:t>
            </a:r>
            <a:endParaRPr lang="en-US" dirty="0"/>
          </a:p>
        </p:txBody>
      </p:sp>
      <p:sp>
        <p:nvSpPr>
          <p:cNvPr id="3" name="Text Placeholder 2"/>
          <p:cNvSpPr>
            <a:spLocks noGrp="1"/>
          </p:cNvSpPr>
          <p:nvPr>
            <p:ph type="body" idx="1"/>
          </p:nvPr>
        </p:nvSpPr>
        <p:spPr>
          <a:xfrm>
            <a:off x="457200" y="1600201"/>
            <a:ext cx="8229600" cy="3514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6148843"/>
            <a:ext cx="9153144" cy="731837"/>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023639" y="5624750"/>
            <a:ext cx="1096725" cy="10967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erinatal-Ico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55598" y="5452403"/>
            <a:ext cx="1210127" cy="1210127"/>
          </a:xfrm>
          <a:prstGeom prst="rect">
            <a:avLst/>
          </a:prstGeom>
        </p:spPr>
      </p:pic>
      <p:sp>
        <p:nvSpPr>
          <p:cNvPr id="11" name="TextBox 10"/>
          <p:cNvSpPr txBox="1"/>
          <p:nvPr/>
        </p:nvSpPr>
        <p:spPr>
          <a:xfrm>
            <a:off x="451653" y="6322804"/>
            <a:ext cx="3834729" cy="338554"/>
          </a:xfrm>
          <a:prstGeom prst="rect">
            <a:avLst/>
          </a:prstGeom>
          <a:noFill/>
        </p:spPr>
        <p:txBody>
          <a:bodyPr wrap="square" rtlCol="0">
            <a:spAutoFit/>
          </a:bodyPr>
          <a:lstStyle/>
          <a:p>
            <a:r>
              <a:rPr lang="en-US" sz="1600" b="0" i="0" dirty="0" smtClean="0">
                <a:solidFill>
                  <a:schemeClr val="bg1"/>
                </a:solidFill>
                <a:latin typeface="Myriad Pro"/>
                <a:cs typeface="Myriad Pro"/>
              </a:rPr>
              <a:t>West Virginia Perinatal Partnership</a:t>
            </a:r>
            <a:endParaRPr lang="en-US" sz="1600" b="0" i="0" dirty="0">
              <a:solidFill>
                <a:schemeClr val="bg1"/>
              </a:solidFill>
              <a:latin typeface="Myriad Pro"/>
              <a:cs typeface="Myriad Pro"/>
            </a:endParaRPr>
          </a:p>
        </p:txBody>
      </p:sp>
      <p:sp>
        <p:nvSpPr>
          <p:cNvPr id="13" name="TextBox 12"/>
          <p:cNvSpPr txBox="1"/>
          <p:nvPr/>
        </p:nvSpPr>
        <p:spPr>
          <a:xfrm>
            <a:off x="5774943" y="6225615"/>
            <a:ext cx="3670988" cy="307777"/>
          </a:xfrm>
          <a:prstGeom prst="rect">
            <a:avLst/>
          </a:prstGeom>
          <a:noFill/>
        </p:spPr>
        <p:txBody>
          <a:bodyPr wrap="square" rtlCol="0">
            <a:spAutoFit/>
          </a:bodyPr>
          <a:lstStyle/>
          <a:p>
            <a:r>
              <a:rPr lang="en-US" sz="1400" b="0" i="1" dirty="0" smtClean="0">
                <a:solidFill>
                  <a:schemeClr val="bg1"/>
                </a:solidFill>
                <a:latin typeface="Adobe Garamond Pro"/>
                <a:cs typeface="Adobe Garamond Pro"/>
              </a:rPr>
              <a:t>Working together for</a:t>
            </a:r>
            <a:endParaRPr lang="en-US" sz="1400" b="0" i="0" dirty="0">
              <a:solidFill>
                <a:schemeClr val="bg1"/>
              </a:solidFill>
              <a:latin typeface="Myriad Pro"/>
              <a:cs typeface="Myriad Pro"/>
            </a:endParaRPr>
          </a:p>
        </p:txBody>
      </p:sp>
      <p:sp>
        <p:nvSpPr>
          <p:cNvPr id="14" name="TextBox 13"/>
          <p:cNvSpPr txBox="1"/>
          <p:nvPr/>
        </p:nvSpPr>
        <p:spPr>
          <a:xfrm>
            <a:off x="6394020" y="6425038"/>
            <a:ext cx="2348852" cy="307777"/>
          </a:xfrm>
          <a:prstGeom prst="rect">
            <a:avLst/>
          </a:prstGeom>
          <a:noFill/>
        </p:spPr>
        <p:txBody>
          <a:bodyPr wrap="square" rtlCol="0">
            <a:spAutoFit/>
          </a:bodyPr>
          <a:lstStyle/>
          <a:p>
            <a:r>
              <a:rPr lang="en-US" sz="1400" b="0" i="0" dirty="0" smtClean="0">
                <a:solidFill>
                  <a:schemeClr val="bg1"/>
                </a:solidFill>
                <a:latin typeface="Myriad Pro"/>
                <a:cs typeface="Myriad Pro"/>
              </a:rPr>
              <a:t>healthier mothers and babies</a:t>
            </a:r>
            <a:endParaRPr lang="en-US" sz="1400" b="0" i="0" dirty="0">
              <a:solidFill>
                <a:schemeClr val="bg1"/>
              </a:solidFill>
              <a:latin typeface="Myriad Pro"/>
              <a:cs typeface="Myriad Pro"/>
            </a:endParaRPr>
          </a:p>
        </p:txBody>
      </p:sp>
    </p:spTree>
    <p:extLst>
      <p:ext uri="{BB962C8B-B14F-4D97-AF65-F5344CB8AC3E}">
        <p14:creationId xmlns:p14="http://schemas.microsoft.com/office/powerpoint/2010/main" val="2349335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6" r:id="rId9"/>
    <p:sldLayoutId id="2147483657" r:id="rId10"/>
    <p:sldLayoutId id="2147483658" r:id="rId11"/>
  </p:sldLayoutIdLst>
  <p:txStyles>
    <p:titleStyle>
      <a:lvl1pPr algn="l" defTabSz="457200" rtl="0" eaLnBrk="1" latinLnBrk="0" hangingPunct="1">
        <a:spcBef>
          <a:spcPct val="0"/>
        </a:spcBef>
        <a:buNone/>
        <a:defRPr sz="4400" b="1" i="0" kern="1200">
          <a:solidFill>
            <a:schemeClr val="tx2"/>
          </a:solidFill>
          <a:latin typeface="Myriad Pro"/>
          <a:ea typeface="+mj-ea"/>
          <a:cs typeface="Myriad Pro"/>
        </a:defRPr>
      </a:lvl1pPr>
    </p:titleStyle>
    <p:bodyStyle>
      <a:lvl1pPr marL="342900" indent="-342900" algn="l" defTabSz="457200" rtl="0" eaLnBrk="1" latinLnBrk="0" hangingPunct="1">
        <a:lnSpc>
          <a:spcPct val="90000"/>
        </a:lnSpc>
        <a:spcBef>
          <a:spcPts val="1968"/>
        </a:spcBef>
        <a:buClr>
          <a:schemeClr val="accent1"/>
        </a:buClr>
        <a:buSzPct val="80000"/>
        <a:buFontTx/>
        <a:buBlip>
          <a:blip r:embed="rId14"/>
        </a:buBlip>
        <a:defRPr sz="3200" kern="1200">
          <a:solidFill>
            <a:schemeClr val="tx1"/>
          </a:solidFill>
          <a:latin typeface="Adobe Garamond Pro"/>
          <a:ea typeface="+mn-ea"/>
          <a:cs typeface="Adobe Garamond Pro"/>
        </a:defRPr>
      </a:lvl1pPr>
      <a:lvl2pPr marL="742950" indent="-285750" algn="l" defTabSz="457200" rtl="0" eaLnBrk="1" latinLnBrk="0" hangingPunct="1">
        <a:lnSpc>
          <a:spcPct val="90000"/>
        </a:lnSpc>
        <a:spcBef>
          <a:spcPts val="1968"/>
        </a:spcBef>
        <a:buClr>
          <a:schemeClr val="accent1"/>
        </a:buClr>
        <a:buFont typeface="Arial"/>
        <a:buChar char="–"/>
        <a:defRPr sz="2800" kern="1200">
          <a:solidFill>
            <a:schemeClr val="tx1"/>
          </a:solidFill>
          <a:latin typeface="Adobe Garamond Pro"/>
          <a:ea typeface="+mn-ea"/>
          <a:cs typeface="Adobe Garamond Pro"/>
        </a:defRPr>
      </a:lvl2pPr>
      <a:lvl3pPr marL="1143000" indent="-228600" algn="l" defTabSz="457200" rtl="0" eaLnBrk="1" latinLnBrk="0" hangingPunct="1">
        <a:lnSpc>
          <a:spcPct val="90000"/>
        </a:lnSpc>
        <a:spcBef>
          <a:spcPts val="1968"/>
        </a:spcBef>
        <a:buClr>
          <a:schemeClr val="accent1"/>
        </a:buClr>
        <a:buFont typeface="Arial"/>
        <a:buChar char="•"/>
        <a:defRPr sz="2400" kern="1200">
          <a:solidFill>
            <a:schemeClr val="tx1"/>
          </a:solidFill>
          <a:latin typeface="Adobe Garamond Pro"/>
          <a:ea typeface="+mn-ea"/>
          <a:cs typeface="Adobe Garamond Pro"/>
        </a:defRPr>
      </a:lvl3pPr>
      <a:lvl4pPr marL="1600200" indent="-228600" algn="l" defTabSz="457200" rtl="0" eaLnBrk="1" latinLnBrk="0" hangingPunct="1">
        <a:lnSpc>
          <a:spcPct val="90000"/>
        </a:lnSpc>
        <a:spcBef>
          <a:spcPts val="1968"/>
        </a:spcBef>
        <a:buClr>
          <a:schemeClr val="accent1"/>
        </a:buClr>
        <a:buFont typeface="Arial"/>
        <a:buChar char="–"/>
        <a:defRPr sz="2000" kern="1200">
          <a:solidFill>
            <a:schemeClr val="tx1"/>
          </a:solidFill>
          <a:latin typeface="Adobe Garamond Pro"/>
          <a:ea typeface="+mn-ea"/>
          <a:cs typeface="Adobe Garamond Pro"/>
        </a:defRPr>
      </a:lvl4pPr>
      <a:lvl5pPr marL="2057400" indent="-228600" algn="l" defTabSz="457200" rtl="0" eaLnBrk="1" latinLnBrk="0" hangingPunct="1">
        <a:lnSpc>
          <a:spcPct val="90000"/>
        </a:lnSpc>
        <a:spcBef>
          <a:spcPts val="1968"/>
        </a:spcBef>
        <a:buClr>
          <a:schemeClr val="accent1"/>
        </a:buClr>
        <a:buFont typeface="Arial"/>
        <a:buChar char="»"/>
        <a:defRPr sz="200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69007"/>
            <a:ext cx="876300" cy="2557785"/>
          </a:xfrm>
          <a:custGeom>
            <a:avLst/>
            <a:gdLst/>
            <a:ahLst/>
            <a:cxnLst/>
            <a:rect l="l" t="t" r="r" b="b"/>
            <a:pathLst>
              <a:path w="876300" h="2557785">
                <a:moveTo>
                  <a:pt x="0" y="0"/>
                </a:moveTo>
                <a:lnTo>
                  <a:pt x="0" y="2557785"/>
                </a:lnTo>
                <a:lnTo>
                  <a:pt x="76336" y="2515254"/>
                </a:lnTo>
                <a:lnTo>
                  <a:pt x="154030" y="2467377"/>
                </a:lnTo>
                <a:lnTo>
                  <a:pt x="228220" y="2416932"/>
                </a:lnTo>
                <a:lnTo>
                  <a:pt x="298828" y="2364037"/>
                </a:lnTo>
                <a:lnTo>
                  <a:pt x="365772" y="2308807"/>
                </a:lnTo>
                <a:lnTo>
                  <a:pt x="428974" y="2251357"/>
                </a:lnTo>
                <a:lnTo>
                  <a:pt x="488354" y="2191804"/>
                </a:lnTo>
                <a:lnTo>
                  <a:pt x="543833" y="2130263"/>
                </a:lnTo>
                <a:lnTo>
                  <a:pt x="595331" y="2066850"/>
                </a:lnTo>
                <a:lnTo>
                  <a:pt x="642768" y="2001681"/>
                </a:lnTo>
                <a:lnTo>
                  <a:pt x="686065" y="1934872"/>
                </a:lnTo>
                <a:lnTo>
                  <a:pt x="725142" y="1866539"/>
                </a:lnTo>
                <a:lnTo>
                  <a:pt x="759920" y="1796797"/>
                </a:lnTo>
                <a:lnTo>
                  <a:pt x="790319" y="1725762"/>
                </a:lnTo>
                <a:lnTo>
                  <a:pt x="816259" y="1653550"/>
                </a:lnTo>
                <a:lnTo>
                  <a:pt x="837661" y="1580277"/>
                </a:lnTo>
                <a:lnTo>
                  <a:pt x="854446" y="1506059"/>
                </a:lnTo>
                <a:lnTo>
                  <a:pt x="866534" y="1431012"/>
                </a:lnTo>
                <a:lnTo>
                  <a:pt x="873845" y="1355251"/>
                </a:lnTo>
                <a:lnTo>
                  <a:pt x="876300" y="1278892"/>
                </a:lnTo>
                <a:lnTo>
                  <a:pt x="873845" y="1202516"/>
                </a:lnTo>
                <a:lnTo>
                  <a:pt x="866534" y="1126742"/>
                </a:lnTo>
                <a:lnTo>
                  <a:pt x="854446" y="1051684"/>
                </a:lnTo>
                <a:lnTo>
                  <a:pt x="837661" y="977458"/>
                </a:lnTo>
                <a:lnTo>
                  <a:pt x="816259" y="904181"/>
                </a:lnTo>
                <a:lnTo>
                  <a:pt x="790319" y="831967"/>
                </a:lnTo>
                <a:lnTo>
                  <a:pt x="759920" y="760932"/>
                </a:lnTo>
                <a:lnTo>
                  <a:pt x="725142" y="691191"/>
                </a:lnTo>
                <a:lnTo>
                  <a:pt x="686065" y="622861"/>
                </a:lnTo>
                <a:lnTo>
                  <a:pt x="642768" y="556056"/>
                </a:lnTo>
                <a:lnTo>
                  <a:pt x="595331" y="490892"/>
                </a:lnTo>
                <a:lnTo>
                  <a:pt x="543833" y="427485"/>
                </a:lnTo>
                <a:lnTo>
                  <a:pt x="488354" y="365951"/>
                </a:lnTo>
                <a:lnTo>
                  <a:pt x="428974" y="306404"/>
                </a:lnTo>
                <a:lnTo>
                  <a:pt x="365772" y="248960"/>
                </a:lnTo>
                <a:lnTo>
                  <a:pt x="298828" y="193735"/>
                </a:lnTo>
                <a:lnTo>
                  <a:pt x="228220" y="140845"/>
                </a:lnTo>
                <a:lnTo>
                  <a:pt x="154030" y="90404"/>
                </a:lnTo>
                <a:lnTo>
                  <a:pt x="76336" y="42529"/>
                </a:lnTo>
                <a:lnTo>
                  <a:pt x="0" y="0"/>
                </a:lnTo>
                <a:close/>
              </a:path>
            </a:pathLst>
          </a:custGeom>
          <a:solidFill>
            <a:srgbClr val="99CCCC"/>
          </a:solidFill>
        </p:spPr>
        <p:txBody>
          <a:bodyPr wrap="square" lIns="0" tIns="0" rIns="0" bIns="0" rtlCol="0">
            <a:noAutofit/>
          </a:bodyPr>
          <a:lstStyle/>
          <a:p>
            <a:pPr defTabSz="914400"/>
            <a:endParaRPr smtClean="0">
              <a:solidFill>
                <a:prstClr val="black"/>
              </a:solidFill>
            </a:endParaRPr>
          </a:p>
        </p:txBody>
      </p:sp>
      <p:sp>
        <p:nvSpPr>
          <p:cNvPr id="17" name="bk object 17"/>
          <p:cNvSpPr/>
          <p:nvPr/>
        </p:nvSpPr>
        <p:spPr>
          <a:xfrm>
            <a:off x="0" y="279218"/>
            <a:ext cx="668337" cy="2595862"/>
          </a:xfrm>
          <a:custGeom>
            <a:avLst/>
            <a:gdLst/>
            <a:ahLst/>
            <a:cxnLst/>
            <a:rect l="l" t="t" r="r" b="b"/>
            <a:pathLst>
              <a:path w="668337" h="2595862">
                <a:moveTo>
                  <a:pt x="0" y="0"/>
                </a:moveTo>
                <a:lnTo>
                  <a:pt x="0" y="2595862"/>
                </a:lnTo>
                <a:lnTo>
                  <a:pt x="57141" y="2553836"/>
                </a:lnTo>
                <a:lnTo>
                  <a:pt x="116442" y="2505534"/>
                </a:lnTo>
                <a:lnTo>
                  <a:pt x="173079" y="2454577"/>
                </a:lnTo>
                <a:lnTo>
                  <a:pt x="226989" y="2401086"/>
                </a:lnTo>
                <a:lnTo>
                  <a:pt x="278112" y="2345179"/>
                </a:lnTo>
                <a:lnTo>
                  <a:pt x="326386" y="2286976"/>
                </a:lnTo>
                <a:lnTo>
                  <a:pt x="371748" y="2226596"/>
                </a:lnTo>
                <a:lnTo>
                  <a:pt x="414136" y="2164160"/>
                </a:lnTo>
                <a:lnTo>
                  <a:pt x="453489" y="2099786"/>
                </a:lnTo>
                <a:lnTo>
                  <a:pt x="489745" y="2033594"/>
                </a:lnTo>
                <a:lnTo>
                  <a:pt x="522842" y="1965704"/>
                </a:lnTo>
                <a:lnTo>
                  <a:pt x="552718" y="1896235"/>
                </a:lnTo>
                <a:lnTo>
                  <a:pt x="579310" y="1825307"/>
                </a:lnTo>
                <a:lnTo>
                  <a:pt x="602558" y="1753040"/>
                </a:lnTo>
                <a:lnTo>
                  <a:pt x="622399" y="1679552"/>
                </a:lnTo>
                <a:lnTo>
                  <a:pt x="638772" y="1604963"/>
                </a:lnTo>
                <a:lnTo>
                  <a:pt x="651614" y="1529394"/>
                </a:lnTo>
                <a:lnTo>
                  <a:pt x="660863" y="1452963"/>
                </a:lnTo>
                <a:lnTo>
                  <a:pt x="666458" y="1375790"/>
                </a:lnTo>
                <a:lnTo>
                  <a:pt x="668337" y="1297994"/>
                </a:lnTo>
                <a:lnTo>
                  <a:pt x="666458" y="1220198"/>
                </a:lnTo>
                <a:lnTo>
                  <a:pt x="660863" y="1143022"/>
                </a:lnTo>
                <a:lnTo>
                  <a:pt x="651614" y="1066587"/>
                </a:lnTo>
                <a:lnTo>
                  <a:pt x="638772" y="991012"/>
                </a:lnTo>
                <a:lnTo>
                  <a:pt x="622399" y="916417"/>
                </a:lnTo>
                <a:lnTo>
                  <a:pt x="602558" y="842921"/>
                </a:lnTo>
                <a:lnTo>
                  <a:pt x="579310" y="770645"/>
                </a:lnTo>
                <a:lnTo>
                  <a:pt x="552718" y="699708"/>
                </a:lnTo>
                <a:lnTo>
                  <a:pt x="522842" y="630230"/>
                </a:lnTo>
                <a:lnTo>
                  <a:pt x="489745" y="562331"/>
                </a:lnTo>
                <a:lnTo>
                  <a:pt x="453489" y="496130"/>
                </a:lnTo>
                <a:lnTo>
                  <a:pt x="414136" y="431747"/>
                </a:lnTo>
                <a:lnTo>
                  <a:pt x="371748" y="369301"/>
                </a:lnTo>
                <a:lnTo>
                  <a:pt x="326386" y="308913"/>
                </a:lnTo>
                <a:lnTo>
                  <a:pt x="278112" y="250703"/>
                </a:lnTo>
                <a:lnTo>
                  <a:pt x="226989" y="194789"/>
                </a:lnTo>
                <a:lnTo>
                  <a:pt x="173079" y="141292"/>
                </a:lnTo>
                <a:lnTo>
                  <a:pt x="116442" y="90331"/>
                </a:lnTo>
                <a:lnTo>
                  <a:pt x="57141" y="42027"/>
                </a:lnTo>
                <a:lnTo>
                  <a:pt x="0" y="0"/>
                </a:lnTo>
                <a:close/>
              </a:path>
            </a:pathLst>
          </a:custGeom>
          <a:solidFill>
            <a:srgbClr val="006666"/>
          </a:solidFill>
        </p:spPr>
        <p:txBody>
          <a:bodyPr wrap="square" lIns="0" tIns="0" rIns="0" bIns="0" rtlCol="0">
            <a:noAutofit/>
          </a:bodyPr>
          <a:lstStyle/>
          <a:p>
            <a:pPr defTabSz="914400"/>
            <a:endParaRPr smtClean="0">
              <a:solidFill>
                <a:prstClr val="black"/>
              </a:solidFill>
            </a:endParaRPr>
          </a:p>
        </p:txBody>
      </p:sp>
      <p:sp>
        <p:nvSpPr>
          <p:cNvPr id="2" name="Holder 2"/>
          <p:cNvSpPr>
            <a:spLocks noGrp="1"/>
          </p:cNvSpPr>
          <p:nvPr>
            <p:ph type="title"/>
          </p:nvPr>
        </p:nvSpPr>
        <p:spPr>
          <a:xfrm>
            <a:off x="963320" y="289559"/>
            <a:ext cx="7217359" cy="110557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248202" y="1872107"/>
            <a:ext cx="6647595" cy="3296872"/>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pPr defTabSz="914400"/>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11/7/2014</a:t>
            </a:fld>
            <a:endParaRPr lang="en-US" smtClean="0">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pPr defTabSz="914400"/>
            <a:fld id="{B6F15528-21DE-4FAA-801E-634DDDAF4B2B}" type="slidenum">
              <a:rPr>
                <a:solidFill>
                  <a:prstClr val="black">
                    <a:tint val="75000"/>
                  </a:prstClr>
                </a:solidFill>
              </a:rPr>
              <a:pPr defTabSz="914400"/>
              <a:t>‹#›</a:t>
            </a:fld>
            <a:endParaRPr>
              <a:solidFill>
                <a:prstClr val="black">
                  <a:tint val="75000"/>
                </a:prstClr>
              </a:solidFill>
            </a:endParaRPr>
          </a:p>
        </p:txBody>
      </p:sp>
    </p:spTree>
    <p:extLst>
      <p:ext uri="{BB962C8B-B14F-4D97-AF65-F5344CB8AC3E}">
        <p14:creationId xmlns:p14="http://schemas.microsoft.com/office/powerpoint/2010/main" val="494456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www.wvperinatal.org" TargetMode="External"/><Relationship Id="rId2" Type="http://schemas.openxmlformats.org/officeDocument/2006/relationships/hyperlink" Target="mailto:email@wvperinatal.org"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52069" lvl="0" defTabSz="914400">
              <a:lnSpc>
                <a:spcPct val="100000"/>
              </a:lnSpc>
              <a:spcBef>
                <a:spcPts val="0"/>
              </a:spcBef>
            </a:pPr>
            <a:r>
              <a:rPr lang="en-US" dirty="0">
                <a:cs typeface="Arial"/>
              </a:rPr>
              <a:t/>
            </a:r>
            <a:br>
              <a:rPr lang="en-US" dirty="0">
                <a:cs typeface="Arial"/>
              </a:rPr>
            </a:br>
            <a:r>
              <a:rPr lang="en-US" dirty="0" smtClean="0">
                <a:cs typeface="Arial"/>
              </a:rPr>
              <a:t/>
            </a:r>
            <a:br>
              <a:rPr lang="en-US" dirty="0" smtClean="0">
                <a:cs typeface="Arial"/>
              </a:rPr>
            </a:br>
            <a:r>
              <a:rPr lang="en-US" dirty="0">
                <a:cs typeface="Arial"/>
              </a:rPr>
              <a:t/>
            </a:r>
            <a:br>
              <a:rPr lang="en-US" dirty="0">
                <a:cs typeface="Arial"/>
              </a:rPr>
            </a:br>
            <a:r>
              <a:rPr lang="en-US" dirty="0" smtClean="0">
                <a:cs typeface="Arial"/>
              </a:rPr>
              <a:t/>
            </a:r>
            <a:br>
              <a:rPr lang="en-US" dirty="0" smtClean="0">
                <a:cs typeface="Arial"/>
              </a:rPr>
            </a:br>
            <a:r>
              <a:rPr lang="en-US" dirty="0">
                <a:cs typeface="Arial"/>
              </a:rPr>
              <a:t/>
            </a:r>
            <a:br>
              <a:rPr lang="en-US" dirty="0">
                <a:cs typeface="Arial"/>
              </a:rPr>
            </a:br>
            <a:r>
              <a:rPr lang="en-US" sz="4000" b="0" spc="-25" dirty="0" smtClean="0">
                <a:solidFill>
                  <a:srgbClr val="006666"/>
                </a:solidFill>
                <a:latin typeface="Arial"/>
                <a:ea typeface="+mn-ea"/>
                <a:cs typeface="Arial"/>
              </a:rPr>
              <a:t> </a:t>
            </a: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4000" b="0" spc="-25" dirty="0">
                <a:solidFill>
                  <a:schemeClr val="accent2"/>
                </a:solidFill>
                <a:latin typeface="Arial"/>
                <a:cs typeface="Arial"/>
              </a:rPr>
              <a:t>Welco</a:t>
            </a:r>
            <a:r>
              <a:rPr lang="en-US" sz="4000" b="0" spc="-55" dirty="0">
                <a:solidFill>
                  <a:schemeClr val="accent2"/>
                </a:solidFill>
                <a:latin typeface="Arial"/>
                <a:cs typeface="Arial"/>
              </a:rPr>
              <a:t>m</a:t>
            </a:r>
            <a:r>
              <a:rPr lang="en-US" sz="4000" b="0" spc="-25" dirty="0">
                <a:solidFill>
                  <a:schemeClr val="accent2"/>
                </a:solidFill>
                <a:latin typeface="Arial"/>
                <a:cs typeface="Arial"/>
              </a:rPr>
              <a:t>e</a:t>
            </a:r>
            <a:r>
              <a:rPr lang="en-US" sz="4000" b="0" dirty="0">
                <a:solidFill>
                  <a:schemeClr val="accent2"/>
                </a:solidFill>
                <a:latin typeface="Arial"/>
                <a:cs typeface="Arial"/>
              </a:rPr>
              <a:t/>
            </a:r>
            <a:br>
              <a:rPr lang="en-US" sz="4000" b="0" dirty="0">
                <a:solidFill>
                  <a:schemeClr val="accent2"/>
                </a:solidFill>
                <a:latin typeface="Arial"/>
                <a:cs typeface="Arial"/>
              </a:rPr>
            </a:br>
            <a:r>
              <a:rPr lang="en-US" sz="4000" b="0" spc="-25" dirty="0">
                <a:solidFill>
                  <a:schemeClr val="accent2"/>
                </a:solidFill>
                <a:latin typeface="Arial"/>
                <a:cs typeface="Arial"/>
              </a:rPr>
              <a:t>West</a:t>
            </a:r>
            <a:r>
              <a:rPr lang="en-US" sz="4000" b="0" spc="-5" dirty="0">
                <a:solidFill>
                  <a:schemeClr val="accent2"/>
                </a:solidFill>
                <a:latin typeface="Arial"/>
                <a:cs typeface="Arial"/>
              </a:rPr>
              <a:t> </a:t>
            </a:r>
            <a:r>
              <a:rPr lang="en-US" sz="4000" b="0" spc="-20" dirty="0">
                <a:solidFill>
                  <a:schemeClr val="accent2"/>
                </a:solidFill>
                <a:latin typeface="Arial"/>
                <a:cs typeface="Arial"/>
              </a:rPr>
              <a:t>Virginia</a:t>
            </a:r>
            <a:r>
              <a:rPr lang="en-US" sz="4000" b="0" dirty="0">
                <a:solidFill>
                  <a:schemeClr val="accent2"/>
                </a:solidFill>
                <a:latin typeface="Arial"/>
                <a:cs typeface="Arial"/>
              </a:rPr>
              <a:t/>
            </a:r>
            <a:br>
              <a:rPr lang="en-US" sz="4000" b="0" dirty="0">
                <a:solidFill>
                  <a:schemeClr val="accent2"/>
                </a:solidFill>
                <a:latin typeface="Arial"/>
                <a:cs typeface="Arial"/>
              </a:rPr>
            </a:br>
            <a:r>
              <a:rPr lang="en-US" sz="4000" b="0" spc="-20" dirty="0">
                <a:solidFill>
                  <a:schemeClr val="accent2"/>
                </a:solidFill>
                <a:latin typeface="Arial"/>
                <a:cs typeface="Arial"/>
              </a:rPr>
              <a:t>Perinatal</a:t>
            </a:r>
            <a:r>
              <a:rPr lang="en-US" sz="4000" b="0" spc="-5" dirty="0">
                <a:solidFill>
                  <a:schemeClr val="accent2"/>
                </a:solidFill>
                <a:latin typeface="Arial"/>
                <a:cs typeface="Arial"/>
              </a:rPr>
              <a:t> </a:t>
            </a:r>
            <a:r>
              <a:rPr lang="en-US" sz="4000" b="0" spc="-20" dirty="0">
                <a:solidFill>
                  <a:schemeClr val="accent2"/>
                </a:solidFill>
                <a:latin typeface="Arial"/>
                <a:cs typeface="Arial"/>
              </a:rPr>
              <a:t>Partnership</a:t>
            </a:r>
            <a:r>
              <a:rPr lang="en-US" sz="4000" b="0" dirty="0">
                <a:solidFill>
                  <a:schemeClr val="accent2"/>
                </a:solidFill>
                <a:latin typeface="Arial"/>
                <a:cs typeface="Arial"/>
              </a:rPr>
              <a:t/>
            </a:r>
            <a:br>
              <a:rPr lang="en-US" sz="4000" b="0" dirty="0">
                <a:solidFill>
                  <a:schemeClr val="accent2"/>
                </a:solidFill>
                <a:latin typeface="Arial"/>
                <a:cs typeface="Arial"/>
              </a:rPr>
            </a:br>
            <a:r>
              <a:rPr lang="en-US" sz="1000" b="0" dirty="0">
                <a:solidFill>
                  <a:schemeClr val="accent2"/>
                </a:solidFill>
                <a:latin typeface="Calibri"/>
                <a:ea typeface="+mn-ea"/>
                <a:cs typeface="+mn-cs"/>
              </a:rPr>
              <a:t/>
            </a:r>
            <a:br>
              <a:rPr lang="en-US" sz="1000" b="0" dirty="0">
                <a:solidFill>
                  <a:schemeClr val="accent2"/>
                </a:solidFill>
                <a:latin typeface="Calibri"/>
                <a:ea typeface="+mn-ea"/>
                <a:cs typeface="+mn-cs"/>
              </a:rPr>
            </a:br>
            <a:r>
              <a:rPr lang="en-US" sz="1000" b="0" dirty="0">
                <a:solidFill>
                  <a:prstClr val="black"/>
                </a:solidFill>
                <a:latin typeface="Calibri"/>
                <a:ea typeface="+mn-ea"/>
                <a:cs typeface="+mn-cs"/>
              </a:rPr>
              <a:t/>
            </a:r>
            <a:br>
              <a:rPr lang="en-US" sz="1000" b="0" dirty="0">
                <a:solidFill>
                  <a:prstClr val="black"/>
                </a:solidFill>
                <a:latin typeface="Calibri"/>
                <a:ea typeface="+mn-ea"/>
                <a:cs typeface="+mn-cs"/>
              </a:rPr>
            </a:br>
            <a:r>
              <a:rPr lang="en-US" sz="1100" b="0" dirty="0">
                <a:solidFill>
                  <a:prstClr val="black"/>
                </a:solidFill>
                <a:latin typeface="Calibri"/>
                <a:ea typeface="+mn-ea"/>
                <a:cs typeface="+mn-cs"/>
              </a:rPr>
              <a:t/>
            </a:r>
            <a:br>
              <a:rPr lang="en-US" sz="1100" b="0" dirty="0">
                <a:solidFill>
                  <a:prstClr val="black"/>
                </a:solidFill>
                <a:latin typeface="Calibri"/>
                <a:ea typeface="+mn-ea"/>
                <a:cs typeface="+mn-cs"/>
              </a:rPr>
            </a:br>
            <a:endParaRPr lang="en-US" dirty="0"/>
          </a:p>
        </p:txBody>
      </p:sp>
      <p:sp>
        <p:nvSpPr>
          <p:cNvPr id="3" name="Subtitle 2"/>
          <p:cNvSpPr>
            <a:spLocks noGrp="1"/>
          </p:cNvSpPr>
          <p:nvPr>
            <p:ph type="subTitle" idx="1"/>
          </p:nvPr>
        </p:nvSpPr>
        <p:spPr/>
        <p:txBody>
          <a:bodyPr/>
          <a:lstStyle/>
          <a:p>
            <a:r>
              <a:rPr lang="en-US" spc="-25" dirty="0">
                <a:solidFill>
                  <a:srgbClr val="006FC0"/>
                </a:solidFill>
                <a:latin typeface="Verdana"/>
                <a:cs typeface="Verdana"/>
              </a:rPr>
              <a:t>Welc</a:t>
            </a:r>
            <a:r>
              <a:rPr lang="en-US" spc="-45" dirty="0">
                <a:solidFill>
                  <a:srgbClr val="006FC0"/>
                </a:solidFill>
                <a:latin typeface="Verdana"/>
                <a:cs typeface="Verdana"/>
              </a:rPr>
              <a:t>o</a:t>
            </a:r>
            <a:r>
              <a:rPr lang="en-US" spc="-35" dirty="0">
                <a:solidFill>
                  <a:srgbClr val="006FC0"/>
                </a:solidFill>
                <a:latin typeface="Verdana"/>
                <a:cs typeface="Verdana"/>
              </a:rPr>
              <a:t>me</a:t>
            </a:r>
            <a:r>
              <a:rPr lang="en-US" spc="35" dirty="0">
                <a:solidFill>
                  <a:srgbClr val="006FC0"/>
                </a:solidFill>
                <a:latin typeface="Verdana"/>
                <a:cs typeface="Verdana"/>
              </a:rPr>
              <a:t> </a:t>
            </a:r>
            <a:r>
              <a:rPr lang="en-US" spc="-20" dirty="0">
                <a:solidFill>
                  <a:srgbClr val="006FC0"/>
                </a:solidFill>
                <a:latin typeface="Verdana"/>
                <a:cs typeface="Verdana"/>
              </a:rPr>
              <a:t>to</a:t>
            </a:r>
            <a:r>
              <a:rPr lang="en-US" spc="-5" dirty="0">
                <a:solidFill>
                  <a:srgbClr val="006FC0"/>
                </a:solidFill>
                <a:latin typeface="Verdana"/>
                <a:cs typeface="Verdana"/>
              </a:rPr>
              <a:t> </a:t>
            </a:r>
            <a:r>
              <a:rPr lang="en-US" spc="-25" dirty="0">
                <a:solidFill>
                  <a:srgbClr val="006FC0"/>
                </a:solidFill>
                <a:latin typeface="Verdana"/>
                <a:cs typeface="Verdana"/>
              </a:rPr>
              <a:t>Your</a:t>
            </a:r>
            <a:r>
              <a:rPr lang="en-US" spc="35" dirty="0">
                <a:solidFill>
                  <a:srgbClr val="006FC0"/>
                </a:solidFill>
                <a:latin typeface="Verdana"/>
                <a:cs typeface="Verdana"/>
              </a:rPr>
              <a:t> </a:t>
            </a:r>
            <a:r>
              <a:rPr lang="en-US" spc="35" dirty="0" smtClean="0">
                <a:solidFill>
                  <a:srgbClr val="006FC0"/>
                </a:solidFill>
                <a:latin typeface="Verdana"/>
                <a:cs typeface="Verdana"/>
              </a:rPr>
              <a:t>2014 </a:t>
            </a:r>
            <a:r>
              <a:rPr lang="en-US" spc="-25" dirty="0" smtClean="0">
                <a:solidFill>
                  <a:srgbClr val="006FC0"/>
                </a:solidFill>
                <a:latin typeface="Verdana"/>
                <a:cs typeface="Verdana"/>
              </a:rPr>
              <a:t>Summit</a:t>
            </a:r>
            <a:r>
              <a:rPr lang="en-US" spc="-25" dirty="0">
                <a:solidFill>
                  <a:srgbClr val="006FC0"/>
                </a:solidFill>
                <a:latin typeface="Verdana"/>
                <a:cs typeface="Verdana"/>
              </a:rPr>
              <a:t>!</a:t>
            </a:r>
            <a:endParaRPr lang="en-US" dirty="0"/>
          </a:p>
        </p:txBody>
      </p:sp>
    </p:spTree>
    <p:extLst>
      <p:ext uri="{BB962C8B-B14F-4D97-AF65-F5344CB8AC3E}">
        <p14:creationId xmlns:p14="http://schemas.microsoft.com/office/powerpoint/2010/main" val="141903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74320" y="313181"/>
            <a:ext cx="8641080" cy="0"/>
          </a:xfrm>
          <a:custGeom>
            <a:avLst/>
            <a:gdLst/>
            <a:ahLst/>
            <a:cxnLst/>
            <a:rect l="l" t="t" r="r" b="b"/>
            <a:pathLst>
              <a:path w="8641080">
                <a:moveTo>
                  <a:pt x="0" y="0"/>
                </a:moveTo>
                <a:lnTo>
                  <a:pt x="8641080" y="0"/>
                </a:lnTo>
              </a:path>
            </a:pathLst>
          </a:custGeom>
          <a:ln w="22860">
            <a:solidFill>
              <a:srgbClr val="878787"/>
            </a:solidFill>
          </a:ln>
        </p:spPr>
        <p:txBody>
          <a:bodyPr wrap="square" lIns="0" tIns="0" rIns="0" bIns="0" rtlCol="0">
            <a:noAutofit/>
          </a:bodyPr>
          <a:lstStyle/>
          <a:p>
            <a:endParaRPr/>
          </a:p>
        </p:txBody>
      </p:sp>
      <p:sp>
        <p:nvSpPr>
          <p:cNvPr id="5" name="object 5"/>
          <p:cNvSpPr/>
          <p:nvPr/>
        </p:nvSpPr>
        <p:spPr>
          <a:xfrm>
            <a:off x="9144000" y="313181"/>
            <a:ext cx="0" cy="6053328"/>
          </a:xfrm>
          <a:custGeom>
            <a:avLst/>
            <a:gdLst/>
            <a:ahLst/>
            <a:cxnLst/>
            <a:rect l="l" t="t" r="r" b="b"/>
            <a:pathLst>
              <a:path h="6053328">
                <a:moveTo>
                  <a:pt x="0" y="6053328"/>
                </a:moveTo>
                <a:lnTo>
                  <a:pt x="0" y="0"/>
                </a:lnTo>
              </a:path>
            </a:pathLst>
          </a:custGeom>
          <a:ln w="18288">
            <a:solidFill>
              <a:srgbClr val="838383"/>
            </a:solidFill>
          </a:ln>
        </p:spPr>
        <p:txBody>
          <a:bodyPr wrap="square" lIns="0" tIns="0" rIns="0" bIns="0" rtlCol="0">
            <a:noAutofit/>
          </a:bodyPr>
          <a:lstStyle/>
          <a:p>
            <a:endParaRPr/>
          </a:p>
        </p:txBody>
      </p:sp>
      <p:sp>
        <p:nvSpPr>
          <p:cNvPr id="6" name="object 6"/>
          <p:cNvSpPr/>
          <p:nvPr/>
        </p:nvSpPr>
        <p:spPr>
          <a:xfrm>
            <a:off x="0" y="3506723"/>
            <a:ext cx="0" cy="2848355"/>
          </a:xfrm>
          <a:custGeom>
            <a:avLst/>
            <a:gdLst/>
            <a:ahLst/>
            <a:cxnLst/>
            <a:rect l="l" t="t" r="r" b="b"/>
            <a:pathLst>
              <a:path h="2848355">
                <a:moveTo>
                  <a:pt x="0" y="2848355"/>
                </a:moveTo>
                <a:lnTo>
                  <a:pt x="0" y="0"/>
                </a:lnTo>
              </a:path>
            </a:pathLst>
          </a:custGeom>
          <a:ln w="18288">
            <a:solidFill>
              <a:srgbClr val="878787"/>
            </a:solidFill>
          </a:ln>
        </p:spPr>
        <p:txBody>
          <a:bodyPr wrap="square" lIns="0" tIns="0" rIns="0" bIns="0" rtlCol="0">
            <a:noAutofit/>
          </a:bodyPr>
          <a:lstStyle/>
          <a:p>
            <a:endParaRPr/>
          </a:p>
        </p:txBody>
      </p:sp>
      <p:sp>
        <p:nvSpPr>
          <p:cNvPr id="7" name="object 7"/>
          <p:cNvSpPr/>
          <p:nvPr/>
        </p:nvSpPr>
        <p:spPr>
          <a:xfrm>
            <a:off x="153105" y="6858000"/>
            <a:ext cx="8673084" cy="0"/>
          </a:xfrm>
          <a:custGeom>
            <a:avLst/>
            <a:gdLst/>
            <a:ahLst/>
            <a:cxnLst/>
            <a:rect l="l" t="t" r="r" b="b"/>
            <a:pathLst>
              <a:path w="8673084">
                <a:moveTo>
                  <a:pt x="0" y="0"/>
                </a:moveTo>
                <a:lnTo>
                  <a:pt x="8673084" y="0"/>
                </a:lnTo>
              </a:path>
            </a:pathLst>
          </a:custGeom>
          <a:ln w="13716">
            <a:solidFill>
              <a:srgbClr val="979797"/>
            </a:solidFill>
          </a:ln>
        </p:spPr>
        <p:txBody>
          <a:bodyPr wrap="square" lIns="0" tIns="0" rIns="0" bIns="0" rtlCol="0">
            <a:noAutofit/>
          </a:bodyPr>
          <a:lstStyle/>
          <a:p>
            <a:endParaRPr/>
          </a:p>
        </p:txBody>
      </p:sp>
      <p:sp>
        <p:nvSpPr>
          <p:cNvPr id="14" name="Title 13"/>
          <p:cNvSpPr>
            <a:spLocks noGrp="1"/>
          </p:cNvSpPr>
          <p:nvPr>
            <p:ph type="title"/>
          </p:nvPr>
        </p:nvSpPr>
        <p:spPr/>
        <p:txBody>
          <a:bodyPr>
            <a:normAutofit/>
          </a:bodyPr>
          <a:lstStyle/>
          <a:p>
            <a:r>
              <a:rPr lang="en-US" sz="2400" dirty="0" smtClean="0"/>
              <a:t>Percentage of Very Low Birth Weight Infants </a:t>
            </a:r>
            <a:br>
              <a:rPr lang="en-US" sz="2400" dirty="0" smtClean="0"/>
            </a:br>
            <a:r>
              <a:rPr lang="en-US" sz="2400" dirty="0" smtClean="0"/>
              <a:t>(450-1499 gm) by Place of Birth, 2000-2009</a:t>
            </a:r>
            <a:endParaRPr lang="en-US" sz="2400"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038679475"/>
              </p:ext>
            </p:extLst>
          </p:nvPr>
        </p:nvGraphicFramePr>
        <p:xfrm>
          <a:off x="457200" y="1600200"/>
          <a:ext cx="8229600" cy="351472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792480" y="5242560"/>
            <a:ext cx="6888480" cy="369332"/>
          </a:xfrm>
          <a:prstGeom prst="rect">
            <a:avLst/>
          </a:prstGeom>
          <a:noFill/>
        </p:spPr>
        <p:txBody>
          <a:bodyPr wrap="square" rtlCol="0">
            <a:spAutoFit/>
          </a:bodyPr>
          <a:lstStyle/>
          <a:p>
            <a:r>
              <a:rPr lang="en-US" dirty="0"/>
              <a:t>Data Source:  WV Health Statistics Center, Vital Statistics System</a:t>
            </a:r>
          </a:p>
        </p:txBody>
      </p:sp>
      <p:cxnSp>
        <p:nvCxnSpPr>
          <p:cNvPr id="8" name="Straight Connector 7"/>
          <p:cNvCxnSpPr/>
          <p:nvPr/>
        </p:nvCxnSpPr>
        <p:spPr>
          <a:xfrm flipV="1">
            <a:off x="962527" y="4292867"/>
            <a:ext cx="7632833" cy="962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4294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47800" y="838453"/>
            <a:ext cx="7239000" cy="609600"/>
          </a:xfrm>
          <a:prstGeom prst="rect">
            <a:avLst/>
          </a:prstGeom>
        </p:spPr>
        <p:txBody>
          <a:bodyPr vert="horz" wrap="square" lIns="0" tIns="0" rIns="0" bIns="0" rtlCol="0">
            <a:noAutofit/>
          </a:bodyPr>
          <a:lstStyle/>
          <a:p>
            <a:pPr marL="13970">
              <a:lnSpc>
                <a:spcPct val="100000"/>
              </a:lnSpc>
            </a:pPr>
            <a:r>
              <a:rPr sz="3600" dirty="0" smtClean="0">
                <a:solidFill>
                  <a:srgbClr val="006666"/>
                </a:solidFill>
                <a:latin typeface="Arial"/>
                <a:cs typeface="Arial"/>
              </a:rPr>
              <a:t>3</a:t>
            </a:r>
            <a:endParaRPr sz="3600">
              <a:latin typeface="Arial"/>
              <a:cs typeface="Arial"/>
            </a:endParaRPr>
          </a:p>
        </p:txBody>
      </p:sp>
      <p:sp>
        <p:nvSpPr>
          <p:cNvPr id="4" name="object 4"/>
          <p:cNvSpPr/>
          <p:nvPr/>
        </p:nvSpPr>
        <p:spPr>
          <a:xfrm>
            <a:off x="1447800" y="22860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1681352" y="265684"/>
            <a:ext cx="6771640" cy="608965"/>
          </a:xfrm>
          <a:prstGeom prst="rect">
            <a:avLst/>
          </a:prstGeom>
        </p:spPr>
        <p:txBody>
          <a:bodyPr vert="horz" wrap="square" lIns="0" tIns="0" rIns="0" bIns="0" rtlCol="0">
            <a:noAutofit/>
          </a:bodyPr>
          <a:lstStyle/>
          <a:p>
            <a:pPr algn="ctr">
              <a:lnSpc>
                <a:spcPct val="100000"/>
              </a:lnSpc>
            </a:pPr>
            <a:r>
              <a:rPr sz="2000" b="1" dirty="0" smtClean="0">
                <a:solidFill>
                  <a:schemeClr val="tx2"/>
                </a:solidFill>
                <a:latin typeface="Times New Roman"/>
                <a:cs typeface="Times New Roman"/>
              </a:rPr>
              <a:t>Pe</a:t>
            </a:r>
            <a:r>
              <a:rPr sz="2000" b="1" spc="-40" dirty="0" smtClean="0">
                <a:solidFill>
                  <a:schemeClr val="tx2"/>
                </a:solidFill>
                <a:latin typeface="Times New Roman"/>
                <a:cs typeface="Times New Roman"/>
              </a:rPr>
              <a:t>r</a:t>
            </a:r>
            <a:r>
              <a:rPr sz="2000" b="1" spc="0" dirty="0" smtClean="0">
                <a:solidFill>
                  <a:schemeClr val="tx2"/>
                </a:solidFill>
                <a:latin typeface="Times New Roman"/>
                <a:cs typeface="Times New Roman"/>
              </a:rPr>
              <a:t>cent</a:t>
            </a:r>
            <a:r>
              <a:rPr sz="2000" b="1" spc="-20" dirty="0" smtClean="0">
                <a:solidFill>
                  <a:schemeClr val="tx2"/>
                </a:solidFill>
                <a:latin typeface="Times New Roman"/>
                <a:cs typeface="Times New Roman"/>
              </a:rPr>
              <a:t> </a:t>
            </a:r>
            <a:r>
              <a:rPr sz="2000" b="1" spc="0" dirty="0" smtClean="0">
                <a:solidFill>
                  <a:schemeClr val="tx2"/>
                </a:solidFill>
                <a:latin typeface="Times New Roman"/>
                <a:cs typeface="Times New Roman"/>
              </a:rPr>
              <a:t>of Singlet</a:t>
            </a:r>
            <a:r>
              <a:rPr sz="2000" b="1" spc="5" dirty="0" smtClean="0">
                <a:solidFill>
                  <a:schemeClr val="tx2"/>
                </a:solidFill>
                <a:latin typeface="Times New Roman"/>
                <a:cs typeface="Times New Roman"/>
              </a:rPr>
              <a:t>o</a:t>
            </a:r>
            <a:r>
              <a:rPr sz="2000" b="1" spc="0" dirty="0" smtClean="0">
                <a:solidFill>
                  <a:schemeClr val="tx2"/>
                </a:solidFill>
                <a:latin typeface="Times New Roman"/>
                <a:cs typeface="Times New Roman"/>
              </a:rPr>
              <a:t>n</a:t>
            </a:r>
            <a:r>
              <a:rPr sz="2000" b="1" spc="-45" dirty="0" smtClean="0">
                <a:solidFill>
                  <a:schemeClr val="tx2"/>
                </a:solidFill>
                <a:latin typeface="Times New Roman"/>
                <a:cs typeface="Times New Roman"/>
              </a:rPr>
              <a:t> </a:t>
            </a:r>
            <a:r>
              <a:rPr sz="2000" b="1" spc="0" dirty="0" smtClean="0">
                <a:solidFill>
                  <a:schemeClr val="tx2"/>
                </a:solidFill>
                <a:latin typeface="Times New Roman"/>
                <a:cs typeface="Times New Roman"/>
              </a:rPr>
              <a:t>B</a:t>
            </a:r>
            <a:r>
              <a:rPr sz="2000" b="1" spc="-10" dirty="0" smtClean="0">
                <a:solidFill>
                  <a:schemeClr val="tx2"/>
                </a:solidFill>
                <a:latin typeface="Times New Roman"/>
                <a:cs typeface="Times New Roman"/>
              </a:rPr>
              <a:t>i</a:t>
            </a:r>
            <a:r>
              <a:rPr sz="2000" b="1" spc="0" dirty="0" smtClean="0">
                <a:solidFill>
                  <a:schemeClr val="tx2"/>
                </a:solidFill>
                <a:latin typeface="Times New Roman"/>
                <a:cs typeface="Times New Roman"/>
              </a:rPr>
              <a:t>rths</a:t>
            </a:r>
            <a:r>
              <a:rPr sz="2000" b="1" spc="-15" dirty="0" smtClean="0">
                <a:solidFill>
                  <a:schemeClr val="tx2"/>
                </a:solidFill>
                <a:latin typeface="Times New Roman"/>
                <a:cs typeface="Times New Roman"/>
              </a:rPr>
              <a:t> </a:t>
            </a:r>
            <a:r>
              <a:rPr sz="2000" b="1" spc="0" dirty="0" smtClean="0">
                <a:solidFill>
                  <a:schemeClr val="tx2"/>
                </a:solidFill>
                <a:latin typeface="Times New Roman"/>
                <a:cs typeface="Times New Roman"/>
              </a:rPr>
              <a:t>Induced</a:t>
            </a:r>
            <a:r>
              <a:rPr sz="2000" b="1" spc="-15" dirty="0" smtClean="0">
                <a:solidFill>
                  <a:schemeClr val="tx2"/>
                </a:solidFill>
                <a:latin typeface="Times New Roman"/>
                <a:cs typeface="Times New Roman"/>
              </a:rPr>
              <a:t> </a:t>
            </a:r>
            <a:r>
              <a:rPr sz="2000" b="1" spc="0" dirty="0" smtClean="0">
                <a:solidFill>
                  <a:schemeClr val="tx2"/>
                </a:solidFill>
                <a:latin typeface="Times New Roman"/>
                <a:cs typeface="Times New Roman"/>
              </a:rPr>
              <a:t>&lt;39</a:t>
            </a:r>
            <a:r>
              <a:rPr sz="2000" b="1" spc="-35" dirty="0" smtClean="0">
                <a:solidFill>
                  <a:schemeClr val="tx2"/>
                </a:solidFill>
                <a:latin typeface="Times New Roman"/>
                <a:cs typeface="Times New Roman"/>
              </a:rPr>
              <a:t> </a:t>
            </a:r>
            <a:r>
              <a:rPr sz="2000" b="1" spc="-110" dirty="0" smtClean="0">
                <a:solidFill>
                  <a:schemeClr val="tx2"/>
                </a:solidFill>
                <a:latin typeface="Times New Roman"/>
                <a:cs typeface="Times New Roman"/>
              </a:rPr>
              <a:t>W</a:t>
            </a:r>
            <a:r>
              <a:rPr sz="2000" b="1" spc="0" dirty="0" smtClean="0">
                <a:solidFill>
                  <a:schemeClr val="tx2"/>
                </a:solidFill>
                <a:latin typeface="Times New Roman"/>
                <a:cs typeface="Times New Roman"/>
              </a:rPr>
              <a:t>eeks</a:t>
            </a:r>
            <a:r>
              <a:rPr sz="2000" b="1" spc="-25" dirty="0" smtClean="0">
                <a:solidFill>
                  <a:schemeClr val="tx2"/>
                </a:solidFill>
                <a:latin typeface="Times New Roman"/>
                <a:cs typeface="Times New Roman"/>
              </a:rPr>
              <a:t> </a:t>
            </a:r>
            <a:r>
              <a:rPr sz="2000" b="1" spc="0" dirty="0" smtClean="0">
                <a:solidFill>
                  <a:schemeClr val="tx2"/>
                </a:solidFill>
                <a:latin typeface="Times New Roman"/>
                <a:cs typeface="Times New Roman"/>
              </a:rPr>
              <a:t>Gest</a:t>
            </a:r>
            <a:r>
              <a:rPr sz="2000" b="1" spc="5" dirty="0" smtClean="0">
                <a:solidFill>
                  <a:schemeClr val="tx2"/>
                </a:solidFill>
                <a:latin typeface="Times New Roman"/>
                <a:cs typeface="Times New Roman"/>
              </a:rPr>
              <a:t>a</a:t>
            </a:r>
            <a:r>
              <a:rPr sz="2000" b="1" spc="-10" dirty="0" smtClean="0">
                <a:solidFill>
                  <a:schemeClr val="tx2"/>
                </a:solidFill>
                <a:latin typeface="Times New Roman"/>
                <a:cs typeface="Times New Roman"/>
              </a:rPr>
              <a:t>t</a:t>
            </a:r>
            <a:r>
              <a:rPr sz="2000" b="1" spc="0" dirty="0" smtClean="0">
                <a:solidFill>
                  <a:schemeClr val="tx2"/>
                </a:solidFill>
                <a:latin typeface="Times New Roman"/>
                <a:cs typeface="Times New Roman"/>
              </a:rPr>
              <a:t>ion</a:t>
            </a:r>
            <a:r>
              <a:rPr sz="2000" b="1" spc="-45" dirty="0" smtClean="0">
                <a:solidFill>
                  <a:schemeClr val="tx2"/>
                </a:solidFill>
                <a:latin typeface="Times New Roman"/>
                <a:cs typeface="Times New Roman"/>
              </a:rPr>
              <a:t> </a:t>
            </a:r>
            <a:r>
              <a:rPr sz="2000" b="1" spc="-10" dirty="0" smtClean="0">
                <a:solidFill>
                  <a:schemeClr val="tx2"/>
                </a:solidFill>
                <a:latin typeface="Times New Roman"/>
                <a:cs typeface="Times New Roman"/>
              </a:rPr>
              <a:t>w</a:t>
            </a:r>
            <a:r>
              <a:rPr sz="2000" b="1" spc="0" dirty="0" smtClean="0">
                <a:solidFill>
                  <a:schemeClr val="tx2"/>
                </a:solidFill>
                <a:latin typeface="Times New Roman"/>
                <a:cs typeface="Times New Roman"/>
              </a:rPr>
              <a:t>ith</a:t>
            </a:r>
            <a:endParaRPr sz="2000" dirty="0">
              <a:solidFill>
                <a:schemeClr val="tx2"/>
              </a:solidFill>
              <a:latin typeface="Times New Roman"/>
              <a:cs typeface="Times New Roman"/>
            </a:endParaRPr>
          </a:p>
          <a:p>
            <a:pPr marL="0" algn="ctr">
              <a:lnSpc>
                <a:spcPts val="2390"/>
              </a:lnSpc>
            </a:pPr>
            <a:r>
              <a:rPr sz="2000" b="1" dirty="0" smtClean="0">
                <a:solidFill>
                  <a:schemeClr val="tx2"/>
                </a:solidFill>
                <a:latin typeface="Times New Roman"/>
                <a:cs typeface="Times New Roman"/>
              </a:rPr>
              <a:t>No</a:t>
            </a:r>
            <a:r>
              <a:rPr sz="2000" b="1" spc="-5" dirty="0" smtClean="0">
                <a:solidFill>
                  <a:schemeClr val="tx2"/>
                </a:solidFill>
                <a:latin typeface="Times New Roman"/>
                <a:cs typeface="Times New Roman"/>
              </a:rPr>
              <a:t> </a:t>
            </a:r>
            <a:r>
              <a:rPr sz="2000" b="1" spc="0" dirty="0" smtClean="0">
                <a:solidFill>
                  <a:schemeClr val="tx2"/>
                </a:solidFill>
                <a:latin typeface="Times New Roman"/>
                <a:cs typeface="Times New Roman"/>
              </a:rPr>
              <a:t>Med</a:t>
            </a:r>
            <a:r>
              <a:rPr sz="2000" b="1" spc="-10" dirty="0" smtClean="0">
                <a:solidFill>
                  <a:schemeClr val="tx2"/>
                </a:solidFill>
                <a:latin typeface="Times New Roman"/>
                <a:cs typeface="Times New Roman"/>
              </a:rPr>
              <a:t>i</a:t>
            </a:r>
            <a:r>
              <a:rPr sz="2000" b="1" spc="0" dirty="0" smtClean="0">
                <a:solidFill>
                  <a:schemeClr val="tx2"/>
                </a:solidFill>
                <a:latin typeface="Times New Roman"/>
                <a:cs typeface="Times New Roman"/>
              </a:rPr>
              <a:t>cal</a:t>
            </a:r>
            <a:r>
              <a:rPr sz="2000" b="1" spc="-40" dirty="0" smtClean="0">
                <a:solidFill>
                  <a:schemeClr val="tx2"/>
                </a:solidFill>
                <a:latin typeface="Times New Roman"/>
                <a:cs typeface="Times New Roman"/>
              </a:rPr>
              <a:t> </a:t>
            </a:r>
            <a:r>
              <a:rPr sz="2000" b="1" spc="0" dirty="0" smtClean="0">
                <a:solidFill>
                  <a:schemeClr val="tx2"/>
                </a:solidFill>
                <a:latin typeface="Times New Roman"/>
                <a:cs typeface="Times New Roman"/>
              </a:rPr>
              <a:t>Risk</a:t>
            </a:r>
            <a:r>
              <a:rPr sz="2000" b="1" spc="-15" dirty="0" smtClean="0">
                <a:solidFill>
                  <a:schemeClr val="tx2"/>
                </a:solidFill>
                <a:latin typeface="Times New Roman"/>
                <a:cs typeface="Times New Roman"/>
              </a:rPr>
              <a:t> </a:t>
            </a:r>
            <a:r>
              <a:rPr sz="2000" b="1" spc="0" dirty="0" smtClean="0">
                <a:solidFill>
                  <a:schemeClr val="tx2"/>
                </a:solidFill>
                <a:latin typeface="Times New Roman"/>
                <a:cs typeface="Times New Roman"/>
              </a:rPr>
              <a:t>Fact</a:t>
            </a:r>
            <a:r>
              <a:rPr sz="2000" b="1" spc="5" dirty="0" smtClean="0">
                <a:solidFill>
                  <a:schemeClr val="tx2"/>
                </a:solidFill>
                <a:latin typeface="Times New Roman"/>
                <a:cs typeface="Times New Roman"/>
              </a:rPr>
              <a:t>o</a:t>
            </a:r>
            <a:r>
              <a:rPr sz="2000" b="1" spc="0" dirty="0" smtClean="0">
                <a:solidFill>
                  <a:schemeClr val="tx2"/>
                </a:solidFill>
                <a:latin typeface="Times New Roman"/>
                <a:cs typeface="Times New Roman"/>
              </a:rPr>
              <a:t>r</a:t>
            </a:r>
            <a:r>
              <a:rPr sz="2000" b="1" spc="-60" dirty="0" smtClean="0">
                <a:solidFill>
                  <a:schemeClr val="tx2"/>
                </a:solidFill>
                <a:latin typeface="Times New Roman"/>
                <a:cs typeface="Times New Roman"/>
              </a:rPr>
              <a:t> </a:t>
            </a:r>
            <a:r>
              <a:rPr sz="2000" b="1" spc="0" dirty="0" smtClean="0">
                <a:solidFill>
                  <a:schemeClr val="tx2"/>
                </a:solidFill>
                <a:latin typeface="Times New Roman"/>
                <a:cs typeface="Times New Roman"/>
              </a:rPr>
              <a:t>or</a:t>
            </a:r>
            <a:r>
              <a:rPr sz="2000" b="1" spc="-45" dirty="0" smtClean="0">
                <a:solidFill>
                  <a:schemeClr val="tx2"/>
                </a:solidFill>
                <a:latin typeface="Times New Roman"/>
                <a:cs typeface="Times New Roman"/>
              </a:rPr>
              <a:t> </a:t>
            </a:r>
            <a:r>
              <a:rPr sz="2000" b="1" spc="0" dirty="0" smtClean="0">
                <a:solidFill>
                  <a:schemeClr val="tx2"/>
                </a:solidFill>
                <a:latin typeface="Times New Roman"/>
                <a:cs typeface="Times New Roman"/>
              </a:rPr>
              <a:t>C</a:t>
            </a:r>
            <a:r>
              <a:rPr sz="2000" b="1" spc="5" dirty="0" smtClean="0">
                <a:solidFill>
                  <a:schemeClr val="tx2"/>
                </a:solidFill>
                <a:latin typeface="Times New Roman"/>
                <a:cs typeface="Times New Roman"/>
              </a:rPr>
              <a:t>o</a:t>
            </a:r>
            <a:r>
              <a:rPr sz="2000" b="1" spc="0" dirty="0" smtClean="0">
                <a:solidFill>
                  <a:schemeClr val="tx2"/>
                </a:solidFill>
                <a:latin typeface="Times New Roman"/>
                <a:cs typeface="Times New Roman"/>
              </a:rPr>
              <a:t>ngeni</a:t>
            </a:r>
            <a:r>
              <a:rPr sz="2000" b="1" spc="-15" dirty="0" smtClean="0">
                <a:solidFill>
                  <a:schemeClr val="tx2"/>
                </a:solidFill>
                <a:latin typeface="Times New Roman"/>
                <a:cs typeface="Times New Roman"/>
              </a:rPr>
              <a:t>t</a:t>
            </a:r>
            <a:r>
              <a:rPr sz="2000" b="1" spc="0" dirty="0" smtClean="0">
                <a:solidFill>
                  <a:schemeClr val="tx2"/>
                </a:solidFill>
                <a:latin typeface="Times New Roman"/>
                <a:cs typeface="Times New Roman"/>
              </a:rPr>
              <a:t>al</a:t>
            </a:r>
            <a:r>
              <a:rPr sz="2000" b="1" spc="-155" dirty="0" smtClean="0">
                <a:solidFill>
                  <a:schemeClr val="tx2"/>
                </a:solidFill>
                <a:latin typeface="Times New Roman"/>
                <a:cs typeface="Times New Roman"/>
              </a:rPr>
              <a:t> </a:t>
            </a:r>
            <a:r>
              <a:rPr sz="2000" b="1" spc="0" dirty="0" smtClean="0">
                <a:solidFill>
                  <a:schemeClr val="tx2"/>
                </a:solidFill>
                <a:latin typeface="Times New Roman"/>
                <a:cs typeface="Times New Roman"/>
              </a:rPr>
              <a:t>An</a:t>
            </a:r>
            <a:r>
              <a:rPr sz="2000" b="1" spc="5" dirty="0" smtClean="0">
                <a:solidFill>
                  <a:schemeClr val="tx2"/>
                </a:solidFill>
                <a:latin typeface="Times New Roman"/>
                <a:cs typeface="Times New Roman"/>
              </a:rPr>
              <a:t>o</a:t>
            </a:r>
            <a:r>
              <a:rPr sz="2000" b="1" spc="0" dirty="0" smtClean="0">
                <a:solidFill>
                  <a:schemeClr val="tx2"/>
                </a:solidFill>
                <a:latin typeface="Times New Roman"/>
                <a:cs typeface="Times New Roman"/>
              </a:rPr>
              <a:t>mal</a:t>
            </a:r>
            <a:r>
              <a:rPr sz="2000" b="1" spc="-110" dirty="0" smtClean="0">
                <a:solidFill>
                  <a:schemeClr val="tx2"/>
                </a:solidFill>
                <a:latin typeface="Times New Roman"/>
                <a:cs typeface="Times New Roman"/>
              </a:rPr>
              <a:t>y</a:t>
            </a:r>
            <a:r>
              <a:rPr sz="2000" b="1" spc="0" dirty="0" smtClean="0">
                <a:solidFill>
                  <a:schemeClr val="tx2"/>
                </a:solidFill>
                <a:latin typeface="Times New Roman"/>
                <a:cs typeface="Times New Roman"/>
              </a:rPr>
              <a:t>,</a:t>
            </a:r>
            <a:endParaRPr sz="2000" dirty="0">
              <a:solidFill>
                <a:schemeClr val="tx2"/>
              </a:solidFill>
              <a:latin typeface="Times New Roman"/>
              <a:cs typeface="Times New Roman"/>
            </a:endParaRPr>
          </a:p>
        </p:txBody>
      </p:sp>
      <p:sp>
        <p:nvSpPr>
          <p:cNvPr id="6" name="object 6"/>
          <p:cNvSpPr txBox="1"/>
          <p:nvPr/>
        </p:nvSpPr>
        <p:spPr>
          <a:xfrm>
            <a:off x="3702558" y="875538"/>
            <a:ext cx="2730500" cy="304165"/>
          </a:xfrm>
          <a:prstGeom prst="rect">
            <a:avLst/>
          </a:prstGeom>
        </p:spPr>
        <p:txBody>
          <a:bodyPr vert="horz" wrap="square" lIns="0" tIns="0" rIns="0" bIns="0" rtlCol="0">
            <a:noAutofit/>
          </a:bodyPr>
          <a:lstStyle/>
          <a:p>
            <a:pPr marL="12700">
              <a:lnSpc>
                <a:spcPts val="2390"/>
              </a:lnSpc>
            </a:pPr>
            <a:r>
              <a:rPr sz="2000" b="1" spc="-110" dirty="0" smtClean="0">
                <a:solidFill>
                  <a:schemeClr val="tx2"/>
                </a:solidFill>
                <a:latin typeface="Times New Roman"/>
                <a:cs typeface="Times New Roman"/>
              </a:rPr>
              <a:t>W</a:t>
            </a:r>
            <a:r>
              <a:rPr sz="2000" b="1" spc="0" dirty="0" smtClean="0">
                <a:solidFill>
                  <a:schemeClr val="tx2"/>
                </a:solidFill>
                <a:latin typeface="Times New Roman"/>
                <a:cs typeface="Times New Roman"/>
              </a:rPr>
              <a:t>est</a:t>
            </a:r>
            <a:r>
              <a:rPr sz="2000" b="1" spc="-55" dirty="0" smtClean="0">
                <a:solidFill>
                  <a:schemeClr val="tx2"/>
                </a:solidFill>
                <a:latin typeface="Times New Roman"/>
                <a:cs typeface="Times New Roman"/>
              </a:rPr>
              <a:t> </a:t>
            </a:r>
            <a:r>
              <a:rPr sz="2000" b="1" spc="-70" dirty="0" smtClean="0">
                <a:solidFill>
                  <a:schemeClr val="tx2"/>
                </a:solidFill>
                <a:latin typeface="Times New Roman"/>
                <a:cs typeface="Times New Roman"/>
              </a:rPr>
              <a:t>V</a:t>
            </a:r>
            <a:r>
              <a:rPr sz="2000" b="1" spc="0" dirty="0" smtClean="0">
                <a:solidFill>
                  <a:schemeClr val="tx2"/>
                </a:solidFill>
                <a:latin typeface="Times New Roman"/>
                <a:cs typeface="Times New Roman"/>
              </a:rPr>
              <a:t>i</a:t>
            </a:r>
            <a:r>
              <a:rPr sz="2000" b="1" spc="-10" dirty="0" smtClean="0">
                <a:solidFill>
                  <a:schemeClr val="tx2"/>
                </a:solidFill>
                <a:latin typeface="Times New Roman"/>
                <a:cs typeface="Times New Roman"/>
              </a:rPr>
              <a:t>r</a:t>
            </a:r>
            <a:r>
              <a:rPr sz="2000" b="1" spc="0" dirty="0" smtClean="0">
                <a:solidFill>
                  <a:schemeClr val="tx2"/>
                </a:solidFill>
                <a:latin typeface="Times New Roman"/>
                <a:cs typeface="Times New Roman"/>
              </a:rPr>
              <a:t>ginia,</a:t>
            </a:r>
            <a:r>
              <a:rPr sz="2000" b="1" spc="-30" dirty="0" smtClean="0">
                <a:solidFill>
                  <a:schemeClr val="tx2"/>
                </a:solidFill>
                <a:latin typeface="Times New Roman"/>
                <a:cs typeface="Times New Roman"/>
              </a:rPr>
              <a:t> </a:t>
            </a:r>
            <a:r>
              <a:rPr sz="2000" b="1" spc="0" dirty="0" smtClean="0">
                <a:solidFill>
                  <a:schemeClr val="tx2"/>
                </a:solidFill>
                <a:latin typeface="Times New Roman"/>
                <a:cs typeface="Times New Roman"/>
              </a:rPr>
              <a:t>2</a:t>
            </a:r>
            <a:r>
              <a:rPr sz="2000" b="1" spc="10" dirty="0" smtClean="0">
                <a:solidFill>
                  <a:schemeClr val="tx2"/>
                </a:solidFill>
                <a:latin typeface="Times New Roman"/>
                <a:cs typeface="Times New Roman"/>
              </a:rPr>
              <a:t>0</a:t>
            </a:r>
            <a:r>
              <a:rPr sz="2000" b="1" spc="0" dirty="0" smtClean="0">
                <a:solidFill>
                  <a:schemeClr val="tx2"/>
                </a:solidFill>
                <a:latin typeface="Times New Roman"/>
                <a:cs typeface="Times New Roman"/>
              </a:rPr>
              <a:t>0</a:t>
            </a:r>
            <a:r>
              <a:rPr sz="2000" b="1" spc="15" dirty="0" smtClean="0">
                <a:solidFill>
                  <a:schemeClr val="tx2"/>
                </a:solidFill>
                <a:latin typeface="Times New Roman"/>
                <a:cs typeface="Times New Roman"/>
              </a:rPr>
              <a:t>8</a:t>
            </a:r>
            <a:r>
              <a:rPr sz="2000" b="1" spc="-10" dirty="0" smtClean="0">
                <a:solidFill>
                  <a:schemeClr val="tx2"/>
                </a:solidFill>
                <a:latin typeface="Times New Roman"/>
                <a:cs typeface="Times New Roman"/>
              </a:rPr>
              <a:t>-</a:t>
            </a:r>
            <a:r>
              <a:rPr sz="2000" b="1" spc="0" dirty="0" smtClean="0">
                <a:solidFill>
                  <a:schemeClr val="tx2"/>
                </a:solidFill>
                <a:latin typeface="Times New Roman"/>
                <a:cs typeface="Times New Roman"/>
              </a:rPr>
              <a:t>20</a:t>
            </a:r>
            <a:r>
              <a:rPr sz="2000" b="1" spc="-114" dirty="0" smtClean="0">
                <a:solidFill>
                  <a:schemeClr val="tx2"/>
                </a:solidFill>
                <a:latin typeface="Times New Roman"/>
                <a:cs typeface="Times New Roman"/>
              </a:rPr>
              <a:t>1</a:t>
            </a:r>
            <a:r>
              <a:rPr lang="en-US" sz="2000" b="1" spc="-114" dirty="0" smtClean="0">
                <a:solidFill>
                  <a:schemeClr val="tx2"/>
                </a:solidFill>
                <a:latin typeface="Times New Roman"/>
                <a:cs typeface="Times New Roman"/>
              </a:rPr>
              <a:t>3</a:t>
            </a:r>
            <a:endParaRPr sz="2000" dirty="0">
              <a:solidFill>
                <a:schemeClr val="tx2"/>
              </a:solidFill>
              <a:latin typeface="Times New Roman"/>
              <a:cs typeface="Times New Roman"/>
            </a:endParaRPr>
          </a:p>
        </p:txBody>
      </p:sp>
      <p:graphicFrame>
        <p:nvGraphicFramePr>
          <p:cNvPr id="10" name="Chart 9"/>
          <p:cNvGraphicFramePr/>
          <p:nvPr>
            <p:extLst>
              <p:ext uri="{D42A27DB-BD31-4B8C-83A1-F6EECF244321}">
                <p14:modId xmlns:p14="http://schemas.microsoft.com/office/powerpoint/2010/main" val="131927745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461000"/>
            <a:ext cx="6319520" cy="646331"/>
          </a:xfrm>
          <a:prstGeom prst="rect">
            <a:avLst/>
          </a:prstGeom>
          <a:noFill/>
        </p:spPr>
        <p:txBody>
          <a:bodyPr wrap="square" rtlCol="0">
            <a:spAutoFit/>
          </a:bodyPr>
          <a:lstStyle/>
          <a:p>
            <a:r>
              <a:rPr lang="en-US" dirty="0"/>
              <a:t>Data Source:  WV Health Statistics Center, </a:t>
            </a:r>
            <a:endParaRPr lang="en-US" dirty="0" smtClean="0"/>
          </a:p>
          <a:p>
            <a:r>
              <a:rPr lang="en-US" dirty="0" smtClean="0"/>
              <a:t>Vital </a:t>
            </a:r>
            <a:r>
              <a:rPr lang="en-US" dirty="0"/>
              <a:t>Statistics System</a:t>
            </a:r>
          </a:p>
        </p:txBody>
      </p:sp>
    </p:spTree>
    <p:extLst>
      <p:ext uri="{BB962C8B-B14F-4D97-AF65-F5344CB8AC3E}">
        <p14:creationId xmlns:p14="http://schemas.microsoft.com/office/powerpoint/2010/main" val="342942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Elective Labor Induction,</a:t>
            </a:r>
            <a:br>
              <a:rPr lang="en-US" sz="3600" dirty="0" smtClean="0"/>
            </a:br>
            <a:r>
              <a:rPr lang="en-US" sz="3600" dirty="0" smtClean="0"/>
              <a:t>All Births &lt;39 weeks*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832810"/>
              </p:ext>
            </p:extLst>
          </p:nvPr>
        </p:nvGraphicFramePr>
        <p:xfrm>
          <a:off x="1920240" y="1821581"/>
          <a:ext cx="4937760" cy="1381760"/>
        </p:xfrm>
        <a:graphic>
          <a:graphicData uri="http://schemas.openxmlformats.org/drawingml/2006/table">
            <a:tbl>
              <a:tblPr firstRow="1" bandRow="1">
                <a:tableStyleId>{5C22544A-7EE6-4342-B048-85BDC9FD1C3A}</a:tableStyleId>
              </a:tblPr>
              <a:tblGrid>
                <a:gridCol w="1645920"/>
                <a:gridCol w="1645920"/>
                <a:gridCol w="1645920"/>
              </a:tblGrid>
              <a:tr h="370840">
                <a:tc>
                  <a:txBody>
                    <a:bodyPr/>
                    <a:lstStyle/>
                    <a:p>
                      <a:r>
                        <a:rPr lang="en-US" dirty="0" smtClean="0"/>
                        <a:t>2006</a:t>
                      </a:r>
                      <a:endParaRPr lang="en-US"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r>
              <a:tr h="370840">
                <a:tc>
                  <a:txBody>
                    <a:bodyPr/>
                    <a:lstStyle/>
                    <a:p>
                      <a:r>
                        <a:rPr lang="en-US" b="1" dirty="0" smtClean="0">
                          <a:solidFill>
                            <a:schemeClr val="bg1"/>
                          </a:solidFill>
                        </a:rPr>
                        <a:t>16.1 %</a:t>
                      </a:r>
                      <a:endParaRPr lang="en-US" b="1" dirty="0">
                        <a:solidFill>
                          <a:schemeClr val="bg1"/>
                        </a:solidFill>
                      </a:endParaRPr>
                    </a:p>
                  </a:txBody>
                  <a:tcPr>
                    <a:solidFill>
                      <a:schemeClr val="accent1"/>
                    </a:solidFill>
                  </a:tcPr>
                </a:tc>
                <a:tc>
                  <a:txBody>
                    <a:bodyPr/>
                    <a:lstStyle/>
                    <a:p>
                      <a:r>
                        <a:rPr lang="en-US" b="1" dirty="0" smtClean="0">
                          <a:solidFill>
                            <a:schemeClr val="bg1"/>
                          </a:solidFill>
                        </a:rPr>
                        <a:t>4.4 %</a:t>
                      </a:r>
                      <a:endParaRPr lang="en-US" b="1" dirty="0">
                        <a:solidFill>
                          <a:schemeClr val="bg1"/>
                        </a:solidFill>
                      </a:endParaRPr>
                    </a:p>
                  </a:txBody>
                  <a:tcPr>
                    <a:solidFill>
                      <a:schemeClr val="accent1"/>
                    </a:solidFill>
                  </a:tcPr>
                </a:tc>
                <a:tc>
                  <a:txBody>
                    <a:bodyPr/>
                    <a:lstStyle/>
                    <a:p>
                      <a:r>
                        <a:rPr lang="en-US" b="1" dirty="0" smtClean="0">
                          <a:solidFill>
                            <a:schemeClr val="bg1"/>
                          </a:solidFill>
                        </a:rPr>
                        <a:t>4.5 %</a:t>
                      </a:r>
                      <a:endParaRPr lang="en-US" b="1" dirty="0">
                        <a:solidFill>
                          <a:schemeClr val="bg1"/>
                        </a:solidFill>
                      </a:endParaRPr>
                    </a:p>
                  </a:txBody>
                  <a:tcPr>
                    <a:solidFill>
                      <a:schemeClr val="accent1"/>
                    </a:solidFill>
                  </a:tcPr>
                </a:tc>
              </a:tr>
              <a:tr h="370840">
                <a:tc>
                  <a:txBody>
                    <a:bodyPr/>
                    <a:lstStyle/>
                    <a:p>
                      <a:endParaRPr lang="en-US" b="1">
                        <a:solidFill>
                          <a:schemeClr val="bg1"/>
                        </a:solidFill>
                      </a:endParaRPr>
                    </a:p>
                  </a:txBody>
                  <a:tcPr>
                    <a:solidFill>
                      <a:schemeClr val="accent1"/>
                    </a:solidFill>
                  </a:tcPr>
                </a:tc>
                <a:tc>
                  <a:txBody>
                    <a:bodyPr/>
                    <a:lstStyle/>
                    <a:p>
                      <a:endParaRPr lang="en-US" b="1" dirty="0">
                        <a:solidFill>
                          <a:schemeClr val="bg1"/>
                        </a:solidFill>
                      </a:endParaRPr>
                    </a:p>
                  </a:txBody>
                  <a:tcPr>
                    <a:solidFill>
                      <a:schemeClr val="accent1"/>
                    </a:solidFill>
                  </a:tcPr>
                </a:tc>
                <a:tc>
                  <a:txBody>
                    <a:bodyPr/>
                    <a:lstStyle/>
                    <a:p>
                      <a:r>
                        <a:rPr lang="en-US" b="1" dirty="0" smtClean="0">
                          <a:solidFill>
                            <a:schemeClr val="bg1"/>
                          </a:solidFill>
                        </a:rPr>
                        <a:t>**Preliminary Data</a:t>
                      </a:r>
                    </a:p>
                  </a:txBody>
                  <a:tcPr>
                    <a:solidFill>
                      <a:schemeClr val="accent1"/>
                    </a:solidFill>
                  </a:tcPr>
                </a:tc>
              </a:tr>
            </a:tbl>
          </a:graphicData>
        </a:graphic>
      </p:graphicFrame>
      <p:sp>
        <p:nvSpPr>
          <p:cNvPr id="5" name="TextBox 4"/>
          <p:cNvSpPr txBox="1"/>
          <p:nvPr/>
        </p:nvSpPr>
        <p:spPr>
          <a:xfrm>
            <a:off x="599441" y="3616657"/>
            <a:ext cx="6522720" cy="646331"/>
          </a:xfrm>
          <a:prstGeom prst="rect">
            <a:avLst/>
          </a:prstGeom>
          <a:noFill/>
        </p:spPr>
        <p:txBody>
          <a:bodyPr wrap="square" rtlCol="0">
            <a:spAutoFit/>
          </a:bodyPr>
          <a:lstStyle/>
          <a:p>
            <a:pPr marL="85090" marR="235585">
              <a:lnSpc>
                <a:spcPct val="100000"/>
              </a:lnSpc>
            </a:pPr>
            <a:r>
              <a:rPr lang="en-US" b="1" dirty="0" smtClean="0">
                <a:solidFill>
                  <a:schemeClr val="tx2"/>
                </a:solidFill>
                <a:latin typeface="Verdana"/>
                <a:cs typeface="Verdana"/>
              </a:rPr>
              <a:t>*&lt; </a:t>
            </a:r>
            <a:r>
              <a:rPr lang="en-US" b="1" dirty="0">
                <a:solidFill>
                  <a:schemeClr val="tx2"/>
                </a:solidFill>
                <a:latin typeface="Verdana"/>
                <a:cs typeface="Verdana"/>
              </a:rPr>
              <a:t>39</a:t>
            </a:r>
            <a:r>
              <a:rPr lang="en-US" b="1" spc="15" dirty="0">
                <a:solidFill>
                  <a:schemeClr val="tx2"/>
                </a:solidFill>
                <a:latin typeface="Verdana"/>
                <a:cs typeface="Verdana"/>
              </a:rPr>
              <a:t> </a:t>
            </a:r>
            <a:r>
              <a:rPr lang="en-US" b="1" spc="-90" dirty="0">
                <a:solidFill>
                  <a:schemeClr val="tx2"/>
                </a:solidFill>
                <a:latin typeface="Verdana"/>
                <a:cs typeface="Verdana"/>
              </a:rPr>
              <a:t>W</a:t>
            </a:r>
            <a:r>
              <a:rPr lang="en-US" b="1" dirty="0">
                <a:solidFill>
                  <a:schemeClr val="tx2"/>
                </a:solidFill>
                <a:latin typeface="Verdana"/>
                <a:cs typeface="Verdana"/>
              </a:rPr>
              <a:t>e</a:t>
            </a:r>
            <a:r>
              <a:rPr lang="en-US" b="1" spc="-10" dirty="0">
                <a:solidFill>
                  <a:schemeClr val="tx2"/>
                </a:solidFill>
                <a:latin typeface="Verdana"/>
                <a:cs typeface="Verdana"/>
              </a:rPr>
              <a:t>e</a:t>
            </a:r>
            <a:r>
              <a:rPr lang="en-US" b="1" dirty="0">
                <a:solidFill>
                  <a:schemeClr val="tx2"/>
                </a:solidFill>
                <a:latin typeface="Verdana"/>
                <a:cs typeface="Verdana"/>
              </a:rPr>
              <a:t>k</a:t>
            </a:r>
            <a:r>
              <a:rPr lang="en-US" b="1" dirty="0" smtClean="0">
                <a:solidFill>
                  <a:schemeClr val="tx2"/>
                </a:solidFill>
                <a:latin typeface="Verdana"/>
                <a:cs typeface="Verdana"/>
              </a:rPr>
              <a:t>, with</a:t>
            </a:r>
            <a:r>
              <a:rPr lang="en-US" b="1" spc="-5" dirty="0" smtClean="0">
                <a:solidFill>
                  <a:schemeClr val="tx2"/>
                </a:solidFill>
                <a:latin typeface="Verdana"/>
                <a:cs typeface="Verdana"/>
              </a:rPr>
              <a:t> </a:t>
            </a:r>
            <a:r>
              <a:rPr lang="en-US" b="1" dirty="0">
                <a:solidFill>
                  <a:schemeClr val="tx2"/>
                </a:solidFill>
                <a:latin typeface="Verdana"/>
                <a:cs typeface="Verdana"/>
              </a:rPr>
              <a:t>no me</a:t>
            </a:r>
            <a:r>
              <a:rPr lang="en-US" b="1" spc="-10" dirty="0">
                <a:solidFill>
                  <a:schemeClr val="tx2"/>
                </a:solidFill>
                <a:latin typeface="Verdana"/>
                <a:cs typeface="Verdana"/>
              </a:rPr>
              <a:t>d</a:t>
            </a:r>
            <a:r>
              <a:rPr lang="en-US" b="1" spc="5" dirty="0">
                <a:solidFill>
                  <a:schemeClr val="tx2"/>
                </a:solidFill>
                <a:latin typeface="Verdana"/>
                <a:cs typeface="Verdana"/>
              </a:rPr>
              <a:t>i</a:t>
            </a:r>
            <a:r>
              <a:rPr lang="en-US" b="1" dirty="0">
                <a:solidFill>
                  <a:schemeClr val="tx2"/>
                </a:solidFill>
                <a:latin typeface="Verdana"/>
                <a:cs typeface="Verdana"/>
              </a:rPr>
              <a:t>cal</a:t>
            </a:r>
            <a:r>
              <a:rPr lang="en-US" b="1" spc="5" dirty="0">
                <a:solidFill>
                  <a:schemeClr val="tx2"/>
                </a:solidFill>
                <a:latin typeface="Verdana"/>
                <a:cs typeface="Verdana"/>
              </a:rPr>
              <a:t> </a:t>
            </a:r>
            <a:r>
              <a:rPr lang="en-US" b="1" dirty="0">
                <a:solidFill>
                  <a:schemeClr val="tx2"/>
                </a:solidFill>
                <a:latin typeface="Verdana"/>
                <a:cs typeface="Verdana"/>
              </a:rPr>
              <a:t>r</a:t>
            </a:r>
            <a:r>
              <a:rPr lang="en-US" b="1" spc="10" dirty="0">
                <a:solidFill>
                  <a:schemeClr val="tx2"/>
                </a:solidFill>
                <a:latin typeface="Verdana"/>
                <a:cs typeface="Verdana"/>
              </a:rPr>
              <a:t>i</a:t>
            </a:r>
            <a:r>
              <a:rPr lang="en-US" b="1" dirty="0">
                <a:solidFill>
                  <a:schemeClr val="tx2"/>
                </a:solidFill>
                <a:latin typeface="Verdana"/>
                <a:cs typeface="Verdana"/>
              </a:rPr>
              <a:t>sk </a:t>
            </a:r>
            <a:r>
              <a:rPr lang="en-US" b="1" dirty="0" smtClean="0">
                <a:solidFill>
                  <a:schemeClr val="tx2"/>
                </a:solidFill>
                <a:latin typeface="Verdana"/>
                <a:cs typeface="Verdana"/>
              </a:rPr>
              <a:t>fac</a:t>
            </a:r>
            <a:r>
              <a:rPr lang="en-US" b="1" spc="-10" dirty="0" smtClean="0">
                <a:solidFill>
                  <a:schemeClr val="tx2"/>
                </a:solidFill>
                <a:latin typeface="Verdana"/>
                <a:cs typeface="Verdana"/>
              </a:rPr>
              <a:t>t</a:t>
            </a:r>
            <a:r>
              <a:rPr lang="en-US" b="1" dirty="0" smtClean="0">
                <a:solidFill>
                  <a:schemeClr val="tx2"/>
                </a:solidFill>
                <a:latin typeface="Verdana"/>
                <a:cs typeface="Verdana"/>
              </a:rPr>
              <a:t>ors</a:t>
            </a:r>
          </a:p>
          <a:p>
            <a:pPr marL="85090" marR="235585">
              <a:lnSpc>
                <a:spcPct val="100000"/>
              </a:lnSpc>
            </a:pPr>
            <a:r>
              <a:rPr lang="en-US" b="1" spc="-10" dirty="0" smtClean="0">
                <a:solidFill>
                  <a:schemeClr val="tx2"/>
                </a:solidFill>
                <a:latin typeface="Verdana"/>
                <a:cs typeface="Verdana"/>
              </a:rPr>
              <a:t> </a:t>
            </a:r>
            <a:r>
              <a:rPr lang="en-US" b="1" dirty="0">
                <a:solidFill>
                  <a:schemeClr val="tx2"/>
                </a:solidFill>
                <a:latin typeface="Verdana"/>
                <a:cs typeface="Verdana"/>
              </a:rPr>
              <a:t>&amp; no com</a:t>
            </a:r>
            <a:r>
              <a:rPr lang="en-US" b="1" spc="-10" dirty="0">
                <a:solidFill>
                  <a:schemeClr val="tx2"/>
                </a:solidFill>
                <a:latin typeface="Verdana"/>
                <a:cs typeface="Verdana"/>
              </a:rPr>
              <a:t>p</a:t>
            </a:r>
            <a:r>
              <a:rPr lang="en-US" b="1" spc="5" dirty="0">
                <a:solidFill>
                  <a:schemeClr val="tx2"/>
                </a:solidFill>
                <a:latin typeface="Verdana"/>
                <a:cs typeface="Verdana"/>
              </a:rPr>
              <a:t>li</a:t>
            </a:r>
            <a:r>
              <a:rPr lang="en-US" b="1" dirty="0">
                <a:solidFill>
                  <a:schemeClr val="tx2"/>
                </a:solidFill>
                <a:latin typeface="Verdana"/>
                <a:cs typeface="Verdana"/>
              </a:rPr>
              <a:t>cations</a:t>
            </a:r>
            <a:r>
              <a:rPr lang="en-US" b="1" spc="-15" dirty="0">
                <a:solidFill>
                  <a:schemeClr val="tx2"/>
                </a:solidFill>
                <a:latin typeface="Verdana"/>
                <a:cs typeface="Verdana"/>
              </a:rPr>
              <a:t> </a:t>
            </a:r>
            <a:r>
              <a:rPr lang="en-US" b="1" dirty="0">
                <a:solidFill>
                  <a:schemeClr val="tx2"/>
                </a:solidFill>
                <a:latin typeface="Verdana"/>
                <a:cs typeface="Verdana"/>
              </a:rPr>
              <a:t>of </a:t>
            </a:r>
            <a:r>
              <a:rPr lang="en-US" b="1" spc="5" dirty="0">
                <a:solidFill>
                  <a:schemeClr val="tx2"/>
                </a:solidFill>
                <a:latin typeface="Verdana"/>
                <a:cs typeface="Verdana"/>
              </a:rPr>
              <a:t>l</a:t>
            </a:r>
            <a:r>
              <a:rPr lang="en-US" b="1" dirty="0">
                <a:solidFill>
                  <a:schemeClr val="tx2"/>
                </a:solidFill>
                <a:latin typeface="Verdana"/>
                <a:cs typeface="Verdana"/>
              </a:rPr>
              <a:t>a</a:t>
            </a:r>
            <a:r>
              <a:rPr lang="en-US" b="1" spc="-10" dirty="0">
                <a:solidFill>
                  <a:schemeClr val="tx2"/>
                </a:solidFill>
                <a:latin typeface="Verdana"/>
                <a:cs typeface="Verdana"/>
              </a:rPr>
              <a:t>b</a:t>
            </a:r>
            <a:r>
              <a:rPr lang="en-US" b="1" dirty="0">
                <a:solidFill>
                  <a:schemeClr val="tx2"/>
                </a:solidFill>
                <a:latin typeface="Verdana"/>
                <a:cs typeface="Verdana"/>
              </a:rPr>
              <a:t>or</a:t>
            </a:r>
            <a:r>
              <a:rPr lang="en-US" b="1" spc="-15" dirty="0">
                <a:solidFill>
                  <a:schemeClr val="tx2"/>
                </a:solidFill>
                <a:latin typeface="Verdana"/>
                <a:cs typeface="Verdana"/>
              </a:rPr>
              <a:t> </a:t>
            </a:r>
            <a:r>
              <a:rPr lang="en-US" b="1" dirty="0">
                <a:solidFill>
                  <a:schemeClr val="tx2"/>
                </a:solidFill>
                <a:latin typeface="Verdana"/>
                <a:cs typeface="Verdana"/>
              </a:rPr>
              <a:t>/</a:t>
            </a:r>
            <a:r>
              <a:rPr lang="en-US" b="1" spc="-10" dirty="0">
                <a:solidFill>
                  <a:schemeClr val="tx2"/>
                </a:solidFill>
                <a:latin typeface="Verdana"/>
                <a:cs typeface="Verdana"/>
              </a:rPr>
              <a:t>d</a:t>
            </a:r>
            <a:r>
              <a:rPr lang="en-US" b="1" dirty="0">
                <a:solidFill>
                  <a:schemeClr val="tx2"/>
                </a:solidFill>
                <a:latin typeface="Verdana"/>
                <a:cs typeface="Verdana"/>
              </a:rPr>
              <a:t>el</a:t>
            </a:r>
            <a:r>
              <a:rPr lang="en-US" b="1" spc="5" dirty="0">
                <a:solidFill>
                  <a:schemeClr val="tx2"/>
                </a:solidFill>
                <a:latin typeface="Verdana"/>
                <a:cs typeface="Verdana"/>
              </a:rPr>
              <a:t>i</a:t>
            </a:r>
            <a:r>
              <a:rPr lang="en-US" b="1" spc="-10" dirty="0">
                <a:solidFill>
                  <a:schemeClr val="tx2"/>
                </a:solidFill>
                <a:latin typeface="Verdana"/>
                <a:cs typeface="Verdana"/>
              </a:rPr>
              <a:t>v</a:t>
            </a:r>
            <a:r>
              <a:rPr lang="en-US" b="1" dirty="0">
                <a:solidFill>
                  <a:schemeClr val="tx2"/>
                </a:solidFill>
                <a:latin typeface="Verdana"/>
                <a:cs typeface="Verdana"/>
              </a:rPr>
              <a:t>e</a:t>
            </a:r>
            <a:r>
              <a:rPr lang="en-US" b="1" spc="-5" dirty="0">
                <a:solidFill>
                  <a:schemeClr val="tx2"/>
                </a:solidFill>
                <a:latin typeface="Verdana"/>
                <a:cs typeface="Verdana"/>
              </a:rPr>
              <a:t>r</a:t>
            </a:r>
            <a:r>
              <a:rPr lang="en-US" b="1" dirty="0">
                <a:solidFill>
                  <a:schemeClr val="tx2"/>
                </a:solidFill>
                <a:latin typeface="Verdana"/>
                <a:cs typeface="Verdana"/>
              </a:rPr>
              <a:t>y</a:t>
            </a:r>
          </a:p>
        </p:txBody>
      </p:sp>
      <p:sp>
        <p:nvSpPr>
          <p:cNvPr id="6" name="TextBox 5"/>
          <p:cNvSpPr txBox="1"/>
          <p:nvPr/>
        </p:nvSpPr>
        <p:spPr>
          <a:xfrm>
            <a:off x="356510" y="5008576"/>
            <a:ext cx="7856638" cy="369332"/>
          </a:xfrm>
          <a:prstGeom prst="rect">
            <a:avLst/>
          </a:prstGeom>
          <a:noFill/>
        </p:spPr>
        <p:txBody>
          <a:bodyPr wrap="none" rtlCol="0">
            <a:spAutoFit/>
          </a:bodyPr>
          <a:lstStyle/>
          <a:p>
            <a:r>
              <a:rPr lang="en-US" dirty="0">
                <a:latin typeface="Verdana"/>
                <a:cs typeface="Verdana"/>
              </a:rPr>
              <a:t>Data Source:  WV Health Statistics Center, Vital Statistics </a:t>
            </a:r>
            <a:r>
              <a:rPr lang="en-US" dirty="0" smtClean="0">
                <a:latin typeface="Verdana"/>
                <a:cs typeface="Verdana"/>
              </a:rPr>
              <a:t>System</a:t>
            </a:r>
            <a:endParaRPr lang="en-US" dirty="0">
              <a:latin typeface="Verdana"/>
              <a:cs typeface="Verdana"/>
            </a:endParaRPr>
          </a:p>
        </p:txBody>
      </p:sp>
    </p:spTree>
    <p:extLst>
      <p:ext uri="{BB962C8B-B14F-4D97-AF65-F5344CB8AC3E}">
        <p14:creationId xmlns:p14="http://schemas.microsoft.com/office/powerpoint/2010/main" val="278373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1524000"/>
            <a:ext cx="7315200" cy="0"/>
          </a:xfrm>
          <a:custGeom>
            <a:avLst/>
            <a:gdLst/>
            <a:ahLst/>
            <a:cxnLst/>
            <a:rect l="l" t="t" r="r" b="b"/>
            <a:pathLst>
              <a:path w="7315200">
                <a:moveTo>
                  <a:pt x="0" y="0"/>
                </a:moveTo>
                <a:lnTo>
                  <a:pt x="7315200" y="0"/>
                </a:lnTo>
              </a:path>
            </a:pathLst>
          </a:custGeom>
          <a:ln w="12700">
            <a:solidFill>
              <a:srgbClr val="000000"/>
            </a:solidFill>
          </a:ln>
        </p:spPr>
        <p:txBody>
          <a:bodyPr wrap="square" lIns="0" tIns="0" rIns="0" bIns="0" rtlCol="0">
            <a:noAutofit/>
          </a:bodyPr>
          <a:lstStyle/>
          <a:p>
            <a:endParaRPr/>
          </a:p>
        </p:txBody>
      </p:sp>
      <p:sp>
        <p:nvSpPr>
          <p:cNvPr id="3" name="object 3"/>
          <p:cNvSpPr/>
          <p:nvPr/>
        </p:nvSpPr>
        <p:spPr>
          <a:xfrm>
            <a:off x="923925" y="331787"/>
            <a:ext cx="7924800" cy="1201737"/>
          </a:xfrm>
          <a:custGeom>
            <a:avLst/>
            <a:gdLst/>
            <a:ahLst/>
            <a:cxnLst/>
            <a:rect l="l" t="t" r="r" b="b"/>
            <a:pathLst>
              <a:path w="7924800" h="1201737">
                <a:moveTo>
                  <a:pt x="0" y="1201737"/>
                </a:moveTo>
                <a:lnTo>
                  <a:pt x="7924800" y="1201737"/>
                </a:lnTo>
                <a:lnTo>
                  <a:pt x="7924800" y="0"/>
                </a:lnTo>
                <a:lnTo>
                  <a:pt x="0" y="0"/>
                </a:lnTo>
                <a:lnTo>
                  <a:pt x="0" y="1201737"/>
                </a:lnTo>
                <a:close/>
              </a:path>
            </a:pathLst>
          </a:custGeom>
          <a:solidFill>
            <a:srgbClr val="FFFFFF"/>
          </a:solidFill>
        </p:spPr>
        <p:txBody>
          <a:bodyPr wrap="square" lIns="0" tIns="0" rIns="0" bIns="0" rtlCol="0">
            <a:noAutofit/>
          </a:bodyPr>
          <a:lstStyle/>
          <a:p>
            <a:endParaRPr/>
          </a:p>
        </p:txBody>
      </p:sp>
      <p:sp>
        <p:nvSpPr>
          <p:cNvPr id="45" name="Title 44"/>
          <p:cNvSpPr>
            <a:spLocks noGrp="1"/>
          </p:cNvSpPr>
          <p:nvPr>
            <p:ph type="title"/>
          </p:nvPr>
        </p:nvSpPr>
        <p:spPr/>
        <p:txBody>
          <a:bodyPr>
            <a:normAutofit fontScale="90000"/>
          </a:bodyPr>
          <a:lstStyle/>
          <a:p>
            <a:r>
              <a:rPr lang="en-US" sz="2400" dirty="0" smtClean="0"/>
              <a:t>Percentage of Primary C-Sections and Elective Inductions &lt;41 Weeks among Nulliparous WV Births, 2008-2013</a:t>
            </a:r>
            <a:endParaRPr lang="en-US" sz="2400" dirty="0"/>
          </a:p>
        </p:txBody>
      </p:sp>
      <p:graphicFrame>
        <p:nvGraphicFramePr>
          <p:cNvPr id="47" name="Content Placeholder 46"/>
          <p:cNvGraphicFramePr>
            <a:graphicFrameLocks noGrp="1"/>
          </p:cNvGraphicFramePr>
          <p:nvPr>
            <p:ph idx="1"/>
            <p:extLst>
              <p:ext uri="{D42A27DB-BD31-4B8C-83A1-F6EECF244321}">
                <p14:modId xmlns:p14="http://schemas.microsoft.com/office/powerpoint/2010/main" val="3114689473"/>
              </p:ext>
            </p:extLst>
          </p:nvPr>
        </p:nvGraphicFramePr>
        <p:xfrm>
          <a:off x="457200" y="1600200"/>
          <a:ext cx="8229600" cy="3514725"/>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660400" y="5201920"/>
            <a:ext cx="6492240" cy="369332"/>
          </a:xfrm>
          <a:prstGeom prst="rect">
            <a:avLst/>
          </a:prstGeom>
          <a:noFill/>
        </p:spPr>
        <p:txBody>
          <a:bodyPr wrap="square" rtlCol="0">
            <a:spAutoFit/>
          </a:bodyPr>
          <a:lstStyle/>
          <a:p>
            <a:r>
              <a:rPr lang="en-US" dirty="0"/>
              <a:t>Data Source:  WV Health Statistics Center, Vital Statistics System</a:t>
            </a:r>
          </a:p>
        </p:txBody>
      </p:sp>
    </p:spTree>
    <p:extLst>
      <p:ext uri="{BB962C8B-B14F-4D97-AF65-F5344CB8AC3E}">
        <p14:creationId xmlns:p14="http://schemas.microsoft.com/office/powerpoint/2010/main" val="164276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1524000"/>
            <a:ext cx="7315200" cy="0"/>
          </a:xfrm>
          <a:custGeom>
            <a:avLst/>
            <a:gdLst/>
            <a:ahLst/>
            <a:cxnLst/>
            <a:rect l="l" t="t" r="r" b="b"/>
            <a:pathLst>
              <a:path w="7315200">
                <a:moveTo>
                  <a:pt x="0" y="0"/>
                </a:moveTo>
                <a:lnTo>
                  <a:pt x="7315200" y="0"/>
                </a:lnTo>
              </a:path>
            </a:pathLst>
          </a:custGeom>
          <a:ln w="12700">
            <a:solidFill>
              <a:srgbClr val="000000"/>
            </a:solidFill>
          </a:ln>
        </p:spPr>
        <p:txBody>
          <a:bodyPr wrap="square" lIns="0" tIns="0" rIns="0" bIns="0" rtlCol="0">
            <a:noAutofit/>
          </a:bodyPr>
          <a:lstStyle/>
          <a:p>
            <a:endParaRPr/>
          </a:p>
        </p:txBody>
      </p:sp>
      <p:sp>
        <p:nvSpPr>
          <p:cNvPr id="3" name="object 3"/>
          <p:cNvSpPr txBox="1"/>
          <p:nvPr/>
        </p:nvSpPr>
        <p:spPr>
          <a:xfrm>
            <a:off x="1374394" y="369061"/>
            <a:ext cx="5846445" cy="1105535"/>
          </a:xfrm>
          <a:prstGeom prst="rect">
            <a:avLst/>
          </a:prstGeom>
        </p:spPr>
        <p:txBody>
          <a:bodyPr vert="horz" wrap="square" lIns="0" tIns="0" rIns="0" bIns="0" rtlCol="0">
            <a:noAutofit/>
          </a:bodyPr>
          <a:lstStyle/>
          <a:p>
            <a:pPr marL="12700">
              <a:lnSpc>
                <a:spcPct val="100000"/>
              </a:lnSpc>
            </a:pPr>
            <a:r>
              <a:rPr sz="3600" b="1" dirty="0" smtClean="0">
                <a:solidFill>
                  <a:schemeClr val="tx2"/>
                </a:solidFill>
                <a:latin typeface="Arial"/>
                <a:cs typeface="Arial"/>
              </a:rPr>
              <a:t>C-Section</a:t>
            </a:r>
            <a:r>
              <a:rPr sz="3600" b="1" spc="-15" dirty="0" smtClean="0">
                <a:solidFill>
                  <a:schemeClr val="tx2"/>
                </a:solidFill>
                <a:latin typeface="Arial"/>
                <a:cs typeface="Arial"/>
              </a:rPr>
              <a:t> </a:t>
            </a:r>
            <a:r>
              <a:rPr sz="3600" b="1" spc="0" dirty="0" smtClean="0">
                <a:solidFill>
                  <a:schemeClr val="tx2"/>
                </a:solidFill>
                <a:latin typeface="Arial"/>
                <a:cs typeface="Arial"/>
              </a:rPr>
              <a:t>Rates</a:t>
            </a:r>
            <a:r>
              <a:rPr sz="3600" b="1" spc="-20" dirty="0" smtClean="0">
                <a:solidFill>
                  <a:schemeClr val="tx2"/>
                </a:solidFill>
                <a:latin typeface="Arial"/>
                <a:cs typeface="Arial"/>
              </a:rPr>
              <a:t> </a:t>
            </a:r>
            <a:r>
              <a:rPr sz="3600" b="1" spc="0" dirty="0" smtClean="0">
                <a:solidFill>
                  <a:schemeClr val="tx2"/>
                </a:solidFill>
                <a:latin typeface="Arial"/>
                <a:cs typeface="Arial"/>
              </a:rPr>
              <a:t>200</a:t>
            </a:r>
            <a:r>
              <a:rPr sz="3600" b="1" spc="5" dirty="0" smtClean="0">
                <a:solidFill>
                  <a:schemeClr val="tx2"/>
                </a:solidFill>
                <a:latin typeface="Arial"/>
                <a:cs typeface="Arial"/>
              </a:rPr>
              <a:t>6</a:t>
            </a:r>
            <a:r>
              <a:rPr sz="3600" b="1" spc="0" dirty="0" smtClean="0">
                <a:solidFill>
                  <a:schemeClr val="tx2"/>
                </a:solidFill>
                <a:latin typeface="Arial"/>
                <a:cs typeface="Arial"/>
              </a:rPr>
              <a:t>-201</a:t>
            </a:r>
            <a:r>
              <a:rPr lang="en-US" sz="3600" b="1" spc="0" dirty="0" smtClean="0">
                <a:solidFill>
                  <a:schemeClr val="tx2"/>
                </a:solidFill>
                <a:latin typeface="Arial"/>
                <a:cs typeface="Arial"/>
              </a:rPr>
              <a:t>3</a:t>
            </a:r>
            <a:endParaRPr sz="3600" dirty="0">
              <a:solidFill>
                <a:schemeClr val="tx2"/>
              </a:solidFill>
              <a:latin typeface="Arial"/>
              <a:cs typeface="Arial"/>
            </a:endParaRPr>
          </a:p>
          <a:p>
            <a:pPr marL="12700">
              <a:lnSpc>
                <a:spcPct val="100000"/>
              </a:lnSpc>
              <a:tabLst>
                <a:tab pos="1866900" algn="l"/>
                <a:tab pos="2425700" algn="l"/>
              </a:tabLst>
            </a:pPr>
            <a:r>
              <a:rPr sz="3600" b="1" dirty="0" smtClean="0">
                <a:solidFill>
                  <a:schemeClr val="tx2"/>
                </a:solidFill>
                <a:latin typeface="Arial"/>
                <a:cs typeface="Arial"/>
              </a:rPr>
              <a:t>Number	of	VBAC</a:t>
            </a:r>
            <a:endParaRPr sz="3600" dirty="0">
              <a:solidFill>
                <a:schemeClr val="tx2"/>
              </a:solidFill>
              <a:latin typeface="Arial"/>
              <a:cs typeface="Arial"/>
            </a:endParaRPr>
          </a:p>
        </p:txBody>
      </p:sp>
      <p:sp>
        <p:nvSpPr>
          <p:cNvPr id="4" name="object 4"/>
          <p:cNvSpPr/>
          <p:nvPr/>
        </p:nvSpPr>
        <p:spPr>
          <a:xfrm>
            <a:off x="1461516" y="1812035"/>
            <a:ext cx="64008" cy="86867"/>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txBox="1"/>
          <p:nvPr/>
        </p:nvSpPr>
        <p:spPr>
          <a:xfrm>
            <a:off x="1791970" y="1524000"/>
            <a:ext cx="6374765" cy="888619"/>
          </a:xfrm>
          <a:prstGeom prst="rect">
            <a:avLst/>
          </a:prstGeom>
        </p:spPr>
        <p:txBody>
          <a:bodyPr vert="horz" wrap="square" lIns="0" tIns="0" rIns="0" bIns="0" rtlCol="0">
            <a:noAutofit/>
          </a:bodyPr>
          <a:lstStyle/>
          <a:p>
            <a:pPr marL="12700">
              <a:lnSpc>
                <a:spcPct val="100000"/>
              </a:lnSpc>
            </a:pPr>
            <a:endParaRPr lang="en-US" sz="1400" i="1" dirty="0" smtClean="0">
              <a:solidFill>
                <a:srgbClr val="99CCCC"/>
              </a:solidFill>
              <a:latin typeface="Verdana"/>
              <a:cs typeface="Verdana"/>
            </a:endParaRPr>
          </a:p>
          <a:p>
            <a:pPr marL="12700">
              <a:lnSpc>
                <a:spcPct val="100000"/>
              </a:lnSpc>
            </a:pPr>
            <a:r>
              <a:rPr sz="1400" b="1" i="1" dirty="0" smtClean="0">
                <a:latin typeface="Verdana"/>
                <a:cs typeface="Verdana"/>
              </a:rPr>
              <a:t>West</a:t>
            </a:r>
            <a:r>
              <a:rPr sz="1400" b="1" i="1" spc="-30" dirty="0" smtClean="0">
                <a:latin typeface="Verdana"/>
                <a:cs typeface="Verdana"/>
              </a:rPr>
              <a:t> </a:t>
            </a:r>
            <a:r>
              <a:rPr sz="1400" b="1" i="1" spc="0" dirty="0" smtClean="0">
                <a:latin typeface="Verdana"/>
                <a:cs typeface="Verdana"/>
              </a:rPr>
              <a:t>Virgi</a:t>
            </a:r>
            <a:r>
              <a:rPr sz="1400" b="1" i="1" spc="-5" dirty="0" smtClean="0">
                <a:latin typeface="Verdana"/>
                <a:cs typeface="Verdana"/>
              </a:rPr>
              <a:t>n</a:t>
            </a:r>
            <a:r>
              <a:rPr sz="1400" b="1" i="1" spc="0" dirty="0" smtClean="0">
                <a:latin typeface="Verdana"/>
                <a:cs typeface="Verdana"/>
              </a:rPr>
              <a:t>ia</a:t>
            </a:r>
            <a:r>
              <a:rPr sz="1400" b="1" i="1" spc="-5" dirty="0" smtClean="0">
                <a:latin typeface="Verdana"/>
                <a:cs typeface="Verdana"/>
              </a:rPr>
              <a:t> </a:t>
            </a:r>
            <a:r>
              <a:rPr sz="1400" b="1" i="1" spc="-10" dirty="0" smtClean="0">
                <a:latin typeface="Verdana"/>
                <a:cs typeface="Verdana"/>
              </a:rPr>
              <a:t>O</a:t>
            </a:r>
            <a:r>
              <a:rPr sz="1400" b="1" i="1" spc="0" dirty="0" smtClean="0">
                <a:latin typeface="Verdana"/>
                <a:cs typeface="Verdana"/>
              </a:rPr>
              <a:t>ccu</a:t>
            </a:r>
            <a:r>
              <a:rPr sz="1400" b="1" i="1" spc="-5" dirty="0" smtClean="0">
                <a:latin typeface="Verdana"/>
                <a:cs typeface="Verdana"/>
              </a:rPr>
              <a:t>r</a:t>
            </a:r>
            <a:r>
              <a:rPr sz="1400" b="1" i="1" spc="0" dirty="0" smtClean="0">
                <a:latin typeface="Verdana"/>
                <a:cs typeface="Verdana"/>
              </a:rPr>
              <a:t>rence</a:t>
            </a:r>
            <a:r>
              <a:rPr sz="1400" b="1" i="1" spc="-40" dirty="0" smtClean="0">
                <a:latin typeface="Verdana"/>
                <a:cs typeface="Verdana"/>
              </a:rPr>
              <a:t> </a:t>
            </a:r>
            <a:r>
              <a:rPr sz="1400" b="1" i="1" spc="-5" dirty="0" smtClean="0">
                <a:latin typeface="Verdana"/>
                <a:cs typeface="Verdana"/>
              </a:rPr>
              <a:t>B</a:t>
            </a:r>
            <a:r>
              <a:rPr sz="1400" b="1" i="1" spc="0" dirty="0" smtClean="0">
                <a:latin typeface="Verdana"/>
                <a:cs typeface="Verdana"/>
              </a:rPr>
              <a:t>irt</a:t>
            </a:r>
            <a:r>
              <a:rPr sz="1400" b="1" i="1" spc="-10" dirty="0" smtClean="0">
                <a:latin typeface="Verdana"/>
                <a:cs typeface="Verdana"/>
              </a:rPr>
              <a:t>h</a:t>
            </a:r>
            <a:r>
              <a:rPr sz="1400" b="1" i="1" spc="0" dirty="0" smtClean="0">
                <a:latin typeface="Verdana"/>
                <a:cs typeface="Verdana"/>
              </a:rPr>
              <a:t>s</a:t>
            </a:r>
            <a:r>
              <a:rPr sz="1400" b="1" i="1" spc="-15" dirty="0" smtClean="0">
                <a:latin typeface="Verdana"/>
                <a:cs typeface="Verdana"/>
              </a:rPr>
              <a:t> </a:t>
            </a:r>
            <a:r>
              <a:rPr sz="1400" b="1" i="1" spc="0" dirty="0" smtClean="0">
                <a:latin typeface="Verdana"/>
                <a:cs typeface="Verdana"/>
              </a:rPr>
              <a:t>(less</a:t>
            </a:r>
            <a:r>
              <a:rPr sz="1400" b="1" i="1" spc="-20" dirty="0" smtClean="0">
                <a:latin typeface="Verdana"/>
                <a:cs typeface="Verdana"/>
              </a:rPr>
              <a:t> </a:t>
            </a:r>
            <a:r>
              <a:rPr sz="1400" b="1" i="1" spc="0" dirty="0" smtClean="0">
                <a:latin typeface="Verdana"/>
                <a:cs typeface="Verdana"/>
              </a:rPr>
              <a:t>u</a:t>
            </a:r>
            <a:r>
              <a:rPr sz="1400" b="1" i="1" spc="-5" dirty="0" smtClean="0">
                <a:latin typeface="Verdana"/>
                <a:cs typeface="Verdana"/>
              </a:rPr>
              <a:t>n</a:t>
            </a:r>
            <a:r>
              <a:rPr sz="1400" b="1" i="1" spc="0" dirty="0" smtClean="0">
                <a:latin typeface="Verdana"/>
                <a:cs typeface="Verdana"/>
              </a:rPr>
              <a:t>known)</a:t>
            </a:r>
          </a:p>
        </p:txBody>
      </p:sp>
      <p:graphicFrame>
        <p:nvGraphicFramePr>
          <p:cNvPr id="7" name="object 7"/>
          <p:cNvGraphicFramePr>
            <a:graphicFrameLocks noGrp="1"/>
          </p:cNvGraphicFramePr>
          <p:nvPr>
            <p:extLst>
              <p:ext uri="{D42A27DB-BD31-4B8C-83A1-F6EECF244321}">
                <p14:modId xmlns:p14="http://schemas.microsoft.com/office/powerpoint/2010/main" val="3702712097"/>
              </p:ext>
            </p:extLst>
          </p:nvPr>
        </p:nvGraphicFramePr>
        <p:xfrm>
          <a:off x="1037230" y="2756847"/>
          <a:ext cx="7601803" cy="2151371"/>
        </p:xfrm>
        <a:graphic>
          <a:graphicData uri="http://schemas.openxmlformats.org/drawingml/2006/table">
            <a:tbl>
              <a:tblPr firstRow="1" bandRow="1">
                <a:tableStyleId>{2D5ABB26-0587-4C30-8999-92F81FD0307C}</a:tableStyleId>
              </a:tblPr>
              <a:tblGrid>
                <a:gridCol w="1180070"/>
                <a:gridCol w="1430429"/>
                <a:gridCol w="1512503"/>
                <a:gridCol w="1607709"/>
                <a:gridCol w="1871092"/>
              </a:tblGrid>
              <a:tr h="494994">
                <a:tc>
                  <a:txBody>
                    <a:bodyPr/>
                    <a:lstStyle/>
                    <a:p>
                      <a:endParaRPr sz="14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85090">
                        <a:lnSpc>
                          <a:spcPct val="100000"/>
                        </a:lnSpc>
                      </a:pPr>
                      <a:r>
                        <a:rPr sz="1800" b="1" dirty="0" smtClean="0">
                          <a:solidFill>
                            <a:srgbClr val="FFFFFF"/>
                          </a:solidFill>
                          <a:latin typeface="Verdana"/>
                          <a:cs typeface="Verdana"/>
                        </a:rPr>
                        <a:t>2006</a:t>
                      </a: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85725">
                        <a:lnSpc>
                          <a:spcPct val="100000"/>
                        </a:lnSpc>
                      </a:pPr>
                      <a:r>
                        <a:rPr sz="1800" b="1" dirty="0" smtClean="0">
                          <a:solidFill>
                            <a:srgbClr val="FFFFFF"/>
                          </a:solidFill>
                          <a:latin typeface="Verdana"/>
                          <a:cs typeface="Verdana"/>
                        </a:rPr>
                        <a:t>2011</a:t>
                      </a: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85725">
                        <a:lnSpc>
                          <a:spcPct val="100000"/>
                        </a:lnSpc>
                      </a:pPr>
                      <a:r>
                        <a:rPr sz="1800" b="1" dirty="0" smtClean="0">
                          <a:solidFill>
                            <a:srgbClr val="FFFFFF"/>
                          </a:solidFill>
                          <a:latin typeface="Verdana"/>
                          <a:cs typeface="Verdana"/>
                        </a:rPr>
                        <a:t>2</a:t>
                      </a:r>
                      <a:r>
                        <a:rPr sz="1800" b="1" spc="5" dirty="0" smtClean="0">
                          <a:solidFill>
                            <a:srgbClr val="FFFFFF"/>
                          </a:solidFill>
                          <a:latin typeface="Verdana"/>
                          <a:cs typeface="Verdana"/>
                        </a:rPr>
                        <a:t>0</a:t>
                      </a:r>
                      <a:r>
                        <a:rPr sz="1800" b="1" spc="0" dirty="0" smtClean="0">
                          <a:solidFill>
                            <a:srgbClr val="FFFFFF"/>
                          </a:solidFill>
                          <a:latin typeface="Verdana"/>
                          <a:cs typeface="Verdana"/>
                        </a:rPr>
                        <a:t>1</a:t>
                      </a:r>
                      <a:r>
                        <a:rPr sz="1800" b="1" spc="5" dirty="0" smtClean="0">
                          <a:solidFill>
                            <a:srgbClr val="FFFFFF"/>
                          </a:solidFill>
                          <a:latin typeface="Verdana"/>
                          <a:cs typeface="Verdana"/>
                        </a:rPr>
                        <a:t>2</a:t>
                      </a:r>
                      <a:endParaRPr sz="1800" dirty="0">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chemeClr val="accent1"/>
                    </a:solidFill>
                  </a:tcPr>
                </a:tc>
                <a:tc>
                  <a:txBody>
                    <a:bodyPr/>
                    <a:lstStyle/>
                    <a:p>
                      <a:pPr marL="85725">
                        <a:lnSpc>
                          <a:spcPct val="100000"/>
                        </a:lnSpc>
                      </a:pPr>
                      <a:r>
                        <a:rPr lang="en-US" sz="1800" b="1" dirty="0" smtClean="0">
                          <a:solidFill>
                            <a:schemeClr val="bg1"/>
                          </a:solidFill>
                          <a:latin typeface="Verdana"/>
                          <a:cs typeface="Verdana"/>
                        </a:rPr>
                        <a:t>2013*</a:t>
                      </a:r>
                      <a:endParaRPr sz="1800" b="1"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r>
              <a:tr h="398983">
                <a:tc>
                  <a:txBody>
                    <a:bodyPr/>
                    <a:lstStyle/>
                    <a:p>
                      <a:pPr marL="85090">
                        <a:lnSpc>
                          <a:spcPct val="100000"/>
                        </a:lnSpc>
                      </a:pPr>
                      <a:r>
                        <a:rPr sz="1800" b="1" spc="-200" dirty="0" smtClean="0">
                          <a:solidFill>
                            <a:schemeClr val="bg1"/>
                          </a:solidFill>
                          <a:latin typeface="Verdana"/>
                          <a:cs typeface="Verdana"/>
                        </a:rPr>
                        <a:t>T</a:t>
                      </a:r>
                      <a:r>
                        <a:rPr sz="1800" b="1" spc="0" dirty="0" smtClean="0">
                          <a:solidFill>
                            <a:schemeClr val="bg1"/>
                          </a:solidFill>
                          <a:latin typeface="Verdana"/>
                          <a:cs typeface="Verdana"/>
                        </a:rPr>
                        <a:t>otal</a:t>
                      </a:r>
                      <a:r>
                        <a:rPr sz="1800" b="1" spc="5" dirty="0" smtClean="0">
                          <a:solidFill>
                            <a:schemeClr val="bg1"/>
                          </a:solidFill>
                          <a:latin typeface="Verdana"/>
                          <a:cs typeface="Verdana"/>
                        </a:rPr>
                        <a:t> </a:t>
                      </a:r>
                      <a:r>
                        <a:rPr sz="1800" b="1" spc="-45" dirty="0" smtClean="0">
                          <a:solidFill>
                            <a:schemeClr val="bg1"/>
                          </a:solidFill>
                          <a:latin typeface="Verdana"/>
                          <a:cs typeface="Verdana"/>
                        </a:rPr>
                        <a:t>C</a:t>
                      </a:r>
                      <a:r>
                        <a:rPr sz="1800" b="1" spc="-15" dirty="0" smtClean="0">
                          <a:solidFill>
                            <a:schemeClr val="bg1"/>
                          </a:solidFill>
                          <a:latin typeface="Verdana"/>
                          <a:cs typeface="Verdana"/>
                        </a:rPr>
                        <a:t>-</a:t>
                      </a:r>
                      <a:r>
                        <a:rPr sz="1800" b="1" spc="0" dirty="0" smtClean="0">
                          <a:solidFill>
                            <a:schemeClr val="bg1"/>
                          </a:solidFill>
                          <a:latin typeface="Verdana"/>
                          <a:cs typeface="Verdana"/>
                        </a:rPr>
                        <a:t>Sect</a:t>
                      </a:r>
                      <a:r>
                        <a:rPr sz="1800" b="1" spc="5" dirty="0" smtClean="0">
                          <a:solidFill>
                            <a:schemeClr val="bg1"/>
                          </a:solidFill>
                          <a:latin typeface="Verdana"/>
                          <a:cs typeface="Verdana"/>
                        </a:rPr>
                        <a:t>i</a:t>
                      </a:r>
                      <a:r>
                        <a:rPr sz="1800" b="1" spc="0" dirty="0" smtClean="0">
                          <a:solidFill>
                            <a:schemeClr val="bg1"/>
                          </a:solidFill>
                          <a:latin typeface="Verdana"/>
                          <a:cs typeface="Verdana"/>
                        </a:rPr>
                        <a:t>ons</a:t>
                      </a:r>
                      <a:endParaRPr sz="1800" b="1"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090">
                        <a:lnSpc>
                          <a:spcPct val="100000"/>
                        </a:lnSpc>
                      </a:pPr>
                      <a:r>
                        <a:rPr sz="1800" b="1" dirty="0" smtClean="0">
                          <a:solidFill>
                            <a:schemeClr val="bg1"/>
                          </a:solidFill>
                          <a:latin typeface="Verdana"/>
                          <a:cs typeface="Verdana"/>
                        </a:rPr>
                        <a:t>3</a:t>
                      </a:r>
                      <a:r>
                        <a:rPr sz="1800" b="1" spc="-10" dirty="0" smtClean="0">
                          <a:solidFill>
                            <a:schemeClr val="bg1"/>
                          </a:solidFill>
                          <a:latin typeface="Verdana"/>
                          <a:cs typeface="Verdana"/>
                        </a:rPr>
                        <a:t>4</a:t>
                      </a:r>
                      <a:r>
                        <a:rPr sz="1800" b="1" spc="0" dirty="0" smtClean="0">
                          <a:solidFill>
                            <a:schemeClr val="bg1"/>
                          </a:solidFill>
                          <a:latin typeface="Verdana"/>
                          <a:cs typeface="Verdana"/>
                        </a:rPr>
                        <a:t>.4%</a:t>
                      </a:r>
                      <a:endParaRPr sz="1800" b="1"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a:lnSpc>
                          <a:spcPct val="100000"/>
                        </a:lnSpc>
                      </a:pPr>
                      <a:r>
                        <a:rPr sz="1800" b="1" dirty="0" smtClean="0">
                          <a:solidFill>
                            <a:schemeClr val="bg1"/>
                          </a:solidFill>
                          <a:latin typeface="Verdana"/>
                          <a:cs typeface="Verdana"/>
                        </a:rPr>
                        <a:t>3</a:t>
                      </a:r>
                      <a:r>
                        <a:rPr sz="1800" b="1" spc="-10" dirty="0" smtClean="0">
                          <a:solidFill>
                            <a:schemeClr val="bg1"/>
                          </a:solidFill>
                          <a:latin typeface="Verdana"/>
                          <a:cs typeface="Verdana"/>
                        </a:rPr>
                        <a:t>6</a:t>
                      </a:r>
                      <a:r>
                        <a:rPr sz="1800" b="1" spc="0" dirty="0" smtClean="0">
                          <a:solidFill>
                            <a:schemeClr val="bg1"/>
                          </a:solidFill>
                          <a:latin typeface="Verdana"/>
                          <a:cs typeface="Verdana"/>
                        </a:rPr>
                        <a:t>.8%</a:t>
                      </a:r>
                      <a:endParaRPr sz="1800" b="1"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a:lnSpc>
                          <a:spcPct val="100000"/>
                        </a:lnSpc>
                      </a:pPr>
                      <a:r>
                        <a:rPr sz="1800" b="1" dirty="0" smtClean="0">
                          <a:solidFill>
                            <a:schemeClr val="bg1"/>
                          </a:solidFill>
                          <a:latin typeface="Verdana"/>
                          <a:cs typeface="Verdana"/>
                        </a:rPr>
                        <a:t>3</a:t>
                      </a:r>
                      <a:r>
                        <a:rPr sz="1800" b="1" spc="-10" dirty="0" smtClean="0">
                          <a:solidFill>
                            <a:schemeClr val="bg1"/>
                          </a:solidFill>
                          <a:latin typeface="Verdana"/>
                          <a:cs typeface="Verdana"/>
                        </a:rPr>
                        <a:t>6</a:t>
                      </a:r>
                      <a:r>
                        <a:rPr sz="1800" b="1" spc="0" dirty="0" smtClean="0">
                          <a:solidFill>
                            <a:schemeClr val="bg1"/>
                          </a:solidFill>
                          <a:latin typeface="Verdana"/>
                          <a:cs typeface="Verdana"/>
                        </a:rPr>
                        <a:t>.0%</a:t>
                      </a:r>
                      <a:endParaRPr sz="1800" b="1"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Verdana"/>
                          <a:cs typeface="Verdana"/>
                        </a:rPr>
                        <a:t>35.9</a:t>
                      </a:r>
                      <a:r>
                        <a:rPr lang="en-US" sz="1800" b="1" spc="0" dirty="0" smtClean="0">
                          <a:solidFill>
                            <a:schemeClr val="bg1"/>
                          </a:solidFill>
                          <a:latin typeface="Verdana"/>
                          <a:cs typeface="Verdana"/>
                        </a:rPr>
                        <a:t>%</a:t>
                      </a:r>
                      <a:endParaRPr lang="en-US" sz="1800" b="1" dirty="0" smtClean="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r h="398983">
                <a:tc>
                  <a:txBody>
                    <a:bodyPr/>
                    <a:lstStyle/>
                    <a:p>
                      <a:r>
                        <a:rPr lang="en-US" sz="1800" b="1" dirty="0" smtClean="0">
                          <a:solidFill>
                            <a:schemeClr val="bg1"/>
                          </a:solidFill>
                          <a:latin typeface="Verdana"/>
                          <a:cs typeface="Verdana"/>
                        </a:rPr>
                        <a:t>#VBAC</a:t>
                      </a:r>
                      <a:endParaRPr sz="1800"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r>
                        <a:rPr lang="en-US" sz="1800" dirty="0" smtClean="0">
                          <a:latin typeface="Verdana"/>
                          <a:cs typeface="Verdana"/>
                        </a:rPr>
                        <a:t> </a:t>
                      </a:r>
                      <a:r>
                        <a:rPr lang="en-US" sz="1800" b="1" dirty="0" smtClean="0">
                          <a:solidFill>
                            <a:schemeClr val="bg1"/>
                          </a:solidFill>
                          <a:latin typeface="Verdana"/>
                          <a:cs typeface="Verdana"/>
                        </a:rPr>
                        <a:t>139</a:t>
                      </a:r>
                      <a:endParaRPr sz="1800" b="1"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r>
                        <a:rPr lang="en-US" sz="1800" dirty="0" smtClean="0">
                          <a:latin typeface="Verdana"/>
                          <a:cs typeface="Verdana"/>
                        </a:rPr>
                        <a:t> </a:t>
                      </a:r>
                      <a:r>
                        <a:rPr lang="en-US" sz="1800" b="1" dirty="0" smtClean="0">
                          <a:solidFill>
                            <a:schemeClr val="bg1"/>
                          </a:solidFill>
                          <a:latin typeface="Verdana"/>
                          <a:cs typeface="Verdana"/>
                        </a:rPr>
                        <a:t>155</a:t>
                      </a:r>
                      <a:endParaRPr sz="1800" b="1"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r>
                        <a:rPr lang="en-US" sz="1800" dirty="0" smtClean="0">
                          <a:latin typeface="Verdana"/>
                          <a:cs typeface="Verdana"/>
                        </a:rPr>
                        <a:t> </a:t>
                      </a:r>
                      <a:r>
                        <a:rPr lang="en-US" sz="1800" b="1" dirty="0" smtClean="0">
                          <a:solidFill>
                            <a:schemeClr val="bg1"/>
                          </a:solidFill>
                          <a:latin typeface="Verdana"/>
                          <a:cs typeface="Verdana"/>
                        </a:rPr>
                        <a:t>150</a:t>
                      </a:r>
                      <a:endParaRPr sz="1800" b="1"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r>
                        <a:rPr lang="en-US" sz="1800" b="1" dirty="0" smtClean="0">
                          <a:solidFill>
                            <a:schemeClr val="bg1"/>
                          </a:solidFill>
                          <a:latin typeface="Verdana"/>
                          <a:cs typeface="Verdana"/>
                        </a:rPr>
                        <a:t> 135</a:t>
                      </a: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r h="708754">
                <a:tc>
                  <a:txBody>
                    <a:bodyPr/>
                    <a:lstStyle/>
                    <a:p>
                      <a:endParaRPr sz="1800" dirty="0">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endParaRPr sz="1800" dirty="0">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marR="523240">
                        <a:lnSpc>
                          <a:spcPct val="100099"/>
                        </a:lnSpc>
                      </a:pPr>
                      <a:endParaRPr sz="1400" dirty="0">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a:lnSpc>
                          <a:spcPct val="100000"/>
                        </a:lnSpc>
                      </a:pPr>
                      <a:endParaRPr sz="1400" b="1"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marR="153035">
                        <a:lnSpc>
                          <a:spcPct val="100000"/>
                        </a:lnSpc>
                      </a:pPr>
                      <a:r>
                        <a:rPr lang="en-US" sz="1400" b="1" dirty="0" smtClean="0">
                          <a:solidFill>
                            <a:schemeClr val="bg1"/>
                          </a:solidFill>
                          <a:latin typeface="Verdana"/>
                          <a:cs typeface="Verdana"/>
                        </a:rPr>
                        <a:t>*Preliminary data</a:t>
                      </a:r>
                      <a:endParaRPr sz="1400" b="1"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r>
            </a:tbl>
          </a:graphicData>
        </a:graphic>
      </p:graphicFrame>
      <p:sp>
        <p:nvSpPr>
          <p:cNvPr id="8" name="TextBox 7"/>
          <p:cNvSpPr txBox="1"/>
          <p:nvPr/>
        </p:nvSpPr>
        <p:spPr>
          <a:xfrm>
            <a:off x="1037230" y="5090160"/>
            <a:ext cx="6816450" cy="369332"/>
          </a:xfrm>
          <a:prstGeom prst="rect">
            <a:avLst/>
          </a:prstGeom>
          <a:noFill/>
        </p:spPr>
        <p:txBody>
          <a:bodyPr wrap="square" rtlCol="0">
            <a:spAutoFit/>
          </a:bodyPr>
          <a:lstStyle/>
          <a:p>
            <a:r>
              <a:rPr lang="en-US" dirty="0"/>
              <a:t>Data Source:  WV Health Statistics Center, Vital Statistics System</a:t>
            </a:r>
          </a:p>
        </p:txBody>
      </p:sp>
    </p:spTree>
    <p:extLst>
      <p:ext uri="{BB962C8B-B14F-4D97-AF65-F5344CB8AC3E}">
        <p14:creationId xmlns:p14="http://schemas.microsoft.com/office/powerpoint/2010/main" val="3207363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9069" y="289559"/>
            <a:ext cx="5207000" cy="1106170"/>
          </a:xfrm>
          <a:prstGeom prst="rect">
            <a:avLst/>
          </a:prstGeom>
        </p:spPr>
        <p:txBody>
          <a:bodyPr vert="horz" wrap="square" lIns="0" tIns="0" rIns="0" bIns="0" rtlCol="0">
            <a:noAutofit/>
          </a:bodyPr>
          <a:lstStyle/>
          <a:p>
            <a:pPr marL="12700">
              <a:lnSpc>
                <a:spcPct val="100000"/>
              </a:lnSpc>
              <a:tabLst>
                <a:tab pos="876300" algn="l"/>
                <a:tab pos="4660265" algn="l"/>
              </a:tabLst>
            </a:pPr>
            <a:r>
              <a:rPr sz="3600" dirty="0" smtClean="0">
                <a:solidFill>
                  <a:schemeClr val="tx2"/>
                </a:solidFill>
                <a:latin typeface="Arial"/>
                <a:cs typeface="Arial"/>
              </a:rPr>
              <a:t>WV</a:t>
            </a:r>
            <a:r>
              <a:rPr sz="3600" spc="-15" dirty="0" smtClean="0">
                <a:solidFill>
                  <a:schemeClr val="tx2"/>
                </a:solidFill>
                <a:latin typeface="Arial"/>
                <a:cs typeface="Arial"/>
              </a:rPr>
              <a:t> </a:t>
            </a:r>
            <a:r>
              <a:rPr lang="en-US" sz="3600" dirty="0" smtClean="0">
                <a:solidFill>
                  <a:schemeClr val="tx2"/>
                </a:solidFill>
                <a:latin typeface="Arial"/>
                <a:cs typeface="Arial"/>
              </a:rPr>
              <a:t>Initiation of Prenatal</a:t>
            </a:r>
            <a:r>
              <a:rPr sz="3600" dirty="0" smtClean="0">
                <a:solidFill>
                  <a:schemeClr val="tx2"/>
                </a:solidFill>
                <a:latin typeface="Arial"/>
                <a:cs typeface="Arial"/>
              </a:rPr>
              <a:t> Care</a:t>
            </a:r>
            <a:r>
              <a:rPr sz="3600" spc="-25" dirty="0" smtClean="0">
                <a:solidFill>
                  <a:schemeClr val="tx2"/>
                </a:solidFill>
                <a:latin typeface="Arial"/>
                <a:cs typeface="Arial"/>
              </a:rPr>
              <a:t> </a:t>
            </a:r>
            <a:endParaRPr sz="3600" dirty="0">
              <a:solidFill>
                <a:schemeClr val="tx2"/>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20736719"/>
              </p:ext>
            </p:extLst>
          </p:nvPr>
        </p:nvGraphicFramePr>
        <p:xfrm>
          <a:off x="1583141" y="1643505"/>
          <a:ext cx="6850927" cy="2771482"/>
        </p:xfrm>
        <a:graphic>
          <a:graphicData uri="http://schemas.openxmlformats.org/drawingml/2006/table">
            <a:tbl>
              <a:tblPr firstRow="1" bandRow="1">
                <a:tableStyleId>{3C2FFA5D-87B4-456A-9821-1D502468CF0F}</a:tableStyleId>
              </a:tblPr>
              <a:tblGrid>
                <a:gridCol w="2940179"/>
                <a:gridCol w="983650"/>
                <a:gridCol w="1463549"/>
                <a:gridCol w="1463549"/>
              </a:tblGrid>
              <a:tr h="914273">
                <a:tc>
                  <a:txBody>
                    <a:bodyPr/>
                    <a:lstStyle/>
                    <a:p>
                      <a:pPr marL="85090" marR="284480">
                        <a:lnSpc>
                          <a:spcPct val="100099"/>
                        </a:lnSpc>
                      </a:pPr>
                      <a:r>
                        <a:rPr sz="2000" dirty="0" smtClean="0">
                          <a:solidFill>
                            <a:schemeClr val="bg1"/>
                          </a:solidFill>
                        </a:rPr>
                        <a:t>Trim</a:t>
                      </a:r>
                      <a:r>
                        <a:rPr sz="2000" spc="5" dirty="0" smtClean="0">
                          <a:solidFill>
                            <a:schemeClr val="bg1"/>
                          </a:solidFill>
                        </a:rPr>
                        <a:t>e</a:t>
                      </a:r>
                      <a:r>
                        <a:rPr sz="2000" spc="0" dirty="0" smtClean="0">
                          <a:solidFill>
                            <a:schemeClr val="bg1"/>
                          </a:solidFill>
                        </a:rPr>
                        <a:t>ster Ca</a:t>
                      </a:r>
                      <a:r>
                        <a:rPr sz="2000" spc="5" dirty="0" smtClean="0">
                          <a:solidFill>
                            <a:schemeClr val="bg1"/>
                          </a:solidFill>
                        </a:rPr>
                        <a:t>r</a:t>
                      </a:r>
                      <a:r>
                        <a:rPr sz="2000" spc="0" dirty="0" smtClean="0">
                          <a:solidFill>
                            <a:schemeClr val="bg1"/>
                          </a:solidFill>
                        </a:rPr>
                        <a:t>e Began</a:t>
                      </a:r>
                      <a:endParaRPr sz="2000" dirty="0">
                        <a:solidFill>
                          <a:schemeClr val="bg1"/>
                        </a:solidFill>
                        <a:latin typeface="Verdana"/>
                        <a:cs typeface="Verdana"/>
                      </a:endParaRPr>
                    </a:p>
                  </a:txBody>
                  <a:tcPr marL="0" marR="0" marT="0" marB="0"/>
                </a:tc>
                <a:tc>
                  <a:txBody>
                    <a:bodyPr/>
                    <a:lstStyle/>
                    <a:p>
                      <a:pPr marL="85090">
                        <a:lnSpc>
                          <a:spcPct val="100000"/>
                        </a:lnSpc>
                      </a:pPr>
                      <a:r>
                        <a:rPr sz="2400" dirty="0" smtClean="0">
                          <a:solidFill>
                            <a:schemeClr val="bg1"/>
                          </a:solidFill>
                        </a:rPr>
                        <a:t>2006</a:t>
                      </a:r>
                      <a:endParaRPr sz="2400" dirty="0">
                        <a:solidFill>
                          <a:schemeClr val="bg1"/>
                        </a:solidFill>
                      </a:endParaRPr>
                    </a:p>
                    <a:p>
                      <a:pPr marL="163195">
                        <a:lnSpc>
                          <a:spcPct val="100000"/>
                        </a:lnSpc>
                      </a:pPr>
                      <a:endParaRPr sz="2400" dirty="0">
                        <a:solidFill>
                          <a:schemeClr val="bg1"/>
                        </a:solidFill>
                        <a:latin typeface="Verdana"/>
                        <a:cs typeface="Verdana"/>
                      </a:endParaRPr>
                    </a:p>
                  </a:txBody>
                  <a:tcPr marL="0" marR="0" marT="0" marB="0"/>
                </a:tc>
                <a:tc>
                  <a:txBody>
                    <a:bodyPr/>
                    <a:lstStyle/>
                    <a:p>
                      <a:pPr marL="85725">
                        <a:lnSpc>
                          <a:spcPct val="100000"/>
                        </a:lnSpc>
                      </a:pPr>
                      <a:r>
                        <a:rPr sz="2400" dirty="0" smtClean="0">
                          <a:solidFill>
                            <a:schemeClr val="bg1"/>
                          </a:solidFill>
                        </a:rPr>
                        <a:t>2</a:t>
                      </a:r>
                      <a:r>
                        <a:rPr sz="2400" spc="5" dirty="0" smtClean="0">
                          <a:solidFill>
                            <a:schemeClr val="bg1"/>
                          </a:solidFill>
                        </a:rPr>
                        <a:t>0</a:t>
                      </a:r>
                      <a:r>
                        <a:rPr sz="2400" spc="0" dirty="0" smtClean="0">
                          <a:solidFill>
                            <a:schemeClr val="bg1"/>
                          </a:solidFill>
                        </a:rPr>
                        <a:t>1</a:t>
                      </a:r>
                      <a:r>
                        <a:rPr sz="2400" spc="5" dirty="0" smtClean="0">
                          <a:solidFill>
                            <a:schemeClr val="bg1"/>
                          </a:solidFill>
                        </a:rPr>
                        <a:t>2</a:t>
                      </a:r>
                      <a:endParaRPr sz="2400" dirty="0">
                        <a:solidFill>
                          <a:schemeClr val="bg1"/>
                        </a:solidFill>
                      </a:endParaRPr>
                    </a:p>
                    <a:p>
                      <a:pPr marL="163195">
                        <a:lnSpc>
                          <a:spcPct val="100000"/>
                        </a:lnSpc>
                      </a:pPr>
                      <a:endParaRPr sz="2400" dirty="0">
                        <a:solidFill>
                          <a:schemeClr val="bg1"/>
                        </a:solidFill>
                        <a:latin typeface="Verdana"/>
                        <a:cs typeface="Verdana"/>
                      </a:endParaRPr>
                    </a:p>
                  </a:txBody>
                  <a:tcPr marL="0" marR="0" marT="0" marB="0"/>
                </a:tc>
                <a:tc>
                  <a:txBody>
                    <a:bodyPr/>
                    <a:lstStyle/>
                    <a:p>
                      <a:pPr marL="163195">
                        <a:lnSpc>
                          <a:spcPct val="100000"/>
                        </a:lnSpc>
                      </a:pPr>
                      <a:r>
                        <a:rPr lang="en-US" sz="2400" dirty="0" smtClean="0">
                          <a:solidFill>
                            <a:schemeClr val="bg1"/>
                          </a:solidFill>
                        </a:rPr>
                        <a:t>2013*</a:t>
                      </a:r>
                      <a:endParaRPr sz="2400" b="1" dirty="0">
                        <a:solidFill>
                          <a:schemeClr val="bg1"/>
                        </a:solidFill>
                        <a:latin typeface="Verdana"/>
                        <a:cs typeface="Verdana"/>
                      </a:endParaRPr>
                    </a:p>
                  </a:txBody>
                  <a:tcPr marL="0" marR="0" marT="0" marB="0"/>
                </a:tc>
              </a:tr>
              <a:tr h="371475">
                <a:tc>
                  <a:txBody>
                    <a:bodyPr/>
                    <a:lstStyle/>
                    <a:p>
                      <a:pPr marL="85090">
                        <a:lnSpc>
                          <a:spcPct val="100000"/>
                        </a:lnSpc>
                      </a:pPr>
                      <a:r>
                        <a:rPr sz="2700" spc="-7" baseline="-16975" dirty="0" smtClean="0"/>
                        <a:t>1</a:t>
                      </a:r>
                      <a:r>
                        <a:rPr sz="1200" spc="-5" dirty="0" smtClean="0"/>
                        <a:t>st</a:t>
                      </a:r>
                      <a:endParaRPr sz="1200">
                        <a:latin typeface="Verdana"/>
                        <a:cs typeface="Verdana"/>
                      </a:endParaRPr>
                    </a:p>
                  </a:txBody>
                  <a:tcPr marL="0" marR="0" marT="0" marB="0"/>
                </a:tc>
                <a:tc>
                  <a:txBody>
                    <a:bodyPr/>
                    <a:lstStyle/>
                    <a:p>
                      <a:pPr marL="1270" algn="ctr">
                        <a:lnSpc>
                          <a:spcPct val="100000"/>
                        </a:lnSpc>
                      </a:pPr>
                      <a:r>
                        <a:rPr sz="1800" dirty="0" smtClean="0"/>
                        <a:t>8</a:t>
                      </a:r>
                      <a:r>
                        <a:rPr lang="en-US" sz="1800" dirty="0" smtClean="0"/>
                        <a:t>2</a:t>
                      </a:r>
                      <a:r>
                        <a:rPr sz="1800" dirty="0" smtClean="0"/>
                        <a:t>.</a:t>
                      </a:r>
                      <a:r>
                        <a:rPr lang="en-US" sz="1800" dirty="0" smtClean="0"/>
                        <a:t>5</a:t>
                      </a:r>
                      <a:r>
                        <a:rPr sz="1800" dirty="0" smtClean="0"/>
                        <a:t>%</a:t>
                      </a:r>
                      <a:endParaRPr sz="1800" dirty="0">
                        <a:latin typeface="Calibri"/>
                        <a:cs typeface="Calibri"/>
                      </a:endParaRPr>
                    </a:p>
                  </a:txBody>
                  <a:tcPr marL="0" marR="0" marT="0" marB="0"/>
                </a:tc>
                <a:tc>
                  <a:txBody>
                    <a:bodyPr/>
                    <a:lstStyle/>
                    <a:p>
                      <a:pPr marL="1270" algn="ctr">
                        <a:lnSpc>
                          <a:spcPct val="100000"/>
                        </a:lnSpc>
                      </a:pPr>
                      <a:r>
                        <a:rPr sz="1800" dirty="0" smtClean="0"/>
                        <a:t>83.</a:t>
                      </a:r>
                      <a:r>
                        <a:rPr lang="en-US" sz="1800" dirty="0" smtClean="0"/>
                        <a:t>0</a:t>
                      </a:r>
                      <a:r>
                        <a:rPr sz="1800" dirty="0" smtClean="0"/>
                        <a:t>%</a:t>
                      </a:r>
                      <a:endParaRPr sz="1800" dirty="0">
                        <a:latin typeface="Calibri"/>
                        <a:cs typeface="Calibri"/>
                      </a:endParaRPr>
                    </a:p>
                  </a:txBody>
                  <a:tcPr marL="0" marR="0" marT="0" marB="0"/>
                </a:tc>
                <a:tc>
                  <a:txBody>
                    <a:bodyPr/>
                    <a:lstStyle/>
                    <a:p>
                      <a:pPr marL="1270" algn="ctr">
                        <a:lnSpc>
                          <a:spcPct val="100000"/>
                        </a:lnSpc>
                      </a:pPr>
                      <a:r>
                        <a:rPr sz="1800" dirty="0" smtClean="0"/>
                        <a:t>8</a:t>
                      </a:r>
                      <a:r>
                        <a:rPr lang="en-US" sz="1800" dirty="0" smtClean="0"/>
                        <a:t>0</a:t>
                      </a:r>
                      <a:r>
                        <a:rPr sz="1800" dirty="0" smtClean="0"/>
                        <a:t>.</a:t>
                      </a:r>
                      <a:r>
                        <a:rPr lang="en-US" sz="1800" dirty="0" smtClean="0"/>
                        <a:t>3</a:t>
                      </a:r>
                      <a:r>
                        <a:rPr sz="1800" dirty="0" smtClean="0"/>
                        <a:t>%</a:t>
                      </a:r>
                      <a:endParaRPr sz="1800" dirty="0">
                        <a:latin typeface="Calibri"/>
                        <a:cs typeface="Calibri"/>
                      </a:endParaRPr>
                    </a:p>
                  </a:txBody>
                  <a:tcPr marL="0" marR="0" marT="0" marB="0"/>
                </a:tc>
              </a:tr>
              <a:tr h="371475">
                <a:tc>
                  <a:txBody>
                    <a:bodyPr/>
                    <a:lstStyle/>
                    <a:p>
                      <a:pPr marL="85090">
                        <a:lnSpc>
                          <a:spcPct val="100000"/>
                        </a:lnSpc>
                      </a:pPr>
                      <a:r>
                        <a:rPr sz="1800" dirty="0" smtClean="0"/>
                        <a:t>2nd</a:t>
                      </a:r>
                      <a:endParaRPr sz="1800">
                        <a:latin typeface="Verdana"/>
                        <a:cs typeface="Verdana"/>
                      </a:endParaRPr>
                    </a:p>
                  </a:txBody>
                  <a:tcPr marL="0" marR="0" marT="0" marB="0"/>
                </a:tc>
                <a:tc>
                  <a:txBody>
                    <a:bodyPr/>
                    <a:lstStyle/>
                    <a:p>
                      <a:pPr marL="1270" algn="ctr">
                        <a:lnSpc>
                          <a:spcPct val="100000"/>
                        </a:lnSpc>
                      </a:pPr>
                      <a:r>
                        <a:rPr sz="1800" dirty="0" smtClean="0"/>
                        <a:t>1</a:t>
                      </a:r>
                      <a:r>
                        <a:rPr lang="en-US" sz="1800" dirty="0" smtClean="0"/>
                        <a:t>4</a:t>
                      </a:r>
                      <a:r>
                        <a:rPr sz="1800" dirty="0" smtClean="0"/>
                        <a:t>.</a:t>
                      </a:r>
                      <a:r>
                        <a:rPr lang="en-US" sz="1800" dirty="0" smtClean="0"/>
                        <a:t>3</a:t>
                      </a:r>
                      <a:r>
                        <a:rPr sz="1800" dirty="0" smtClean="0"/>
                        <a:t>%</a:t>
                      </a:r>
                      <a:endParaRPr sz="1800" dirty="0">
                        <a:latin typeface="Calibri"/>
                        <a:cs typeface="Calibri"/>
                      </a:endParaRPr>
                    </a:p>
                  </a:txBody>
                  <a:tcPr marL="0" marR="0" marT="0" marB="0"/>
                </a:tc>
                <a:tc>
                  <a:txBody>
                    <a:bodyPr/>
                    <a:lstStyle/>
                    <a:p>
                      <a:pPr marL="1270" algn="ctr">
                        <a:lnSpc>
                          <a:spcPct val="100000"/>
                        </a:lnSpc>
                      </a:pPr>
                      <a:r>
                        <a:rPr sz="1800" dirty="0" smtClean="0"/>
                        <a:t>13.</a:t>
                      </a:r>
                      <a:r>
                        <a:rPr lang="en-US" sz="1800" dirty="0" smtClean="0"/>
                        <a:t>2</a:t>
                      </a:r>
                      <a:r>
                        <a:rPr sz="1800" dirty="0" smtClean="0"/>
                        <a:t>%</a:t>
                      </a:r>
                      <a:endParaRPr sz="1800" dirty="0">
                        <a:latin typeface="Calibri"/>
                        <a:cs typeface="Calibri"/>
                      </a:endParaRPr>
                    </a:p>
                  </a:txBody>
                  <a:tcPr marL="0" marR="0" marT="0" marB="0"/>
                </a:tc>
                <a:tc>
                  <a:txBody>
                    <a:bodyPr/>
                    <a:lstStyle/>
                    <a:p>
                      <a:pPr marL="1270" algn="ctr">
                        <a:lnSpc>
                          <a:spcPct val="100000"/>
                        </a:lnSpc>
                      </a:pPr>
                      <a:r>
                        <a:rPr sz="1800" dirty="0" smtClean="0"/>
                        <a:t>1</a:t>
                      </a:r>
                      <a:r>
                        <a:rPr lang="en-US" sz="1800" dirty="0" smtClean="0"/>
                        <a:t>5</a:t>
                      </a:r>
                      <a:r>
                        <a:rPr sz="1800" dirty="0" smtClean="0"/>
                        <a:t>.</a:t>
                      </a:r>
                      <a:r>
                        <a:rPr lang="en-US" sz="1800" dirty="0" smtClean="0"/>
                        <a:t>1</a:t>
                      </a:r>
                      <a:r>
                        <a:rPr sz="1800" dirty="0" smtClean="0"/>
                        <a:t>%</a:t>
                      </a:r>
                      <a:endParaRPr sz="1800" dirty="0">
                        <a:latin typeface="Calibri"/>
                        <a:cs typeface="Calibri"/>
                      </a:endParaRPr>
                    </a:p>
                  </a:txBody>
                  <a:tcPr marL="0" marR="0" marT="0" marB="0"/>
                </a:tc>
              </a:tr>
              <a:tr h="371475">
                <a:tc>
                  <a:txBody>
                    <a:bodyPr/>
                    <a:lstStyle/>
                    <a:p>
                      <a:pPr marL="85090">
                        <a:lnSpc>
                          <a:spcPct val="100000"/>
                        </a:lnSpc>
                      </a:pPr>
                      <a:r>
                        <a:rPr sz="1800" dirty="0" smtClean="0"/>
                        <a:t>3</a:t>
                      </a:r>
                      <a:r>
                        <a:rPr sz="1800" spc="-5" dirty="0" smtClean="0"/>
                        <a:t>r</a:t>
                      </a:r>
                      <a:r>
                        <a:rPr sz="1800" spc="0" dirty="0" smtClean="0"/>
                        <a:t>d</a:t>
                      </a:r>
                      <a:endParaRPr sz="1800" dirty="0">
                        <a:latin typeface="Verdana"/>
                        <a:cs typeface="Verdana"/>
                      </a:endParaRPr>
                    </a:p>
                  </a:txBody>
                  <a:tcPr marL="0" marR="0" marT="0" marB="0"/>
                </a:tc>
                <a:tc>
                  <a:txBody>
                    <a:bodyPr/>
                    <a:lstStyle/>
                    <a:p>
                      <a:pPr marL="1270" algn="ctr">
                        <a:lnSpc>
                          <a:spcPct val="100000"/>
                        </a:lnSpc>
                      </a:pPr>
                      <a:r>
                        <a:rPr sz="1800" dirty="0" smtClean="0"/>
                        <a:t>2.</a:t>
                      </a:r>
                      <a:r>
                        <a:rPr lang="en-US" sz="1800" dirty="0" smtClean="0"/>
                        <a:t>6</a:t>
                      </a:r>
                      <a:r>
                        <a:rPr sz="1800" dirty="0" smtClean="0"/>
                        <a:t>%</a:t>
                      </a:r>
                      <a:endParaRPr sz="1800" dirty="0">
                        <a:latin typeface="Calibri"/>
                        <a:cs typeface="Calibri"/>
                      </a:endParaRPr>
                    </a:p>
                  </a:txBody>
                  <a:tcPr marL="0" marR="0" marT="0" marB="0"/>
                </a:tc>
                <a:tc>
                  <a:txBody>
                    <a:bodyPr/>
                    <a:lstStyle/>
                    <a:p>
                      <a:pPr marL="1270" algn="ctr">
                        <a:lnSpc>
                          <a:spcPct val="100000"/>
                        </a:lnSpc>
                      </a:pPr>
                      <a:r>
                        <a:rPr sz="1800" dirty="0" smtClean="0"/>
                        <a:t>2.5%</a:t>
                      </a:r>
                      <a:endParaRPr sz="1800" dirty="0">
                        <a:latin typeface="Calibri"/>
                        <a:cs typeface="Calibri"/>
                      </a:endParaRPr>
                    </a:p>
                  </a:txBody>
                  <a:tcPr marL="0" marR="0" marT="0" marB="0"/>
                </a:tc>
                <a:tc>
                  <a:txBody>
                    <a:bodyPr/>
                    <a:lstStyle/>
                    <a:p>
                      <a:pPr marL="1270" algn="ctr">
                        <a:lnSpc>
                          <a:spcPct val="100000"/>
                        </a:lnSpc>
                      </a:pPr>
                      <a:r>
                        <a:rPr lang="en-US" sz="1800" dirty="0" smtClean="0"/>
                        <a:t>3.0</a:t>
                      </a:r>
                      <a:r>
                        <a:rPr sz="1800" dirty="0" smtClean="0"/>
                        <a:t>%</a:t>
                      </a:r>
                      <a:endParaRPr sz="1800" dirty="0">
                        <a:latin typeface="Calibri"/>
                        <a:cs typeface="Calibri"/>
                      </a:endParaRPr>
                    </a:p>
                  </a:txBody>
                  <a:tcPr marL="0" marR="0" marT="0" marB="0"/>
                </a:tc>
              </a:tr>
              <a:tr h="371348">
                <a:tc>
                  <a:txBody>
                    <a:bodyPr/>
                    <a:lstStyle/>
                    <a:p>
                      <a:pPr marL="85090">
                        <a:lnSpc>
                          <a:spcPct val="100000"/>
                        </a:lnSpc>
                      </a:pPr>
                      <a:r>
                        <a:rPr sz="1800" dirty="0" smtClean="0"/>
                        <a:t>No Care</a:t>
                      </a:r>
                      <a:endParaRPr sz="1800">
                        <a:latin typeface="Verdana"/>
                        <a:cs typeface="Verdana"/>
                      </a:endParaRPr>
                    </a:p>
                  </a:txBody>
                  <a:tcPr marL="0" marR="0" marT="0" marB="0"/>
                </a:tc>
                <a:tc>
                  <a:txBody>
                    <a:bodyPr/>
                    <a:lstStyle/>
                    <a:p>
                      <a:pPr marL="1270" algn="ctr">
                        <a:lnSpc>
                          <a:spcPct val="100000"/>
                        </a:lnSpc>
                      </a:pPr>
                      <a:r>
                        <a:rPr sz="1800" dirty="0" smtClean="0"/>
                        <a:t>0.</a:t>
                      </a:r>
                      <a:r>
                        <a:rPr lang="en-US" sz="1800" dirty="0" smtClean="0"/>
                        <a:t>7</a:t>
                      </a:r>
                      <a:r>
                        <a:rPr sz="1800" dirty="0" smtClean="0"/>
                        <a:t>%</a:t>
                      </a:r>
                      <a:endParaRPr sz="1800" dirty="0">
                        <a:latin typeface="Calibri"/>
                        <a:cs typeface="Calibri"/>
                      </a:endParaRPr>
                    </a:p>
                  </a:txBody>
                  <a:tcPr marL="0" marR="0" marT="0" marB="0"/>
                </a:tc>
                <a:tc>
                  <a:txBody>
                    <a:bodyPr/>
                    <a:lstStyle/>
                    <a:p>
                      <a:pPr marL="1270" algn="ctr">
                        <a:lnSpc>
                          <a:spcPct val="100000"/>
                        </a:lnSpc>
                      </a:pPr>
                      <a:r>
                        <a:rPr sz="1800" dirty="0" smtClean="0"/>
                        <a:t>0.5%</a:t>
                      </a:r>
                      <a:endParaRPr sz="1800" dirty="0">
                        <a:latin typeface="Calibri"/>
                        <a:cs typeface="Calibri"/>
                      </a:endParaRPr>
                    </a:p>
                  </a:txBody>
                  <a:tcPr marL="0" marR="0" marT="0" marB="0"/>
                </a:tc>
                <a:tc>
                  <a:txBody>
                    <a:bodyPr/>
                    <a:lstStyle/>
                    <a:p>
                      <a:pPr marL="1270" algn="ctr">
                        <a:lnSpc>
                          <a:spcPct val="100000"/>
                        </a:lnSpc>
                      </a:pPr>
                      <a:r>
                        <a:rPr sz="1800" dirty="0" smtClean="0"/>
                        <a:t>0.</a:t>
                      </a:r>
                      <a:r>
                        <a:rPr lang="en-US" sz="1800" dirty="0" smtClean="0"/>
                        <a:t>7</a:t>
                      </a:r>
                      <a:r>
                        <a:rPr sz="1800" dirty="0" smtClean="0"/>
                        <a:t>%</a:t>
                      </a:r>
                      <a:endParaRPr sz="1800" dirty="0">
                        <a:latin typeface="Calibri"/>
                        <a:cs typeface="Calibri"/>
                      </a:endParaRPr>
                    </a:p>
                  </a:txBody>
                  <a:tcPr marL="0" marR="0" marT="0" marB="0"/>
                </a:tc>
              </a:tr>
              <a:tr h="371436">
                <a:tc>
                  <a:txBody>
                    <a:bodyPr/>
                    <a:lstStyle/>
                    <a:p>
                      <a:endParaRPr sz="1400" dirty="0">
                        <a:latin typeface="Verdana"/>
                        <a:cs typeface="Verdana"/>
                      </a:endParaRPr>
                    </a:p>
                  </a:txBody>
                  <a:tcPr marL="0" marR="0" marT="0" marB="0"/>
                </a:tc>
                <a:tc>
                  <a:txBody>
                    <a:bodyPr/>
                    <a:lstStyle/>
                    <a:p>
                      <a:endParaRPr sz="1400">
                        <a:latin typeface="Verdana"/>
                        <a:cs typeface="Verdana"/>
                      </a:endParaRPr>
                    </a:p>
                  </a:txBody>
                  <a:tcPr marL="0" marR="0" marT="0" marB="0"/>
                </a:tc>
                <a:tc>
                  <a:txBody>
                    <a:bodyPr/>
                    <a:lstStyle/>
                    <a:p>
                      <a:pPr algn="ctr"/>
                      <a:r>
                        <a:rPr lang="en-US" sz="1400" dirty="0" smtClean="0"/>
                        <a:t> </a:t>
                      </a:r>
                      <a:endParaRPr sz="1400" dirty="0">
                        <a:latin typeface="Verdana"/>
                        <a:cs typeface="Verdana"/>
                      </a:endParaRPr>
                    </a:p>
                  </a:txBody>
                  <a:tcPr marL="0" marR="0" marT="0" marB="0"/>
                </a:tc>
                <a:tc>
                  <a:txBody>
                    <a:bodyPr/>
                    <a:lstStyle/>
                    <a:p>
                      <a:pPr algn="ctr"/>
                      <a:r>
                        <a:rPr lang="en-US" sz="1400" dirty="0" smtClean="0"/>
                        <a:t>*Preliminary</a:t>
                      </a:r>
                      <a:r>
                        <a:rPr lang="en-US" sz="1400" baseline="0" dirty="0" smtClean="0"/>
                        <a:t> Data</a:t>
                      </a:r>
                      <a:endParaRPr sz="1400" dirty="0">
                        <a:latin typeface="Verdana"/>
                        <a:cs typeface="Verdana"/>
                      </a:endParaRPr>
                    </a:p>
                  </a:txBody>
                  <a:tcPr marL="0" marR="0" marT="0" marB="0"/>
                </a:tc>
              </a:tr>
            </a:tbl>
          </a:graphicData>
        </a:graphic>
      </p:graphicFrame>
      <p:sp>
        <p:nvSpPr>
          <p:cNvPr id="4" name="TextBox 3"/>
          <p:cNvSpPr txBox="1"/>
          <p:nvPr/>
        </p:nvSpPr>
        <p:spPr>
          <a:xfrm>
            <a:off x="1583141" y="5090160"/>
            <a:ext cx="6463579" cy="369332"/>
          </a:xfrm>
          <a:prstGeom prst="rect">
            <a:avLst/>
          </a:prstGeom>
          <a:noFill/>
        </p:spPr>
        <p:txBody>
          <a:bodyPr wrap="square" rtlCol="0">
            <a:spAutoFit/>
          </a:bodyPr>
          <a:lstStyle/>
          <a:p>
            <a:r>
              <a:rPr lang="en-US" dirty="0"/>
              <a:t>Data Source:  WV Health Statistics Center, Vital Statistics System</a:t>
            </a:r>
          </a:p>
        </p:txBody>
      </p:sp>
    </p:spTree>
    <p:extLst>
      <p:ext uri="{BB962C8B-B14F-4D97-AF65-F5344CB8AC3E}">
        <p14:creationId xmlns:p14="http://schemas.microsoft.com/office/powerpoint/2010/main" val="167556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9069" y="289559"/>
            <a:ext cx="7012940" cy="1106170"/>
          </a:xfrm>
          <a:prstGeom prst="rect">
            <a:avLst/>
          </a:prstGeom>
        </p:spPr>
        <p:txBody>
          <a:bodyPr vert="horz" wrap="square" lIns="0" tIns="0" rIns="0" bIns="0" rtlCol="0">
            <a:noAutofit/>
          </a:bodyPr>
          <a:lstStyle/>
          <a:p>
            <a:pPr marL="12700">
              <a:lnSpc>
                <a:spcPct val="100000"/>
              </a:lnSpc>
              <a:tabLst>
                <a:tab pos="876300" algn="l"/>
                <a:tab pos="4660265" algn="l"/>
              </a:tabLst>
            </a:pPr>
            <a:r>
              <a:rPr sz="3600" dirty="0" smtClean="0">
                <a:solidFill>
                  <a:schemeClr val="tx2"/>
                </a:solidFill>
                <a:latin typeface="Arial"/>
                <a:cs typeface="Arial"/>
              </a:rPr>
              <a:t>W</a:t>
            </a:r>
            <a:r>
              <a:rPr lang="en-US" sz="3600" dirty="0" smtClean="0">
                <a:solidFill>
                  <a:schemeClr val="tx2"/>
                </a:solidFill>
                <a:latin typeface="Arial"/>
                <a:cs typeface="Arial"/>
              </a:rPr>
              <a:t>V</a:t>
            </a:r>
            <a:r>
              <a:rPr lang="en-US" sz="3600" dirty="0">
                <a:solidFill>
                  <a:schemeClr val="tx2"/>
                </a:solidFill>
                <a:latin typeface="Arial"/>
                <a:cs typeface="Arial"/>
              </a:rPr>
              <a:t> </a:t>
            </a:r>
            <a:r>
              <a:rPr sz="3600" dirty="0" smtClean="0">
                <a:solidFill>
                  <a:schemeClr val="tx2"/>
                </a:solidFill>
                <a:latin typeface="Arial"/>
                <a:cs typeface="Arial"/>
              </a:rPr>
              <a:t>Smoking</a:t>
            </a:r>
            <a:r>
              <a:rPr sz="3600" spc="-15" dirty="0" smtClean="0">
                <a:solidFill>
                  <a:schemeClr val="tx2"/>
                </a:solidFill>
                <a:latin typeface="Arial"/>
                <a:cs typeface="Arial"/>
              </a:rPr>
              <a:t> </a:t>
            </a:r>
            <a:r>
              <a:rPr sz="3600" spc="0" dirty="0" smtClean="0">
                <a:solidFill>
                  <a:schemeClr val="tx2"/>
                </a:solidFill>
                <a:latin typeface="Arial"/>
                <a:cs typeface="Arial"/>
              </a:rPr>
              <a:t>Sta</a:t>
            </a:r>
            <a:r>
              <a:rPr sz="3600" spc="-15" dirty="0" smtClean="0">
                <a:solidFill>
                  <a:schemeClr val="tx2"/>
                </a:solidFill>
                <a:latin typeface="Arial"/>
                <a:cs typeface="Arial"/>
              </a:rPr>
              <a:t>t</a:t>
            </a:r>
            <a:r>
              <a:rPr sz="3600" spc="0" dirty="0" smtClean="0">
                <a:solidFill>
                  <a:schemeClr val="tx2"/>
                </a:solidFill>
                <a:latin typeface="Arial"/>
                <a:cs typeface="Arial"/>
              </a:rPr>
              <a:t>us </a:t>
            </a:r>
            <a:endParaRPr lang="en-US" sz="3600" spc="0" dirty="0" smtClean="0">
              <a:solidFill>
                <a:schemeClr val="tx2"/>
              </a:solidFill>
              <a:latin typeface="Arial"/>
              <a:cs typeface="Arial"/>
            </a:endParaRPr>
          </a:p>
          <a:p>
            <a:pPr marL="12700">
              <a:lnSpc>
                <a:spcPct val="100000"/>
              </a:lnSpc>
              <a:tabLst>
                <a:tab pos="876300" algn="l"/>
                <a:tab pos="4660265" algn="l"/>
              </a:tabLst>
            </a:pPr>
            <a:r>
              <a:rPr sz="3600" spc="0" dirty="0" smtClean="0">
                <a:solidFill>
                  <a:schemeClr val="tx2"/>
                </a:solidFill>
                <a:latin typeface="Arial"/>
                <a:cs typeface="Arial"/>
              </a:rPr>
              <a:t>During</a:t>
            </a:r>
            <a:r>
              <a:rPr sz="3600" spc="-15" dirty="0" smtClean="0">
                <a:solidFill>
                  <a:schemeClr val="tx2"/>
                </a:solidFill>
                <a:latin typeface="Arial"/>
                <a:cs typeface="Arial"/>
              </a:rPr>
              <a:t> </a:t>
            </a:r>
            <a:r>
              <a:rPr sz="3600" spc="0" dirty="0" smtClean="0">
                <a:solidFill>
                  <a:schemeClr val="tx2"/>
                </a:solidFill>
                <a:latin typeface="Arial"/>
                <a:cs typeface="Arial"/>
              </a:rPr>
              <a:t>Pregnancy</a:t>
            </a:r>
            <a:endParaRPr sz="3600" dirty="0">
              <a:solidFill>
                <a:schemeClr val="tx2"/>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090323103"/>
              </p:ext>
            </p:extLst>
          </p:nvPr>
        </p:nvGraphicFramePr>
        <p:xfrm>
          <a:off x="1371600" y="1822452"/>
          <a:ext cx="7150098" cy="2513266"/>
        </p:xfrm>
        <a:graphic>
          <a:graphicData uri="http://schemas.openxmlformats.org/drawingml/2006/table">
            <a:tbl>
              <a:tblPr firstRow="1" bandRow="1">
                <a:tableStyleId>{2D5ABB26-0587-4C30-8999-92F81FD0307C}</a:tableStyleId>
              </a:tblPr>
              <a:tblGrid>
                <a:gridCol w="2004060"/>
                <a:gridCol w="1601977"/>
                <a:gridCol w="1772792"/>
                <a:gridCol w="1771269"/>
              </a:tblGrid>
              <a:tr h="904682">
                <a:tc>
                  <a:txBody>
                    <a:bodyPr/>
                    <a:lstStyle/>
                    <a:p>
                      <a:pPr marL="85090" marR="486409" algn="ctr">
                        <a:lnSpc>
                          <a:spcPct val="100000"/>
                        </a:lnSpc>
                      </a:pPr>
                      <a:r>
                        <a:rPr sz="1600" b="1" dirty="0" smtClean="0">
                          <a:solidFill>
                            <a:srgbClr val="FFFFFF"/>
                          </a:solidFill>
                          <a:latin typeface="Verdana"/>
                          <a:cs typeface="Verdana"/>
                        </a:rPr>
                        <a:t>Smo</a:t>
                      </a:r>
                      <a:r>
                        <a:rPr sz="1600" b="1" spc="5" dirty="0" smtClean="0">
                          <a:solidFill>
                            <a:srgbClr val="FFFFFF"/>
                          </a:solidFill>
                          <a:latin typeface="Verdana"/>
                          <a:cs typeface="Verdana"/>
                        </a:rPr>
                        <a:t>k</a:t>
                      </a:r>
                      <a:r>
                        <a:rPr sz="1600" b="1" spc="0" dirty="0" smtClean="0">
                          <a:solidFill>
                            <a:srgbClr val="FFFFFF"/>
                          </a:solidFill>
                          <a:latin typeface="Verdana"/>
                          <a:cs typeface="Verdana"/>
                        </a:rPr>
                        <a:t>ing St</a:t>
                      </a:r>
                      <a:r>
                        <a:rPr sz="1600" b="1" spc="-10" dirty="0" smtClean="0">
                          <a:solidFill>
                            <a:srgbClr val="FFFFFF"/>
                          </a:solidFill>
                          <a:latin typeface="Verdana"/>
                          <a:cs typeface="Verdana"/>
                        </a:rPr>
                        <a:t>a</a:t>
                      </a:r>
                      <a:r>
                        <a:rPr sz="1600" b="1" spc="0" dirty="0" smtClean="0">
                          <a:solidFill>
                            <a:srgbClr val="FFFFFF"/>
                          </a:solidFill>
                          <a:latin typeface="Verdana"/>
                          <a:cs typeface="Verdana"/>
                        </a:rPr>
                        <a:t>tus During Pregnancy</a:t>
                      </a:r>
                      <a:endParaRPr sz="16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R="765175" algn="ctr">
                        <a:lnSpc>
                          <a:spcPct val="100000"/>
                        </a:lnSpc>
                      </a:pPr>
                      <a:endParaRPr lang="en-US" sz="1800" b="1" dirty="0" smtClean="0">
                        <a:solidFill>
                          <a:srgbClr val="FFFFFF"/>
                        </a:solidFill>
                        <a:latin typeface="Verdana"/>
                        <a:cs typeface="Verdana"/>
                      </a:endParaRPr>
                    </a:p>
                    <a:p>
                      <a:pPr marR="765175" algn="ctr">
                        <a:lnSpc>
                          <a:spcPct val="100000"/>
                        </a:lnSpc>
                      </a:pPr>
                      <a:r>
                        <a:rPr sz="1800" b="1" dirty="0" smtClean="0">
                          <a:solidFill>
                            <a:srgbClr val="FFFFFF"/>
                          </a:solidFill>
                          <a:latin typeface="Verdana"/>
                          <a:cs typeface="Verdana"/>
                        </a:rPr>
                        <a:t>2006</a:t>
                      </a:r>
                      <a:endParaRPr sz="1800" dirty="0">
                        <a:latin typeface="Verdana"/>
                        <a:cs typeface="Verdana"/>
                      </a:endParaRPr>
                    </a:p>
                    <a:p>
                      <a:pPr marR="815975" algn="ctr">
                        <a:lnSpc>
                          <a:spcPct val="100000"/>
                        </a:lnSpc>
                      </a:pP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85725">
                        <a:lnSpc>
                          <a:spcPct val="100000"/>
                        </a:lnSpc>
                      </a:pPr>
                      <a:endParaRPr lang="en-US" sz="1800" b="1" dirty="0" smtClean="0">
                        <a:solidFill>
                          <a:srgbClr val="FFFFFF"/>
                        </a:solidFill>
                        <a:latin typeface="Verdana"/>
                        <a:cs typeface="Verdana"/>
                      </a:endParaRPr>
                    </a:p>
                    <a:p>
                      <a:pPr marL="85725">
                        <a:lnSpc>
                          <a:spcPct val="100000"/>
                        </a:lnSpc>
                      </a:pPr>
                      <a:r>
                        <a:rPr sz="1800" b="1" dirty="0" smtClean="0">
                          <a:solidFill>
                            <a:srgbClr val="FFFFFF"/>
                          </a:solidFill>
                          <a:latin typeface="Verdana"/>
                          <a:cs typeface="Verdana"/>
                        </a:rPr>
                        <a:t>201</a:t>
                      </a:r>
                      <a:r>
                        <a:rPr lang="en-US" sz="1800" b="1" dirty="0" smtClean="0">
                          <a:solidFill>
                            <a:srgbClr val="FFFFFF"/>
                          </a:solidFill>
                          <a:latin typeface="Verdana"/>
                          <a:cs typeface="Verdana"/>
                        </a:rPr>
                        <a:t>2</a:t>
                      </a:r>
                      <a:endParaRPr sz="1800" dirty="0">
                        <a:latin typeface="Verdana"/>
                        <a:cs typeface="Verdana"/>
                      </a:endParaRPr>
                    </a:p>
                    <a:p>
                      <a:pPr marL="241300">
                        <a:lnSpc>
                          <a:spcPct val="100000"/>
                        </a:lnSpc>
                      </a:pP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c>
                  <a:txBody>
                    <a:bodyPr/>
                    <a:lstStyle/>
                    <a:p>
                      <a:pPr marL="85725">
                        <a:lnSpc>
                          <a:spcPct val="100000"/>
                        </a:lnSpc>
                      </a:pPr>
                      <a:endParaRPr lang="en-US" sz="1800" b="1" spc="5" dirty="0" smtClean="0">
                        <a:solidFill>
                          <a:srgbClr val="FFFFFF"/>
                        </a:solidFill>
                        <a:latin typeface="Verdana"/>
                        <a:cs typeface="Verdana"/>
                      </a:endParaRPr>
                    </a:p>
                    <a:p>
                      <a:pPr marL="85725">
                        <a:lnSpc>
                          <a:spcPct val="100000"/>
                        </a:lnSpc>
                      </a:pPr>
                      <a:r>
                        <a:rPr sz="1800" b="1" spc="5" dirty="0" smtClean="0">
                          <a:solidFill>
                            <a:srgbClr val="FFFFFF"/>
                          </a:solidFill>
                          <a:latin typeface="Verdana"/>
                          <a:cs typeface="Verdana"/>
                        </a:rPr>
                        <a:t>201</a:t>
                      </a:r>
                      <a:r>
                        <a:rPr lang="en-US" sz="1800" b="1" spc="0" dirty="0" smtClean="0">
                          <a:solidFill>
                            <a:srgbClr val="FFFFFF"/>
                          </a:solidFill>
                          <a:latin typeface="Verdana"/>
                          <a:cs typeface="Verdana"/>
                        </a:rPr>
                        <a:t>3</a:t>
                      </a:r>
                      <a:r>
                        <a:rPr sz="1800" b="1" spc="-35" dirty="0" smtClean="0">
                          <a:solidFill>
                            <a:srgbClr val="FFFFFF"/>
                          </a:solidFill>
                          <a:latin typeface="Verdana"/>
                          <a:cs typeface="Verdana"/>
                        </a:rPr>
                        <a:t> </a:t>
                      </a:r>
                      <a:r>
                        <a:rPr lang="en-US" sz="1800" b="1" spc="-35" dirty="0" smtClean="0">
                          <a:solidFill>
                            <a:srgbClr val="FFFFFF"/>
                          </a:solidFill>
                          <a:latin typeface="Verdana"/>
                          <a:cs typeface="Verdana"/>
                        </a:rPr>
                        <a:t>*</a:t>
                      </a:r>
                      <a:endParaRPr sz="1800" dirty="0">
                        <a:latin typeface="Verdana"/>
                        <a:cs typeface="Verdana"/>
                      </a:endParaRPr>
                    </a:p>
                    <a:p>
                      <a:pPr marL="241300">
                        <a:lnSpc>
                          <a:spcPct val="100000"/>
                        </a:lnSpc>
                      </a:pP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r>
              <a:tr h="514100">
                <a:tc>
                  <a:txBody>
                    <a:bodyPr/>
                    <a:lstStyle/>
                    <a:p>
                      <a:pPr marL="85090">
                        <a:lnSpc>
                          <a:spcPct val="100000"/>
                        </a:lnSpc>
                      </a:pPr>
                      <a:endParaRPr lang="en-US" sz="1800" dirty="0" smtClean="0">
                        <a:solidFill>
                          <a:schemeClr val="bg1"/>
                        </a:solidFill>
                        <a:latin typeface="Verdana"/>
                        <a:cs typeface="Verdana"/>
                      </a:endParaRPr>
                    </a:p>
                    <a:p>
                      <a:pPr marL="85090">
                        <a:lnSpc>
                          <a:spcPct val="100000"/>
                        </a:lnSpc>
                      </a:pPr>
                      <a:r>
                        <a:rPr sz="1800" dirty="0" smtClean="0">
                          <a:solidFill>
                            <a:schemeClr val="bg1"/>
                          </a:solidFill>
                          <a:latin typeface="Verdana"/>
                          <a:cs typeface="Verdana"/>
                        </a:rPr>
                        <a:t>S</a:t>
                      </a:r>
                      <a:r>
                        <a:rPr sz="1800" spc="5" dirty="0" smtClean="0">
                          <a:solidFill>
                            <a:schemeClr val="bg1"/>
                          </a:solidFill>
                          <a:latin typeface="Verdana"/>
                          <a:cs typeface="Verdana"/>
                        </a:rPr>
                        <a:t>m</a:t>
                      </a:r>
                      <a:r>
                        <a:rPr sz="1800" spc="0" dirty="0" smtClean="0">
                          <a:solidFill>
                            <a:schemeClr val="bg1"/>
                          </a:solidFill>
                          <a:latin typeface="Verdana"/>
                          <a:cs typeface="Verdana"/>
                        </a:rPr>
                        <a:t>o</a:t>
                      </a:r>
                      <a:r>
                        <a:rPr sz="1800" spc="-15" dirty="0" smtClean="0">
                          <a:solidFill>
                            <a:schemeClr val="bg1"/>
                          </a:solidFill>
                          <a:latin typeface="Verdana"/>
                          <a:cs typeface="Verdana"/>
                        </a:rPr>
                        <a:t>k</a:t>
                      </a:r>
                      <a:r>
                        <a:rPr sz="1800" spc="0" dirty="0" smtClean="0">
                          <a:solidFill>
                            <a:schemeClr val="bg1"/>
                          </a:solidFill>
                          <a:latin typeface="Verdana"/>
                          <a:cs typeface="Verdana"/>
                        </a:rPr>
                        <a:t>ed</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511175">
                        <a:lnSpc>
                          <a:spcPct val="100000"/>
                        </a:lnSpc>
                      </a:pPr>
                      <a:endParaRPr lang="en-US" sz="1800" dirty="0" smtClean="0">
                        <a:solidFill>
                          <a:schemeClr val="bg1"/>
                        </a:solidFill>
                        <a:latin typeface="Calibri"/>
                        <a:cs typeface="Calibri"/>
                      </a:endParaRPr>
                    </a:p>
                    <a:p>
                      <a:pPr marL="511175">
                        <a:lnSpc>
                          <a:spcPct val="100000"/>
                        </a:lnSpc>
                      </a:pPr>
                      <a:r>
                        <a:rPr sz="1800" dirty="0" smtClean="0">
                          <a:solidFill>
                            <a:schemeClr val="bg1"/>
                          </a:solidFill>
                          <a:latin typeface="Calibri"/>
                          <a:cs typeface="Calibri"/>
                        </a:rPr>
                        <a:t>28.1%</a:t>
                      </a:r>
                      <a:endParaRPr sz="18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511175">
                        <a:lnSpc>
                          <a:spcPct val="100000"/>
                        </a:lnSpc>
                      </a:pPr>
                      <a:endParaRPr lang="en-US" sz="1800" dirty="0" smtClean="0">
                        <a:solidFill>
                          <a:schemeClr val="bg1"/>
                        </a:solidFill>
                        <a:latin typeface="Calibri"/>
                        <a:cs typeface="Calibri"/>
                      </a:endParaRPr>
                    </a:p>
                    <a:p>
                      <a:pPr marL="511175">
                        <a:lnSpc>
                          <a:spcPct val="100000"/>
                        </a:lnSpc>
                      </a:pPr>
                      <a:r>
                        <a:rPr sz="1800" dirty="0" smtClean="0">
                          <a:solidFill>
                            <a:schemeClr val="bg1"/>
                          </a:solidFill>
                          <a:latin typeface="Calibri"/>
                          <a:cs typeface="Calibri"/>
                        </a:rPr>
                        <a:t>2</a:t>
                      </a:r>
                      <a:r>
                        <a:rPr lang="en-US" sz="1800" dirty="0" smtClean="0">
                          <a:solidFill>
                            <a:schemeClr val="bg1"/>
                          </a:solidFill>
                          <a:latin typeface="Calibri"/>
                          <a:cs typeface="Calibri"/>
                        </a:rPr>
                        <a:t>6.</a:t>
                      </a:r>
                      <a:r>
                        <a:rPr sz="1800" dirty="0" smtClean="0">
                          <a:solidFill>
                            <a:schemeClr val="bg1"/>
                          </a:solidFill>
                          <a:latin typeface="Calibri"/>
                          <a:cs typeface="Calibri"/>
                        </a:rPr>
                        <a:t>8%</a:t>
                      </a:r>
                      <a:endParaRPr sz="18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511175">
                        <a:lnSpc>
                          <a:spcPct val="100000"/>
                        </a:lnSpc>
                      </a:pPr>
                      <a:endParaRPr lang="en-US" sz="1800" dirty="0" smtClean="0">
                        <a:solidFill>
                          <a:schemeClr val="bg1"/>
                        </a:solidFill>
                        <a:latin typeface="Calibri"/>
                        <a:cs typeface="Calibri"/>
                      </a:endParaRPr>
                    </a:p>
                    <a:p>
                      <a:pPr marL="511175">
                        <a:lnSpc>
                          <a:spcPct val="100000"/>
                        </a:lnSpc>
                      </a:pPr>
                      <a:r>
                        <a:rPr sz="1800" dirty="0" smtClean="0">
                          <a:solidFill>
                            <a:schemeClr val="bg1"/>
                          </a:solidFill>
                          <a:latin typeface="Calibri"/>
                          <a:cs typeface="Calibri"/>
                        </a:rPr>
                        <a:t>2</a:t>
                      </a:r>
                      <a:r>
                        <a:rPr lang="en-US" sz="1800" dirty="0" smtClean="0">
                          <a:solidFill>
                            <a:schemeClr val="bg1"/>
                          </a:solidFill>
                          <a:latin typeface="Calibri"/>
                          <a:cs typeface="Calibri"/>
                        </a:rPr>
                        <a:t>5.</a:t>
                      </a:r>
                      <a:r>
                        <a:rPr sz="1800" dirty="0" smtClean="0">
                          <a:solidFill>
                            <a:schemeClr val="bg1"/>
                          </a:solidFill>
                          <a:latin typeface="Calibri"/>
                          <a:cs typeface="Calibri"/>
                        </a:rPr>
                        <a:t>8%</a:t>
                      </a:r>
                      <a:endParaRPr sz="18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r>
              <a:tr h="669073">
                <a:tc>
                  <a:txBody>
                    <a:bodyPr/>
                    <a:lstStyle/>
                    <a:p>
                      <a:pPr marL="85090">
                        <a:lnSpc>
                          <a:spcPct val="100000"/>
                        </a:lnSpc>
                      </a:pPr>
                      <a:endParaRPr lang="en-US" sz="1800" dirty="0" smtClean="0">
                        <a:solidFill>
                          <a:schemeClr val="bg1"/>
                        </a:solidFill>
                        <a:latin typeface="Verdana"/>
                        <a:cs typeface="Verdana"/>
                      </a:endParaRPr>
                    </a:p>
                    <a:p>
                      <a:pPr marL="85090">
                        <a:lnSpc>
                          <a:spcPct val="100000"/>
                        </a:lnSpc>
                      </a:pPr>
                      <a:r>
                        <a:rPr lang="en-US" sz="1800" dirty="0" smtClean="0">
                          <a:solidFill>
                            <a:schemeClr val="bg1"/>
                          </a:solidFill>
                          <a:latin typeface="Verdana"/>
                          <a:cs typeface="Verdana"/>
                        </a:rPr>
                        <a:t>Did Not Smoke</a:t>
                      </a:r>
                      <a:endParaRPr sz="1800"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511175">
                        <a:lnSpc>
                          <a:spcPct val="100000"/>
                        </a:lnSpc>
                      </a:pPr>
                      <a:endParaRPr lang="en-US" sz="1800" dirty="0" smtClean="0">
                        <a:solidFill>
                          <a:schemeClr val="bg1"/>
                        </a:solidFill>
                        <a:latin typeface="Calibri"/>
                        <a:cs typeface="Calibri"/>
                      </a:endParaRPr>
                    </a:p>
                    <a:p>
                      <a:pPr marL="511175">
                        <a:lnSpc>
                          <a:spcPct val="100000"/>
                        </a:lnSpc>
                      </a:pPr>
                      <a:r>
                        <a:rPr lang="en-US" sz="1800" dirty="0" smtClean="0">
                          <a:solidFill>
                            <a:schemeClr val="bg1"/>
                          </a:solidFill>
                          <a:latin typeface="Calibri"/>
                          <a:cs typeface="Calibri"/>
                        </a:rPr>
                        <a:t>71.9%</a:t>
                      </a:r>
                      <a:endParaRPr sz="1800" dirty="0">
                        <a:solidFill>
                          <a:schemeClr val="bg1"/>
                        </a:solidFill>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511175">
                        <a:lnSpc>
                          <a:spcPct val="100000"/>
                        </a:lnSpc>
                      </a:pPr>
                      <a:endParaRPr lang="en-US" sz="1800" dirty="0" smtClean="0">
                        <a:solidFill>
                          <a:schemeClr val="bg1"/>
                        </a:solidFill>
                        <a:latin typeface="Calibri"/>
                        <a:cs typeface="Calibri"/>
                      </a:endParaRPr>
                    </a:p>
                    <a:p>
                      <a:pPr marL="511175">
                        <a:lnSpc>
                          <a:spcPct val="100000"/>
                        </a:lnSpc>
                      </a:pPr>
                      <a:r>
                        <a:rPr lang="en-US" sz="1800" dirty="0" smtClean="0">
                          <a:solidFill>
                            <a:schemeClr val="bg1"/>
                          </a:solidFill>
                          <a:latin typeface="Calibri"/>
                          <a:cs typeface="Calibri"/>
                        </a:rPr>
                        <a:t>73.1%</a:t>
                      </a:r>
                      <a:endParaRPr sz="1800" dirty="0">
                        <a:solidFill>
                          <a:schemeClr val="bg1"/>
                        </a:solidFill>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511175">
                        <a:lnSpc>
                          <a:spcPct val="100000"/>
                        </a:lnSpc>
                      </a:pPr>
                      <a:endParaRPr lang="en-US" sz="1800" dirty="0" smtClean="0">
                        <a:solidFill>
                          <a:schemeClr val="bg1"/>
                        </a:solidFill>
                        <a:latin typeface="Calibri"/>
                        <a:cs typeface="Calibri"/>
                      </a:endParaRPr>
                    </a:p>
                    <a:p>
                      <a:pPr marL="511175">
                        <a:lnSpc>
                          <a:spcPct val="100000"/>
                        </a:lnSpc>
                      </a:pPr>
                      <a:r>
                        <a:rPr lang="en-US" sz="1800" dirty="0" smtClean="0">
                          <a:solidFill>
                            <a:schemeClr val="bg1"/>
                          </a:solidFill>
                          <a:latin typeface="Calibri"/>
                          <a:cs typeface="Calibri"/>
                        </a:rPr>
                        <a:t>73.9%</a:t>
                      </a:r>
                      <a:endParaRPr sz="18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320193">
                <a:tc>
                  <a:txBody>
                    <a:bodyPr/>
                    <a:lstStyle/>
                    <a:p>
                      <a:endParaRPr lang="en-US" dirty="0">
                        <a:solidFill>
                          <a:schemeClr val="bg1"/>
                        </a:solidFil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endParaRPr lang="en-US" dirty="0">
                        <a:solidFill>
                          <a:schemeClr val="bg1"/>
                        </a:solidFil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endParaRPr lang="en-US" dirty="0">
                        <a:solidFill>
                          <a:schemeClr val="bg1"/>
                        </a:solidFill>
                      </a:endParaRPr>
                    </a:p>
                  </a:txBody>
                  <a:tcPr marL="0" marR="0" marT="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a:lnSpc>
                          <a:spcPct val="100000"/>
                        </a:lnSpc>
                      </a:pPr>
                      <a:r>
                        <a:rPr lang="en-US" sz="1200" dirty="0" smtClean="0">
                          <a:solidFill>
                            <a:schemeClr val="bg1"/>
                          </a:solidFill>
                          <a:latin typeface="Verdana"/>
                          <a:cs typeface="Verdana"/>
                        </a:rPr>
                        <a:t>* Preliminary Data</a:t>
                      </a:r>
                      <a:endParaRPr sz="1200"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r>
            </a:tbl>
          </a:graphicData>
        </a:graphic>
      </p:graphicFrame>
      <p:sp>
        <p:nvSpPr>
          <p:cNvPr id="4" name="TextBox 3"/>
          <p:cNvSpPr txBox="1"/>
          <p:nvPr/>
        </p:nvSpPr>
        <p:spPr>
          <a:xfrm>
            <a:off x="777922" y="4376382"/>
            <a:ext cx="6889920" cy="369332"/>
          </a:xfrm>
          <a:prstGeom prst="rect">
            <a:avLst/>
          </a:prstGeom>
          <a:noFill/>
        </p:spPr>
        <p:txBody>
          <a:bodyPr wrap="square" rtlCol="0">
            <a:spAutoFit/>
          </a:bodyPr>
          <a:lstStyle/>
          <a:p>
            <a:r>
              <a:rPr lang="en-US" dirty="0"/>
              <a:t>Data Source:  WV Health Statistics Center, Vital Statistics System</a:t>
            </a:r>
          </a:p>
        </p:txBody>
      </p:sp>
    </p:spTree>
    <p:extLst>
      <p:ext uri="{BB962C8B-B14F-4D97-AF65-F5344CB8AC3E}">
        <p14:creationId xmlns:p14="http://schemas.microsoft.com/office/powerpoint/2010/main" val="1592551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Smoking in Pregnancy</a:t>
            </a:r>
            <a:br>
              <a:rPr lang="en-US" dirty="0" smtClean="0"/>
            </a:br>
            <a:r>
              <a:rPr lang="en-US" dirty="0" smtClean="0"/>
              <a:t>by Medicaid Status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0438369"/>
              </p:ext>
            </p:extLst>
          </p:nvPr>
        </p:nvGraphicFramePr>
        <p:xfrm>
          <a:off x="457200" y="1600200"/>
          <a:ext cx="8229600" cy="3774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1037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Distribution of Birth Scores (High/Low) and Tobacco Use among </a:t>
            </a:r>
            <a:r>
              <a:rPr lang="en-US" sz="3200" dirty="0" smtClean="0"/>
              <a:t>WV Mothers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551053"/>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Tobacco Use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sz="1800" dirty="0" smtClean="0">
                          <a:latin typeface="Verdana" panose="020B0604030504040204" pitchFamily="34" charset="0"/>
                          <a:ea typeface="Verdana" panose="020B0604030504040204" pitchFamily="34" charset="0"/>
                          <a:cs typeface="Verdana" panose="020B0604030504040204" pitchFamily="34" charset="0"/>
                        </a:rPr>
                        <a:t>No Tobacco Use </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tc>
              </a:tr>
              <a:tr h="370840">
                <a:tc>
                  <a:txBody>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a:t>
                      </a:r>
                      <a:r>
                        <a:rPr lang="en-US"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Score</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c>
                  <a:txBody>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1,706</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c>
                  <a:txBody>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1,717</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r>
              <a:tr h="370840">
                <a:tc>
                  <a:txBody>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Low Score</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c>
                  <a:txBody>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3,354</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c>
                  <a:txBody>
                    <a:bodyPr/>
                    <a:lstStyle/>
                    <a:p>
                      <a:r>
                        <a:rPr lang="en-US" sz="1800" b="1" kern="12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11,924 </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r>
              <a:tr h="370840">
                <a:tc>
                  <a:txBody>
                    <a:bodyPr/>
                    <a:lstStyle/>
                    <a:p>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Total</a:t>
                      </a:r>
                      <a:endParaRPr lang="en-US"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solidFill>
                      <a:schemeClr val="accent5">
                        <a:lumMod val="60000"/>
                        <a:lumOff val="40000"/>
                      </a:schemeClr>
                    </a:solidFill>
                  </a:tcPr>
                </a:tc>
                <a:tc>
                  <a:txBody>
                    <a:bodyPr/>
                    <a:lstStyle/>
                    <a:p>
                      <a:pPr marL="0" marR="0">
                        <a:lnSpc>
                          <a:spcPct val="107000"/>
                        </a:lnSpc>
                        <a:spcBef>
                          <a:spcPts val="0"/>
                        </a:spcBef>
                        <a:spcAft>
                          <a:spcPts val="0"/>
                        </a:spcAft>
                      </a:pPr>
                      <a:r>
                        <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5,060 </a:t>
                      </a:r>
                    </a:p>
                  </a:txBody>
                  <a:tcPr marL="68580" marR="68580" marT="0" marB="0">
                    <a:solidFill>
                      <a:schemeClr val="accent5">
                        <a:lumMod val="60000"/>
                        <a:lumOff val="40000"/>
                      </a:schemeClr>
                    </a:solidFill>
                  </a:tcPr>
                </a:tc>
                <a:tc>
                  <a:txBody>
                    <a:bodyPr/>
                    <a:lstStyle/>
                    <a:p>
                      <a:pPr marL="0" marR="0">
                        <a:lnSpc>
                          <a:spcPct val="107000"/>
                        </a:lnSpc>
                        <a:spcBef>
                          <a:spcPts val="0"/>
                        </a:spcBef>
                        <a:spcAft>
                          <a:spcPts val="0"/>
                        </a:spcAft>
                      </a:pPr>
                      <a:r>
                        <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13,641 </a:t>
                      </a:r>
                    </a:p>
                  </a:txBody>
                  <a:tcPr marL="68580" marR="68580" marT="0" marB="0">
                    <a:solidFill>
                      <a:schemeClr val="accent5">
                        <a:lumMod val="60000"/>
                        <a:lumOff val="40000"/>
                      </a:schemeClr>
                    </a:solidFill>
                  </a:tcPr>
                </a:tc>
              </a:tr>
            </a:tbl>
          </a:graphicData>
        </a:graphic>
      </p:graphicFrame>
      <p:sp>
        <p:nvSpPr>
          <p:cNvPr id="5" name="TextBox 4"/>
          <p:cNvSpPr txBox="1"/>
          <p:nvPr/>
        </p:nvSpPr>
        <p:spPr>
          <a:xfrm>
            <a:off x="191069" y="3452883"/>
            <a:ext cx="9401965" cy="1477328"/>
          </a:xfrm>
          <a:prstGeom prst="rect">
            <a:avLst/>
          </a:prstGeom>
          <a:noFill/>
        </p:spPr>
        <p:txBody>
          <a:bodyPr wrap="square" rtlCol="0">
            <a:spAutoFit/>
          </a:bodyPr>
          <a:lstStyle/>
          <a:p>
            <a:r>
              <a:rPr lang="en-US"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Overall</a:t>
            </a:r>
            <a:r>
              <a:rPr lang="en-US" b="1" i="1" dirty="0">
                <a:solidFill>
                  <a:schemeClr val="tx2"/>
                </a:solidFill>
                <a:latin typeface="Verdana" panose="020B0604030504040204" pitchFamily="34" charset="0"/>
                <a:ea typeface="Verdana" panose="020B0604030504040204" pitchFamily="34" charset="0"/>
                <a:cs typeface="Verdana" panose="020B0604030504040204" pitchFamily="34" charset="0"/>
              </a:rPr>
              <a:t>, 27% of </a:t>
            </a:r>
            <a:r>
              <a:rPr lang="en-US" b="1" i="1" smtClean="0">
                <a:solidFill>
                  <a:schemeClr val="tx2"/>
                </a:solidFill>
                <a:latin typeface="Verdana" panose="020B0604030504040204" pitchFamily="34" charset="0"/>
                <a:ea typeface="Verdana" panose="020B0604030504040204" pitchFamily="34" charset="0"/>
                <a:cs typeface="Verdana" panose="020B0604030504040204" pitchFamily="34" charset="0"/>
              </a:rPr>
              <a:t>all mothers </a:t>
            </a:r>
            <a:r>
              <a:rPr lang="en-US"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reported </a:t>
            </a:r>
            <a:r>
              <a:rPr lang="en-US" b="1" i="1">
                <a:solidFill>
                  <a:schemeClr val="tx2"/>
                </a:solidFill>
                <a:latin typeface="Verdana" panose="020B0604030504040204" pitchFamily="34" charset="0"/>
                <a:ea typeface="Verdana" panose="020B0604030504040204" pitchFamily="34" charset="0"/>
                <a:cs typeface="Verdana" panose="020B0604030504040204" pitchFamily="34" charset="0"/>
              </a:rPr>
              <a:t>using </a:t>
            </a:r>
            <a:r>
              <a:rPr lang="en-US" b="1" i="1" smtClean="0">
                <a:solidFill>
                  <a:schemeClr val="tx2"/>
                </a:solidFill>
                <a:latin typeface="Verdana" panose="020B0604030504040204" pitchFamily="34" charset="0"/>
                <a:ea typeface="Verdana" panose="020B0604030504040204" pitchFamily="34" charset="0"/>
                <a:cs typeface="Verdana" panose="020B0604030504040204" pitchFamily="34" charset="0"/>
              </a:rPr>
              <a:t>tobacco.</a:t>
            </a:r>
          </a:p>
          <a:p>
            <a:r>
              <a:rPr lang="en-US" b="1" i="1"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n-US" b="1" i="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n-US"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Of the infants who had high birth scores, half of them were from mothers who smoke</a:t>
            </a:r>
            <a:endParaRPr lang="en-US" b="1" i="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US" b="1"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0" y="4847314"/>
            <a:ext cx="8178497" cy="1200329"/>
          </a:xfrm>
          <a:prstGeom prst="rect">
            <a:avLst/>
          </a:prstGeom>
          <a:noFill/>
        </p:spPr>
        <p:txBody>
          <a:bodyPr wrap="square" rtlCol="0">
            <a:spAutoFit/>
          </a:bodyPr>
          <a:lstStyle/>
          <a:p>
            <a:r>
              <a:rPr lang="en-US" b="1" dirty="0"/>
              <a:t>Source: WEST VIRGINIA BIRTH SCORE PROGRAM </a:t>
            </a:r>
            <a:endParaRPr lang="en-US" dirty="0"/>
          </a:p>
          <a:p>
            <a:r>
              <a:rPr lang="en-US" b="1" dirty="0"/>
              <a:t>DEVELOPMENTAL RISK AND NEWBORN HEARING SCREEN </a:t>
            </a:r>
            <a:r>
              <a:rPr lang="en-US" b="1" dirty="0" smtClean="0"/>
              <a:t>INITIATIVE 2012 ANNUAL REPORT </a:t>
            </a:r>
            <a:r>
              <a:rPr lang="en-US" dirty="0" smtClean="0"/>
              <a:t>      </a:t>
            </a:r>
            <a:endParaRPr lang="en-US" dirty="0"/>
          </a:p>
          <a:p>
            <a:endParaRPr lang="en-US" dirty="0"/>
          </a:p>
        </p:txBody>
      </p:sp>
    </p:spTree>
    <p:extLst>
      <p:ext uri="{BB962C8B-B14F-4D97-AF65-F5344CB8AC3E}">
        <p14:creationId xmlns:p14="http://schemas.microsoft.com/office/powerpoint/2010/main" val="4195758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5675" y="375920"/>
            <a:ext cx="7180380" cy="731519"/>
          </a:xfrm>
          <a:prstGeom prst="rect">
            <a:avLst/>
          </a:prstGeom>
        </p:spPr>
        <p:txBody>
          <a:bodyPr vert="horz" wrap="square" lIns="0" tIns="0" rIns="0" bIns="0" rtlCol="0">
            <a:noAutofit/>
          </a:bodyPr>
          <a:lstStyle/>
          <a:p>
            <a:pPr marL="12700">
              <a:lnSpc>
                <a:spcPct val="100000"/>
              </a:lnSpc>
              <a:tabLst>
                <a:tab pos="1181100" algn="l"/>
              </a:tabLst>
            </a:pPr>
            <a:r>
              <a:rPr lang="en-US" sz="3600" dirty="0" smtClean="0">
                <a:solidFill>
                  <a:schemeClr val="tx2"/>
                </a:solidFill>
                <a:latin typeface="Arial"/>
                <a:cs typeface="Arial"/>
              </a:rPr>
              <a:t>WV Birth Outcome Rankings,</a:t>
            </a:r>
            <a:r>
              <a:rPr sz="3600" spc="-15" dirty="0" smtClean="0">
                <a:solidFill>
                  <a:schemeClr val="tx2"/>
                </a:solidFill>
                <a:latin typeface="Arial"/>
                <a:cs typeface="Arial"/>
              </a:rPr>
              <a:t> </a:t>
            </a:r>
            <a:r>
              <a:rPr sz="3600" spc="0" dirty="0" smtClean="0">
                <a:solidFill>
                  <a:schemeClr val="tx2"/>
                </a:solidFill>
                <a:latin typeface="Arial"/>
                <a:cs typeface="Arial"/>
              </a:rPr>
              <a:t>201</a:t>
            </a:r>
            <a:r>
              <a:rPr lang="en-US" sz="3600" dirty="0">
                <a:solidFill>
                  <a:schemeClr val="tx2"/>
                </a:solidFill>
                <a:latin typeface="Arial"/>
                <a:cs typeface="Arial"/>
              </a:rPr>
              <a:t>3</a:t>
            </a:r>
            <a:endParaRPr sz="3600" dirty="0">
              <a:solidFill>
                <a:schemeClr val="tx2"/>
              </a:solidFill>
              <a:latin typeface="Arial"/>
              <a:cs typeface="Arial"/>
            </a:endParaRPr>
          </a:p>
        </p:txBody>
      </p:sp>
      <p:sp>
        <p:nvSpPr>
          <p:cNvPr id="4" name="object 4"/>
          <p:cNvSpPr txBox="1"/>
          <p:nvPr/>
        </p:nvSpPr>
        <p:spPr>
          <a:xfrm>
            <a:off x="243537" y="5245822"/>
            <a:ext cx="6846570" cy="502920"/>
          </a:xfrm>
          <a:prstGeom prst="rect">
            <a:avLst/>
          </a:prstGeom>
        </p:spPr>
        <p:txBody>
          <a:bodyPr vert="horz" wrap="square" lIns="0" tIns="0" rIns="0" bIns="0" rtlCol="0">
            <a:noAutofit/>
          </a:bodyPr>
          <a:lstStyle/>
          <a:p>
            <a:pPr>
              <a:lnSpc>
                <a:spcPts val="1000"/>
              </a:lnSpc>
            </a:pPr>
            <a:endParaRPr sz="1000" dirty="0">
              <a:solidFill>
                <a:schemeClr val="accent5"/>
              </a:solidFill>
            </a:endParaRPr>
          </a:p>
          <a:p>
            <a:pPr marL="12700" lvl="0"/>
            <a:r>
              <a:rPr lang="en-US" sz="1400" i="1" spc="-10" dirty="0" smtClean="0">
                <a:solidFill>
                  <a:schemeClr val="tx2"/>
                </a:solidFill>
                <a:latin typeface="Arial"/>
                <a:cs typeface="Arial"/>
              </a:rPr>
              <a:t>Data Sour</a:t>
            </a:r>
            <a:r>
              <a:rPr lang="en-US" sz="1400" i="1" spc="-5" dirty="0" smtClean="0">
                <a:solidFill>
                  <a:schemeClr val="tx2"/>
                </a:solidFill>
                <a:latin typeface="Arial"/>
                <a:cs typeface="Arial"/>
              </a:rPr>
              <a:t>c</a:t>
            </a:r>
            <a:r>
              <a:rPr lang="en-US" sz="1400" i="1" spc="-10" dirty="0" smtClean="0">
                <a:solidFill>
                  <a:schemeClr val="tx2"/>
                </a:solidFill>
                <a:latin typeface="Arial"/>
                <a:cs typeface="Arial"/>
              </a:rPr>
              <a:t>e: National Center  for Health Statistics</a:t>
            </a:r>
          </a:p>
          <a:p>
            <a:pPr marL="12700" lvl="0"/>
            <a:endParaRPr lang="en-US" sz="1400" dirty="0">
              <a:solidFill>
                <a:schemeClr val="accent5"/>
              </a:solidFill>
            </a:endParaRPr>
          </a:p>
          <a:p>
            <a:pPr>
              <a:lnSpc>
                <a:spcPts val="1000"/>
              </a:lnSpc>
            </a:pPr>
            <a:endParaRPr sz="1000" dirty="0"/>
          </a:p>
          <a:p>
            <a:pPr>
              <a:lnSpc>
                <a:spcPts val="1300"/>
              </a:lnSpc>
              <a:spcBef>
                <a:spcPts val="67"/>
              </a:spcBef>
            </a:pPr>
            <a:endParaRPr sz="1300" dirty="0"/>
          </a:p>
        </p:txBody>
      </p:sp>
      <p:graphicFrame>
        <p:nvGraphicFramePr>
          <p:cNvPr id="2" name="Table 1"/>
          <p:cNvGraphicFramePr>
            <a:graphicFrameLocks noGrp="1"/>
          </p:cNvGraphicFramePr>
          <p:nvPr>
            <p:extLst>
              <p:ext uri="{D42A27DB-BD31-4B8C-83A1-F6EECF244321}">
                <p14:modId xmlns:p14="http://schemas.microsoft.com/office/powerpoint/2010/main" val="2122643304"/>
              </p:ext>
            </p:extLst>
          </p:nvPr>
        </p:nvGraphicFramePr>
        <p:xfrm>
          <a:off x="1524000" y="1397000"/>
          <a:ext cx="6096000" cy="3840480"/>
        </p:xfrm>
        <a:graphic>
          <a:graphicData uri="http://schemas.openxmlformats.org/drawingml/2006/table">
            <a:tbl>
              <a:tblPr firstRow="1" bandRow="1">
                <a:tableStyleId>{5C22544A-7EE6-4342-B048-85BDC9FD1C3A}</a:tableStyleId>
              </a:tblPr>
              <a:tblGrid>
                <a:gridCol w="1524000"/>
                <a:gridCol w="1524000"/>
                <a:gridCol w="1524000"/>
                <a:gridCol w="1524000"/>
              </a:tblGrid>
              <a:tr h="524087">
                <a:tc>
                  <a:txBody>
                    <a:bodyPr/>
                    <a:lstStyle/>
                    <a:p>
                      <a:r>
                        <a:rPr lang="en-US" dirty="0" smtClean="0"/>
                        <a:t>Birth</a:t>
                      </a:r>
                      <a:r>
                        <a:rPr lang="en-US" baseline="0" dirty="0" smtClean="0"/>
                        <a:t> Outcome</a:t>
                      </a:r>
                      <a:endParaRPr lang="en-US" dirty="0"/>
                    </a:p>
                  </a:txBody>
                  <a:tcPr/>
                </a:tc>
                <a:tc>
                  <a:txBody>
                    <a:bodyPr/>
                    <a:lstStyle/>
                    <a:p>
                      <a:pPr algn="ctr"/>
                      <a:r>
                        <a:rPr lang="en-US" dirty="0" smtClean="0"/>
                        <a:t>WV</a:t>
                      </a:r>
                      <a:endParaRPr lang="en-US" dirty="0"/>
                    </a:p>
                  </a:txBody>
                  <a:tcPr/>
                </a:tc>
                <a:tc>
                  <a:txBody>
                    <a:bodyPr/>
                    <a:lstStyle/>
                    <a:p>
                      <a:pPr algn="ctr"/>
                      <a:r>
                        <a:rPr lang="en-US" dirty="0" smtClean="0"/>
                        <a:t>U.S.</a:t>
                      </a:r>
                      <a:endParaRPr lang="en-US" dirty="0"/>
                    </a:p>
                  </a:txBody>
                  <a:tcPr/>
                </a:tc>
                <a:tc>
                  <a:txBody>
                    <a:bodyPr/>
                    <a:lstStyle/>
                    <a:p>
                      <a:pPr algn="ctr"/>
                      <a:r>
                        <a:rPr lang="en-US" dirty="0" smtClean="0"/>
                        <a:t>WV Rank</a:t>
                      </a:r>
                      <a:endParaRPr lang="en-US" dirty="0"/>
                    </a:p>
                  </a:txBody>
                  <a:tcPr/>
                </a:tc>
              </a:tr>
              <a:tr h="524087">
                <a:tc>
                  <a:txBody>
                    <a:bodyPr/>
                    <a:lstStyle/>
                    <a:p>
                      <a:r>
                        <a:rPr lang="en-US" dirty="0" smtClean="0"/>
                        <a:t>Cesarean Delivery</a:t>
                      </a:r>
                      <a:endParaRPr lang="en-US" dirty="0"/>
                    </a:p>
                  </a:txBody>
                  <a:tcPr/>
                </a:tc>
                <a:tc>
                  <a:txBody>
                    <a:bodyPr/>
                    <a:lstStyle/>
                    <a:p>
                      <a:pPr algn="ctr"/>
                      <a:r>
                        <a:rPr lang="en-US" dirty="0" smtClean="0"/>
                        <a:t>35.9%</a:t>
                      </a:r>
                      <a:endParaRPr lang="en-US" dirty="0"/>
                    </a:p>
                  </a:txBody>
                  <a:tcPr/>
                </a:tc>
                <a:tc>
                  <a:txBody>
                    <a:bodyPr/>
                    <a:lstStyle/>
                    <a:p>
                      <a:pPr algn="ctr"/>
                      <a:r>
                        <a:rPr lang="en-US" dirty="0" smtClean="0"/>
                        <a:t>32.8%</a:t>
                      </a:r>
                      <a:endParaRPr lang="en-US" dirty="0"/>
                    </a:p>
                  </a:txBody>
                  <a:tcPr/>
                </a:tc>
                <a:tc>
                  <a:txBody>
                    <a:bodyPr/>
                    <a:lstStyle/>
                    <a:p>
                      <a:pPr algn="ctr"/>
                      <a:r>
                        <a:rPr lang="en-US" dirty="0" smtClean="0"/>
                        <a:t>6</a:t>
                      </a:r>
                      <a:r>
                        <a:rPr lang="en-US" baseline="30000" dirty="0" smtClean="0"/>
                        <a:t>th</a:t>
                      </a:r>
                      <a:endParaRPr lang="en-US" dirty="0"/>
                    </a:p>
                  </a:txBody>
                  <a:tcPr/>
                </a:tc>
              </a:tr>
              <a:tr h="524087">
                <a:tc>
                  <a:txBody>
                    <a:bodyPr/>
                    <a:lstStyle/>
                    <a:p>
                      <a:r>
                        <a:rPr lang="en-US" dirty="0" smtClean="0"/>
                        <a:t>Preterm</a:t>
                      </a:r>
                      <a:r>
                        <a:rPr lang="en-US" baseline="0" dirty="0" smtClean="0"/>
                        <a:t> Births</a:t>
                      </a:r>
                      <a:endParaRPr lang="en-US" dirty="0"/>
                    </a:p>
                  </a:txBody>
                  <a:tcPr/>
                </a:tc>
                <a:tc>
                  <a:txBody>
                    <a:bodyPr/>
                    <a:lstStyle/>
                    <a:p>
                      <a:pPr algn="ctr"/>
                      <a:r>
                        <a:rPr lang="en-US" dirty="0" smtClean="0"/>
                        <a:t>12.4%</a:t>
                      </a:r>
                      <a:endParaRPr lang="en-US" dirty="0"/>
                    </a:p>
                  </a:txBody>
                  <a:tcPr/>
                </a:tc>
                <a:tc>
                  <a:txBody>
                    <a:bodyPr/>
                    <a:lstStyle/>
                    <a:p>
                      <a:pPr algn="ctr"/>
                      <a:r>
                        <a:rPr lang="en-US" dirty="0" smtClean="0"/>
                        <a:t>11.5%</a:t>
                      </a:r>
                      <a:endParaRPr lang="en-US" dirty="0"/>
                    </a:p>
                  </a:txBody>
                  <a:tcPr/>
                </a:tc>
                <a:tc>
                  <a:txBody>
                    <a:bodyPr/>
                    <a:lstStyle/>
                    <a:p>
                      <a:pPr algn="ctr"/>
                      <a:r>
                        <a:rPr lang="en-US" dirty="0" smtClean="0"/>
                        <a:t>13</a:t>
                      </a:r>
                      <a:r>
                        <a:rPr lang="en-US" baseline="30000" dirty="0" smtClean="0"/>
                        <a:t>th</a:t>
                      </a:r>
                      <a:endParaRPr lang="en-US" dirty="0"/>
                    </a:p>
                  </a:txBody>
                  <a:tcPr/>
                </a:tc>
              </a:tr>
              <a:tr h="524087">
                <a:tc>
                  <a:txBody>
                    <a:bodyPr/>
                    <a:lstStyle/>
                    <a:p>
                      <a:r>
                        <a:rPr lang="en-US" dirty="0" smtClean="0"/>
                        <a:t>Low Birth Weight</a:t>
                      </a:r>
                      <a:endParaRPr lang="en-US" dirty="0"/>
                    </a:p>
                  </a:txBody>
                  <a:tcPr/>
                </a:tc>
                <a:tc>
                  <a:txBody>
                    <a:bodyPr/>
                    <a:lstStyle/>
                    <a:p>
                      <a:pPr algn="ctr"/>
                      <a:r>
                        <a:rPr lang="en-US" dirty="0" smtClean="0"/>
                        <a:t>9.2%</a:t>
                      </a:r>
                      <a:endParaRPr lang="en-US" dirty="0"/>
                    </a:p>
                  </a:txBody>
                  <a:tcPr/>
                </a:tc>
                <a:tc>
                  <a:txBody>
                    <a:bodyPr/>
                    <a:lstStyle/>
                    <a:p>
                      <a:pPr algn="ctr"/>
                      <a:r>
                        <a:rPr lang="en-US" dirty="0" smtClean="0"/>
                        <a:t>8.0%</a:t>
                      </a:r>
                      <a:endParaRPr lang="en-US" dirty="0"/>
                    </a:p>
                  </a:txBody>
                  <a:tcPr/>
                </a:tc>
                <a:tc>
                  <a:txBody>
                    <a:bodyPr/>
                    <a:lstStyle/>
                    <a:p>
                      <a:pPr algn="ctr"/>
                      <a:r>
                        <a:rPr lang="en-US" dirty="0" smtClean="0"/>
                        <a:t>7</a:t>
                      </a:r>
                      <a:r>
                        <a:rPr lang="en-US" baseline="30000" dirty="0" smtClean="0"/>
                        <a:t>th</a:t>
                      </a:r>
                      <a:endParaRPr lang="en-US" dirty="0"/>
                    </a:p>
                  </a:txBody>
                  <a:tcPr/>
                </a:tc>
              </a:tr>
              <a:tr h="524087">
                <a:tc>
                  <a:txBody>
                    <a:bodyPr/>
                    <a:lstStyle/>
                    <a:p>
                      <a:r>
                        <a:rPr lang="en-US" dirty="0" smtClean="0"/>
                        <a:t>Very Low Birth</a:t>
                      </a:r>
                      <a:r>
                        <a:rPr lang="en-US" baseline="0" dirty="0" smtClean="0"/>
                        <a:t> Weight</a:t>
                      </a:r>
                      <a:endParaRPr lang="en-US" dirty="0"/>
                    </a:p>
                  </a:txBody>
                  <a:tcPr/>
                </a:tc>
                <a:tc>
                  <a:txBody>
                    <a:bodyPr/>
                    <a:lstStyle/>
                    <a:p>
                      <a:pPr algn="ctr"/>
                      <a:r>
                        <a:rPr lang="en-US" dirty="0" smtClean="0"/>
                        <a:t>1.5%</a:t>
                      </a:r>
                      <a:endParaRPr lang="en-US" dirty="0"/>
                    </a:p>
                  </a:txBody>
                  <a:tcPr/>
                </a:tc>
                <a:tc>
                  <a:txBody>
                    <a:bodyPr/>
                    <a:lstStyle/>
                    <a:p>
                      <a:pPr algn="ctr"/>
                      <a:r>
                        <a:rPr lang="en-US" dirty="0" smtClean="0"/>
                        <a:t>1.4%</a:t>
                      </a:r>
                      <a:endParaRPr lang="en-US" dirty="0"/>
                    </a:p>
                  </a:txBody>
                  <a:tcPr/>
                </a:tc>
                <a:tc>
                  <a:txBody>
                    <a:bodyPr/>
                    <a:lstStyle/>
                    <a:p>
                      <a:pPr algn="ctr"/>
                      <a:r>
                        <a:rPr lang="en-US" dirty="0" smtClean="0"/>
                        <a:t>18</a:t>
                      </a:r>
                      <a:r>
                        <a:rPr lang="en-US" baseline="30000" dirty="0" smtClean="0"/>
                        <a:t>th</a:t>
                      </a:r>
                      <a:endParaRPr lang="en-US" dirty="0"/>
                    </a:p>
                  </a:txBody>
                  <a:tcPr/>
                </a:tc>
              </a:tr>
              <a:tr h="524087">
                <a:tc>
                  <a:txBody>
                    <a:bodyPr/>
                    <a:lstStyle/>
                    <a:p>
                      <a:r>
                        <a:rPr lang="en-US" dirty="0" smtClean="0"/>
                        <a:t>Teen</a:t>
                      </a:r>
                      <a:r>
                        <a:rPr lang="en-US" baseline="0" dirty="0" smtClean="0"/>
                        <a:t> Birth Rate</a:t>
                      </a:r>
                      <a:endParaRPr lang="en-US" dirty="0"/>
                    </a:p>
                  </a:txBody>
                  <a:tcPr/>
                </a:tc>
                <a:tc>
                  <a:txBody>
                    <a:bodyPr/>
                    <a:lstStyle/>
                    <a:p>
                      <a:pPr algn="ctr"/>
                      <a:r>
                        <a:rPr lang="en-US" dirty="0" smtClean="0"/>
                        <a:t>44.1 per 1,000</a:t>
                      </a:r>
                      <a:endParaRPr lang="en-US" dirty="0"/>
                    </a:p>
                  </a:txBody>
                  <a:tcPr/>
                </a:tc>
                <a:tc>
                  <a:txBody>
                    <a:bodyPr/>
                    <a:lstStyle/>
                    <a:p>
                      <a:pPr algn="ctr"/>
                      <a:r>
                        <a:rPr lang="en-US" dirty="0" smtClean="0"/>
                        <a:t>29.4 </a:t>
                      </a:r>
                      <a:r>
                        <a:rPr lang="en-US" smtClean="0"/>
                        <a:t>per 1,000</a:t>
                      </a:r>
                      <a:endParaRPr lang="en-US" dirty="0"/>
                    </a:p>
                  </a:txBody>
                  <a:tcPr/>
                </a:tc>
                <a:tc>
                  <a:txBody>
                    <a:bodyPr/>
                    <a:lstStyle/>
                    <a:p>
                      <a:pPr algn="ctr"/>
                      <a:r>
                        <a:rPr lang="en-US" dirty="0" smtClean="0"/>
                        <a:t>6</a:t>
                      </a:r>
                      <a:r>
                        <a:rPr lang="en-US" baseline="30000" dirty="0" smtClean="0"/>
                        <a:t>th</a:t>
                      </a:r>
                      <a:endParaRPr lang="en-US" dirty="0"/>
                    </a:p>
                  </a:txBody>
                  <a:tcPr/>
                </a:tc>
              </a:tr>
            </a:tbl>
          </a:graphicData>
        </a:graphic>
      </p:graphicFrame>
    </p:spTree>
    <p:extLst>
      <p:ext uri="{BB962C8B-B14F-4D97-AF65-F5344CB8AC3E}">
        <p14:creationId xmlns:p14="http://schemas.microsoft.com/office/powerpoint/2010/main" val="210058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9069" y="838453"/>
            <a:ext cx="7115809" cy="556895"/>
          </a:xfrm>
          <a:prstGeom prst="rect">
            <a:avLst/>
          </a:prstGeom>
        </p:spPr>
        <p:txBody>
          <a:bodyPr vert="horz" wrap="square" lIns="0" tIns="0" rIns="0" bIns="0" rtlCol="0">
            <a:noAutofit/>
          </a:bodyPr>
          <a:lstStyle/>
          <a:p>
            <a:pPr marL="12700">
              <a:lnSpc>
                <a:spcPct val="100000"/>
              </a:lnSpc>
            </a:pPr>
            <a:endParaRPr sz="3600" dirty="0">
              <a:solidFill>
                <a:schemeClr val="accent5"/>
              </a:solidFill>
              <a:latin typeface="Arial"/>
              <a:cs typeface="Arial"/>
            </a:endParaRPr>
          </a:p>
        </p:txBody>
      </p:sp>
      <p:pic>
        <p:nvPicPr>
          <p:cNvPr id="6" name="Picture 5" descr="West Virginia Perinatal Partnership | Improving perinatal health in West Virginia - Google Chrome"/>
          <p:cNvPicPr>
            <a:picLocks noChangeAspect="1"/>
          </p:cNvPicPr>
          <p:nvPr/>
        </p:nvPicPr>
        <p:blipFill rotWithShape="1">
          <a:blip r:embed="rId3">
            <a:extLst>
              <a:ext uri="{28A0092B-C50C-407E-A947-70E740481C1C}">
                <a14:useLocalDpi xmlns:a14="http://schemas.microsoft.com/office/drawing/2010/main" val="0"/>
              </a:ext>
            </a:extLst>
          </a:blip>
          <a:srcRect l="1456" t="5138" r="1456" b="5138"/>
          <a:stretch/>
        </p:blipFill>
        <p:spPr>
          <a:xfrm>
            <a:off x="0" y="586853"/>
            <a:ext cx="9144000" cy="4922674"/>
          </a:xfrm>
          <a:prstGeom prst="rect">
            <a:avLst/>
          </a:prstGeom>
        </p:spPr>
      </p:pic>
      <p:sp>
        <p:nvSpPr>
          <p:cNvPr id="7" name="TextBox 6"/>
          <p:cNvSpPr txBox="1"/>
          <p:nvPr/>
        </p:nvSpPr>
        <p:spPr>
          <a:xfrm>
            <a:off x="1228298" y="136478"/>
            <a:ext cx="5158853" cy="369332"/>
          </a:xfrm>
          <a:prstGeom prst="rect">
            <a:avLst/>
          </a:prstGeom>
          <a:noFill/>
        </p:spPr>
        <p:txBody>
          <a:bodyPr wrap="square" rtlCol="0">
            <a:spAutoFit/>
          </a:bodyPr>
          <a:lstStyle/>
          <a:p>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 NEW LOOK FOR THE PARTNERSHIP </a:t>
            </a:r>
            <a:endParaRPr lang="en-US"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4297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439219"/>
          </a:xfrm>
        </p:spPr>
        <p:txBody>
          <a:bodyPr/>
          <a:lstStyle/>
          <a:p>
            <a:pPr algn="ctr"/>
            <a:r>
              <a:rPr lang="en-US" dirty="0" smtClean="0"/>
              <a:t>Infant Mortality Rates</a:t>
            </a:r>
            <a:endParaRPr lang="en-US" dirty="0"/>
          </a:p>
        </p:txBody>
      </p:sp>
      <p:sp>
        <p:nvSpPr>
          <p:cNvPr id="4" name="Text Placeholder 3"/>
          <p:cNvSpPr>
            <a:spLocks noGrp="1"/>
          </p:cNvSpPr>
          <p:nvPr>
            <p:ph type="body" sz="half" idx="2"/>
          </p:nvPr>
        </p:nvSpPr>
        <p:spPr>
          <a:xfrm>
            <a:off x="457200" y="742101"/>
            <a:ext cx="7551019" cy="251476"/>
          </a:xfrm>
        </p:spPr>
        <p:txBody>
          <a:bodyPr>
            <a:noAutofit/>
          </a:bodyPr>
          <a:lstStyle/>
          <a:p>
            <a:pPr algn="ctr">
              <a:lnSpc>
                <a:spcPct val="115000"/>
              </a:lnSpc>
              <a:spcBef>
                <a:spcPts val="0"/>
              </a:spcBef>
            </a:pPr>
            <a:r>
              <a:rPr lang="en-US" b="1" dirty="0">
                <a:latin typeface="Calibri"/>
                <a:ea typeface="Calibri"/>
                <a:cs typeface="Times New Roman"/>
              </a:rPr>
              <a:t>Mortality Rates by Cause,</a:t>
            </a:r>
            <a:r>
              <a:rPr lang="en-US" b="1" baseline="30000" dirty="0">
                <a:latin typeface="Calibri"/>
                <a:ea typeface="Calibri"/>
                <a:cs typeface="Times New Roman"/>
              </a:rPr>
              <a:t>*</a:t>
            </a:r>
            <a:r>
              <a:rPr lang="en-US" b="1" dirty="0">
                <a:latin typeface="Calibri"/>
                <a:ea typeface="Calibri"/>
                <a:cs typeface="Times New Roman"/>
              </a:rPr>
              <a:t> </a:t>
            </a:r>
            <a:r>
              <a:rPr lang="en-US" b="1" dirty="0" smtClean="0">
                <a:latin typeface="Calibri"/>
                <a:ea typeface="Calibri"/>
                <a:cs typeface="Times New Roman"/>
              </a:rPr>
              <a:t>2008-2010</a:t>
            </a:r>
            <a:endParaRPr lang="en-US" sz="1050" dirty="0">
              <a:latin typeface="Calibri"/>
              <a:ea typeface="Calibri"/>
              <a:cs typeface="Times New Roman"/>
            </a:endParaRPr>
          </a:p>
        </p:txBody>
      </p:sp>
      <p:graphicFrame>
        <p:nvGraphicFramePr>
          <p:cNvPr id="5" name="Chart 4"/>
          <p:cNvGraphicFramePr/>
          <p:nvPr>
            <p:extLst>
              <p:ext uri="{D42A27DB-BD31-4B8C-83A1-F6EECF244321}">
                <p14:modId xmlns:p14="http://schemas.microsoft.com/office/powerpoint/2010/main" val="2884609553"/>
              </p:ext>
            </p:extLst>
          </p:nvPr>
        </p:nvGraphicFramePr>
        <p:xfrm>
          <a:off x="301083" y="993577"/>
          <a:ext cx="8385717" cy="45120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1215975" y="4275390"/>
            <a:ext cx="7331259" cy="1230261"/>
          </a:xfrm>
          <a:prstGeom prst="rect">
            <a:avLst/>
          </a:prstGeom>
        </p:spPr>
        <p:txBody>
          <a:bodyPr vert="horz" lIns="91440" tIns="45720" rIns="91440" bIns="45720" rtlCol="0">
            <a:normAutofit/>
          </a:bodyPr>
          <a:lstStyle>
            <a:lvl1pPr marL="0" indent="0" algn="l" defTabSz="457200" rtl="0" eaLnBrk="1" latinLnBrk="0" hangingPunct="1">
              <a:lnSpc>
                <a:spcPct val="90000"/>
              </a:lnSpc>
              <a:spcBef>
                <a:spcPts val="1968"/>
              </a:spcBef>
              <a:buClr>
                <a:schemeClr val="accent1"/>
              </a:buClr>
              <a:buSzPct val="80000"/>
              <a:buFontTx/>
              <a:buNone/>
              <a:defRPr sz="1400" kern="1200">
                <a:solidFill>
                  <a:schemeClr val="tx1"/>
                </a:solidFill>
                <a:latin typeface="Adobe Garamond Pro"/>
                <a:ea typeface="+mn-ea"/>
                <a:cs typeface="Adobe Garamond Pro"/>
              </a:defRPr>
            </a:lvl1pPr>
            <a:lvl2pPr marL="457200" indent="0" algn="l" defTabSz="457200" rtl="0" eaLnBrk="1" latinLnBrk="0" hangingPunct="1">
              <a:lnSpc>
                <a:spcPct val="90000"/>
              </a:lnSpc>
              <a:spcBef>
                <a:spcPts val="1968"/>
              </a:spcBef>
              <a:buClr>
                <a:schemeClr val="accent1"/>
              </a:buClr>
              <a:buFont typeface="Arial"/>
              <a:buNone/>
              <a:defRPr sz="1200" kern="1200">
                <a:solidFill>
                  <a:schemeClr val="tx1"/>
                </a:solidFill>
                <a:latin typeface="Adobe Garamond Pro"/>
                <a:ea typeface="+mn-ea"/>
                <a:cs typeface="Adobe Garamond Pro"/>
              </a:defRPr>
            </a:lvl2pPr>
            <a:lvl3pPr marL="914400" indent="0" algn="l" defTabSz="457200" rtl="0" eaLnBrk="1" latinLnBrk="0" hangingPunct="1">
              <a:lnSpc>
                <a:spcPct val="90000"/>
              </a:lnSpc>
              <a:spcBef>
                <a:spcPts val="1968"/>
              </a:spcBef>
              <a:buClr>
                <a:schemeClr val="accent1"/>
              </a:buClr>
              <a:buFont typeface="Arial"/>
              <a:buNone/>
              <a:defRPr sz="1000" kern="1200">
                <a:solidFill>
                  <a:schemeClr val="tx1"/>
                </a:solidFill>
                <a:latin typeface="Adobe Garamond Pro"/>
                <a:ea typeface="+mn-ea"/>
                <a:cs typeface="Adobe Garamond Pro"/>
              </a:defRPr>
            </a:lvl3pPr>
            <a:lvl4pPr marL="1371600" indent="0" algn="l" defTabSz="457200" rtl="0" eaLnBrk="1" latinLnBrk="0" hangingPunct="1">
              <a:lnSpc>
                <a:spcPct val="90000"/>
              </a:lnSpc>
              <a:spcBef>
                <a:spcPts val="1968"/>
              </a:spcBef>
              <a:buClr>
                <a:schemeClr val="accent1"/>
              </a:buClr>
              <a:buFont typeface="Arial"/>
              <a:buNone/>
              <a:defRPr sz="900" kern="1200">
                <a:solidFill>
                  <a:schemeClr val="tx1"/>
                </a:solidFill>
                <a:latin typeface="Adobe Garamond Pro"/>
                <a:ea typeface="+mn-ea"/>
                <a:cs typeface="Adobe Garamond Pro"/>
              </a:defRPr>
            </a:lvl4pPr>
            <a:lvl5pPr marL="1828800" indent="0" algn="l" defTabSz="457200" rtl="0" eaLnBrk="1" latinLnBrk="0" hangingPunct="1">
              <a:lnSpc>
                <a:spcPct val="90000"/>
              </a:lnSpc>
              <a:spcBef>
                <a:spcPts val="1968"/>
              </a:spcBef>
              <a:buClr>
                <a:schemeClr val="accent1"/>
              </a:buClr>
              <a:buFont typeface="Arial"/>
              <a:buNone/>
              <a:defRPr sz="900" kern="1200">
                <a:solidFill>
                  <a:schemeClr val="tx1"/>
                </a:solidFill>
                <a:latin typeface="Adobe Garamond Pro"/>
                <a:ea typeface="+mn-ea"/>
                <a:cs typeface="Adobe Garamond Pro"/>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457200">
              <a:lnSpc>
                <a:spcPct val="115000"/>
              </a:lnSpc>
              <a:spcBef>
                <a:spcPts val="0"/>
              </a:spcBef>
            </a:pPr>
            <a:endParaRPr lang="en-US" dirty="0"/>
          </a:p>
        </p:txBody>
      </p:sp>
    </p:spTree>
    <p:extLst>
      <p:ext uri="{BB962C8B-B14F-4D97-AF65-F5344CB8AC3E}">
        <p14:creationId xmlns:p14="http://schemas.microsoft.com/office/powerpoint/2010/main" val="803262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Items from </a:t>
            </a:r>
            <a:br>
              <a:rPr lang="en-US" dirty="0" smtClean="0"/>
            </a:br>
            <a:r>
              <a:rPr lang="en-US" dirty="0" smtClean="0"/>
              <a:t>2014 Birth Certificate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16,798 cumulative births as of 10-29-14</a:t>
            </a:r>
          </a:p>
          <a:p>
            <a:r>
              <a:rPr lang="en-US" dirty="0" smtClean="0"/>
              <a:t>Maternal Drug Use 5.7%</a:t>
            </a:r>
          </a:p>
          <a:p>
            <a:pPr lvl="1"/>
            <a:r>
              <a:rPr lang="en-US" dirty="0" smtClean="0"/>
              <a:t>Known or </a:t>
            </a:r>
            <a:r>
              <a:rPr lang="en-US" u="sng" dirty="0" smtClean="0"/>
              <a:t>self-reported</a:t>
            </a:r>
            <a:r>
              <a:rPr lang="en-US" dirty="0" smtClean="0"/>
              <a:t> maternal non-prescribed / illicit drug use during pregnancy</a:t>
            </a:r>
          </a:p>
          <a:p>
            <a:r>
              <a:rPr lang="en-US" dirty="0" smtClean="0"/>
              <a:t>NAS 3.0%</a:t>
            </a:r>
          </a:p>
          <a:p>
            <a:pPr lvl="1"/>
            <a:r>
              <a:rPr lang="en-US" dirty="0" smtClean="0"/>
              <a:t>57% of NAS also reported maternal drug use</a:t>
            </a:r>
          </a:p>
          <a:p>
            <a:pPr lvl="1"/>
            <a:r>
              <a:rPr lang="en-US" dirty="0" smtClean="0"/>
              <a:t>18.2% of NAS also had a NICU admission</a:t>
            </a:r>
          </a:p>
        </p:txBody>
      </p:sp>
    </p:spTree>
    <p:extLst>
      <p:ext uri="{BB962C8B-B14F-4D97-AF65-F5344CB8AC3E}">
        <p14:creationId xmlns:p14="http://schemas.microsoft.com/office/powerpoint/2010/main" val="2951757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Maternal Risk Screening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6075536"/>
              </p:ext>
            </p:extLst>
          </p:nvPr>
        </p:nvGraphicFramePr>
        <p:xfrm>
          <a:off x="457200" y="1600200"/>
          <a:ext cx="8229600" cy="1285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b="1" dirty="0" smtClean="0"/>
                        <a:t>2011</a:t>
                      </a:r>
                      <a:endParaRPr lang="en-US" b="1" dirty="0"/>
                    </a:p>
                  </a:txBody>
                  <a:tcPr/>
                </a:tc>
                <a:tc>
                  <a:txBody>
                    <a:bodyPr/>
                    <a:lstStyle/>
                    <a:p>
                      <a:r>
                        <a:rPr lang="en-US" dirty="0" smtClean="0"/>
                        <a:t>2012</a:t>
                      </a:r>
                      <a:endParaRPr lang="en-US" dirty="0"/>
                    </a:p>
                  </a:txBody>
                  <a:tcPr/>
                </a:tc>
                <a:tc>
                  <a:txBody>
                    <a:bodyPr/>
                    <a:lstStyle/>
                    <a:p>
                      <a:r>
                        <a:rPr lang="en-US" dirty="0" smtClean="0"/>
                        <a:t>2013</a:t>
                      </a:r>
                      <a:endParaRPr lang="en-US" dirty="0"/>
                    </a:p>
                  </a:txBody>
                  <a:tcPr/>
                </a:tc>
              </a:tr>
              <a:tr h="370840">
                <a:tc>
                  <a:txBody>
                    <a:bodyPr/>
                    <a:lstStyle/>
                    <a:p>
                      <a:r>
                        <a:rPr lang="en-US" dirty="0" smtClean="0"/>
                        <a:t>Prenatal Risk Screens</a:t>
                      </a:r>
                      <a:r>
                        <a:rPr lang="en-US" baseline="0" dirty="0" smtClean="0"/>
                        <a:t> Received by OMCFH</a:t>
                      </a:r>
                      <a:endParaRPr lang="en-US" dirty="0"/>
                    </a:p>
                  </a:txBody>
                  <a:tcPr/>
                </a:tc>
                <a:tc>
                  <a:txBody>
                    <a:bodyPr/>
                    <a:lstStyle/>
                    <a:p>
                      <a:endParaRPr lang="en-US" dirty="0" smtClean="0"/>
                    </a:p>
                    <a:p>
                      <a:r>
                        <a:rPr lang="en-US" dirty="0" smtClean="0"/>
                        <a:t>11,082</a:t>
                      </a:r>
                      <a:endParaRPr lang="en-US" dirty="0"/>
                    </a:p>
                  </a:txBody>
                  <a:tcPr/>
                </a:tc>
                <a:tc>
                  <a:txBody>
                    <a:bodyPr/>
                    <a:lstStyle/>
                    <a:p>
                      <a:endParaRPr lang="en-US" dirty="0" smtClean="0"/>
                    </a:p>
                    <a:p>
                      <a:r>
                        <a:rPr lang="en-US" dirty="0" smtClean="0"/>
                        <a:t>11,572</a:t>
                      </a:r>
                      <a:endParaRPr lang="en-US" dirty="0"/>
                    </a:p>
                  </a:txBody>
                  <a:tcPr/>
                </a:tc>
                <a:tc>
                  <a:txBody>
                    <a:bodyPr/>
                    <a:lstStyle/>
                    <a:p>
                      <a:endParaRPr lang="en-US" dirty="0" smtClean="0"/>
                    </a:p>
                    <a:p>
                      <a:r>
                        <a:rPr lang="en-US" dirty="0" smtClean="0"/>
                        <a:t>11,355</a:t>
                      </a:r>
                      <a:endParaRPr lang="en-US" dirty="0"/>
                    </a:p>
                  </a:txBody>
                  <a:tcPr/>
                </a:tc>
              </a:tr>
            </a:tbl>
          </a:graphicData>
        </a:graphic>
      </p:graphicFrame>
      <p:sp>
        <p:nvSpPr>
          <p:cNvPr id="5" name="TextBox 4"/>
          <p:cNvSpPr txBox="1"/>
          <p:nvPr/>
        </p:nvSpPr>
        <p:spPr>
          <a:xfrm>
            <a:off x="1405719" y="3398292"/>
            <a:ext cx="7208063" cy="2031325"/>
          </a:xfrm>
          <a:prstGeom prst="rect">
            <a:avLst/>
          </a:prstGeom>
          <a:noFill/>
        </p:spPr>
        <p:txBody>
          <a:bodyPr wrap="none" rtlCol="0">
            <a:spAutoFit/>
          </a:bodyPr>
          <a:lstStyle/>
          <a:p>
            <a:r>
              <a:rPr lang="en-US" dirty="0" smtClean="0">
                <a:solidFill>
                  <a:srgbClr val="1F497D"/>
                </a:solidFill>
                <a:latin typeface="Arial" panose="020B0604020202020204" pitchFamily="34" charset="0"/>
              </a:rPr>
              <a:t>OMCFH </a:t>
            </a:r>
            <a:r>
              <a:rPr lang="en-US" dirty="0">
                <a:solidFill>
                  <a:srgbClr val="1F497D"/>
                </a:solidFill>
                <a:latin typeface="Arial" panose="020B0604020202020204" pitchFamily="34" charset="0"/>
              </a:rPr>
              <a:t>is also working with the Birth Score Office to make the </a:t>
            </a:r>
            <a:r>
              <a:rPr lang="en-US" dirty="0" smtClean="0">
                <a:solidFill>
                  <a:srgbClr val="1F497D"/>
                </a:solidFill>
                <a:latin typeface="Arial" panose="020B0604020202020204" pitchFamily="34" charset="0"/>
              </a:rPr>
              <a:t>PRSI</a:t>
            </a:r>
          </a:p>
          <a:p>
            <a:r>
              <a:rPr lang="en-US" dirty="0" smtClean="0">
                <a:solidFill>
                  <a:srgbClr val="1F497D"/>
                </a:solidFill>
                <a:latin typeface="Arial" panose="020B0604020202020204" pitchFamily="34" charset="0"/>
              </a:rPr>
              <a:t> </a:t>
            </a:r>
            <a:r>
              <a:rPr lang="en-US" dirty="0">
                <a:solidFill>
                  <a:srgbClr val="1F497D"/>
                </a:solidFill>
                <a:latin typeface="Arial" panose="020B0604020202020204" pitchFamily="34" charset="0"/>
              </a:rPr>
              <a:t>a web-based document like to birth score form.</a:t>
            </a:r>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65234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Pulse Oximetry Screening	2013</a:t>
            </a:r>
            <a:endParaRPr lang="en-US"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937629033"/>
              </p:ext>
            </p:extLst>
          </p:nvPr>
        </p:nvGraphicFramePr>
        <p:xfrm>
          <a:off x="457200" y="1787858"/>
          <a:ext cx="8229600" cy="1760982"/>
        </p:xfrm>
        <a:graphic>
          <a:graphicData uri="http://schemas.openxmlformats.org/drawingml/2006/table">
            <a:tbl>
              <a:tblPr firstCol="1" lastRow="1" bandRow="1">
                <a:tableStyleId>{5C22544A-7EE6-4342-B048-85BDC9FD1C3A}</a:tableStyleId>
              </a:tblPr>
              <a:tblGrid>
                <a:gridCol w="3194137"/>
                <a:gridCol w="3194137"/>
                <a:gridCol w="1841326"/>
              </a:tblGrid>
              <a:tr h="586852">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High Birth Score</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2,438</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5</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solidFill>
                  </a:tcPr>
                </a:tc>
              </a:tr>
              <a:tr h="586852">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Low</a:t>
                      </a:r>
                      <a:r>
                        <a:rPr lang="en-US" sz="1800" b="1" baseline="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 Birth Score</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13,956</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16</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solidFill>
                  </a:tcPr>
                </a:tc>
              </a:tr>
              <a:tr h="586852">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Total</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16,394</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solidFill>
                  </a:tcPr>
                </a:tc>
                <a:tc>
                  <a:txBody>
                    <a:bodyPr/>
                    <a:lstStyle/>
                    <a:p>
                      <a:pPr marL="0" marR="0" algn="ctr">
                        <a:lnSpc>
                          <a:spcPct val="107000"/>
                        </a:lnSpc>
                        <a:spcBef>
                          <a:spcPts val="0"/>
                        </a:spcBef>
                        <a:spcAft>
                          <a:spcPts val="0"/>
                        </a:spcAft>
                      </a:pPr>
                      <a:endPar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pPr>
                      <a:r>
                        <a:rPr lang="en-US" sz="18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*21</a:t>
                      </a:r>
                      <a:endParaRPr lang="en-US" sz="18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104553175"/>
              </p:ext>
            </p:extLst>
          </p:nvPr>
        </p:nvGraphicFramePr>
        <p:xfrm>
          <a:off x="4367283" y="1397000"/>
          <a:ext cx="4319515" cy="365760"/>
        </p:xfrm>
        <a:graphic>
          <a:graphicData uri="http://schemas.openxmlformats.org/drawingml/2006/table">
            <a:tbl>
              <a:tblPr firstRow="1" bandRow="1">
                <a:tableStyleId>{5C22544A-7EE6-4342-B048-85BDC9FD1C3A}</a:tableStyleId>
              </a:tblPr>
              <a:tblGrid>
                <a:gridCol w="2442950"/>
                <a:gridCol w="1876565"/>
              </a:tblGrid>
              <a:tr h="268027">
                <a:tc>
                  <a:txBody>
                    <a:bodyPr/>
                    <a:lstStyle/>
                    <a:p>
                      <a:r>
                        <a:rPr lang="en-US" dirty="0" smtClean="0"/>
                        <a:t>PASS</a:t>
                      </a:r>
                      <a:endParaRPr lang="en-US" dirty="0"/>
                    </a:p>
                  </a:txBody>
                  <a:tcPr/>
                </a:tc>
                <a:tc>
                  <a:txBody>
                    <a:bodyPr/>
                    <a:lstStyle/>
                    <a:p>
                      <a:pPr algn="ctr"/>
                      <a:r>
                        <a:rPr lang="en-US" dirty="0" smtClean="0"/>
                        <a:t>FAIL</a:t>
                      </a:r>
                      <a:endParaRPr lang="en-US" dirty="0"/>
                    </a:p>
                  </a:txBody>
                  <a:tcPr/>
                </a:tc>
              </a:tr>
            </a:tbl>
          </a:graphicData>
        </a:graphic>
      </p:graphicFrame>
      <p:sp>
        <p:nvSpPr>
          <p:cNvPr id="22" name="TextBox 21"/>
          <p:cNvSpPr txBox="1"/>
          <p:nvPr/>
        </p:nvSpPr>
        <p:spPr>
          <a:xfrm>
            <a:off x="281354" y="4640239"/>
            <a:ext cx="12209585" cy="923330"/>
          </a:xfrm>
          <a:prstGeom prst="rect">
            <a:avLst/>
          </a:prstGeom>
          <a:noFill/>
        </p:spPr>
        <p:txBody>
          <a:bodyPr wrap="square" rtlCol="0">
            <a:spAutoFit/>
          </a:bodyPr>
          <a:lstStyle/>
          <a:p>
            <a:r>
              <a:rPr lang="en-US"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*During </a:t>
            </a:r>
            <a:r>
              <a:rPr lang="en-US" b="1" dirty="0">
                <a:solidFill>
                  <a:schemeClr val="accent2"/>
                </a:solidFill>
                <a:latin typeface="Verdana" panose="020B0604030504040204" pitchFamily="34" charset="0"/>
                <a:ea typeface="Verdana" panose="020B0604030504040204" pitchFamily="34" charset="0"/>
                <a:cs typeface="Verdana" panose="020B0604030504040204" pitchFamily="34" charset="0"/>
              </a:rPr>
              <a:t>2013, 21 infants failed the pulse oximetry screening. </a:t>
            </a:r>
            <a:endParaRPr lang="en-US" b="1"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7 </a:t>
            </a:r>
            <a:r>
              <a:rPr lang="en-US" b="1" dirty="0">
                <a:solidFill>
                  <a:schemeClr val="accent2"/>
                </a:solidFill>
                <a:latin typeface="Verdana" panose="020B0604030504040204" pitchFamily="34" charset="0"/>
                <a:ea typeface="Verdana" panose="020B0604030504040204" pitchFamily="34" charset="0"/>
                <a:cs typeface="Verdana" panose="020B0604030504040204" pitchFamily="34" charset="0"/>
              </a:rPr>
              <a:t>were diagnosed with critical congenital heart disease</a:t>
            </a:r>
            <a:r>
              <a:rPr lang="en-US"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t>
            </a:r>
          </a:p>
          <a:p>
            <a:endParaRPr lang="en-US"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9715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Screening Update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51310486"/>
              </p:ext>
            </p:extLst>
          </p:nvPr>
        </p:nvGraphicFramePr>
        <p:xfrm>
          <a:off x="457200" y="1600200"/>
          <a:ext cx="8229600" cy="3514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587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1600" y="1524000"/>
            <a:ext cx="7315200" cy="0"/>
          </a:xfrm>
          <a:custGeom>
            <a:avLst/>
            <a:gdLst/>
            <a:ahLst/>
            <a:cxnLst/>
            <a:rect l="l" t="t" r="r" b="b"/>
            <a:pathLst>
              <a:path w="7315200">
                <a:moveTo>
                  <a:pt x="0" y="0"/>
                </a:moveTo>
                <a:lnTo>
                  <a:pt x="7315200" y="0"/>
                </a:lnTo>
              </a:path>
            </a:pathLst>
          </a:custGeom>
          <a:ln w="12700">
            <a:solidFill>
              <a:srgbClr val="000000"/>
            </a:solidFill>
          </a:ln>
        </p:spPr>
        <p:txBody>
          <a:bodyPr wrap="square" lIns="0" tIns="0" rIns="0" bIns="0" rtlCol="0">
            <a:noAutofit/>
          </a:bodyPr>
          <a:lstStyle/>
          <a:p>
            <a:endParaRPr/>
          </a:p>
        </p:txBody>
      </p:sp>
      <p:sp>
        <p:nvSpPr>
          <p:cNvPr id="3" name="object 3"/>
          <p:cNvSpPr txBox="1">
            <a:spLocks noGrp="1"/>
          </p:cNvSpPr>
          <p:nvPr>
            <p:ph type="title"/>
          </p:nvPr>
        </p:nvSpPr>
        <p:spPr>
          <a:prstGeom prst="rect">
            <a:avLst/>
          </a:prstGeom>
        </p:spPr>
        <p:txBody>
          <a:bodyPr vert="horz" wrap="square" lIns="0" tIns="548894" rIns="0" bIns="0" rtlCol="0">
            <a:noAutofit/>
          </a:bodyPr>
          <a:lstStyle/>
          <a:p>
            <a:pPr marL="497840">
              <a:lnSpc>
                <a:spcPct val="100000"/>
              </a:lnSpc>
            </a:pPr>
            <a:r>
              <a:rPr sz="3600" dirty="0" smtClean="0">
                <a:solidFill>
                  <a:schemeClr val="accent2"/>
                </a:solidFill>
                <a:latin typeface="Arial"/>
                <a:cs typeface="Arial"/>
              </a:rPr>
              <a:t>WV Breast</a:t>
            </a:r>
            <a:r>
              <a:rPr sz="3600" spc="-15" dirty="0" smtClean="0">
                <a:solidFill>
                  <a:schemeClr val="accent2"/>
                </a:solidFill>
                <a:latin typeface="Arial"/>
                <a:cs typeface="Arial"/>
              </a:rPr>
              <a:t>f</a:t>
            </a:r>
            <a:r>
              <a:rPr sz="3600" spc="0" dirty="0" smtClean="0">
                <a:solidFill>
                  <a:schemeClr val="accent2"/>
                </a:solidFill>
                <a:latin typeface="Arial"/>
                <a:cs typeface="Arial"/>
              </a:rPr>
              <a:t>eeding</a:t>
            </a:r>
            <a:r>
              <a:rPr sz="3600" spc="-25" dirty="0" smtClean="0">
                <a:solidFill>
                  <a:schemeClr val="accent2"/>
                </a:solidFill>
                <a:latin typeface="Arial"/>
                <a:cs typeface="Arial"/>
              </a:rPr>
              <a:t> </a:t>
            </a:r>
            <a:r>
              <a:rPr sz="3600" spc="0" dirty="0" smtClean="0">
                <a:solidFill>
                  <a:schemeClr val="accent2"/>
                </a:solidFill>
                <a:latin typeface="Arial"/>
                <a:cs typeface="Arial"/>
              </a:rPr>
              <a:t>Improvements</a:t>
            </a:r>
            <a:endParaRPr sz="3600" dirty="0">
              <a:solidFill>
                <a:schemeClr val="accent2"/>
              </a:solidFill>
              <a:latin typeface="Arial"/>
              <a:cs typeface="Arial"/>
            </a:endParaRPr>
          </a:p>
        </p:txBody>
      </p:sp>
      <p:sp>
        <p:nvSpPr>
          <p:cNvPr id="4" name="object 4"/>
          <p:cNvSpPr txBox="1"/>
          <p:nvPr/>
        </p:nvSpPr>
        <p:spPr>
          <a:xfrm>
            <a:off x="1450594" y="1796922"/>
            <a:ext cx="635635" cy="251460"/>
          </a:xfrm>
          <a:prstGeom prst="rect">
            <a:avLst/>
          </a:prstGeom>
        </p:spPr>
        <p:txBody>
          <a:bodyPr vert="horz" wrap="square" lIns="0" tIns="0" rIns="0" bIns="0" rtlCol="0">
            <a:noAutofit/>
          </a:bodyPr>
          <a:lstStyle/>
          <a:p>
            <a:pPr marL="12700">
              <a:lnSpc>
                <a:spcPct val="100000"/>
              </a:lnSpc>
            </a:pPr>
            <a:endParaRPr sz="1600" dirty="0">
              <a:latin typeface="Verdana"/>
              <a:cs typeface="Verdana"/>
            </a:endParaRPr>
          </a:p>
        </p:txBody>
      </p:sp>
      <p:sp>
        <p:nvSpPr>
          <p:cNvPr id="5" name="object 5"/>
          <p:cNvSpPr txBox="1"/>
          <p:nvPr/>
        </p:nvSpPr>
        <p:spPr>
          <a:xfrm>
            <a:off x="2364994" y="1796922"/>
            <a:ext cx="2677160" cy="495300"/>
          </a:xfrm>
          <a:prstGeom prst="rect">
            <a:avLst/>
          </a:prstGeom>
        </p:spPr>
        <p:txBody>
          <a:bodyPr vert="horz" wrap="square" lIns="0" tIns="0" rIns="0" bIns="0" rtlCol="0">
            <a:noAutofit/>
          </a:bodyPr>
          <a:lstStyle/>
          <a:p>
            <a:pPr marL="12700">
              <a:lnSpc>
                <a:spcPct val="100000"/>
              </a:lnSpc>
            </a:pPr>
            <a:endParaRPr sz="1600" dirty="0">
              <a:latin typeface="Verdana"/>
              <a:cs typeface="Verdana"/>
            </a:endParaRPr>
          </a:p>
        </p:txBody>
      </p:sp>
      <p:sp>
        <p:nvSpPr>
          <p:cNvPr id="6" name="object 6"/>
          <p:cNvSpPr txBox="1"/>
          <p:nvPr/>
        </p:nvSpPr>
        <p:spPr>
          <a:xfrm>
            <a:off x="1907794" y="1886268"/>
            <a:ext cx="1798955" cy="991170"/>
          </a:xfrm>
          <a:prstGeom prst="rect">
            <a:avLst/>
          </a:prstGeom>
        </p:spPr>
        <p:txBody>
          <a:bodyPr vert="horz" wrap="square" lIns="0" tIns="0" rIns="0" bIns="0" rtlCol="0">
            <a:noAutofit/>
          </a:bodyPr>
          <a:lstStyle/>
          <a:p>
            <a:pPr marL="12700">
              <a:lnSpc>
                <a:spcPct val="100000"/>
              </a:lnSpc>
            </a:pPr>
            <a:endParaRPr sz="1600" dirty="0">
              <a:latin typeface="Verdana"/>
              <a:cs typeface="Verdana"/>
            </a:endParaRPr>
          </a:p>
        </p:txBody>
      </p:sp>
      <p:sp>
        <p:nvSpPr>
          <p:cNvPr id="7" name="object 7"/>
          <p:cNvSpPr txBox="1"/>
          <p:nvPr/>
        </p:nvSpPr>
        <p:spPr>
          <a:xfrm>
            <a:off x="1907794" y="2137728"/>
            <a:ext cx="829944" cy="1324672"/>
          </a:xfrm>
          <a:prstGeom prst="rect">
            <a:avLst/>
          </a:prstGeom>
        </p:spPr>
        <p:txBody>
          <a:bodyPr vert="horz" wrap="square" lIns="0" tIns="0" rIns="0" bIns="0" rtlCol="0">
            <a:noAutofit/>
          </a:bodyPr>
          <a:lstStyle/>
          <a:p>
            <a:pPr marL="12700">
              <a:lnSpc>
                <a:spcPct val="100000"/>
              </a:lnSpc>
              <a:spcBef>
                <a:spcPts val="384"/>
              </a:spcBef>
              <a:tabLst>
                <a:tab pos="299085" algn="l"/>
              </a:tabLst>
            </a:pPr>
            <a:endParaRPr sz="1600" dirty="0">
              <a:latin typeface="Verdana"/>
              <a:cs typeface="Verdana"/>
            </a:endParaRPr>
          </a:p>
        </p:txBody>
      </p:sp>
      <p:sp>
        <p:nvSpPr>
          <p:cNvPr id="9" name="object 9"/>
          <p:cNvSpPr txBox="1"/>
          <p:nvPr/>
        </p:nvSpPr>
        <p:spPr>
          <a:xfrm>
            <a:off x="896190" y="2893770"/>
            <a:ext cx="3035935" cy="1658684"/>
          </a:xfrm>
          <a:prstGeom prst="rect">
            <a:avLst/>
          </a:prstGeom>
        </p:spPr>
        <p:txBody>
          <a:bodyPr vert="horz" wrap="square" lIns="0" tIns="0" rIns="0" bIns="0" rtlCol="0">
            <a:noAutofit/>
          </a:bodyPr>
          <a:lstStyle/>
          <a:p>
            <a:pPr marL="12700">
              <a:lnSpc>
                <a:spcPct val="100000"/>
              </a:lnSpc>
            </a:pPr>
            <a:r>
              <a:rPr sz="1600" b="1" spc="-10" dirty="0" smtClean="0">
                <a:solidFill>
                  <a:schemeClr val="tx2"/>
                </a:solidFill>
                <a:latin typeface="Verdana"/>
                <a:cs typeface="Verdana"/>
              </a:rPr>
              <a:t>Excl</a:t>
            </a:r>
            <a:r>
              <a:rPr sz="1600" b="1" spc="-20" dirty="0" smtClean="0">
                <a:solidFill>
                  <a:schemeClr val="tx2"/>
                </a:solidFill>
                <a:latin typeface="Verdana"/>
                <a:cs typeface="Verdana"/>
              </a:rPr>
              <a:t>u</a:t>
            </a:r>
            <a:r>
              <a:rPr sz="1600" b="1" spc="-10" dirty="0" smtClean="0">
                <a:solidFill>
                  <a:schemeClr val="tx2"/>
                </a:solidFill>
                <a:latin typeface="Verdana"/>
                <a:cs typeface="Verdana"/>
              </a:rPr>
              <a:t>s</a:t>
            </a:r>
            <a:r>
              <a:rPr sz="1600" b="1" spc="-20" dirty="0" smtClean="0">
                <a:solidFill>
                  <a:schemeClr val="tx2"/>
                </a:solidFill>
                <a:latin typeface="Verdana"/>
                <a:cs typeface="Verdana"/>
              </a:rPr>
              <a:t>i</a:t>
            </a:r>
            <a:r>
              <a:rPr sz="1600" b="1" spc="-10" dirty="0" smtClean="0">
                <a:solidFill>
                  <a:schemeClr val="tx2"/>
                </a:solidFill>
                <a:latin typeface="Verdana"/>
                <a:cs typeface="Verdana"/>
              </a:rPr>
              <a:t>ve</a:t>
            </a:r>
            <a:r>
              <a:rPr sz="1600" b="1" spc="45" dirty="0" smtClean="0">
                <a:solidFill>
                  <a:schemeClr val="tx2"/>
                </a:solidFill>
                <a:latin typeface="Verdana"/>
                <a:cs typeface="Verdana"/>
              </a:rPr>
              <a:t> </a:t>
            </a:r>
            <a:r>
              <a:rPr sz="1600" b="1" spc="-10" dirty="0" smtClean="0">
                <a:solidFill>
                  <a:schemeClr val="tx2"/>
                </a:solidFill>
                <a:latin typeface="Verdana"/>
                <a:cs typeface="Verdana"/>
              </a:rPr>
              <a:t>BF at</a:t>
            </a:r>
            <a:r>
              <a:rPr sz="1600" b="1" spc="-5" dirty="0" smtClean="0">
                <a:solidFill>
                  <a:schemeClr val="tx2"/>
                </a:solidFill>
                <a:latin typeface="Verdana"/>
                <a:cs typeface="Verdana"/>
              </a:rPr>
              <a:t> </a:t>
            </a:r>
            <a:r>
              <a:rPr sz="1600" b="1" spc="-15" dirty="0" smtClean="0">
                <a:solidFill>
                  <a:schemeClr val="tx2"/>
                </a:solidFill>
                <a:latin typeface="Verdana"/>
                <a:cs typeface="Verdana"/>
              </a:rPr>
              <a:t>3 Mont</a:t>
            </a:r>
            <a:r>
              <a:rPr sz="1600" b="1" spc="-10" dirty="0" smtClean="0">
                <a:solidFill>
                  <a:schemeClr val="tx2"/>
                </a:solidFill>
                <a:latin typeface="Verdana"/>
                <a:cs typeface="Verdana"/>
              </a:rPr>
              <a:t>hs</a:t>
            </a:r>
            <a:r>
              <a:rPr sz="1600" b="1" spc="15" dirty="0" smtClean="0">
                <a:solidFill>
                  <a:schemeClr val="tx2"/>
                </a:solidFill>
                <a:latin typeface="Verdana"/>
                <a:cs typeface="Verdana"/>
              </a:rPr>
              <a:t> </a:t>
            </a:r>
            <a:endParaRPr sz="1600" b="1" dirty="0">
              <a:solidFill>
                <a:schemeClr val="tx2"/>
              </a:solidFill>
              <a:latin typeface="Verdana"/>
              <a:cs typeface="Verdana"/>
            </a:endParaRPr>
          </a:p>
        </p:txBody>
      </p:sp>
      <p:sp>
        <p:nvSpPr>
          <p:cNvPr id="10" name="object 10"/>
          <p:cNvSpPr txBox="1"/>
          <p:nvPr/>
        </p:nvSpPr>
        <p:spPr>
          <a:xfrm>
            <a:off x="896191" y="3129825"/>
            <a:ext cx="2578970" cy="878206"/>
          </a:xfrm>
          <a:prstGeom prst="rect">
            <a:avLst/>
          </a:prstGeom>
        </p:spPr>
        <p:txBody>
          <a:bodyPr vert="horz" wrap="square" lIns="0" tIns="0" rIns="0" bIns="0" rtlCol="0">
            <a:noAutofit/>
          </a:bodyPr>
          <a:lstStyle/>
          <a:p>
            <a:pPr marL="298450" indent="-285750">
              <a:lnSpc>
                <a:spcPct val="100000"/>
              </a:lnSpc>
              <a:buFont typeface="Courier New" panose="02070309020205020404" pitchFamily="49" charset="0"/>
              <a:buChar char="o"/>
              <a:tabLst>
                <a:tab pos="299085" algn="l"/>
              </a:tabLst>
            </a:pPr>
            <a:r>
              <a:rPr sz="1600" spc="-10" dirty="0" smtClean="0">
                <a:latin typeface="Verdana"/>
                <a:cs typeface="Verdana"/>
              </a:rPr>
              <a:t>2007</a:t>
            </a:r>
            <a:endParaRPr sz="1600" dirty="0">
              <a:latin typeface="Verdana"/>
              <a:cs typeface="Verdana"/>
            </a:endParaRPr>
          </a:p>
          <a:p>
            <a:pPr marL="298450" indent="-285750">
              <a:lnSpc>
                <a:spcPct val="100000"/>
              </a:lnSpc>
              <a:spcBef>
                <a:spcPts val="385"/>
              </a:spcBef>
              <a:buFont typeface="Courier New" panose="02070309020205020404" pitchFamily="49" charset="0"/>
              <a:buChar char="o"/>
              <a:tabLst>
                <a:tab pos="299085" algn="l"/>
              </a:tabLst>
            </a:pPr>
            <a:r>
              <a:rPr sz="1600" spc="-10" dirty="0" smtClean="0">
                <a:latin typeface="Verdana"/>
                <a:cs typeface="Verdana"/>
              </a:rPr>
              <a:t>2012</a:t>
            </a:r>
            <a:endParaRPr lang="en-US" sz="1600" spc="-10" dirty="0" smtClean="0">
              <a:latin typeface="Verdana"/>
              <a:cs typeface="Verdana"/>
            </a:endParaRPr>
          </a:p>
          <a:p>
            <a:pPr marL="298450" indent="-285750">
              <a:lnSpc>
                <a:spcPct val="100000"/>
              </a:lnSpc>
              <a:spcBef>
                <a:spcPts val="385"/>
              </a:spcBef>
              <a:buFont typeface="Courier New" panose="02070309020205020404" pitchFamily="49" charset="0"/>
              <a:buChar char="o"/>
              <a:tabLst>
                <a:tab pos="299085" algn="l"/>
              </a:tabLst>
            </a:pPr>
            <a:r>
              <a:rPr lang="en-US" sz="1600" spc="-10" dirty="0" smtClean="0">
                <a:latin typeface="Verdana"/>
                <a:cs typeface="Verdana"/>
              </a:rPr>
              <a:t>2014</a:t>
            </a:r>
            <a:endParaRPr sz="1600" dirty="0">
              <a:latin typeface="Verdana"/>
              <a:cs typeface="Verdana"/>
            </a:endParaRPr>
          </a:p>
        </p:txBody>
      </p:sp>
      <p:sp>
        <p:nvSpPr>
          <p:cNvPr id="11" name="object 11"/>
          <p:cNvSpPr txBox="1"/>
          <p:nvPr/>
        </p:nvSpPr>
        <p:spPr>
          <a:xfrm>
            <a:off x="2414158" y="3122072"/>
            <a:ext cx="486409" cy="878206"/>
          </a:xfrm>
          <a:prstGeom prst="rect">
            <a:avLst/>
          </a:prstGeom>
        </p:spPr>
        <p:txBody>
          <a:bodyPr vert="horz" wrap="square" lIns="0" tIns="0" rIns="0" bIns="0" rtlCol="0">
            <a:noAutofit/>
          </a:bodyPr>
          <a:lstStyle/>
          <a:p>
            <a:pPr marL="12700">
              <a:lnSpc>
                <a:spcPct val="100000"/>
              </a:lnSpc>
            </a:pPr>
            <a:r>
              <a:rPr sz="1600" spc="-15" dirty="0" smtClean="0">
                <a:latin typeface="Verdana"/>
                <a:cs typeface="Verdana"/>
              </a:rPr>
              <a:t>21.3</a:t>
            </a:r>
            <a:endParaRPr sz="1600" dirty="0">
              <a:latin typeface="Verdana"/>
              <a:cs typeface="Verdana"/>
            </a:endParaRPr>
          </a:p>
          <a:p>
            <a:pPr marL="12700">
              <a:lnSpc>
                <a:spcPct val="100000"/>
              </a:lnSpc>
              <a:spcBef>
                <a:spcPts val="385"/>
              </a:spcBef>
            </a:pPr>
            <a:r>
              <a:rPr sz="1600" spc="-15" dirty="0" smtClean="0">
                <a:latin typeface="Verdana"/>
                <a:cs typeface="Verdana"/>
              </a:rPr>
              <a:t>23.3</a:t>
            </a:r>
            <a:endParaRPr lang="en-US" sz="1600" spc="-15" dirty="0" smtClean="0">
              <a:latin typeface="Verdana"/>
              <a:cs typeface="Verdana"/>
            </a:endParaRPr>
          </a:p>
          <a:p>
            <a:pPr marL="12700">
              <a:lnSpc>
                <a:spcPct val="100000"/>
              </a:lnSpc>
              <a:spcBef>
                <a:spcPts val="385"/>
              </a:spcBef>
            </a:pPr>
            <a:r>
              <a:rPr lang="en-US" sz="1600" spc="-15" dirty="0" smtClean="0">
                <a:latin typeface="Verdana"/>
                <a:cs typeface="Verdana"/>
              </a:rPr>
              <a:t>28.3</a:t>
            </a:r>
            <a:endParaRPr sz="1600" dirty="0">
              <a:latin typeface="Verdana"/>
              <a:cs typeface="Verdana"/>
            </a:endParaRPr>
          </a:p>
        </p:txBody>
      </p:sp>
      <p:sp>
        <p:nvSpPr>
          <p:cNvPr id="12" name="object 12"/>
          <p:cNvSpPr txBox="1"/>
          <p:nvPr/>
        </p:nvSpPr>
        <p:spPr>
          <a:xfrm>
            <a:off x="1907794" y="4967478"/>
            <a:ext cx="3048000" cy="495300"/>
          </a:xfrm>
          <a:prstGeom prst="rect">
            <a:avLst/>
          </a:prstGeom>
        </p:spPr>
        <p:txBody>
          <a:bodyPr vert="horz" wrap="square" lIns="0" tIns="0" rIns="0" bIns="0" rtlCol="0">
            <a:noAutofit/>
          </a:bodyPr>
          <a:lstStyle/>
          <a:p>
            <a:pPr marL="299085" marR="12700" indent="-287020">
              <a:lnSpc>
                <a:spcPct val="100000"/>
              </a:lnSpc>
              <a:tabLst>
                <a:tab pos="1598930" algn="l"/>
              </a:tabLst>
            </a:pPr>
            <a:endParaRPr sz="1600" dirty="0">
              <a:latin typeface="Verdana"/>
              <a:cs typeface="Verdana"/>
            </a:endParaRPr>
          </a:p>
        </p:txBody>
      </p:sp>
      <p:sp>
        <p:nvSpPr>
          <p:cNvPr id="13" name="object 13"/>
          <p:cNvSpPr txBox="1"/>
          <p:nvPr/>
        </p:nvSpPr>
        <p:spPr>
          <a:xfrm>
            <a:off x="457200" y="5363570"/>
            <a:ext cx="4637659" cy="759608"/>
          </a:xfrm>
          <a:prstGeom prst="rect">
            <a:avLst/>
          </a:prstGeom>
        </p:spPr>
        <p:txBody>
          <a:bodyPr vert="horz" wrap="square" lIns="0" tIns="0" rIns="0" bIns="0" rtlCol="0">
            <a:noAutofit/>
          </a:bodyPr>
          <a:lstStyle/>
          <a:p>
            <a:pPr marL="12700">
              <a:lnSpc>
                <a:spcPct val="100000"/>
              </a:lnSpc>
            </a:pPr>
            <a:r>
              <a:rPr sz="1200" spc="-10" dirty="0" smtClean="0">
                <a:latin typeface="Verdana"/>
                <a:cs typeface="Verdana"/>
              </a:rPr>
              <a:t>CDC.</a:t>
            </a:r>
            <a:r>
              <a:rPr sz="1200" spc="-5" dirty="0" smtClean="0">
                <a:latin typeface="Verdana"/>
                <a:cs typeface="Verdana"/>
              </a:rPr>
              <a:t>g</a:t>
            </a:r>
            <a:r>
              <a:rPr sz="1200" spc="-10" dirty="0" smtClean="0">
                <a:latin typeface="Verdana"/>
                <a:cs typeface="Verdana"/>
              </a:rPr>
              <a:t>ov</a:t>
            </a:r>
            <a:r>
              <a:rPr sz="1200" spc="-20" dirty="0" smtClean="0">
                <a:latin typeface="Verdana"/>
                <a:cs typeface="Verdana"/>
              </a:rPr>
              <a:t>/</a:t>
            </a:r>
            <a:r>
              <a:rPr sz="1200" spc="-5" dirty="0" smtClean="0">
                <a:latin typeface="Verdana"/>
                <a:cs typeface="Verdana"/>
              </a:rPr>
              <a:t>bre</a:t>
            </a:r>
            <a:r>
              <a:rPr sz="1200" spc="-10" dirty="0" smtClean="0">
                <a:latin typeface="Verdana"/>
                <a:cs typeface="Verdana"/>
              </a:rPr>
              <a:t>a</a:t>
            </a:r>
            <a:r>
              <a:rPr lang="en-US" sz="1200" spc="-10" dirty="0" smtClean="0">
                <a:latin typeface="Verdana"/>
                <a:cs typeface="Verdana"/>
              </a:rPr>
              <a:t>stfeeding  US Breastfeeding Report Card,</a:t>
            </a:r>
          </a:p>
          <a:p>
            <a:pPr marL="12700">
              <a:lnSpc>
                <a:spcPct val="100000"/>
              </a:lnSpc>
            </a:pPr>
            <a:r>
              <a:rPr lang="en-US" sz="1200" b="1" dirty="0" smtClean="0">
                <a:latin typeface="Verdana"/>
                <a:cs typeface="Verdana"/>
              </a:rPr>
              <a:t>Maternity Practices in Infant Nutrition &amp; Care</a:t>
            </a:r>
          </a:p>
          <a:p>
            <a:pPr marL="12700">
              <a:lnSpc>
                <a:spcPct val="100000"/>
              </a:lnSpc>
            </a:pPr>
            <a:r>
              <a:rPr lang="en-US" sz="1200" dirty="0" smtClean="0">
                <a:latin typeface="Verdana"/>
                <a:cs typeface="Verdana"/>
              </a:rPr>
              <a:t>(</a:t>
            </a:r>
            <a:r>
              <a:rPr lang="en-US" sz="1200" dirty="0" err="1" smtClean="0">
                <a:latin typeface="Verdana"/>
                <a:cs typeface="Verdana"/>
              </a:rPr>
              <a:t>mPINC</a:t>
            </a:r>
            <a:r>
              <a:rPr lang="en-US" sz="1200" dirty="0" smtClean="0">
                <a:latin typeface="Verdana"/>
                <a:cs typeface="Verdana"/>
              </a:rPr>
              <a:t>) Survey 2007-2013</a:t>
            </a:r>
            <a:endParaRPr sz="1200" dirty="0">
              <a:latin typeface="Verdana"/>
              <a:cs typeface="Verdana"/>
            </a:endParaRPr>
          </a:p>
        </p:txBody>
      </p:sp>
      <p:sp>
        <p:nvSpPr>
          <p:cNvPr id="14" name="object 14"/>
          <p:cNvSpPr/>
          <p:nvPr/>
        </p:nvSpPr>
        <p:spPr>
          <a:xfrm>
            <a:off x="5638800" y="1828800"/>
            <a:ext cx="2740025" cy="4114800"/>
          </a:xfrm>
          <a:prstGeom prst="rect">
            <a:avLst/>
          </a:prstGeom>
          <a:blipFill>
            <a:blip r:embed="rId3" cstate="print"/>
            <a:stretch>
              <a:fillRect/>
            </a:stretch>
          </a:blipFill>
        </p:spPr>
        <p:txBody>
          <a:bodyPr wrap="square" lIns="0" tIns="0" rIns="0" bIns="0" rtlCol="0">
            <a:noAutofit/>
          </a:bodyPr>
          <a:lstStyle/>
          <a:p>
            <a:endParaRPr/>
          </a:p>
        </p:txBody>
      </p:sp>
      <p:sp>
        <p:nvSpPr>
          <p:cNvPr id="15" name="TextBox 14"/>
          <p:cNvSpPr txBox="1"/>
          <p:nvPr/>
        </p:nvSpPr>
        <p:spPr>
          <a:xfrm>
            <a:off x="887104" y="1637713"/>
            <a:ext cx="3204734" cy="1077218"/>
          </a:xfrm>
          <a:prstGeom prst="rect">
            <a:avLst/>
          </a:prstGeom>
          <a:noFill/>
        </p:spPr>
        <p:txBody>
          <a:bodyPr wrap="square" rtlCol="0">
            <a:spAutoFit/>
          </a:bodyPr>
          <a:lstStyle/>
          <a:p>
            <a:r>
              <a:rPr lang="en-US" sz="16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mPINC</a:t>
            </a:r>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Scores</a:t>
            </a:r>
          </a:p>
          <a:p>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WV average  US average </a:t>
            </a:r>
          </a:p>
          <a:p>
            <a:r>
              <a:rPr lang="en-US" sz="1600" dirty="0" smtClean="0">
                <a:latin typeface="Verdana" panose="020B0604030504040204" pitchFamily="34" charset="0"/>
                <a:ea typeface="Verdana" panose="020B0604030504040204" pitchFamily="34" charset="0"/>
                <a:cs typeface="Verdana" panose="020B0604030504040204" pitchFamily="34" charset="0"/>
              </a:rPr>
              <a:t>2007	  54		  63</a:t>
            </a:r>
          </a:p>
          <a:p>
            <a:r>
              <a:rPr lang="en-US" sz="1600" dirty="0" smtClean="0">
                <a:latin typeface="Verdana" panose="020B0604030504040204" pitchFamily="34" charset="0"/>
                <a:ea typeface="Verdana" panose="020B0604030504040204" pitchFamily="34" charset="0"/>
                <a:cs typeface="Verdana" panose="020B0604030504040204" pitchFamily="34" charset="0"/>
              </a:rPr>
              <a:t>2013	  69		  75</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77922" y="4093497"/>
            <a:ext cx="3543135" cy="1107996"/>
          </a:xfrm>
          <a:prstGeom prst="rect">
            <a:avLst/>
          </a:prstGeom>
          <a:noFill/>
        </p:spPr>
        <p:txBody>
          <a:bodyPr wrap="square" rtlCol="0">
            <a:spAutoFit/>
          </a:bodyPr>
          <a:lstStyle/>
          <a:p>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Exclusive</a:t>
            </a:r>
            <a:r>
              <a:rPr lang="en-US"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BF at 6 months</a:t>
            </a:r>
          </a:p>
          <a:p>
            <a:pPr marL="285750" indent="-285750">
              <a:buFont typeface="Courier New" panose="02070309020205020404" pitchFamily="49" charset="0"/>
              <a:buChar char="o"/>
            </a:pPr>
            <a:r>
              <a:rPr lang="en-US" sz="1600" dirty="0" smtClean="0">
                <a:latin typeface="Verdana" panose="020B0604030504040204" pitchFamily="34" charset="0"/>
                <a:ea typeface="Verdana" panose="020B0604030504040204" pitchFamily="34" charset="0"/>
                <a:cs typeface="Verdana" panose="020B0604030504040204" pitchFamily="34" charset="0"/>
              </a:rPr>
              <a:t>2007		5.2</a:t>
            </a:r>
          </a:p>
          <a:p>
            <a:pPr marL="285750" indent="-285750">
              <a:buFont typeface="Courier New" panose="02070309020205020404" pitchFamily="49" charset="0"/>
              <a:buChar char="o"/>
            </a:pPr>
            <a:r>
              <a:rPr lang="en-US" sz="1600" dirty="0" smtClean="0">
                <a:latin typeface="Verdana" panose="020B0604030504040204" pitchFamily="34" charset="0"/>
                <a:ea typeface="Verdana" panose="020B0604030504040204" pitchFamily="34" charset="0"/>
                <a:cs typeface="Verdana" panose="020B0604030504040204" pitchFamily="34" charset="0"/>
              </a:rPr>
              <a:t>2013		9.1</a:t>
            </a:r>
          </a:p>
          <a:p>
            <a:pPr marL="285750" indent="-285750">
              <a:buFont typeface="Courier New" panose="02070309020205020404" pitchFamily="49" charset="0"/>
              <a:buChar char="o"/>
            </a:pPr>
            <a:r>
              <a:rPr lang="en-US" sz="1600" dirty="0" smtClean="0">
                <a:latin typeface="Verdana" panose="020B0604030504040204" pitchFamily="34" charset="0"/>
                <a:ea typeface="Verdana" panose="020B0604030504040204" pitchFamily="34" charset="0"/>
                <a:cs typeface="Verdana" panose="020B0604030504040204" pitchFamily="34" charset="0"/>
              </a:rPr>
              <a:t>2014	     12.2</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15726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in 2015</a:t>
            </a:r>
            <a:endParaRPr lang="en-US" dirty="0"/>
          </a:p>
        </p:txBody>
      </p:sp>
      <p:sp>
        <p:nvSpPr>
          <p:cNvPr id="3" name="Content Placeholder 2"/>
          <p:cNvSpPr>
            <a:spLocks noGrp="1"/>
          </p:cNvSpPr>
          <p:nvPr>
            <p:ph idx="1"/>
          </p:nvPr>
        </p:nvSpPr>
        <p:spPr/>
        <p:txBody>
          <a:bodyPr>
            <a:normAutofit lnSpcReduction="10000"/>
          </a:bodyPr>
          <a:lstStyle/>
          <a:p>
            <a:r>
              <a:rPr lang="en-US" dirty="0" smtClean="0"/>
              <a:t>Continue to help hospitals get moms off to best start possible</a:t>
            </a:r>
          </a:p>
          <a:p>
            <a:r>
              <a:rPr lang="en-US" dirty="0" smtClean="0"/>
              <a:t>Increase support to mothers so they can nurse longer </a:t>
            </a:r>
          </a:p>
          <a:p>
            <a:r>
              <a:rPr lang="en-US" dirty="0" smtClean="0"/>
              <a:t>Upcoming Mother Baby Summit by West Virginia Breastfeeding Alliance Spring 2015</a:t>
            </a:r>
          </a:p>
          <a:p>
            <a:endParaRPr lang="en-US" dirty="0"/>
          </a:p>
        </p:txBody>
      </p:sp>
    </p:spTree>
    <p:extLst>
      <p:ext uri="{BB962C8B-B14F-4D97-AF65-F5344CB8AC3E}">
        <p14:creationId xmlns:p14="http://schemas.microsoft.com/office/powerpoint/2010/main" val="2504067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895" y="1417638"/>
            <a:ext cx="4066793" cy="3934255"/>
          </a:xfrm>
        </p:spPr>
        <p:txBody>
          <a:bodyPr>
            <a:normAutofit fontScale="62500" lnSpcReduction="20000"/>
          </a:bodyPr>
          <a:lstStyle/>
          <a:p>
            <a:r>
              <a:rPr lang="en-US" dirty="0" smtClean="0"/>
              <a:t>HB 4335, Child’s Right to Nurse, establishes policy that nursing in a public place is acceptable.</a:t>
            </a:r>
          </a:p>
          <a:p>
            <a:endParaRPr lang="en-US" dirty="0"/>
          </a:p>
          <a:p>
            <a:endParaRPr lang="en-US" dirty="0" smtClean="0"/>
          </a:p>
          <a:p>
            <a:pPr marL="0" indent="0">
              <a:buNone/>
            </a:pPr>
            <a:endParaRPr lang="en-US" dirty="0" smtClean="0"/>
          </a:p>
          <a:p>
            <a:r>
              <a:rPr lang="en-US" dirty="0" smtClean="0"/>
              <a:t>Individual leaders, Perinatal Partnership and the WV Breastfeeding Alliance, formed in 2008, spearheaded passage of this bill.</a:t>
            </a:r>
          </a:p>
          <a:p>
            <a:r>
              <a:rPr lang="en-US" dirty="0"/>
              <a:t>PASSED &amp; SIGNED INTO LAW March, 2014</a:t>
            </a:r>
          </a:p>
          <a:p>
            <a:endParaRPr lang="en-US" dirty="0"/>
          </a:p>
        </p:txBody>
      </p:sp>
      <p:sp>
        <p:nvSpPr>
          <p:cNvPr id="2" name="Title 1"/>
          <p:cNvSpPr>
            <a:spLocks noGrp="1"/>
          </p:cNvSpPr>
          <p:nvPr>
            <p:ph type="title"/>
          </p:nvPr>
        </p:nvSpPr>
        <p:spPr/>
        <p:txBody>
          <a:bodyPr/>
          <a:lstStyle/>
          <a:p>
            <a:r>
              <a:rPr lang="en-US" dirty="0" smtClean="0"/>
              <a:t>Child’s Right to Nurse</a:t>
            </a:r>
            <a:endParaRPr lang="en-US" dirty="0"/>
          </a:p>
        </p:txBody>
      </p:sp>
      <p:sp>
        <p:nvSpPr>
          <p:cNvPr id="4" name="Content Placeholder 3"/>
          <p:cNvSpPr>
            <a:spLocks noGrp="1"/>
          </p:cNvSpPr>
          <p:nvPr>
            <p:ph sz="half" idx="2"/>
          </p:nvPr>
        </p:nvSpPr>
        <p:spPr/>
        <p:txBody>
          <a:bodyPr>
            <a:normAutofit fontScale="62500" lnSpcReduction="20000"/>
          </a:bodyPr>
          <a:lstStyle/>
          <a:p>
            <a:r>
              <a:rPr lang="en-US" b="1" dirty="0"/>
              <a:t>ARTICLE 1. STATE PUBLIC HEALTH SYSTEM.</a:t>
            </a:r>
            <a:endParaRPr lang="en-US" dirty="0"/>
          </a:p>
          <a:p>
            <a:r>
              <a:rPr lang="en-US" b="1" dirty="0"/>
              <a:t>§16-1-19. Child’s right to nurse; location where </a:t>
            </a:r>
            <a:r>
              <a:rPr lang="en-US" b="1" dirty="0" smtClean="0"/>
              <a:t>permitted;</a:t>
            </a:r>
            <a:r>
              <a:rPr lang="en-US" dirty="0"/>
              <a:t> </a:t>
            </a:r>
            <a:r>
              <a:rPr lang="en-US" b="1" dirty="0" smtClean="0"/>
              <a:t>right </a:t>
            </a:r>
            <a:r>
              <a:rPr lang="en-US" b="1" dirty="0"/>
              <a:t>protected.</a:t>
            </a:r>
            <a:endParaRPr lang="en-US" dirty="0"/>
          </a:p>
          <a:p>
            <a:r>
              <a:rPr lang="en-US" dirty="0"/>
              <a:t>    (a) The Legislature finds that breast feeding is an important, basic act of nurturing that is protected in the interests of maternal and child health.</a:t>
            </a:r>
          </a:p>
          <a:p>
            <a:r>
              <a:rPr lang="en-US" dirty="0"/>
              <a:t>    (b) Notwithstanding any provision of this code to the contrary, a mother may breast feed a child in any location open to the public.</a:t>
            </a:r>
          </a:p>
          <a:p>
            <a:endParaRPr lang="en-US" dirty="0"/>
          </a:p>
        </p:txBody>
      </p:sp>
      <p:sp>
        <p:nvSpPr>
          <p:cNvPr id="5" name="AutoShape 2" descr="data:image/jpeg;base64,/9j/4AAQSkZJRgABAQAAAQABAAD/2wCEAAkGBxISERUQExQVFhUWFxYZFhgYGBsbGRgaGSEYHBoYHSAdKCgkJB4mJxYbIjEkJSk3Mi4uGiAzODMvNy4tLiwBCgoKDg0OGhAQGy8kGSQsLCwvLCwsLCwsNzcuLywsLCwsLCwsLCwsLCwtLCwsLCwsLCwsLCwsNCwsLCwsLSwsLP/AABEIAEsA9AMBIgACEQEDEQH/xAAbAAEAAgMBAQAAAAAAAAAAAAAABQYDBAcCAf/EAEEQAAIBAwICBwYDBQQLAAAAAAECAwAEERIhBTEGExQiQVFhMlJxgZGhB0KxFSOCwfBDYnLiFhckU3ODksLR0uH/xAAYAQEBAQEBAAAAAAAAAAAAAAAAAQIEA//EACQRAQEBAAIBAwQDAQAAAAAAAAABEQIhEgMxUSJBYXGRsfAT/9oADAMBAAIRAxEAPwDp3Q3iktwsxkOdL4XbkDvirHVQ/DgfuZf+IP0FeuMzH9p2ygnAXlnz1f8Aivfnw31LIxL0ttRtlxmOWeSBQ2qPmTyO+DiozpdfyxSWyxsV1yd7HiMqMH07xrU4B3eJ3S+YJ+6n+dTj6f03lfhbe8Wbid4IYnlbkoJx5nwFV7h3GZktxJKeslmLGNNlCqPEnwUcyT5ivfTMmVoLNecr5b0Vf6J+VRV7aNc3jWyHCLgOR4IuMIP65n0rXp8J49/tLbrA00tyxH725PiEYxQr6eZ+eK2+Dhra5jSSOSESZCgSa42PqDyO9WaW8trSMKWRFUbLnf6cyairGKS8uFupFKQxZ6pTzYn8x+g+1a89l6zimfytFUziPSaQXyxIQI1dUYe8Tsd/TP2qy8avxBA8p/KNvUnkK55xWwMMNrKfbcu7HxzlCM/141n0OEvv+l511GleI5VbdSD8Dmvdc7ZSlKBSlKBSlKBSlKBSlKBSlKBSlKBSlKBSlKBSlKCp/h8MJOvuykfbH8qjOJXOeLIfddF+3/2t/g1ytrdXkchCgnrVz4jcnH/UPpVaaNyn7QOd7gH5c/12rt4zefLl8z+3lb1ItHSjv31pF5HUfqP/AErGx6vi48pF/Uf5a92jCfirON1ijGD8R/mNYunOYp7a5A9kkH+EggfPLVjj7zh+FvyzwzBr25uT7NvHpX44JP6H61g6L8EE1qzyM4Mr6iVbSSBnYny3JrDErJwuWUg6pmLH+I4qZ4RxOOHqrNwUYRIQWwFbIyQD505bJfH/AGE/KPhS2g78VnLJ5SaM5Ph7W+PXFYON3k1nPC/WM+tcyqTlScjOB4c9seVWe+41bwjLyoPQEEn5CqffytM5v5lKRJgQo3OQ81+WdzT0/qu2dF6bvSx3ubhLKLB09588gfDPoB+tRvTPhRhSN2keSRiwZm5bDOFHgKsPQrh7LG1zJvJMdRJ93mPrnP0qO/Eg5ECeZf8A7R/Orw5ZznCe0LOtT9hwCCKQTRqUbGCATpOfMVLV8Ar7XLbbe3pClKVApSlApSlApSlApSlApSlApSlApSlApSlApSlBB8YsLS5IMntLyIyD8KzyxWzQ9n26vGMDO3qPWo+44+8PbxJgm3VZIgBuUkU6AfMl0cfSsMHHLjssQcoLo3At5NsLlWPWMB5aFZh8q15X21Mjd4BYW9oGCuWLEZZhvgchsPWs3GYYLmPq3cgZBBHMEfEVjt+lVu2CdaRsGaOV0KxyBQWJVj6AsM8wCRmtLifTNEt5ZUjm1rA80SvEw6xVA7w8cDK6vEBgaed3y+5nWJu2nhjRY1OFUAAb8hXm7a3lGmQK4/vLmtTi3E5RYtdwo2tVEhRlIZlXBdMHkSAQPlXjjnGSogWBlzOS4YjUBCi63fHiPZH8Yqb91ZYLKyQ5WOMHz01r8Z4fDcyRs8p0J/ZgbE+ZP2rzbdLrYKFeQsyRJJM4jYIilA4kY8lDZ2BO5BG+DWPiXS2JY3X95by9TJKhmhb2UAJfTtkDIyuQd/CrOdl3UxPC+i94fQ1HcStLad45JGJMedIGQDuDvt6Csdx0st0MmRIVhbRNII26uM7e03l3gSRyBycV9HH0RihLSyGWVUSOM6gI9OrPhhdQGonBLCpLZ3FSnbo/e+xp2+P3vsawwcTSW3M8RONL7MCCGXIKsDuCCCCD5Vxu1/EniPYlve1WDuWA7JpPXt3tOAA2cnnyqDtXb4/e+xp2+P3vsar1x0/so5+ySM6zgxhk0MdPWDOSQMaV/M3IV64X09sbiZYEdwZNXVO8bpHLp9rq3YAN8qCf7fH732NO3x+99jVctPxDsZJY41aXTK/VxSmJxDI/urIRpJr7B+IVi8gRTKVZzGkvUv1LuM9xXxpLbYAHOgsXb4/e+xp2+P3vsa5Xc/i+/Y7yVYGEsU7xw5hl6vSCoUyk7K+5ypI8Ks8HT6CCGIXLySTGISS9VbydxT+Z0wSg/wAVBbe3x+99jTt8fvfY1B8U6c2UPV995TJH1qiFGlPV/wC8IUHC+pr5fdO7GJYGDvJ2hS0SwxtIzKObaVBIA/kaCd7fH732NO3x+99jXOujfTya5aNmmiVJL64hQdUxMsSKrIAQe62Gzk881N2X4ncOlaJVeTEzhEcxOE1nkhYjGr0oLV2+P3vsadvj977GqzxH8SeHwPKjvIRC2mR1ido1f3NYGNXpVne9QRGcnEYTWSfBcas/Sg+dvj977Gnb4/e+xrn/AOGvTq5vZ5YrpFj1xie0AGCYiWBB8yO7v8ajejn4g3k6WTSNEvXxXzyER7AwEhCBnkOZHjQdS7fH732NO3x+99jVUsunkCW9sZXe4mmi6z/Z4JGJUHdygBKr8fKs834i8PVYWDu/aEZ4gkbszBTggADOrPh6UFk7fH732NO3x+99jVfH4gWBtVvBIxR3MaKEYytIOaBB3s0Tp/YGBrjrGAWQRGMowm6w5xH1eNWo4OBjwNBYRexn8360qF4d02sZlJ64RlWKskwMcikYOCrYPiKUGLpDwSWW8t5YwvVHC3OTg6YmWWLHn3gwPo1Yrro7LJeynYW7xu4I9oTyIISceiDPxJq2UoKBZ9H59EUXZ2DxLu81w8luSqFRoQPkgkjZgMAmvv7EuXjkhiikgja2njaOWYSRmRlAjEW7FVG++wwRt5X6lBq8PZmiTWhQ6QCjEEjwwcZFVfgXR2ePr1kC6Yomt7PByeqbU2T5E/u0/wCX61cqUFFXgskVhciZki7luwdt0BhjiB14306kIPpvWn0p7ReypCIkR2s70KvWK5JdY1Dal2CZwAT7WeQxXRWAIwdwa1LDhcEGepijj1e1oULn44oILiHBpnsb+BVGucz9WMjB1gBcnwrSuOF3SSkmOV4WedikMqxvqZkKMxJUlcAjAbY8wfC7UoK50Y4bNFZyQSIFcvOQA+sESMzL3jufaxk75BrmNl0I4j+zv2aeHWmo5HaWlGpctqzgLnI5c67jUXf8TUOYxIiaQC7Ng4zyUDz2+W3nVk0VDgvQydbjiHWnu3FrDAk2csSqFXYjmN8H1qE6OdB7tWtopbfSbY5697yWSPUoOhoocgLk4yCMYyK6oeIRAZ6xcYU8/BtlPzxWK/u9LogYKN3kY4wqLjz5ZJx8jTKOTxdEOKSPZPPE5lgukkmke61IyhucUQwoGN+QOwG+TW7ZdE+IR3MZhhFqRca5ninJtZIs5OIHLEOR9N966m13GCoLqC/sb+18K+i7jLFNa6lGWGRkDzNMHJuIdDeIG04pZLChFzdNcwydaO9rdToKkbEBc5z6Vt9I+h10L6e5jhe4S5jjXSl29voZBpIfT7aHP6+dX624uO7rKjrCxQZA0xjkTnz2+tZuG3uskll75LRrtnQNtXnvzz6ireNTXMLjoBc20sc0ULTKbZImihu5bfq3Uk7PnLR78jyrb4Z0RvOHTWt1b20UumB4poFmYdWWbVlHkySN9/hXSUvkChnZAGYhDq2YeFZBeR6gmtdRJAGd8rz+lTKrlPBehV+slvJLHGCvELq4kCuCoSVEA0+e4I+VZrPoVeLweyszGvXQ3aSuNQwFDsxOfPBrqLXcY5svtaef5vd+O9eZL2NVZy6hVOGOdgfL4+lMo4T0hunt7PiXD45rR43uJGGp2FzqdgeqERGWbbZhtsa6b004Zdz8KFnbKOslWKNyxxoTA1n7Y286n5o7TWZmWHWoUlyF1DPsnV642rce6QaiXUaPa3Hdz5+VMHNZegF1aXNldW08tz1B6p0lKKFgYYIXAHLng+lRvAOgd9DFZI6LmGDiCPhxs0+er+uflXXhOpXXnu4zn0861+HX4mBIBG+BnG+wORj4/KmUcut+i3E447WBo2khS0EZjiueo0zZOTI695k/wn5VtdBuht5bTcPeVFAt4LlJCGBwzuSuPPIrofEr4Rsi6lXJLMT4IvP6kgVsi7j1BNa6mGQMjJHnTKOVW3Qm+hdLxI0eS3v7uZYS4AkinCjIbkGGnbNbXSDoxxG9RbqSKKOSO5EiW8chjdo9Okhpk/tPIjlv51f7TiiEyFpEABYqMjZF2LH57/DFbUV0O4jlVkYZ0g/XFLLDXJv9V7XRaea1ijZjsJrq4mk0gDBZwwGee3hSusjiERzh1ODg4338qUyjZpSlQKUpQKUpQKUpQKUpQKgltXk/eoFOqVnOrkQBpQ7cxsGx41s9IZmWIaSRqdFOPJjgipJEAAUDAAwB5AVqdTURnDOE9W7Ox1HYL6YyS3xJY/AVj4jwlpDK5w2oIqKThcLzz6nJ+FTNKed3TEFJw2cyPJmMsQNBJbSmkHA0+OCc5z48qxtwicK4Uodcaqck7YJ1AH+9q3Y+PhVhpV86Yg5OGzlpWHVZdFVDg9wDOwHz558OVeZeDyLqERUZiVA7e1tnI+e2/hjlU9SnnTEE/CpC6sdBUIFVcsFTBzjH5uS+Xs1vcIsDEneOqRiWdvUknA9Bmt+vlS8rZhiCXgjlkZnGQ7uxA5A5wF8ue59BXyDhc6rGg6sKmrzPePKQ+fM7evOp+lXzpiv/AOj7Y06xgOhXIzpVAAD6tsPQV9PCpQNC6QOt16iSSd8gtkb+WPHzFT9Kf9KZGlxSB3UBMEau+pJXUu+2R8vjWlw3hskTrnQVUEIcn92pOSoGNzsO9nwHzmqVPK5hiKuuGtJMzErpZVXP5gu+pR5as7nyrVi4XcLhg0evRIDzwrNpww8ztj0GPnP0pOdMQI4KwRAAmV0gJk6QoIJ3xkkkAk43xivQ4ZMHeQlWYnIbJGNsABeQIyQCSefKpylXzpjU4VbtHEsbY7owMeA8BnxIHj40rbpWLdV//9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4" descr="data:image/jpeg;base64,/9j/4AAQSkZJRgABAQAAAQABAAD/2wCEAAkGBxISERUQExQVFhUWFxYZFhgYGBsbGRgaGSEYHBoYHSAdKCgkJB4mJxYbIjEkJSk3Mi4uGiAzODMvNy4tLiwBCgoKDg0OGhAQGy8kGSQsLCwvLCwsLCwsNzcuLywsLCwsLCwsLCwsLCwtLCwsLCwsLCwsLCwsNCwsLCwsLSwsLP/AABEIAEsA9AMBIgACEQEDEQH/xAAbAAEAAgMBAQAAAAAAAAAAAAAABQYDBAcCAf/EAEEQAAIBAwICBwYDBQQLAAAAAAECAwAEERIhBTEGExQiQVFhMlJxgZGhB0KxFSOCwfBDYnLiFhckU3ODksLR0uH/xAAYAQEBAQEBAAAAAAAAAAAAAAAAAQIEA//EACQRAQEBAAIBAwQDAQAAAAAAAAABEQIhEgMxUSJBYXGRsfAT/9oADAMBAAIRAxEAPwDp3Q3iktwsxkOdL4XbkDvirHVQ/DgfuZf+IP0FeuMzH9p2ygnAXlnz1f8Aivfnw31LIxL0ttRtlxmOWeSBQ2qPmTyO+DiozpdfyxSWyxsV1yd7HiMqMH07xrU4B3eJ3S+YJ+6n+dTj6f03lfhbe8Wbid4IYnlbkoJx5nwFV7h3GZktxJKeslmLGNNlCqPEnwUcyT5ivfTMmVoLNecr5b0Vf6J+VRV7aNc3jWyHCLgOR4IuMIP65n0rXp8J49/tLbrA00tyxH725PiEYxQr6eZ+eK2+Dhra5jSSOSESZCgSa42PqDyO9WaW8trSMKWRFUbLnf6cyairGKS8uFupFKQxZ6pTzYn8x+g+1a89l6zimfytFUziPSaQXyxIQI1dUYe8Tsd/TP2qy8avxBA8p/KNvUnkK55xWwMMNrKfbcu7HxzlCM/141n0OEvv+l511GleI5VbdSD8Dmvdc7ZSlKBSlKBSlKBSlKBSlKBSlKBSlKBSlKBSlKBSlKCp/h8MJOvuykfbH8qjOJXOeLIfddF+3/2t/g1ytrdXkchCgnrVz4jcnH/UPpVaaNyn7QOd7gH5c/12rt4zefLl8z+3lb1ItHSjv31pF5HUfqP/AErGx6vi48pF/Uf5a92jCfirON1ijGD8R/mNYunOYp7a5A9kkH+EggfPLVjj7zh+FvyzwzBr25uT7NvHpX44JP6H61g6L8EE1qzyM4Mr6iVbSSBnYny3JrDErJwuWUg6pmLH+I4qZ4RxOOHqrNwUYRIQWwFbIyQD505bJfH/AGE/KPhS2g78VnLJ5SaM5Ph7W+PXFYON3k1nPC/WM+tcyqTlScjOB4c9seVWe+41bwjLyoPQEEn5CqffytM5v5lKRJgQo3OQ81+WdzT0/qu2dF6bvSx3ubhLKLB09588gfDPoB+tRvTPhRhSN2keSRiwZm5bDOFHgKsPQrh7LG1zJvJMdRJ93mPrnP0qO/Eg5ECeZf8A7R/Orw5ZznCe0LOtT9hwCCKQTRqUbGCATpOfMVLV8Ar7XLbbe3pClKVApSlApSlApSlApSlApSlApSlApSlApSlApSlBB8YsLS5IMntLyIyD8KzyxWzQ9n26vGMDO3qPWo+44+8PbxJgm3VZIgBuUkU6AfMl0cfSsMHHLjssQcoLo3At5NsLlWPWMB5aFZh8q15X21Mjd4BYW9oGCuWLEZZhvgchsPWs3GYYLmPq3cgZBBHMEfEVjt+lVu2CdaRsGaOV0KxyBQWJVj6AsM8wCRmtLifTNEt5ZUjm1rA80SvEw6xVA7w8cDK6vEBgaed3y+5nWJu2nhjRY1OFUAAb8hXm7a3lGmQK4/vLmtTi3E5RYtdwo2tVEhRlIZlXBdMHkSAQPlXjjnGSogWBlzOS4YjUBCi63fHiPZH8Yqb91ZYLKyQ5WOMHz01r8Z4fDcyRs8p0J/ZgbE+ZP2rzbdLrYKFeQsyRJJM4jYIilA4kY8lDZ2BO5BG+DWPiXS2JY3X95by9TJKhmhb2UAJfTtkDIyuQd/CrOdl3UxPC+i94fQ1HcStLad45JGJMedIGQDuDvt6Csdx0st0MmRIVhbRNII26uM7e03l3gSRyBycV9HH0RihLSyGWVUSOM6gI9OrPhhdQGonBLCpLZ3FSnbo/e+xp2+P3vsawwcTSW3M8RONL7MCCGXIKsDuCCCCD5Vxu1/EniPYlve1WDuWA7JpPXt3tOAA2cnnyqDtXb4/e+xp2+P3vsar1x0/so5+ySM6zgxhk0MdPWDOSQMaV/M3IV64X09sbiZYEdwZNXVO8bpHLp9rq3YAN8qCf7fH732NO3x+99jVctPxDsZJY41aXTK/VxSmJxDI/urIRpJr7B+IVi8gRTKVZzGkvUv1LuM9xXxpLbYAHOgsXb4/e+xp2+P3vsa5Xc/i+/Y7yVYGEsU7xw5hl6vSCoUyk7K+5ypI8Ks8HT6CCGIXLySTGISS9VbydxT+Z0wSg/wAVBbe3x+99jTt8fvfY1B8U6c2UPV995TJH1qiFGlPV/wC8IUHC+pr5fdO7GJYGDvJ2hS0SwxtIzKObaVBIA/kaCd7fH732NO3x+99jXOujfTya5aNmmiVJL64hQdUxMsSKrIAQe62Gzk881N2X4ncOlaJVeTEzhEcxOE1nkhYjGr0oLV2+P3vsadvj977GqzxH8SeHwPKjvIRC2mR1ido1f3NYGNXpVne9QRGcnEYTWSfBcas/Sg+dvj977Gnb4/e+xrn/AOGvTq5vZ5YrpFj1xie0AGCYiWBB8yO7v8ajejn4g3k6WTSNEvXxXzyER7AwEhCBnkOZHjQdS7fH732NO3x+99jVUsunkCW9sZXe4mmi6z/Z4JGJUHdygBKr8fKs834i8PVYWDu/aEZ4gkbszBTggADOrPh6UFk7fH732NO3x+99jVfH4gWBtVvBIxR3MaKEYytIOaBB3s0Tp/YGBrjrGAWQRGMowm6w5xH1eNWo4OBjwNBYRexn8360qF4d02sZlJ64RlWKskwMcikYOCrYPiKUGLpDwSWW8t5YwvVHC3OTg6YmWWLHn3gwPo1Yrro7LJeynYW7xu4I9oTyIISceiDPxJq2UoKBZ9H59EUXZ2DxLu81w8luSqFRoQPkgkjZgMAmvv7EuXjkhiikgja2njaOWYSRmRlAjEW7FVG++wwRt5X6lBq8PZmiTWhQ6QCjEEjwwcZFVfgXR2ePr1kC6Yomt7PByeqbU2T5E/u0/wCX61cqUFFXgskVhciZki7luwdt0BhjiB14306kIPpvWn0p7ReypCIkR2s70KvWK5JdY1Dal2CZwAT7WeQxXRWAIwdwa1LDhcEGepijj1e1oULn44oILiHBpnsb+BVGucz9WMjB1gBcnwrSuOF3SSkmOV4WedikMqxvqZkKMxJUlcAjAbY8wfC7UoK50Y4bNFZyQSIFcvOQA+sESMzL3jufaxk75BrmNl0I4j+zv2aeHWmo5HaWlGpctqzgLnI5c67jUXf8TUOYxIiaQC7Ng4zyUDz2+W3nVk0VDgvQydbjiHWnu3FrDAk2csSqFXYjmN8H1qE6OdB7tWtopbfSbY5697yWSPUoOhoocgLk4yCMYyK6oeIRAZ6xcYU8/BtlPzxWK/u9LogYKN3kY4wqLjz5ZJx8jTKOTxdEOKSPZPPE5lgukkmke61IyhucUQwoGN+QOwG+TW7ZdE+IR3MZhhFqRca5ninJtZIs5OIHLEOR9N966m13GCoLqC/sb+18K+i7jLFNa6lGWGRkDzNMHJuIdDeIG04pZLChFzdNcwydaO9rdToKkbEBc5z6Vt9I+h10L6e5jhe4S5jjXSl29voZBpIfT7aHP6+dX624uO7rKjrCxQZA0xjkTnz2+tZuG3uskll75LRrtnQNtXnvzz6ireNTXMLjoBc20sc0ULTKbZImihu5bfq3Uk7PnLR78jyrb4Z0RvOHTWt1b20UumB4poFmYdWWbVlHkySN9/hXSUvkChnZAGYhDq2YeFZBeR6gmtdRJAGd8rz+lTKrlPBehV+slvJLHGCvELq4kCuCoSVEA0+e4I+VZrPoVeLweyszGvXQ3aSuNQwFDsxOfPBrqLXcY5svtaef5vd+O9eZL2NVZy6hVOGOdgfL4+lMo4T0hunt7PiXD45rR43uJGGp2FzqdgeqERGWbbZhtsa6b004Zdz8KFnbKOslWKNyxxoTA1n7Y286n5o7TWZmWHWoUlyF1DPsnV642rce6QaiXUaPa3Hdz5+VMHNZegF1aXNldW08tz1B6p0lKKFgYYIXAHLng+lRvAOgd9DFZI6LmGDiCPhxs0+er+uflXXhOpXXnu4zn0861+HX4mBIBG+BnG+wORj4/KmUcut+i3E447WBo2khS0EZjiueo0zZOTI695k/wn5VtdBuht5bTcPeVFAt4LlJCGBwzuSuPPIrofEr4Rsi6lXJLMT4IvP6kgVsi7j1BNa6mGQMjJHnTKOVW3Qm+hdLxI0eS3v7uZYS4AkinCjIbkGGnbNbXSDoxxG9RbqSKKOSO5EiW8chjdo9Okhpk/tPIjlv51f7TiiEyFpEABYqMjZF2LH57/DFbUV0O4jlVkYZ0g/XFLLDXJv9V7XRaea1ijZjsJrq4mk0gDBZwwGee3hSusjiERzh1ODg4338qUyjZpSlQKUpQKUpQKUpQKUpQKgltXk/eoFOqVnOrkQBpQ7cxsGx41s9IZmWIaSRqdFOPJjgipJEAAUDAAwB5AVqdTURnDOE9W7Ox1HYL6YyS3xJY/AVj4jwlpDK5w2oIqKThcLzz6nJ+FTNKed3TEFJw2cyPJmMsQNBJbSmkHA0+OCc5z48qxtwicK4Uodcaqck7YJ1AH+9q3Y+PhVhpV86Yg5OGzlpWHVZdFVDg9wDOwHz558OVeZeDyLqERUZiVA7e1tnI+e2/hjlU9SnnTEE/CpC6sdBUIFVcsFTBzjH5uS+Xs1vcIsDEneOqRiWdvUknA9Bmt+vlS8rZhiCXgjlkZnGQ7uxA5A5wF8ue59BXyDhc6rGg6sKmrzPePKQ+fM7evOp+lXzpiv/AOj7Y06xgOhXIzpVAAD6tsPQV9PCpQNC6QOt16iSSd8gtkb+WPHzFT9Kf9KZGlxSB3UBMEau+pJXUu+2R8vjWlw3hskTrnQVUEIcn92pOSoGNzsO9nwHzmqVPK5hiKuuGtJMzErpZVXP5gu+pR5as7nyrVi4XcLhg0evRIDzwrNpww8ztj0GPnP0pOdMQI4KwRAAmV0gJk6QoIJ3xkkkAk43xivQ4ZMHeQlWYnIbJGNsABeQIyQCSefKpylXzpjU4VbtHEsbY7owMeA8BnxIHj40rbpWLdV//9k="/>
          <p:cNvSpPr>
            <a:spLocks noChangeAspect="1" noChangeArrowheads="1"/>
          </p:cNvSpPr>
          <p:nvPr/>
        </p:nvSpPr>
        <p:spPr bwMode="auto">
          <a:xfrm>
            <a:off x="1061669" y="410867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7" name="Picture 6"/>
          <p:cNvPicPr>
            <a:picLocks noChangeAspect="1"/>
          </p:cNvPicPr>
          <p:nvPr/>
        </p:nvPicPr>
        <p:blipFill>
          <a:blip r:embed="rId3"/>
          <a:stretch>
            <a:fillRect/>
          </a:stretch>
        </p:blipFill>
        <p:spPr>
          <a:xfrm>
            <a:off x="797623" y="2305683"/>
            <a:ext cx="3124973" cy="960545"/>
          </a:xfrm>
          <a:prstGeom prst="rect">
            <a:avLst/>
          </a:prstGeom>
        </p:spPr>
      </p:pic>
    </p:spTree>
    <p:extLst>
      <p:ext uri="{BB962C8B-B14F-4D97-AF65-F5344CB8AC3E}">
        <p14:creationId xmlns:p14="http://schemas.microsoft.com/office/powerpoint/2010/main" val="617379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good year for perinatal &amp; reproductive </a:t>
            </a:r>
            <a:r>
              <a:rPr lang="en-US" dirty="0" smtClean="0"/>
              <a:t>health in WV</a:t>
            </a:r>
            <a:endParaRPr lang="en-US" dirty="0"/>
          </a:p>
        </p:txBody>
      </p:sp>
      <p:sp>
        <p:nvSpPr>
          <p:cNvPr id="5" name="Text Placeholder 4"/>
          <p:cNvSpPr>
            <a:spLocks noGrp="1"/>
          </p:cNvSpPr>
          <p:nvPr>
            <p:ph type="body" idx="1"/>
          </p:nvPr>
        </p:nvSpPr>
        <p:spPr/>
        <p:txBody>
          <a:bodyPr/>
          <a:lstStyle/>
          <a:p>
            <a:r>
              <a:rPr lang="en-US" dirty="0" smtClean="0"/>
              <a:t>2014 Legislative WINS</a:t>
            </a:r>
            <a:endParaRPr lang="en-US" dirty="0"/>
          </a:p>
        </p:txBody>
      </p:sp>
      <p:sp>
        <p:nvSpPr>
          <p:cNvPr id="4" name="Content Placeholder 3"/>
          <p:cNvSpPr>
            <a:spLocks noGrp="1"/>
          </p:cNvSpPr>
          <p:nvPr>
            <p:ph sz="half" idx="2"/>
          </p:nvPr>
        </p:nvSpPr>
        <p:spPr/>
        <p:txBody>
          <a:bodyPr>
            <a:normAutofit/>
          </a:bodyPr>
          <a:lstStyle/>
          <a:p>
            <a:pPr marL="0" indent="0" algn="ctr">
              <a:buNone/>
            </a:pPr>
            <a:r>
              <a:rPr lang="en-US" dirty="0" smtClean="0"/>
              <a:t>.</a:t>
            </a:r>
            <a:endParaRPr lang="en-US" dirty="0"/>
          </a:p>
          <a:p>
            <a:r>
              <a:rPr lang="en-US" dirty="0" smtClean="0"/>
              <a:t>WV Pregnant Workers Fairness Act – PASSED</a:t>
            </a:r>
          </a:p>
          <a:p>
            <a:r>
              <a:rPr lang="en-US" dirty="0" smtClean="0"/>
              <a:t>Child’s Right to Nurse – PASSED</a:t>
            </a:r>
          </a:p>
          <a:p>
            <a:r>
              <a:rPr lang="en-US" dirty="0" smtClean="0"/>
              <a:t>20 Week Ban on Abortion - VETOED</a:t>
            </a:r>
            <a:endParaRPr lang="en-US" dirty="0"/>
          </a:p>
          <a:p>
            <a:endParaRPr lang="en-US" dirty="0"/>
          </a:p>
        </p:txBody>
      </p:sp>
      <p:sp>
        <p:nvSpPr>
          <p:cNvPr id="6" name="Text Placeholder 5"/>
          <p:cNvSpPr>
            <a:spLocks noGrp="1"/>
          </p:cNvSpPr>
          <p:nvPr>
            <p:ph type="body" sz="quarter" idx="3"/>
          </p:nvPr>
        </p:nvSpPr>
        <p:spPr/>
        <p:txBody>
          <a:bodyPr/>
          <a:lstStyle/>
          <a:p>
            <a:r>
              <a:rPr lang="en-US" dirty="0" smtClean="0"/>
              <a:t>Looking Ahead to 2015</a:t>
            </a:r>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Expedited Partner Therapy – Resume effort on passage</a:t>
            </a:r>
          </a:p>
          <a:p>
            <a:r>
              <a:rPr lang="en-US" dirty="0" smtClean="0"/>
              <a:t>Paid Sick and Maternity leave – Initiate efforts on passage</a:t>
            </a:r>
          </a:p>
          <a:p>
            <a:r>
              <a:rPr lang="en-US" dirty="0"/>
              <a:t>Continue to fight against bills that restrict patient/physician relationships, restrict access to comprehensive reproductive options, and criminalize addicted pregnant women.</a:t>
            </a:r>
          </a:p>
          <a:p>
            <a:endParaRPr lang="en-US" dirty="0"/>
          </a:p>
        </p:txBody>
      </p:sp>
    </p:spTree>
    <p:extLst>
      <p:ext uri="{BB962C8B-B14F-4D97-AF65-F5344CB8AC3E}">
        <p14:creationId xmlns:p14="http://schemas.microsoft.com/office/powerpoint/2010/main" val="3973025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cap="all" dirty="0">
                <a:latin typeface="Verdana" panose="020B0604030504040204" pitchFamily="34" charset="0"/>
                <a:ea typeface="Verdana" panose="020B0604030504040204" pitchFamily="34" charset="0"/>
                <a:cs typeface="Verdana" panose="020B0604030504040204" pitchFamily="34" charset="0"/>
              </a:rPr>
              <a:t>ONE CALL </a:t>
            </a:r>
            <a:r>
              <a:rPr lang="en-US" cap="all" dirty="0" smtClean="0">
                <a:latin typeface="Verdana" panose="020B0604030504040204" pitchFamily="34" charset="0"/>
                <a:ea typeface="Verdana" panose="020B0604030504040204" pitchFamily="34" charset="0"/>
                <a:cs typeface="Verdana" panose="020B0604030504040204" pitchFamily="34" charset="0"/>
              </a:rPr>
              <a:t>SYSTEM</a:t>
            </a:r>
            <a:br>
              <a:rPr lang="en-US" cap="all" dirty="0" smtClean="0">
                <a:latin typeface="Verdana" panose="020B0604030504040204" pitchFamily="34" charset="0"/>
                <a:ea typeface="Verdana" panose="020B0604030504040204" pitchFamily="34" charset="0"/>
                <a:cs typeface="Verdana" panose="020B0604030504040204" pitchFamily="34" charset="0"/>
              </a:rPr>
            </a:br>
            <a:r>
              <a:rPr lang="en-US" cap="all" dirty="0" smtClean="0">
                <a:latin typeface="Verdana" panose="020B0604030504040204" pitchFamily="34" charset="0"/>
                <a:ea typeface="Verdana" panose="020B0604030504040204" pitchFamily="34" charset="0"/>
                <a:cs typeface="Verdana" panose="020B0604030504040204" pitchFamily="34" charset="0"/>
              </a:rPr>
              <a:t>1-866-893-7266</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3"/>
          <p:cNvPicPr>
            <a:picLocks noGrp="1" noChangeAspect="1"/>
          </p:cNvPicPr>
          <p:nvPr>
            <p:ph idx="1"/>
          </p:nvPr>
        </p:nvPicPr>
        <p:blipFill>
          <a:blip r:embed="rId3">
            <a:lum/>
          </a:blip>
          <a:stretch>
            <a:fillRect/>
          </a:stretch>
        </p:blipFill>
        <p:spPr>
          <a:xfrm>
            <a:off x="3451202" y="273048"/>
            <a:ext cx="5848585" cy="5176260"/>
          </a:xfrm>
          <a:prstGeom prst="rect">
            <a:avLst/>
          </a:prstGeom>
        </p:spPr>
      </p:pic>
      <p:sp>
        <p:nvSpPr>
          <p:cNvPr id="5" name="Text Placeholder 4"/>
          <p:cNvSpPr>
            <a:spLocks noGrp="1"/>
          </p:cNvSpPr>
          <p:nvPr>
            <p:ph type="body" sz="half" idx="2"/>
          </p:nvPr>
        </p:nvSpPr>
        <p:spPr/>
        <p:txBody>
          <a:bodyPr/>
          <a:lstStyle/>
          <a:p>
            <a:endParaRPr lang="en-US" dirty="0" smtClean="0"/>
          </a:p>
          <a:p>
            <a:endParaRPr lang="en-US"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6585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of Perinatal Health</a:t>
            </a:r>
            <a:br>
              <a:rPr lang="en-US" dirty="0" smtClean="0"/>
            </a:br>
            <a:r>
              <a:rPr lang="en-US" sz="3600" dirty="0" smtClean="0"/>
              <a:t>total births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5" name="Rectangle 4"/>
          <p:cNvSpPr/>
          <p:nvPr/>
        </p:nvSpPr>
        <p:spPr>
          <a:xfrm>
            <a:off x="2286000" y="1741359"/>
            <a:ext cx="4572000" cy="1789208"/>
          </a:xfrm>
          <a:prstGeom prst="rect">
            <a:avLst/>
          </a:prstGeom>
        </p:spPr>
        <p:txBody>
          <a:bodyPr>
            <a:spAutoFit/>
          </a:bodyPr>
          <a:lstStyle/>
          <a:p>
            <a:pPr lvl="0">
              <a:lnSpc>
                <a:spcPct val="90000"/>
              </a:lnSpc>
              <a:spcBef>
                <a:spcPts val="1968"/>
              </a:spcBef>
              <a:buClr>
                <a:srgbClr val="62CC6B"/>
              </a:buClr>
              <a:buSzPct val="80000"/>
            </a:pPr>
            <a:r>
              <a:rPr lang="en-US" sz="3200" dirty="0" smtClean="0">
                <a:solidFill>
                  <a:srgbClr val="2B292B"/>
                </a:solidFill>
                <a:latin typeface="Adobe Garamond Pro"/>
              </a:rPr>
              <a:t>There </a:t>
            </a:r>
            <a:r>
              <a:rPr lang="en-US" sz="3200" dirty="0">
                <a:solidFill>
                  <a:srgbClr val="2B292B"/>
                </a:solidFill>
                <a:latin typeface="Adobe Garamond Pro"/>
              </a:rPr>
              <a:t>were 21,124 </a:t>
            </a:r>
            <a:r>
              <a:rPr lang="en-US" sz="3200" dirty="0" smtClean="0">
                <a:solidFill>
                  <a:srgbClr val="2B292B"/>
                </a:solidFill>
                <a:latin typeface="Adobe Garamond Pro"/>
              </a:rPr>
              <a:t>WV  </a:t>
            </a:r>
            <a:r>
              <a:rPr lang="en-US" sz="3200" dirty="0">
                <a:solidFill>
                  <a:srgbClr val="2B292B"/>
                </a:solidFill>
                <a:latin typeface="Adobe Garamond Pro"/>
              </a:rPr>
              <a:t>births in 2013.</a:t>
            </a:r>
          </a:p>
          <a:p>
            <a:pPr lvl="0">
              <a:lnSpc>
                <a:spcPct val="90000"/>
              </a:lnSpc>
              <a:spcBef>
                <a:spcPts val="1968"/>
              </a:spcBef>
              <a:buClr>
                <a:srgbClr val="62CC6B"/>
              </a:buClr>
              <a:buSzPct val="80000"/>
            </a:pPr>
            <a:r>
              <a:rPr lang="en-US" sz="2000" dirty="0">
                <a:solidFill>
                  <a:srgbClr val="2B292B"/>
                </a:solidFill>
                <a:latin typeface="Adobe Garamond Pro"/>
              </a:rPr>
              <a:t>Data Source:  WV Health Statistics Center, Vital Statistics System</a:t>
            </a:r>
          </a:p>
        </p:txBody>
      </p:sp>
    </p:spTree>
    <p:extLst>
      <p:ext uri="{BB962C8B-B14F-4D97-AF65-F5344CB8AC3E}">
        <p14:creationId xmlns:p14="http://schemas.microsoft.com/office/powerpoint/2010/main" val="1931654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Assessments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2015 Assessments will be based on the newest (7</a:t>
            </a:r>
            <a:r>
              <a:rPr lang="en-US" baseline="30000" dirty="0" smtClean="0"/>
              <a:t>th</a:t>
            </a:r>
            <a:r>
              <a:rPr lang="en-US" dirty="0" smtClean="0"/>
              <a:t>) edition of the Guidelines for Perinatal Care</a:t>
            </a:r>
          </a:p>
          <a:p>
            <a:r>
              <a:rPr lang="en-US" dirty="0" smtClean="0"/>
              <a:t>Level IIA &amp; IIB are now simply level II</a:t>
            </a:r>
          </a:p>
          <a:p>
            <a:r>
              <a:rPr lang="en-US" dirty="0" smtClean="0"/>
              <a:t>New Level IV facility designation</a:t>
            </a:r>
          </a:p>
          <a:p>
            <a:r>
              <a:rPr lang="en-US" dirty="0" smtClean="0"/>
              <a:t>2015 Assessments to include Tertiary Centers</a:t>
            </a:r>
            <a:endParaRPr lang="en-US" dirty="0"/>
          </a:p>
        </p:txBody>
      </p:sp>
    </p:spTree>
    <p:extLst>
      <p:ext uri="{BB962C8B-B14F-4D97-AF65-F5344CB8AC3E}">
        <p14:creationId xmlns:p14="http://schemas.microsoft.com/office/powerpoint/2010/main" val="137722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23081"/>
            <a:ext cx="8229600" cy="1840719"/>
          </a:xfrm>
        </p:spPr>
        <p:txBody>
          <a:bodyPr>
            <a:normAutofit/>
          </a:bodyPr>
          <a:lstStyle/>
          <a:p>
            <a:pPr algn="ctr"/>
            <a:r>
              <a:rPr lang="en-US" sz="2700" dirty="0" smtClean="0"/>
              <a:t>Differences </a:t>
            </a:r>
            <a:r>
              <a:rPr lang="en-US" sz="2700" dirty="0"/>
              <a:t>in Levels Between 2007 2012 </a:t>
            </a:r>
            <a:r>
              <a:rPr lang="en-US" sz="2700" dirty="0" smtClean="0"/>
              <a:t>Perinatal Care Guideline Editions </a:t>
            </a:r>
            <a:endParaRPr lang="en-US" sz="2700"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1334024102"/>
              </p:ext>
            </p:extLst>
          </p:nvPr>
        </p:nvGraphicFramePr>
        <p:xfrm>
          <a:off x="0" y="895291"/>
          <a:ext cx="9144000" cy="6217920"/>
        </p:xfrm>
        <a:graphic>
          <a:graphicData uri="http://schemas.openxmlformats.org/drawingml/2006/table">
            <a:tbl>
              <a:tblPr firstRow="1" bandRow="1">
                <a:tableStyleId>{5C22544A-7EE6-4342-B048-85BDC9FD1C3A}</a:tableStyleId>
              </a:tblPr>
              <a:tblGrid>
                <a:gridCol w="4572000"/>
                <a:gridCol w="4572000"/>
              </a:tblGrid>
              <a:tr h="1398494">
                <a:tc>
                  <a:txBody>
                    <a:bodyPr/>
                    <a:lstStyle/>
                    <a:p>
                      <a:endParaRPr lang="en-US" sz="1800" b="0" i="0" u="none" strike="noStrike" kern="1200" baseline="0" dirty="0" smtClean="0">
                        <a:solidFill>
                          <a:schemeClr val="lt1"/>
                        </a:solidFill>
                        <a:latin typeface="+mn-lt"/>
                        <a:ea typeface="+mn-ea"/>
                        <a:cs typeface="+mn-cs"/>
                      </a:endParaRPr>
                    </a:p>
                    <a:p>
                      <a:r>
                        <a:rPr lang="en-US" sz="1800" b="0" i="0" u="none" strike="noStrike" kern="1200" baseline="0" dirty="0" smtClean="0">
                          <a:solidFill>
                            <a:schemeClr val="lt1"/>
                          </a:solidFill>
                          <a:latin typeface="+mn-lt"/>
                          <a:ea typeface="+mn-ea"/>
                          <a:cs typeface="+mn-cs"/>
                        </a:rPr>
                        <a:t> </a:t>
                      </a:r>
                      <a:r>
                        <a:rPr lang="en-US" sz="1800" b="1" i="0" u="none" strike="noStrike" kern="1200" baseline="0" dirty="0" smtClean="0">
                          <a:solidFill>
                            <a:schemeClr val="lt1"/>
                          </a:solidFill>
                          <a:latin typeface="+mn-lt"/>
                          <a:ea typeface="+mn-ea"/>
                          <a:cs typeface="+mn-cs"/>
                        </a:rPr>
                        <a:t>2007 </a:t>
                      </a:r>
                      <a:endParaRPr lang="en-US" sz="1800" b="0" i="0" u="none" strike="noStrike" kern="1200" baseline="0" dirty="0" smtClean="0">
                        <a:solidFill>
                          <a:schemeClr val="lt1"/>
                        </a:solidFill>
                        <a:latin typeface="+mn-lt"/>
                        <a:ea typeface="+mn-ea"/>
                        <a:cs typeface="+mn-cs"/>
                      </a:endParaRPr>
                    </a:p>
                    <a:p>
                      <a:r>
                        <a:rPr lang="en-US" sz="1800" b="1" i="0" u="none" strike="noStrike" kern="1200" baseline="0" dirty="0" smtClean="0">
                          <a:solidFill>
                            <a:schemeClr val="lt1"/>
                          </a:solidFill>
                          <a:latin typeface="+mn-lt"/>
                          <a:ea typeface="+mn-ea"/>
                          <a:cs typeface="+mn-cs"/>
                        </a:rPr>
                        <a:t>Nomenclature </a:t>
                      </a:r>
                      <a:endParaRPr lang="en-US" sz="1800" b="0" i="0" u="none" strike="noStrike" kern="1200" baseline="0" dirty="0" smtClean="0">
                        <a:solidFill>
                          <a:schemeClr val="lt1"/>
                        </a:solidFill>
                        <a:latin typeface="+mn-lt"/>
                        <a:ea typeface="+mn-ea"/>
                        <a:cs typeface="+mn-cs"/>
                      </a:endParaRPr>
                    </a:p>
                    <a:p>
                      <a:r>
                        <a:rPr lang="en-US" sz="1800" b="1" i="0" u="none" strike="noStrike" kern="1200" baseline="0" dirty="0" smtClean="0">
                          <a:solidFill>
                            <a:schemeClr val="lt1"/>
                          </a:solidFill>
                          <a:latin typeface="+mn-lt"/>
                          <a:ea typeface="+mn-ea"/>
                          <a:cs typeface="+mn-cs"/>
                        </a:rPr>
                        <a:t>Old Perinatal Partnership Guidelines </a:t>
                      </a:r>
                      <a:r>
                        <a:rPr lang="en-US" sz="1800" b="0" i="0" u="none" strike="noStrike" kern="1200" baseline="0" dirty="0" smtClean="0">
                          <a:solidFill>
                            <a:schemeClr val="lt1"/>
                          </a:solidFill>
                          <a:latin typeface="+mn-lt"/>
                          <a:ea typeface="+mn-ea"/>
                          <a:cs typeface="+mn-cs"/>
                        </a:rPr>
                        <a:t>	</a:t>
                      </a:r>
                    </a:p>
                    <a:p>
                      <a:endParaRPr lang="en-US" dirty="0"/>
                    </a:p>
                  </a:txBody>
                  <a:tcPr/>
                </a:tc>
                <a:tc>
                  <a:txBody>
                    <a:bodyPr/>
                    <a:lstStyle/>
                    <a:p>
                      <a:endParaRPr lang="en-US" sz="1800" b="0" i="0" u="none" strike="noStrike" kern="1200" baseline="0" dirty="0" smtClean="0">
                        <a:solidFill>
                          <a:schemeClr val="lt1"/>
                        </a:solidFill>
                        <a:latin typeface="+mn-lt"/>
                        <a:ea typeface="+mn-ea"/>
                        <a:cs typeface="+mn-cs"/>
                      </a:endParaRPr>
                    </a:p>
                    <a:p>
                      <a:r>
                        <a:rPr lang="en-US" sz="1800" b="0" i="0" u="none" strike="noStrike" kern="1200" baseline="0" dirty="0" smtClean="0">
                          <a:solidFill>
                            <a:schemeClr val="lt1"/>
                          </a:solidFill>
                          <a:latin typeface="+mn-lt"/>
                          <a:ea typeface="+mn-ea"/>
                          <a:cs typeface="+mn-cs"/>
                        </a:rPr>
                        <a:t> </a:t>
                      </a:r>
                      <a:r>
                        <a:rPr lang="en-US" sz="1800" b="1" i="0" u="none" strike="noStrike" kern="1200" baseline="0" dirty="0" smtClean="0">
                          <a:solidFill>
                            <a:schemeClr val="lt1"/>
                          </a:solidFill>
                          <a:latin typeface="+mn-lt"/>
                          <a:ea typeface="+mn-ea"/>
                          <a:cs typeface="+mn-cs"/>
                        </a:rPr>
                        <a:t>2012 </a:t>
                      </a:r>
                      <a:endParaRPr lang="en-US" sz="1800" b="0" i="0" u="none" strike="noStrike" kern="1200" baseline="0" dirty="0" smtClean="0">
                        <a:solidFill>
                          <a:schemeClr val="lt1"/>
                        </a:solidFill>
                        <a:latin typeface="+mn-lt"/>
                        <a:ea typeface="+mn-ea"/>
                        <a:cs typeface="+mn-cs"/>
                      </a:endParaRPr>
                    </a:p>
                    <a:p>
                      <a:r>
                        <a:rPr lang="en-US" sz="1800" b="1" i="0" u="none" strike="noStrike" kern="1200" baseline="0" dirty="0" smtClean="0">
                          <a:solidFill>
                            <a:schemeClr val="lt1"/>
                          </a:solidFill>
                          <a:latin typeface="+mn-lt"/>
                          <a:ea typeface="+mn-ea"/>
                          <a:cs typeface="+mn-cs"/>
                        </a:rPr>
                        <a:t>Nomenclature </a:t>
                      </a:r>
                      <a:endParaRPr lang="en-US" sz="1800" b="0" i="0" u="none" strike="noStrike" kern="1200" baseline="0" dirty="0" smtClean="0">
                        <a:solidFill>
                          <a:schemeClr val="lt1"/>
                        </a:solidFill>
                        <a:latin typeface="+mn-lt"/>
                        <a:ea typeface="+mn-ea"/>
                        <a:cs typeface="+mn-cs"/>
                      </a:endParaRPr>
                    </a:p>
                    <a:p>
                      <a:r>
                        <a:rPr lang="en-US" sz="1800" b="1" i="0" u="none" strike="noStrike" kern="1200" baseline="0" dirty="0" smtClean="0">
                          <a:solidFill>
                            <a:schemeClr val="lt1"/>
                          </a:solidFill>
                          <a:latin typeface="+mn-lt"/>
                          <a:ea typeface="+mn-ea"/>
                          <a:cs typeface="+mn-cs"/>
                        </a:rPr>
                        <a:t>New Guidelines from ACOG AAP </a:t>
                      </a:r>
                      <a:r>
                        <a:rPr lang="en-US" sz="1800" b="0" i="0" u="none" strike="noStrike" kern="1200" baseline="0" dirty="0" smtClean="0">
                          <a:solidFill>
                            <a:schemeClr val="lt1"/>
                          </a:solidFill>
                          <a:latin typeface="+mn-lt"/>
                          <a:ea typeface="+mn-ea"/>
                          <a:cs typeface="+mn-cs"/>
                        </a:rPr>
                        <a:t>	</a:t>
                      </a:r>
                    </a:p>
                  </a:txBody>
                  <a:tcPr/>
                </a:tc>
              </a:tr>
              <a:tr h="874059">
                <a:tc>
                  <a:txBody>
                    <a:bodyPr/>
                    <a:lstStyle/>
                    <a:p>
                      <a:r>
                        <a:rPr lang="en-US" b="1" dirty="0" smtClean="0"/>
                        <a:t>Level I</a:t>
                      </a:r>
                      <a:endParaRPr lang="en-US" b="1" dirty="0"/>
                    </a:p>
                  </a:txBody>
                  <a:tcPr/>
                </a:tc>
                <a:tc>
                  <a:txBody>
                    <a:bodyPr/>
                    <a:lstStyle/>
                    <a:p>
                      <a:r>
                        <a:rPr lang="en-US" sz="1800" b="1" i="0" u="none" strike="noStrike" kern="1200" baseline="0" dirty="0" smtClean="0">
                          <a:solidFill>
                            <a:schemeClr val="dk1"/>
                          </a:solidFill>
                          <a:latin typeface="+mn-lt"/>
                          <a:ea typeface="+mn-ea"/>
                          <a:cs typeface="+mn-cs"/>
                        </a:rPr>
                        <a:t>OBSTETRIC: Basic </a:t>
                      </a:r>
                      <a:endParaRPr lang="en-US" sz="1800" b="0"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NBN: Level I Well Newborn Nursery </a:t>
                      </a:r>
                      <a:r>
                        <a:rPr lang="en-US" sz="1800" b="0" i="0" u="none" strike="noStrike" kern="1200" baseline="0" dirty="0" smtClean="0">
                          <a:solidFill>
                            <a:schemeClr val="dk1"/>
                          </a:solidFill>
                          <a:latin typeface="+mn-lt"/>
                          <a:ea typeface="+mn-ea"/>
                          <a:cs typeface="+mn-cs"/>
                        </a:rPr>
                        <a:t>	</a:t>
                      </a:r>
                    </a:p>
                    <a:p>
                      <a:endParaRPr lang="en-US" dirty="0"/>
                    </a:p>
                  </a:txBody>
                  <a:tcPr/>
                </a:tc>
              </a:tr>
              <a:tr h="611841">
                <a:tc>
                  <a:txBody>
                    <a:bodyPr/>
                    <a:lstStyle/>
                    <a:p>
                      <a:r>
                        <a:rPr lang="en-US" b="1" dirty="0" smtClean="0"/>
                        <a:t>Level IIA &amp; Level IIB                                           </a:t>
                      </a:r>
                      <a:endParaRPr lang="en-US" b="1" dirty="0"/>
                    </a:p>
                  </a:txBody>
                  <a:tcPr/>
                </a:tc>
                <a:tc>
                  <a:txBody>
                    <a:bodyPr/>
                    <a:lstStyle/>
                    <a:p>
                      <a:r>
                        <a:rPr lang="en-US" sz="1800" b="1" i="0" u="none" strike="noStrike" kern="1200" baseline="0" dirty="0" smtClean="0">
                          <a:solidFill>
                            <a:schemeClr val="dk1"/>
                          </a:solidFill>
                          <a:latin typeface="+mn-lt"/>
                          <a:ea typeface="+mn-ea"/>
                          <a:cs typeface="+mn-cs"/>
                        </a:rPr>
                        <a:t>OBSTETRIC: Specialty </a:t>
                      </a:r>
                      <a:endParaRPr lang="en-US" sz="1800" b="0"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NBN: Level II Special Care Nursery </a:t>
                      </a:r>
                      <a:r>
                        <a:rPr lang="en-US" sz="1800" b="0" i="0" u="none" strike="noStrike" kern="1200" baseline="0" dirty="0" smtClean="0">
                          <a:solidFill>
                            <a:schemeClr val="dk1"/>
                          </a:solidFill>
                          <a:latin typeface="+mn-lt"/>
                          <a:ea typeface="+mn-ea"/>
                          <a:cs typeface="+mn-cs"/>
                        </a:rPr>
                        <a:t>	</a:t>
                      </a:r>
                    </a:p>
                  </a:txBody>
                  <a:tcPr/>
                </a:tc>
              </a:tr>
              <a:tr h="1660712">
                <a:tc>
                  <a:txBody>
                    <a:bodyPr/>
                    <a:lstStyle/>
                    <a:p>
                      <a:r>
                        <a:rPr lang="en-US" b="1" dirty="0" smtClean="0"/>
                        <a:t>Level III</a:t>
                      </a:r>
                      <a:endParaRPr lang="en-US" sz="1800" b="1"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 </a:t>
                      </a:r>
                      <a:r>
                        <a:rPr lang="en-US" sz="1800" b="1" i="0" u="none" strike="noStrike" kern="1200" baseline="0" dirty="0" smtClean="0">
                          <a:solidFill>
                            <a:schemeClr val="dk1"/>
                          </a:solidFill>
                          <a:latin typeface="+mn-lt"/>
                          <a:ea typeface="+mn-ea"/>
                          <a:cs typeface="+mn-cs"/>
                        </a:rPr>
                        <a:t>*Although 2007 AAP ACOG guidelines gave three levels of Level III, the WVPP guidelines committee chose to have one level of Level III</a:t>
                      </a:r>
                      <a:r>
                        <a:rPr lang="en-US" sz="1800" b="0" i="0" u="none" strike="noStrike" kern="1200" baseline="0" dirty="0" smtClean="0">
                          <a:solidFill>
                            <a:schemeClr val="dk1"/>
                          </a:solidFill>
                          <a:latin typeface="+mn-lt"/>
                          <a:ea typeface="+mn-ea"/>
                          <a:cs typeface="+mn-cs"/>
                        </a:rPr>
                        <a:t>	</a:t>
                      </a:r>
                    </a:p>
                    <a:p>
                      <a:endParaRPr lang="en-US" dirty="0"/>
                    </a:p>
                  </a:txBody>
                  <a:tcPr/>
                </a:tc>
                <a:tc>
                  <a:txBody>
                    <a:bodyPr/>
                    <a:lstStyle/>
                    <a:p>
                      <a:r>
                        <a:rPr lang="en-US" sz="1800" b="1" i="0" u="none" strike="noStrike" kern="1200" baseline="0" dirty="0" smtClean="0">
                          <a:solidFill>
                            <a:schemeClr val="dk1"/>
                          </a:solidFill>
                          <a:latin typeface="+mn-lt"/>
                          <a:ea typeface="+mn-ea"/>
                          <a:cs typeface="+mn-cs"/>
                        </a:rPr>
                        <a:t>OBSTETRIC: Subspecialty </a:t>
                      </a:r>
                      <a:endParaRPr lang="en-US" sz="1800" b="0"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NBN: Level III Neonatal Intensive Care Unit </a:t>
                      </a:r>
                      <a:r>
                        <a:rPr lang="en-US" sz="1800" b="0" i="0" u="none" strike="noStrike" kern="1200" baseline="0" dirty="0" smtClean="0">
                          <a:solidFill>
                            <a:schemeClr val="dk1"/>
                          </a:solidFill>
                          <a:latin typeface="+mn-lt"/>
                          <a:ea typeface="+mn-ea"/>
                          <a:cs typeface="+mn-cs"/>
                        </a:rPr>
                        <a:t>	</a:t>
                      </a:r>
                    </a:p>
                    <a:p>
                      <a:endParaRPr lang="en-US" dirty="0"/>
                    </a:p>
                  </a:txBody>
                  <a:tcPr/>
                </a:tc>
              </a:tr>
              <a:tr h="1398494">
                <a:tc>
                  <a:txBody>
                    <a:bodyPr/>
                    <a:lstStyle/>
                    <a:p>
                      <a:r>
                        <a:rPr lang="en-US" b="1" dirty="0" smtClean="0"/>
                        <a:t>Level IV </a:t>
                      </a:r>
                      <a:endParaRPr lang="en-US" sz="1800" b="0" i="0" u="none" strike="noStrike" kern="1200" baseline="0" dirty="0" smtClean="0">
                        <a:solidFill>
                          <a:schemeClr val="dk1"/>
                        </a:solidFill>
                        <a:latin typeface="+mn-lt"/>
                        <a:ea typeface="+mn-ea"/>
                        <a:cs typeface="+mn-cs"/>
                      </a:endParaRPr>
                    </a:p>
                    <a:p>
                      <a:r>
                        <a:rPr lang="en-US" sz="1800" b="0" i="0" u="none" strike="noStrike" kern="1200" baseline="0" dirty="0" smtClean="0">
                          <a:solidFill>
                            <a:schemeClr val="dk1"/>
                          </a:solidFill>
                          <a:latin typeface="+mn-lt"/>
                          <a:ea typeface="+mn-ea"/>
                          <a:cs typeface="+mn-cs"/>
                        </a:rPr>
                        <a:t> </a:t>
                      </a:r>
                      <a:r>
                        <a:rPr lang="en-US" sz="1800" b="1" i="0" u="none" strike="noStrike" kern="1200" baseline="0" dirty="0" smtClean="0">
                          <a:solidFill>
                            <a:schemeClr val="dk1"/>
                          </a:solidFill>
                          <a:latin typeface="+mn-lt"/>
                          <a:ea typeface="+mn-ea"/>
                          <a:cs typeface="+mn-cs"/>
                        </a:rPr>
                        <a:t>No Level IV in old guidelines </a:t>
                      </a:r>
                      <a:r>
                        <a:rPr lang="en-US" sz="1800" b="0" i="0" u="none" strike="noStrike" kern="1200" baseline="0" dirty="0" smtClean="0">
                          <a:solidFill>
                            <a:schemeClr val="dk1"/>
                          </a:solidFill>
                          <a:latin typeface="+mn-lt"/>
                          <a:ea typeface="+mn-ea"/>
                          <a:cs typeface="+mn-cs"/>
                        </a:rPr>
                        <a:t>	</a:t>
                      </a:r>
                    </a:p>
                    <a:p>
                      <a:endParaRPr lang="en-US" b="1" dirty="0"/>
                    </a:p>
                  </a:txBody>
                  <a:tcPr/>
                </a:tc>
                <a:tc>
                  <a:txBody>
                    <a:bodyPr/>
                    <a:lstStyle/>
                    <a:p>
                      <a:r>
                        <a:rPr lang="en-US" sz="1800" b="1" i="0" u="none" strike="noStrike" kern="1200" baseline="0" dirty="0" smtClean="0">
                          <a:solidFill>
                            <a:schemeClr val="dk1"/>
                          </a:solidFill>
                          <a:latin typeface="+mn-lt"/>
                          <a:ea typeface="+mn-ea"/>
                          <a:cs typeface="+mn-cs"/>
                        </a:rPr>
                        <a:t>OBSTETRIC: Regional subspecialty perinatal health center </a:t>
                      </a:r>
                      <a:endParaRPr lang="en-US" sz="1800" b="0" i="0" u="none" strike="noStrike" kern="1200" baseline="0" dirty="0" smtClean="0">
                        <a:solidFill>
                          <a:schemeClr val="dk1"/>
                        </a:solidFill>
                        <a:latin typeface="+mn-lt"/>
                        <a:ea typeface="+mn-ea"/>
                        <a:cs typeface="+mn-cs"/>
                      </a:endParaRPr>
                    </a:p>
                    <a:p>
                      <a:r>
                        <a:rPr lang="en-US" sz="1800" b="1" i="0" u="none" strike="noStrike" kern="1200" baseline="0" dirty="0" smtClean="0">
                          <a:solidFill>
                            <a:schemeClr val="dk1"/>
                          </a:solidFill>
                          <a:latin typeface="+mn-lt"/>
                          <a:ea typeface="+mn-ea"/>
                          <a:cs typeface="+mn-cs"/>
                        </a:rPr>
                        <a:t>NBN: Level IV regional neonatal intensive care unit </a:t>
                      </a:r>
                      <a:r>
                        <a:rPr lang="en-US" sz="1800" b="0" i="0" u="none" strike="noStrike" kern="1200" baseline="0" dirty="0" smtClean="0">
                          <a:solidFill>
                            <a:schemeClr val="dk1"/>
                          </a:solidFill>
                          <a:latin typeface="+mn-lt"/>
                          <a:ea typeface="+mn-ea"/>
                          <a:cs typeface="+mn-cs"/>
                        </a:rPr>
                        <a:t>	</a:t>
                      </a:r>
                    </a:p>
                    <a:p>
                      <a:endParaRPr lang="en-US" dirty="0"/>
                    </a:p>
                  </a:txBody>
                  <a:tcPr/>
                </a:tc>
              </a:tr>
            </a:tbl>
          </a:graphicData>
        </a:graphic>
      </p:graphicFrame>
    </p:spTree>
    <p:extLst>
      <p:ext uri="{BB962C8B-B14F-4D97-AF65-F5344CB8AC3E}">
        <p14:creationId xmlns:p14="http://schemas.microsoft.com/office/powerpoint/2010/main" val="2604806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Outreach Education</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Kangaroo Care Initiative</a:t>
            </a:r>
          </a:p>
          <a:p>
            <a:r>
              <a:rPr lang="en-US" b="1" dirty="0" smtClean="0"/>
              <a:t>Breastfeeding education for healthcare providers</a:t>
            </a:r>
          </a:p>
          <a:p>
            <a:r>
              <a:rPr lang="en-US" b="1" dirty="0" smtClean="0"/>
              <a:t>Advanced fetal monitoring</a:t>
            </a:r>
          </a:p>
          <a:p>
            <a:r>
              <a:rPr lang="en-US" b="1" dirty="0" smtClean="0"/>
              <a:t>New Birth Certificate training</a:t>
            </a:r>
          </a:p>
          <a:p>
            <a:r>
              <a:rPr lang="en-US" b="1" dirty="0" smtClean="0"/>
              <a:t>CCHD: Neonatal Pulse Oximetry </a:t>
            </a:r>
          </a:p>
          <a:p>
            <a:r>
              <a:rPr lang="en-US" b="1" dirty="0" smtClean="0"/>
              <a:t>Obstetrical Harm: Preeclampsia and Hemorrhage</a:t>
            </a:r>
          </a:p>
          <a:p>
            <a:r>
              <a:rPr lang="en-US" b="1" dirty="0" smtClean="0"/>
              <a:t>Progesterone and cervical length screening</a:t>
            </a:r>
          </a:p>
          <a:p>
            <a:r>
              <a:rPr lang="en-US" b="1" dirty="0" smtClean="0"/>
              <a:t>STABLE Course</a:t>
            </a:r>
            <a:endParaRPr lang="en-US" b="1" dirty="0"/>
          </a:p>
        </p:txBody>
      </p:sp>
    </p:spTree>
    <p:extLst>
      <p:ext uri="{BB962C8B-B14F-4D97-AF65-F5344CB8AC3E}">
        <p14:creationId xmlns:p14="http://schemas.microsoft.com/office/powerpoint/2010/main" val="709793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in Pregnancy</a:t>
            </a:r>
            <a:endParaRPr lang="en-US" dirty="0"/>
          </a:p>
        </p:txBody>
      </p:sp>
      <p:sp>
        <p:nvSpPr>
          <p:cNvPr id="3" name="Content Placeholder 2"/>
          <p:cNvSpPr>
            <a:spLocks noGrp="1"/>
          </p:cNvSpPr>
          <p:nvPr>
            <p:ph idx="1"/>
          </p:nvPr>
        </p:nvSpPr>
        <p:spPr>
          <a:xfrm>
            <a:off x="839337" y="1417638"/>
            <a:ext cx="8229600" cy="3514240"/>
          </a:xfrm>
        </p:spPr>
        <p:txBody>
          <a:bodyPr/>
          <a:lstStyle/>
          <a:p>
            <a:pPr marL="0" indent="0">
              <a:buNone/>
            </a:pPr>
            <a:r>
              <a:rPr lang="en-US" dirty="0" smtClean="0"/>
              <a:t>Drug Free Mother Baby - 4 Pilot Projects are in years 2 &amp; 3</a:t>
            </a:r>
          </a:p>
          <a:p>
            <a:pPr marL="0" indent="0">
              <a:buNone/>
            </a:pPr>
            <a:r>
              <a:rPr lang="en-US" dirty="0" smtClean="0"/>
              <a:t>Neonatal Abstinence Syndrome Screening and Treatment Guidelines</a:t>
            </a:r>
          </a:p>
          <a:p>
            <a:pPr marL="0" indent="0">
              <a:buNone/>
            </a:pPr>
            <a:r>
              <a:rPr lang="en-US" dirty="0" smtClean="0"/>
              <a:t>Long Acting Reversible Contraception (LARC) Educational Project</a:t>
            </a:r>
            <a:endParaRPr lang="en-US" dirty="0"/>
          </a:p>
        </p:txBody>
      </p:sp>
    </p:spTree>
    <p:extLst>
      <p:ext uri="{BB962C8B-B14F-4D97-AF65-F5344CB8AC3E}">
        <p14:creationId xmlns:p14="http://schemas.microsoft.com/office/powerpoint/2010/main" val="2579572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23942" y="4194271"/>
            <a:ext cx="2654935" cy="387985"/>
          </a:xfrm>
          <a:prstGeom prst="rect">
            <a:avLst/>
          </a:prstGeom>
        </p:spPr>
        <p:txBody>
          <a:bodyPr vert="horz" wrap="square" lIns="0" tIns="0" rIns="0" bIns="0" rtlCol="0">
            <a:noAutofit/>
          </a:bodyPr>
          <a:lstStyle/>
          <a:p>
            <a:pPr marL="12700" marR="12700" indent="278765" defTabSz="914400">
              <a:lnSpc>
                <a:spcPct val="137800"/>
              </a:lnSpc>
            </a:pPr>
            <a:r>
              <a:rPr sz="900" spc="-15" dirty="0" smtClean="0">
                <a:solidFill>
                  <a:prstClr val="black"/>
                </a:solidFill>
                <a:latin typeface="Verdana"/>
                <a:cs typeface="Verdana"/>
              </a:rPr>
              <a:t>S</a:t>
            </a:r>
            <a:r>
              <a:rPr sz="900" dirty="0" smtClean="0">
                <a:solidFill>
                  <a:prstClr val="black"/>
                </a:solidFill>
                <a:latin typeface="Verdana"/>
                <a:cs typeface="Verdana"/>
              </a:rPr>
              <a:t>t</a:t>
            </a:r>
            <a:r>
              <a:rPr sz="900" spc="-5" dirty="0" smtClean="0">
                <a:solidFill>
                  <a:prstClr val="black"/>
                </a:solidFill>
                <a:latin typeface="Verdana"/>
                <a:cs typeface="Verdana"/>
              </a:rPr>
              <a:t>.</a:t>
            </a:r>
            <a:r>
              <a:rPr sz="900" spc="-25" dirty="0" smtClean="0">
                <a:solidFill>
                  <a:prstClr val="black"/>
                </a:solidFill>
                <a:latin typeface="Verdana"/>
                <a:cs typeface="Verdana"/>
              </a:rPr>
              <a:t> </a:t>
            </a:r>
            <a:r>
              <a:rPr sz="900" spc="-5" dirty="0" smtClean="0">
                <a:solidFill>
                  <a:prstClr val="black"/>
                </a:solidFill>
                <a:latin typeface="Verdana"/>
                <a:cs typeface="Verdana"/>
              </a:rPr>
              <a:t>Josep</a:t>
            </a:r>
            <a:r>
              <a:rPr sz="900" spc="-20" dirty="0" smtClean="0">
                <a:solidFill>
                  <a:prstClr val="black"/>
                </a:solidFill>
                <a:latin typeface="Verdana"/>
                <a:cs typeface="Verdana"/>
              </a:rPr>
              <a:t>h</a:t>
            </a:r>
            <a:r>
              <a:rPr sz="900" spc="-5" dirty="0" smtClean="0">
                <a:solidFill>
                  <a:prstClr val="black"/>
                </a:solidFill>
                <a:latin typeface="Verdana"/>
                <a:cs typeface="Verdana"/>
              </a:rPr>
              <a:t>'s</a:t>
            </a:r>
            <a:r>
              <a:rPr sz="900" spc="15" dirty="0" smtClean="0">
                <a:solidFill>
                  <a:prstClr val="black"/>
                </a:solidFill>
                <a:latin typeface="Verdana"/>
                <a:cs typeface="Verdana"/>
              </a:rPr>
              <a:t> </a:t>
            </a:r>
            <a:r>
              <a:rPr sz="900" spc="-5" dirty="0" smtClean="0">
                <a:solidFill>
                  <a:prstClr val="black"/>
                </a:solidFill>
                <a:latin typeface="Verdana"/>
                <a:cs typeface="Verdana"/>
              </a:rPr>
              <a:t>H</a:t>
            </a:r>
            <a:r>
              <a:rPr sz="900" spc="-10" dirty="0" smtClean="0">
                <a:solidFill>
                  <a:prstClr val="black"/>
                </a:solidFill>
                <a:latin typeface="Verdana"/>
                <a:cs typeface="Verdana"/>
              </a:rPr>
              <a:t>osp</a:t>
            </a:r>
            <a:r>
              <a:rPr sz="900" spc="5" dirty="0" smtClean="0">
                <a:solidFill>
                  <a:prstClr val="black"/>
                </a:solidFill>
                <a:latin typeface="Verdana"/>
                <a:cs typeface="Verdana"/>
              </a:rPr>
              <a:t>i</a:t>
            </a:r>
            <a:r>
              <a:rPr sz="900" dirty="0" smtClean="0">
                <a:solidFill>
                  <a:prstClr val="black"/>
                </a:solidFill>
                <a:latin typeface="Verdana"/>
                <a:cs typeface="Verdana"/>
              </a:rPr>
              <a:t>tal</a:t>
            </a:r>
            <a:r>
              <a:rPr sz="900" spc="-5" dirty="0" smtClean="0">
                <a:solidFill>
                  <a:prstClr val="black"/>
                </a:solidFill>
                <a:latin typeface="Verdana"/>
                <a:cs typeface="Verdana"/>
              </a:rPr>
              <a:t>,</a:t>
            </a:r>
            <a:r>
              <a:rPr sz="900" spc="-25" dirty="0" smtClean="0">
                <a:solidFill>
                  <a:prstClr val="black"/>
                </a:solidFill>
                <a:latin typeface="Verdana"/>
                <a:cs typeface="Verdana"/>
              </a:rPr>
              <a:t> </a:t>
            </a:r>
            <a:r>
              <a:rPr sz="900" spc="-15" dirty="0" smtClean="0">
                <a:solidFill>
                  <a:prstClr val="black"/>
                </a:solidFill>
                <a:latin typeface="Verdana"/>
                <a:cs typeface="Verdana"/>
              </a:rPr>
              <a:t>B</a:t>
            </a:r>
            <a:r>
              <a:rPr sz="900" spc="-20" dirty="0" smtClean="0">
                <a:solidFill>
                  <a:prstClr val="black"/>
                </a:solidFill>
                <a:latin typeface="Verdana"/>
                <a:cs typeface="Verdana"/>
              </a:rPr>
              <a:t>u</a:t>
            </a:r>
            <a:r>
              <a:rPr sz="900" spc="-5" dirty="0" smtClean="0">
                <a:solidFill>
                  <a:prstClr val="black"/>
                </a:solidFill>
                <a:latin typeface="Verdana"/>
                <a:cs typeface="Verdana"/>
              </a:rPr>
              <a:t>c</a:t>
            </a:r>
            <a:r>
              <a:rPr sz="900" spc="-20" dirty="0" smtClean="0">
                <a:solidFill>
                  <a:prstClr val="black"/>
                </a:solidFill>
                <a:latin typeface="Verdana"/>
                <a:cs typeface="Verdana"/>
              </a:rPr>
              <a:t>kh</a:t>
            </a:r>
            <a:r>
              <a:rPr sz="900" spc="-10" dirty="0" smtClean="0">
                <a:solidFill>
                  <a:prstClr val="black"/>
                </a:solidFill>
                <a:latin typeface="Verdana"/>
                <a:cs typeface="Verdana"/>
              </a:rPr>
              <a:t>a</a:t>
            </a:r>
            <a:r>
              <a:rPr sz="900" spc="-20" dirty="0" smtClean="0">
                <a:solidFill>
                  <a:prstClr val="black"/>
                </a:solidFill>
                <a:latin typeface="Verdana"/>
                <a:cs typeface="Verdana"/>
              </a:rPr>
              <a:t>nn</a:t>
            </a:r>
            <a:r>
              <a:rPr sz="900" spc="5" dirty="0" smtClean="0">
                <a:solidFill>
                  <a:prstClr val="black"/>
                </a:solidFill>
                <a:latin typeface="Verdana"/>
                <a:cs typeface="Verdana"/>
              </a:rPr>
              <a:t>o</a:t>
            </a:r>
            <a:r>
              <a:rPr sz="900" spc="-10" dirty="0" smtClean="0">
                <a:solidFill>
                  <a:prstClr val="black"/>
                </a:solidFill>
                <a:latin typeface="Verdana"/>
                <a:cs typeface="Verdana"/>
              </a:rPr>
              <a:t>n</a:t>
            </a:r>
            <a:r>
              <a:rPr sz="900" spc="-5" dirty="0" smtClean="0">
                <a:solidFill>
                  <a:prstClr val="black"/>
                </a:solidFill>
                <a:latin typeface="Verdana"/>
                <a:cs typeface="Verdana"/>
              </a:rPr>
              <a:t> </a:t>
            </a:r>
            <a:r>
              <a:rPr sz="900" spc="-15" dirty="0" smtClean="0">
                <a:solidFill>
                  <a:prstClr val="black"/>
                </a:solidFill>
                <a:latin typeface="Verdana"/>
                <a:cs typeface="Verdana"/>
              </a:rPr>
              <a:t>S</a:t>
            </a:r>
            <a:r>
              <a:rPr sz="900" dirty="0" smtClean="0">
                <a:solidFill>
                  <a:prstClr val="black"/>
                </a:solidFill>
                <a:latin typeface="Verdana"/>
                <a:cs typeface="Verdana"/>
              </a:rPr>
              <a:t>t</a:t>
            </a:r>
            <a:r>
              <a:rPr sz="900" spc="-10" dirty="0" smtClean="0">
                <a:solidFill>
                  <a:prstClr val="black"/>
                </a:solidFill>
                <a:latin typeface="Verdana"/>
                <a:cs typeface="Verdana"/>
              </a:rPr>
              <a:t>o</a:t>
            </a:r>
            <a:r>
              <a:rPr sz="900" spc="-20" dirty="0" smtClean="0">
                <a:solidFill>
                  <a:prstClr val="black"/>
                </a:solidFill>
                <a:latin typeface="Verdana"/>
                <a:cs typeface="Verdana"/>
              </a:rPr>
              <a:t>n</a:t>
            </a:r>
            <a:r>
              <a:rPr sz="900" spc="-10" dirty="0" smtClean="0">
                <a:solidFill>
                  <a:prstClr val="black"/>
                </a:solidFill>
                <a:latin typeface="Verdana"/>
                <a:cs typeface="Verdana"/>
              </a:rPr>
              <a:t>e</a:t>
            </a:r>
            <a:r>
              <a:rPr sz="900" spc="-5" dirty="0" smtClean="0">
                <a:solidFill>
                  <a:prstClr val="black"/>
                </a:solidFill>
                <a:latin typeface="Verdana"/>
                <a:cs typeface="Verdana"/>
              </a:rPr>
              <a:t>w</a:t>
            </a:r>
            <a:r>
              <a:rPr sz="900" dirty="0" smtClean="0">
                <a:solidFill>
                  <a:prstClr val="black"/>
                </a:solidFill>
                <a:latin typeface="Verdana"/>
                <a:cs typeface="Verdana"/>
              </a:rPr>
              <a:t>all</a:t>
            </a:r>
            <a:r>
              <a:rPr sz="900" spc="-5" dirty="0" smtClean="0">
                <a:solidFill>
                  <a:prstClr val="black"/>
                </a:solidFill>
                <a:latin typeface="Verdana"/>
                <a:cs typeface="Verdana"/>
              </a:rPr>
              <a:t> Ja</a:t>
            </a:r>
            <a:r>
              <a:rPr sz="900" spc="-10" dirty="0" smtClean="0">
                <a:solidFill>
                  <a:prstClr val="black"/>
                </a:solidFill>
                <a:latin typeface="Verdana"/>
                <a:cs typeface="Verdana"/>
              </a:rPr>
              <a:t>c</a:t>
            </a:r>
            <a:r>
              <a:rPr sz="900" spc="-15" dirty="0" smtClean="0">
                <a:solidFill>
                  <a:prstClr val="black"/>
                </a:solidFill>
                <a:latin typeface="Verdana"/>
                <a:cs typeface="Verdana"/>
              </a:rPr>
              <a:t>k</a:t>
            </a:r>
            <a:r>
              <a:rPr sz="900" spc="-10" dirty="0" smtClean="0">
                <a:solidFill>
                  <a:prstClr val="black"/>
                </a:solidFill>
                <a:latin typeface="Verdana"/>
                <a:cs typeface="Verdana"/>
              </a:rPr>
              <a:t>son</a:t>
            </a:r>
            <a:r>
              <a:rPr sz="900" spc="25" dirty="0" smtClean="0">
                <a:solidFill>
                  <a:prstClr val="black"/>
                </a:solidFill>
                <a:latin typeface="Verdana"/>
                <a:cs typeface="Verdana"/>
              </a:rPr>
              <a:t> </a:t>
            </a:r>
            <a:r>
              <a:rPr sz="900" spc="-15" dirty="0" smtClean="0">
                <a:solidFill>
                  <a:prstClr val="black"/>
                </a:solidFill>
                <a:latin typeface="Verdana"/>
                <a:cs typeface="Verdana"/>
              </a:rPr>
              <a:t>M</a:t>
            </a:r>
            <a:r>
              <a:rPr sz="900" spc="-10" dirty="0" smtClean="0">
                <a:solidFill>
                  <a:prstClr val="black"/>
                </a:solidFill>
                <a:latin typeface="Verdana"/>
                <a:cs typeface="Verdana"/>
              </a:rPr>
              <a:t>em</a:t>
            </a:r>
            <a:r>
              <a:rPr sz="900" spc="-5" dirty="0" smtClean="0">
                <a:solidFill>
                  <a:prstClr val="black"/>
                </a:solidFill>
                <a:latin typeface="Verdana"/>
                <a:cs typeface="Verdana"/>
              </a:rPr>
              <a:t>o</a:t>
            </a:r>
            <a:r>
              <a:rPr sz="900" dirty="0" smtClean="0">
                <a:solidFill>
                  <a:prstClr val="black"/>
                </a:solidFill>
                <a:latin typeface="Verdana"/>
                <a:cs typeface="Verdana"/>
              </a:rPr>
              <a:t>rial</a:t>
            </a:r>
            <a:r>
              <a:rPr sz="900" spc="-5" dirty="0" smtClean="0">
                <a:solidFill>
                  <a:prstClr val="black"/>
                </a:solidFill>
                <a:latin typeface="Verdana"/>
                <a:cs typeface="Verdana"/>
              </a:rPr>
              <a:t> H</a:t>
            </a:r>
            <a:r>
              <a:rPr sz="900" spc="-10" dirty="0" smtClean="0">
                <a:solidFill>
                  <a:prstClr val="black"/>
                </a:solidFill>
                <a:latin typeface="Verdana"/>
                <a:cs typeface="Verdana"/>
              </a:rPr>
              <a:t>osp</a:t>
            </a:r>
            <a:r>
              <a:rPr sz="900" spc="5" dirty="0" smtClean="0">
                <a:solidFill>
                  <a:prstClr val="black"/>
                </a:solidFill>
                <a:latin typeface="Verdana"/>
                <a:cs typeface="Verdana"/>
              </a:rPr>
              <a:t>i</a:t>
            </a:r>
            <a:r>
              <a:rPr sz="900" dirty="0" smtClean="0">
                <a:solidFill>
                  <a:prstClr val="black"/>
                </a:solidFill>
                <a:latin typeface="Verdana"/>
                <a:cs typeface="Verdana"/>
              </a:rPr>
              <a:t>tal</a:t>
            </a:r>
            <a:r>
              <a:rPr sz="900" spc="-5" dirty="0" smtClean="0">
                <a:solidFill>
                  <a:prstClr val="black"/>
                </a:solidFill>
                <a:latin typeface="Verdana"/>
                <a:cs typeface="Verdana"/>
              </a:rPr>
              <a:t>,</a:t>
            </a:r>
            <a:r>
              <a:rPr sz="900" spc="-25" dirty="0" smtClean="0">
                <a:solidFill>
                  <a:prstClr val="black"/>
                </a:solidFill>
                <a:latin typeface="Verdana"/>
                <a:cs typeface="Verdana"/>
              </a:rPr>
              <a:t> </a:t>
            </a:r>
            <a:r>
              <a:rPr sz="900" spc="-10" dirty="0" smtClean="0">
                <a:solidFill>
                  <a:prstClr val="black"/>
                </a:solidFill>
                <a:latin typeface="Verdana"/>
                <a:cs typeface="Verdana"/>
              </a:rPr>
              <a:t>Wes</a:t>
            </a:r>
            <a:r>
              <a:rPr sz="900" dirty="0" smtClean="0">
                <a:solidFill>
                  <a:prstClr val="black"/>
                </a:solidFill>
                <a:latin typeface="Verdana"/>
                <a:cs typeface="Verdana"/>
              </a:rPr>
              <a:t>t</a:t>
            </a:r>
            <a:r>
              <a:rPr sz="900" spc="-10" dirty="0" smtClean="0">
                <a:solidFill>
                  <a:prstClr val="black"/>
                </a:solidFill>
                <a:latin typeface="Verdana"/>
                <a:cs typeface="Verdana"/>
              </a:rPr>
              <a:t>on</a:t>
            </a:r>
            <a:endParaRPr sz="900">
              <a:solidFill>
                <a:prstClr val="black"/>
              </a:solidFill>
              <a:latin typeface="Verdana"/>
              <a:cs typeface="Verdana"/>
            </a:endParaRPr>
          </a:p>
        </p:txBody>
      </p:sp>
      <p:sp>
        <p:nvSpPr>
          <p:cNvPr id="3" name="object 3"/>
          <p:cNvSpPr txBox="1"/>
          <p:nvPr/>
        </p:nvSpPr>
        <p:spPr>
          <a:xfrm>
            <a:off x="5762625" y="3693541"/>
            <a:ext cx="1865630" cy="147320"/>
          </a:xfrm>
          <a:prstGeom prst="rect">
            <a:avLst/>
          </a:prstGeom>
        </p:spPr>
        <p:txBody>
          <a:bodyPr vert="horz" wrap="square" lIns="0" tIns="0" rIns="0" bIns="0" rtlCol="0">
            <a:noAutofit/>
          </a:bodyPr>
          <a:lstStyle/>
          <a:p>
            <a:pPr marL="12700" defTabSz="914400"/>
            <a:r>
              <a:rPr sz="900" spc="-10" dirty="0" smtClean="0">
                <a:solidFill>
                  <a:prstClr val="black"/>
                </a:solidFill>
                <a:latin typeface="Verdana"/>
                <a:cs typeface="Verdana"/>
              </a:rPr>
              <a:t>Da</a:t>
            </a:r>
            <a:r>
              <a:rPr sz="900" spc="-15" dirty="0" smtClean="0">
                <a:solidFill>
                  <a:prstClr val="black"/>
                </a:solidFill>
                <a:latin typeface="Verdana"/>
                <a:cs typeface="Verdana"/>
              </a:rPr>
              <a:t>v</a:t>
            </a:r>
            <a:r>
              <a:rPr sz="900" dirty="0" smtClean="0">
                <a:solidFill>
                  <a:prstClr val="black"/>
                </a:solidFill>
                <a:latin typeface="Verdana"/>
                <a:cs typeface="Verdana"/>
              </a:rPr>
              <a:t>i</a:t>
            </a:r>
            <a:r>
              <a:rPr sz="900" spc="-5" dirty="0" smtClean="0">
                <a:solidFill>
                  <a:prstClr val="black"/>
                </a:solidFill>
                <a:latin typeface="Verdana"/>
                <a:cs typeface="Verdana"/>
              </a:rPr>
              <a:t>s</a:t>
            </a:r>
            <a:r>
              <a:rPr sz="900" spc="-10" dirty="0" smtClean="0">
                <a:solidFill>
                  <a:prstClr val="black"/>
                </a:solidFill>
                <a:latin typeface="Verdana"/>
                <a:cs typeface="Verdana"/>
              </a:rPr>
              <a:t> </a:t>
            </a:r>
            <a:r>
              <a:rPr sz="900" spc="-15" dirty="0" smtClean="0">
                <a:solidFill>
                  <a:prstClr val="black"/>
                </a:solidFill>
                <a:latin typeface="Verdana"/>
                <a:cs typeface="Verdana"/>
              </a:rPr>
              <a:t>M</a:t>
            </a:r>
            <a:r>
              <a:rPr sz="900" spc="-10" dirty="0" smtClean="0">
                <a:solidFill>
                  <a:prstClr val="black"/>
                </a:solidFill>
                <a:latin typeface="Verdana"/>
                <a:cs typeface="Verdana"/>
              </a:rPr>
              <a:t>em</a:t>
            </a:r>
            <a:r>
              <a:rPr sz="900" spc="-5" dirty="0" smtClean="0">
                <a:solidFill>
                  <a:prstClr val="black"/>
                </a:solidFill>
                <a:latin typeface="Verdana"/>
                <a:cs typeface="Verdana"/>
              </a:rPr>
              <a:t>o</a:t>
            </a:r>
            <a:r>
              <a:rPr sz="900" dirty="0" smtClean="0">
                <a:solidFill>
                  <a:prstClr val="black"/>
                </a:solidFill>
                <a:latin typeface="Verdana"/>
                <a:cs typeface="Verdana"/>
              </a:rPr>
              <a:t>rial</a:t>
            </a:r>
            <a:r>
              <a:rPr sz="900" spc="-5" dirty="0" smtClean="0">
                <a:solidFill>
                  <a:prstClr val="black"/>
                </a:solidFill>
                <a:latin typeface="Verdana"/>
                <a:cs typeface="Verdana"/>
              </a:rPr>
              <a:t> H</a:t>
            </a:r>
            <a:r>
              <a:rPr sz="900" spc="-10" dirty="0" smtClean="0">
                <a:solidFill>
                  <a:prstClr val="black"/>
                </a:solidFill>
                <a:latin typeface="Verdana"/>
                <a:cs typeface="Verdana"/>
              </a:rPr>
              <a:t>osp</a:t>
            </a:r>
            <a:r>
              <a:rPr sz="900" spc="5" dirty="0" smtClean="0">
                <a:solidFill>
                  <a:prstClr val="black"/>
                </a:solidFill>
                <a:latin typeface="Verdana"/>
                <a:cs typeface="Verdana"/>
              </a:rPr>
              <a:t>i</a:t>
            </a:r>
            <a:r>
              <a:rPr sz="900" dirty="0" smtClean="0">
                <a:solidFill>
                  <a:prstClr val="black"/>
                </a:solidFill>
                <a:latin typeface="Verdana"/>
                <a:cs typeface="Verdana"/>
              </a:rPr>
              <a:t>tal</a:t>
            </a:r>
            <a:r>
              <a:rPr sz="900" spc="-15" dirty="0" smtClean="0">
                <a:solidFill>
                  <a:prstClr val="black"/>
                </a:solidFill>
                <a:latin typeface="Verdana"/>
                <a:cs typeface="Verdana"/>
              </a:rPr>
              <a:t> </a:t>
            </a:r>
            <a:r>
              <a:rPr sz="900" spc="-5" dirty="0" smtClean="0">
                <a:solidFill>
                  <a:prstClr val="black"/>
                </a:solidFill>
                <a:latin typeface="Verdana"/>
                <a:cs typeface="Verdana"/>
              </a:rPr>
              <a:t>, E</a:t>
            </a:r>
            <a:r>
              <a:rPr sz="900" dirty="0" smtClean="0">
                <a:solidFill>
                  <a:prstClr val="black"/>
                </a:solidFill>
                <a:latin typeface="Verdana"/>
                <a:cs typeface="Verdana"/>
              </a:rPr>
              <a:t>l</a:t>
            </a:r>
            <a:r>
              <a:rPr sz="900" spc="-15" dirty="0" smtClean="0">
                <a:solidFill>
                  <a:prstClr val="black"/>
                </a:solidFill>
                <a:latin typeface="Verdana"/>
                <a:cs typeface="Verdana"/>
              </a:rPr>
              <a:t>k</a:t>
            </a:r>
            <a:r>
              <a:rPr sz="900" dirty="0" smtClean="0">
                <a:solidFill>
                  <a:prstClr val="black"/>
                </a:solidFill>
                <a:latin typeface="Verdana"/>
                <a:cs typeface="Verdana"/>
              </a:rPr>
              <a:t>i</a:t>
            </a:r>
            <a:r>
              <a:rPr sz="900" spc="-20" dirty="0" smtClean="0">
                <a:solidFill>
                  <a:prstClr val="black"/>
                </a:solidFill>
                <a:latin typeface="Verdana"/>
                <a:cs typeface="Verdana"/>
              </a:rPr>
              <a:t>n</a:t>
            </a:r>
            <a:r>
              <a:rPr sz="900" spc="-5" dirty="0" smtClean="0">
                <a:solidFill>
                  <a:prstClr val="black"/>
                </a:solidFill>
                <a:latin typeface="Verdana"/>
                <a:cs typeface="Verdana"/>
              </a:rPr>
              <a:t>s</a:t>
            </a:r>
            <a:endParaRPr sz="900">
              <a:solidFill>
                <a:prstClr val="black"/>
              </a:solidFill>
              <a:latin typeface="Verdana"/>
              <a:cs typeface="Verdana"/>
            </a:endParaRPr>
          </a:p>
        </p:txBody>
      </p:sp>
      <p:sp>
        <p:nvSpPr>
          <p:cNvPr id="4" name="object 4"/>
          <p:cNvSpPr txBox="1"/>
          <p:nvPr/>
        </p:nvSpPr>
        <p:spPr>
          <a:xfrm>
            <a:off x="3997833" y="2159508"/>
            <a:ext cx="1863725" cy="191770"/>
          </a:xfrm>
          <a:prstGeom prst="rect">
            <a:avLst/>
          </a:prstGeom>
        </p:spPr>
        <p:txBody>
          <a:bodyPr vert="horz" wrap="square" lIns="0" tIns="0" rIns="0" bIns="0" rtlCol="0">
            <a:noAutofit/>
          </a:bodyPr>
          <a:lstStyle/>
          <a:p>
            <a:pPr marL="12700" defTabSz="914400"/>
            <a:r>
              <a:rPr sz="1200" dirty="0" smtClean="0">
                <a:solidFill>
                  <a:prstClr val="black"/>
                </a:solidFill>
                <a:latin typeface="Verdana"/>
                <a:cs typeface="Verdana"/>
              </a:rPr>
              <a:t>W</a:t>
            </a:r>
            <a:r>
              <a:rPr sz="1200" spc="-5" dirty="0" smtClean="0">
                <a:solidFill>
                  <a:prstClr val="black"/>
                </a:solidFill>
                <a:latin typeface="Verdana"/>
                <a:cs typeface="Verdana"/>
              </a:rPr>
              <a:t>V</a:t>
            </a:r>
            <a:r>
              <a:rPr sz="1200" dirty="0" smtClean="0">
                <a:solidFill>
                  <a:prstClr val="black"/>
                </a:solidFill>
                <a:latin typeface="Verdana"/>
                <a:cs typeface="Verdana"/>
              </a:rPr>
              <a:t>U</a:t>
            </a:r>
            <a:r>
              <a:rPr sz="1200" spc="5" dirty="0" smtClean="0">
                <a:solidFill>
                  <a:prstClr val="black"/>
                </a:solidFill>
                <a:latin typeface="Verdana"/>
                <a:cs typeface="Verdana"/>
              </a:rPr>
              <a:t> </a:t>
            </a:r>
            <a:r>
              <a:rPr sz="1200" spc="-10" dirty="0" smtClean="0">
                <a:solidFill>
                  <a:prstClr val="black"/>
                </a:solidFill>
                <a:latin typeface="Verdana"/>
                <a:cs typeface="Verdana"/>
              </a:rPr>
              <a:t>Chi</a:t>
            </a:r>
            <a:r>
              <a:rPr sz="1200" spc="-5" dirty="0" smtClean="0">
                <a:solidFill>
                  <a:prstClr val="black"/>
                </a:solidFill>
                <a:latin typeface="Verdana"/>
                <a:cs typeface="Verdana"/>
              </a:rPr>
              <a:t>l</a:t>
            </a:r>
            <a:r>
              <a:rPr sz="1200" spc="-20" dirty="0" smtClean="0">
                <a:solidFill>
                  <a:prstClr val="black"/>
                </a:solidFill>
                <a:latin typeface="Verdana"/>
                <a:cs typeface="Verdana"/>
              </a:rPr>
              <a:t>d</a:t>
            </a:r>
            <a:r>
              <a:rPr sz="1200" dirty="0" smtClean="0">
                <a:solidFill>
                  <a:prstClr val="black"/>
                </a:solidFill>
                <a:latin typeface="Verdana"/>
                <a:cs typeface="Verdana"/>
              </a:rPr>
              <a:t>r</a:t>
            </a:r>
            <a:r>
              <a:rPr sz="1200" spc="5" dirty="0" smtClean="0">
                <a:solidFill>
                  <a:prstClr val="black"/>
                </a:solidFill>
                <a:latin typeface="Verdana"/>
                <a:cs typeface="Verdana"/>
              </a:rPr>
              <a:t>e</a:t>
            </a:r>
            <a:r>
              <a:rPr sz="1200" spc="-5" dirty="0" smtClean="0">
                <a:solidFill>
                  <a:prstClr val="black"/>
                </a:solidFill>
                <a:latin typeface="Verdana"/>
                <a:cs typeface="Verdana"/>
              </a:rPr>
              <a:t>n</a:t>
            </a:r>
            <a:r>
              <a:rPr sz="1200" spc="-35" dirty="0" smtClean="0">
                <a:solidFill>
                  <a:prstClr val="black"/>
                </a:solidFill>
                <a:latin typeface="Verdana"/>
                <a:cs typeface="Verdana"/>
              </a:rPr>
              <a:t>’</a:t>
            </a:r>
            <a:r>
              <a:rPr sz="1200" dirty="0" smtClean="0">
                <a:solidFill>
                  <a:prstClr val="black"/>
                </a:solidFill>
                <a:latin typeface="Verdana"/>
                <a:cs typeface="Verdana"/>
              </a:rPr>
              <a:t>s</a:t>
            </a:r>
            <a:r>
              <a:rPr sz="1200" spc="5" dirty="0" smtClean="0">
                <a:solidFill>
                  <a:prstClr val="black"/>
                </a:solidFill>
                <a:latin typeface="Verdana"/>
                <a:cs typeface="Verdana"/>
              </a:rPr>
              <a:t> </a:t>
            </a:r>
            <a:r>
              <a:rPr sz="1200" spc="-10" dirty="0" smtClean="0">
                <a:solidFill>
                  <a:prstClr val="black"/>
                </a:solidFill>
                <a:latin typeface="Verdana"/>
                <a:cs typeface="Verdana"/>
              </a:rPr>
              <a:t>Hospi</a:t>
            </a:r>
            <a:r>
              <a:rPr sz="1200" spc="-5" dirty="0" smtClean="0">
                <a:solidFill>
                  <a:prstClr val="black"/>
                </a:solidFill>
                <a:latin typeface="Verdana"/>
                <a:cs typeface="Verdana"/>
              </a:rPr>
              <a:t>t</a:t>
            </a:r>
            <a:r>
              <a:rPr sz="1200" spc="-10" dirty="0" smtClean="0">
                <a:solidFill>
                  <a:prstClr val="black"/>
                </a:solidFill>
                <a:latin typeface="Verdana"/>
                <a:cs typeface="Verdana"/>
              </a:rPr>
              <a:t>al</a:t>
            </a:r>
            <a:endParaRPr sz="1200">
              <a:solidFill>
                <a:prstClr val="black"/>
              </a:solidFill>
              <a:latin typeface="Verdana"/>
              <a:cs typeface="Verdana"/>
            </a:endParaRPr>
          </a:p>
        </p:txBody>
      </p:sp>
      <p:sp>
        <p:nvSpPr>
          <p:cNvPr id="5" name="object 5"/>
          <p:cNvSpPr txBox="1"/>
          <p:nvPr/>
        </p:nvSpPr>
        <p:spPr>
          <a:xfrm>
            <a:off x="4457446" y="4738370"/>
            <a:ext cx="3090545" cy="147320"/>
          </a:xfrm>
          <a:prstGeom prst="rect">
            <a:avLst/>
          </a:prstGeom>
        </p:spPr>
        <p:txBody>
          <a:bodyPr vert="horz" wrap="square" lIns="0" tIns="0" rIns="0" bIns="0" rtlCol="0">
            <a:noAutofit/>
          </a:bodyPr>
          <a:lstStyle/>
          <a:p>
            <a:pPr marL="12700" defTabSz="914400"/>
            <a:r>
              <a:rPr sz="900" spc="-15" dirty="0" smtClean="0">
                <a:solidFill>
                  <a:prstClr val="black"/>
                </a:solidFill>
                <a:latin typeface="Verdana"/>
                <a:cs typeface="Verdana"/>
              </a:rPr>
              <a:t>S</a:t>
            </a:r>
            <a:r>
              <a:rPr sz="900" spc="-20" dirty="0" smtClean="0">
                <a:solidFill>
                  <a:prstClr val="black"/>
                </a:solidFill>
                <a:latin typeface="Verdana"/>
                <a:cs typeface="Verdana"/>
              </a:rPr>
              <a:t>u</a:t>
            </a:r>
            <a:r>
              <a:rPr sz="900" spc="-10" dirty="0" smtClean="0">
                <a:solidFill>
                  <a:prstClr val="black"/>
                </a:solidFill>
                <a:latin typeface="Verdana"/>
                <a:cs typeface="Verdana"/>
              </a:rPr>
              <a:t>mmers</a:t>
            </a:r>
            <a:r>
              <a:rPr sz="900" spc="-20" dirty="0" smtClean="0">
                <a:solidFill>
                  <a:prstClr val="black"/>
                </a:solidFill>
                <a:latin typeface="Verdana"/>
                <a:cs typeface="Verdana"/>
              </a:rPr>
              <a:t>v</a:t>
            </a:r>
            <a:r>
              <a:rPr sz="900" dirty="0" smtClean="0">
                <a:solidFill>
                  <a:prstClr val="black"/>
                </a:solidFill>
                <a:latin typeface="Verdana"/>
                <a:cs typeface="Verdana"/>
              </a:rPr>
              <a:t>ill</a:t>
            </a:r>
            <a:r>
              <a:rPr sz="900" spc="-10" dirty="0" smtClean="0">
                <a:solidFill>
                  <a:prstClr val="black"/>
                </a:solidFill>
                <a:latin typeface="Verdana"/>
                <a:cs typeface="Verdana"/>
              </a:rPr>
              <a:t>e</a:t>
            </a:r>
            <a:r>
              <a:rPr sz="900" spc="20" dirty="0" smtClean="0">
                <a:solidFill>
                  <a:prstClr val="black"/>
                </a:solidFill>
                <a:latin typeface="Verdana"/>
                <a:cs typeface="Verdana"/>
              </a:rPr>
              <a:t> </a:t>
            </a:r>
            <a:r>
              <a:rPr sz="900" dirty="0" smtClean="0">
                <a:solidFill>
                  <a:prstClr val="black"/>
                </a:solidFill>
                <a:latin typeface="Verdana"/>
                <a:cs typeface="Verdana"/>
              </a:rPr>
              <a:t>Regi</a:t>
            </a:r>
            <a:r>
              <a:rPr sz="900" spc="-10" dirty="0" smtClean="0">
                <a:solidFill>
                  <a:prstClr val="black"/>
                </a:solidFill>
                <a:latin typeface="Verdana"/>
                <a:cs typeface="Verdana"/>
              </a:rPr>
              <a:t>o</a:t>
            </a:r>
            <a:r>
              <a:rPr sz="900" spc="-20" dirty="0" smtClean="0">
                <a:solidFill>
                  <a:prstClr val="black"/>
                </a:solidFill>
                <a:latin typeface="Verdana"/>
                <a:cs typeface="Verdana"/>
              </a:rPr>
              <a:t>n</a:t>
            </a:r>
            <a:r>
              <a:rPr sz="900" dirty="0" smtClean="0">
                <a:solidFill>
                  <a:prstClr val="black"/>
                </a:solidFill>
                <a:latin typeface="Verdana"/>
                <a:cs typeface="Verdana"/>
              </a:rPr>
              <a:t>al</a:t>
            </a:r>
            <a:r>
              <a:rPr sz="900" spc="-5" dirty="0" smtClean="0">
                <a:solidFill>
                  <a:prstClr val="black"/>
                </a:solidFill>
                <a:latin typeface="Verdana"/>
                <a:cs typeface="Verdana"/>
              </a:rPr>
              <a:t> </a:t>
            </a:r>
            <a:r>
              <a:rPr sz="900" spc="-15" dirty="0" smtClean="0">
                <a:solidFill>
                  <a:prstClr val="black"/>
                </a:solidFill>
                <a:latin typeface="Verdana"/>
                <a:cs typeface="Verdana"/>
              </a:rPr>
              <a:t>M</a:t>
            </a:r>
            <a:r>
              <a:rPr sz="900" spc="-10" dirty="0" smtClean="0">
                <a:solidFill>
                  <a:prstClr val="black"/>
                </a:solidFill>
                <a:latin typeface="Verdana"/>
                <a:cs typeface="Verdana"/>
              </a:rPr>
              <a:t>edi</a:t>
            </a:r>
            <a:r>
              <a:rPr sz="900" spc="-5" dirty="0" smtClean="0">
                <a:solidFill>
                  <a:prstClr val="black"/>
                </a:solidFill>
                <a:latin typeface="Verdana"/>
                <a:cs typeface="Verdana"/>
              </a:rPr>
              <a:t>cal C</a:t>
            </a:r>
            <a:r>
              <a:rPr sz="900" spc="-10" dirty="0" smtClean="0">
                <a:solidFill>
                  <a:prstClr val="black"/>
                </a:solidFill>
                <a:latin typeface="Verdana"/>
                <a:cs typeface="Verdana"/>
              </a:rPr>
              <a:t>e</a:t>
            </a:r>
            <a:r>
              <a:rPr sz="900" spc="-20" dirty="0" smtClean="0">
                <a:solidFill>
                  <a:prstClr val="black"/>
                </a:solidFill>
                <a:latin typeface="Verdana"/>
                <a:cs typeface="Verdana"/>
              </a:rPr>
              <a:t>n</a:t>
            </a:r>
            <a:r>
              <a:rPr sz="900" dirty="0" smtClean="0">
                <a:solidFill>
                  <a:prstClr val="black"/>
                </a:solidFill>
                <a:latin typeface="Verdana"/>
                <a:cs typeface="Verdana"/>
              </a:rPr>
              <a:t>t</a:t>
            </a:r>
            <a:r>
              <a:rPr sz="900" spc="-5" dirty="0" smtClean="0">
                <a:solidFill>
                  <a:prstClr val="black"/>
                </a:solidFill>
                <a:latin typeface="Verdana"/>
                <a:cs typeface="Verdana"/>
              </a:rPr>
              <a:t>er,</a:t>
            </a:r>
            <a:r>
              <a:rPr sz="900" spc="-10" dirty="0" smtClean="0">
                <a:solidFill>
                  <a:prstClr val="black"/>
                </a:solidFill>
                <a:latin typeface="Verdana"/>
                <a:cs typeface="Verdana"/>
              </a:rPr>
              <a:t> </a:t>
            </a:r>
            <a:r>
              <a:rPr sz="900" spc="-15" dirty="0" smtClean="0">
                <a:solidFill>
                  <a:prstClr val="black"/>
                </a:solidFill>
                <a:latin typeface="Verdana"/>
                <a:cs typeface="Verdana"/>
              </a:rPr>
              <a:t>S</a:t>
            </a:r>
            <a:r>
              <a:rPr sz="900" spc="-20" dirty="0" smtClean="0">
                <a:solidFill>
                  <a:prstClr val="black"/>
                </a:solidFill>
                <a:latin typeface="Verdana"/>
                <a:cs typeface="Verdana"/>
              </a:rPr>
              <a:t>u</a:t>
            </a:r>
            <a:r>
              <a:rPr sz="900" spc="-10" dirty="0" smtClean="0">
                <a:solidFill>
                  <a:prstClr val="black"/>
                </a:solidFill>
                <a:latin typeface="Verdana"/>
                <a:cs typeface="Verdana"/>
              </a:rPr>
              <a:t>mmers</a:t>
            </a:r>
            <a:r>
              <a:rPr sz="900" spc="-20" dirty="0" smtClean="0">
                <a:solidFill>
                  <a:prstClr val="black"/>
                </a:solidFill>
                <a:latin typeface="Verdana"/>
                <a:cs typeface="Verdana"/>
              </a:rPr>
              <a:t>v</a:t>
            </a:r>
            <a:r>
              <a:rPr sz="900" dirty="0" smtClean="0">
                <a:solidFill>
                  <a:prstClr val="black"/>
                </a:solidFill>
                <a:latin typeface="Verdana"/>
                <a:cs typeface="Verdana"/>
              </a:rPr>
              <a:t>ill</a:t>
            </a:r>
            <a:r>
              <a:rPr sz="900" spc="-10" dirty="0" smtClean="0">
                <a:solidFill>
                  <a:prstClr val="black"/>
                </a:solidFill>
                <a:latin typeface="Verdana"/>
                <a:cs typeface="Verdana"/>
              </a:rPr>
              <a:t>e</a:t>
            </a:r>
            <a:endParaRPr sz="900">
              <a:solidFill>
                <a:prstClr val="black"/>
              </a:solidFill>
              <a:latin typeface="Verdana"/>
              <a:cs typeface="Verdana"/>
            </a:endParaRPr>
          </a:p>
        </p:txBody>
      </p:sp>
      <p:sp>
        <p:nvSpPr>
          <p:cNvPr id="6" name="object 6"/>
          <p:cNvSpPr txBox="1"/>
          <p:nvPr/>
        </p:nvSpPr>
        <p:spPr>
          <a:xfrm>
            <a:off x="609396" y="2600833"/>
            <a:ext cx="1781175" cy="374650"/>
          </a:xfrm>
          <a:prstGeom prst="rect">
            <a:avLst/>
          </a:prstGeom>
        </p:spPr>
        <p:txBody>
          <a:bodyPr vert="horz" wrap="square" lIns="0" tIns="0" rIns="0" bIns="0" rtlCol="0">
            <a:noAutofit/>
          </a:bodyPr>
          <a:lstStyle/>
          <a:p>
            <a:pPr marR="56515" algn="ctr" defTabSz="914400"/>
            <a:r>
              <a:rPr sz="1200" dirty="0" smtClean="0">
                <a:solidFill>
                  <a:prstClr val="black"/>
                </a:solidFill>
                <a:latin typeface="Verdana"/>
                <a:cs typeface="Verdana"/>
              </a:rPr>
              <a:t>CA</a:t>
            </a:r>
            <a:r>
              <a:rPr sz="1200" spc="-10" dirty="0" smtClean="0">
                <a:solidFill>
                  <a:prstClr val="black"/>
                </a:solidFill>
                <a:latin typeface="Verdana"/>
                <a:cs typeface="Verdana"/>
              </a:rPr>
              <a:t>M</a:t>
            </a:r>
            <a:r>
              <a:rPr sz="1200" dirty="0" smtClean="0">
                <a:solidFill>
                  <a:prstClr val="black"/>
                </a:solidFill>
                <a:latin typeface="Verdana"/>
                <a:cs typeface="Verdana"/>
              </a:rPr>
              <a:t>C</a:t>
            </a:r>
            <a:r>
              <a:rPr sz="1200" spc="10" dirty="0" smtClean="0">
                <a:solidFill>
                  <a:prstClr val="black"/>
                </a:solidFill>
                <a:latin typeface="Verdana"/>
                <a:cs typeface="Verdana"/>
              </a:rPr>
              <a:t> </a:t>
            </a:r>
            <a:r>
              <a:rPr sz="1200" spc="-60" dirty="0" smtClean="0">
                <a:solidFill>
                  <a:prstClr val="black"/>
                </a:solidFill>
                <a:latin typeface="Verdana"/>
                <a:cs typeface="Verdana"/>
              </a:rPr>
              <a:t>W</a:t>
            </a:r>
            <a:r>
              <a:rPr sz="1200" dirty="0" smtClean="0">
                <a:solidFill>
                  <a:prstClr val="black"/>
                </a:solidFill>
                <a:latin typeface="Verdana"/>
                <a:cs typeface="Verdana"/>
              </a:rPr>
              <a:t>omen</a:t>
            </a:r>
            <a:r>
              <a:rPr sz="1200" spc="-40" dirty="0" smtClean="0">
                <a:solidFill>
                  <a:prstClr val="black"/>
                </a:solidFill>
                <a:latin typeface="Verdana"/>
                <a:cs typeface="Verdana"/>
              </a:rPr>
              <a:t>’</a:t>
            </a:r>
            <a:r>
              <a:rPr sz="1200" dirty="0" smtClean="0">
                <a:solidFill>
                  <a:prstClr val="black"/>
                </a:solidFill>
                <a:latin typeface="Verdana"/>
                <a:cs typeface="Verdana"/>
              </a:rPr>
              <a:t>s</a:t>
            </a:r>
            <a:endParaRPr sz="1200">
              <a:solidFill>
                <a:prstClr val="black"/>
              </a:solidFill>
              <a:latin typeface="Verdana"/>
              <a:cs typeface="Verdana"/>
            </a:endParaRPr>
          </a:p>
          <a:p>
            <a:pPr algn="ctr" defTabSz="914400"/>
            <a:r>
              <a:rPr sz="1200" dirty="0" smtClean="0">
                <a:solidFill>
                  <a:prstClr val="black"/>
                </a:solidFill>
                <a:latin typeface="Verdana"/>
                <a:cs typeface="Verdana"/>
              </a:rPr>
              <a:t>a</a:t>
            </a:r>
            <a:r>
              <a:rPr sz="1200" spc="-5" dirty="0" smtClean="0">
                <a:solidFill>
                  <a:prstClr val="black"/>
                </a:solidFill>
                <a:latin typeface="Verdana"/>
                <a:cs typeface="Verdana"/>
              </a:rPr>
              <a:t>n</a:t>
            </a:r>
            <a:r>
              <a:rPr sz="1200" dirty="0" smtClean="0">
                <a:solidFill>
                  <a:prstClr val="black"/>
                </a:solidFill>
                <a:latin typeface="Verdana"/>
                <a:cs typeface="Verdana"/>
              </a:rPr>
              <a:t>d</a:t>
            </a:r>
            <a:r>
              <a:rPr sz="1200" spc="15" dirty="0" smtClean="0">
                <a:solidFill>
                  <a:prstClr val="black"/>
                </a:solidFill>
                <a:latin typeface="Verdana"/>
                <a:cs typeface="Verdana"/>
              </a:rPr>
              <a:t> </a:t>
            </a:r>
            <a:r>
              <a:rPr sz="1200" spc="-10" dirty="0" smtClean="0">
                <a:solidFill>
                  <a:prstClr val="black"/>
                </a:solidFill>
                <a:latin typeface="Verdana"/>
                <a:cs typeface="Verdana"/>
              </a:rPr>
              <a:t>Chi</a:t>
            </a:r>
            <a:r>
              <a:rPr sz="1200" spc="-5" dirty="0" smtClean="0">
                <a:solidFill>
                  <a:prstClr val="black"/>
                </a:solidFill>
                <a:latin typeface="Verdana"/>
                <a:cs typeface="Verdana"/>
              </a:rPr>
              <a:t>l</a:t>
            </a:r>
            <a:r>
              <a:rPr sz="1200" spc="-20" dirty="0" smtClean="0">
                <a:solidFill>
                  <a:prstClr val="black"/>
                </a:solidFill>
                <a:latin typeface="Verdana"/>
                <a:cs typeface="Verdana"/>
              </a:rPr>
              <a:t>d</a:t>
            </a:r>
            <a:r>
              <a:rPr sz="1200" dirty="0" smtClean="0">
                <a:solidFill>
                  <a:prstClr val="black"/>
                </a:solidFill>
                <a:latin typeface="Verdana"/>
                <a:cs typeface="Verdana"/>
              </a:rPr>
              <a:t>r</a:t>
            </a:r>
            <a:r>
              <a:rPr sz="1200" spc="5" dirty="0" smtClean="0">
                <a:solidFill>
                  <a:prstClr val="black"/>
                </a:solidFill>
                <a:latin typeface="Verdana"/>
                <a:cs typeface="Verdana"/>
              </a:rPr>
              <a:t>e</a:t>
            </a:r>
            <a:r>
              <a:rPr sz="1200" spc="-5" dirty="0" smtClean="0">
                <a:solidFill>
                  <a:prstClr val="black"/>
                </a:solidFill>
                <a:latin typeface="Verdana"/>
                <a:cs typeface="Verdana"/>
              </a:rPr>
              <a:t>n</a:t>
            </a:r>
            <a:r>
              <a:rPr sz="1200" spc="-35" dirty="0" smtClean="0">
                <a:solidFill>
                  <a:prstClr val="black"/>
                </a:solidFill>
                <a:latin typeface="Verdana"/>
                <a:cs typeface="Verdana"/>
              </a:rPr>
              <a:t>’</a:t>
            </a:r>
            <a:r>
              <a:rPr sz="1200" dirty="0" smtClean="0">
                <a:solidFill>
                  <a:prstClr val="black"/>
                </a:solidFill>
                <a:latin typeface="Verdana"/>
                <a:cs typeface="Verdana"/>
              </a:rPr>
              <a:t>s</a:t>
            </a:r>
            <a:r>
              <a:rPr sz="1200" spc="5" dirty="0" smtClean="0">
                <a:solidFill>
                  <a:prstClr val="black"/>
                </a:solidFill>
                <a:latin typeface="Verdana"/>
                <a:cs typeface="Verdana"/>
              </a:rPr>
              <a:t> </a:t>
            </a:r>
            <a:r>
              <a:rPr sz="1200" spc="-10" dirty="0" smtClean="0">
                <a:solidFill>
                  <a:prstClr val="black"/>
                </a:solidFill>
                <a:latin typeface="Verdana"/>
                <a:cs typeface="Verdana"/>
              </a:rPr>
              <a:t>Hospi</a:t>
            </a:r>
            <a:r>
              <a:rPr sz="1200" spc="-5" dirty="0" smtClean="0">
                <a:solidFill>
                  <a:prstClr val="black"/>
                </a:solidFill>
                <a:latin typeface="Verdana"/>
                <a:cs typeface="Verdana"/>
              </a:rPr>
              <a:t>t</a:t>
            </a:r>
            <a:r>
              <a:rPr sz="1200" spc="-10" dirty="0" smtClean="0">
                <a:solidFill>
                  <a:prstClr val="black"/>
                </a:solidFill>
                <a:latin typeface="Verdana"/>
                <a:cs typeface="Verdana"/>
              </a:rPr>
              <a:t>al</a:t>
            </a:r>
            <a:endParaRPr sz="1200">
              <a:solidFill>
                <a:prstClr val="black"/>
              </a:solidFill>
              <a:latin typeface="Verdana"/>
              <a:cs typeface="Verdana"/>
            </a:endParaRPr>
          </a:p>
        </p:txBody>
      </p:sp>
      <p:sp>
        <p:nvSpPr>
          <p:cNvPr id="7" name="object 7"/>
          <p:cNvSpPr txBox="1"/>
          <p:nvPr/>
        </p:nvSpPr>
        <p:spPr>
          <a:xfrm>
            <a:off x="4415790" y="4993513"/>
            <a:ext cx="2646045" cy="147320"/>
          </a:xfrm>
          <a:prstGeom prst="rect">
            <a:avLst/>
          </a:prstGeom>
        </p:spPr>
        <p:txBody>
          <a:bodyPr vert="horz" wrap="square" lIns="0" tIns="0" rIns="0" bIns="0" rtlCol="0">
            <a:noAutofit/>
          </a:bodyPr>
          <a:lstStyle/>
          <a:p>
            <a:pPr marL="12700" defTabSz="914400"/>
            <a:r>
              <a:rPr sz="900" spc="-10" dirty="0" smtClean="0">
                <a:solidFill>
                  <a:prstClr val="black"/>
                </a:solidFill>
                <a:latin typeface="Verdana"/>
                <a:cs typeface="Verdana"/>
              </a:rPr>
              <a:t>Gre</a:t>
            </a:r>
            <a:r>
              <a:rPr sz="900" spc="-5" dirty="0" smtClean="0">
                <a:solidFill>
                  <a:prstClr val="black"/>
                </a:solidFill>
                <a:latin typeface="Verdana"/>
                <a:cs typeface="Verdana"/>
              </a:rPr>
              <a:t>e</a:t>
            </a:r>
            <a:r>
              <a:rPr sz="900" spc="-20" dirty="0" smtClean="0">
                <a:solidFill>
                  <a:prstClr val="black"/>
                </a:solidFill>
                <a:latin typeface="Verdana"/>
                <a:cs typeface="Verdana"/>
              </a:rPr>
              <a:t>n</a:t>
            </a:r>
            <a:r>
              <a:rPr sz="900" dirty="0" smtClean="0">
                <a:solidFill>
                  <a:prstClr val="black"/>
                </a:solidFill>
                <a:latin typeface="Verdana"/>
                <a:cs typeface="Verdana"/>
              </a:rPr>
              <a:t>bri</a:t>
            </a:r>
            <a:r>
              <a:rPr sz="900" spc="-5" dirty="0" smtClean="0">
                <a:solidFill>
                  <a:prstClr val="black"/>
                </a:solidFill>
                <a:latin typeface="Verdana"/>
                <a:cs typeface="Verdana"/>
              </a:rPr>
              <a:t>er</a:t>
            </a:r>
            <a:r>
              <a:rPr sz="900" spc="5" dirty="0" smtClean="0">
                <a:solidFill>
                  <a:prstClr val="black"/>
                </a:solidFill>
                <a:latin typeface="Verdana"/>
                <a:cs typeface="Verdana"/>
              </a:rPr>
              <a:t> </a:t>
            </a:r>
            <a:r>
              <a:rPr sz="900" spc="-15" dirty="0" smtClean="0">
                <a:solidFill>
                  <a:prstClr val="black"/>
                </a:solidFill>
                <a:latin typeface="Verdana"/>
                <a:cs typeface="Verdana"/>
              </a:rPr>
              <a:t>V</a:t>
            </a:r>
            <a:r>
              <a:rPr sz="900" dirty="0" smtClean="0">
                <a:solidFill>
                  <a:prstClr val="black"/>
                </a:solidFill>
                <a:latin typeface="Verdana"/>
                <a:cs typeface="Verdana"/>
              </a:rPr>
              <a:t>all</a:t>
            </a:r>
            <a:r>
              <a:rPr sz="900" spc="-10" dirty="0" smtClean="0">
                <a:solidFill>
                  <a:prstClr val="black"/>
                </a:solidFill>
                <a:latin typeface="Verdana"/>
                <a:cs typeface="Verdana"/>
              </a:rPr>
              <a:t>ey </a:t>
            </a:r>
            <a:r>
              <a:rPr sz="900" spc="-15" dirty="0" smtClean="0">
                <a:solidFill>
                  <a:prstClr val="black"/>
                </a:solidFill>
                <a:latin typeface="Verdana"/>
                <a:cs typeface="Verdana"/>
              </a:rPr>
              <a:t>M</a:t>
            </a:r>
            <a:r>
              <a:rPr sz="900" spc="-10" dirty="0" smtClean="0">
                <a:solidFill>
                  <a:prstClr val="black"/>
                </a:solidFill>
                <a:latin typeface="Verdana"/>
                <a:cs typeface="Verdana"/>
              </a:rPr>
              <a:t>edi</a:t>
            </a:r>
            <a:r>
              <a:rPr sz="900" spc="-5" dirty="0" smtClean="0">
                <a:solidFill>
                  <a:prstClr val="black"/>
                </a:solidFill>
                <a:latin typeface="Verdana"/>
                <a:cs typeface="Verdana"/>
              </a:rPr>
              <a:t>cal</a:t>
            </a:r>
            <a:r>
              <a:rPr sz="900" spc="5" dirty="0" smtClean="0">
                <a:solidFill>
                  <a:prstClr val="black"/>
                </a:solidFill>
                <a:latin typeface="Verdana"/>
                <a:cs typeface="Verdana"/>
              </a:rPr>
              <a:t> </a:t>
            </a:r>
            <a:r>
              <a:rPr sz="900" spc="-5" dirty="0" smtClean="0">
                <a:solidFill>
                  <a:prstClr val="black"/>
                </a:solidFill>
                <a:latin typeface="Verdana"/>
                <a:cs typeface="Verdana"/>
              </a:rPr>
              <a:t>C</a:t>
            </a:r>
            <a:r>
              <a:rPr sz="900" spc="-10" dirty="0" smtClean="0">
                <a:solidFill>
                  <a:prstClr val="black"/>
                </a:solidFill>
                <a:latin typeface="Verdana"/>
                <a:cs typeface="Verdana"/>
              </a:rPr>
              <a:t>e</a:t>
            </a:r>
            <a:r>
              <a:rPr sz="900" spc="-20" dirty="0" smtClean="0">
                <a:solidFill>
                  <a:prstClr val="black"/>
                </a:solidFill>
                <a:latin typeface="Verdana"/>
                <a:cs typeface="Verdana"/>
              </a:rPr>
              <a:t>n</a:t>
            </a:r>
            <a:r>
              <a:rPr sz="900" dirty="0" smtClean="0">
                <a:solidFill>
                  <a:prstClr val="black"/>
                </a:solidFill>
                <a:latin typeface="Verdana"/>
                <a:cs typeface="Verdana"/>
              </a:rPr>
              <a:t>t</a:t>
            </a:r>
            <a:r>
              <a:rPr sz="900" spc="-5" dirty="0" smtClean="0">
                <a:solidFill>
                  <a:prstClr val="black"/>
                </a:solidFill>
                <a:latin typeface="Verdana"/>
                <a:cs typeface="Verdana"/>
              </a:rPr>
              <a:t>er,</a:t>
            </a:r>
            <a:r>
              <a:rPr sz="900" spc="-10" dirty="0" smtClean="0">
                <a:solidFill>
                  <a:prstClr val="black"/>
                </a:solidFill>
                <a:latin typeface="Verdana"/>
                <a:cs typeface="Verdana"/>
              </a:rPr>
              <a:t> </a:t>
            </a:r>
            <a:r>
              <a:rPr sz="900" dirty="0" smtClean="0">
                <a:solidFill>
                  <a:prstClr val="black"/>
                </a:solidFill>
                <a:latin typeface="Verdana"/>
                <a:cs typeface="Verdana"/>
              </a:rPr>
              <a:t>Ro</a:t>
            </a:r>
            <a:r>
              <a:rPr sz="900" spc="-20" dirty="0" smtClean="0">
                <a:solidFill>
                  <a:prstClr val="black"/>
                </a:solidFill>
                <a:latin typeface="Verdana"/>
                <a:cs typeface="Verdana"/>
              </a:rPr>
              <a:t>n</a:t>
            </a:r>
            <a:r>
              <a:rPr sz="900" spc="-5" dirty="0" smtClean="0">
                <a:solidFill>
                  <a:prstClr val="black"/>
                </a:solidFill>
                <a:latin typeface="Verdana"/>
                <a:cs typeface="Verdana"/>
              </a:rPr>
              <a:t>cever</a:t>
            </a:r>
            <a:r>
              <a:rPr sz="900" dirty="0" smtClean="0">
                <a:solidFill>
                  <a:prstClr val="black"/>
                </a:solidFill>
                <a:latin typeface="Verdana"/>
                <a:cs typeface="Verdana"/>
              </a:rPr>
              <a:t>t</a:t>
            </a:r>
            <a:r>
              <a:rPr sz="900" spc="-10" dirty="0" smtClean="0">
                <a:solidFill>
                  <a:prstClr val="black"/>
                </a:solidFill>
                <a:latin typeface="Verdana"/>
                <a:cs typeface="Verdana"/>
              </a:rPr>
              <a:t>e</a:t>
            </a:r>
            <a:endParaRPr sz="900">
              <a:solidFill>
                <a:prstClr val="black"/>
              </a:solidFill>
              <a:latin typeface="Verdana"/>
              <a:cs typeface="Verdana"/>
            </a:endParaRPr>
          </a:p>
        </p:txBody>
      </p:sp>
      <p:sp>
        <p:nvSpPr>
          <p:cNvPr id="8" name="object 8"/>
          <p:cNvSpPr txBox="1"/>
          <p:nvPr/>
        </p:nvSpPr>
        <p:spPr>
          <a:xfrm>
            <a:off x="135432" y="3767963"/>
            <a:ext cx="2065020" cy="191770"/>
          </a:xfrm>
          <a:prstGeom prst="rect">
            <a:avLst/>
          </a:prstGeom>
        </p:spPr>
        <p:txBody>
          <a:bodyPr vert="horz" wrap="square" lIns="0" tIns="0" rIns="0" bIns="0" rtlCol="0">
            <a:noAutofit/>
          </a:bodyPr>
          <a:lstStyle/>
          <a:p>
            <a:pPr marL="12700" defTabSz="914400"/>
            <a:r>
              <a:rPr sz="1200" dirty="0" smtClean="0">
                <a:solidFill>
                  <a:prstClr val="black"/>
                </a:solidFill>
                <a:latin typeface="Verdana"/>
                <a:cs typeface="Verdana"/>
              </a:rPr>
              <a:t>Cabell H</a:t>
            </a:r>
            <a:r>
              <a:rPr sz="1200" spc="-10" dirty="0" smtClean="0">
                <a:solidFill>
                  <a:prstClr val="black"/>
                </a:solidFill>
                <a:latin typeface="Verdana"/>
                <a:cs typeface="Verdana"/>
              </a:rPr>
              <a:t>u</a:t>
            </a:r>
            <a:r>
              <a:rPr sz="1200" spc="-15" dirty="0" smtClean="0">
                <a:solidFill>
                  <a:prstClr val="black"/>
                </a:solidFill>
                <a:latin typeface="Verdana"/>
                <a:cs typeface="Verdana"/>
              </a:rPr>
              <a:t>n</a:t>
            </a:r>
            <a:r>
              <a:rPr sz="1200" spc="-5" dirty="0" smtClean="0">
                <a:solidFill>
                  <a:prstClr val="black"/>
                </a:solidFill>
                <a:latin typeface="Verdana"/>
                <a:cs typeface="Verdana"/>
              </a:rPr>
              <a:t>t</a:t>
            </a:r>
            <a:r>
              <a:rPr sz="1200" dirty="0" smtClean="0">
                <a:solidFill>
                  <a:prstClr val="black"/>
                </a:solidFill>
                <a:latin typeface="Verdana"/>
                <a:cs typeface="Verdana"/>
              </a:rPr>
              <a:t>i</a:t>
            </a:r>
            <a:r>
              <a:rPr sz="1200" spc="-10" dirty="0" smtClean="0">
                <a:solidFill>
                  <a:prstClr val="black"/>
                </a:solidFill>
                <a:latin typeface="Verdana"/>
                <a:cs typeface="Verdana"/>
              </a:rPr>
              <a:t>n</a:t>
            </a:r>
            <a:r>
              <a:rPr sz="1200" spc="-5" dirty="0" smtClean="0">
                <a:solidFill>
                  <a:prstClr val="black"/>
                </a:solidFill>
                <a:latin typeface="Verdana"/>
                <a:cs typeface="Verdana"/>
              </a:rPr>
              <a:t>gt</a:t>
            </a:r>
            <a:r>
              <a:rPr sz="1200" spc="-10" dirty="0" smtClean="0">
                <a:solidFill>
                  <a:prstClr val="black"/>
                </a:solidFill>
                <a:latin typeface="Verdana"/>
                <a:cs typeface="Verdana"/>
              </a:rPr>
              <a:t>on</a:t>
            </a:r>
            <a:r>
              <a:rPr sz="1200" spc="25" dirty="0" smtClean="0">
                <a:solidFill>
                  <a:prstClr val="black"/>
                </a:solidFill>
                <a:latin typeface="Verdana"/>
                <a:cs typeface="Verdana"/>
              </a:rPr>
              <a:t> </a:t>
            </a:r>
            <a:r>
              <a:rPr sz="1200" dirty="0" smtClean="0">
                <a:solidFill>
                  <a:prstClr val="black"/>
                </a:solidFill>
                <a:latin typeface="Verdana"/>
                <a:cs typeface="Verdana"/>
              </a:rPr>
              <a:t>Hosp</a:t>
            </a:r>
            <a:r>
              <a:rPr sz="1200" spc="-10" dirty="0" smtClean="0">
                <a:solidFill>
                  <a:prstClr val="black"/>
                </a:solidFill>
                <a:latin typeface="Verdana"/>
                <a:cs typeface="Verdana"/>
              </a:rPr>
              <a:t>i</a:t>
            </a:r>
            <a:r>
              <a:rPr sz="1200" spc="-5" dirty="0" smtClean="0">
                <a:solidFill>
                  <a:prstClr val="black"/>
                </a:solidFill>
                <a:latin typeface="Verdana"/>
                <a:cs typeface="Verdana"/>
              </a:rPr>
              <a:t>t</a:t>
            </a:r>
            <a:r>
              <a:rPr sz="1200" dirty="0" smtClean="0">
                <a:solidFill>
                  <a:prstClr val="black"/>
                </a:solidFill>
                <a:latin typeface="Verdana"/>
                <a:cs typeface="Verdana"/>
              </a:rPr>
              <a:t>al</a:t>
            </a:r>
            <a:endParaRPr sz="1200">
              <a:solidFill>
                <a:prstClr val="black"/>
              </a:solidFill>
              <a:latin typeface="Verdana"/>
              <a:cs typeface="Verdana"/>
            </a:endParaRPr>
          </a:p>
        </p:txBody>
      </p:sp>
      <p:sp>
        <p:nvSpPr>
          <p:cNvPr id="9" name="object 9"/>
          <p:cNvSpPr/>
          <p:nvPr/>
        </p:nvSpPr>
        <p:spPr>
          <a:xfrm>
            <a:off x="147993" y="3941317"/>
            <a:ext cx="2039073" cy="0"/>
          </a:xfrm>
          <a:custGeom>
            <a:avLst/>
            <a:gdLst/>
            <a:ahLst/>
            <a:cxnLst/>
            <a:rect l="l" t="t" r="r" b="b"/>
            <a:pathLst>
              <a:path w="2039073">
                <a:moveTo>
                  <a:pt x="0" y="0"/>
                </a:moveTo>
                <a:lnTo>
                  <a:pt x="2039073" y="0"/>
                </a:lnTo>
              </a:path>
            </a:pathLst>
          </a:custGeom>
          <a:ln w="11938">
            <a:solidFill>
              <a:srgbClr val="000000"/>
            </a:solidFill>
          </a:ln>
        </p:spPr>
        <p:txBody>
          <a:bodyPr wrap="square" lIns="0" tIns="0" rIns="0" bIns="0" rtlCol="0">
            <a:noAutofit/>
          </a:bodyPr>
          <a:lstStyle/>
          <a:p>
            <a:pPr defTabSz="914400"/>
            <a:endParaRPr smtClean="0">
              <a:solidFill>
                <a:prstClr val="black"/>
              </a:solidFill>
            </a:endParaRPr>
          </a:p>
        </p:txBody>
      </p:sp>
      <p:sp>
        <p:nvSpPr>
          <p:cNvPr id="10" name="object 10"/>
          <p:cNvSpPr/>
          <p:nvPr/>
        </p:nvSpPr>
        <p:spPr>
          <a:xfrm>
            <a:off x="2838450" y="3975100"/>
            <a:ext cx="334010" cy="265811"/>
          </a:xfrm>
          <a:custGeom>
            <a:avLst/>
            <a:gdLst/>
            <a:ahLst/>
            <a:cxnLst/>
            <a:rect l="l" t="t" r="r" b="b"/>
            <a:pathLst>
              <a:path w="334010" h="265811">
                <a:moveTo>
                  <a:pt x="165988" y="0"/>
                </a:moveTo>
                <a:lnTo>
                  <a:pt x="125730" y="98679"/>
                </a:lnTo>
                <a:lnTo>
                  <a:pt x="125730" y="100456"/>
                </a:lnTo>
                <a:lnTo>
                  <a:pt x="0" y="100456"/>
                </a:lnTo>
                <a:lnTo>
                  <a:pt x="102107" y="165354"/>
                </a:lnTo>
                <a:lnTo>
                  <a:pt x="62864" y="265811"/>
                </a:lnTo>
                <a:lnTo>
                  <a:pt x="165988" y="204469"/>
                </a:lnTo>
                <a:lnTo>
                  <a:pt x="245150" y="204469"/>
                </a:lnTo>
                <a:lnTo>
                  <a:pt x="229869" y="165354"/>
                </a:lnTo>
                <a:lnTo>
                  <a:pt x="334010" y="98679"/>
                </a:lnTo>
                <a:lnTo>
                  <a:pt x="203326" y="98679"/>
                </a:lnTo>
                <a:lnTo>
                  <a:pt x="165988" y="0"/>
                </a:lnTo>
                <a:close/>
              </a:path>
              <a:path w="334010" h="265811">
                <a:moveTo>
                  <a:pt x="245150" y="204469"/>
                </a:moveTo>
                <a:lnTo>
                  <a:pt x="165988" y="204469"/>
                </a:lnTo>
                <a:lnTo>
                  <a:pt x="269113" y="265811"/>
                </a:lnTo>
                <a:lnTo>
                  <a:pt x="245150" y="204469"/>
                </a:lnTo>
                <a:close/>
              </a:path>
            </a:pathLst>
          </a:custGeom>
          <a:solidFill>
            <a:srgbClr val="FF0000"/>
          </a:solidFill>
        </p:spPr>
        <p:txBody>
          <a:bodyPr wrap="square" lIns="0" tIns="0" rIns="0" bIns="0" rtlCol="0">
            <a:noAutofit/>
          </a:bodyPr>
          <a:lstStyle/>
          <a:p>
            <a:pPr defTabSz="914400"/>
            <a:endParaRPr smtClean="0">
              <a:solidFill>
                <a:prstClr val="black"/>
              </a:solidFill>
            </a:endParaRPr>
          </a:p>
        </p:txBody>
      </p:sp>
      <p:sp>
        <p:nvSpPr>
          <p:cNvPr id="11" name="object 11"/>
          <p:cNvSpPr/>
          <p:nvPr/>
        </p:nvSpPr>
        <p:spPr>
          <a:xfrm>
            <a:off x="2838450" y="3975100"/>
            <a:ext cx="334010" cy="265811"/>
          </a:xfrm>
          <a:custGeom>
            <a:avLst/>
            <a:gdLst/>
            <a:ahLst/>
            <a:cxnLst/>
            <a:rect l="l" t="t" r="r" b="b"/>
            <a:pathLst>
              <a:path w="334010" h="265811">
                <a:moveTo>
                  <a:pt x="165988" y="0"/>
                </a:moveTo>
                <a:lnTo>
                  <a:pt x="203326" y="98679"/>
                </a:lnTo>
                <a:lnTo>
                  <a:pt x="334010" y="98679"/>
                </a:lnTo>
                <a:lnTo>
                  <a:pt x="229869" y="165354"/>
                </a:lnTo>
                <a:lnTo>
                  <a:pt x="269113" y="265811"/>
                </a:lnTo>
                <a:lnTo>
                  <a:pt x="165988" y="204469"/>
                </a:lnTo>
                <a:lnTo>
                  <a:pt x="62864" y="265811"/>
                </a:lnTo>
                <a:lnTo>
                  <a:pt x="102107" y="165354"/>
                </a:lnTo>
                <a:lnTo>
                  <a:pt x="0" y="100456"/>
                </a:lnTo>
                <a:lnTo>
                  <a:pt x="125730" y="100456"/>
                </a:lnTo>
                <a:lnTo>
                  <a:pt x="125730" y="98679"/>
                </a:lnTo>
                <a:lnTo>
                  <a:pt x="165988" y="0"/>
                </a:lnTo>
              </a:path>
            </a:pathLst>
          </a:custGeom>
          <a:ln w="12700">
            <a:solidFill>
              <a:srgbClr val="FF0000"/>
            </a:solidFill>
          </a:ln>
        </p:spPr>
        <p:txBody>
          <a:bodyPr wrap="square" lIns="0" tIns="0" rIns="0" bIns="0" rtlCol="0">
            <a:noAutofit/>
          </a:bodyPr>
          <a:lstStyle/>
          <a:p>
            <a:pPr defTabSz="914400"/>
            <a:endParaRPr smtClean="0">
              <a:solidFill>
                <a:prstClr val="black"/>
              </a:solidFill>
            </a:endParaRPr>
          </a:p>
        </p:txBody>
      </p:sp>
      <p:sp>
        <p:nvSpPr>
          <p:cNvPr id="12" name="object 12"/>
          <p:cNvSpPr txBox="1"/>
          <p:nvPr/>
        </p:nvSpPr>
        <p:spPr>
          <a:xfrm>
            <a:off x="374091" y="5158740"/>
            <a:ext cx="1717039" cy="147320"/>
          </a:xfrm>
          <a:prstGeom prst="rect">
            <a:avLst/>
          </a:prstGeom>
        </p:spPr>
        <p:txBody>
          <a:bodyPr vert="horz" wrap="square" lIns="0" tIns="0" rIns="0" bIns="0" rtlCol="0">
            <a:noAutofit/>
          </a:bodyPr>
          <a:lstStyle/>
          <a:p>
            <a:pPr marL="12700" defTabSz="914400"/>
            <a:r>
              <a:rPr sz="900" dirty="0" smtClean="0">
                <a:solidFill>
                  <a:prstClr val="black"/>
                </a:solidFill>
                <a:latin typeface="Verdana"/>
                <a:cs typeface="Verdana"/>
              </a:rPr>
              <a:t>Willi</a:t>
            </a:r>
            <a:r>
              <a:rPr sz="900" spc="-10" dirty="0" smtClean="0">
                <a:solidFill>
                  <a:prstClr val="black"/>
                </a:solidFill>
                <a:latin typeface="Verdana"/>
                <a:cs typeface="Verdana"/>
              </a:rPr>
              <a:t>amson </a:t>
            </a:r>
            <a:r>
              <a:rPr sz="900" spc="-15" dirty="0" smtClean="0">
                <a:solidFill>
                  <a:prstClr val="black"/>
                </a:solidFill>
                <a:latin typeface="Verdana"/>
                <a:cs typeface="Verdana"/>
              </a:rPr>
              <a:t>M</a:t>
            </a:r>
            <a:r>
              <a:rPr sz="900" spc="-10" dirty="0" smtClean="0">
                <a:solidFill>
                  <a:prstClr val="black"/>
                </a:solidFill>
                <a:latin typeface="Verdana"/>
                <a:cs typeface="Verdana"/>
              </a:rPr>
              <a:t>em</a:t>
            </a:r>
            <a:r>
              <a:rPr sz="900" spc="-5" dirty="0" smtClean="0">
                <a:solidFill>
                  <a:prstClr val="black"/>
                </a:solidFill>
                <a:latin typeface="Verdana"/>
                <a:cs typeface="Verdana"/>
              </a:rPr>
              <a:t>o</a:t>
            </a:r>
            <a:r>
              <a:rPr sz="900" dirty="0" smtClean="0">
                <a:solidFill>
                  <a:prstClr val="black"/>
                </a:solidFill>
                <a:latin typeface="Verdana"/>
                <a:cs typeface="Verdana"/>
              </a:rPr>
              <a:t>rial</a:t>
            </a:r>
            <a:r>
              <a:rPr sz="900" spc="-5" dirty="0" smtClean="0">
                <a:solidFill>
                  <a:prstClr val="black"/>
                </a:solidFill>
                <a:latin typeface="Verdana"/>
                <a:cs typeface="Verdana"/>
              </a:rPr>
              <a:t> H</a:t>
            </a:r>
            <a:r>
              <a:rPr sz="900" spc="-10" dirty="0" smtClean="0">
                <a:solidFill>
                  <a:prstClr val="black"/>
                </a:solidFill>
                <a:latin typeface="Verdana"/>
                <a:cs typeface="Verdana"/>
              </a:rPr>
              <a:t>osp</a:t>
            </a:r>
            <a:r>
              <a:rPr sz="900" spc="5" dirty="0" smtClean="0">
                <a:solidFill>
                  <a:prstClr val="black"/>
                </a:solidFill>
                <a:latin typeface="Verdana"/>
                <a:cs typeface="Verdana"/>
              </a:rPr>
              <a:t>i</a:t>
            </a:r>
            <a:r>
              <a:rPr sz="900" dirty="0" smtClean="0">
                <a:solidFill>
                  <a:prstClr val="black"/>
                </a:solidFill>
                <a:latin typeface="Verdana"/>
                <a:cs typeface="Verdana"/>
              </a:rPr>
              <a:t>tal</a:t>
            </a:r>
            <a:endParaRPr sz="900">
              <a:solidFill>
                <a:prstClr val="black"/>
              </a:solidFill>
              <a:latin typeface="Verdana"/>
              <a:cs typeface="Verdana"/>
            </a:endParaRPr>
          </a:p>
        </p:txBody>
      </p:sp>
      <p:sp>
        <p:nvSpPr>
          <p:cNvPr id="13" name="object 13"/>
          <p:cNvSpPr/>
          <p:nvPr/>
        </p:nvSpPr>
        <p:spPr>
          <a:xfrm>
            <a:off x="4283075" y="5204333"/>
            <a:ext cx="4556125" cy="1724025"/>
          </a:xfrm>
          <a:custGeom>
            <a:avLst/>
            <a:gdLst/>
            <a:ahLst/>
            <a:cxnLst/>
            <a:rect l="l" t="t" r="r" b="b"/>
            <a:pathLst>
              <a:path w="4556125" h="1724025">
                <a:moveTo>
                  <a:pt x="0" y="1724024"/>
                </a:moveTo>
                <a:lnTo>
                  <a:pt x="4556125" y="1724024"/>
                </a:lnTo>
                <a:lnTo>
                  <a:pt x="4556125" y="0"/>
                </a:lnTo>
                <a:lnTo>
                  <a:pt x="0" y="0"/>
                </a:lnTo>
                <a:lnTo>
                  <a:pt x="0" y="1724024"/>
                </a:lnTo>
                <a:close/>
              </a:path>
            </a:pathLst>
          </a:custGeom>
          <a:solidFill>
            <a:srgbClr val="FFFFFF"/>
          </a:solidFill>
        </p:spPr>
        <p:txBody>
          <a:bodyPr wrap="square" lIns="0" tIns="0" rIns="0" bIns="0" rtlCol="0">
            <a:noAutofit/>
          </a:bodyPr>
          <a:lstStyle/>
          <a:p>
            <a:pPr defTabSz="914400"/>
            <a:endParaRPr smtClean="0">
              <a:solidFill>
                <a:prstClr val="black"/>
              </a:solidFill>
            </a:endParaRPr>
          </a:p>
        </p:txBody>
      </p:sp>
      <p:sp>
        <p:nvSpPr>
          <p:cNvPr id="14" name="object 14"/>
          <p:cNvSpPr/>
          <p:nvPr/>
        </p:nvSpPr>
        <p:spPr>
          <a:xfrm>
            <a:off x="4283075" y="5176899"/>
            <a:ext cx="4556125" cy="1724025"/>
          </a:xfrm>
          <a:custGeom>
            <a:avLst/>
            <a:gdLst/>
            <a:ahLst/>
            <a:cxnLst/>
            <a:rect l="l" t="t" r="r" b="b"/>
            <a:pathLst>
              <a:path w="4556125" h="1724025">
                <a:moveTo>
                  <a:pt x="0" y="1724024"/>
                </a:moveTo>
                <a:lnTo>
                  <a:pt x="4556125" y="1724024"/>
                </a:lnTo>
                <a:lnTo>
                  <a:pt x="4556125" y="0"/>
                </a:lnTo>
                <a:lnTo>
                  <a:pt x="0" y="0"/>
                </a:lnTo>
                <a:lnTo>
                  <a:pt x="0" y="1724024"/>
                </a:lnTo>
                <a:close/>
              </a:path>
            </a:pathLst>
          </a:custGeom>
          <a:ln w="25400">
            <a:solidFill>
              <a:srgbClr val="006666"/>
            </a:solidFill>
          </a:ln>
        </p:spPr>
        <p:txBody>
          <a:bodyPr wrap="square" lIns="0" tIns="0" rIns="0" bIns="0" rtlCol="0">
            <a:noAutofit/>
          </a:bodyPr>
          <a:lstStyle/>
          <a:p>
            <a:pPr defTabSz="914400"/>
            <a:endParaRPr smtClean="0">
              <a:solidFill>
                <a:prstClr val="black"/>
              </a:solidFill>
            </a:endParaRPr>
          </a:p>
        </p:txBody>
      </p:sp>
      <p:sp>
        <p:nvSpPr>
          <p:cNvPr id="15" name="object 15"/>
          <p:cNvSpPr txBox="1"/>
          <p:nvPr/>
        </p:nvSpPr>
        <p:spPr>
          <a:xfrm>
            <a:off x="5277103" y="5411723"/>
            <a:ext cx="2642870" cy="201295"/>
          </a:xfrm>
          <a:prstGeom prst="rect">
            <a:avLst/>
          </a:prstGeom>
        </p:spPr>
        <p:txBody>
          <a:bodyPr vert="horz" wrap="square" lIns="0" tIns="0" rIns="0" bIns="0" rtlCol="0">
            <a:noAutofit/>
          </a:bodyPr>
          <a:lstStyle/>
          <a:p>
            <a:pPr marL="12700" defTabSz="914400"/>
            <a:r>
              <a:rPr sz="1200" u="sng" dirty="0" smtClean="0">
                <a:solidFill>
                  <a:prstClr val="black"/>
                </a:solidFill>
                <a:latin typeface="Book Antiqua"/>
                <a:cs typeface="Book Antiqua"/>
              </a:rPr>
              <a:t>WV</a:t>
            </a:r>
            <a:r>
              <a:rPr sz="1200" u="sng" spc="-5" dirty="0" smtClean="0">
                <a:solidFill>
                  <a:prstClr val="black"/>
                </a:solidFill>
                <a:latin typeface="Book Antiqua"/>
                <a:cs typeface="Book Antiqua"/>
              </a:rPr>
              <a:t> </a:t>
            </a:r>
            <a:r>
              <a:rPr sz="1200" u="sng" spc="-20" dirty="0" smtClean="0">
                <a:solidFill>
                  <a:prstClr val="black"/>
                </a:solidFill>
                <a:latin typeface="Book Antiqua"/>
                <a:cs typeface="Book Antiqua"/>
              </a:rPr>
              <a:t>T</a:t>
            </a:r>
            <a:r>
              <a:rPr sz="1200" u="sng" dirty="0" smtClean="0">
                <a:solidFill>
                  <a:prstClr val="black"/>
                </a:solidFill>
                <a:latin typeface="Book Antiqua"/>
                <a:cs typeface="Book Antiqua"/>
              </a:rPr>
              <a:t>e</a:t>
            </a:r>
            <a:r>
              <a:rPr sz="1200" u="sng" spc="5" dirty="0" smtClean="0">
                <a:solidFill>
                  <a:prstClr val="black"/>
                </a:solidFill>
                <a:latin typeface="Book Antiqua"/>
                <a:cs typeface="Book Antiqua"/>
              </a:rPr>
              <a:t>r</a:t>
            </a:r>
            <a:r>
              <a:rPr sz="1200" u="sng" dirty="0" smtClean="0">
                <a:solidFill>
                  <a:prstClr val="black"/>
                </a:solidFill>
                <a:latin typeface="Book Antiqua"/>
                <a:cs typeface="Book Antiqua"/>
              </a:rPr>
              <a:t>tiary</a:t>
            </a:r>
            <a:r>
              <a:rPr sz="1200" u="sng" spc="-25" dirty="0" smtClean="0">
                <a:solidFill>
                  <a:prstClr val="black"/>
                </a:solidFill>
                <a:latin typeface="Book Antiqua"/>
                <a:cs typeface="Book Antiqua"/>
              </a:rPr>
              <a:t> </a:t>
            </a:r>
            <a:r>
              <a:rPr sz="1200" u="sng" spc="-5" dirty="0" smtClean="0">
                <a:solidFill>
                  <a:prstClr val="black"/>
                </a:solidFill>
                <a:latin typeface="Book Antiqua"/>
                <a:cs typeface="Book Antiqua"/>
              </a:rPr>
              <a:t>P</a:t>
            </a:r>
            <a:r>
              <a:rPr sz="1200" u="sng" dirty="0" smtClean="0">
                <a:solidFill>
                  <a:prstClr val="black"/>
                </a:solidFill>
                <a:latin typeface="Book Antiqua"/>
                <a:cs typeface="Book Antiqua"/>
              </a:rPr>
              <a:t>e</a:t>
            </a:r>
            <a:r>
              <a:rPr sz="1200" u="sng" spc="5" dirty="0" smtClean="0">
                <a:solidFill>
                  <a:prstClr val="black"/>
                </a:solidFill>
                <a:latin typeface="Book Antiqua"/>
                <a:cs typeface="Book Antiqua"/>
              </a:rPr>
              <a:t>r</a:t>
            </a:r>
            <a:r>
              <a:rPr sz="1200" u="sng" dirty="0" smtClean="0">
                <a:solidFill>
                  <a:prstClr val="black"/>
                </a:solidFill>
                <a:latin typeface="Book Antiqua"/>
                <a:cs typeface="Book Antiqua"/>
              </a:rPr>
              <a:t>i</a:t>
            </a:r>
            <a:r>
              <a:rPr sz="1200" u="sng" spc="-5" dirty="0" smtClean="0">
                <a:solidFill>
                  <a:prstClr val="black"/>
                </a:solidFill>
                <a:latin typeface="Book Antiqua"/>
                <a:cs typeface="Book Antiqua"/>
              </a:rPr>
              <a:t>n</a:t>
            </a:r>
            <a:r>
              <a:rPr sz="1200" u="sng" dirty="0" smtClean="0">
                <a:solidFill>
                  <a:prstClr val="black"/>
                </a:solidFill>
                <a:latin typeface="Book Antiqua"/>
                <a:cs typeface="Book Antiqua"/>
              </a:rPr>
              <a:t>atal Referral</a:t>
            </a:r>
            <a:r>
              <a:rPr sz="1200" u="sng" spc="-15" dirty="0" smtClean="0">
                <a:solidFill>
                  <a:prstClr val="black"/>
                </a:solidFill>
                <a:latin typeface="Book Antiqua"/>
                <a:cs typeface="Book Antiqua"/>
              </a:rPr>
              <a:t> </a:t>
            </a:r>
            <a:r>
              <a:rPr sz="1200" u="sng" dirty="0" smtClean="0">
                <a:solidFill>
                  <a:prstClr val="black"/>
                </a:solidFill>
                <a:latin typeface="Book Antiqua"/>
                <a:cs typeface="Book Antiqua"/>
              </a:rPr>
              <a:t>Cente</a:t>
            </a:r>
            <a:r>
              <a:rPr sz="1200" u="sng" spc="5" dirty="0" smtClean="0">
                <a:solidFill>
                  <a:prstClr val="black"/>
                </a:solidFill>
                <a:latin typeface="Book Antiqua"/>
                <a:cs typeface="Book Antiqua"/>
              </a:rPr>
              <a:t>r</a:t>
            </a:r>
            <a:r>
              <a:rPr sz="1200" u="sng" spc="-5" dirty="0" smtClean="0">
                <a:solidFill>
                  <a:prstClr val="black"/>
                </a:solidFill>
                <a:latin typeface="Book Antiqua"/>
                <a:cs typeface="Book Antiqua"/>
              </a:rPr>
              <a:t>s</a:t>
            </a:r>
            <a:endParaRPr sz="1200" dirty="0">
              <a:solidFill>
                <a:prstClr val="black"/>
              </a:solidFill>
              <a:latin typeface="Book Antiqua"/>
              <a:cs typeface="Book Antiqua"/>
            </a:endParaRPr>
          </a:p>
        </p:txBody>
      </p:sp>
      <p:sp>
        <p:nvSpPr>
          <p:cNvPr id="16" name="object 16"/>
          <p:cNvSpPr txBox="1"/>
          <p:nvPr/>
        </p:nvSpPr>
        <p:spPr>
          <a:xfrm>
            <a:off x="5277103" y="5823203"/>
            <a:ext cx="1264920" cy="201295"/>
          </a:xfrm>
          <a:prstGeom prst="rect">
            <a:avLst/>
          </a:prstGeom>
        </p:spPr>
        <p:txBody>
          <a:bodyPr vert="horz" wrap="square" lIns="0" tIns="0" rIns="0" bIns="0" rtlCol="0">
            <a:noAutofit/>
          </a:bodyPr>
          <a:lstStyle/>
          <a:p>
            <a:pPr marL="12700" defTabSz="914400"/>
            <a:r>
              <a:rPr sz="1200" spc="-10" dirty="0" smtClean="0">
                <a:solidFill>
                  <a:prstClr val="black"/>
                </a:solidFill>
                <a:latin typeface="Book Antiqua"/>
                <a:cs typeface="Book Antiqua"/>
              </a:rPr>
              <a:t>Telemedi</a:t>
            </a:r>
            <a:r>
              <a:rPr sz="1200" spc="-15" dirty="0" smtClean="0">
                <a:solidFill>
                  <a:prstClr val="black"/>
                </a:solidFill>
                <a:latin typeface="Book Antiqua"/>
                <a:cs typeface="Book Antiqua"/>
              </a:rPr>
              <a:t>c</a:t>
            </a:r>
            <a:r>
              <a:rPr sz="1200" dirty="0" smtClean="0">
                <a:solidFill>
                  <a:prstClr val="black"/>
                </a:solidFill>
                <a:latin typeface="Book Antiqua"/>
                <a:cs typeface="Book Antiqua"/>
              </a:rPr>
              <a:t>i</a:t>
            </a:r>
            <a:r>
              <a:rPr sz="1200" spc="-5" dirty="0" smtClean="0">
                <a:solidFill>
                  <a:prstClr val="black"/>
                </a:solidFill>
                <a:latin typeface="Book Antiqua"/>
                <a:cs typeface="Book Antiqua"/>
              </a:rPr>
              <a:t>n</a:t>
            </a:r>
            <a:r>
              <a:rPr sz="1200" dirty="0" smtClean="0">
                <a:solidFill>
                  <a:prstClr val="black"/>
                </a:solidFill>
                <a:latin typeface="Book Antiqua"/>
                <a:cs typeface="Book Antiqua"/>
              </a:rPr>
              <a:t>e</a:t>
            </a:r>
            <a:r>
              <a:rPr sz="1200" spc="35" dirty="0" smtClean="0">
                <a:solidFill>
                  <a:prstClr val="black"/>
                </a:solidFill>
                <a:latin typeface="Book Antiqua"/>
                <a:cs typeface="Book Antiqua"/>
              </a:rPr>
              <a:t> </a:t>
            </a:r>
            <a:r>
              <a:rPr sz="1200" spc="-10" dirty="0" smtClean="0">
                <a:solidFill>
                  <a:prstClr val="black"/>
                </a:solidFill>
                <a:latin typeface="Book Antiqua"/>
                <a:cs typeface="Book Antiqua"/>
              </a:rPr>
              <a:t>s</a:t>
            </a:r>
            <a:r>
              <a:rPr sz="1200" dirty="0" smtClean="0">
                <a:solidFill>
                  <a:prstClr val="black"/>
                </a:solidFill>
                <a:latin typeface="Book Antiqua"/>
                <a:cs typeface="Book Antiqua"/>
              </a:rPr>
              <a:t>it</a:t>
            </a:r>
            <a:r>
              <a:rPr sz="1200" spc="-10" dirty="0" smtClean="0">
                <a:solidFill>
                  <a:prstClr val="black"/>
                </a:solidFill>
                <a:latin typeface="Book Antiqua"/>
                <a:cs typeface="Book Antiqua"/>
              </a:rPr>
              <a:t>es</a:t>
            </a:r>
            <a:endParaRPr sz="1200">
              <a:solidFill>
                <a:prstClr val="black"/>
              </a:solidFill>
              <a:latin typeface="Book Antiqua"/>
              <a:cs typeface="Book Antiqua"/>
            </a:endParaRPr>
          </a:p>
        </p:txBody>
      </p:sp>
      <p:sp>
        <p:nvSpPr>
          <p:cNvPr id="17" name="object 17"/>
          <p:cNvSpPr/>
          <p:nvPr/>
        </p:nvSpPr>
        <p:spPr>
          <a:xfrm>
            <a:off x="4807077" y="5996178"/>
            <a:ext cx="481838" cy="0"/>
          </a:xfrm>
          <a:custGeom>
            <a:avLst/>
            <a:gdLst/>
            <a:ahLst/>
            <a:cxnLst/>
            <a:rect l="l" t="t" r="r" b="b"/>
            <a:pathLst>
              <a:path w="481838">
                <a:moveTo>
                  <a:pt x="0" y="0"/>
                </a:moveTo>
                <a:lnTo>
                  <a:pt x="481838" y="0"/>
                </a:lnTo>
              </a:path>
            </a:pathLst>
          </a:custGeom>
          <a:ln w="11938">
            <a:solidFill>
              <a:srgbClr val="000000"/>
            </a:solidFill>
          </a:ln>
        </p:spPr>
        <p:txBody>
          <a:bodyPr wrap="square" lIns="0" tIns="0" rIns="0" bIns="0" rtlCol="0">
            <a:noAutofit/>
          </a:bodyPr>
          <a:lstStyle/>
          <a:p>
            <a:pPr defTabSz="914400"/>
            <a:endParaRPr smtClean="0">
              <a:solidFill>
                <a:prstClr val="black"/>
              </a:solidFill>
            </a:endParaRPr>
          </a:p>
        </p:txBody>
      </p:sp>
      <p:sp>
        <p:nvSpPr>
          <p:cNvPr id="18" name="object 18"/>
          <p:cNvSpPr/>
          <p:nvPr/>
        </p:nvSpPr>
        <p:spPr>
          <a:xfrm>
            <a:off x="4374515" y="5996178"/>
            <a:ext cx="168783" cy="0"/>
          </a:xfrm>
          <a:custGeom>
            <a:avLst/>
            <a:gdLst/>
            <a:ahLst/>
            <a:cxnLst/>
            <a:rect l="l" t="t" r="r" b="b"/>
            <a:pathLst>
              <a:path w="168783">
                <a:moveTo>
                  <a:pt x="0" y="0"/>
                </a:moveTo>
                <a:lnTo>
                  <a:pt x="168783" y="0"/>
                </a:lnTo>
              </a:path>
            </a:pathLst>
          </a:custGeom>
          <a:ln w="11938">
            <a:solidFill>
              <a:srgbClr val="000000"/>
            </a:solidFill>
          </a:ln>
        </p:spPr>
        <p:txBody>
          <a:bodyPr wrap="square" lIns="0" tIns="0" rIns="0" bIns="0" rtlCol="0">
            <a:noAutofit/>
          </a:bodyPr>
          <a:lstStyle/>
          <a:p>
            <a:pPr defTabSz="914400"/>
            <a:endParaRPr smtClean="0">
              <a:solidFill>
                <a:prstClr val="black"/>
              </a:solidFill>
            </a:endParaRPr>
          </a:p>
        </p:txBody>
      </p:sp>
      <p:sp>
        <p:nvSpPr>
          <p:cNvPr id="19" name="object 19"/>
          <p:cNvSpPr txBox="1"/>
          <p:nvPr/>
        </p:nvSpPr>
        <p:spPr>
          <a:xfrm>
            <a:off x="5277103" y="6188964"/>
            <a:ext cx="2899410" cy="201295"/>
          </a:xfrm>
          <a:prstGeom prst="rect">
            <a:avLst/>
          </a:prstGeom>
        </p:spPr>
        <p:txBody>
          <a:bodyPr vert="horz" wrap="square" lIns="0" tIns="0" rIns="0" bIns="0" rtlCol="0">
            <a:noAutofit/>
          </a:bodyPr>
          <a:lstStyle/>
          <a:p>
            <a:pPr marL="12700" defTabSz="914400"/>
            <a:r>
              <a:rPr sz="1200" dirty="0" smtClean="0">
                <a:solidFill>
                  <a:prstClr val="black"/>
                </a:solidFill>
                <a:latin typeface="Book Antiqua"/>
                <a:cs typeface="Book Antiqua"/>
              </a:rPr>
              <a:t>WV</a:t>
            </a:r>
            <a:r>
              <a:rPr sz="1200" spc="-5" dirty="0" smtClean="0">
                <a:solidFill>
                  <a:prstClr val="black"/>
                </a:solidFill>
                <a:latin typeface="Book Antiqua"/>
                <a:cs typeface="Book Antiqua"/>
              </a:rPr>
              <a:t> </a:t>
            </a:r>
            <a:r>
              <a:rPr sz="1200" dirty="0" smtClean="0">
                <a:solidFill>
                  <a:prstClr val="black"/>
                </a:solidFill>
                <a:latin typeface="Book Antiqua"/>
                <a:cs typeface="Book Antiqua"/>
              </a:rPr>
              <a:t>Ob</a:t>
            </a:r>
            <a:r>
              <a:rPr sz="1200" spc="-10" dirty="0" smtClean="0">
                <a:solidFill>
                  <a:prstClr val="black"/>
                </a:solidFill>
                <a:latin typeface="Book Antiqua"/>
                <a:cs typeface="Book Antiqua"/>
              </a:rPr>
              <a:t>s</a:t>
            </a:r>
            <a:r>
              <a:rPr sz="1200" dirty="0" smtClean="0">
                <a:solidFill>
                  <a:prstClr val="black"/>
                </a:solidFill>
                <a:latin typeface="Book Antiqua"/>
                <a:cs typeface="Book Antiqua"/>
              </a:rPr>
              <a:t>tetr</a:t>
            </a:r>
            <a:r>
              <a:rPr sz="1200" spc="-5" dirty="0" smtClean="0">
                <a:solidFill>
                  <a:prstClr val="black"/>
                </a:solidFill>
                <a:latin typeface="Book Antiqua"/>
                <a:cs typeface="Book Antiqua"/>
              </a:rPr>
              <a:t>ic</a:t>
            </a:r>
            <a:r>
              <a:rPr sz="1200" spc="-20" dirty="0" smtClean="0">
                <a:solidFill>
                  <a:prstClr val="black"/>
                </a:solidFill>
                <a:latin typeface="Book Antiqua"/>
                <a:cs typeface="Book Antiqua"/>
              </a:rPr>
              <a:t> </a:t>
            </a:r>
            <a:r>
              <a:rPr sz="1200" spc="-10" dirty="0" smtClean="0">
                <a:solidFill>
                  <a:prstClr val="black"/>
                </a:solidFill>
                <a:latin typeface="Book Antiqua"/>
                <a:cs typeface="Book Antiqua"/>
              </a:rPr>
              <a:t>Hos</a:t>
            </a:r>
            <a:r>
              <a:rPr sz="1200" spc="-15" dirty="0" smtClean="0">
                <a:solidFill>
                  <a:prstClr val="black"/>
                </a:solidFill>
                <a:latin typeface="Book Antiqua"/>
                <a:cs typeface="Book Antiqua"/>
              </a:rPr>
              <a:t>p</a:t>
            </a:r>
            <a:r>
              <a:rPr sz="1200" dirty="0" smtClean="0">
                <a:solidFill>
                  <a:prstClr val="black"/>
                </a:solidFill>
                <a:latin typeface="Book Antiqua"/>
                <a:cs typeface="Book Antiqua"/>
              </a:rPr>
              <a:t>it</a:t>
            </a:r>
            <a:r>
              <a:rPr sz="1200" spc="-5" dirty="0" smtClean="0">
                <a:solidFill>
                  <a:prstClr val="black"/>
                </a:solidFill>
                <a:latin typeface="Book Antiqua"/>
                <a:cs typeface="Book Antiqua"/>
              </a:rPr>
              <a:t>als</a:t>
            </a:r>
            <a:r>
              <a:rPr sz="1200" spc="5" dirty="0" smtClean="0">
                <a:solidFill>
                  <a:prstClr val="black"/>
                </a:solidFill>
                <a:latin typeface="Book Antiqua"/>
                <a:cs typeface="Book Antiqua"/>
              </a:rPr>
              <a:t> </a:t>
            </a:r>
            <a:r>
              <a:rPr sz="1200" spc="-10" dirty="0" smtClean="0">
                <a:solidFill>
                  <a:prstClr val="black"/>
                </a:solidFill>
                <a:latin typeface="Book Antiqua"/>
                <a:cs typeface="Book Antiqua"/>
              </a:rPr>
              <a:t>Telemedi</a:t>
            </a:r>
            <a:r>
              <a:rPr sz="1200" spc="-15" dirty="0" smtClean="0">
                <a:solidFill>
                  <a:prstClr val="black"/>
                </a:solidFill>
                <a:latin typeface="Book Antiqua"/>
                <a:cs typeface="Book Antiqua"/>
              </a:rPr>
              <a:t>c</a:t>
            </a:r>
            <a:r>
              <a:rPr sz="1200" dirty="0" smtClean="0">
                <a:solidFill>
                  <a:prstClr val="black"/>
                </a:solidFill>
                <a:latin typeface="Book Antiqua"/>
                <a:cs typeface="Book Antiqua"/>
              </a:rPr>
              <a:t>i</a:t>
            </a:r>
            <a:r>
              <a:rPr sz="1200" spc="-5" dirty="0" smtClean="0">
                <a:solidFill>
                  <a:prstClr val="black"/>
                </a:solidFill>
                <a:latin typeface="Book Antiqua"/>
                <a:cs typeface="Book Antiqua"/>
              </a:rPr>
              <a:t>n</a:t>
            </a:r>
            <a:r>
              <a:rPr sz="1200" dirty="0" smtClean="0">
                <a:solidFill>
                  <a:prstClr val="black"/>
                </a:solidFill>
                <a:latin typeface="Book Antiqua"/>
                <a:cs typeface="Book Antiqua"/>
              </a:rPr>
              <a:t>e</a:t>
            </a:r>
            <a:r>
              <a:rPr sz="1200" spc="35" dirty="0" smtClean="0">
                <a:solidFill>
                  <a:prstClr val="black"/>
                </a:solidFill>
                <a:latin typeface="Book Antiqua"/>
                <a:cs typeface="Book Antiqua"/>
              </a:rPr>
              <a:t> </a:t>
            </a:r>
            <a:r>
              <a:rPr sz="1200" spc="-10" dirty="0" smtClean="0">
                <a:solidFill>
                  <a:prstClr val="black"/>
                </a:solidFill>
                <a:latin typeface="Book Antiqua"/>
                <a:cs typeface="Book Antiqua"/>
              </a:rPr>
              <a:t>s</a:t>
            </a:r>
            <a:r>
              <a:rPr sz="1200" dirty="0" smtClean="0">
                <a:solidFill>
                  <a:prstClr val="black"/>
                </a:solidFill>
                <a:latin typeface="Book Antiqua"/>
                <a:cs typeface="Book Antiqua"/>
              </a:rPr>
              <a:t>it</a:t>
            </a:r>
            <a:r>
              <a:rPr sz="1200" spc="-10" dirty="0" smtClean="0">
                <a:solidFill>
                  <a:prstClr val="black"/>
                </a:solidFill>
                <a:latin typeface="Book Antiqua"/>
                <a:cs typeface="Book Antiqua"/>
              </a:rPr>
              <a:t>es</a:t>
            </a:r>
            <a:endParaRPr sz="1200">
              <a:solidFill>
                <a:prstClr val="black"/>
              </a:solidFill>
              <a:latin typeface="Book Antiqua"/>
              <a:cs typeface="Book Antiqua"/>
            </a:endParaRPr>
          </a:p>
        </p:txBody>
      </p:sp>
      <p:sp>
        <p:nvSpPr>
          <p:cNvPr id="20" name="object 20"/>
          <p:cNvSpPr txBox="1"/>
          <p:nvPr/>
        </p:nvSpPr>
        <p:spPr>
          <a:xfrm>
            <a:off x="5277103" y="6554723"/>
            <a:ext cx="2402840" cy="201295"/>
          </a:xfrm>
          <a:prstGeom prst="rect">
            <a:avLst/>
          </a:prstGeom>
        </p:spPr>
        <p:txBody>
          <a:bodyPr vert="horz" wrap="square" lIns="0" tIns="0" rIns="0" bIns="0" rtlCol="0">
            <a:noAutofit/>
          </a:bodyPr>
          <a:lstStyle/>
          <a:p>
            <a:pPr marL="12700" defTabSz="914400"/>
            <a:r>
              <a:rPr sz="1200" spc="-5" dirty="0" smtClean="0">
                <a:solidFill>
                  <a:prstClr val="black"/>
                </a:solidFill>
                <a:latin typeface="Book Antiqua"/>
                <a:cs typeface="Book Antiqua"/>
              </a:rPr>
              <a:t>P</a:t>
            </a:r>
            <a:r>
              <a:rPr sz="1200" dirty="0" smtClean="0">
                <a:solidFill>
                  <a:prstClr val="black"/>
                </a:solidFill>
                <a:latin typeface="Book Antiqua"/>
                <a:cs typeface="Book Antiqua"/>
              </a:rPr>
              <a:t>renatal Cli</a:t>
            </a:r>
            <a:r>
              <a:rPr sz="1200" spc="-5" dirty="0" smtClean="0">
                <a:solidFill>
                  <a:prstClr val="black"/>
                </a:solidFill>
                <a:latin typeface="Book Antiqua"/>
                <a:cs typeface="Book Antiqua"/>
              </a:rPr>
              <a:t>ni</a:t>
            </a:r>
            <a:r>
              <a:rPr sz="1200" spc="-20" dirty="0" smtClean="0">
                <a:solidFill>
                  <a:prstClr val="black"/>
                </a:solidFill>
                <a:latin typeface="Book Antiqua"/>
                <a:cs typeface="Book Antiqua"/>
              </a:rPr>
              <a:t>c</a:t>
            </a:r>
            <a:r>
              <a:rPr sz="1200" spc="-5" dirty="0" smtClean="0">
                <a:solidFill>
                  <a:prstClr val="black"/>
                </a:solidFill>
                <a:latin typeface="Book Antiqua"/>
                <a:cs typeface="Book Antiqua"/>
              </a:rPr>
              <a:t>s</a:t>
            </a:r>
            <a:r>
              <a:rPr sz="1200" spc="15" dirty="0" smtClean="0">
                <a:solidFill>
                  <a:prstClr val="black"/>
                </a:solidFill>
                <a:latin typeface="Book Antiqua"/>
                <a:cs typeface="Book Antiqua"/>
              </a:rPr>
              <a:t> </a:t>
            </a:r>
            <a:r>
              <a:rPr sz="1200" spc="-10" dirty="0" smtClean="0">
                <a:solidFill>
                  <a:prstClr val="black"/>
                </a:solidFill>
                <a:latin typeface="Book Antiqua"/>
                <a:cs typeface="Book Antiqua"/>
              </a:rPr>
              <a:t>Telemedi</a:t>
            </a:r>
            <a:r>
              <a:rPr sz="1200" spc="-15" dirty="0" smtClean="0">
                <a:solidFill>
                  <a:prstClr val="black"/>
                </a:solidFill>
                <a:latin typeface="Book Antiqua"/>
                <a:cs typeface="Book Antiqua"/>
              </a:rPr>
              <a:t>c</a:t>
            </a:r>
            <a:r>
              <a:rPr sz="1200" dirty="0" smtClean="0">
                <a:solidFill>
                  <a:prstClr val="black"/>
                </a:solidFill>
                <a:latin typeface="Book Antiqua"/>
                <a:cs typeface="Book Antiqua"/>
              </a:rPr>
              <a:t>i</a:t>
            </a:r>
            <a:r>
              <a:rPr sz="1200" spc="-5" dirty="0" smtClean="0">
                <a:solidFill>
                  <a:prstClr val="black"/>
                </a:solidFill>
                <a:latin typeface="Book Antiqua"/>
                <a:cs typeface="Book Antiqua"/>
              </a:rPr>
              <a:t>n</a:t>
            </a:r>
            <a:r>
              <a:rPr sz="1200" dirty="0" smtClean="0">
                <a:solidFill>
                  <a:prstClr val="black"/>
                </a:solidFill>
                <a:latin typeface="Book Antiqua"/>
                <a:cs typeface="Book Antiqua"/>
              </a:rPr>
              <a:t>e </a:t>
            </a:r>
            <a:r>
              <a:rPr sz="1200" spc="35" dirty="0" smtClean="0">
                <a:solidFill>
                  <a:prstClr val="black"/>
                </a:solidFill>
                <a:latin typeface="Book Antiqua"/>
                <a:cs typeface="Book Antiqua"/>
              </a:rPr>
              <a:t> </a:t>
            </a:r>
            <a:r>
              <a:rPr sz="1200" spc="-10" dirty="0" smtClean="0">
                <a:solidFill>
                  <a:prstClr val="black"/>
                </a:solidFill>
                <a:latin typeface="Book Antiqua"/>
                <a:cs typeface="Book Antiqua"/>
              </a:rPr>
              <a:t>s</a:t>
            </a:r>
            <a:r>
              <a:rPr sz="1200" dirty="0" smtClean="0">
                <a:solidFill>
                  <a:prstClr val="black"/>
                </a:solidFill>
                <a:latin typeface="Book Antiqua"/>
                <a:cs typeface="Book Antiqua"/>
              </a:rPr>
              <a:t>it</a:t>
            </a:r>
            <a:r>
              <a:rPr sz="1200" spc="-10" dirty="0" smtClean="0">
                <a:solidFill>
                  <a:prstClr val="black"/>
                </a:solidFill>
                <a:latin typeface="Book Antiqua"/>
                <a:cs typeface="Book Antiqua"/>
              </a:rPr>
              <a:t>es</a:t>
            </a:r>
            <a:endParaRPr sz="1200">
              <a:solidFill>
                <a:prstClr val="black"/>
              </a:solidFill>
              <a:latin typeface="Book Antiqua"/>
              <a:cs typeface="Book Antiqua"/>
            </a:endParaRPr>
          </a:p>
        </p:txBody>
      </p:sp>
      <p:sp>
        <p:nvSpPr>
          <p:cNvPr id="21" name="object 21"/>
          <p:cNvSpPr/>
          <p:nvPr/>
        </p:nvSpPr>
        <p:spPr>
          <a:xfrm>
            <a:off x="1784350" y="3975100"/>
            <a:ext cx="334010" cy="265811"/>
          </a:xfrm>
          <a:custGeom>
            <a:avLst/>
            <a:gdLst/>
            <a:ahLst/>
            <a:cxnLst/>
            <a:rect l="l" t="t" r="r" b="b"/>
            <a:pathLst>
              <a:path w="334010" h="265811">
                <a:moveTo>
                  <a:pt x="165988" y="0"/>
                </a:moveTo>
                <a:lnTo>
                  <a:pt x="125730" y="98679"/>
                </a:lnTo>
                <a:lnTo>
                  <a:pt x="125730" y="100456"/>
                </a:lnTo>
                <a:lnTo>
                  <a:pt x="0" y="100456"/>
                </a:lnTo>
                <a:lnTo>
                  <a:pt x="102107" y="165354"/>
                </a:lnTo>
                <a:lnTo>
                  <a:pt x="62864" y="265811"/>
                </a:lnTo>
                <a:lnTo>
                  <a:pt x="165988" y="204469"/>
                </a:lnTo>
                <a:lnTo>
                  <a:pt x="245150" y="204469"/>
                </a:lnTo>
                <a:lnTo>
                  <a:pt x="229869" y="165354"/>
                </a:lnTo>
                <a:lnTo>
                  <a:pt x="334010" y="98679"/>
                </a:lnTo>
                <a:lnTo>
                  <a:pt x="203326" y="98679"/>
                </a:lnTo>
                <a:lnTo>
                  <a:pt x="165988" y="0"/>
                </a:lnTo>
                <a:close/>
              </a:path>
              <a:path w="334010" h="265811">
                <a:moveTo>
                  <a:pt x="245150" y="204469"/>
                </a:moveTo>
                <a:lnTo>
                  <a:pt x="165988" y="204469"/>
                </a:lnTo>
                <a:lnTo>
                  <a:pt x="269113" y="265811"/>
                </a:lnTo>
                <a:lnTo>
                  <a:pt x="245150" y="204469"/>
                </a:lnTo>
                <a:close/>
              </a:path>
            </a:pathLst>
          </a:custGeom>
          <a:solidFill>
            <a:srgbClr val="FF0000"/>
          </a:solidFill>
        </p:spPr>
        <p:txBody>
          <a:bodyPr wrap="square" lIns="0" tIns="0" rIns="0" bIns="0" rtlCol="0">
            <a:noAutofit/>
          </a:bodyPr>
          <a:lstStyle/>
          <a:p>
            <a:pPr defTabSz="914400"/>
            <a:endParaRPr smtClean="0">
              <a:solidFill>
                <a:prstClr val="black"/>
              </a:solidFill>
            </a:endParaRPr>
          </a:p>
        </p:txBody>
      </p:sp>
      <p:sp>
        <p:nvSpPr>
          <p:cNvPr id="22" name="object 22"/>
          <p:cNvSpPr/>
          <p:nvPr/>
        </p:nvSpPr>
        <p:spPr>
          <a:xfrm>
            <a:off x="1784350" y="3975100"/>
            <a:ext cx="334010" cy="265811"/>
          </a:xfrm>
          <a:custGeom>
            <a:avLst/>
            <a:gdLst/>
            <a:ahLst/>
            <a:cxnLst/>
            <a:rect l="l" t="t" r="r" b="b"/>
            <a:pathLst>
              <a:path w="334010" h="265811">
                <a:moveTo>
                  <a:pt x="165988" y="0"/>
                </a:moveTo>
                <a:lnTo>
                  <a:pt x="203326" y="98679"/>
                </a:lnTo>
                <a:lnTo>
                  <a:pt x="334010" y="98679"/>
                </a:lnTo>
                <a:lnTo>
                  <a:pt x="229869" y="165354"/>
                </a:lnTo>
                <a:lnTo>
                  <a:pt x="269113" y="265811"/>
                </a:lnTo>
                <a:lnTo>
                  <a:pt x="165988" y="204469"/>
                </a:lnTo>
                <a:lnTo>
                  <a:pt x="62864" y="265811"/>
                </a:lnTo>
                <a:lnTo>
                  <a:pt x="102107" y="165354"/>
                </a:lnTo>
                <a:lnTo>
                  <a:pt x="0" y="100456"/>
                </a:lnTo>
                <a:lnTo>
                  <a:pt x="125730" y="100456"/>
                </a:lnTo>
                <a:lnTo>
                  <a:pt x="125730" y="98679"/>
                </a:lnTo>
                <a:lnTo>
                  <a:pt x="165988" y="0"/>
                </a:lnTo>
              </a:path>
            </a:pathLst>
          </a:custGeom>
          <a:ln w="12700">
            <a:solidFill>
              <a:srgbClr val="FF0000"/>
            </a:solidFill>
          </a:ln>
        </p:spPr>
        <p:txBody>
          <a:bodyPr wrap="square" lIns="0" tIns="0" rIns="0" bIns="0" rtlCol="0">
            <a:noAutofit/>
          </a:bodyPr>
          <a:lstStyle/>
          <a:p>
            <a:pPr defTabSz="914400"/>
            <a:endParaRPr smtClean="0">
              <a:solidFill>
                <a:prstClr val="black"/>
              </a:solidFill>
            </a:endParaRPr>
          </a:p>
        </p:txBody>
      </p:sp>
      <p:sp>
        <p:nvSpPr>
          <p:cNvPr id="23" name="object 23"/>
          <p:cNvSpPr/>
          <p:nvPr/>
        </p:nvSpPr>
        <p:spPr>
          <a:xfrm>
            <a:off x="4572000" y="5486400"/>
            <a:ext cx="334010" cy="265811"/>
          </a:xfrm>
          <a:custGeom>
            <a:avLst/>
            <a:gdLst/>
            <a:ahLst/>
            <a:cxnLst/>
            <a:rect l="l" t="t" r="r" b="b"/>
            <a:pathLst>
              <a:path w="334010" h="265811">
                <a:moveTo>
                  <a:pt x="165988" y="0"/>
                </a:moveTo>
                <a:lnTo>
                  <a:pt x="125729" y="98678"/>
                </a:lnTo>
                <a:lnTo>
                  <a:pt x="125729" y="100456"/>
                </a:lnTo>
                <a:lnTo>
                  <a:pt x="0" y="100456"/>
                </a:lnTo>
                <a:lnTo>
                  <a:pt x="102108" y="165353"/>
                </a:lnTo>
                <a:lnTo>
                  <a:pt x="62864" y="265811"/>
                </a:lnTo>
                <a:lnTo>
                  <a:pt x="165988" y="204469"/>
                </a:lnTo>
                <a:lnTo>
                  <a:pt x="245150" y="204469"/>
                </a:lnTo>
                <a:lnTo>
                  <a:pt x="229870" y="165353"/>
                </a:lnTo>
                <a:lnTo>
                  <a:pt x="334010" y="98678"/>
                </a:lnTo>
                <a:lnTo>
                  <a:pt x="203326" y="98678"/>
                </a:lnTo>
                <a:lnTo>
                  <a:pt x="165988" y="0"/>
                </a:lnTo>
                <a:close/>
              </a:path>
              <a:path w="334010" h="265811">
                <a:moveTo>
                  <a:pt x="245150" y="204469"/>
                </a:moveTo>
                <a:lnTo>
                  <a:pt x="165988" y="204469"/>
                </a:lnTo>
                <a:lnTo>
                  <a:pt x="269113" y="265811"/>
                </a:lnTo>
                <a:lnTo>
                  <a:pt x="245150" y="204469"/>
                </a:lnTo>
                <a:close/>
              </a:path>
            </a:pathLst>
          </a:custGeom>
          <a:solidFill>
            <a:srgbClr val="FF0000"/>
          </a:solidFill>
        </p:spPr>
        <p:txBody>
          <a:bodyPr wrap="square" lIns="0" tIns="0" rIns="0" bIns="0" rtlCol="0">
            <a:noAutofit/>
          </a:bodyPr>
          <a:lstStyle/>
          <a:p>
            <a:pPr defTabSz="914400"/>
            <a:endParaRPr smtClean="0">
              <a:solidFill>
                <a:prstClr val="black"/>
              </a:solidFill>
            </a:endParaRPr>
          </a:p>
        </p:txBody>
      </p:sp>
      <p:sp>
        <p:nvSpPr>
          <p:cNvPr id="24" name="object 24"/>
          <p:cNvSpPr/>
          <p:nvPr/>
        </p:nvSpPr>
        <p:spPr>
          <a:xfrm>
            <a:off x="4572000" y="5486400"/>
            <a:ext cx="334010" cy="265811"/>
          </a:xfrm>
          <a:custGeom>
            <a:avLst/>
            <a:gdLst/>
            <a:ahLst/>
            <a:cxnLst/>
            <a:rect l="l" t="t" r="r" b="b"/>
            <a:pathLst>
              <a:path w="334010" h="265811">
                <a:moveTo>
                  <a:pt x="165988" y="0"/>
                </a:moveTo>
                <a:lnTo>
                  <a:pt x="203326" y="98678"/>
                </a:lnTo>
                <a:lnTo>
                  <a:pt x="334010" y="98678"/>
                </a:lnTo>
                <a:lnTo>
                  <a:pt x="229870" y="165353"/>
                </a:lnTo>
                <a:lnTo>
                  <a:pt x="269113" y="265811"/>
                </a:lnTo>
                <a:lnTo>
                  <a:pt x="165988" y="204469"/>
                </a:lnTo>
                <a:lnTo>
                  <a:pt x="62864" y="265811"/>
                </a:lnTo>
                <a:lnTo>
                  <a:pt x="102108" y="165353"/>
                </a:lnTo>
                <a:lnTo>
                  <a:pt x="0" y="100456"/>
                </a:lnTo>
                <a:lnTo>
                  <a:pt x="125729" y="100456"/>
                </a:lnTo>
                <a:lnTo>
                  <a:pt x="125729" y="98678"/>
                </a:lnTo>
                <a:lnTo>
                  <a:pt x="165988" y="0"/>
                </a:lnTo>
              </a:path>
            </a:pathLst>
          </a:custGeom>
          <a:ln w="12700">
            <a:solidFill>
              <a:srgbClr val="FF0000"/>
            </a:solidFill>
          </a:ln>
        </p:spPr>
        <p:txBody>
          <a:bodyPr wrap="square" lIns="0" tIns="0" rIns="0" bIns="0" rtlCol="0">
            <a:noAutofit/>
          </a:bodyPr>
          <a:lstStyle/>
          <a:p>
            <a:pPr defTabSz="914400"/>
            <a:endParaRPr smtClean="0">
              <a:solidFill>
                <a:prstClr val="black"/>
              </a:solidFill>
            </a:endParaRPr>
          </a:p>
        </p:txBody>
      </p:sp>
      <p:sp>
        <p:nvSpPr>
          <p:cNvPr id="25" name="object 25"/>
          <p:cNvSpPr txBox="1"/>
          <p:nvPr/>
        </p:nvSpPr>
        <p:spPr>
          <a:xfrm>
            <a:off x="570077" y="348741"/>
            <a:ext cx="6316980" cy="797560"/>
          </a:xfrm>
          <a:prstGeom prst="rect">
            <a:avLst/>
          </a:prstGeom>
        </p:spPr>
        <p:txBody>
          <a:bodyPr vert="horz" wrap="square" lIns="0" tIns="0" rIns="0" bIns="0" rtlCol="0">
            <a:noAutofit/>
          </a:bodyPr>
          <a:lstStyle/>
          <a:p>
            <a:pPr marL="107950" algn="ctr" defTabSz="914400"/>
            <a:r>
              <a:rPr sz="2800" i="1" spc="-20" dirty="0" smtClean="0">
                <a:solidFill>
                  <a:srgbClr val="006666"/>
                </a:solidFill>
                <a:latin typeface="Verdana"/>
                <a:cs typeface="Verdana"/>
              </a:rPr>
              <a:t>Co</a:t>
            </a:r>
            <a:r>
              <a:rPr sz="2800" i="1" spc="-35" dirty="0" smtClean="0">
                <a:solidFill>
                  <a:srgbClr val="006666"/>
                </a:solidFill>
                <a:latin typeface="Verdana"/>
                <a:cs typeface="Verdana"/>
              </a:rPr>
              <a:t>n</a:t>
            </a:r>
            <a:r>
              <a:rPr sz="2800" i="1" spc="-20" dirty="0" smtClean="0">
                <a:solidFill>
                  <a:srgbClr val="006666"/>
                </a:solidFill>
                <a:latin typeface="Verdana"/>
                <a:cs typeface="Verdana"/>
              </a:rPr>
              <a:t>ne</a:t>
            </a:r>
            <a:r>
              <a:rPr sz="2800" i="1" spc="-30" dirty="0" smtClean="0">
                <a:solidFill>
                  <a:srgbClr val="006666"/>
                </a:solidFill>
                <a:latin typeface="Verdana"/>
                <a:cs typeface="Verdana"/>
              </a:rPr>
              <a:t>c</a:t>
            </a:r>
            <a:r>
              <a:rPr sz="2800" i="1" spc="-15" dirty="0" smtClean="0">
                <a:solidFill>
                  <a:srgbClr val="006666"/>
                </a:solidFill>
                <a:latin typeface="Verdana"/>
                <a:cs typeface="Verdana"/>
              </a:rPr>
              <a:t>t</a:t>
            </a:r>
            <a:r>
              <a:rPr sz="2800" i="1" spc="20" dirty="0" smtClean="0">
                <a:solidFill>
                  <a:srgbClr val="006666"/>
                </a:solidFill>
                <a:latin typeface="Verdana"/>
                <a:cs typeface="Verdana"/>
              </a:rPr>
              <a:t> </a:t>
            </a:r>
            <a:r>
              <a:rPr sz="2800" i="1" spc="-20" dirty="0" smtClean="0">
                <a:solidFill>
                  <a:srgbClr val="006666"/>
                </a:solidFill>
                <a:latin typeface="Verdana"/>
                <a:cs typeface="Verdana"/>
              </a:rPr>
              <a:t>To Care</a:t>
            </a:r>
            <a:endParaRPr sz="2800">
              <a:solidFill>
                <a:prstClr val="black"/>
              </a:solidFill>
              <a:latin typeface="Verdana"/>
              <a:cs typeface="Verdana"/>
            </a:endParaRPr>
          </a:p>
          <a:p>
            <a:pPr algn="ctr" defTabSz="914400">
              <a:spcBef>
                <a:spcPts val="5"/>
              </a:spcBef>
            </a:pPr>
            <a:r>
              <a:rPr sz="2400" spc="-145" dirty="0" smtClean="0">
                <a:solidFill>
                  <a:srgbClr val="00AF50"/>
                </a:solidFill>
                <a:latin typeface="Verdana"/>
                <a:cs typeface="Verdana"/>
              </a:rPr>
              <a:t>W</a:t>
            </a:r>
            <a:r>
              <a:rPr sz="2400" spc="-15" dirty="0" smtClean="0">
                <a:solidFill>
                  <a:srgbClr val="00AF50"/>
                </a:solidFill>
                <a:latin typeface="Verdana"/>
                <a:cs typeface="Verdana"/>
              </a:rPr>
              <a:t>est Virginia</a:t>
            </a:r>
            <a:r>
              <a:rPr sz="2400" spc="20" dirty="0" smtClean="0">
                <a:solidFill>
                  <a:srgbClr val="00AF50"/>
                </a:solidFill>
                <a:latin typeface="Verdana"/>
                <a:cs typeface="Verdana"/>
              </a:rPr>
              <a:t> </a:t>
            </a:r>
            <a:r>
              <a:rPr sz="2400" spc="-60" dirty="0" smtClean="0">
                <a:solidFill>
                  <a:srgbClr val="00AF50"/>
                </a:solidFill>
                <a:latin typeface="Verdana"/>
                <a:cs typeface="Verdana"/>
              </a:rPr>
              <a:t>P</a:t>
            </a:r>
            <a:r>
              <a:rPr sz="2400" spc="-15" dirty="0" smtClean="0">
                <a:solidFill>
                  <a:srgbClr val="00AF50"/>
                </a:solidFill>
                <a:latin typeface="Verdana"/>
                <a:cs typeface="Verdana"/>
              </a:rPr>
              <a:t>e</a:t>
            </a:r>
            <a:r>
              <a:rPr sz="2400" spc="-25" dirty="0" smtClean="0">
                <a:solidFill>
                  <a:srgbClr val="00AF50"/>
                </a:solidFill>
                <a:latin typeface="Verdana"/>
                <a:cs typeface="Verdana"/>
              </a:rPr>
              <a:t>r</a:t>
            </a:r>
            <a:r>
              <a:rPr sz="2400" spc="-15" dirty="0" smtClean="0">
                <a:solidFill>
                  <a:srgbClr val="00AF50"/>
                </a:solidFill>
                <a:latin typeface="Verdana"/>
                <a:cs typeface="Verdana"/>
              </a:rPr>
              <a:t>inatal</a:t>
            </a:r>
            <a:r>
              <a:rPr sz="2400" spc="20" dirty="0" smtClean="0">
                <a:solidFill>
                  <a:srgbClr val="00AF50"/>
                </a:solidFill>
                <a:latin typeface="Verdana"/>
                <a:cs typeface="Verdana"/>
              </a:rPr>
              <a:t> </a:t>
            </a:r>
            <a:r>
              <a:rPr sz="2400" spc="-254" dirty="0" smtClean="0">
                <a:solidFill>
                  <a:srgbClr val="00AF50"/>
                </a:solidFill>
                <a:latin typeface="Verdana"/>
                <a:cs typeface="Verdana"/>
              </a:rPr>
              <a:t>T</a:t>
            </a:r>
            <a:r>
              <a:rPr sz="2400" dirty="0" smtClean="0">
                <a:solidFill>
                  <a:srgbClr val="00AF50"/>
                </a:solidFill>
                <a:latin typeface="Verdana"/>
                <a:cs typeface="Verdana"/>
              </a:rPr>
              <a:t>e</a:t>
            </a:r>
            <a:r>
              <a:rPr sz="2400" spc="-15" dirty="0" smtClean="0">
                <a:solidFill>
                  <a:srgbClr val="00AF50"/>
                </a:solidFill>
                <a:latin typeface="Verdana"/>
                <a:cs typeface="Verdana"/>
              </a:rPr>
              <a:t>lehea</a:t>
            </a:r>
            <a:r>
              <a:rPr sz="2400" spc="-25" dirty="0" smtClean="0">
                <a:solidFill>
                  <a:srgbClr val="00AF50"/>
                </a:solidFill>
                <a:latin typeface="Verdana"/>
                <a:cs typeface="Verdana"/>
              </a:rPr>
              <a:t>l</a:t>
            </a:r>
            <a:r>
              <a:rPr sz="2400" spc="-15" dirty="0" smtClean="0">
                <a:solidFill>
                  <a:srgbClr val="00AF50"/>
                </a:solidFill>
                <a:latin typeface="Verdana"/>
                <a:cs typeface="Verdana"/>
              </a:rPr>
              <a:t>th</a:t>
            </a:r>
            <a:r>
              <a:rPr sz="2400" spc="20" dirty="0" smtClean="0">
                <a:solidFill>
                  <a:srgbClr val="00AF50"/>
                </a:solidFill>
                <a:latin typeface="Verdana"/>
                <a:cs typeface="Verdana"/>
              </a:rPr>
              <a:t> </a:t>
            </a:r>
            <a:r>
              <a:rPr sz="2400" spc="-15" dirty="0" smtClean="0">
                <a:solidFill>
                  <a:srgbClr val="00AF50"/>
                </a:solidFill>
                <a:latin typeface="Verdana"/>
                <a:cs typeface="Verdana"/>
              </a:rPr>
              <a:t>Proje</a:t>
            </a:r>
            <a:r>
              <a:rPr sz="2400" spc="-25" dirty="0" smtClean="0">
                <a:solidFill>
                  <a:srgbClr val="00AF50"/>
                </a:solidFill>
                <a:latin typeface="Verdana"/>
                <a:cs typeface="Verdana"/>
              </a:rPr>
              <a:t>c</a:t>
            </a:r>
            <a:r>
              <a:rPr sz="2400" dirty="0" smtClean="0">
                <a:solidFill>
                  <a:srgbClr val="00AF50"/>
                </a:solidFill>
                <a:latin typeface="Verdana"/>
                <a:cs typeface="Verdana"/>
              </a:rPr>
              <a:t>t</a:t>
            </a:r>
            <a:endParaRPr sz="2400">
              <a:solidFill>
                <a:prstClr val="black"/>
              </a:solidFill>
              <a:latin typeface="Verdana"/>
              <a:cs typeface="Verdana"/>
            </a:endParaRPr>
          </a:p>
        </p:txBody>
      </p:sp>
      <p:sp>
        <p:nvSpPr>
          <p:cNvPr id="26" name="object 26"/>
          <p:cNvSpPr txBox="1"/>
          <p:nvPr/>
        </p:nvSpPr>
        <p:spPr>
          <a:xfrm>
            <a:off x="5570982" y="3928236"/>
            <a:ext cx="1957070" cy="147320"/>
          </a:xfrm>
          <a:prstGeom prst="rect">
            <a:avLst/>
          </a:prstGeom>
        </p:spPr>
        <p:txBody>
          <a:bodyPr vert="horz" wrap="square" lIns="0" tIns="0" rIns="0" bIns="0" rtlCol="0">
            <a:noAutofit/>
          </a:bodyPr>
          <a:lstStyle/>
          <a:p>
            <a:pPr marL="12700" defTabSz="914400"/>
            <a:r>
              <a:rPr sz="900" spc="-15" dirty="0" smtClean="0">
                <a:solidFill>
                  <a:prstClr val="black"/>
                </a:solidFill>
                <a:latin typeface="Verdana"/>
                <a:cs typeface="Verdana"/>
              </a:rPr>
              <a:t>V</a:t>
            </a:r>
            <a:r>
              <a:rPr sz="900" dirty="0" smtClean="0">
                <a:solidFill>
                  <a:prstClr val="black"/>
                </a:solidFill>
                <a:latin typeface="Verdana"/>
                <a:cs typeface="Verdana"/>
              </a:rPr>
              <a:t>all</a:t>
            </a:r>
            <a:r>
              <a:rPr sz="900" spc="-10" dirty="0" smtClean="0">
                <a:solidFill>
                  <a:prstClr val="black"/>
                </a:solidFill>
                <a:latin typeface="Verdana"/>
                <a:cs typeface="Verdana"/>
              </a:rPr>
              <a:t>ey </a:t>
            </a:r>
            <a:r>
              <a:rPr sz="900" spc="-5" dirty="0" smtClean="0">
                <a:solidFill>
                  <a:prstClr val="black"/>
                </a:solidFill>
                <a:latin typeface="Verdana"/>
                <a:cs typeface="Verdana"/>
              </a:rPr>
              <a:t>H</a:t>
            </a:r>
            <a:r>
              <a:rPr sz="900" spc="-10" dirty="0" smtClean="0">
                <a:solidFill>
                  <a:prstClr val="black"/>
                </a:solidFill>
                <a:latin typeface="Verdana"/>
                <a:cs typeface="Verdana"/>
              </a:rPr>
              <a:t>ealth </a:t>
            </a:r>
            <a:r>
              <a:rPr sz="900" spc="-15" dirty="0" smtClean="0">
                <a:solidFill>
                  <a:prstClr val="black"/>
                </a:solidFill>
                <a:latin typeface="Verdana"/>
                <a:cs typeface="Verdana"/>
              </a:rPr>
              <a:t>Sy</a:t>
            </a:r>
            <a:r>
              <a:rPr sz="900" dirty="0" smtClean="0">
                <a:solidFill>
                  <a:prstClr val="black"/>
                </a:solidFill>
                <a:latin typeface="Verdana"/>
                <a:cs typeface="Verdana"/>
              </a:rPr>
              <a:t>st</a:t>
            </a:r>
            <a:r>
              <a:rPr sz="900" spc="-10" dirty="0" smtClean="0">
                <a:solidFill>
                  <a:prstClr val="black"/>
                </a:solidFill>
                <a:latin typeface="Verdana"/>
                <a:cs typeface="Verdana"/>
              </a:rPr>
              <a:t>ems, </a:t>
            </a:r>
            <a:r>
              <a:rPr sz="900" spc="-15" dirty="0" smtClean="0">
                <a:solidFill>
                  <a:prstClr val="black"/>
                </a:solidFill>
                <a:latin typeface="Verdana"/>
                <a:cs typeface="Verdana"/>
              </a:rPr>
              <a:t>M</a:t>
            </a:r>
            <a:r>
              <a:rPr sz="900" dirty="0" smtClean="0">
                <a:solidFill>
                  <a:prstClr val="black"/>
                </a:solidFill>
                <a:latin typeface="Verdana"/>
                <a:cs typeface="Verdana"/>
              </a:rPr>
              <a:t>ill</a:t>
            </a:r>
            <a:r>
              <a:rPr sz="900" spc="-5" dirty="0" smtClean="0">
                <a:solidFill>
                  <a:prstClr val="black"/>
                </a:solidFill>
                <a:latin typeface="Verdana"/>
                <a:cs typeface="Verdana"/>
              </a:rPr>
              <a:t> Creek</a:t>
            </a:r>
            <a:endParaRPr sz="900">
              <a:solidFill>
                <a:prstClr val="black"/>
              </a:solidFill>
              <a:latin typeface="Verdana"/>
              <a:cs typeface="Verdana"/>
            </a:endParaRPr>
          </a:p>
        </p:txBody>
      </p:sp>
      <p:sp>
        <p:nvSpPr>
          <p:cNvPr id="27" name="object 27"/>
          <p:cNvSpPr txBox="1"/>
          <p:nvPr/>
        </p:nvSpPr>
        <p:spPr>
          <a:xfrm>
            <a:off x="1528952" y="2257678"/>
            <a:ext cx="1635125" cy="147320"/>
          </a:xfrm>
          <a:prstGeom prst="rect">
            <a:avLst/>
          </a:prstGeom>
        </p:spPr>
        <p:txBody>
          <a:bodyPr vert="horz" wrap="square" lIns="0" tIns="0" rIns="0" bIns="0" rtlCol="0">
            <a:noAutofit/>
          </a:bodyPr>
          <a:lstStyle/>
          <a:p>
            <a:pPr marL="12700" defTabSz="914400"/>
            <a:r>
              <a:rPr sz="900" spc="-10" dirty="0" smtClean="0">
                <a:solidFill>
                  <a:prstClr val="black"/>
                </a:solidFill>
                <a:latin typeface="Verdana"/>
                <a:cs typeface="Verdana"/>
              </a:rPr>
              <a:t>Pr</a:t>
            </a:r>
            <a:r>
              <a:rPr sz="900" dirty="0" smtClean="0">
                <a:solidFill>
                  <a:prstClr val="black"/>
                </a:solidFill>
                <a:latin typeface="Verdana"/>
                <a:cs typeface="Verdana"/>
              </a:rPr>
              <a:t>i</a:t>
            </a:r>
            <a:r>
              <a:rPr sz="900" spc="-10" dirty="0" smtClean="0">
                <a:solidFill>
                  <a:prstClr val="black"/>
                </a:solidFill>
                <a:latin typeface="Verdana"/>
                <a:cs typeface="Verdana"/>
              </a:rPr>
              <a:t>mary </a:t>
            </a:r>
            <a:r>
              <a:rPr sz="900" spc="-5" dirty="0" smtClean="0">
                <a:solidFill>
                  <a:prstClr val="black"/>
                </a:solidFill>
                <a:latin typeface="Verdana"/>
                <a:cs typeface="Verdana"/>
              </a:rPr>
              <a:t>Care </a:t>
            </a:r>
            <a:r>
              <a:rPr sz="900" spc="-20" dirty="0" smtClean="0">
                <a:solidFill>
                  <a:prstClr val="black"/>
                </a:solidFill>
                <a:latin typeface="Verdana"/>
                <a:cs typeface="Verdana"/>
              </a:rPr>
              <a:t>S</a:t>
            </a:r>
            <a:r>
              <a:rPr sz="900" spc="-15" dirty="0" smtClean="0">
                <a:solidFill>
                  <a:prstClr val="black"/>
                </a:solidFill>
                <a:latin typeface="Verdana"/>
                <a:cs typeface="Verdana"/>
              </a:rPr>
              <a:t>y</a:t>
            </a:r>
            <a:r>
              <a:rPr sz="900" dirty="0" smtClean="0">
                <a:solidFill>
                  <a:prstClr val="black"/>
                </a:solidFill>
                <a:latin typeface="Verdana"/>
                <a:cs typeface="Verdana"/>
              </a:rPr>
              <a:t>st</a:t>
            </a:r>
            <a:r>
              <a:rPr sz="900" spc="-10" dirty="0" smtClean="0">
                <a:solidFill>
                  <a:prstClr val="black"/>
                </a:solidFill>
                <a:latin typeface="Verdana"/>
                <a:cs typeface="Verdana"/>
              </a:rPr>
              <a:t>ems, </a:t>
            </a:r>
            <a:r>
              <a:rPr sz="900" spc="-5" dirty="0" smtClean="0">
                <a:solidFill>
                  <a:prstClr val="black"/>
                </a:solidFill>
                <a:latin typeface="Verdana"/>
                <a:cs typeface="Verdana"/>
              </a:rPr>
              <a:t>C</a:t>
            </a:r>
            <a:r>
              <a:rPr sz="900" dirty="0" smtClean="0">
                <a:solidFill>
                  <a:prstClr val="black"/>
                </a:solidFill>
                <a:latin typeface="Verdana"/>
                <a:cs typeface="Verdana"/>
              </a:rPr>
              <a:t>l</a:t>
            </a:r>
            <a:r>
              <a:rPr sz="900" spc="-10" dirty="0" smtClean="0">
                <a:solidFill>
                  <a:prstClr val="black"/>
                </a:solidFill>
                <a:latin typeface="Verdana"/>
                <a:cs typeface="Verdana"/>
              </a:rPr>
              <a:t>ay</a:t>
            </a:r>
            <a:endParaRPr sz="900">
              <a:solidFill>
                <a:prstClr val="black"/>
              </a:solidFill>
              <a:latin typeface="Verdana"/>
              <a:cs typeface="Verdana"/>
            </a:endParaRPr>
          </a:p>
        </p:txBody>
      </p:sp>
      <p:sp>
        <p:nvSpPr>
          <p:cNvPr id="28" name="object 28"/>
          <p:cNvSpPr txBox="1"/>
          <p:nvPr/>
        </p:nvSpPr>
        <p:spPr>
          <a:xfrm>
            <a:off x="646582" y="5560466"/>
            <a:ext cx="1776095" cy="284480"/>
          </a:xfrm>
          <a:prstGeom prst="rect">
            <a:avLst/>
          </a:prstGeom>
        </p:spPr>
        <p:txBody>
          <a:bodyPr vert="horz" wrap="square" lIns="0" tIns="0" rIns="0" bIns="0" rtlCol="0">
            <a:noAutofit/>
          </a:bodyPr>
          <a:lstStyle/>
          <a:p>
            <a:pPr marL="574675" marR="12700" indent="-562610" defTabSz="914400"/>
            <a:r>
              <a:rPr sz="900" spc="-5" dirty="0" smtClean="0">
                <a:solidFill>
                  <a:prstClr val="black"/>
                </a:solidFill>
                <a:latin typeface="Verdana"/>
                <a:cs typeface="Verdana"/>
              </a:rPr>
              <a:t>C</a:t>
            </a:r>
            <a:r>
              <a:rPr sz="900" spc="-10" dirty="0" smtClean="0">
                <a:solidFill>
                  <a:prstClr val="black"/>
                </a:solidFill>
                <a:latin typeface="Verdana"/>
                <a:cs typeface="Verdana"/>
              </a:rPr>
              <a:t>omm</a:t>
            </a:r>
            <a:r>
              <a:rPr sz="900" spc="-15" dirty="0" smtClean="0">
                <a:solidFill>
                  <a:prstClr val="black"/>
                </a:solidFill>
                <a:latin typeface="Verdana"/>
                <a:cs typeface="Verdana"/>
              </a:rPr>
              <a:t>u</a:t>
            </a:r>
            <a:r>
              <a:rPr sz="900" spc="-20" dirty="0" smtClean="0">
                <a:solidFill>
                  <a:prstClr val="black"/>
                </a:solidFill>
                <a:latin typeface="Verdana"/>
                <a:cs typeface="Verdana"/>
              </a:rPr>
              <a:t>n</a:t>
            </a:r>
            <a:r>
              <a:rPr sz="900" dirty="0" smtClean="0">
                <a:solidFill>
                  <a:prstClr val="black"/>
                </a:solidFill>
                <a:latin typeface="Verdana"/>
                <a:cs typeface="Verdana"/>
              </a:rPr>
              <a:t>it</a:t>
            </a:r>
            <a:r>
              <a:rPr sz="900" spc="-10" dirty="0" smtClean="0">
                <a:solidFill>
                  <a:prstClr val="black"/>
                </a:solidFill>
                <a:latin typeface="Verdana"/>
                <a:cs typeface="Verdana"/>
              </a:rPr>
              <a:t>y </a:t>
            </a:r>
            <a:r>
              <a:rPr sz="900" spc="-5" dirty="0" smtClean="0">
                <a:solidFill>
                  <a:prstClr val="black"/>
                </a:solidFill>
                <a:latin typeface="Verdana"/>
                <a:cs typeface="Verdana"/>
              </a:rPr>
              <a:t>H</a:t>
            </a:r>
            <a:r>
              <a:rPr sz="900" spc="-10" dirty="0" smtClean="0">
                <a:solidFill>
                  <a:prstClr val="black"/>
                </a:solidFill>
                <a:latin typeface="Verdana"/>
                <a:cs typeface="Verdana"/>
              </a:rPr>
              <a:t>ealth Fo</a:t>
            </a:r>
            <a:r>
              <a:rPr sz="900" spc="-20" dirty="0" smtClean="0">
                <a:solidFill>
                  <a:prstClr val="black"/>
                </a:solidFill>
                <a:latin typeface="Verdana"/>
                <a:cs typeface="Verdana"/>
              </a:rPr>
              <a:t>un</a:t>
            </a:r>
            <a:r>
              <a:rPr sz="900" dirty="0" smtClean="0">
                <a:solidFill>
                  <a:prstClr val="black"/>
                </a:solidFill>
                <a:latin typeface="Verdana"/>
                <a:cs typeface="Verdana"/>
              </a:rPr>
              <a:t>d</a:t>
            </a:r>
            <a:r>
              <a:rPr sz="900" spc="-5" dirty="0" smtClean="0">
                <a:solidFill>
                  <a:prstClr val="black"/>
                </a:solidFill>
                <a:latin typeface="Verdana"/>
                <a:cs typeface="Verdana"/>
              </a:rPr>
              <a:t>ati</a:t>
            </a:r>
            <a:r>
              <a:rPr sz="900" spc="-10" dirty="0" smtClean="0">
                <a:solidFill>
                  <a:prstClr val="black"/>
                </a:solidFill>
                <a:latin typeface="Verdana"/>
                <a:cs typeface="Verdana"/>
              </a:rPr>
              <a:t>on</a:t>
            </a:r>
            <a:r>
              <a:rPr sz="900" spc="-5" dirty="0" smtClean="0">
                <a:solidFill>
                  <a:prstClr val="black"/>
                </a:solidFill>
                <a:latin typeface="Verdana"/>
                <a:cs typeface="Verdana"/>
              </a:rPr>
              <a:t> Of</a:t>
            </a:r>
            <a:r>
              <a:rPr sz="900" spc="-10" dirty="0" smtClean="0">
                <a:solidFill>
                  <a:prstClr val="black"/>
                </a:solidFill>
                <a:latin typeface="Verdana"/>
                <a:cs typeface="Verdana"/>
              </a:rPr>
              <a:t> </a:t>
            </a:r>
            <a:r>
              <a:rPr sz="900" spc="-15" dirty="0" smtClean="0">
                <a:solidFill>
                  <a:prstClr val="black"/>
                </a:solidFill>
                <a:latin typeface="Verdana"/>
                <a:cs typeface="Verdana"/>
              </a:rPr>
              <a:t>M</a:t>
            </a:r>
            <a:r>
              <a:rPr sz="900" spc="-10" dirty="0" smtClean="0">
                <a:solidFill>
                  <a:prstClr val="black"/>
                </a:solidFill>
                <a:latin typeface="Verdana"/>
                <a:cs typeface="Verdana"/>
              </a:rPr>
              <a:t>a</a:t>
            </a:r>
            <a:r>
              <a:rPr sz="900" spc="-20" dirty="0" smtClean="0">
                <a:solidFill>
                  <a:prstClr val="black"/>
                </a:solidFill>
                <a:latin typeface="Verdana"/>
                <a:cs typeface="Verdana"/>
              </a:rPr>
              <a:t>n</a:t>
            </a:r>
            <a:r>
              <a:rPr sz="900" spc="-5" dirty="0" smtClean="0">
                <a:solidFill>
                  <a:prstClr val="black"/>
                </a:solidFill>
                <a:latin typeface="Verdana"/>
                <a:cs typeface="Verdana"/>
              </a:rPr>
              <a:t>,</a:t>
            </a:r>
            <a:r>
              <a:rPr sz="900" spc="10" dirty="0" smtClean="0">
                <a:solidFill>
                  <a:prstClr val="black"/>
                </a:solidFill>
                <a:latin typeface="Verdana"/>
                <a:cs typeface="Verdana"/>
              </a:rPr>
              <a:t> </a:t>
            </a:r>
            <a:r>
              <a:rPr sz="900" spc="-15" dirty="0" smtClean="0">
                <a:solidFill>
                  <a:prstClr val="black"/>
                </a:solidFill>
                <a:latin typeface="Verdana"/>
                <a:cs typeface="Verdana"/>
              </a:rPr>
              <a:t>I</a:t>
            </a:r>
            <a:r>
              <a:rPr sz="900" spc="-20" dirty="0" smtClean="0">
                <a:solidFill>
                  <a:prstClr val="black"/>
                </a:solidFill>
                <a:latin typeface="Verdana"/>
                <a:cs typeface="Verdana"/>
              </a:rPr>
              <a:t>n</a:t>
            </a:r>
            <a:r>
              <a:rPr sz="900" spc="-5" dirty="0" smtClean="0">
                <a:solidFill>
                  <a:prstClr val="black"/>
                </a:solidFill>
                <a:latin typeface="Verdana"/>
                <a:cs typeface="Verdana"/>
              </a:rPr>
              <a:t>c</a:t>
            </a:r>
            <a:endParaRPr sz="900">
              <a:solidFill>
                <a:prstClr val="black"/>
              </a:solidFill>
              <a:latin typeface="Verdana"/>
              <a:cs typeface="Verdana"/>
            </a:endParaRPr>
          </a:p>
        </p:txBody>
      </p:sp>
      <p:sp>
        <p:nvSpPr>
          <p:cNvPr id="29" name="object 29"/>
          <p:cNvSpPr txBox="1"/>
          <p:nvPr/>
        </p:nvSpPr>
        <p:spPr>
          <a:xfrm>
            <a:off x="-11290" y="4164838"/>
            <a:ext cx="1837055" cy="788670"/>
          </a:xfrm>
          <a:prstGeom prst="rect">
            <a:avLst/>
          </a:prstGeom>
        </p:spPr>
        <p:txBody>
          <a:bodyPr vert="horz" wrap="square" lIns="0" tIns="0" rIns="0" bIns="0" rtlCol="0">
            <a:noAutofit/>
          </a:bodyPr>
          <a:lstStyle/>
          <a:p>
            <a:pPr marL="450215" marR="511809" indent="-228600" defTabSz="914400"/>
            <a:r>
              <a:rPr sz="900" spc="-15" dirty="0" smtClean="0">
                <a:solidFill>
                  <a:prstClr val="black"/>
                </a:solidFill>
                <a:latin typeface="Verdana"/>
                <a:cs typeface="Verdana"/>
              </a:rPr>
              <a:t>V</a:t>
            </a:r>
            <a:r>
              <a:rPr sz="900" dirty="0" smtClean="0">
                <a:solidFill>
                  <a:prstClr val="black"/>
                </a:solidFill>
                <a:latin typeface="Verdana"/>
                <a:cs typeface="Verdana"/>
              </a:rPr>
              <a:t>all</a:t>
            </a:r>
            <a:r>
              <a:rPr sz="900" spc="-10" dirty="0" smtClean="0">
                <a:solidFill>
                  <a:prstClr val="black"/>
                </a:solidFill>
                <a:latin typeface="Verdana"/>
                <a:cs typeface="Verdana"/>
              </a:rPr>
              <a:t>ey </a:t>
            </a:r>
            <a:r>
              <a:rPr sz="900" spc="-5" dirty="0" smtClean="0">
                <a:solidFill>
                  <a:prstClr val="black"/>
                </a:solidFill>
                <a:latin typeface="Verdana"/>
                <a:cs typeface="Verdana"/>
              </a:rPr>
              <a:t>H</a:t>
            </a:r>
            <a:r>
              <a:rPr sz="900" spc="-10" dirty="0" smtClean="0">
                <a:solidFill>
                  <a:prstClr val="black"/>
                </a:solidFill>
                <a:latin typeface="Verdana"/>
                <a:cs typeface="Verdana"/>
              </a:rPr>
              <a:t>ealth </a:t>
            </a:r>
            <a:r>
              <a:rPr sz="900" spc="-5" dirty="0" smtClean="0">
                <a:solidFill>
                  <a:prstClr val="black"/>
                </a:solidFill>
                <a:latin typeface="Verdana"/>
                <a:cs typeface="Verdana"/>
              </a:rPr>
              <a:t>Care,</a:t>
            </a:r>
            <a:r>
              <a:rPr sz="900" spc="-10" dirty="0" smtClean="0">
                <a:solidFill>
                  <a:prstClr val="black"/>
                </a:solidFill>
                <a:latin typeface="Verdana"/>
                <a:cs typeface="Verdana"/>
              </a:rPr>
              <a:t> W</a:t>
            </a:r>
            <a:r>
              <a:rPr sz="900" spc="-15" dirty="0" smtClean="0">
                <a:solidFill>
                  <a:prstClr val="black"/>
                </a:solidFill>
                <a:latin typeface="Verdana"/>
                <a:cs typeface="Verdana"/>
              </a:rPr>
              <a:t>ay</a:t>
            </a:r>
            <a:r>
              <a:rPr sz="900" spc="-20" dirty="0" smtClean="0">
                <a:solidFill>
                  <a:prstClr val="black"/>
                </a:solidFill>
                <a:latin typeface="Verdana"/>
                <a:cs typeface="Verdana"/>
              </a:rPr>
              <a:t>n</a:t>
            </a:r>
            <a:r>
              <a:rPr sz="900" spc="-10" dirty="0" smtClean="0">
                <a:solidFill>
                  <a:prstClr val="black"/>
                </a:solidFill>
                <a:latin typeface="Verdana"/>
                <a:cs typeface="Verdana"/>
              </a:rPr>
              <a:t>e</a:t>
            </a:r>
            <a:endParaRPr sz="900">
              <a:solidFill>
                <a:prstClr val="black"/>
              </a:solidFill>
              <a:latin typeface="Verdana"/>
              <a:cs typeface="Verdana"/>
            </a:endParaRPr>
          </a:p>
          <a:p>
            <a:pPr marL="221615" defTabSz="914400"/>
            <a:r>
              <a:rPr sz="900" spc="-15" dirty="0" smtClean="0">
                <a:solidFill>
                  <a:prstClr val="black"/>
                </a:solidFill>
                <a:latin typeface="Verdana"/>
                <a:cs typeface="Verdana"/>
              </a:rPr>
              <a:t>V</a:t>
            </a:r>
            <a:r>
              <a:rPr sz="900" dirty="0" smtClean="0">
                <a:solidFill>
                  <a:prstClr val="black"/>
                </a:solidFill>
                <a:latin typeface="Verdana"/>
                <a:cs typeface="Verdana"/>
              </a:rPr>
              <a:t>all</a:t>
            </a:r>
            <a:r>
              <a:rPr sz="900" spc="-10" dirty="0" smtClean="0">
                <a:solidFill>
                  <a:prstClr val="black"/>
                </a:solidFill>
                <a:latin typeface="Verdana"/>
                <a:cs typeface="Verdana"/>
              </a:rPr>
              <a:t>ey </a:t>
            </a:r>
            <a:r>
              <a:rPr sz="900" spc="-5" dirty="0" smtClean="0">
                <a:solidFill>
                  <a:prstClr val="black"/>
                </a:solidFill>
                <a:latin typeface="Verdana"/>
                <a:cs typeface="Verdana"/>
              </a:rPr>
              <a:t>H</a:t>
            </a:r>
            <a:r>
              <a:rPr sz="900" spc="-10" dirty="0" smtClean="0">
                <a:solidFill>
                  <a:prstClr val="black"/>
                </a:solidFill>
                <a:latin typeface="Verdana"/>
                <a:cs typeface="Verdana"/>
              </a:rPr>
              <a:t>ealth </a:t>
            </a:r>
            <a:r>
              <a:rPr sz="900" spc="-5" dirty="0" smtClean="0">
                <a:solidFill>
                  <a:prstClr val="black"/>
                </a:solidFill>
                <a:latin typeface="Verdana"/>
                <a:cs typeface="Verdana"/>
              </a:rPr>
              <a:t>Care,</a:t>
            </a:r>
            <a:r>
              <a:rPr sz="900" spc="-10" dirty="0" smtClean="0">
                <a:solidFill>
                  <a:prstClr val="black"/>
                </a:solidFill>
                <a:latin typeface="Verdana"/>
                <a:cs typeface="Verdana"/>
              </a:rPr>
              <a:t> </a:t>
            </a:r>
            <a:r>
              <a:rPr sz="900" spc="-5" dirty="0" smtClean="0">
                <a:solidFill>
                  <a:prstClr val="black"/>
                </a:solidFill>
                <a:latin typeface="Verdana"/>
                <a:cs typeface="Verdana"/>
              </a:rPr>
              <a:t>Fort</a:t>
            </a:r>
            <a:endParaRPr sz="900">
              <a:solidFill>
                <a:prstClr val="black"/>
              </a:solidFill>
              <a:latin typeface="Verdana"/>
              <a:cs typeface="Verdana"/>
            </a:endParaRPr>
          </a:p>
          <a:p>
            <a:pPr algn="ctr" defTabSz="914400">
              <a:spcBef>
                <a:spcPts val="135"/>
              </a:spcBef>
            </a:pPr>
            <a:r>
              <a:rPr sz="900" dirty="0" smtClean="0">
                <a:solidFill>
                  <a:prstClr val="black"/>
                </a:solidFill>
                <a:latin typeface="Verdana"/>
                <a:cs typeface="Verdana"/>
              </a:rPr>
              <a:t>i</a:t>
            </a:r>
            <a:r>
              <a:rPr sz="900" spc="-20" dirty="0" smtClean="0">
                <a:solidFill>
                  <a:prstClr val="black"/>
                </a:solidFill>
                <a:latin typeface="Verdana"/>
                <a:cs typeface="Verdana"/>
              </a:rPr>
              <a:t>n</a:t>
            </a:r>
            <a:r>
              <a:rPr sz="900" spc="-5" dirty="0" smtClean="0">
                <a:solidFill>
                  <a:prstClr val="black"/>
                </a:solidFill>
                <a:latin typeface="Verdana"/>
                <a:cs typeface="Verdana"/>
              </a:rPr>
              <a:t>col</a:t>
            </a:r>
            <a:r>
              <a:rPr sz="900" spc="-10" dirty="0" smtClean="0">
                <a:solidFill>
                  <a:prstClr val="black"/>
                </a:solidFill>
                <a:latin typeface="Verdana"/>
                <a:cs typeface="Verdana"/>
              </a:rPr>
              <a:t>n</a:t>
            </a:r>
            <a:r>
              <a:rPr sz="900" spc="10" dirty="0" smtClean="0">
                <a:solidFill>
                  <a:prstClr val="black"/>
                </a:solidFill>
                <a:latin typeface="Verdana"/>
                <a:cs typeface="Verdana"/>
              </a:rPr>
              <a:t> </a:t>
            </a:r>
            <a:r>
              <a:rPr sz="900" spc="-80" dirty="0" smtClean="0">
                <a:solidFill>
                  <a:prstClr val="black"/>
                </a:solidFill>
                <a:latin typeface="Verdana"/>
                <a:cs typeface="Verdana"/>
              </a:rPr>
              <a:t>P</a:t>
            </a:r>
            <a:r>
              <a:rPr sz="1350" spc="-930" baseline="9259" dirty="0" smtClean="0">
                <a:solidFill>
                  <a:prstClr val="black"/>
                </a:solidFill>
                <a:latin typeface="Verdana"/>
                <a:cs typeface="Verdana"/>
              </a:rPr>
              <a:t>G</a:t>
            </a:r>
            <a:r>
              <a:rPr sz="900" spc="-10" dirty="0" smtClean="0">
                <a:solidFill>
                  <a:prstClr val="black"/>
                </a:solidFill>
                <a:latin typeface="Verdana"/>
                <a:cs typeface="Verdana"/>
              </a:rPr>
              <a:t>r</a:t>
            </a:r>
            <a:r>
              <a:rPr sz="900" spc="-15" dirty="0" smtClean="0">
                <a:solidFill>
                  <a:prstClr val="black"/>
                </a:solidFill>
                <a:latin typeface="Verdana"/>
                <a:cs typeface="Verdana"/>
              </a:rPr>
              <a:t>i</a:t>
            </a:r>
            <a:r>
              <a:rPr sz="1350" spc="-802" baseline="9259" dirty="0" smtClean="0">
                <a:solidFill>
                  <a:prstClr val="black"/>
                </a:solidFill>
                <a:latin typeface="Verdana"/>
                <a:cs typeface="Verdana"/>
              </a:rPr>
              <a:t>a</a:t>
            </a:r>
            <a:r>
              <a:rPr sz="900" spc="-365" dirty="0" smtClean="0">
                <a:solidFill>
                  <a:prstClr val="black"/>
                </a:solidFill>
                <a:latin typeface="Verdana"/>
                <a:cs typeface="Verdana"/>
              </a:rPr>
              <a:t>m</a:t>
            </a:r>
            <a:r>
              <a:rPr sz="1350" spc="-284" baseline="9259" dirty="0" smtClean="0">
                <a:solidFill>
                  <a:prstClr val="black"/>
                </a:solidFill>
                <a:latin typeface="Verdana"/>
                <a:cs typeface="Verdana"/>
              </a:rPr>
              <a:t>y</a:t>
            </a:r>
            <a:r>
              <a:rPr sz="900" spc="-5" dirty="0" smtClean="0">
                <a:solidFill>
                  <a:prstClr val="black"/>
                </a:solidFill>
                <a:latin typeface="Verdana"/>
                <a:cs typeface="Verdana"/>
              </a:rPr>
              <a:t>ary</a:t>
            </a:r>
            <a:r>
              <a:rPr sz="900" spc="-10" dirty="0" smtClean="0">
                <a:solidFill>
                  <a:prstClr val="black"/>
                </a:solidFill>
                <a:latin typeface="Verdana"/>
                <a:cs typeface="Verdana"/>
              </a:rPr>
              <a:t> </a:t>
            </a:r>
            <a:r>
              <a:rPr sz="900" spc="-5" dirty="0" smtClean="0">
                <a:solidFill>
                  <a:prstClr val="black"/>
                </a:solidFill>
                <a:latin typeface="Verdana"/>
                <a:cs typeface="Verdana"/>
              </a:rPr>
              <a:t>Care </a:t>
            </a:r>
            <a:r>
              <a:rPr sz="900" spc="-10" dirty="0" smtClean="0">
                <a:solidFill>
                  <a:prstClr val="black"/>
                </a:solidFill>
                <a:latin typeface="Verdana"/>
                <a:cs typeface="Verdana"/>
              </a:rPr>
              <a:t>Ce</a:t>
            </a:r>
            <a:r>
              <a:rPr sz="900" spc="-20" dirty="0" smtClean="0">
                <a:solidFill>
                  <a:prstClr val="black"/>
                </a:solidFill>
                <a:latin typeface="Verdana"/>
                <a:cs typeface="Verdana"/>
              </a:rPr>
              <a:t>n</a:t>
            </a:r>
            <a:r>
              <a:rPr sz="900" dirty="0" smtClean="0">
                <a:solidFill>
                  <a:prstClr val="black"/>
                </a:solidFill>
                <a:latin typeface="Verdana"/>
                <a:cs typeface="Verdana"/>
              </a:rPr>
              <a:t>t</a:t>
            </a:r>
            <a:r>
              <a:rPr sz="900" spc="-5" dirty="0" smtClean="0">
                <a:solidFill>
                  <a:prstClr val="black"/>
                </a:solidFill>
                <a:latin typeface="Verdana"/>
                <a:cs typeface="Verdana"/>
              </a:rPr>
              <a:t>er, </a:t>
            </a:r>
            <a:r>
              <a:rPr sz="900" spc="-15" dirty="0" smtClean="0">
                <a:solidFill>
                  <a:prstClr val="black"/>
                </a:solidFill>
                <a:latin typeface="Verdana"/>
                <a:cs typeface="Verdana"/>
              </a:rPr>
              <a:t>I</a:t>
            </a:r>
            <a:r>
              <a:rPr sz="900" spc="-20" dirty="0" smtClean="0">
                <a:solidFill>
                  <a:prstClr val="black"/>
                </a:solidFill>
                <a:latin typeface="Verdana"/>
                <a:cs typeface="Verdana"/>
              </a:rPr>
              <a:t>n</a:t>
            </a:r>
            <a:r>
              <a:rPr sz="900" spc="-5" dirty="0" smtClean="0">
                <a:solidFill>
                  <a:prstClr val="black"/>
                </a:solidFill>
                <a:latin typeface="Verdana"/>
                <a:cs typeface="Verdana"/>
              </a:rPr>
              <a:t>c</a:t>
            </a:r>
            <a:endParaRPr sz="900">
              <a:solidFill>
                <a:prstClr val="black"/>
              </a:solidFill>
              <a:latin typeface="Verdana"/>
              <a:cs typeface="Verdana"/>
            </a:endParaRPr>
          </a:p>
          <a:p>
            <a:pPr defTabSz="914400">
              <a:lnSpc>
                <a:spcPts val="550"/>
              </a:lnSpc>
              <a:spcBef>
                <a:spcPts val="46"/>
              </a:spcBef>
            </a:pPr>
            <a:endParaRPr sz="550">
              <a:solidFill>
                <a:prstClr val="black"/>
              </a:solidFill>
            </a:endParaRPr>
          </a:p>
          <a:p>
            <a:pPr marL="506730" defTabSz="914400"/>
            <a:r>
              <a:rPr sz="900" spc="-10" dirty="0" smtClean="0">
                <a:solidFill>
                  <a:prstClr val="black"/>
                </a:solidFill>
                <a:latin typeface="Verdana"/>
                <a:cs typeface="Verdana"/>
              </a:rPr>
              <a:t>Famil</a:t>
            </a:r>
            <a:r>
              <a:rPr sz="900" spc="-15" dirty="0" smtClean="0">
                <a:solidFill>
                  <a:prstClr val="black"/>
                </a:solidFill>
                <a:latin typeface="Verdana"/>
                <a:cs typeface="Verdana"/>
              </a:rPr>
              <a:t>y</a:t>
            </a:r>
            <a:r>
              <a:rPr sz="900" spc="-5" dirty="0" smtClean="0">
                <a:solidFill>
                  <a:prstClr val="black"/>
                </a:solidFill>
                <a:latin typeface="Verdana"/>
                <a:cs typeface="Verdana"/>
              </a:rPr>
              <a:t>Care, </a:t>
            </a:r>
            <a:r>
              <a:rPr sz="900" spc="-10" dirty="0" smtClean="0">
                <a:solidFill>
                  <a:prstClr val="black"/>
                </a:solidFill>
                <a:latin typeface="Verdana"/>
                <a:cs typeface="Verdana"/>
              </a:rPr>
              <a:t> </a:t>
            </a:r>
            <a:r>
              <a:rPr sz="900" spc="-15" dirty="0" smtClean="0">
                <a:solidFill>
                  <a:prstClr val="black"/>
                </a:solidFill>
                <a:latin typeface="Verdana"/>
                <a:cs typeface="Verdana"/>
              </a:rPr>
              <a:t>M</a:t>
            </a:r>
            <a:r>
              <a:rPr sz="900" dirty="0" smtClean="0">
                <a:solidFill>
                  <a:prstClr val="black"/>
                </a:solidFill>
                <a:latin typeface="Verdana"/>
                <a:cs typeface="Verdana"/>
              </a:rPr>
              <a:t>ad</a:t>
            </a:r>
            <a:r>
              <a:rPr sz="900" spc="5" dirty="0" smtClean="0">
                <a:solidFill>
                  <a:prstClr val="black"/>
                </a:solidFill>
                <a:latin typeface="Verdana"/>
                <a:cs typeface="Verdana"/>
              </a:rPr>
              <a:t>i</a:t>
            </a:r>
            <a:r>
              <a:rPr sz="900" spc="-10" dirty="0" smtClean="0">
                <a:solidFill>
                  <a:prstClr val="black"/>
                </a:solidFill>
                <a:latin typeface="Verdana"/>
                <a:cs typeface="Verdana"/>
              </a:rPr>
              <a:t>son</a:t>
            </a:r>
            <a:endParaRPr sz="900">
              <a:solidFill>
                <a:prstClr val="black"/>
              </a:solidFill>
              <a:latin typeface="Verdana"/>
              <a:cs typeface="Verdana"/>
            </a:endParaRPr>
          </a:p>
        </p:txBody>
      </p:sp>
      <p:sp>
        <p:nvSpPr>
          <p:cNvPr id="30" name="object 30"/>
          <p:cNvSpPr/>
          <p:nvPr/>
        </p:nvSpPr>
        <p:spPr>
          <a:xfrm>
            <a:off x="4495800" y="6400800"/>
            <a:ext cx="180975" cy="195262"/>
          </a:xfrm>
          <a:custGeom>
            <a:avLst/>
            <a:gdLst/>
            <a:ahLst/>
            <a:cxnLst/>
            <a:rect l="l" t="t" r="r" b="b"/>
            <a:pathLst>
              <a:path w="180975" h="195262">
                <a:moveTo>
                  <a:pt x="163067" y="38671"/>
                </a:moveTo>
                <a:lnTo>
                  <a:pt x="17907" y="38671"/>
                </a:lnTo>
                <a:lnTo>
                  <a:pt x="27812" y="86906"/>
                </a:lnTo>
                <a:lnTo>
                  <a:pt x="0" y="125577"/>
                </a:lnTo>
                <a:lnTo>
                  <a:pt x="40259" y="147040"/>
                </a:lnTo>
                <a:lnTo>
                  <a:pt x="50164" y="195262"/>
                </a:lnTo>
                <a:lnTo>
                  <a:pt x="90550" y="173799"/>
                </a:lnTo>
                <a:lnTo>
                  <a:pt x="135219" y="173799"/>
                </a:lnTo>
                <a:lnTo>
                  <a:pt x="140715" y="147040"/>
                </a:lnTo>
                <a:lnTo>
                  <a:pt x="180975" y="125577"/>
                </a:lnTo>
                <a:lnTo>
                  <a:pt x="153162" y="86906"/>
                </a:lnTo>
                <a:lnTo>
                  <a:pt x="163067" y="38671"/>
                </a:lnTo>
                <a:close/>
              </a:path>
              <a:path w="180975" h="195262">
                <a:moveTo>
                  <a:pt x="135219" y="173799"/>
                </a:moveTo>
                <a:lnTo>
                  <a:pt x="90550" y="173799"/>
                </a:lnTo>
                <a:lnTo>
                  <a:pt x="130810" y="195262"/>
                </a:lnTo>
                <a:lnTo>
                  <a:pt x="135219" y="173799"/>
                </a:lnTo>
                <a:close/>
              </a:path>
              <a:path w="180975" h="195262">
                <a:moveTo>
                  <a:pt x="90550" y="0"/>
                </a:moveTo>
                <a:lnTo>
                  <a:pt x="62611" y="38671"/>
                </a:lnTo>
                <a:lnTo>
                  <a:pt x="118363" y="38671"/>
                </a:lnTo>
                <a:lnTo>
                  <a:pt x="90550"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31" name="object 31"/>
          <p:cNvSpPr/>
          <p:nvPr/>
        </p:nvSpPr>
        <p:spPr>
          <a:xfrm>
            <a:off x="4495800" y="6400800"/>
            <a:ext cx="180975" cy="195262"/>
          </a:xfrm>
          <a:custGeom>
            <a:avLst/>
            <a:gdLst/>
            <a:ahLst/>
            <a:cxnLst/>
            <a:rect l="l" t="t" r="r" b="b"/>
            <a:pathLst>
              <a:path w="180975" h="195262">
                <a:moveTo>
                  <a:pt x="0" y="125577"/>
                </a:moveTo>
                <a:lnTo>
                  <a:pt x="27812" y="86906"/>
                </a:lnTo>
                <a:lnTo>
                  <a:pt x="17907" y="38671"/>
                </a:lnTo>
                <a:lnTo>
                  <a:pt x="62611" y="38671"/>
                </a:lnTo>
                <a:lnTo>
                  <a:pt x="90550" y="0"/>
                </a:lnTo>
                <a:lnTo>
                  <a:pt x="118363" y="38671"/>
                </a:lnTo>
                <a:lnTo>
                  <a:pt x="163067" y="38671"/>
                </a:lnTo>
                <a:lnTo>
                  <a:pt x="153162" y="86906"/>
                </a:lnTo>
                <a:lnTo>
                  <a:pt x="180975" y="125577"/>
                </a:lnTo>
                <a:lnTo>
                  <a:pt x="140715" y="147040"/>
                </a:lnTo>
                <a:lnTo>
                  <a:pt x="130810" y="195262"/>
                </a:lnTo>
                <a:lnTo>
                  <a:pt x="90550" y="173799"/>
                </a:lnTo>
                <a:lnTo>
                  <a:pt x="50164" y="195262"/>
                </a:lnTo>
                <a:lnTo>
                  <a:pt x="40259" y="147040"/>
                </a:lnTo>
                <a:lnTo>
                  <a:pt x="0" y="125577"/>
                </a:lnTo>
                <a:close/>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32" name="object 32"/>
          <p:cNvSpPr/>
          <p:nvPr/>
        </p:nvSpPr>
        <p:spPr>
          <a:xfrm>
            <a:off x="2424176" y="5059298"/>
            <a:ext cx="180975" cy="193801"/>
          </a:xfrm>
          <a:custGeom>
            <a:avLst/>
            <a:gdLst/>
            <a:ahLst/>
            <a:cxnLst/>
            <a:rect l="l" t="t" r="r" b="b"/>
            <a:pathLst>
              <a:path w="180975" h="193801">
                <a:moveTo>
                  <a:pt x="162941" y="38481"/>
                </a:moveTo>
                <a:lnTo>
                  <a:pt x="17906" y="38481"/>
                </a:lnTo>
                <a:lnTo>
                  <a:pt x="27812" y="86232"/>
                </a:lnTo>
                <a:lnTo>
                  <a:pt x="0" y="124587"/>
                </a:lnTo>
                <a:lnTo>
                  <a:pt x="40259" y="145923"/>
                </a:lnTo>
                <a:lnTo>
                  <a:pt x="50165" y="193801"/>
                </a:lnTo>
                <a:lnTo>
                  <a:pt x="90424" y="172465"/>
                </a:lnTo>
                <a:lnTo>
                  <a:pt x="135097" y="172465"/>
                </a:lnTo>
                <a:lnTo>
                  <a:pt x="140588" y="145923"/>
                </a:lnTo>
                <a:lnTo>
                  <a:pt x="180975" y="124587"/>
                </a:lnTo>
                <a:lnTo>
                  <a:pt x="153035" y="86232"/>
                </a:lnTo>
                <a:lnTo>
                  <a:pt x="162941" y="38481"/>
                </a:lnTo>
                <a:close/>
              </a:path>
              <a:path w="180975" h="193801">
                <a:moveTo>
                  <a:pt x="135097" y="172465"/>
                </a:moveTo>
                <a:lnTo>
                  <a:pt x="90424" y="172465"/>
                </a:lnTo>
                <a:lnTo>
                  <a:pt x="130682" y="193801"/>
                </a:lnTo>
                <a:lnTo>
                  <a:pt x="135097" y="172465"/>
                </a:lnTo>
                <a:close/>
              </a:path>
              <a:path w="180975" h="193801">
                <a:moveTo>
                  <a:pt x="90424" y="0"/>
                </a:moveTo>
                <a:lnTo>
                  <a:pt x="62611" y="38481"/>
                </a:lnTo>
                <a:lnTo>
                  <a:pt x="118237" y="38481"/>
                </a:lnTo>
                <a:lnTo>
                  <a:pt x="90424"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33" name="object 33"/>
          <p:cNvSpPr/>
          <p:nvPr/>
        </p:nvSpPr>
        <p:spPr>
          <a:xfrm>
            <a:off x="2424176" y="5059298"/>
            <a:ext cx="180975" cy="193801"/>
          </a:xfrm>
          <a:custGeom>
            <a:avLst/>
            <a:gdLst/>
            <a:ahLst/>
            <a:cxnLst/>
            <a:rect l="l" t="t" r="r" b="b"/>
            <a:pathLst>
              <a:path w="180975" h="193801">
                <a:moveTo>
                  <a:pt x="0" y="124587"/>
                </a:moveTo>
                <a:lnTo>
                  <a:pt x="27812" y="86232"/>
                </a:lnTo>
                <a:lnTo>
                  <a:pt x="17906" y="38481"/>
                </a:lnTo>
                <a:lnTo>
                  <a:pt x="62611" y="38481"/>
                </a:lnTo>
                <a:lnTo>
                  <a:pt x="90424" y="0"/>
                </a:lnTo>
                <a:lnTo>
                  <a:pt x="118237" y="38481"/>
                </a:lnTo>
                <a:lnTo>
                  <a:pt x="162941" y="38481"/>
                </a:lnTo>
                <a:lnTo>
                  <a:pt x="153035" y="86232"/>
                </a:lnTo>
                <a:lnTo>
                  <a:pt x="180975" y="124587"/>
                </a:lnTo>
                <a:lnTo>
                  <a:pt x="140588" y="145923"/>
                </a:lnTo>
                <a:lnTo>
                  <a:pt x="130682" y="193801"/>
                </a:lnTo>
                <a:lnTo>
                  <a:pt x="90424" y="172465"/>
                </a:lnTo>
                <a:lnTo>
                  <a:pt x="50165" y="193801"/>
                </a:lnTo>
                <a:lnTo>
                  <a:pt x="40259" y="145923"/>
                </a:lnTo>
                <a:lnTo>
                  <a:pt x="0" y="124587"/>
                </a:lnTo>
                <a:close/>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34" name="object 34"/>
          <p:cNvSpPr/>
          <p:nvPr/>
        </p:nvSpPr>
        <p:spPr>
          <a:xfrm>
            <a:off x="2614676" y="4567173"/>
            <a:ext cx="180975" cy="193801"/>
          </a:xfrm>
          <a:custGeom>
            <a:avLst/>
            <a:gdLst/>
            <a:ahLst/>
            <a:cxnLst/>
            <a:rect l="l" t="t" r="r" b="b"/>
            <a:pathLst>
              <a:path w="180975" h="193801">
                <a:moveTo>
                  <a:pt x="162941" y="38481"/>
                </a:moveTo>
                <a:lnTo>
                  <a:pt x="17906" y="38481"/>
                </a:lnTo>
                <a:lnTo>
                  <a:pt x="27812" y="86232"/>
                </a:lnTo>
                <a:lnTo>
                  <a:pt x="0" y="124587"/>
                </a:lnTo>
                <a:lnTo>
                  <a:pt x="40259" y="145923"/>
                </a:lnTo>
                <a:lnTo>
                  <a:pt x="50165" y="193801"/>
                </a:lnTo>
                <a:lnTo>
                  <a:pt x="90424" y="172465"/>
                </a:lnTo>
                <a:lnTo>
                  <a:pt x="135097" y="172465"/>
                </a:lnTo>
                <a:lnTo>
                  <a:pt x="140588" y="145923"/>
                </a:lnTo>
                <a:lnTo>
                  <a:pt x="180975" y="124587"/>
                </a:lnTo>
                <a:lnTo>
                  <a:pt x="153035" y="86232"/>
                </a:lnTo>
                <a:lnTo>
                  <a:pt x="162941" y="38481"/>
                </a:lnTo>
                <a:close/>
              </a:path>
              <a:path w="180975" h="193801">
                <a:moveTo>
                  <a:pt x="135097" y="172465"/>
                </a:moveTo>
                <a:lnTo>
                  <a:pt x="90424" y="172465"/>
                </a:lnTo>
                <a:lnTo>
                  <a:pt x="130682" y="193801"/>
                </a:lnTo>
                <a:lnTo>
                  <a:pt x="135097" y="172465"/>
                </a:lnTo>
                <a:close/>
              </a:path>
              <a:path w="180975" h="193801">
                <a:moveTo>
                  <a:pt x="90424" y="0"/>
                </a:moveTo>
                <a:lnTo>
                  <a:pt x="62611" y="38481"/>
                </a:lnTo>
                <a:lnTo>
                  <a:pt x="118237" y="38481"/>
                </a:lnTo>
                <a:lnTo>
                  <a:pt x="90424"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35" name="object 35"/>
          <p:cNvSpPr/>
          <p:nvPr/>
        </p:nvSpPr>
        <p:spPr>
          <a:xfrm>
            <a:off x="2614676" y="4567173"/>
            <a:ext cx="180975" cy="193801"/>
          </a:xfrm>
          <a:custGeom>
            <a:avLst/>
            <a:gdLst/>
            <a:ahLst/>
            <a:cxnLst/>
            <a:rect l="l" t="t" r="r" b="b"/>
            <a:pathLst>
              <a:path w="180975" h="193801">
                <a:moveTo>
                  <a:pt x="0" y="124587"/>
                </a:moveTo>
                <a:lnTo>
                  <a:pt x="27812" y="86232"/>
                </a:lnTo>
                <a:lnTo>
                  <a:pt x="17906" y="38481"/>
                </a:lnTo>
                <a:lnTo>
                  <a:pt x="62611" y="38481"/>
                </a:lnTo>
                <a:lnTo>
                  <a:pt x="90424" y="0"/>
                </a:lnTo>
                <a:lnTo>
                  <a:pt x="118237" y="38481"/>
                </a:lnTo>
                <a:lnTo>
                  <a:pt x="162941" y="38481"/>
                </a:lnTo>
                <a:lnTo>
                  <a:pt x="153035" y="86232"/>
                </a:lnTo>
                <a:lnTo>
                  <a:pt x="180975" y="124587"/>
                </a:lnTo>
                <a:lnTo>
                  <a:pt x="140588" y="145923"/>
                </a:lnTo>
                <a:lnTo>
                  <a:pt x="130682" y="193801"/>
                </a:lnTo>
                <a:lnTo>
                  <a:pt x="90424" y="172465"/>
                </a:lnTo>
                <a:lnTo>
                  <a:pt x="50165" y="193801"/>
                </a:lnTo>
                <a:lnTo>
                  <a:pt x="40259" y="145923"/>
                </a:lnTo>
                <a:lnTo>
                  <a:pt x="0" y="124587"/>
                </a:lnTo>
                <a:close/>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36" name="object 36"/>
          <p:cNvSpPr/>
          <p:nvPr/>
        </p:nvSpPr>
        <p:spPr>
          <a:xfrm>
            <a:off x="2165350" y="4464050"/>
            <a:ext cx="180975" cy="195325"/>
          </a:xfrm>
          <a:custGeom>
            <a:avLst/>
            <a:gdLst/>
            <a:ahLst/>
            <a:cxnLst/>
            <a:rect l="l" t="t" r="r" b="b"/>
            <a:pathLst>
              <a:path w="180975" h="195325">
                <a:moveTo>
                  <a:pt x="163068" y="38735"/>
                </a:moveTo>
                <a:lnTo>
                  <a:pt x="17906" y="38735"/>
                </a:lnTo>
                <a:lnTo>
                  <a:pt x="27812" y="86868"/>
                </a:lnTo>
                <a:lnTo>
                  <a:pt x="0" y="125602"/>
                </a:lnTo>
                <a:lnTo>
                  <a:pt x="40258" y="147066"/>
                </a:lnTo>
                <a:lnTo>
                  <a:pt x="50164" y="195325"/>
                </a:lnTo>
                <a:lnTo>
                  <a:pt x="90550" y="173862"/>
                </a:lnTo>
                <a:lnTo>
                  <a:pt x="135215" y="173862"/>
                </a:lnTo>
                <a:lnTo>
                  <a:pt x="140716" y="147066"/>
                </a:lnTo>
                <a:lnTo>
                  <a:pt x="180975" y="125602"/>
                </a:lnTo>
                <a:lnTo>
                  <a:pt x="153162" y="86868"/>
                </a:lnTo>
                <a:lnTo>
                  <a:pt x="163068" y="38735"/>
                </a:lnTo>
                <a:close/>
              </a:path>
              <a:path w="180975" h="195325">
                <a:moveTo>
                  <a:pt x="135215" y="173862"/>
                </a:moveTo>
                <a:lnTo>
                  <a:pt x="90550" y="173862"/>
                </a:lnTo>
                <a:lnTo>
                  <a:pt x="130810" y="195325"/>
                </a:lnTo>
                <a:lnTo>
                  <a:pt x="135215" y="173862"/>
                </a:lnTo>
                <a:close/>
              </a:path>
              <a:path w="180975" h="195325">
                <a:moveTo>
                  <a:pt x="90550" y="0"/>
                </a:moveTo>
                <a:lnTo>
                  <a:pt x="62611" y="38735"/>
                </a:lnTo>
                <a:lnTo>
                  <a:pt x="118363" y="38735"/>
                </a:lnTo>
                <a:lnTo>
                  <a:pt x="90550"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37" name="object 37"/>
          <p:cNvSpPr/>
          <p:nvPr/>
        </p:nvSpPr>
        <p:spPr>
          <a:xfrm>
            <a:off x="2165350" y="4464050"/>
            <a:ext cx="180975" cy="195325"/>
          </a:xfrm>
          <a:custGeom>
            <a:avLst/>
            <a:gdLst/>
            <a:ahLst/>
            <a:cxnLst/>
            <a:rect l="l" t="t" r="r" b="b"/>
            <a:pathLst>
              <a:path w="180975" h="195325">
                <a:moveTo>
                  <a:pt x="0" y="125602"/>
                </a:moveTo>
                <a:lnTo>
                  <a:pt x="27812" y="86868"/>
                </a:lnTo>
                <a:lnTo>
                  <a:pt x="17906" y="38735"/>
                </a:lnTo>
                <a:lnTo>
                  <a:pt x="62611" y="38735"/>
                </a:lnTo>
                <a:lnTo>
                  <a:pt x="90550" y="0"/>
                </a:lnTo>
                <a:lnTo>
                  <a:pt x="118363" y="38735"/>
                </a:lnTo>
                <a:lnTo>
                  <a:pt x="163068" y="38735"/>
                </a:lnTo>
                <a:lnTo>
                  <a:pt x="153162" y="86868"/>
                </a:lnTo>
                <a:lnTo>
                  <a:pt x="180975" y="125602"/>
                </a:lnTo>
                <a:lnTo>
                  <a:pt x="140716" y="147066"/>
                </a:lnTo>
                <a:lnTo>
                  <a:pt x="130810" y="195325"/>
                </a:lnTo>
                <a:lnTo>
                  <a:pt x="90550" y="173862"/>
                </a:lnTo>
                <a:lnTo>
                  <a:pt x="50164" y="195325"/>
                </a:lnTo>
                <a:lnTo>
                  <a:pt x="40258" y="147066"/>
                </a:lnTo>
                <a:lnTo>
                  <a:pt x="0" y="125602"/>
                </a:lnTo>
                <a:close/>
              </a:path>
            </a:pathLst>
          </a:custGeom>
          <a:ln w="9524">
            <a:solidFill>
              <a:srgbClr val="000000"/>
            </a:solidFill>
          </a:ln>
        </p:spPr>
        <p:txBody>
          <a:bodyPr wrap="square" lIns="0" tIns="0" rIns="0" bIns="0" rtlCol="0">
            <a:noAutofit/>
          </a:bodyPr>
          <a:lstStyle/>
          <a:p>
            <a:pPr defTabSz="914400"/>
            <a:endParaRPr smtClean="0">
              <a:solidFill>
                <a:prstClr val="black"/>
              </a:solidFill>
            </a:endParaRPr>
          </a:p>
        </p:txBody>
      </p:sp>
      <p:sp>
        <p:nvSpPr>
          <p:cNvPr id="38" name="object 38"/>
          <p:cNvSpPr/>
          <p:nvPr/>
        </p:nvSpPr>
        <p:spPr>
          <a:xfrm>
            <a:off x="1744726" y="4454525"/>
            <a:ext cx="180975" cy="195325"/>
          </a:xfrm>
          <a:custGeom>
            <a:avLst/>
            <a:gdLst/>
            <a:ahLst/>
            <a:cxnLst/>
            <a:rect l="l" t="t" r="r" b="b"/>
            <a:pathLst>
              <a:path w="180975" h="195325">
                <a:moveTo>
                  <a:pt x="162941" y="38735"/>
                </a:moveTo>
                <a:lnTo>
                  <a:pt x="17906" y="38735"/>
                </a:lnTo>
                <a:lnTo>
                  <a:pt x="27812" y="86868"/>
                </a:lnTo>
                <a:lnTo>
                  <a:pt x="0" y="125602"/>
                </a:lnTo>
                <a:lnTo>
                  <a:pt x="40259" y="147066"/>
                </a:lnTo>
                <a:lnTo>
                  <a:pt x="50165" y="195325"/>
                </a:lnTo>
                <a:lnTo>
                  <a:pt x="90424" y="173862"/>
                </a:lnTo>
                <a:lnTo>
                  <a:pt x="135088" y="173862"/>
                </a:lnTo>
                <a:lnTo>
                  <a:pt x="140588" y="147066"/>
                </a:lnTo>
                <a:lnTo>
                  <a:pt x="180975" y="125602"/>
                </a:lnTo>
                <a:lnTo>
                  <a:pt x="153035" y="86868"/>
                </a:lnTo>
                <a:lnTo>
                  <a:pt x="162941" y="38735"/>
                </a:lnTo>
                <a:close/>
              </a:path>
              <a:path w="180975" h="195325">
                <a:moveTo>
                  <a:pt x="135088" y="173862"/>
                </a:moveTo>
                <a:lnTo>
                  <a:pt x="90424" y="173862"/>
                </a:lnTo>
                <a:lnTo>
                  <a:pt x="130682" y="195325"/>
                </a:lnTo>
                <a:lnTo>
                  <a:pt x="135088" y="173862"/>
                </a:lnTo>
                <a:close/>
              </a:path>
              <a:path w="180975" h="195325">
                <a:moveTo>
                  <a:pt x="90424" y="0"/>
                </a:moveTo>
                <a:lnTo>
                  <a:pt x="62611" y="38735"/>
                </a:lnTo>
                <a:lnTo>
                  <a:pt x="118237" y="38735"/>
                </a:lnTo>
                <a:lnTo>
                  <a:pt x="90424"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39" name="object 39"/>
          <p:cNvSpPr/>
          <p:nvPr/>
        </p:nvSpPr>
        <p:spPr>
          <a:xfrm>
            <a:off x="1744726" y="4454525"/>
            <a:ext cx="180975" cy="195325"/>
          </a:xfrm>
          <a:custGeom>
            <a:avLst/>
            <a:gdLst/>
            <a:ahLst/>
            <a:cxnLst/>
            <a:rect l="l" t="t" r="r" b="b"/>
            <a:pathLst>
              <a:path w="180975" h="195325">
                <a:moveTo>
                  <a:pt x="0" y="125602"/>
                </a:moveTo>
                <a:lnTo>
                  <a:pt x="27812" y="86868"/>
                </a:lnTo>
                <a:lnTo>
                  <a:pt x="17906" y="38735"/>
                </a:lnTo>
                <a:lnTo>
                  <a:pt x="62611" y="38735"/>
                </a:lnTo>
                <a:lnTo>
                  <a:pt x="90424" y="0"/>
                </a:lnTo>
                <a:lnTo>
                  <a:pt x="118237" y="38735"/>
                </a:lnTo>
                <a:lnTo>
                  <a:pt x="162941" y="38735"/>
                </a:lnTo>
                <a:lnTo>
                  <a:pt x="153035" y="86868"/>
                </a:lnTo>
                <a:lnTo>
                  <a:pt x="180975" y="125602"/>
                </a:lnTo>
                <a:lnTo>
                  <a:pt x="140588" y="147066"/>
                </a:lnTo>
                <a:lnTo>
                  <a:pt x="130682" y="195325"/>
                </a:lnTo>
                <a:lnTo>
                  <a:pt x="90424" y="173862"/>
                </a:lnTo>
                <a:lnTo>
                  <a:pt x="50165" y="195325"/>
                </a:lnTo>
                <a:lnTo>
                  <a:pt x="40259" y="147066"/>
                </a:lnTo>
                <a:lnTo>
                  <a:pt x="0" y="125602"/>
                </a:lnTo>
                <a:close/>
              </a:path>
            </a:pathLst>
          </a:custGeom>
          <a:ln w="9524">
            <a:solidFill>
              <a:srgbClr val="000000"/>
            </a:solidFill>
          </a:ln>
        </p:spPr>
        <p:txBody>
          <a:bodyPr wrap="square" lIns="0" tIns="0" rIns="0" bIns="0" rtlCol="0">
            <a:noAutofit/>
          </a:bodyPr>
          <a:lstStyle/>
          <a:p>
            <a:pPr defTabSz="914400"/>
            <a:endParaRPr smtClean="0">
              <a:solidFill>
                <a:prstClr val="black"/>
              </a:solidFill>
            </a:endParaRPr>
          </a:p>
        </p:txBody>
      </p:sp>
      <p:sp>
        <p:nvSpPr>
          <p:cNvPr id="40" name="object 40"/>
          <p:cNvSpPr/>
          <p:nvPr/>
        </p:nvSpPr>
        <p:spPr>
          <a:xfrm>
            <a:off x="1792351" y="4249801"/>
            <a:ext cx="182499" cy="195199"/>
          </a:xfrm>
          <a:custGeom>
            <a:avLst/>
            <a:gdLst/>
            <a:ahLst/>
            <a:cxnLst/>
            <a:rect l="l" t="t" r="r" b="b"/>
            <a:pathLst>
              <a:path w="182499" h="195199">
                <a:moveTo>
                  <a:pt x="164465" y="38607"/>
                </a:moveTo>
                <a:lnTo>
                  <a:pt x="18034" y="38607"/>
                </a:lnTo>
                <a:lnTo>
                  <a:pt x="28067" y="86868"/>
                </a:lnTo>
                <a:lnTo>
                  <a:pt x="0" y="125475"/>
                </a:lnTo>
                <a:lnTo>
                  <a:pt x="40512" y="146938"/>
                </a:lnTo>
                <a:lnTo>
                  <a:pt x="50546" y="195199"/>
                </a:lnTo>
                <a:lnTo>
                  <a:pt x="91186" y="173736"/>
                </a:lnTo>
                <a:lnTo>
                  <a:pt x="136288" y="173736"/>
                </a:lnTo>
                <a:lnTo>
                  <a:pt x="141859" y="146938"/>
                </a:lnTo>
                <a:lnTo>
                  <a:pt x="182499" y="125475"/>
                </a:lnTo>
                <a:lnTo>
                  <a:pt x="154431" y="86868"/>
                </a:lnTo>
                <a:lnTo>
                  <a:pt x="164465" y="38607"/>
                </a:lnTo>
                <a:close/>
              </a:path>
              <a:path w="182499" h="195199">
                <a:moveTo>
                  <a:pt x="136288" y="173736"/>
                </a:moveTo>
                <a:lnTo>
                  <a:pt x="91186" y="173736"/>
                </a:lnTo>
                <a:lnTo>
                  <a:pt x="131825" y="195199"/>
                </a:lnTo>
                <a:lnTo>
                  <a:pt x="136288" y="173736"/>
                </a:lnTo>
                <a:close/>
              </a:path>
              <a:path w="182499" h="195199">
                <a:moveTo>
                  <a:pt x="91186" y="0"/>
                </a:moveTo>
                <a:lnTo>
                  <a:pt x="63118" y="38607"/>
                </a:lnTo>
                <a:lnTo>
                  <a:pt x="119380" y="38607"/>
                </a:lnTo>
                <a:lnTo>
                  <a:pt x="91186"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41" name="object 41"/>
          <p:cNvSpPr/>
          <p:nvPr/>
        </p:nvSpPr>
        <p:spPr>
          <a:xfrm>
            <a:off x="1792351" y="4249801"/>
            <a:ext cx="182499" cy="195199"/>
          </a:xfrm>
          <a:custGeom>
            <a:avLst/>
            <a:gdLst/>
            <a:ahLst/>
            <a:cxnLst/>
            <a:rect l="l" t="t" r="r" b="b"/>
            <a:pathLst>
              <a:path w="182499" h="195199">
                <a:moveTo>
                  <a:pt x="0" y="125475"/>
                </a:moveTo>
                <a:lnTo>
                  <a:pt x="28067" y="86868"/>
                </a:lnTo>
                <a:lnTo>
                  <a:pt x="18034" y="38607"/>
                </a:lnTo>
                <a:lnTo>
                  <a:pt x="63118" y="38607"/>
                </a:lnTo>
                <a:lnTo>
                  <a:pt x="91186" y="0"/>
                </a:lnTo>
                <a:lnTo>
                  <a:pt x="119380" y="38607"/>
                </a:lnTo>
                <a:lnTo>
                  <a:pt x="164465" y="38607"/>
                </a:lnTo>
                <a:lnTo>
                  <a:pt x="154431" y="86868"/>
                </a:lnTo>
                <a:lnTo>
                  <a:pt x="182499" y="125475"/>
                </a:lnTo>
                <a:lnTo>
                  <a:pt x="141859" y="146938"/>
                </a:lnTo>
                <a:lnTo>
                  <a:pt x="131825" y="195199"/>
                </a:lnTo>
                <a:lnTo>
                  <a:pt x="91186" y="173736"/>
                </a:lnTo>
                <a:lnTo>
                  <a:pt x="50546" y="195199"/>
                </a:lnTo>
                <a:lnTo>
                  <a:pt x="40512" y="146938"/>
                </a:lnTo>
                <a:lnTo>
                  <a:pt x="0" y="125475"/>
                </a:lnTo>
                <a:close/>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42" name="object 42"/>
          <p:cNvSpPr/>
          <p:nvPr/>
        </p:nvSpPr>
        <p:spPr>
          <a:xfrm>
            <a:off x="3278251" y="4046601"/>
            <a:ext cx="180975" cy="195199"/>
          </a:xfrm>
          <a:custGeom>
            <a:avLst/>
            <a:gdLst/>
            <a:ahLst/>
            <a:cxnLst/>
            <a:rect l="l" t="t" r="r" b="b"/>
            <a:pathLst>
              <a:path w="180975" h="195199">
                <a:moveTo>
                  <a:pt x="162940" y="38607"/>
                </a:moveTo>
                <a:lnTo>
                  <a:pt x="17907" y="38607"/>
                </a:lnTo>
                <a:lnTo>
                  <a:pt x="27812" y="86868"/>
                </a:lnTo>
                <a:lnTo>
                  <a:pt x="0" y="125475"/>
                </a:lnTo>
                <a:lnTo>
                  <a:pt x="40259" y="146938"/>
                </a:lnTo>
                <a:lnTo>
                  <a:pt x="50164" y="195199"/>
                </a:lnTo>
                <a:lnTo>
                  <a:pt x="90424" y="173736"/>
                </a:lnTo>
                <a:lnTo>
                  <a:pt x="135088" y="173736"/>
                </a:lnTo>
                <a:lnTo>
                  <a:pt x="140588" y="146938"/>
                </a:lnTo>
                <a:lnTo>
                  <a:pt x="180975" y="125475"/>
                </a:lnTo>
                <a:lnTo>
                  <a:pt x="153035" y="86868"/>
                </a:lnTo>
                <a:lnTo>
                  <a:pt x="162940" y="38607"/>
                </a:lnTo>
                <a:close/>
              </a:path>
              <a:path w="180975" h="195199">
                <a:moveTo>
                  <a:pt x="135088" y="173736"/>
                </a:moveTo>
                <a:lnTo>
                  <a:pt x="90424" y="173736"/>
                </a:lnTo>
                <a:lnTo>
                  <a:pt x="130683" y="195199"/>
                </a:lnTo>
                <a:lnTo>
                  <a:pt x="135088" y="173736"/>
                </a:lnTo>
                <a:close/>
              </a:path>
              <a:path w="180975" h="195199">
                <a:moveTo>
                  <a:pt x="90424" y="0"/>
                </a:moveTo>
                <a:lnTo>
                  <a:pt x="62611" y="38607"/>
                </a:lnTo>
                <a:lnTo>
                  <a:pt x="118237" y="38607"/>
                </a:lnTo>
                <a:lnTo>
                  <a:pt x="90424"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43" name="object 43"/>
          <p:cNvSpPr/>
          <p:nvPr/>
        </p:nvSpPr>
        <p:spPr>
          <a:xfrm>
            <a:off x="3278251" y="4046601"/>
            <a:ext cx="180975" cy="195199"/>
          </a:xfrm>
          <a:custGeom>
            <a:avLst/>
            <a:gdLst/>
            <a:ahLst/>
            <a:cxnLst/>
            <a:rect l="l" t="t" r="r" b="b"/>
            <a:pathLst>
              <a:path w="180975" h="195199">
                <a:moveTo>
                  <a:pt x="0" y="125475"/>
                </a:moveTo>
                <a:lnTo>
                  <a:pt x="27812" y="86868"/>
                </a:lnTo>
                <a:lnTo>
                  <a:pt x="17907" y="38607"/>
                </a:lnTo>
                <a:lnTo>
                  <a:pt x="62611" y="38607"/>
                </a:lnTo>
                <a:lnTo>
                  <a:pt x="90424" y="0"/>
                </a:lnTo>
                <a:lnTo>
                  <a:pt x="118237" y="38607"/>
                </a:lnTo>
                <a:lnTo>
                  <a:pt x="162940" y="38607"/>
                </a:lnTo>
                <a:lnTo>
                  <a:pt x="153035" y="86868"/>
                </a:lnTo>
                <a:lnTo>
                  <a:pt x="180975" y="125475"/>
                </a:lnTo>
                <a:lnTo>
                  <a:pt x="140588" y="146938"/>
                </a:lnTo>
                <a:lnTo>
                  <a:pt x="130683" y="195199"/>
                </a:lnTo>
                <a:lnTo>
                  <a:pt x="90424" y="173736"/>
                </a:lnTo>
                <a:lnTo>
                  <a:pt x="50164" y="195199"/>
                </a:lnTo>
                <a:lnTo>
                  <a:pt x="40259" y="146938"/>
                </a:lnTo>
                <a:lnTo>
                  <a:pt x="0" y="125475"/>
                </a:lnTo>
                <a:close/>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44" name="object 44"/>
          <p:cNvSpPr/>
          <p:nvPr/>
        </p:nvSpPr>
        <p:spPr>
          <a:xfrm>
            <a:off x="4538726" y="3638550"/>
            <a:ext cx="182499" cy="195325"/>
          </a:xfrm>
          <a:custGeom>
            <a:avLst/>
            <a:gdLst/>
            <a:ahLst/>
            <a:cxnLst/>
            <a:rect l="l" t="t" r="r" b="b"/>
            <a:pathLst>
              <a:path w="182499" h="195325">
                <a:moveTo>
                  <a:pt x="164464" y="38735"/>
                </a:moveTo>
                <a:lnTo>
                  <a:pt x="18034" y="38735"/>
                </a:lnTo>
                <a:lnTo>
                  <a:pt x="28066" y="86868"/>
                </a:lnTo>
                <a:lnTo>
                  <a:pt x="0" y="125602"/>
                </a:lnTo>
                <a:lnTo>
                  <a:pt x="40512" y="147066"/>
                </a:lnTo>
                <a:lnTo>
                  <a:pt x="50546" y="195325"/>
                </a:lnTo>
                <a:lnTo>
                  <a:pt x="91186" y="173862"/>
                </a:lnTo>
                <a:lnTo>
                  <a:pt x="136288" y="173862"/>
                </a:lnTo>
                <a:lnTo>
                  <a:pt x="141859" y="147066"/>
                </a:lnTo>
                <a:lnTo>
                  <a:pt x="182499" y="125602"/>
                </a:lnTo>
                <a:lnTo>
                  <a:pt x="154432" y="86868"/>
                </a:lnTo>
                <a:lnTo>
                  <a:pt x="164464" y="38735"/>
                </a:lnTo>
                <a:close/>
              </a:path>
              <a:path w="182499" h="195325">
                <a:moveTo>
                  <a:pt x="136288" y="173862"/>
                </a:moveTo>
                <a:lnTo>
                  <a:pt x="91186" y="173862"/>
                </a:lnTo>
                <a:lnTo>
                  <a:pt x="131825" y="195325"/>
                </a:lnTo>
                <a:lnTo>
                  <a:pt x="136288" y="173862"/>
                </a:lnTo>
                <a:close/>
              </a:path>
              <a:path w="182499" h="195325">
                <a:moveTo>
                  <a:pt x="91186" y="0"/>
                </a:moveTo>
                <a:lnTo>
                  <a:pt x="63119" y="38735"/>
                </a:lnTo>
                <a:lnTo>
                  <a:pt x="119379" y="38735"/>
                </a:lnTo>
                <a:lnTo>
                  <a:pt x="91186"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45" name="object 45"/>
          <p:cNvSpPr/>
          <p:nvPr/>
        </p:nvSpPr>
        <p:spPr>
          <a:xfrm>
            <a:off x="4538726" y="3638550"/>
            <a:ext cx="182499" cy="195325"/>
          </a:xfrm>
          <a:custGeom>
            <a:avLst/>
            <a:gdLst/>
            <a:ahLst/>
            <a:cxnLst/>
            <a:rect l="l" t="t" r="r" b="b"/>
            <a:pathLst>
              <a:path w="182499" h="195325">
                <a:moveTo>
                  <a:pt x="0" y="125602"/>
                </a:moveTo>
                <a:lnTo>
                  <a:pt x="28066" y="86868"/>
                </a:lnTo>
                <a:lnTo>
                  <a:pt x="18034" y="38735"/>
                </a:lnTo>
                <a:lnTo>
                  <a:pt x="63119" y="38735"/>
                </a:lnTo>
                <a:lnTo>
                  <a:pt x="91186" y="0"/>
                </a:lnTo>
                <a:lnTo>
                  <a:pt x="119379" y="38735"/>
                </a:lnTo>
                <a:lnTo>
                  <a:pt x="164464" y="38735"/>
                </a:lnTo>
                <a:lnTo>
                  <a:pt x="154432" y="86868"/>
                </a:lnTo>
                <a:lnTo>
                  <a:pt x="182499" y="125602"/>
                </a:lnTo>
                <a:lnTo>
                  <a:pt x="141859" y="147066"/>
                </a:lnTo>
                <a:lnTo>
                  <a:pt x="131825" y="195325"/>
                </a:lnTo>
                <a:lnTo>
                  <a:pt x="91186" y="173862"/>
                </a:lnTo>
                <a:lnTo>
                  <a:pt x="50546" y="195325"/>
                </a:lnTo>
                <a:lnTo>
                  <a:pt x="40512" y="147066"/>
                </a:lnTo>
                <a:lnTo>
                  <a:pt x="0" y="125602"/>
                </a:lnTo>
                <a:close/>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46" name="object 46"/>
          <p:cNvSpPr txBox="1"/>
          <p:nvPr/>
        </p:nvSpPr>
        <p:spPr>
          <a:xfrm>
            <a:off x="5932678" y="3429889"/>
            <a:ext cx="2122805" cy="147320"/>
          </a:xfrm>
          <a:prstGeom prst="rect">
            <a:avLst/>
          </a:prstGeom>
        </p:spPr>
        <p:txBody>
          <a:bodyPr vert="horz" wrap="square" lIns="0" tIns="0" rIns="0" bIns="0" rtlCol="0">
            <a:noAutofit/>
          </a:bodyPr>
          <a:lstStyle/>
          <a:p>
            <a:pPr marL="12700" defTabSz="914400"/>
            <a:r>
              <a:rPr sz="900" spc="-10" dirty="0" smtClean="0">
                <a:solidFill>
                  <a:prstClr val="black"/>
                </a:solidFill>
                <a:latin typeface="Verdana"/>
                <a:cs typeface="Verdana"/>
              </a:rPr>
              <a:t>Gr</a:t>
            </a:r>
            <a:r>
              <a:rPr sz="900" spc="-15" dirty="0" smtClean="0">
                <a:solidFill>
                  <a:prstClr val="black"/>
                </a:solidFill>
                <a:latin typeface="Verdana"/>
                <a:cs typeface="Verdana"/>
              </a:rPr>
              <a:t>a</a:t>
            </a:r>
            <a:r>
              <a:rPr sz="900" spc="-20" dirty="0" smtClean="0">
                <a:solidFill>
                  <a:prstClr val="black"/>
                </a:solidFill>
                <a:latin typeface="Verdana"/>
                <a:cs typeface="Verdana"/>
              </a:rPr>
              <a:t>n</a:t>
            </a:r>
            <a:r>
              <a:rPr sz="900" dirty="0" smtClean="0">
                <a:solidFill>
                  <a:prstClr val="black"/>
                </a:solidFill>
                <a:latin typeface="Verdana"/>
                <a:cs typeface="Verdana"/>
              </a:rPr>
              <a:t>t</a:t>
            </a:r>
            <a:r>
              <a:rPr sz="900" spc="10" dirty="0" smtClean="0">
                <a:solidFill>
                  <a:prstClr val="black"/>
                </a:solidFill>
                <a:latin typeface="Verdana"/>
                <a:cs typeface="Verdana"/>
              </a:rPr>
              <a:t> </a:t>
            </a:r>
            <a:r>
              <a:rPr sz="900" spc="-15" dirty="0" smtClean="0">
                <a:solidFill>
                  <a:prstClr val="black"/>
                </a:solidFill>
                <a:latin typeface="Verdana"/>
                <a:cs typeface="Verdana"/>
              </a:rPr>
              <a:t>M</a:t>
            </a:r>
            <a:r>
              <a:rPr sz="900" spc="-10" dirty="0" smtClean="0">
                <a:solidFill>
                  <a:prstClr val="black"/>
                </a:solidFill>
                <a:latin typeface="Verdana"/>
                <a:cs typeface="Verdana"/>
              </a:rPr>
              <a:t>em</a:t>
            </a:r>
            <a:r>
              <a:rPr sz="900" spc="-5" dirty="0" smtClean="0">
                <a:solidFill>
                  <a:prstClr val="black"/>
                </a:solidFill>
                <a:latin typeface="Verdana"/>
                <a:cs typeface="Verdana"/>
              </a:rPr>
              <a:t>o</a:t>
            </a:r>
            <a:r>
              <a:rPr sz="900" dirty="0" smtClean="0">
                <a:solidFill>
                  <a:prstClr val="black"/>
                </a:solidFill>
                <a:latin typeface="Verdana"/>
                <a:cs typeface="Verdana"/>
              </a:rPr>
              <a:t>rial</a:t>
            </a:r>
            <a:r>
              <a:rPr sz="900" spc="-15" dirty="0" smtClean="0">
                <a:solidFill>
                  <a:prstClr val="black"/>
                </a:solidFill>
                <a:latin typeface="Verdana"/>
                <a:cs typeface="Verdana"/>
              </a:rPr>
              <a:t> </a:t>
            </a:r>
            <a:r>
              <a:rPr sz="900" spc="-5" dirty="0" smtClean="0">
                <a:solidFill>
                  <a:prstClr val="black"/>
                </a:solidFill>
                <a:latin typeface="Verdana"/>
                <a:cs typeface="Verdana"/>
              </a:rPr>
              <a:t>H</a:t>
            </a:r>
            <a:r>
              <a:rPr sz="900" spc="-10" dirty="0" smtClean="0">
                <a:solidFill>
                  <a:prstClr val="black"/>
                </a:solidFill>
                <a:latin typeface="Verdana"/>
                <a:cs typeface="Verdana"/>
              </a:rPr>
              <a:t>osp</a:t>
            </a:r>
            <a:r>
              <a:rPr sz="900" spc="5" dirty="0" smtClean="0">
                <a:solidFill>
                  <a:prstClr val="black"/>
                </a:solidFill>
                <a:latin typeface="Verdana"/>
                <a:cs typeface="Verdana"/>
              </a:rPr>
              <a:t>i</a:t>
            </a:r>
            <a:r>
              <a:rPr sz="900" dirty="0" smtClean="0">
                <a:solidFill>
                  <a:prstClr val="black"/>
                </a:solidFill>
                <a:latin typeface="Verdana"/>
                <a:cs typeface="Verdana"/>
              </a:rPr>
              <a:t>tal</a:t>
            </a:r>
            <a:r>
              <a:rPr sz="900" spc="-5" dirty="0" smtClean="0">
                <a:solidFill>
                  <a:prstClr val="black"/>
                </a:solidFill>
                <a:latin typeface="Verdana"/>
                <a:cs typeface="Verdana"/>
              </a:rPr>
              <a:t>,</a:t>
            </a:r>
            <a:r>
              <a:rPr sz="900" spc="-10" dirty="0" smtClean="0">
                <a:solidFill>
                  <a:prstClr val="black"/>
                </a:solidFill>
                <a:latin typeface="Verdana"/>
                <a:cs typeface="Verdana"/>
              </a:rPr>
              <a:t> Pe</a:t>
            </a:r>
            <a:r>
              <a:rPr sz="900" dirty="0" smtClean="0">
                <a:solidFill>
                  <a:prstClr val="black"/>
                </a:solidFill>
                <a:latin typeface="Verdana"/>
                <a:cs typeface="Verdana"/>
              </a:rPr>
              <a:t>t</a:t>
            </a:r>
            <a:r>
              <a:rPr sz="900" spc="-5" dirty="0" smtClean="0">
                <a:solidFill>
                  <a:prstClr val="black"/>
                </a:solidFill>
                <a:latin typeface="Verdana"/>
                <a:cs typeface="Verdana"/>
              </a:rPr>
              <a:t>ersb</a:t>
            </a:r>
            <a:r>
              <a:rPr sz="900" spc="-15" dirty="0" smtClean="0">
                <a:solidFill>
                  <a:prstClr val="black"/>
                </a:solidFill>
                <a:latin typeface="Verdana"/>
                <a:cs typeface="Verdana"/>
              </a:rPr>
              <a:t>u</a:t>
            </a:r>
            <a:r>
              <a:rPr sz="900" spc="-5" dirty="0" smtClean="0">
                <a:solidFill>
                  <a:prstClr val="black"/>
                </a:solidFill>
                <a:latin typeface="Verdana"/>
                <a:cs typeface="Verdana"/>
              </a:rPr>
              <a:t>rg</a:t>
            </a:r>
            <a:endParaRPr sz="900">
              <a:solidFill>
                <a:prstClr val="black"/>
              </a:solidFill>
              <a:latin typeface="Verdana"/>
              <a:cs typeface="Verdana"/>
            </a:endParaRPr>
          </a:p>
        </p:txBody>
      </p:sp>
      <p:sp>
        <p:nvSpPr>
          <p:cNvPr id="47" name="object 47"/>
          <p:cNvSpPr/>
          <p:nvPr/>
        </p:nvSpPr>
        <p:spPr>
          <a:xfrm>
            <a:off x="5549900" y="3251200"/>
            <a:ext cx="571500" cy="161925"/>
          </a:xfrm>
          <a:custGeom>
            <a:avLst/>
            <a:gdLst/>
            <a:ahLst/>
            <a:cxnLst/>
            <a:rect l="l" t="t" r="r" b="b"/>
            <a:pathLst>
              <a:path w="571500" h="161925">
                <a:moveTo>
                  <a:pt x="0" y="0"/>
                </a:moveTo>
                <a:lnTo>
                  <a:pt x="571500" y="161925"/>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48" name="object 48"/>
          <p:cNvSpPr/>
          <p:nvPr/>
        </p:nvSpPr>
        <p:spPr>
          <a:xfrm>
            <a:off x="4857750" y="3535426"/>
            <a:ext cx="927100" cy="209550"/>
          </a:xfrm>
          <a:custGeom>
            <a:avLst/>
            <a:gdLst/>
            <a:ahLst/>
            <a:cxnLst/>
            <a:rect l="l" t="t" r="r" b="b"/>
            <a:pathLst>
              <a:path w="927100" h="209550">
                <a:moveTo>
                  <a:pt x="0" y="0"/>
                </a:moveTo>
                <a:lnTo>
                  <a:pt x="927100" y="209550"/>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49" name="object 49"/>
          <p:cNvSpPr/>
          <p:nvPr/>
        </p:nvSpPr>
        <p:spPr>
          <a:xfrm>
            <a:off x="4721225" y="3764026"/>
            <a:ext cx="770001" cy="234950"/>
          </a:xfrm>
          <a:custGeom>
            <a:avLst/>
            <a:gdLst/>
            <a:ahLst/>
            <a:cxnLst/>
            <a:rect l="l" t="t" r="r" b="b"/>
            <a:pathLst>
              <a:path w="770001" h="234950">
                <a:moveTo>
                  <a:pt x="0" y="0"/>
                </a:moveTo>
                <a:lnTo>
                  <a:pt x="770001" y="234950"/>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50" name="object 50"/>
          <p:cNvSpPr/>
          <p:nvPr/>
        </p:nvSpPr>
        <p:spPr>
          <a:xfrm>
            <a:off x="4384675" y="3594100"/>
            <a:ext cx="593725" cy="712724"/>
          </a:xfrm>
          <a:custGeom>
            <a:avLst/>
            <a:gdLst/>
            <a:ahLst/>
            <a:cxnLst/>
            <a:rect l="l" t="t" r="r" b="b"/>
            <a:pathLst>
              <a:path w="593725" h="712724">
                <a:moveTo>
                  <a:pt x="0" y="0"/>
                </a:moveTo>
                <a:lnTo>
                  <a:pt x="593725" y="712724"/>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51" name="object 51"/>
          <p:cNvSpPr/>
          <p:nvPr/>
        </p:nvSpPr>
        <p:spPr>
          <a:xfrm>
            <a:off x="3773551" y="4375150"/>
            <a:ext cx="876300" cy="358775"/>
          </a:xfrm>
          <a:custGeom>
            <a:avLst/>
            <a:gdLst/>
            <a:ahLst/>
            <a:cxnLst/>
            <a:rect l="l" t="t" r="r" b="b"/>
            <a:pathLst>
              <a:path w="876300" h="358775">
                <a:moveTo>
                  <a:pt x="0" y="0"/>
                </a:moveTo>
                <a:lnTo>
                  <a:pt x="876300" y="358775"/>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52" name="object 52"/>
          <p:cNvSpPr/>
          <p:nvPr/>
        </p:nvSpPr>
        <p:spPr>
          <a:xfrm>
            <a:off x="4240276" y="4970526"/>
            <a:ext cx="277749" cy="77724"/>
          </a:xfrm>
          <a:custGeom>
            <a:avLst/>
            <a:gdLst/>
            <a:ahLst/>
            <a:cxnLst/>
            <a:rect l="l" t="t" r="r" b="b"/>
            <a:pathLst>
              <a:path w="277749" h="77724">
                <a:moveTo>
                  <a:pt x="0" y="0"/>
                </a:moveTo>
                <a:lnTo>
                  <a:pt x="277749" y="77724"/>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53" name="object 53"/>
          <p:cNvSpPr/>
          <p:nvPr/>
        </p:nvSpPr>
        <p:spPr>
          <a:xfrm>
            <a:off x="1808226" y="4690998"/>
            <a:ext cx="806450" cy="185800"/>
          </a:xfrm>
          <a:custGeom>
            <a:avLst/>
            <a:gdLst/>
            <a:ahLst/>
            <a:cxnLst/>
            <a:rect l="l" t="t" r="r" b="b"/>
            <a:pathLst>
              <a:path w="806450" h="185800">
                <a:moveTo>
                  <a:pt x="0" y="185800"/>
                </a:moveTo>
                <a:lnTo>
                  <a:pt x="806450" y="0"/>
                </a:lnTo>
              </a:path>
            </a:pathLst>
          </a:custGeom>
          <a:ln w="9524">
            <a:solidFill>
              <a:srgbClr val="000000"/>
            </a:solidFill>
          </a:ln>
        </p:spPr>
        <p:txBody>
          <a:bodyPr wrap="square" lIns="0" tIns="0" rIns="0" bIns="0" rtlCol="0">
            <a:noAutofit/>
          </a:bodyPr>
          <a:lstStyle/>
          <a:p>
            <a:pPr defTabSz="914400"/>
            <a:endParaRPr smtClean="0">
              <a:solidFill>
                <a:prstClr val="black"/>
              </a:solidFill>
            </a:endParaRPr>
          </a:p>
        </p:txBody>
      </p:sp>
      <p:sp>
        <p:nvSpPr>
          <p:cNvPr id="54" name="object 54"/>
          <p:cNvSpPr/>
          <p:nvPr/>
        </p:nvSpPr>
        <p:spPr>
          <a:xfrm>
            <a:off x="1760601" y="4589526"/>
            <a:ext cx="404749" cy="95250"/>
          </a:xfrm>
          <a:custGeom>
            <a:avLst/>
            <a:gdLst/>
            <a:ahLst/>
            <a:cxnLst/>
            <a:rect l="l" t="t" r="r" b="b"/>
            <a:pathLst>
              <a:path w="404749" h="95250">
                <a:moveTo>
                  <a:pt x="0" y="95250"/>
                </a:moveTo>
                <a:lnTo>
                  <a:pt x="404749" y="0"/>
                </a:lnTo>
              </a:path>
            </a:pathLst>
          </a:custGeom>
          <a:ln w="9524">
            <a:solidFill>
              <a:srgbClr val="000000"/>
            </a:solidFill>
          </a:ln>
        </p:spPr>
        <p:txBody>
          <a:bodyPr wrap="square" lIns="0" tIns="0" rIns="0" bIns="0" rtlCol="0">
            <a:noAutofit/>
          </a:bodyPr>
          <a:lstStyle/>
          <a:p>
            <a:pPr defTabSz="914400"/>
            <a:endParaRPr smtClean="0">
              <a:solidFill>
                <a:prstClr val="black"/>
              </a:solidFill>
            </a:endParaRPr>
          </a:p>
        </p:txBody>
      </p:sp>
      <p:sp>
        <p:nvSpPr>
          <p:cNvPr id="55" name="object 55"/>
          <p:cNvSpPr/>
          <p:nvPr/>
        </p:nvSpPr>
        <p:spPr>
          <a:xfrm>
            <a:off x="1638300" y="4249801"/>
            <a:ext cx="171450" cy="38100"/>
          </a:xfrm>
          <a:custGeom>
            <a:avLst/>
            <a:gdLst/>
            <a:ahLst/>
            <a:cxnLst/>
            <a:rect l="l" t="t" r="r" b="b"/>
            <a:pathLst>
              <a:path w="171450" h="38100">
                <a:moveTo>
                  <a:pt x="0" y="0"/>
                </a:moveTo>
                <a:lnTo>
                  <a:pt x="171450" y="38100"/>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56" name="object 56"/>
          <p:cNvSpPr/>
          <p:nvPr/>
        </p:nvSpPr>
        <p:spPr>
          <a:xfrm>
            <a:off x="2379726" y="2882900"/>
            <a:ext cx="544449" cy="1225550"/>
          </a:xfrm>
          <a:custGeom>
            <a:avLst/>
            <a:gdLst/>
            <a:ahLst/>
            <a:cxnLst/>
            <a:rect l="l" t="t" r="r" b="b"/>
            <a:pathLst>
              <a:path w="544449" h="1225550">
                <a:moveTo>
                  <a:pt x="0" y="0"/>
                </a:moveTo>
                <a:lnTo>
                  <a:pt x="544449" y="1225550"/>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57" name="object 57"/>
          <p:cNvSpPr/>
          <p:nvPr/>
        </p:nvSpPr>
        <p:spPr>
          <a:xfrm>
            <a:off x="4483100" y="2351023"/>
            <a:ext cx="334010" cy="265811"/>
          </a:xfrm>
          <a:custGeom>
            <a:avLst/>
            <a:gdLst/>
            <a:ahLst/>
            <a:cxnLst/>
            <a:rect l="l" t="t" r="r" b="b"/>
            <a:pathLst>
              <a:path w="334010" h="265811">
                <a:moveTo>
                  <a:pt x="165988" y="0"/>
                </a:moveTo>
                <a:lnTo>
                  <a:pt x="125729" y="98805"/>
                </a:lnTo>
                <a:lnTo>
                  <a:pt x="125729" y="100584"/>
                </a:lnTo>
                <a:lnTo>
                  <a:pt x="0" y="100584"/>
                </a:lnTo>
                <a:lnTo>
                  <a:pt x="102108" y="165480"/>
                </a:lnTo>
                <a:lnTo>
                  <a:pt x="62864" y="265811"/>
                </a:lnTo>
                <a:lnTo>
                  <a:pt x="165988" y="204597"/>
                </a:lnTo>
                <a:lnTo>
                  <a:pt x="245169" y="204597"/>
                </a:lnTo>
                <a:lnTo>
                  <a:pt x="229870" y="165480"/>
                </a:lnTo>
                <a:lnTo>
                  <a:pt x="334010" y="98805"/>
                </a:lnTo>
                <a:lnTo>
                  <a:pt x="203326" y="98805"/>
                </a:lnTo>
                <a:lnTo>
                  <a:pt x="165988" y="0"/>
                </a:lnTo>
                <a:close/>
              </a:path>
              <a:path w="334010" h="265811">
                <a:moveTo>
                  <a:pt x="245169" y="204597"/>
                </a:moveTo>
                <a:lnTo>
                  <a:pt x="165988" y="204597"/>
                </a:lnTo>
                <a:lnTo>
                  <a:pt x="269113" y="265811"/>
                </a:lnTo>
                <a:lnTo>
                  <a:pt x="245169" y="204597"/>
                </a:lnTo>
                <a:close/>
              </a:path>
            </a:pathLst>
          </a:custGeom>
          <a:solidFill>
            <a:srgbClr val="FF0000"/>
          </a:solidFill>
        </p:spPr>
        <p:txBody>
          <a:bodyPr wrap="square" lIns="0" tIns="0" rIns="0" bIns="0" rtlCol="0">
            <a:noAutofit/>
          </a:bodyPr>
          <a:lstStyle/>
          <a:p>
            <a:pPr defTabSz="914400"/>
            <a:endParaRPr smtClean="0">
              <a:solidFill>
                <a:prstClr val="black"/>
              </a:solidFill>
            </a:endParaRPr>
          </a:p>
        </p:txBody>
      </p:sp>
      <p:sp>
        <p:nvSpPr>
          <p:cNvPr id="58" name="object 58"/>
          <p:cNvSpPr/>
          <p:nvPr/>
        </p:nvSpPr>
        <p:spPr>
          <a:xfrm>
            <a:off x="4483100" y="2351023"/>
            <a:ext cx="334010" cy="265811"/>
          </a:xfrm>
          <a:custGeom>
            <a:avLst/>
            <a:gdLst/>
            <a:ahLst/>
            <a:cxnLst/>
            <a:rect l="l" t="t" r="r" b="b"/>
            <a:pathLst>
              <a:path w="334010" h="265811">
                <a:moveTo>
                  <a:pt x="165988" y="0"/>
                </a:moveTo>
                <a:lnTo>
                  <a:pt x="203326" y="98805"/>
                </a:lnTo>
                <a:lnTo>
                  <a:pt x="334010" y="98805"/>
                </a:lnTo>
                <a:lnTo>
                  <a:pt x="229870" y="165480"/>
                </a:lnTo>
                <a:lnTo>
                  <a:pt x="269113" y="265811"/>
                </a:lnTo>
                <a:lnTo>
                  <a:pt x="165988" y="204597"/>
                </a:lnTo>
                <a:lnTo>
                  <a:pt x="62864" y="265811"/>
                </a:lnTo>
                <a:lnTo>
                  <a:pt x="102108" y="165480"/>
                </a:lnTo>
                <a:lnTo>
                  <a:pt x="0" y="100584"/>
                </a:lnTo>
                <a:lnTo>
                  <a:pt x="125729" y="100584"/>
                </a:lnTo>
                <a:lnTo>
                  <a:pt x="125729" y="98805"/>
                </a:lnTo>
                <a:lnTo>
                  <a:pt x="165988" y="0"/>
                </a:lnTo>
              </a:path>
            </a:pathLst>
          </a:custGeom>
          <a:ln w="12700">
            <a:solidFill>
              <a:srgbClr val="FF0000"/>
            </a:solidFill>
          </a:ln>
        </p:spPr>
        <p:txBody>
          <a:bodyPr wrap="square" lIns="0" tIns="0" rIns="0" bIns="0" rtlCol="0">
            <a:noAutofit/>
          </a:bodyPr>
          <a:lstStyle/>
          <a:p>
            <a:pPr defTabSz="914400"/>
            <a:endParaRPr smtClean="0">
              <a:solidFill>
                <a:prstClr val="black"/>
              </a:solidFill>
            </a:endParaRPr>
          </a:p>
        </p:txBody>
      </p:sp>
      <p:sp>
        <p:nvSpPr>
          <p:cNvPr id="59" name="object 59"/>
          <p:cNvSpPr/>
          <p:nvPr/>
        </p:nvSpPr>
        <p:spPr>
          <a:xfrm>
            <a:off x="2989326" y="3584575"/>
            <a:ext cx="180975" cy="195325"/>
          </a:xfrm>
          <a:custGeom>
            <a:avLst/>
            <a:gdLst/>
            <a:ahLst/>
            <a:cxnLst/>
            <a:rect l="l" t="t" r="r" b="b"/>
            <a:pathLst>
              <a:path w="180975" h="195325">
                <a:moveTo>
                  <a:pt x="162941" y="38735"/>
                </a:moveTo>
                <a:lnTo>
                  <a:pt x="17906" y="38735"/>
                </a:lnTo>
                <a:lnTo>
                  <a:pt x="27812" y="86868"/>
                </a:lnTo>
                <a:lnTo>
                  <a:pt x="0" y="125602"/>
                </a:lnTo>
                <a:lnTo>
                  <a:pt x="40259" y="147066"/>
                </a:lnTo>
                <a:lnTo>
                  <a:pt x="50165" y="195325"/>
                </a:lnTo>
                <a:lnTo>
                  <a:pt x="90424" y="173862"/>
                </a:lnTo>
                <a:lnTo>
                  <a:pt x="135088" y="173862"/>
                </a:lnTo>
                <a:lnTo>
                  <a:pt x="140588" y="147066"/>
                </a:lnTo>
                <a:lnTo>
                  <a:pt x="180975" y="125602"/>
                </a:lnTo>
                <a:lnTo>
                  <a:pt x="153035" y="86868"/>
                </a:lnTo>
                <a:lnTo>
                  <a:pt x="162941" y="38735"/>
                </a:lnTo>
                <a:close/>
              </a:path>
              <a:path w="180975" h="195325">
                <a:moveTo>
                  <a:pt x="135088" y="173862"/>
                </a:moveTo>
                <a:lnTo>
                  <a:pt x="90424" y="173862"/>
                </a:lnTo>
                <a:lnTo>
                  <a:pt x="130682" y="195325"/>
                </a:lnTo>
                <a:lnTo>
                  <a:pt x="135088" y="173862"/>
                </a:lnTo>
                <a:close/>
              </a:path>
              <a:path w="180975" h="195325">
                <a:moveTo>
                  <a:pt x="90424" y="0"/>
                </a:moveTo>
                <a:lnTo>
                  <a:pt x="62611" y="38735"/>
                </a:lnTo>
                <a:lnTo>
                  <a:pt x="118237" y="38735"/>
                </a:lnTo>
                <a:lnTo>
                  <a:pt x="90424" y="0"/>
                </a:lnTo>
                <a:close/>
              </a:path>
            </a:pathLst>
          </a:custGeom>
          <a:solidFill>
            <a:srgbClr val="00AF50"/>
          </a:solidFill>
        </p:spPr>
        <p:txBody>
          <a:bodyPr wrap="square" lIns="0" tIns="0" rIns="0" bIns="0" rtlCol="0">
            <a:noAutofit/>
          </a:bodyPr>
          <a:lstStyle/>
          <a:p>
            <a:pPr defTabSz="914400"/>
            <a:endParaRPr smtClean="0">
              <a:solidFill>
                <a:prstClr val="black"/>
              </a:solidFill>
            </a:endParaRPr>
          </a:p>
        </p:txBody>
      </p:sp>
      <p:sp>
        <p:nvSpPr>
          <p:cNvPr id="60" name="object 60"/>
          <p:cNvSpPr/>
          <p:nvPr/>
        </p:nvSpPr>
        <p:spPr>
          <a:xfrm>
            <a:off x="2989326" y="3584575"/>
            <a:ext cx="180975" cy="195325"/>
          </a:xfrm>
          <a:custGeom>
            <a:avLst/>
            <a:gdLst/>
            <a:ahLst/>
            <a:cxnLst/>
            <a:rect l="l" t="t" r="r" b="b"/>
            <a:pathLst>
              <a:path w="180975" h="195325">
                <a:moveTo>
                  <a:pt x="0" y="125602"/>
                </a:moveTo>
                <a:lnTo>
                  <a:pt x="27812" y="86868"/>
                </a:lnTo>
                <a:lnTo>
                  <a:pt x="17906" y="38735"/>
                </a:lnTo>
                <a:lnTo>
                  <a:pt x="62611" y="38735"/>
                </a:lnTo>
                <a:lnTo>
                  <a:pt x="90424" y="0"/>
                </a:lnTo>
                <a:lnTo>
                  <a:pt x="118237" y="38735"/>
                </a:lnTo>
                <a:lnTo>
                  <a:pt x="162941" y="38735"/>
                </a:lnTo>
                <a:lnTo>
                  <a:pt x="153035" y="86868"/>
                </a:lnTo>
                <a:lnTo>
                  <a:pt x="180975" y="125602"/>
                </a:lnTo>
                <a:lnTo>
                  <a:pt x="140588" y="147066"/>
                </a:lnTo>
                <a:lnTo>
                  <a:pt x="130682" y="195325"/>
                </a:lnTo>
                <a:lnTo>
                  <a:pt x="90424" y="173862"/>
                </a:lnTo>
                <a:lnTo>
                  <a:pt x="50165" y="195325"/>
                </a:lnTo>
                <a:lnTo>
                  <a:pt x="40259" y="147066"/>
                </a:lnTo>
                <a:lnTo>
                  <a:pt x="0" y="125602"/>
                </a:lnTo>
                <a:close/>
              </a:path>
            </a:pathLst>
          </a:custGeom>
          <a:ln w="9524">
            <a:solidFill>
              <a:srgbClr val="000000"/>
            </a:solidFill>
          </a:ln>
        </p:spPr>
        <p:txBody>
          <a:bodyPr wrap="square" lIns="0" tIns="0" rIns="0" bIns="0" rtlCol="0">
            <a:noAutofit/>
          </a:bodyPr>
          <a:lstStyle/>
          <a:p>
            <a:pPr defTabSz="914400"/>
            <a:endParaRPr smtClean="0">
              <a:solidFill>
                <a:prstClr val="black"/>
              </a:solidFill>
            </a:endParaRPr>
          </a:p>
        </p:txBody>
      </p:sp>
      <p:sp>
        <p:nvSpPr>
          <p:cNvPr id="61" name="object 61"/>
          <p:cNvSpPr txBox="1"/>
          <p:nvPr/>
        </p:nvSpPr>
        <p:spPr>
          <a:xfrm>
            <a:off x="220167" y="3199510"/>
            <a:ext cx="1962785" cy="147320"/>
          </a:xfrm>
          <a:prstGeom prst="rect">
            <a:avLst/>
          </a:prstGeom>
        </p:spPr>
        <p:txBody>
          <a:bodyPr vert="horz" wrap="square" lIns="0" tIns="0" rIns="0" bIns="0" rtlCol="0">
            <a:noAutofit/>
          </a:bodyPr>
          <a:lstStyle/>
          <a:p>
            <a:pPr marL="12700" defTabSz="914400"/>
            <a:r>
              <a:rPr sz="900" dirty="0" smtClean="0">
                <a:solidFill>
                  <a:prstClr val="black"/>
                </a:solidFill>
                <a:latin typeface="Verdana"/>
                <a:cs typeface="Verdana"/>
              </a:rPr>
              <a:t>Ro</a:t>
            </a:r>
            <a:r>
              <a:rPr sz="900" spc="-10" dirty="0" smtClean="0">
                <a:solidFill>
                  <a:prstClr val="black"/>
                </a:solidFill>
                <a:latin typeface="Verdana"/>
                <a:cs typeface="Verdana"/>
              </a:rPr>
              <a:t>a</a:t>
            </a:r>
            <a:r>
              <a:rPr sz="900" spc="-20" dirty="0" smtClean="0">
                <a:solidFill>
                  <a:prstClr val="black"/>
                </a:solidFill>
                <a:latin typeface="Verdana"/>
                <a:cs typeface="Verdana"/>
              </a:rPr>
              <a:t>n</a:t>
            </a:r>
            <a:r>
              <a:rPr sz="900" spc="-10" dirty="0" smtClean="0">
                <a:solidFill>
                  <a:prstClr val="black"/>
                </a:solidFill>
                <a:latin typeface="Verdana"/>
                <a:cs typeface="Verdana"/>
              </a:rPr>
              <a:t>e</a:t>
            </a:r>
            <a:r>
              <a:rPr sz="900" spc="-5" dirty="0" smtClean="0">
                <a:solidFill>
                  <a:prstClr val="black"/>
                </a:solidFill>
                <a:latin typeface="Verdana"/>
                <a:cs typeface="Verdana"/>
              </a:rPr>
              <a:t> C</a:t>
            </a:r>
            <a:r>
              <a:rPr sz="900" spc="-10" dirty="0" smtClean="0">
                <a:solidFill>
                  <a:prstClr val="black"/>
                </a:solidFill>
                <a:latin typeface="Verdana"/>
                <a:cs typeface="Verdana"/>
              </a:rPr>
              <a:t>o</a:t>
            </a:r>
            <a:r>
              <a:rPr sz="900" spc="-20" dirty="0" smtClean="0">
                <a:solidFill>
                  <a:prstClr val="black"/>
                </a:solidFill>
                <a:latin typeface="Verdana"/>
                <a:cs typeface="Verdana"/>
              </a:rPr>
              <a:t>un</a:t>
            </a:r>
            <a:r>
              <a:rPr sz="900" dirty="0" smtClean="0">
                <a:solidFill>
                  <a:prstClr val="black"/>
                </a:solidFill>
                <a:latin typeface="Verdana"/>
                <a:cs typeface="Verdana"/>
              </a:rPr>
              <a:t>t</a:t>
            </a:r>
            <a:r>
              <a:rPr sz="900" spc="-10" dirty="0" smtClean="0">
                <a:solidFill>
                  <a:prstClr val="black"/>
                </a:solidFill>
                <a:latin typeface="Verdana"/>
                <a:cs typeface="Verdana"/>
              </a:rPr>
              <a:t>y</a:t>
            </a:r>
            <a:r>
              <a:rPr sz="900" spc="10" dirty="0" smtClean="0">
                <a:solidFill>
                  <a:prstClr val="black"/>
                </a:solidFill>
                <a:latin typeface="Verdana"/>
                <a:cs typeface="Verdana"/>
              </a:rPr>
              <a:t> </a:t>
            </a:r>
            <a:r>
              <a:rPr sz="900" spc="-10" dirty="0" smtClean="0">
                <a:solidFill>
                  <a:prstClr val="black"/>
                </a:solidFill>
                <a:latin typeface="Verdana"/>
                <a:cs typeface="Verdana"/>
              </a:rPr>
              <a:t>Family </a:t>
            </a:r>
            <a:r>
              <a:rPr sz="900" spc="-5" dirty="0" smtClean="0">
                <a:solidFill>
                  <a:prstClr val="black"/>
                </a:solidFill>
                <a:latin typeface="Verdana"/>
                <a:cs typeface="Verdana"/>
              </a:rPr>
              <a:t>H</a:t>
            </a:r>
            <a:r>
              <a:rPr sz="900" spc="-10" dirty="0" smtClean="0">
                <a:solidFill>
                  <a:prstClr val="black"/>
                </a:solidFill>
                <a:latin typeface="Verdana"/>
                <a:cs typeface="Verdana"/>
              </a:rPr>
              <a:t>ealth </a:t>
            </a:r>
            <a:r>
              <a:rPr sz="900" spc="-5" dirty="0" smtClean="0">
                <a:solidFill>
                  <a:prstClr val="black"/>
                </a:solidFill>
                <a:latin typeface="Verdana"/>
                <a:cs typeface="Verdana"/>
              </a:rPr>
              <a:t>Care</a:t>
            </a:r>
            <a:endParaRPr sz="900">
              <a:solidFill>
                <a:prstClr val="black"/>
              </a:solidFill>
              <a:latin typeface="Verdana"/>
              <a:cs typeface="Verdana"/>
            </a:endParaRPr>
          </a:p>
        </p:txBody>
      </p:sp>
      <p:sp>
        <p:nvSpPr>
          <p:cNvPr id="62" name="object 62"/>
          <p:cNvSpPr/>
          <p:nvPr/>
        </p:nvSpPr>
        <p:spPr>
          <a:xfrm>
            <a:off x="2197100" y="3354451"/>
            <a:ext cx="809625" cy="268224"/>
          </a:xfrm>
          <a:custGeom>
            <a:avLst/>
            <a:gdLst/>
            <a:ahLst/>
            <a:cxnLst/>
            <a:rect l="l" t="t" r="r" b="b"/>
            <a:pathLst>
              <a:path w="809625" h="268224">
                <a:moveTo>
                  <a:pt x="0" y="0"/>
                </a:moveTo>
                <a:lnTo>
                  <a:pt x="809625" y="268224"/>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63" name="object 63"/>
          <p:cNvSpPr/>
          <p:nvPr/>
        </p:nvSpPr>
        <p:spPr>
          <a:xfrm>
            <a:off x="2197100" y="5253101"/>
            <a:ext cx="277875" cy="333375"/>
          </a:xfrm>
          <a:custGeom>
            <a:avLst/>
            <a:gdLst/>
            <a:ahLst/>
            <a:cxnLst/>
            <a:rect l="l" t="t" r="r" b="b"/>
            <a:pathLst>
              <a:path w="277875" h="333375">
                <a:moveTo>
                  <a:pt x="0" y="333375"/>
                </a:moveTo>
                <a:lnTo>
                  <a:pt x="277875" y="0"/>
                </a:lnTo>
              </a:path>
            </a:pathLst>
          </a:custGeom>
          <a:ln w="9525">
            <a:solidFill>
              <a:srgbClr val="000000"/>
            </a:solidFill>
          </a:ln>
        </p:spPr>
        <p:txBody>
          <a:bodyPr wrap="square" lIns="0" tIns="0" rIns="0" bIns="0" rtlCol="0">
            <a:noAutofit/>
          </a:bodyPr>
          <a:lstStyle/>
          <a:p>
            <a:pPr defTabSz="914400"/>
            <a:endParaRPr smtClean="0">
              <a:solidFill>
                <a:prstClr val="black"/>
              </a:solidFill>
            </a:endParaRPr>
          </a:p>
        </p:txBody>
      </p:sp>
      <p:sp>
        <p:nvSpPr>
          <p:cNvPr id="64" name="object 64"/>
          <p:cNvSpPr/>
          <p:nvPr/>
        </p:nvSpPr>
        <p:spPr>
          <a:xfrm>
            <a:off x="5379084" y="3475990"/>
            <a:ext cx="84454" cy="95376"/>
          </a:xfrm>
          <a:custGeom>
            <a:avLst/>
            <a:gdLst/>
            <a:ahLst/>
            <a:cxnLst/>
            <a:rect l="l" t="t" r="r" b="b"/>
            <a:pathLst>
              <a:path w="84454" h="95376">
                <a:moveTo>
                  <a:pt x="84454" y="0"/>
                </a:moveTo>
                <a:lnTo>
                  <a:pt x="0" y="0"/>
                </a:lnTo>
                <a:lnTo>
                  <a:pt x="0" y="95376"/>
                </a:lnTo>
                <a:lnTo>
                  <a:pt x="84454" y="95376"/>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65" name="object 65"/>
          <p:cNvSpPr/>
          <p:nvPr/>
        </p:nvSpPr>
        <p:spPr>
          <a:xfrm>
            <a:off x="5289422" y="3391534"/>
            <a:ext cx="263778" cy="84454"/>
          </a:xfrm>
          <a:custGeom>
            <a:avLst/>
            <a:gdLst/>
            <a:ahLst/>
            <a:cxnLst/>
            <a:rect l="l" t="t" r="r" b="b"/>
            <a:pathLst>
              <a:path w="263778" h="84454">
                <a:moveTo>
                  <a:pt x="263778" y="0"/>
                </a:moveTo>
                <a:lnTo>
                  <a:pt x="0" y="0"/>
                </a:lnTo>
                <a:lnTo>
                  <a:pt x="0" y="84454"/>
                </a:lnTo>
                <a:lnTo>
                  <a:pt x="263778" y="84454"/>
                </a:lnTo>
                <a:lnTo>
                  <a:pt x="263778"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66" name="object 66"/>
          <p:cNvSpPr/>
          <p:nvPr/>
        </p:nvSpPr>
        <p:spPr>
          <a:xfrm>
            <a:off x="5379084" y="3296158"/>
            <a:ext cx="84454" cy="95376"/>
          </a:xfrm>
          <a:custGeom>
            <a:avLst/>
            <a:gdLst/>
            <a:ahLst/>
            <a:cxnLst/>
            <a:rect l="l" t="t" r="r" b="b"/>
            <a:pathLst>
              <a:path w="84454" h="95376">
                <a:moveTo>
                  <a:pt x="84454" y="0"/>
                </a:moveTo>
                <a:lnTo>
                  <a:pt x="0" y="0"/>
                </a:lnTo>
                <a:lnTo>
                  <a:pt x="0" y="95376"/>
                </a:lnTo>
                <a:lnTo>
                  <a:pt x="84454" y="95376"/>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67" name="object 67"/>
          <p:cNvSpPr/>
          <p:nvPr/>
        </p:nvSpPr>
        <p:spPr>
          <a:xfrm>
            <a:off x="5289422" y="3296158"/>
            <a:ext cx="263778" cy="275208"/>
          </a:xfrm>
          <a:custGeom>
            <a:avLst/>
            <a:gdLst/>
            <a:ahLst/>
            <a:cxnLst/>
            <a:rect l="l" t="t" r="r" b="b"/>
            <a:pathLst>
              <a:path w="263778" h="275208">
                <a:moveTo>
                  <a:pt x="0" y="95376"/>
                </a:moveTo>
                <a:lnTo>
                  <a:pt x="89662" y="95376"/>
                </a:lnTo>
                <a:lnTo>
                  <a:pt x="89662" y="0"/>
                </a:lnTo>
                <a:lnTo>
                  <a:pt x="174116" y="0"/>
                </a:lnTo>
                <a:lnTo>
                  <a:pt x="174116" y="95376"/>
                </a:lnTo>
                <a:lnTo>
                  <a:pt x="263778" y="95376"/>
                </a:lnTo>
                <a:lnTo>
                  <a:pt x="263778" y="179831"/>
                </a:lnTo>
                <a:lnTo>
                  <a:pt x="174116" y="179831"/>
                </a:lnTo>
                <a:lnTo>
                  <a:pt x="174116" y="275208"/>
                </a:lnTo>
                <a:lnTo>
                  <a:pt x="89662" y="275208"/>
                </a:lnTo>
                <a:lnTo>
                  <a:pt x="89662" y="179831"/>
                </a:lnTo>
                <a:lnTo>
                  <a:pt x="0" y="179831"/>
                </a:lnTo>
                <a:lnTo>
                  <a:pt x="0" y="95376"/>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68" name="object 68"/>
          <p:cNvSpPr/>
          <p:nvPr/>
        </p:nvSpPr>
        <p:spPr>
          <a:xfrm>
            <a:off x="4702809" y="3549777"/>
            <a:ext cx="84454" cy="94868"/>
          </a:xfrm>
          <a:custGeom>
            <a:avLst/>
            <a:gdLst/>
            <a:ahLst/>
            <a:cxnLst/>
            <a:rect l="l" t="t" r="r" b="b"/>
            <a:pathLst>
              <a:path w="84454" h="94869">
                <a:moveTo>
                  <a:pt x="84454" y="0"/>
                </a:moveTo>
                <a:lnTo>
                  <a:pt x="0" y="0"/>
                </a:lnTo>
                <a:lnTo>
                  <a:pt x="0" y="94868"/>
                </a:lnTo>
                <a:lnTo>
                  <a:pt x="84454" y="94868"/>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69" name="object 69"/>
          <p:cNvSpPr/>
          <p:nvPr/>
        </p:nvSpPr>
        <p:spPr>
          <a:xfrm>
            <a:off x="4613147" y="3465448"/>
            <a:ext cx="263778" cy="84327"/>
          </a:xfrm>
          <a:custGeom>
            <a:avLst/>
            <a:gdLst/>
            <a:ahLst/>
            <a:cxnLst/>
            <a:rect l="l" t="t" r="r" b="b"/>
            <a:pathLst>
              <a:path w="263778" h="84327">
                <a:moveTo>
                  <a:pt x="263778" y="0"/>
                </a:moveTo>
                <a:lnTo>
                  <a:pt x="0" y="0"/>
                </a:lnTo>
                <a:lnTo>
                  <a:pt x="0" y="84327"/>
                </a:lnTo>
                <a:lnTo>
                  <a:pt x="263778" y="84327"/>
                </a:lnTo>
                <a:lnTo>
                  <a:pt x="263778"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0" name="object 70"/>
          <p:cNvSpPr/>
          <p:nvPr/>
        </p:nvSpPr>
        <p:spPr>
          <a:xfrm>
            <a:off x="4702809" y="3370453"/>
            <a:ext cx="84454" cy="94996"/>
          </a:xfrm>
          <a:custGeom>
            <a:avLst/>
            <a:gdLst/>
            <a:ahLst/>
            <a:cxnLst/>
            <a:rect l="l" t="t" r="r" b="b"/>
            <a:pathLst>
              <a:path w="84454" h="94996">
                <a:moveTo>
                  <a:pt x="84454" y="0"/>
                </a:moveTo>
                <a:lnTo>
                  <a:pt x="0" y="0"/>
                </a:lnTo>
                <a:lnTo>
                  <a:pt x="0" y="94996"/>
                </a:lnTo>
                <a:lnTo>
                  <a:pt x="84454" y="94996"/>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1" name="object 71"/>
          <p:cNvSpPr/>
          <p:nvPr/>
        </p:nvSpPr>
        <p:spPr>
          <a:xfrm>
            <a:off x="4613147" y="3370453"/>
            <a:ext cx="263778" cy="274193"/>
          </a:xfrm>
          <a:custGeom>
            <a:avLst/>
            <a:gdLst/>
            <a:ahLst/>
            <a:cxnLst/>
            <a:rect l="l" t="t" r="r" b="b"/>
            <a:pathLst>
              <a:path w="263778" h="274193">
                <a:moveTo>
                  <a:pt x="0" y="94996"/>
                </a:moveTo>
                <a:lnTo>
                  <a:pt x="89662" y="94996"/>
                </a:lnTo>
                <a:lnTo>
                  <a:pt x="89662" y="0"/>
                </a:lnTo>
                <a:lnTo>
                  <a:pt x="174116" y="0"/>
                </a:lnTo>
                <a:lnTo>
                  <a:pt x="174116" y="94996"/>
                </a:lnTo>
                <a:lnTo>
                  <a:pt x="263778" y="94996"/>
                </a:lnTo>
                <a:lnTo>
                  <a:pt x="263778" y="179324"/>
                </a:lnTo>
                <a:lnTo>
                  <a:pt x="174116" y="179324"/>
                </a:lnTo>
                <a:lnTo>
                  <a:pt x="174116" y="274193"/>
                </a:lnTo>
                <a:lnTo>
                  <a:pt x="89662" y="274193"/>
                </a:lnTo>
                <a:lnTo>
                  <a:pt x="89662" y="179324"/>
                </a:lnTo>
                <a:lnTo>
                  <a:pt x="0" y="179324"/>
                </a:lnTo>
                <a:lnTo>
                  <a:pt x="0" y="94996"/>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72" name="object 72"/>
          <p:cNvSpPr/>
          <p:nvPr/>
        </p:nvSpPr>
        <p:spPr>
          <a:xfrm>
            <a:off x="4294885" y="3503676"/>
            <a:ext cx="84327" cy="94996"/>
          </a:xfrm>
          <a:custGeom>
            <a:avLst/>
            <a:gdLst/>
            <a:ahLst/>
            <a:cxnLst/>
            <a:rect l="l" t="t" r="r" b="b"/>
            <a:pathLst>
              <a:path w="84327" h="94996">
                <a:moveTo>
                  <a:pt x="84327" y="0"/>
                </a:moveTo>
                <a:lnTo>
                  <a:pt x="0" y="0"/>
                </a:lnTo>
                <a:lnTo>
                  <a:pt x="0" y="94996"/>
                </a:lnTo>
                <a:lnTo>
                  <a:pt x="84327" y="94996"/>
                </a:lnTo>
                <a:lnTo>
                  <a:pt x="84327"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3" name="object 73"/>
          <p:cNvSpPr/>
          <p:nvPr/>
        </p:nvSpPr>
        <p:spPr>
          <a:xfrm>
            <a:off x="4205223" y="3419347"/>
            <a:ext cx="263651" cy="84327"/>
          </a:xfrm>
          <a:custGeom>
            <a:avLst/>
            <a:gdLst/>
            <a:ahLst/>
            <a:cxnLst/>
            <a:rect l="l" t="t" r="r" b="b"/>
            <a:pathLst>
              <a:path w="263651" h="84327">
                <a:moveTo>
                  <a:pt x="263651" y="0"/>
                </a:moveTo>
                <a:lnTo>
                  <a:pt x="0" y="0"/>
                </a:lnTo>
                <a:lnTo>
                  <a:pt x="0" y="84327"/>
                </a:lnTo>
                <a:lnTo>
                  <a:pt x="263651" y="84327"/>
                </a:lnTo>
                <a:lnTo>
                  <a:pt x="263651"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4" name="object 74"/>
          <p:cNvSpPr/>
          <p:nvPr/>
        </p:nvSpPr>
        <p:spPr>
          <a:xfrm>
            <a:off x="4294885" y="3324478"/>
            <a:ext cx="84327" cy="94869"/>
          </a:xfrm>
          <a:custGeom>
            <a:avLst/>
            <a:gdLst/>
            <a:ahLst/>
            <a:cxnLst/>
            <a:rect l="l" t="t" r="r" b="b"/>
            <a:pathLst>
              <a:path w="84327" h="94869">
                <a:moveTo>
                  <a:pt x="84327" y="0"/>
                </a:moveTo>
                <a:lnTo>
                  <a:pt x="0" y="0"/>
                </a:lnTo>
                <a:lnTo>
                  <a:pt x="0" y="94869"/>
                </a:lnTo>
                <a:lnTo>
                  <a:pt x="84327" y="94869"/>
                </a:lnTo>
                <a:lnTo>
                  <a:pt x="84327"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5" name="object 75"/>
          <p:cNvSpPr/>
          <p:nvPr/>
        </p:nvSpPr>
        <p:spPr>
          <a:xfrm>
            <a:off x="4205223" y="3324478"/>
            <a:ext cx="263651" cy="274193"/>
          </a:xfrm>
          <a:custGeom>
            <a:avLst/>
            <a:gdLst/>
            <a:ahLst/>
            <a:cxnLst/>
            <a:rect l="l" t="t" r="r" b="b"/>
            <a:pathLst>
              <a:path w="263651" h="274193">
                <a:moveTo>
                  <a:pt x="0" y="94869"/>
                </a:moveTo>
                <a:lnTo>
                  <a:pt x="89662" y="94869"/>
                </a:lnTo>
                <a:lnTo>
                  <a:pt x="89662" y="0"/>
                </a:lnTo>
                <a:lnTo>
                  <a:pt x="173989" y="0"/>
                </a:lnTo>
                <a:lnTo>
                  <a:pt x="173989" y="94869"/>
                </a:lnTo>
                <a:lnTo>
                  <a:pt x="263651" y="94869"/>
                </a:lnTo>
                <a:lnTo>
                  <a:pt x="263651" y="179197"/>
                </a:lnTo>
                <a:lnTo>
                  <a:pt x="173989" y="179197"/>
                </a:lnTo>
                <a:lnTo>
                  <a:pt x="173989" y="274193"/>
                </a:lnTo>
                <a:lnTo>
                  <a:pt x="89662" y="274193"/>
                </a:lnTo>
                <a:lnTo>
                  <a:pt x="89662" y="179197"/>
                </a:lnTo>
                <a:lnTo>
                  <a:pt x="0" y="179197"/>
                </a:lnTo>
                <a:lnTo>
                  <a:pt x="0" y="94869"/>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76" name="object 76"/>
          <p:cNvSpPr/>
          <p:nvPr/>
        </p:nvSpPr>
        <p:spPr>
          <a:xfrm>
            <a:off x="3947159" y="3419602"/>
            <a:ext cx="84454" cy="94869"/>
          </a:xfrm>
          <a:custGeom>
            <a:avLst/>
            <a:gdLst/>
            <a:ahLst/>
            <a:cxnLst/>
            <a:rect l="l" t="t" r="r" b="b"/>
            <a:pathLst>
              <a:path w="84454" h="94869">
                <a:moveTo>
                  <a:pt x="84454" y="0"/>
                </a:moveTo>
                <a:lnTo>
                  <a:pt x="0" y="0"/>
                </a:lnTo>
                <a:lnTo>
                  <a:pt x="0" y="94869"/>
                </a:lnTo>
                <a:lnTo>
                  <a:pt x="84454" y="94869"/>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7" name="object 77"/>
          <p:cNvSpPr/>
          <p:nvPr/>
        </p:nvSpPr>
        <p:spPr>
          <a:xfrm>
            <a:off x="3857497" y="3335273"/>
            <a:ext cx="263778" cy="84327"/>
          </a:xfrm>
          <a:custGeom>
            <a:avLst/>
            <a:gdLst/>
            <a:ahLst/>
            <a:cxnLst/>
            <a:rect l="l" t="t" r="r" b="b"/>
            <a:pathLst>
              <a:path w="263778" h="84327">
                <a:moveTo>
                  <a:pt x="263778" y="0"/>
                </a:moveTo>
                <a:lnTo>
                  <a:pt x="0" y="0"/>
                </a:lnTo>
                <a:lnTo>
                  <a:pt x="0" y="84327"/>
                </a:lnTo>
                <a:lnTo>
                  <a:pt x="263778" y="84327"/>
                </a:lnTo>
                <a:lnTo>
                  <a:pt x="263778"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8" name="object 78"/>
          <p:cNvSpPr/>
          <p:nvPr/>
        </p:nvSpPr>
        <p:spPr>
          <a:xfrm>
            <a:off x="3947159" y="3240277"/>
            <a:ext cx="84454" cy="94996"/>
          </a:xfrm>
          <a:custGeom>
            <a:avLst/>
            <a:gdLst/>
            <a:ahLst/>
            <a:cxnLst/>
            <a:rect l="l" t="t" r="r" b="b"/>
            <a:pathLst>
              <a:path w="84454" h="94996">
                <a:moveTo>
                  <a:pt x="84454" y="0"/>
                </a:moveTo>
                <a:lnTo>
                  <a:pt x="0" y="0"/>
                </a:lnTo>
                <a:lnTo>
                  <a:pt x="0" y="94996"/>
                </a:lnTo>
                <a:lnTo>
                  <a:pt x="84454" y="94996"/>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79" name="object 79"/>
          <p:cNvSpPr/>
          <p:nvPr/>
        </p:nvSpPr>
        <p:spPr>
          <a:xfrm>
            <a:off x="3857497" y="3240277"/>
            <a:ext cx="263778" cy="274193"/>
          </a:xfrm>
          <a:custGeom>
            <a:avLst/>
            <a:gdLst/>
            <a:ahLst/>
            <a:cxnLst/>
            <a:rect l="l" t="t" r="r" b="b"/>
            <a:pathLst>
              <a:path w="263778" h="274193">
                <a:moveTo>
                  <a:pt x="0" y="94996"/>
                </a:moveTo>
                <a:lnTo>
                  <a:pt x="89662" y="94996"/>
                </a:lnTo>
                <a:lnTo>
                  <a:pt x="89662" y="0"/>
                </a:lnTo>
                <a:lnTo>
                  <a:pt x="174116" y="0"/>
                </a:lnTo>
                <a:lnTo>
                  <a:pt x="174116" y="94996"/>
                </a:lnTo>
                <a:lnTo>
                  <a:pt x="263778" y="94996"/>
                </a:lnTo>
                <a:lnTo>
                  <a:pt x="263778" y="179324"/>
                </a:lnTo>
                <a:lnTo>
                  <a:pt x="174116" y="179324"/>
                </a:lnTo>
                <a:lnTo>
                  <a:pt x="174116" y="274193"/>
                </a:lnTo>
                <a:lnTo>
                  <a:pt x="89662" y="274193"/>
                </a:lnTo>
                <a:lnTo>
                  <a:pt x="89662" y="179324"/>
                </a:lnTo>
                <a:lnTo>
                  <a:pt x="0" y="179324"/>
                </a:lnTo>
                <a:lnTo>
                  <a:pt x="0" y="94996"/>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80" name="object 80"/>
          <p:cNvSpPr/>
          <p:nvPr/>
        </p:nvSpPr>
        <p:spPr>
          <a:xfrm>
            <a:off x="4077334" y="5035677"/>
            <a:ext cx="84454" cy="94868"/>
          </a:xfrm>
          <a:custGeom>
            <a:avLst/>
            <a:gdLst/>
            <a:ahLst/>
            <a:cxnLst/>
            <a:rect l="l" t="t" r="r" b="b"/>
            <a:pathLst>
              <a:path w="84454" h="94869">
                <a:moveTo>
                  <a:pt x="84454" y="0"/>
                </a:moveTo>
                <a:lnTo>
                  <a:pt x="0" y="0"/>
                </a:lnTo>
                <a:lnTo>
                  <a:pt x="0" y="94868"/>
                </a:lnTo>
                <a:lnTo>
                  <a:pt x="84454" y="94868"/>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1" name="object 81"/>
          <p:cNvSpPr/>
          <p:nvPr/>
        </p:nvSpPr>
        <p:spPr>
          <a:xfrm>
            <a:off x="3987672" y="4951348"/>
            <a:ext cx="263778" cy="84327"/>
          </a:xfrm>
          <a:custGeom>
            <a:avLst/>
            <a:gdLst/>
            <a:ahLst/>
            <a:cxnLst/>
            <a:rect l="l" t="t" r="r" b="b"/>
            <a:pathLst>
              <a:path w="263778" h="84327">
                <a:moveTo>
                  <a:pt x="263778" y="0"/>
                </a:moveTo>
                <a:lnTo>
                  <a:pt x="0" y="0"/>
                </a:lnTo>
                <a:lnTo>
                  <a:pt x="0" y="84327"/>
                </a:lnTo>
                <a:lnTo>
                  <a:pt x="263778" y="84327"/>
                </a:lnTo>
                <a:lnTo>
                  <a:pt x="263778"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2" name="object 82"/>
          <p:cNvSpPr/>
          <p:nvPr/>
        </p:nvSpPr>
        <p:spPr>
          <a:xfrm>
            <a:off x="4077334" y="4856353"/>
            <a:ext cx="84454" cy="94996"/>
          </a:xfrm>
          <a:custGeom>
            <a:avLst/>
            <a:gdLst/>
            <a:ahLst/>
            <a:cxnLst/>
            <a:rect l="l" t="t" r="r" b="b"/>
            <a:pathLst>
              <a:path w="84454" h="94996">
                <a:moveTo>
                  <a:pt x="84454" y="0"/>
                </a:moveTo>
                <a:lnTo>
                  <a:pt x="0" y="0"/>
                </a:lnTo>
                <a:lnTo>
                  <a:pt x="0" y="94996"/>
                </a:lnTo>
                <a:lnTo>
                  <a:pt x="84454" y="94996"/>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3" name="object 83"/>
          <p:cNvSpPr/>
          <p:nvPr/>
        </p:nvSpPr>
        <p:spPr>
          <a:xfrm>
            <a:off x="3987672" y="4856353"/>
            <a:ext cx="263778" cy="274193"/>
          </a:xfrm>
          <a:custGeom>
            <a:avLst/>
            <a:gdLst/>
            <a:ahLst/>
            <a:cxnLst/>
            <a:rect l="l" t="t" r="r" b="b"/>
            <a:pathLst>
              <a:path w="263778" h="274193">
                <a:moveTo>
                  <a:pt x="0" y="94996"/>
                </a:moveTo>
                <a:lnTo>
                  <a:pt x="89662" y="94996"/>
                </a:lnTo>
                <a:lnTo>
                  <a:pt x="89662" y="0"/>
                </a:lnTo>
                <a:lnTo>
                  <a:pt x="174116" y="0"/>
                </a:lnTo>
                <a:lnTo>
                  <a:pt x="174116" y="94996"/>
                </a:lnTo>
                <a:lnTo>
                  <a:pt x="263778" y="94996"/>
                </a:lnTo>
                <a:lnTo>
                  <a:pt x="263778" y="179324"/>
                </a:lnTo>
                <a:lnTo>
                  <a:pt x="174116" y="179324"/>
                </a:lnTo>
                <a:lnTo>
                  <a:pt x="174116" y="274193"/>
                </a:lnTo>
                <a:lnTo>
                  <a:pt x="89662" y="274193"/>
                </a:lnTo>
                <a:lnTo>
                  <a:pt x="89662" y="179324"/>
                </a:lnTo>
                <a:lnTo>
                  <a:pt x="0" y="179324"/>
                </a:lnTo>
                <a:lnTo>
                  <a:pt x="0" y="94996"/>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84" name="object 84"/>
          <p:cNvSpPr/>
          <p:nvPr/>
        </p:nvSpPr>
        <p:spPr>
          <a:xfrm>
            <a:off x="3653535" y="4431665"/>
            <a:ext cx="84327" cy="95377"/>
          </a:xfrm>
          <a:custGeom>
            <a:avLst/>
            <a:gdLst/>
            <a:ahLst/>
            <a:cxnLst/>
            <a:rect l="l" t="t" r="r" b="b"/>
            <a:pathLst>
              <a:path w="84327" h="95376">
                <a:moveTo>
                  <a:pt x="84327" y="0"/>
                </a:moveTo>
                <a:lnTo>
                  <a:pt x="0" y="0"/>
                </a:lnTo>
                <a:lnTo>
                  <a:pt x="0" y="95377"/>
                </a:lnTo>
                <a:lnTo>
                  <a:pt x="84327" y="95377"/>
                </a:lnTo>
                <a:lnTo>
                  <a:pt x="84327"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5" name="object 85"/>
          <p:cNvSpPr/>
          <p:nvPr/>
        </p:nvSpPr>
        <p:spPr>
          <a:xfrm>
            <a:off x="3563873" y="4347209"/>
            <a:ext cx="263651" cy="84454"/>
          </a:xfrm>
          <a:custGeom>
            <a:avLst/>
            <a:gdLst/>
            <a:ahLst/>
            <a:cxnLst/>
            <a:rect l="l" t="t" r="r" b="b"/>
            <a:pathLst>
              <a:path w="263651" h="84454">
                <a:moveTo>
                  <a:pt x="263651" y="0"/>
                </a:moveTo>
                <a:lnTo>
                  <a:pt x="0" y="0"/>
                </a:lnTo>
                <a:lnTo>
                  <a:pt x="0" y="84454"/>
                </a:lnTo>
                <a:lnTo>
                  <a:pt x="263651" y="84454"/>
                </a:lnTo>
                <a:lnTo>
                  <a:pt x="263651"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6" name="object 86"/>
          <p:cNvSpPr/>
          <p:nvPr/>
        </p:nvSpPr>
        <p:spPr>
          <a:xfrm>
            <a:off x="3653535" y="4251833"/>
            <a:ext cx="84327" cy="95377"/>
          </a:xfrm>
          <a:custGeom>
            <a:avLst/>
            <a:gdLst/>
            <a:ahLst/>
            <a:cxnLst/>
            <a:rect l="l" t="t" r="r" b="b"/>
            <a:pathLst>
              <a:path w="84327" h="95376">
                <a:moveTo>
                  <a:pt x="84327" y="0"/>
                </a:moveTo>
                <a:lnTo>
                  <a:pt x="0" y="0"/>
                </a:lnTo>
                <a:lnTo>
                  <a:pt x="0" y="95377"/>
                </a:lnTo>
                <a:lnTo>
                  <a:pt x="84327" y="95377"/>
                </a:lnTo>
                <a:lnTo>
                  <a:pt x="84327"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7" name="object 87"/>
          <p:cNvSpPr/>
          <p:nvPr/>
        </p:nvSpPr>
        <p:spPr>
          <a:xfrm>
            <a:off x="3563873" y="4251833"/>
            <a:ext cx="263651" cy="275209"/>
          </a:xfrm>
          <a:custGeom>
            <a:avLst/>
            <a:gdLst/>
            <a:ahLst/>
            <a:cxnLst/>
            <a:rect l="l" t="t" r="r" b="b"/>
            <a:pathLst>
              <a:path w="263651" h="275209">
                <a:moveTo>
                  <a:pt x="0" y="95377"/>
                </a:moveTo>
                <a:lnTo>
                  <a:pt x="89662" y="95377"/>
                </a:lnTo>
                <a:lnTo>
                  <a:pt x="89662" y="0"/>
                </a:lnTo>
                <a:lnTo>
                  <a:pt x="173989" y="0"/>
                </a:lnTo>
                <a:lnTo>
                  <a:pt x="173989" y="95377"/>
                </a:lnTo>
                <a:lnTo>
                  <a:pt x="263651" y="95377"/>
                </a:lnTo>
                <a:lnTo>
                  <a:pt x="263651" y="179832"/>
                </a:lnTo>
                <a:lnTo>
                  <a:pt x="173989" y="179832"/>
                </a:lnTo>
                <a:lnTo>
                  <a:pt x="173989" y="275209"/>
                </a:lnTo>
                <a:lnTo>
                  <a:pt x="89662" y="275209"/>
                </a:lnTo>
                <a:lnTo>
                  <a:pt x="89662" y="179832"/>
                </a:lnTo>
                <a:lnTo>
                  <a:pt x="0" y="179832"/>
                </a:lnTo>
                <a:lnTo>
                  <a:pt x="0" y="95377"/>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88" name="object 88"/>
          <p:cNvSpPr/>
          <p:nvPr/>
        </p:nvSpPr>
        <p:spPr>
          <a:xfrm>
            <a:off x="2077085" y="5208651"/>
            <a:ext cx="84454" cy="94996"/>
          </a:xfrm>
          <a:custGeom>
            <a:avLst/>
            <a:gdLst/>
            <a:ahLst/>
            <a:cxnLst/>
            <a:rect l="l" t="t" r="r" b="b"/>
            <a:pathLst>
              <a:path w="84454" h="94996">
                <a:moveTo>
                  <a:pt x="84454" y="0"/>
                </a:moveTo>
                <a:lnTo>
                  <a:pt x="0" y="0"/>
                </a:lnTo>
                <a:lnTo>
                  <a:pt x="0" y="94996"/>
                </a:lnTo>
                <a:lnTo>
                  <a:pt x="84454" y="94996"/>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89" name="object 89"/>
          <p:cNvSpPr/>
          <p:nvPr/>
        </p:nvSpPr>
        <p:spPr>
          <a:xfrm>
            <a:off x="1987423" y="5124322"/>
            <a:ext cx="263778" cy="84327"/>
          </a:xfrm>
          <a:custGeom>
            <a:avLst/>
            <a:gdLst/>
            <a:ahLst/>
            <a:cxnLst/>
            <a:rect l="l" t="t" r="r" b="b"/>
            <a:pathLst>
              <a:path w="263778" h="84327">
                <a:moveTo>
                  <a:pt x="263778" y="0"/>
                </a:moveTo>
                <a:lnTo>
                  <a:pt x="0" y="0"/>
                </a:lnTo>
                <a:lnTo>
                  <a:pt x="0" y="84327"/>
                </a:lnTo>
                <a:lnTo>
                  <a:pt x="263778" y="84327"/>
                </a:lnTo>
                <a:lnTo>
                  <a:pt x="263778"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90" name="object 90"/>
          <p:cNvSpPr/>
          <p:nvPr/>
        </p:nvSpPr>
        <p:spPr>
          <a:xfrm>
            <a:off x="2077085" y="5029453"/>
            <a:ext cx="84454" cy="94868"/>
          </a:xfrm>
          <a:custGeom>
            <a:avLst/>
            <a:gdLst/>
            <a:ahLst/>
            <a:cxnLst/>
            <a:rect l="l" t="t" r="r" b="b"/>
            <a:pathLst>
              <a:path w="84454" h="94869">
                <a:moveTo>
                  <a:pt x="84454" y="0"/>
                </a:moveTo>
                <a:lnTo>
                  <a:pt x="0" y="0"/>
                </a:lnTo>
                <a:lnTo>
                  <a:pt x="0" y="94869"/>
                </a:lnTo>
                <a:lnTo>
                  <a:pt x="84454" y="94869"/>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91" name="object 91"/>
          <p:cNvSpPr/>
          <p:nvPr/>
        </p:nvSpPr>
        <p:spPr>
          <a:xfrm>
            <a:off x="1987423" y="5029453"/>
            <a:ext cx="263778" cy="274192"/>
          </a:xfrm>
          <a:custGeom>
            <a:avLst/>
            <a:gdLst/>
            <a:ahLst/>
            <a:cxnLst/>
            <a:rect l="l" t="t" r="r" b="b"/>
            <a:pathLst>
              <a:path w="263778" h="274192">
                <a:moveTo>
                  <a:pt x="0" y="94869"/>
                </a:moveTo>
                <a:lnTo>
                  <a:pt x="89662" y="94869"/>
                </a:lnTo>
                <a:lnTo>
                  <a:pt x="89662" y="0"/>
                </a:lnTo>
                <a:lnTo>
                  <a:pt x="174116" y="0"/>
                </a:lnTo>
                <a:lnTo>
                  <a:pt x="174116" y="94869"/>
                </a:lnTo>
                <a:lnTo>
                  <a:pt x="263778" y="94869"/>
                </a:lnTo>
                <a:lnTo>
                  <a:pt x="263778" y="179197"/>
                </a:lnTo>
                <a:lnTo>
                  <a:pt x="174116" y="179197"/>
                </a:lnTo>
                <a:lnTo>
                  <a:pt x="174116" y="274193"/>
                </a:lnTo>
                <a:lnTo>
                  <a:pt x="89662" y="274193"/>
                </a:lnTo>
                <a:lnTo>
                  <a:pt x="89662" y="179197"/>
                </a:lnTo>
                <a:lnTo>
                  <a:pt x="0" y="179197"/>
                </a:lnTo>
                <a:lnTo>
                  <a:pt x="0" y="94869"/>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92" name="object 92"/>
          <p:cNvSpPr/>
          <p:nvPr/>
        </p:nvSpPr>
        <p:spPr>
          <a:xfrm>
            <a:off x="4632959" y="6019927"/>
            <a:ext cx="84454" cy="94881"/>
          </a:xfrm>
          <a:custGeom>
            <a:avLst/>
            <a:gdLst/>
            <a:ahLst/>
            <a:cxnLst/>
            <a:rect l="l" t="t" r="r" b="b"/>
            <a:pathLst>
              <a:path w="84454" h="94881">
                <a:moveTo>
                  <a:pt x="84454" y="0"/>
                </a:moveTo>
                <a:lnTo>
                  <a:pt x="0" y="0"/>
                </a:lnTo>
                <a:lnTo>
                  <a:pt x="0" y="94881"/>
                </a:lnTo>
                <a:lnTo>
                  <a:pt x="84454" y="94881"/>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93" name="object 93"/>
          <p:cNvSpPr/>
          <p:nvPr/>
        </p:nvSpPr>
        <p:spPr>
          <a:xfrm>
            <a:off x="4543297" y="5935535"/>
            <a:ext cx="263778" cy="84391"/>
          </a:xfrm>
          <a:custGeom>
            <a:avLst/>
            <a:gdLst/>
            <a:ahLst/>
            <a:cxnLst/>
            <a:rect l="l" t="t" r="r" b="b"/>
            <a:pathLst>
              <a:path w="263778" h="84391">
                <a:moveTo>
                  <a:pt x="263778" y="0"/>
                </a:moveTo>
                <a:lnTo>
                  <a:pt x="0" y="0"/>
                </a:lnTo>
                <a:lnTo>
                  <a:pt x="0" y="84391"/>
                </a:lnTo>
                <a:lnTo>
                  <a:pt x="263778" y="84391"/>
                </a:lnTo>
                <a:lnTo>
                  <a:pt x="263778"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94" name="object 94"/>
          <p:cNvSpPr/>
          <p:nvPr/>
        </p:nvSpPr>
        <p:spPr>
          <a:xfrm>
            <a:off x="4632959" y="5840653"/>
            <a:ext cx="84454" cy="94881"/>
          </a:xfrm>
          <a:custGeom>
            <a:avLst/>
            <a:gdLst/>
            <a:ahLst/>
            <a:cxnLst/>
            <a:rect l="l" t="t" r="r" b="b"/>
            <a:pathLst>
              <a:path w="84454" h="94881">
                <a:moveTo>
                  <a:pt x="84454" y="0"/>
                </a:moveTo>
                <a:lnTo>
                  <a:pt x="0" y="0"/>
                </a:lnTo>
                <a:lnTo>
                  <a:pt x="0" y="94881"/>
                </a:lnTo>
                <a:lnTo>
                  <a:pt x="84454" y="94881"/>
                </a:lnTo>
                <a:lnTo>
                  <a:pt x="84454" y="0"/>
                </a:lnTo>
                <a:close/>
              </a:path>
            </a:pathLst>
          </a:custGeom>
          <a:solidFill>
            <a:srgbClr val="33CCCC"/>
          </a:solidFill>
        </p:spPr>
        <p:txBody>
          <a:bodyPr wrap="square" lIns="0" tIns="0" rIns="0" bIns="0" rtlCol="0">
            <a:noAutofit/>
          </a:bodyPr>
          <a:lstStyle/>
          <a:p>
            <a:pPr defTabSz="914400"/>
            <a:endParaRPr smtClean="0">
              <a:solidFill>
                <a:prstClr val="black"/>
              </a:solidFill>
            </a:endParaRPr>
          </a:p>
        </p:txBody>
      </p:sp>
      <p:sp>
        <p:nvSpPr>
          <p:cNvPr id="95" name="object 95"/>
          <p:cNvSpPr/>
          <p:nvPr/>
        </p:nvSpPr>
        <p:spPr>
          <a:xfrm>
            <a:off x="4543297" y="5840653"/>
            <a:ext cx="263778" cy="274154"/>
          </a:xfrm>
          <a:custGeom>
            <a:avLst/>
            <a:gdLst/>
            <a:ahLst/>
            <a:cxnLst/>
            <a:rect l="l" t="t" r="r" b="b"/>
            <a:pathLst>
              <a:path w="263778" h="274154">
                <a:moveTo>
                  <a:pt x="0" y="94881"/>
                </a:moveTo>
                <a:lnTo>
                  <a:pt x="89662" y="94881"/>
                </a:lnTo>
                <a:lnTo>
                  <a:pt x="89662" y="0"/>
                </a:lnTo>
                <a:lnTo>
                  <a:pt x="174116" y="0"/>
                </a:lnTo>
                <a:lnTo>
                  <a:pt x="174116" y="94881"/>
                </a:lnTo>
                <a:lnTo>
                  <a:pt x="263778" y="94881"/>
                </a:lnTo>
                <a:lnTo>
                  <a:pt x="263778" y="179273"/>
                </a:lnTo>
                <a:lnTo>
                  <a:pt x="174116" y="179273"/>
                </a:lnTo>
                <a:lnTo>
                  <a:pt x="174116" y="274154"/>
                </a:lnTo>
                <a:lnTo>
                  <a:pt x="89662" y="274154"/>
                </a:lnTo>
                <a:lnTo>
                  <a:pt x="89662" y="179273"/>
                </a:lnTo>
                <a:lnTo>
                  <a:pt x="0" y="179273"/>
                </a:lnTo>
                <a:lnTo>
                  <a:pt x="0" y="94881"/>
                </a:lnTo>
                <a:close/>
              </a:path>
            </a:pathLst>
          </a:custGeom>
          <a:ln w="25400">
            <a:solidFill>
              <a:srgbClr val="229494"/>
            </a:solidFill>
          </a:ln>
        </p:spPr>
        <p:txBody>
          <a:bodyPr wrap="square" lIns="0" tIns="0" rIns="0" bIns="0" rtlCol="0">
            <a:noAutofit/>
          </a:bodyPr>
          <a:lstStyle/>
          <a:p>
            <a:pPr defTabSz="914400"/>
            <a:endParaRPr smtClean="0">
              <a:solidFill>
                <a:prstClr val="black"/>
              </a:solidFill>
            </a:endParaRPr>
          </a:p>
        </p:txBody>
      </p:sp>
      <p:sp>
        <p:nvSpPr>
          <p:cNvPr id="96" name="object 96"/>
          <p:cNvSpPr txBox="1"/>
          <p:nvPr/>
        </p:nvSpPr>
        <p:spPr>
          <a:xfrm>
            <a:off x="197916" y="6515303"/>
            <a:ext cx="1612265" cy="254000"/>
          </a:xfrm>
          <a:prstGeom prst="rect">
            <a:avLst/>
          </a:prstGeom>
        </p:spPr>
        <p:txBody>
          <a:bodyPr vert="horz" wrap="square" lIns="0" tIns="0" rIns="0" bIns="0" rtlCol="0">
            <a:noAutofit/>
          </a:bodyPr>
          <a:lstStyle/>
          <a:p>
            <a:pPr marL="12700" defTabSz="914400"/>
            <a:r>
              <a:rPr sz="800" i="1" spc="-5" dirty="0" smtClean="0">
                <a:solidFill>
                  <a:prstClr val="black"/>
                </a:solidFill>
                <a:latin typeface="Verdana"/>
                <a:cs typeface="Verdana"/>
              </a:rPr>
              <a:t>P</a:t>
            </a:r>
            <a:r>
              <a:rPr sz="800" i="1" dirty="0" smtClean="0">
                <a:solidFill>
                  <a:prstClr val="black"/>
                </a:solidFill>
                <a:latin typeface="Verdana"/>
                <a:cs typeface="Verdana"/>
              </a:rPr>
              <a:t>rep</a:t>
            </a:r>
            <a:r>
              <a:rPr sz="800" i="1" spc="-5" dirty="0" smtClean="0">
                <a:solidFill>
                  <a:prstClr val="black"/>
                </a:solidFill>
                <a:latin typeface="Verdana"/>
                <a:cs typeface="Verdana"/>
              </a:rPr>
              <a:t>a</a:t>
            </a:r>
            <a:r>
              <a:rPr sz="800" i="1" dirty="0" smtClean="0">
                <a:solidFill>
                  <a:prstClr val="black"/>
                </a:solidFill>
                <a:latin typeface="Verdana"/>
                <a:cs typeface="Verdana"/>
              </a:rPr>
              <a:t>red</a:t>
            </a:r>
            <a:r>
              <a:rPr sz="800" i="1" spc="-30" dirty="0" smtClean="0">
                <a:solidFill>
                  <a:prstClr val="black"/>
                </a:solidFill>
                <a:latin typeface="Verdana"/>
                <a:cs typeface="Verdana"/>
              </a:rPr>
              <a:t> </a:t>
            </a:r>
            <a:r>
              <a:rPr sz="800" i="1" dirty="0" smtClean="0">
                <a:solidFill>
                  <a:prstClr val="black"/>
                </a:solidFill>
                <a:latin typeface="Verdana"/>
                <a:cs typeface="Verdana"/>
              </a:rPr>
              <a:t>by</a:t>
            </a:r>
            <a:r>
              <a:rPr sz="800" i="1" spc="-5" dirty="0" smtClean="0">
                <a:solidFill>
                  <a:prstClr val="black"/>
                </a:solidFill>
                <a:latin typeface="Verdana"/>
                <a:cs typeface="Verdana"/>
              </a:rPr>
              <a:t> </a:t>
            </a:r>
            <a:r>
              <a:rPr sz="800" i="1" dirty="0" smtClean="0">
                <a:solidFill>
                  <a:prstClr val="black"/>
                </a:solidFill>
                <a:latin typeface="Verdana"/>
                <a:cs typeface="Verdana"/>
              </a:rPr>
              <a:t>A</a:t>
            </a:r>
            <a:r>
              <a:rPr sz="800" i="1" spc="-5" dirty="0" smtClean="0">
                <a:solidFill>
                  <a:prstClr val="black"/>
                </a:solidFill>
                <a:latin typeface="Verdana"/>
                <a:cs typeface="Verdana"/>
              </a:rPr>
              <a:t>n</a:t>
            </a:r>
            <a:r>
              <a:rPr sz="800" i="1" dirty="0" smtClean="0">
                <a:solidFill>
                  <a:prstClr val="black"/>
                </a:solidFill>
                <a:latin typeface="Verdana"/>
                <a:cs typeface="Verdana"/>
              </a:rPr>
              <a:t>n</a:t>
            </a:r>
            <a:r>
              <a:rPr sz="800" i="1" spc="10" dirty="0" smtClean="0">
                <a:solidFill>
                  <a:prstClr val="black"/>
                </a:solidFill>
                <a:latin typeface="Verdana"/>
                <a:cs typeface="Verdana"/>
              </a:rPr>
              <a:t> </a:t>
            </a:r>
            <a:r>
              <a:rPr sz="800" i="1" spc="-5" dirty="0" smtClean="0">
                <a:solidFill>
                  <a:prstClr val="black"/>
                </a:solidFill>
                <a:latin typeface="Verdana"/>
                <a:cs typeface="Verdana"/>
              </a:rPr>
              <a:t>Da</a:t>
            </a:r>
            <a:r>
              <a:rPr sz="800" i="1" dirty="0" smtClean="0">
                <a:solidFill>
                  <a:prstClr val="black"/>
                </a:solidFill>
                <a:latin typeface="Verdana"/>
                <a:cs typeface="Verdana"/>
              </a:rPr>
              <a:t>cey</a:t>
            </a:r>
            <a:endParaRPr sz="800">
              <a:solidFill>
                <a:prstClr val="black"/>
              </a:solidFill>
              <a:latin typeface="Verdana"/>
              <a:cs typeface="Verdana"/>
            </a:endParaRPr>
          </a:p>
          <a:p>
            <a:pPr marL="12700" defTabSz="914400"/>
            <a:r>
              <a:rPr sz="800" i="1" spc="-5" dirty="0" smtClean="0">
                <a:solidFill>
                  <a:prstClr val="black"/>
                </a:solidFill>
                <a:latin typeface="Verdana"/>
                <a:cs typeface="Verdana"/>
              </a:rPr>
              <a:t>(</a:t>
            </a:r>
            <a:r>
              <a:rPr sz="800" i="1" dirty="0" smtClean="0">
                <a:solidFill>
                  <a:prstClr val="black"/>
                </a:solidFill>
                <a:latin typeface="Verdana"/>
                <a:cs typeface="Verdana"/>
              </a:rPr>
              <a:t>A</a:t>
            </a:r>
            <a:r>
              <a:rPr sz="800" i="1" spc="-5" dirty="0" smtClean="0">
                <a:solidFill>
                  <a:prstClr val="black"/>
                </a:solidFill>
                <a:latin typeface="Verdana"/>
                <a:cs typeface="Verdana"/>
              </a:rPr>
              <a:t>l</a:t>
            </a:r>
            <a:r>
              <a:rPr sz="800" i="1" dirty="0" smtClean="0">
                <a:solidFill>
                  <a:prstClr val="black"/>
                </a:solidFill>
                <a:latin typeface="Verdana"/>
                <a:cs typeface="Verdana"/>
              </a:rPr>
              <a:t>l</a:t>
            </a:r>
            <a:r>
              <a:rPr sz="800" i="1" spc="10" dirty="0" smtClean="0">
                <a:solidFill>
                  <a:prstClr val="black"/>
                </a:solidFill>
                <a:latin typeface="Verdana"/>
                <a:cs typeface="Verdana"/>
              </a:rPr>
              <a:t> </a:t>
            </a:r>
            <a:r>
              <a:rPr sz="800" i="1" spc="-5" dirty="0" smtClean="0">
                <a:solidFill>
                  <a:prstClr val="black"/>
                </a:solidFill>
                <a:latin typeface="Verdana"/>
                <a:cs typeface="Verdana"/>
              </a:rPr>
              <a:t>l</a:t>
            </a:r>
            <a:r>
              <a:rPr sz="800" i="1" dirty="0" smtClean="0">
                <a:solidFill>
                  <a:prstClr val="black"/>
                </a:solidFill>
                <a:latin typeface="Verdana"/>
                <a:cs typeface="Verdana"/>
              </a:rPr>
              <a:t>oca</a:t>
            </a:r>
            <a:r>
              <a:rPr sz="800" i="1" spc="-10" dirty="0" smtClean="0">
                <a:solidFill>
                  <a:prstClr val="black"/>
                </a:solidFill>
                <a:latin typeface="Verdana"/>
                <a:cs typeface="Verdana"/>
              </a:rPr>
              <a:t>t</a:t>
            </a:r>
            <a:r>
              <a:rPr sz="800" i="1" spc="-5" dirty="0" smtClean="0">
                <a:solidFill>
                  <a:prstClr val="black"/>
                </a:solidFill>
                <a:latin typeface="Verdana"/>
                <a:cs typeface="Verdana"/>
              </a:rPr>
              <a:t>i</a:t>
            </a:r>
            <a:r>
              <a:rPr sz="800" i="1" dirty="0" smtClean="0">
                <a:solidFill>
                  <a:prstClr val="black"/>
                </a:solidFill>
                <a:latin typeface="Verdana"/>
                <a:cs typeface="Verdana"/>
              </a:rPr>
              <a:t>o</a:t>
            </a:r>
            <a:r>
              <a:rPr sz="800" i="1" spc="-5" dirty="0" smtClean="0">
                <a:solidFill>
                  <a:prstClr val="black"/>
                </a:solidFill>
                <a:latin typeface="Verdana"/>
                <a:cs typeface="Verdana"/>
              </a:rPr>
              <a:t>n</a:t>
            </a:r>
            <a:r>
              <a:rPr sz="800" i="1" dirty="0" smtClean="0">
                <a:solidFill>
                  <a:prstClr val="black"/>
                </a:solidFill>
                <a:latin typeface="Verdana"/>
                <a:cs typeface="Verdana"/>
              </a:rPr>
              <a:t>s</a:t>
            </a:r>
            <a:r>
              <a:rPr sz="800" i="1" spc="5" dirty="0" smtClean="0">
                <a:solidFill>
                  <a:prstClr val="black"/>
                </a:solidFill>
                <a:latin typeface="Verdana"/>
                <a:cs typeface="Verdana"/>
              </a:rPr>
              <a:t> </a:t>
            </a:r>
            <a:r>
              <a:rPr sz="800" i="1" spc="-5" dirty="0" smtClean="0">
                <a:solidFill>
                  <a:prstClr val="black"/>
                </a:solidFill>
                <a:latin typeface="Verdana"/>
                <a:cs typeface="Verdana"/>
              </a:rPr>
              <a:t>a</a:t>
            </a:r>
            <a:r>
              <a:rPr sz="800" i="1" dirty="0" smtClean="0">
                <a:solidFill>
                  <a:prstClr val="black"/>
                </a:solidFill>
                <a:latin typeface="Verdana"/>
                <a:cs typeface="Verdana"/>
              </a:rPr>
              <a:t>re</a:t>
            </a:r>
            <a:r>
              <a:rPr sz="800" i="1" spc="-5" dirty="0" smtClean="0">
                <a:solidFill>
                  <a:prstClr val="black"/>
                </a:solidFill>
                <a:latin typeface="Verdana"/>
                <a:cs typeface="Verdana"/>
              </a:rPr>
              <a:t> a</a:t>
            </a:r>
            <a:r>
              <a:rPr sz="800" i="1" dirty="0" smtClean="0">
                <a:solidFill>
                  <a:prstClr val="black"/>
                </a:solidFill>
                <a:latin typeface="Verdana"/>
                <a:cs typeface="Verdana"/>
              </a:rPr>
              <a:t>pprox</a:t>
            </a:r>
            <a:r>
              <a:rPr sz="800" i="1" spc="-5" dirty="0" smtClean="0">
                <a:solidFill>
                  <a:prstClr val="black"/>
                </a:solidFill>
                <a:latin typeface="Verdana"/>
                <a:cs typeface="Verdana"/>
              </a:rPr>
              <a:t>i</a:t>
            </a:r>
            <a:r>
              <a:rPr sz="800" i="1" dirty="0" smtClean="0">
                <a:solidFill>
                  <a:prstClr val="black"/>
                </a:solidFill>
                <a:latin typeface="Verdana"/>
                <a:cs typeface="Verdana"/>
              </a:rPr>
              <a:t>m</a:t>
            </a:r>
            <a:r>
              <a:rPr sz="800" i="1" spc="-10" dirty="0" smtClean="0">
                <a:solidFill>
                  <a:prstClr val="black"/>
                </a:solidFill>
                <a:latin typeface="Verdana"/>
                <a:cs typeface="Verdana"/>
              </a:rPr>
              <a:t>a</a:t>
            </a:r>
            <a:r>
              <a:rPr sz="800" i="1" spc="-5" dirty="0" smtClean="0">
                <a:solidFill>
                  <a:prstClr val="black"/>
                </a:solidFill>
                <a:latin typeface="Verdana"/>
                <a:cs typeface="Verdana"/>
              </a:rPr>
              <a:t>t</a:t>
            </a:r>
            <a:r>
              <a:rPr sz="800" i="1" spc="-15" dirty="0" smtClean="0">
                <a:solidFill>
                  <a:prstClr val="black"/>
                </a:solidFill>
                <a:latin typeface="Verdana"/>
                <a:cs typeface="Verdana"/>
              </a:rPr>
              <a:t>e</a:t>
            </a:r>
            <a:r>
              <a:rPr sz="800" i="1" dirty="0" smtClean="0">
                <a:solidFill>
                  <a:prstClr val="black"/>
                </a:solidFill>
                <a:latin typeface="Verdana"/>
                <a:cs typeface="Verdana"/>
              </a:rPr>
              <a:t>)</a:t>
            </a:r>
            <a:endParaRPr sz="800">
              <a:solidFill>
                <a:prstClr val="black"/>
              </a:solidFill>
              <a:latin typeface="Verdana"/>
              <a:cs typeface="Verdana"/>
            </a:endParaRPr>
          </a:p>
        </p:txBody>
      </p:sp>
      <p:sp>
        <p:nvSpPr>
          <p:cNvPr id="97" name="object 97"/>
          <p:cNvSpPr/>
          <p:nvPr/>
        </p:nvSpPr>
        <p:spPr>
          <a:xfrm>
            <a:off x="7010400" y="47"/>
            <a:ext cx="1904967" cy="2590736"/>
          </a:xfrm>
          <a:prstGeom prst="rect">
            <a:avLst/>
          </a:prstGeom>
          <a:blipFill>
            <a:blip r:embed="rId2" cstate="print"/>
            <a:stretch>
              <a:fillRect/>
            </a:stretch>
          </a:blipFill>
        </p:spPr>
        <p:txBody>
          <a:bodyPr wrap="square" lIns="0" tIns="0" rIns="0" bIns="0" rtlCol="0">
            <a:noAutofit/>
          </a:bodyPr>
          <a:lstStyle/>
          <a:p>
            <a:pPr defTabSz="914400"/>
            <a:endParaRPr smtClean="0">
              <a:solidFill>
                <a:prstClr val="black"/>
              </a:solidFill>
            </a:endParaRPr>
          </a:p>
        </p:txBody>
      </p:sp>
    </p:spTree>
    <p:extLst>
      <p:ext uri="{BB962C8B-B14F-4D97-AF65-F5344CB8AC3E}">
        <p14:creationId xmlns:p14="http://schemas.microsoft.com/office/powerpoint/2010/main" val="2050841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3388" rIns="0" bIns="0" rtlCol="0">
            <a:noAutofit/>
          </a:bodyPr>
          <a:lstStyle/>
          <a:p>
            <a:pPr marL="497840">
              <a:lnSpc>
                <a:spcPct val="100000"/>
              </a:lnSpc>
            </a:pPr>
            <a:r>
              <a:rPr sz="3200" b="1" dirty="0" smtClean="0">
                <a:latin typeface="Arial"/>
                <a:cs typeface="Arial"/>
              </a:rPr>
              <a:t>Tha</a:t>
            </a:r>
            <a:r>
              <a:rPr sz="3200" b="1" spc="-10" dirty="0" smtClean="0">
                <a:latin typeface="Arial"/>
                <a:cs typeface="Arial"/>
              </a:rPr>
              <a:t>n</a:t>
            </a:r>
            <a:r>
              <a:rPr sz="3200" b="1" spc="0" dirty="0" smtClean="0">
                <a:latin typeface="Arial"/>
                <a:cs typeface="Arial"/>
              </a:rPr>
              <a:t>k</a:t>
            </a:r>
            <a:r>
              <a:rPr sz="3200" b="1" spc="-35" dirty="0" smtClean="0">
                <a:latin typeface="Arial"/>
                <a:cs typeface="Arial"/>
              </a:rPr>
              <a:t> </a:t>
            </a:r>
            <a:r>
              <a:rPr sz="3200" b="1" spc="0" dirty="0" smtClean="0">
                <a:latin typeface="Arial"/>
                <a:cs typeface="Arial"/>
              </a:rPr>
              <a:t>You!</a:t>
            </a:r>
            <a:endParaRPr sz="3200" dirty="0">
              <a:latin typeface="Arial"/>
              <a:cs typeface="Aria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73050"/>
            <a:ext cx="5111750" cy="5111750"/>
          </a:xfrm>
        </p:spPr>
      </p:pic>
      <p:sp>
        <p:nvSpPr>
          <p:cNvPr id="7" name="Text Placeholder 6"/>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64490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6994"/>
            <a:ext cx="7772400" cy="1301235"/>
          </a:xfrm>
        </p:spPr>
        <p:txBody>
          <a:bodyPr/>
          <a:lstStyle/>
          <a:p>
            <a:r>
              <a:rPr lang="en-US" dirty="0" smtClean="0"/>
              <a:t>Amy Tolliver, MS </a:t>
            </a:r>
            <a:br>
              <a:rPr lang="en-US" dirty="0" smtClean="0"/>
            </a:br>
            <a:r>
              <a:rPr lang="en-US" dirty="0" smtClean="0"/>
              <a:t>Director, WV Perinatal Partnership</a:t>
            </a:r>
            <a:endParaRPr lang="en-US" dirty="0"/>
          </a:p>
        </p:txBody>
      </p:sp>
      <p:sp>
        <p:nvSpPr>
          <p:cNvPr id="3" name="Subtitle 2"/>
          <p:cNvSpPr>
            <a:spLocks noGrp="1"/>
          </p:cNvSpPr>
          <p:nvPr>
            <p:ph type="subTitle" idx="1"/>
          </p:nvPr>
        </p:nvSpPr>
        <p:spPr>
          <a:xfrm>
            <a:off x="685800" y="1888229"/>
            <a:ext cx="7772400" cy="2846102"/>
          </a:xfrm>
        </p:spPr>
        <p:txBody>
          <a:bodyPr>
            <a:noAutofit/>
          </a:bodyPr>
          <a:lstStyle/>
          <a:p>
            <a:pPr>
              <a:lnSpc>
                <a:spcPct val="100000"/>
              </a:lnSpc>
            </a:pPr>
            <a:r>
              <a:rPr lang="en-US" dirty="0" smtClean="0">
                <a:solidFill>
                  <a:schemeClr val="tx1"/>
                </a:solidFill>
              </a:rPr>
              <a:t>1018 Kanawha Boulevard East</a:t>
            </a:r>
            <a:br>
              <a:rPr lang="en-US" dirty="0" smtClean="0">
                <a:solidFill>
                  <a:schemeClr val="tx1"/>
                </a:solidFill>
              </a:rPr>
            </a:br>
            <a:r>
              <a:rPr lang="en-US" dirty="0" smtClean="0">
                <a:solidFill>
                  <a:schemeClr val="tx1"/>
                </a:solidFill>
              </a:rPr>
              <a:t>Charleston, WV 25301 </a:t>
            </a:r>
          </a:p>
          <a:p>
            <a:pPr>
              <a:lnSpc>
                <a:spcPct val="100000"/>
              </a:lnSpc>
            </a:pPr>
            <a:r>
              <a:rPr lang="en-US" dirty="0" smtClean="0">
                <a:solidFill>
                  <a:schemeClr val="tx1"/>
                </a:solidFill>
              </a:rPr>
              <a:t>(304</a:t>
            </a:r>
            <a:r>
              <a:rPr lang="en-US" dirty="0">
                <a:solidFill>
                  <a:schemeClr val="tx1"/>
                </a:solidFill>
              </a:rPr>
              <a:t>) 558-0530 ext. </a:t>
            </a:r>
            <a:r>
              <a:rPr lang="en-US" dirty="0" smtClean="0">
                <a:solidFill>
                  <a:schemeClr val="tx1"/>
                </a:solidFill>
              </a:rPr>
              <a:t>5</a:t>
            </a:r>
            <a:r>
              <a:rPr lang="en-US" dirty="0">
                <a:solidFill>
                  <a:schemeClr val="tx1"/>
                </a:solidFill>
              </a:rPr>
              <a:t> </a:t>
            </a:r>
            <a:r>
              <a:rPr lang="en-US" dirty="0" smtClean="0">
                <a:solidFill>
                  <a:schemeClr val="tx1"/>
                </a:solidFill>
              </a:rPr>
              <a:t>    </a:t>
            </a:r>
          </a:p>
          <a:p>
            <a:pPr>
              <a:lnSpc>
                <a:spcPct val="100000"/>
              </a:lnSpc>
            </a:pPr>
            <a:r>
              <a:rPr lang="en-US" b="1" u="sng" dirty="0" smtClean="0">
                <a:solidFill>
                  <a:schemeClr val="tx2"/>
                </a:solidFill>
              </a:rPr>
              <a:t>atolliver</a:t>
            </a:r>
            <a:r>
              <a:rPr lang="en-US" b="1" u="sng" dirty="0" smtClean="0">
                <a:solidFill>
                  <a:schemeClr val="tx2"/>
                </a:solidFill>
                <a:hlinkClick r:id="rId2"/>
              </a:rPr>
              <a:t>@wvperin</a:t>
            </a:r>
            <a:r>
              <a:rPr lang="en-US" b="1" dirty="0" smtClean="0">
                <a:solidFill>
                  <a:schemeClr val="tx2"/>
                </a:solidFill>
                <a:hlinkClick r:id="rId2"/>
              </a:rPr>
              <a:t>atal.org</a:t>
            </a:r>
            <a:r>
              <a:rPr lang="en-US" b="1" dirty="0" smtClean="0">
                <a:solidFill>
                  <a:schemeClr val="tx2"/>
                </a:solidFill>
              </a:rPr>
              <a:t> </a:t>
            </a:r>
          </a:p>
        </p:txBody>
      </p:sp>
      <p:sp>
        <p:nvSpPr>
          <p:cNvPr id="5" name="Subtitle 2"/>
          <p:cNvSpPr txBox="1">
            <a:spLocks/>
          </p:cNvSpPr>
          <p:nvPr/>
        </p:nvSpPr>
        <p:spPr>
          <a:xfrm>
            <a:off x="4561982" y="4061214"/>
            <a:ext cx="3896218" cy="2846102"/>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1968"/>
              </a:spcBef>
              <a:buFont typeface="Arial"/>
              <a:buNone/>
              <a:defRPr sz="2400" kern="1200">
                <a:solidFill>
                  <a:schemeClr val="tx1">
                    <a:lumMod val="50000"/>
                    <a:lumOff val="50000"/>
                  </a:schemeClr>
                </a:solidFill>
                <a:latin typeface="Adobe Garamond Pro"/>
                <a:ea typeface="+mn-ea"/>
                <a:cs typeface="Adobe Garamond Pro"/>
              </a:defRPr>
            </a:lvl1pPr>
            <a:lvl2pPr marL="457200" indent="0" algn="ctr" defTabSz="457200" rtl="0" eaLnBrk="1" latinLnBrk="0" hangingPunct="1">
              <a:lnSpc>
                <a:spcPct val="90000"/>
              </a:lnSpc>
              <a:spcBef>
                <a:spcPts val="1968"/>
              </a:spcBef>
              <a:buFont typeface="Arial"/>
              <a:buNone/>
              <a:defRPr sz="2800" kern="1200">
                <a:solidFill>
                  <a:schemeClr val="tx1">
                    <a:tint val="75000"/>
                  </a:schemeClr>
                </a:solidFill>
                <a:latin typeface="Adobe Garamond Pro"/>
                <a:ea typeface="+mn-ea"/>
                <a:cs typeface="Adobe Garamond Pro"/>
              </a:defRPr>
            </a:lvl2pPr>
            <a:lvl3pPr marL="914400" indent="0" algn="ctr" defTabSz="457200" rtl="0" eaLnBrk="1" latinLnBrk="0" hangingPunct="1">
              <a:lnSpc>
                <a:spcPct val="90000"/>
              </a:lnSpc>
              <a:spcBef>
                <a:spcPts val="1968"/>
              </a:spcBef>
              <a:buFont typeface="Arial"/>
              <a:buNone/>
              <a:defRPr sz="2400" kern="1200">
                <a:solidFill>
                  <a:schemeClr val="tx1">
                    <a:tint val="75000"/>
                  </a:schemeClr>
                </a:solidFill>
                <a:latin typeface="Adobe Garamond Pro"/>
                <a:ea typeface="+mn-ea"/>
                <a:cs typeface="Adobe Garamond Pro"/>
              </a:defRPr>
            </a:lvl3pPr>
            <a:lvl4pPr marL="1371600" indent="0" algn="ctr" defTabSz="457200" rtl="0" eaLnBrk="1" latinLnBrk="0" hangingPunct="1">
              <a:lnSpc>
                <a:spcPct val="90000"/>
              </a:lnSpc>
              <a:spcBef>
                <a:spcPts val="1968"/>
              </a:spcBef>
              <a:buFont typeface="Arial"/>
              <a:buNone/>
              <a:defRPr sz="2000" kern="1200">
                <a:solidFill>
                  <a:schemeClr val="tx1">
                    <a:tint val="75000"/>
                  </a:schemeClr>
                </a:solidFill>
                <a:latin typeface="Adobe Garamond Pro"/>
                <a:ea typeface="+mn-ea"/>
                <a:cs typeface="Adobe Garamond Pro"/>
              </a:defRPr>
            </a:lvl4pPr>
            <a:lvl5pPr marL="1828800" indent="0" algn="ctr" defTabSz="457200" rtl="0" eaLnBrk="1" latinLnBrk="0" hangingPunct="1">
              <a:lnSpc>
                <a:spcPct val="90000"/>
              </a:lnSpc>
              <a:spcBef>
                <a:spcPts val="1968"/>
              </a:spcBef>
              <a:buFont typeface="Arial"/>
              <a:buNone/>
              <a:defRPr sz="2000" kern="1200">
                <a:solidFill>
                  <a:schemeClr val="tx1">
                    <a:tint val="75000"/>
                  </a:schemeClr>
                </a:solidFill>
                <a:latin typeface="Adobe Garamond Pro"/>
                <a:ea typeface="+mn-ea"/>
                <a:cs typeface="Adobe Garamond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100000"/>
              </a:lnSpc>
            </a:pPr>
            <a:r>
              <a:rPr lang="en-US" b="1" dirty="0" smtClean="0">
                <a:solidFill>
                  <a:schemeClr val="tx2"/>
                </a:solidFill>
                <a:latin typeface="Myriad Pro"/>
                <a:cs typeface="Myriad Pro"/>
                <a:hlinkClick r:id="rId3"/>
              </a:rPr>
              <a:t>www.wvperinatal.org</a:t>
            </a:r>
            <a:r>
              <a:rPr lang="en-US" b="1" dirty="0" smtClean="0">
                <a:latin typeface="Myriad Pro"/>
                <a:cs typeface="Myriad Pro"/>
              </a:rPr>
              <a:t> </a:t>
            </a:r>
          </a:p>
          <a:p>
            <a:pPr algn="r"/>
            <a:r>
              <a:rPr lang="en-US" sz="1200" dirty="0"/>
              <a:t>C</a:t>
            </a:r>
            <a:r>
              <a:rPr lang="en-US" sz="1200" dirty="0" smtClean="0"/>
              <a:t>oordinated by the West Virginia Higher Education </a:t>
            </a:r>
            <a:br>
              <a:rPr lang="en-US" sz="1200" dirty="0" smtClean="0"/>
            </a:br>
            <a:r>
              <a:rPr lang="en-US" sz="1200" dirty="0" smtClean="0"/>
              <a:t>Policy Commission, Division of Health Sciences</a:t>
            </a:r>
            <a:endParaRPr lang="en-US" sz="1200" dirty="0"/>
          </a:p>
        </p:txBody>
      </p:sp>
    </p:spTree>
    <p:extLst>
      <p:ext uri="{BB962C8B-B14F-4D97-AF65-F5344CB8AC3E}">
        <p14:creationId xmlns:p14="http://schemas.microsoft.com/office/powerpoint/2010/main" val="64302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605288" y="0"/>
            <a:ext cx="5348351" cy="4973637"/>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txBox="1"/>
          <p:nvPr/>
        </p:nvSpPr>
        <p:spPr>
          <a:xfrm>
            <a:off x="4500101" y="154246"/>
            <a:ext cx="6369523" cy="741743"/>
          </a:xfrm>
          <a:prstGeom prst="rect">
            <a:avLst/>
          </a:prstGeom>
        </p:spPr>
        <p:txBody>
          <a:bodyPr vert="horz" wrap="square" lIns="0" tIns="0" rIns="0" bIns="0" rtlCol="0">
            <a:noAutofit/>
          </a:bodyPr>
          <a:lstStyle/>
          <a:p>
            <a:pPr marL="12700">
              <a:lnSpc>
                <a:spcPct val="100000"/>
              </a:lnSpc>
            </a:pPr>
            <a:r>
              <a:rPr sz="2400" b="1" dirty="0" smtClean="0">
                <a:solidFill>
                  <a:schemeClr val="tx2"/>
                </a:solidFill>
                <a:latin typeface="Verdana"/>
                <a:cs typeface="Verdana"/>
              </a:rPr>
              <a:t>L</a:t>
            </a:r>
            <a:r>
              <a:rPr sz="2400" b="1" spc="-10" dirty="0" smtClean="0">
                <a:solidFill>
                  <a:schemeClr val="tx2"/>
                </a:solidFill>
                <a:latin typeface="Verdana"/>
                <a:cs typeface="Verdana"/>
              </a:rPr>
              <a:t>o</a:t>
            </a:r>
            <a:r>
              <a:rPr sz="2400" b="1" spc="0" dirty="0" smtClean="0">
                <a:solidFill>
                  <a:schemeClr val="tx2"/>
                </a:solidFill>
                <a:latin typeface="Verdana"/>
                <a:cs typeface="Verdana"/>
              </a:rPr>
              <a:t>cati</a:t>
            </a:r>
            <a:r>
              <a:rPr sz="2400" b="1" spc="-15" dirty="0" smtClean="0">
                <a:solidFill>
                  <a:schemeClr val="tx2"/>
                </a:solidFill>
                <a:latin typeface="Verdana"/>
                <a:cs typeface="Verdana"/>
              </a:rPr>
              <a:t>o</a:t>
            </a:r>
            <a:r>
              <a:rPr sz="2400" b="1" spc="0" dirty="0" smtClean="0">
                <a:solidFill>
                  <a:schemeClr val="tx2"/>
                </a:solidFill>
                <a:latin typeface="Verdana"/>
                <a:cs typeface="Verdana"/>
              </a:rPr>
              <a:t>ns</a:t>
            </a:r>
            <a:r>
              <a:rPr sz="2400" b="1" spc="55" dirty="0" smtClean="0">
                <a:solidFill>
                  <a:schemeClr val="tx2"/>
                </a:solidFill>
                <a:latin typeface="Verdana"/>
                <a:cs typeface="Verdana"/>
              </a:rPr>
              <a:t> </a:t>
            </a:r>
            <a:r>
              <a:rPr sz="2400" b="1" spc="0" dirty="0" smtClean="0">
                <a:solidFill>
                  <a:schemeClr val="tx2"/>
                </a:solidFill>
                <a:latin typeface="Verdana"/>
                <a:cs typeface="Verdana"/>
              </a:rPr>
              <a:t>of</a:t>
            </a:r>
            <a:r>
              <a:rPr sz="2400" b="1" spc="5" dirty="0" smtClean="0">
                <a:solidFill>
                  <a:schemeClr val="tx2"/>
                </a:solidFill>
                <a:latin typeface="Verdana"/>
                <a:cs typeface="Verdana"/>
              </a:rPr>
              <a:t> </a:t>
            </a:r>
            <a:r>
              <a:rPr sz="2400" b="1" spc="0" dirty="0" smtClean="0">
                <a:solidFill>
                  <a:schemeClr val="tx2"/>
                </a:solidFill>
                <a:latin typeface="Verdana"/>
                <a:cs typeface="Verdana"/>
              </a:rPr>
              <a:t>WV </a:t>
            </a:r>
            <a:endParaRPr lang="en-US" sz="2400" b="1" spc="0" dirty="0" smtClean="0">
              <a:solidFill>
                <a:schemeClr val="tx2"/>
              </a:solidFill>
              <a:latin typeface="Verdana"/>
              <a:cs typeface="Verdana"/>
            </a:endParaRPr>
          </a:p>
          <a:p>
            <a:pPr marL="12700">
              <a:lnSpc>
                <a:spcPct val="100000"/>
              </a:lnSpc>
            </a:pPr>
            <a:r>
              <a:rPr sz="2400" b="1" spc="0" dirty="0" smtClean="0">
                <a:solidFill>
                  <a:schemeClr val="tx2"/>
                </a:solidFill>
                <a:latin typeface="Verdana"/>
                <a:cs typeface="Verdana"/>
              </a:rPr>
              <a:t>Bi</a:t>
            </a:r>
            <a:r>
              <a:rPr sz="2400" b="1" spc="-15" dirty="0" smtClean="0">
                <a:solidFill>
                  <a:schemeClr val="tx2"/>
                </a:solidFill>
                <a:latin typeface="Verdana"/>
                <a:cs typeface="Verdana"/>
              </a:rPr>
              <a:t>r</a:t>
            </a:r>
            <a:r>
              <a:rPr sz="2400" b="1" spc="0" dirty="0" smtClean="0">
                <a:solidFill>
                  <a:schemeClr val="tx2"/>
                </a:solidFill>
                <a:latin typeface="Verdana"/>
                <a:cs typeface="Verdana"/>
              </a:rPr>
              <a:t>th</a:t>
            </a:r>
            <a:r>
              <a:rPr sz="2400" b="1" spc="45" dirty="0" smtClean="0">
                <a:solidFill>
                  <a:schemeClr val="tx2"/>
                </a:solidFill>
                <a:latin typeface="Verdana"/>
                <a:cs typeface="Verdana"/>
              </a:rPr>
              <a:t> </a:t>
            </a:r>
            <a:r>
              <a:rPr sz="2400" b="1" spc="-120" dirty="0" smtClean="0">
                <a:solidFill>
                  <a:schemeClr val="tx2"/>
                </a:solidFill>
                <a:latin typeface="Verdana"/>
                <a:cs typeface="Verdana"/>
              </a:rPr>
              <a:t>F</a:t>
            </a:r>
            <a:r>
              <a:rPr sz="2400" b="1" spc="0" dirty="0" smtClean="0">
                <a:solidFill>
                  <a:schemeClr val="tx2"/>
                </a:solidFill>
                <a:latin typeface="Verdana"/>
                <a:cs typeface="Verdana"/>
              </a:rPr>
              <a:t>ac</a:t>
            </a:r>
            <a:r>
              <a:rPr sz="2400" b="1" spc="-15" dirty="0" smtClean="0">
                <a:solidFill>
                  <a:schemeClr val="tx2"/>
                </a:solidFill>
                <a:latin typeface="Verdana"/>
                <a:cs typeface="Verdana"/>
              </a:rPr>
              <a:t>i</a:t>
            </a:r>
            <a:r>
              <a:rPr sz="2400" b="1" spc="0" dirty="0" smtClean="0">
                <a:solidFill>
                  <a:schemeClr val="tx2"/>
                </a:solidFill>
                <a:latin typeface="Verdana"/>
                <a:cs typeface="Verdana"/>
              </a:rPr>
              <a:t>l</a:t>
            </a:r>
            <a:r>
              <a:rPr sz="2400" b="1" spc="-25" dirty="0" smtClean="0">
                <a:solidFill>
                  <a:schemeClr val="tx2"/>
                </a:solidFill>
                <a:latin typeface="Verdana"/>
                <a:cs typeface="Verdana"/>
              </a:rPr>
              <a:t>i</a:t>
            </a:r>
            <a:r>
              <a:rPr sz="2400" b="1" spc="0" dirty="0" smtClean="0">
                <a:solidFill>
                  <a:schemeClr val="tx2"/>
                </a:solidFill>
                <a:latin typeface="Verdana"/>
                <a:cs typeface="Verdana"/>
              </a:rPr>
              <a:t>ties</a:t>
            </a:r>
            <a:r>
              <a:rPr sz="2400" b="1" spc="40" dirty="0" smtClean="0">
                <a:solidFill>
                  <a:schemeClr val="tx2"/>
                </a:solidFill>
                <a:latin typeface="Verdana"/>
                <a:cs typeface="Verdana"/>
              </a:rPr>
              <a:t> </a:t>
            </a:r>
            <a:endParaRPr sz="2400" b="1" dirty="0">
              <a:solidFill>
                <a:schemeClr val="tx2"/>
              </a:solidFill>
              <a:latin typeface="Verdana"/>
              <a:cs typeface="Verdana"/>
            </a:endParaRPr>
          </a:p>
        </p:txBody>
      </p:sp>
      <p:sp>
        <p:nvSpPr>
          <p:cNvPr id="5" name="object 5"/>
          <p:cNvSpPr txBox="1"/>
          <p:nvPr/>
        </p:nvSpPr>
        <p:spPr>
          <a:xfrm>
            <a:off x="4804012" y="4435523"/>
            <a:ext cx="3804300" cy="2170332"/>
          </a:xfrm>
          <a:prstGeom prst="rect">
            <a:avLst/>
          </a:prstGeom>
        </p:spPr>
        <p:txBody>
          <a:bodyPr vert="horz" wrap="square" lIns="0" tIns="0" rIns="0" bIns="0" rtlCol="0">
            <a:noAutofit/>
          </a:bodyPr>
          <a:lstStyle/>
          <a:p>
            <a:pPr marL="12700" marR="12700">
              <a:lnSpc>
                <a:spcPct val="100000"/>
              </a:lnSpc>
            </a:pPr>
            <a:r>
              <a:rPr sz="1800" b="1" spc="-15" dirty="0" smtClean="0">
                <a:solidFill>
                  <a:schemeClr val="tx2"/>
                </a:solidFill>
                <a:latin typeface="Verdana"/>
                <a:cs typeface="Verdana"/>
              </a:rPr>
              <a:t>Locat</a:t>
            </a:r>
            <a:r>
              <a:rPr sz="1800" b="1" spc="5" dirty="0" smtClean="0">
                <a:solidFill>
                  <a:schemeClr val="tx2"/>
                </a:solidFill>
                <a:latin typeface="Verdana"/>
                <a:cs typeface="Verdana"/>
              </a:rPr>
              <a:t>i</a:t>
            </a:r>
            <a:r>
              <a:rPr sz="1800" b="1" spc="-15" dirty="0" smtClean="0">
                <a:solidFill>
                  <a:schemeClr val="tx2"/>
                </a:solidFill>
                <a:latin typeface="Verdana"/>
                <a:cs typeface="Verdana"/>
              </a:rPr>
              <a:t>ons</a:t>
            </a:r>
            <a:r>
              <a:rPr sz="1800" b="1" spc="-25" dirty="0" smtClean="0">
                <a:solidFill>
                  <a:schemeClr val="tx2"/>
                </a:solidFill>
                <a:latin typeface="Verdana"/>
                <a:cs typeface="Verdana"/>
              </a:rPr>
              <a:t> </a:t>
            </a:r>
            <a:r>
              <a:rPr sz="1800" b="1" spc="-10" dirty="0" smtClean="0">
                <a:solidFill>
                  <a:schemeClr val="tx2"/>
                </a:solidFill>
                <a:latin typeface="Verdana"/>
                <a:cs typeface="Verdana"/>
              </a:rPr>
              <a:t>of </a:t>
            </a:r>
            <a:r>
              <a:rPr sz="1800" b="1" spc="-5" dirty="0" smtClean="0">
                <a:solidFill>
                  <a:schemeClr val="tx2"/>
                </a:solidFill>
                <a:latin typeface="Verdana"/>
                <a:cs typeface="Verdana"/>
              </a:rPr>
              <a:t>L</a:t>
            </a:r>
            <a:r>
              <a:rPr sz="1800" b="1" spc="-15" dirty="0" smtClean="0">
                <a:solidFill>
                  <a:schemeClr val="tx2"/>
                </a:solidFill>
                <a:latin typeface="Verdana"/>
                <a:cs typeface="Verdana"/>
              </a:rPr>
              <a:t>e</a:t>
            </a:r>
            <a:r>
              <a:rPr sz="1800" b="1" spc="-30" dirty="0" smtClean="0">
                <a:solidFill>
                  <a:schemeClr val="tx2"/>
                </a:solidFill>
                <a:latin typeface="Verdana"/>
                <a:cs typeface="Verdana"/>
              </a:rPr>
              <a:t>v</a:t>
            </a:r>
            <a:r>
              <a:rPr sz="1800" b="1" spc="0" dirty="0" smtClean="0">
                <a:solidFill>
                  <a:schemeClr val="tx2"/>
                </a:solidFill>
                <a:latin typeface="Verdana"/>
                <a:cs typeface="Verdana"/>
              </a:rPr>
              <a:t>el </a:t>
            </a:r>
            <a:r>
              <a:rPr sz="1800" b="1" spc="-10" dirty="0" smtClean="0">
                <a:solidFill>
                  <a:schemeClr val="tx2"/>
                </a:solidFill>
                <a:latin typeface="Verdana"/>
                <a:cs typeface="Verdana"/>
              </a:rPr>
              <a:t>I </a:t>
            </a:r>
            <a:r>
              <a:rPr sz="1800" b="1" spc="-15" dirty="0" smtClean="0">
                <a:solidFill>
                  <a:schemeClr val="tx2"/>
                </a:solidFill>
                <a:latin typeface="Verdana"/>
                <a:cs typeface="Verdana"/>
              </a:rPr>
              <a:t>and</a:t>
            </a:r>
            <a:r>
              <a:rPr sz="1800" b="1" spc="10" dirty="0" smtClean="0">
                <a:solidFill>
                  <a:schemeClr val="tx2"/>
                </a:solidFill>
                <a:latin typeface="Verdana"/>
                <a:cs typeface="Verdana"/>
              </a:rPr>
              <a:t> </a:t>
            </a:r>
            <a:r>
              <a:rPr sz="1800" b="1" spc="-10" dirty="0" smtClean="0">
                <a:solidFill>
                  <a:schemeClr val="tx2"/>
                </a:solidFill>
                <a:latin typeface="Verdana"/>
                <a:cs typeface="Verdana"/>
              </a:rPr>
              <a:t>II</a:t>
            </a:r>
            <a:r>
              <a:rPr sz="1800" b="1" spc="5" dirty="0" smtClean="0">
                <a:solidFill>
                  <a:schemeClr val="tx2"/>
                </a:solidFill>
                <a:latin typeface="Verdana"/>
                <a:cs typeface="Verdana"/>
              </a:rPr>
              <a:t> </a:t>
            </a:r>
            <a:r>
              <a:rPr sz="1800" b="1" spc="-15" dirty="0" smtClean="0">
                <a:solidFill>
                  <a:schemeClr val="tx2"/>
                </a:solidFill>
                <a:latin typeface="Verdana"/>
                <a:cs typeface="Verdana"/>
              </a:rPr>
              <a:t>o</a:t>
            </a:r>
            <a:r>
              <a:rPr sz="1800" b="1" spc="-25" dirty="0" smtClean="0">
                <a:solidFill>
                  <a:schemeClr val="tx2"/>
                </a:solidFill>
                <a:latin typeface="Verdana"/>
                <a:cs typeface="Verdana"/>
              </a:rPr>
              <a:t>b</a:t>
            </a:r>
            <a:r>
              <a:rPr sz="1800" b="1" spc="-10" dirty="0" smtClean="0">
                <a:solidFill>
                  <a:schemeClr val="tx2"/>
                </a:solidFill>
                <a:latin typeface="Verdana"/>
                <a:cs typeface="Verdana"/>
              </a:rPr>
              <a:t>st</a:t>
            </a:r>
            <a:r>
              <a:rPr sz="1800" b="1" spc="-25" dirty="0" smtClean="0">
                <a:solidFill>
                  <a:schemeClr val="tx2"/>
                </a:solidFill>
                <a:latin typeface="Verdana"/>
                <a:cs typeface="Verdana"/>
              </a:rPr>
              <a:t>e</a:t>
            </a:r>
            <a:r>
              <a:rPr sz="1800" b="1" spc="0" dirty="0" smtClean="0">
                <a:solidFill>
                  <a:schemeClr val="tx2"/>
                </a:solidFill>
                <a:latin typeface="Verdana"/>
                <a:cs typeface="Verdana"/>
              </a:rPr>
              <a:t>tr</a:t>
            </a:r>
            <a:r>
              <a:rPr sz="1800" b="1" spc="5" dirty="0" smtClean="0">
                <a:solidFill>
                  <a:schemeClr val="tx2"/>
                </a:solidFill>
                <a:latin typeface="Verdana"/>
                <a:cs typeface="Verdana"/>
              </a:rPr>
              <a:t>i</a:t>
            </a:r>
            <a:r>
              <a:rPr sz="1800" b="1" spc="-10" dirty="0" smtClean="0">
                <a:solidFill>
                  <a:schemeClr val="tx2"/>
                </a:solidFill>
                <a:latin typeface="Verdana"/>
                <a:cs typeface="Verdana"/>
              </a:rPr>
              <a:t>c s</a:t>
            </a:r>
            <a:r>
              <a:rPr sz="1800" b="1" spc="-25" dirty="0" smtClean="0">
                <a:solidFill>
                  <a:schemeClr val="tx2"/>
                </a:solidFill>
                <a:latin typeface="Verdana"/>
                <a:cs typeface="Verdana"/>
              </a:rPr>
              <a:t>e</a:t>
            </a:r>
            <a:r>
              <a:rPr sz="1800" b="1" spc="-10" dirty="0" smtClean="0">
                <a:solidFill>
                  <a:schemeClr val="tx2"/>
                </a:solidFill>
                <a:latin typeface="Verdana"/>
                <a:cs typeface="Verdana"/>
              </a:rPr>
              <a:t>rv</a:t>
            </a:r>
            <a:r>
              <a:rPr sz="1800" b="1" spc="5" dirty="0" smtClean="0">
                <a:solidFill>
                  <a:schemeClr val="tx2"/>
                </a:solidFill>
                <a:latin typeface="Verdana"/>
                <a:cs typeface="Verdana"/>
              </a:rPr>
              <a:t>i</a:t>
            </a:r>
            <a:r>
              <a:rPr sz="1800" b="1" spc="-10" dirty="0" smtClean="0">
                <a:solidFill>
                  <a:schemeClr val="tx2"/>
                </a:solidFill>
                <a:latin typeface="Verdana"/>
                <a:cs typeface="Verdana"/>
              </a:rPr>
              <a:t>c</a:t>
            </a:r>
            <a:r>
              <a:rPr sz="1800" b="1" spc="-25" dirty="0" smtClean="0">
                <a:solidFill>
                  <a:schemeClr val="tx2"/>
                </a:solidFill>
                <a:latin typeface="Verdana"/>
                <a:cs typeface="Verdana"/>
              </a:rPr>
              <a:t>e</a:t>
            </a:r>
            <a:r>
              <a:rPr sz="1800" b="1" spc="-10" dirty="0" smtClean="0">
                <a:solidFill>
                  <a:schemeClr val="tx2"/>
                </a:solidFill>
                <a:latin typeface="Verdana"/>
                <a:cs typeface="Verdana"/>
              </a:rPr>
              <a:t>s </a:t>
            </a:r>
            <a:endParaRPr lang="en-US" sz="1800" b="1" spc="-10" dirty="0" smtClean="0">
              <a:solidFill>
                <a:schemeClr val="tx2"/>
              </a:solidFill>
              <a:latin typeface="Verdana"/>
              <a:cs typeface="Verdana"/>
            </a:endParaRPr>
          </a:p>
          <a:p>
            <a:pPr marL="12700" marR="12700">
              <a:lnSpc>
                <a:spcPct val="100000"/>
              </a:lnSpc>
            </a:pPr>
            <a:r>
              <a:rPr sz="1800" b="1" spc="-5" dirty="0" smtClean="0">
                <a:solidFill>
                  <a:schemeClr val="tx2"/>
                </a:solidFill>
                <a:latin typeface="Verdana"/>
                <a:cs typeface="Verdana"/>
              </a:rPr>
              <a:t>L</a:t>
            </a:r>
            <a:r>
              <a:rPr sz="1800" b="1" spc="-15" dirty="0" smtClean="0">
                <a:solidFill>
                  <a:schemeClr val="tx2"/>
                </a:solidFill>
                <a:latin typeface="Verdana"/>
                <a:cs typeface="Verdana"/>
              </a:rPr>
              <a:t>e</a:t>
            </a:r>
            <a:r>
              <a:rPr sz="1800" b="1" spc="-30" dirty="0" smtClean="0">
                <a:solidFill>
                  <a:schemeClr val="tx2"/>
                </a:solidFill>
                <a:latin typeface="Verdana"/>
                <a:cs typeface="Verdana"/>
              </a:rPr>
              <a:t>v</a:t>
            </a:r>
            <a:r>
              <a:rPr sz="1800" b="1" spc="0" dirty="0" smtClean="0">
                <a:solidFill>
                  <a:schemeClr val="tx2"/>
                </a:solidFill>
                <a:latin typeface="Verdana"/>
                <a:cs typeface="Verdana"/>
              </a:rPr>
              <a:t>el </a:t>
            </a:r>
            <a:r>
              <a:rPr sz="1800" b="1" spc="-10" dirty="0" smtClean="0">
                <a:solidFill>
                  <a:schemeClr val="tx2"/>
                </a:solidFill>
                <a:latin typeface="Verdana"/>
                <a:cs typeface="Verdana"/>
              </a:rPr>
              <a:t>III </a:t>
            </a:r>
            <a:r>
              <a:rPr sz="1800" b="1" spc="-55" dirty="0" smtClean="0">
                <a:solidFill>
                  <a:schemeClr val="tx2"/>
                </a:solidFill>
                <a:latin typeface="Verdana"/>
                <a:cs typeface="Verdana"/>
              </a:rPr>
              <a:t>P</a:t>
            </a:r>
            <a:r>
              <a:rPr sz="1800" b="1" spc="-15" dirty="0" smtClean="0">
                <a:solidFill>
                  <a:schemeClr val="tx2"/>
                </a:solidFill>
                <a:latin typeface="Verdana"/>
                <a:cs typeface="Verdana"/>
              </a:rPr>
              <a:t>er</a:t>
            </a:r>
            <a:r>
              <a:rPr sz="1800" b="1" spc="5" dirty="0" smtClean="0">
                <a:solidFill>
                  <a:schemeClr val="tx2"/>
                </a:solidFill>
                <a:latin typeface="Verdana"/>
                <a:cs typeface="Verdana"/>
              </a:rPr>
              <a:t>i</a:t>
            </a:r>
            <a:r>
              <a:rPr sz="1800" b="1" spc="-10" dirty="0" smtClean="0">
                <a:solidFill>
                  <a:schemeClr val="tx2"/>
                </a:solidFill>
                <a:latin typeface="Verdana"/>
                <a:cs typeface="Verdana"/>
              </a:rPr>
              <a:t>natal</a:t>
            </a:r>
            <a:r>
              <a:rPr sz="1800" b="1" spc="5" dirty="0" smtClean="0">
                <a:solidFill>
                  <a:schemeClr val="tx2"/>
                </a:solidFill>
                <a:latin typeface="Verdana"/>
                <a:cs typeface="Verdana"/>
              </a:rPr>
              <a:t> </a:t>
            </a:r>
            <a:r>
              <a:rPr sz="1800" b="1" spc="-50" dirty="0" smtClean="0">
                <a:solidFill>
                  <a:schemeClr val="tx2"/>
                </a:solidFill>
                <a:latin typeface="Verdana"/>
                <a:cs typeface="Verdana"/>
              </a:rPr>
              <a:t>R</a:t>
            </a:r>
            <a:r>
              <a:rPr sz="1800" b="1" spc="-10" dirty="0" smtClean="0">
                <a:solidFill>
                  <a:schemeClr val="tx2"/>
                </a:solidFill>
                <a:latin typeface="Verdana"/>
                <a:cs typeface="Verdana"/>
              </a:rPr>
              <a:t>ef</a:t>
            </a:r>
            <a:r>
              <a:rPr sz="1800" b="1" spc="-25" dirty="0" smtClean="0">
                <a:solidFill>
                  <a:schemeClr val="tx2"/>
                </a:solidFill>
                <a:latin typeface="Verdana"/>
                <a:cs typeface="Verdana"/>
              </a:rPr>
              <a:t>e</a:t>
            </a:r>
            <a:r>
              <a:rPr sz="1800" b="1" spc="-10" dirty="0" smtClean="0">
                <a:solidFill>
                  <a:schemeClr val="tx2"/>
                </a:solidFill>
                <a:latin typeface="Verdana"/>
                <a:cs typeface="Verdana"/>
              </a:rPr>
              <a:t>r</a:t>
            </a:r>
            <a:r>
              <a:rPr sz="1800" b="1" spc="-50" dirty="0" smtClean="0">
                <a:solidFill>
                  <a:schemeClr val="tx2"/>
                </a:solidFill>
                <a:latin typeface="Verdana"/>
                <a:cs typeface="Verdana"/>
              </a:rPr>
              <a:t>r</a:t>
            </a:r>
            <a:r>
              <a:rPr sz="1800" b="1" spc="0" dirty="0" smtClean="0">
                <a:solidFill>
                  <a:schemeClr val="tx2"/>
                </a:solidFill>
                <a:latin typeface="Verdana"/>
                <a:cs typeface="Verdana"/>
              </a:rPr>
              <a:t>al</a:t>
            </a:r>
            <a:r>
              <a:rPr sz="1800" b="1" spc="15" dirty="0" smtClean="0">
                <a:solidFill>
                  <a:schemeClr val="tx2"/>
                </a:solidFill>
                <a:latin typeface="Verdana"/>
                <a:cs typeface="Verdana"/>
              </a:rPr>
              <a:t> </a:t>
            </a:r>
            <a:r>
              <a:rPr sz="1800" b="1" spc="-15" dirty="0" smtClean="0">
                <a:solidFill>
                  <a:schemeClr val="tx2"/>
                </a:solidFill>
                <a:latin typeface="Verdana"/>
                <a:cs typeface="Verdana"/>
              </a:rPr>
              <a:t>Cent</a:t>
            </a:r>
            <a:r>
              <a:rPr sz="1800" b="1" spc="-25" dirty="0" smtClean="0">
                <a:solidFill>
                  <a:schemeClr val="tx2"/>
                </a:solidFill>
                <a:latin typeface="Verdana"/>
                <a:cs typeface="Verdana"/>
              </a:rPr>
              <a:t>e</a:t>
            </a:r>
            <a:r>
              <a:rPr sz="1800" b="1" spc="-10" dirty="0" smtClean="0">
                <a:solidFill>
                  <a:schemeClr val="tx2"/>
                </a:solidFill>
                <a:latin typeface="Verdana"/>
                <a:cs typeface="Verdana"/>
              </a:rPr>
              <a:t>rs</a:t>
            </a:r>
            <a:endParaRPr sz="1800" b="1" dirty="0">
              <a:solidFill>
                <a:schemeClr val="tx2"/>
              </a:solidFill>
              <a:latin typeface="Verdana"/>
              <a:cs typeface="Verdana"/>
            </a:endParaRPr>
          </a:p>
        </p:txBody>
      </p:sp>
      <p:sp>
        <p:nvSpPr>
          <p:cNvPr id="6" name="object 6"/>
          <p:cNvSpPr/>
          <p:nvPr/>
        </p:nvSpPr>
        <p:spPr>
          <a:xfrm>
            <a:off x="4500101" y="4943901"/>
            <a:ext cx="303911" cy="303784"/>
          </a:xfrm>
          <a:custGeom>
            <a:avLst/>
            <a:gdLst/>
            <a:ahLst/>
            <a:cxnLst/>
            <a:rect l="l" t="t" r="r" b="b"/>
            <a:pathLst>
              <a:path w="303911" h="303784">
                <a:moveTo>
                  <a:pt x="151002" y="0"/>
                </a:moveTo>
                <a:lnTo>
                  <a:pt x="114426" y="112776"/>
                </a:lnTo>
                <a:lnTo>
                  <a:pt x="114426" y="114807"/>
                </a:lnTo>
                <a:lnTo>
                  <a:pt x="0" y="114807"/>
                </a:lnTo>
                <a:lnTo>
                  <a:pt x="92963" y="188976"/>
                </a:lnTo>
                <a:lnTo>
                  <a:pt x="57150" y="303784"/>
                </a:lnTo>
                <a:lnTo>
                  <a:pt x="151002" y="233679"/>
                </a:lnTo>
                <a:lnTo>
                  <a:pt x="223064" y="233679"/>
                </a:lnTo>
                <a:lnTo>
                  <a:pt x="209169" y="188976"/>
                </a:lnTo>
                <a:lnTo>
                  <a:pt x="303911" y="112776"/>
                </a:lnTo>
                <a:lnTo>
                  <a:pt x="185038" y="112776"/>
                </a:lnTo>
                <a:lnTo>
                  <a:pt x="151002" y="0"/>
                </a:lnTo>
                <a:close/>
              </a:path>
              <a:path w="303911" h="303784">
                <a:moveTo>
                  <a:pt x="223064" y="233679"/>
                </a:moveTo>
                <a:lnTo>
                  <a:pt x="151002" y="233679"/>
                </a:lnTo>
                <a:lnTo>
                  <a:pt x="244855" y="303784"/>
                </a:lnTo>
                <a:lnTo>
                  <a:pt x="223064" y="233679"/>
                </a:lnTo>
                <a:close/>
              </a:path>
            </a:pathLst>
          </a:custGeom>
          <a:solidFill>
            <a:srgbClr val="000000"/>
          </a:solidFill>
        </p:spPr>
        <p:txBody>
          <a:bodyPr wrap="square" lIns="0" tIns="0" rIns="0" bIns="0" rtlCol="0">
            <a:noAutofit/>
          </a:bodyPr>
          <a:lstStyle/>
          <a:p>
            <a:endParaRPr/>
          </a:p>
        </p:txBody>
      </p:sp>
      <p:sp>
        <p:nvSpPr>
          <p:cNvPr id="8" name="object 8"/>
          <p:cNvSpPr txBox="1"/>
          <p:nvPr/>
        </p:nvSpPr>
        <p:spPr>
          <a:xfrm>
            <a:off x="8387333" y="6477000"/>
            <a:ext cx="220979" cy="191770"/>
          </a:xfrm>
          <a:prstGeom prst="rect">
            <a:avLst/>
          </a:prstGeom>
        </p:spPr>
        <p:txBody>
          <a:bodyPr vert="horz" wrap="square" lIns="0" tIns="0" rIns="0" bIns="0" rtlCol="0">
            <a:noAutofit/>
          </a:bodyPr>
          <a:lstStyle/>
          <a:p>
            <a:pPr marL="12700">
              <a:lnSpc>
                <a:spcPct val="100000"/>
              </a:lnSpc>
            </a:pPr>
            <a:endParaRPr sz="1200" dirty="0">
              <a:latin typeface="Verdana"/>
              <a:cs typeface="Verdana"/>
            </a:endParaRPr>
          </a:p>
        </p:txBody>
      </p:sp>
    </p:spTree>
    <p:extLst>
      <p:ext uri="{BB962C8B-B14F-4D97-AF65-F5344CB8AC3E}">
        <p14:creationId xmlns:p14="http://schemas.microsoft.com/office/powerpoint/2010/main" val="2281993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680"/>
            <a:ext cx="8229600" cy="1143000"/>
          </a:xfrm>
        </p:spPr>
        <p:txBody>
          <a:bodyPr>
            <a:normAutofit/>
          </a:bodyPr>
          <a:lstStyle/>
          <a:p>
            <a:pPr algn="ctr"/>
            <a:r>
              <a:rPr lang="en-US" sz="2800" dirty="0" smtClean="0"/>
              <a:t>2013 WV Births by Hospital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1610925"/>
              </p:ext>
            </p:extLst>
          </p:nvPr>
        </p:nvGraphicFramePr>
        <p:xfrm>
          <a:off x="0" y="711984"/>
          <a:ext cx="9143997" cy="6146015"/>
        </p:xfrm>
        <a:graphic>
          <a:graphicData uri="http://schemas.openxmlformats.org/drawingml/2006/table">
            <a:tbl>
              <a:tblPr firstRow="1" bandRow="1">
                <a:tableStyleId>{5C22544A-7EE6-4342-B048-85BDC9FD1C3A}</a:tableStyleId>
              </a:tblPr>
              <a:tblGrid>
                <a:gridCol w="2490224"/>
                <a:gridCol w="2490224"/>
                <a:gridCol w="2490224"/>
                <a:gridCol w="1673325"/>
              </a:tblGrid>
              <a:tr h="241641">
                <a:tc>
                  <a:txBody>
                    <a:bodyPr/>
                    <a:lstStyle/>
                    <a:p>
                      <a:r>
                        <a:rPr lang="en-US" sz="1400" dirty="0" smtClean="0"/>
                        <a:t>Hospital</a:t>
                      </a:r>
                      <a:endParaRPr lang="en-US" sz="1400" dirty="0"/>
                    </a:p>
                  </a:txBody>
                  <a:tcPr/>
                </a:tc>
                <a:tc>
                  <a:txBody>
                    <a:bodyPr/>
                    <a:lstStyle/>
                    <a:p>
                      <a:r>
                        <a:rPr lang="en-US" sz="1400" dirty="0" smtClean="0"/>
                        <a:t>#</a:t>
                      </a:r>
                      <a:r>
                        <a:rPr lang="en-US" sz="1400" baseline="0" dirty="0" smtClean="0"/>
                        <a:t> Births</a:t>
                      </a:r>
                      <a:endParaRPr lang="en-US" sz="1400" dirty="0"/>
                    </a:p>
                  </a:txBody>
                  <a:tcPr/>
                </a:tc>
                <a:tc>
                  <a:txBody>
                    <a:bodyPr/>
                    <a:lstStyle/>
                    <a:p>
                      <a:r>
                        <a:rPr lang="en-US" sz="1400" dirty="0" smtClean="0"/>
                        <a:t>Hospital</a:t>
                      </a:r>
                      <a:endParaRPr lang="en-US" sz="1400" dirty="0"/>
                    </a:p>
                  </a:txBody>
                  <a:tcPr/>
                </a:tc>
                <a:tc>
                  <a:txBody>
                    <a:bodyPr/>
                    <a:lstStyle/>
                    <a:p>
                      <a:r>
                        <a:rPr lang="en-US" sz="1400" dirty="0" smtClean="0"/>
                        <a:t># Births</a:t>
                      </a:r>
                      <a:endParaRPr lang="en-US" sz="1400" dirty="0"/>
                    </a:p>
                  </a:txBody>
                  <a:tcPr/>
                </a:tc>
              </a:tr>
              <a:tr h="327071">
                <a:tc>
                  <a:txBody>
                    <a:bodyPr/>
                    <a:lstStyle/>
                    <a:p>
                      <a:r>
                        <a:rPr lang="en-US" sz="1400" dirty="0" smtClean="0"/>
                        <a:t>Appalachian Regional</a:t>
                      </a:r>
                      <a:endParaRPr lang="en-US" sz="1400" dirty="0"/>
                    </a:p>
                  </a:txBody>
                  <a:tcPr/>
                </a:tc>
                <a:tc>
                  <a:txBody>
                    <a:bodyPr/>
                    <a:lstStyle/>
                    <a:p>
                      <a:r>
                        <a:rPr lang="en-US" sz="1400" dirty="0" smtClean="0"/>
                        <a:t>57</a:t>
                      </a:r>
                      <a:endParaRPr lang="en-US" sz="1400" dirty="0"/>
                    </a:p>
                  </a:txBody>
                  <a:tcPr/>
                </a:tc>
                <a:tc>
                  <a:txBody>
                    <a:bodyPr/>
                    <a:lstStyle/>
                    <a:p>
                      <a:r>
                        <a:rPr lang="en-US" sz="1400" dirty="0" smtClean="0"/>
                        <a:t>Princeton Community Hospital</a:t>
                      </a:r>
                      <a:endParaRPr lang="en-US" sz="1400" dirty="0"/>
                    </a:p>
                  </a:txBody>
                  <a:tcPr/>
                </a:tc>
                <a:tc>
                  <a:txBody>
                    <a:bodyPr/>
                    <a:lstStyle/>
                    <a:p>
                      <a:r>
                        <a:rPr lang="en-US" sz="1400" dirty="0" smtClean="0"/>
                        <a:t>697</a:t>
                      </a:r>
                      <a:endParaRPr lang="en-US" sz="1400" dirty="0"/>
                    </a:p>
                  </a:txBody>
                  <a:tcPr/>
                </a:tc>
              </a:tr>
              <a:tr h="372096">
                <a:tc>
                  <a:txBody>
                    <a:bodyPr/>
                    <a:lstStyle/>
                    <a:p>
                      <a:r>
                        <a:rPr lang="en-US" sz="1400" dirty="0" smtClean="0"/>
                        <a:t>Berkeley Medical Center</a:t>
                      </a:r>
                      <a:endParaRPr lang="en-US" sz="1400" dirty="0"/>
                    </a:p>
                  </a:txBody>
                  <a:tcPr/>
                </a:tc>
                <a:tc>
                  <a:txBody>
                    <a:bodyPr/>
                    <a:lstStyle/>
                    <a:p>
                      <a:r>
                        <a:rPr lang="en-US" sz="1400" dirty="0" smtClean="0"/>
                        <a:t>1,101</a:t>
                      </a:r>
                      <a:endParaRPr lang="en-US" sz="1400" dirty="0"/>
                    </a:p>
                  </a:txBody>
                  <a:tcPr/>
                </a:tc>
                <a:tc>
                  <a:txBody>
                    <a:bodyPr/>
                    <a:lstStyle/>
                    <a:p>
                      <a:r>
                        <a:rPr lang="en-US" sz="1400" dirty="0" smtClean="0"/>
                        <a:t>Raleigh General Hospital</a:t>
                      </a:r>
                      <a:endParaRPr lang="en-US" sz="1400" dirty="0"/>
                    </a:p>
                  </a:txBody>
                  <a:tcPr/>
                </a:tc>
                <a:tc>
                  <a:txBody>
                    <a:bodyPr/>
                    <a:lstStyle/>
                    <a:p>
                      <a:r>
                        <a:rPr lang="en-US" sz="1400" dirty="0" smtClean="0"/>
                        <a:t>1,275</a:t>
                      </a:r>
                      <a:endParaRPr lang="en-US" sz="1400" dirty="0"/>
                    </a:p>
                  </a:txBody>
                  <a:tcPr/>
                </a:tc>
              </a:tr>
              <a:tr h="372096">
                <a:tc>
                  <a:txBody>
                    <a:bodyPr/>
                    <a:lstStyle/>
                    <a:p>
                      <a:r>
                        <a:rPr lang="en-US" sz="1400" dirty="0" smtClean="0"/>
                        <a:t>Bluefield Regional</a:t>
                      </a:r>
                      <a:endParaRPr lang="en-US" sz="1400" dirty="0"/>
                    </a:p>
                  </a:txBody>
                  <a:tcPr/>
                </a:tc>
                <a:tc>
                  <a:txBody>
                    <a:bodyPr/>
                    <a:lstStyle/>
                    <a:p>
                      <a:r>
                        <a:rPr lang="en-US" sz="1400" dirty="0" smtClean="0"/>
                        <a:t>622</a:t>
                      </a:r>
                      <a:endParaRPr lang="en-US" sz="1400" dirty="0"/>
                    </a:p>
                  </a:txBody>
                  <a:tcPr/>
                </a:tc>
                <a:tc>
                  <a:txBody>
                    <a:bodyPr/>
                    <a:lstStyle/>
                    <a:p>
                      <a:r>
                        <a:rPr lang="en-US" sz="1400" dirty="0" smtClean="0"/>
                        <a:t>Reynolds Memorial Hospital</a:t>
                      </a:r>
                      <a:endParaRPr lang="en-US" sz="1400" dirty="0"/>
                    </a:p>
                  </a:txBody>
                  <a:tcPr/>
                </a:tc>
                <a:tc>
                  <a:txBody>
                    <a:bodyPr/>
                    <a:lstStyle/>
                    <a:p>
                      <a:r>
                        <a:rPr lang="en-US" sz="1400" dirty="0" smtClean="0"/>
                        <a:t>96</a:t>
                      </a:r>
                      <a:endParaRPr lang="en-US" sz="1400" dirty="0"/>
                    </a:p>
                  </a:txBody>
                  <a:tcPr/>
                </a:tc>
              </a:tr>
              <a:tr h="372096">
                <a:tc>
                  <a:txBody>
                    <a:bodyPr/>
                    <a:lstStyle/>
                    <a:p>
                      <a:r>
                        <a:rPr lang="en-US" sz="1400" dirty="0" smtClean="0"/>
                        <a:t>Cabell Huntington</a:t>
                      </a:r>
                      <a:endParaRPr lang="en-US" sz="1400" dirty="0"/>
                    </a:p>
                  </a:txBody>
                  <a:tcPr/>
                </a:tc>
                <a:tc>
                  <a:txBody>
                    <a:bodyPr/>
                    <a:lstStyle/>
                    <a:p>
                      <a:r>
                        <a:rPr lang="en-US" sz="1400" dirty="0" smtClean="0"/>
                        <a:t>2,733</a:t>
                      </a:r>
                      <a:endParaRPr lang="en-US" sz="1400" dirty="0"/>
                    </a:p>
                  </a:txBody>
                  <a:tcPr/>
                </a:tc>
                <a:tc>
                  <a:txBody>
                    <a:bodyPr/>
                    <a:lstStyle/>
                    <a:p>
                      <a:r>
                        <a:rPr lang="en-US" sz="1400" dirty="0" smtClean="0"/>
                        <a:t>Ruby Memorial Hospital</a:t>
                      </a:r>
                      <a:endParaRPr lang="en-US" sz="1400" dirty="0"/>
                    </a:p>
                  </a:txBody>
                  <a:tcPr/>
                </a:tc>
                <a:tc>
                  <a:txBody>
                    <a:bodyPr/>
                    <a:lstStyle/>
                    <a:p>
                      <a:r>
                        <a:rPr lang="en-US" sz="1400" dirty="0" smtClean="0"/>
                        <a:t>1,571</a:t>
                      </a:r>
                      <a:endParaRPr lang="en-US" sz="1400" dirty="0"/>
                    </a:p>
                  </a:txBody>
                  <a:tcPr/>
                </a:tc>
              </a:tr>
              <a:tr h="372096">
                <a:tc>
                  <a:txBody>
                    <a:bodyPr/>
                    <a:lstStyle/>
                    <a:p>
                      <a:r>
                        <a:rPr lang="en-US" sz="1400" dirty="0" smtClean="0"/>
                        <a:t>Camden Clark</a:t>
                      </a:r>
                      <a:endParaRPr lang="en-US" sz="1400" dirty="0"/>
                    </a:p>
                  </a:txBody>
                  <a:tcPr/>
                </a:tc>
                <a:tc>
                  <a:txBody>
                    <a:bodyPr/>
                    <a:lstStyle/>
                    <a:p>
                      <a:r>
                        <a:rPr lang="en-US" sz="1400" dirty="0" smtClean="0"/>
                        <a:t>1,707</a:t>
                      </a:r>
                      <a:endParaRPr lang="en-US" sz="1400" dirty="0"/>
                    </a:p>
                  </a:txBody>
                  <a:tcPr/>
                </a:tc>
                <a:tc>
                  <a:txBody>
                    <a:bodyPr/>
                    <a:lstStyle/>
                    <a:p>
                      <a:r>
                        <a:rPr lang="en-US" sz="1400" dirty="0" smtClean="0"/>
                        <a:t>St. Mary’s Hospital</a:t>
                      </a:r>
                      <a:endParaRPr lang="en-US" sz="1400" dirty="0"/>
                    </a:p>
                  </a:txBody>
                  <a:tcPr/>
                </a:tc>
                <a:tc>
                  <a:txBody>
                    <a:bodyPr/>
                    <a:lstStyle/>
                    <a:p>
                      <a:r>
                        <a:rPr lang="en-US" sz="1400" dirty="0" smtClean="0"/>
                        <a:t>398</a:t>
                      </a:r>
                      <a:endParaRPr lang="en-US" sz="1400" dirty="0"/>
                    </a:p>
                  </a:txBody>
                  <a:tcPr/>
                </a:tc>
              </a:tr>
              <a:tr h="372096">
                <a:tc>
                  <a:txBody>
                    <a:bodyPr/>
                    <a:lstStyle/>
                    <a:p>
                      <a:r>
                        <a:rPr lang="en-US" sz="1400" dirty="0" smtClean="0"/>
                        <a:t>CAMC</a:t>
                      </a:r>
                      <a:endParaRPr lang="en-US" sz="1400" dirty="0"/>
                    </a:p>
                  </a:txBody>
                  <a:tcPr/>
                </a:tc>
                <a:tc>
                  <a:txBody>
                    <a:bodyPr/>
                    <a:lstStyle/>
                    <a:p>
                      <a:r>
                        <a:rPr lang="en-US" sz="1400" dirty="0" smtClean="0"/>
                        <a:t>2,669</a:t>
                      </a:r>
                      <a:endParaRPr lang="en-US" sz="1400" dirty="0"/>
                    </a:p>
                  </a:txBody>
                  <a:tcPr/>
                </a:tc>
                <a:tc>
                  <a:txBody>
                    <a:bodyPr/>
                    <a:lstStyle/>
                    <a:p>
                      <a:r>
                        <a:rPr lang="en-US" sz="1400" dirty="0" smtClean="0"/>
                        <a:t>St. Joe’s (Buckhannon) Hospital</a:t>
                      </a:r>
                      <a:endParaRPr lang="en-US" sz="1400" dirty="0"/>
                    </a:p>
                  </a:txBody>
                  <a:tcPr/>
                </a:tc>
                <a:tc>
                  <a:txBody>
                    <a:bodyPr/>
                    <a:lstStyle/>
                    <a:p>
                      <a:r>
                        <a:rPr lang="en-US" sz="1400" dirty="0" smtClean="0"/>
                        <a:t>295</a:t>
                      </a:r>
                      <a:endParaRPr lang="en-US" sz="1400" dirty="0"/>
                    </a:p>
                  </a:txBody>
                  <a:tcPr/>
                </a:tc>
              </a:tr>
              <a:tr h="372096">
                <a:tc>
                  <a:txBody>
                    <a:bodyPr/>
                    <a:lstStyle/>
                    <a:p>
                      <a:r>
                        <a:rPr lang="en-US" sz="1400" dirty="0" smtClean="0"/>
                        <a:t>Davis</a:t>
                      </a:r>
                      <a:r>
                        <a:rPr lang="en-US" sz="1400" baseline="0" dirty="0" smtClean="0"/>
                        <a:t> Memorial</a:t>
                      </a:r>
                      <a:endParaRPr lang="en-US" sz="1400" dirty="0"/>
                    </a:p>
                  </a:txBody>
                  <a:tcPr/>
                </a:tc>
                <a:tc>
                  <a:txBody>
                    <a:bodyPr/>
                    <a:lstStyle/>
                    <a:p>
                      <a:r>
                        <a:rPr lang="en-US" sz="1400" dirty="0" smtClean="0"/>
                        <a:t>331</a:t>
                      </a:r>
                      <a:endParaRPr lang="en-US" sz="1400" dirty="0"/>
                    </a:p>
                  </a:txBody>
                  <a:tcPr/>
                </a:tc>
                <a:tc>
                  <a:txBody>
                    <a:bodyPr/>
                    <a:lstStyle/>
                    <a:p>
                      <a:r>
                        <a:rPr lang="en-US" sz="1400" dirty="0" smtClean="0"/>
                        <a:t>Stonewall Jackson Hospital</a:t>
                      </a:r>
                      <a:endParaRPr lang="en-US" sz="1400" dirty="0"/>
                    </a:p>
                  </a:txBody>
                  <a:tcPr/>
                </a:tc>
                <a:tc>
                  <a:txBody>
                    <a:bodyPr/>
                    <a:lstStyle/>
                    <a:p>
                      <a:r>
                        <a:rPr lang="en-US" sz="1400" dirty="0" smtClean="0"/>
                        <a:t>314</a:t>
                      </a:r>
                      <a:endParaRPr lang="en-US" sz="1400" dirty="0"/>
                    </a:p>
                  </a:txBody>
                  <a:tcPr/>
                </a:tc>
              </a:tr>
              <a:tr h="372096">
                <a:tc>
                  <a:txBody>
                    <a:bodyPr/>
                    <a:lstStyle/>
                    <a:p>
                      <a:r>
                        <a:rPr lang="en-US" sz="1400" dirty="0" smtClean="0"/>
                        <a:t>Fairmont General</a:t>
                      </a:r>
                      <a:endParaRPr lang="en-US" sz="1400" dirty="0"/>
                    </a:p>
                  </a:txBody>
                  <a:tcPr/>
                </a:tc>
                <a:tc>
                  <a:txBody>
                    <a:bodyPr/>
                    <a:lstStyle/>
                    <a:p>
                      <a:r>
                        <a:rPr lang="en-US" sz="1400" dirty="0" smtClean="0"/>
                        <a:t>419</a:t>
                      </a:r>
                      <a:endParaRPr lang="en-US" sz="1400" dirty="0"/>
                    </a:p>
                  </a:txBody>
                  <a:tcPr/>
                </a:tc>
                <a:tc>
                  <a:txBody>
                    <a:bodyPr/>
                    <a:lstStyle/>
                    <a:p>
                      <a:r>
                        <a:rPr lang="en-US" sz="1400" dirty="0" smtClean="0"/>
                        <a:t>Summersville Regional Med. </a:t>
                      </a:r>
                      <a:r>
                        <a:rPr lang="en-US" sz="1400" dirty="0" err="1" smtClean="0"/>
                        <a:t>Ctr</a:t>
                      </a:r>
                      <a:endParaRPr lang="en-US" sz="1400" dirty="0"/>
                    </a:p>
                  </a:txBody>
                  <a:tcPr/>
                </a:tc>
                <a:tc>
                  <a:txBody>
                    <a:bodyPr/>
                    <a:lstStyle/>
                    <a:p>
                      <a:r>
                        <a:rPr lang="en-US" sz="1400" dirty="0" smtClean="0"/>
                        <a:t>316</a:t>
                      </a:r>
                      <a:endParaRPr lang="en-US" sz="1400" dirty="0"/>
                    </a:p>
                  </a:txBody>
                  <a:tcPr/>
                </a:tc>
              </a:tr>
              <a:tr h="372096">
                <a:tc>
                  <a:txBody>
                    <a:bodyPr/>
                    <a:lstStyle/>
                    <a:p>
                      <a:r>
                        <a:rPr lang="en-US" sz="1400" dirty="0" smtClean="0"/>
                        <a:t>Garrett County Memorial</a:t>
                      </a:r>
                      <a:endParaRPr lang="en-US" sz="1400" dirty="0"/>
                    </a:p>
                  </a:txBody>
                  <a:tcPr/>
                </a:tc>
                <a:tc>
                  <a:txBody>
                    <a:bodyPr/>
                    <a:lstStyle/>
                    <a:p>
                      <a:r>
                        <a:rPr lang="en-US" sz="1400" dirty="0" smtClean="0"/>
                        <a:t>280</a:t>
                      </a:r>
                      <a:endParaRPr lang="en-US" sz="1400" dirty="0"/>
                    </a:p>
                  </a:txBody>
                  <a:tcPr/>
                </a:tc>
                <a:tc>
                  <a:txBody>
                    <a:bodyPr/>
                    <a:lstStyle/>
                    <a:p>
                      <a:r>
                        <a:rPr lang="en-US" sz="1400" dirty="0" smtClean="0"/>
                        <a:t>Thomas Memorial Hospital</a:t>
                      </a:r>
                      <a:endParaRPr lang="en-US" sz="1400" dirty="0"/>
                    </a:p>
                  </a:txBody>
                  <a:tcPr/>
                </a:tc>
                <a:tc>
                  <a:txBody>
                    <a:bodyPr/>
                    <a:lstStyle/>
                    <a:p>
                      <a:r>
                        <a:rPr lang="en-US" sz="1400" dirty="0" smtClean="0"/>
                        <a:t>1,085</a:t>
                      </a:r>
                      <a:endParaRPr lang="en-US" sz="1400" dirty="0"/>
                    </a:p>
                  </a:txBody>
                  <a:tcPr/>
                </a:tc>
              </a:tr>
              <a:tr h="372096">
                <a:tc>
                  <a:txBody>
                    <a:bodyPr/>
                    <a:lstStyle/>
                    <a:p>
                      <a:r>
                        <a:rPr lang="en-US" sz="1400" dirty="0" smtClean="0"/>
                        <a:t>Grant Memorial</a:t>
                      </a:r>
                      <a:endParaRPr lang="en-US" sz="1400" dirty="0"/>
                    </a:p>
                  </a:txBody>
                  <a:tcPr/>
                </a:tc>
                <a:tc>
                  <a:txBody>
                    <a:bodyPr/>
                    <a:lstStyle/>
                    <a:p>
                      <a:r>
                        <a:rPr lang="en-US" sz="1400" dirty="0" smtClean="0"/>
                        <a:t>263</a:t>
                      </a:r>
                      <a:endParaRPr lang="en-US" sz="1400" dirty="0"/>
                    </a:p>
                  </a:txBody>
                  <a:tcPr/>
                </a:tc>
                <a:tc>
                  <a:txBody>
                    <a:bodyPr/>
                    <a:lstStyle/>
                    <a:p>
                      <a:r>
                        <a:rPr lang="en-US" sz="1400" dirty="0" smtClean="0"/>
                        <a:t>United Hospital Center</a:t>
                      </a:r>
                      <a:endParaRPr lang="en-US" sz="1400" dirty="0"/>
                    </a:p>
                  </a:txBody>
                  <a:tcPr/>
                </a:tc>
                <a:tc>
                  <a:txBody>
                    <a:bodyPr/>
                    <a:lstStyle/>
                    <a:p>
                      <a:r>
                        <a:rPr lang="en-US" sz="1400" dirty="0" smtClean="0"/>
                        <a:t>986</a:t>
                      </a:r>
                      <a:endParaRPr lang="en-US" sz="1400" dirty="0"/>
                    </a:p>
                  </a:txBody>
                  <a:tcPr/>
                </a:tc>
              </a:tr>
              <a:tr h="372096">
                <a:tc>
                  <a:txBody>
                    <a:bodyPr/>
                    <a:lstStyle/>
                    <a:p>
                      <a:r>
                        <a:rPr lang="en-US" sz="1400" dirty="0" smtClean="0"/>
                        <a:t>Greenbrier Valley Medical </a:t>
                      </a:r>
                      <a:r>
                        <a:rPr lang="en-US" sz="1400" dirty="0" err="1" smtClean="0"/>
                        <a:t>Ctr</a:t>
                      </a:r>
                      <a:endParaRPr lang="en-US" sz="1400" dirty="0"/>
                    </a:p>
                  </a:txBody>
                  <a:tcPr/>
                </a:tc>
                <a:tc>
                  <a:txBody>
                    <a:bodyPr/>
                    <a:lstStyle/>
                    <a:p>
                      <a:r>
                        <a:rPr lang="en-US" sz="1400" dirty="0" smtClean="0"/>
                        <a:t>571</a:t>
                      </a:r>
                      <a:endParaRPr lang="en-US" sz="1400" dirty="0"/>
                    </a:p>
                  </a:txBody>
                  <a:tcPr/>
                </a:tc>
                <a:tc>
                  <a:txBody>
                    <a:bodyPr/>
                    <a:lstStyle/>
                    <a:p>
                      <a:r>
                        <a:rPr lang="en-US" sz="1400" dirty="0" smtClean="0"/>
                        <a:t>Weirton Medical Center</a:t>
                      </a:r>
                      <a:endParaRPr lang="en-US" sz="1400" dirty="0"/>
                    </a:p>
                  </a:txBody>
                  <a:tcPr/>
                </a:tc>
                <a:tc>
                  <a:txBody>
                    <a:bodyPr/>
                    <a:lstStyle/>
                    <a:p>
                      <a:r>
                        <a:rPr lang="en-US" sz="1400" dirty="0" smtClean="0"/>
                        <a:t>571</a:t>
                      </a:r>
                      <a:endParaRPr lang="en-US" sz="1400" dirty="0"/>
                    </a:p>
                  </a:txBody>
                  <a:tcPr/>
                </a:tc>
              </a:tr>
              <a:tr h="372096">
                <a:tc>
                  <a:txBody>
                    <a:bodyPr/>
                    <a:lstStyle/>
                    <a:p>
                      <a:r>
                        <a:rPr lang="en-US" sz="1400" dirty="0" smtClean="0"/>
                        <a:t>Jefferson Memorial</a:t>
                      </a:r>
                      <a:endParaRPr lang="en-US" sz="1400" dirty="0"/>
                    </a:p>
                  </a:txBody>
                  <a:tcPr/>
                </a:tc>
                <a:tc>
                  <a:txBody>
                    <a:bodyPr/>
                    <a:lstStyle/>
                    <a:p>
                      <a:r>
                        <a:rPr lang="en-US" sz="1400" dirty="0" smtClean="0"/>
                        <a:t>257</a:t>
                      </a:r>
                      <a:endParaRPr lang="en-US" sz="1400" dirty="0"/>
                    </a:p>
                  </a:txBody>
                  <a:tcPr/>
                </a:tc>
                <a:tc>
                  <a:txBody>
                    <a:bodyPr/>
                    <a:lstStyle/>
                    <a:p>
                      <a:r>
                        <a:rPr lang="en-US" sz="1400" dirty="0" smtClean="0"/>
                        <a:t>Welch Emergency Hospital</a:t>
                      </a:r>
                      <a:endParaRPr lang="en-US" sz="1400" dirty="0"/>
                    </a:p>
                  </a:txBody>
                  <a:tcPr/>
                </a:tc>
                <a:tc>
                  <a:txBody>
                    <a:bodyPr/>
                    <a:lstStyle/>
                    <a:p>
                      <a:r>
                        <a:rPr lang="en-US" sz="1400" dirty="0" smtClean="0"/>
                        <a:t>70</a:t>
                      </a:r>
                      <a:endParaRPr lang="en-US" sz="1400" dirty="0"/>
                    </a:p>
                  </a:txBody>
                  <a:tcPr/>
                </a:tc>
              </a:tr>
              <a:tr h="372096">
                <a:tc>
                  <a:txBody>
                    <a:bodyPr/>
                    <a:lstStyle/>
                    <a:p>
                      <a:r>
                        <a:rPr lang="en-US" sz="1400" dirty="0" smtClean="0"/>
                        <a:t>Logan Regional</a:t>
                      </a:r>
                      <a:endParaRPr lang="en-US" sz="1400" dirty="0"/>
                    </a:p>
                  </a:txBody>
                  <a:tcPr/>
                </a:tc>
                <a:tc>
                  <a:txBody>
                    <a:bodyPr/>
                    <a:lstStyle/>
                    <a:p>
                      <a:r>
                        <a:rPr lang="en-US" sz="1400" dirty="0" smtClean="0"/>
                        <a:t>332</a:t>
                      </a:r>
                      <a:endParaRPr lang="en-US" sz="1400" dirty="0"/>
                    </a:p>
                  </a:txBody>
                  <a:tcPr/>
                </a:tc>
                <a:tc>
                  <a:txBody>
                    <a:bodyPr/>
                    <a:lstStyle/>
                    <a:p>
                      <a:r>
                        <a:rPr lang="en-US" sz="1400" dirty="0" smtClean="0"/>
                        <a:t>Wheeling Hospital</a:t>
                      </a:r>
                      <a:endParaRPr lang="en-US" sz="1400" dirty="0"/>
                    </a:p>
                  </a:txBody>
                  <a:tcPr/>
                </a:tc>
                <a:tc>
                  <a:txBody>
                    <a:bodyPr/>
                    <a:lstStyle/>
                    <a:p>
                      <a:r>
                        <a:rPr lang="en-US" sz="1400" dirty="0" smtClean="0"/>
                        <a:t>1,275</a:t>
                      </a:r>
                      <a:endParaRPr lang="en-US" sz="1400" dirty="0"/>
                    </a:p>
                  </a:txBody>
                  <a:tcPr/>
                </a:tc>
              </a:tr>
              <a:tr h="372096">
                <a:tc>
                  <a:txBody>
                    <a:bodyPr/>
                    <a:lstStyle/>
                    <a:p>
                      <a:r>
                        <a:rPr lang="en-US" sz="1400" dirty="0" smtClean="0"/>
                        <a:t>Monongalia</a:t>
                      </a:r>
                      <a:r>
                        <a:rPr lang="en-US" sz="1400" baseline="0" dirty="0" smtClean="0"/>
                        <a:t> General</a:t>
                      </a:r>
                      <a:endParaRPr lang="en-US" sz="1400" dirty="0"/>
                    </a:p>
                  </a:txBody>
                  <a:tcPr/>
                </a:tc>
                <a:tc>
                  <a:txBody>
                    <a:bodyPr/>
                    <a:lstStyle/>
                    <a:p>
                      <a:r>
                        <a:rPr lang="en-US" sz="1400" dirty="0" smtClean="0"/>
                        <a:t>1,088</a:t>
                      </a:r>
                      <a:endParaRPr lang="en-US" sz="1400" dirty="0"/>
                    </a:p>
                  </a:txBody>
                  <a:tcPr/>
                </a:tc>
                <a:tc>
                  <a:txBody>
                    <a:bodyPr/>
                    <a:lstStyle/>
                    <a:p>
                      <a:r>
                        <a:rPr lang="en-US" sz="1400" dirty="0" smtClean="0"/>
                        <a:t>Williamson Memorial Hospital</a:t>
                      </a:r>
                      <a:endParaRPr lang="en-US" sz="1400" dirty="0"/>
                    </a:p>
                  </a:txBody>
                  <a:tcPr/>
                </a:tc>
                <a:tc>
                  <a:txBody>
                    <a:bodyPr/>
                    <a:lstStyle/>
                    <a:p>
                      <a:r>
                        <a:rPr lang="en-US" sz="1400" dirty="0" smtClean="0"/>
                        <a:t>100</a:t>
                      </a:r>
                      <a:endParaRPr lang="en-US" sz="1400" dirty="0"/>
                    </a:p>
                  </a:txBody>
                  <a:tcPr/>
                </a:tc>
              </a:tr>
              <a:tr h="372096">
                <a:tc>
                  <a:txBody>
                    <a:bodyPr/>
                    <a:lstStyle/>
                    <a:p>
                      <a:r>
                        <a:rPr lang="en-US" sz="1400" dirty="0" smtClean="0"/>
                        <a:t>Ohio</a:t>
                      </a:r>
                      <a:r>
                        <a:rPr lang="en-US" sz="1400" baseline="0" dirty="0" smtClean="0"/>
                        <a:t> Valley Medical Center</a:t>
                      </a:r>
                      <a:endParaRPr lang="en-US" sz="1400" dirty="0"/>
                    </a:p>
                  </a:txBody>
                  <a:tcPr/>
                </a:tc>
                <a:tc>
                  <a:txBody>
                    <a:bodyPr/>
                    <a:lstStyle/>
                    <a:p>
                      <a:r>
                        <a:rPr lang="en-US" sz="1400" dirty="0" smtClean="0"/>
                        <a:t>303</a:t>
                      </a:r>
                      <a:endParaRPr lang="en-US" sz="1400" dirty="0"/>
                    </a:p>
                  </a:txBody>
                  <a:tcPr/>
                </a:tc>
                <a:tc>
                  <a:txBody>
                    <a:bodyPr/>
                    <a:lstStyle/>
                    <a:p>
                      <a:r>
                        <a:rPr lang="en-US" sz="1400" dirty="0" smtClean="0"/>
                        <a:t>Woman Care</a:t>
                      </a:r>
                      <a:endParaRPr lang="en-US" sz="1400" dirty="0"/>
                    </a:p>
                  </a:txBody>
                  <a:tcPr/>
                </a:tc>
                <a:tc>
                  <a:txBody>
                    <a:bodyPr/>
                    <a:lstStyle/>
                    <a:p>
                      <a:r>
                        <a:rPr lang="en-US" sz="1400" dirty="0" smtClean="0"/>
                        <a:t>7</a:t>
                      </a:r>
                      <a:endParaRPr lang="en-US" sz="1400" dirty="0"/>
                    </a:p>
                  </a:txBody>
                  <a:tcPr/>
                </a:tc>
              </a:tr>
              <a:tr h="166787">
                <a:tc>
                  <a:txBody>
                    <a:bodyPr/>
                    <a:lstStyle/>
                    <a:p>
                      <a:r>
                        <a:rPr lang="en-US" sz="1400" dirty="0" smtClean="0"/>
                        <a:t>Pleasant Valley</a:t>
                      </a:r>
                      <a:endParaRPr lang="en-US" sz="1400" dirty="0"/>
                    </a:p>
                  </a:txBody>
                  <a:tcPr/>
                </a:tc>
                <a:tc>
                  <a:txBody>
                    <a:bodyPr/>
                    <a:lstStyle/>
                    <a:p>
                      <a:r>
                        <a:rPr lang="en-US" sz="1400" dirty="0" smtClean="0"/>
                        <a:t>146</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15001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2700" lvl="0" defTabSz="914400">
              <a:spcBef>
                <a:spcPts val="0"/>
              </a:spcBef>
              <a:tabLst>
                <a:tab pos="952500" algn="l"/>
                <a:tab pos="2197100" algn="l"/>
                <a:tab pos="2754630" algn="l"/>
              </a:tabLst>
            </a:pPr>
            <a:r>
              <a:rPr lang="en-US" sz="3600" dirty="0" smtClean="0">
                <a:solidFill>
                  <a:srgbClr val="006666"/>
                </a:solidFill>
                <a:latin typeface="Arial"/>
                <a:ea typeface="+mn-ea"/>
                <a:cs typeface="Arial"/>
              </a:rPr>
              <a:t/>
            </a:r>
            <a:br>
              <a:rPr lang="en-US" sz="3600" dirty="0" smtClean="0">
                <a:solidFill>
                  <a:srgbClr val="006666"/>
                </a:solidFill>
                <a:latin typeface="Arial"/>
                <a:ea typeface="+mn-ea"/>
                <a:cs typeface="Arial"/>
              </a:rPr>
            </a:br>
            <a:r>
              <a:rPr lang="en-US" sz="3600" dirty="0" smtClean="0">
                <a:latin typeface="Arial"/>
                <a:ea typeface="+mn-ea"/>
                <a:cs typeface="Arial"/>
              </a:rPr>
              <a:t>The</a:t>
            </a:r>
            <a:r>
              <a:rPr lang="en-US" sz="3600" dirty="0">
                <a:latin typeface="Arial"/>
                <a:ea typeface="+mn-ea"/>
                <a:cs typeface="Arial"/>
              </a:rPr>
              <a:t>	State	</a:t>
            </a:r>
            <a:r>
              <a:rPr lang="en-US" sz="3600" spc="-15" dirty="0">
                <a:latin typeface="Arial"/>
                <a:ea typeface="+mn-ea"/>
                <a:cs typeface="Arial"/>
              </a:rPr>
              <a:t>o</a:t>
            </a:r>
            <a:r>
              <a:rPr lang="en-US" sz="3600" dirty="0">
                <a:latin typeface="Arial"/>
                <a:ea typeface="+mn-ea"/>
                <a:cs typeface="Arial"/>
              </a:rPr>
              <a:t>f	Pe</a:t>
            </a:r>
            <a:r>
              <a:rPr lang="en-US" sz="3600" spc="10" dirty="0">
                <a:latin typeface="Arial"/>
                <a:ea typeface="+mn-ea"/>
                <a:cs typeface="Arial"/>
              </a:rPr>
              <a:t>r</a:t>
            </a:r>
            <a:r>
              <a:rPr lang="en-US" sz="3600" dirty="0">
                <a:latin typeface="Arial"/>
                <a:ea typeface="+mn-ea"/>
                <a:cs typeface="Arial"/>
              </a:rPr>
              <a:t>inatal</a:t>
            </a:r>
            <a:r>
              <a:rPr lang="en-US" sz="3600" spc="-15" dirty="0">
                <a:latin typeface="Arial"/>
                <a:ea typeface="+mn-ea"/>
                <a:cs typeface="Arial"/>
              </a:rPr>
              <a:t> </a:t>
            </a:r>
            <a:r>
              <a:rPr lang="en-US" sz="3600" dirty="0">
                <a:latin typeface="Arial"/>
                <a:ea typeface="+mn-ea"/>
                <a:cs typeface="Arial"/>
              </a:rPr>
              <a:t>Health</a:t>
            </a:r>
            <a:r>
              <a:rPr lang="en-US" sz="3600" b="0" dirty="0">
                <a:latin typeface="Arial"/>
                <a:ea typeface="+mn-ea"/>
                <a:cs typeface="Arial"/>
              </a:rPr>
              <a:t/>
            </a:r>
            <a:br>
              <a:rPr lang="en-US" sz="3600" b="0" dirty="0">
                <a:latin typeface="Arial"/>
                <a:ea typeface="+mn-ea"/>
                <a:cs typeface="Arial"/>
              </a:rPr>
            </a:br>
            <a:r>
              <a:rPr lang="en-US" sz="3600" dirty="0">
                <a:latin typeface="Arial"/>
                <a:ea typeface="+mn-ea"/>
                <a:cs typeface="Arial"/>
              </a:rPr>
              <a:t>in West</a:t>
            </a:r>
            <a:r>
              <a:rPr lang="en-US" sz="3600" spc="-15" dirty="0">
                <a:latin typeface="Arial"/>
                <a:ea typeface="+mn-ea"/>
                <a:cs typeface="Arial"/>
              </a:rPr>
              <a:t> </a:t>
            </a:r>
            <a:r>
              <a:rPr lang="en-US" sz="3600" dirty="0">
                <a:latin typeface="Arial"/>
                <a:ea typeface="+mn-ea"/>
                <a:cs typeface="Arial"/>
              </a:rPr>
              <a:t>Virg</a:t>
            </a:r>
            <a:r>
              <a:rPr lang="en-US" sz="3600" spc="-15" dirty="0">
                <a:latin typeface="Arial"/>
                <a:ea typeface="+mn-ea"/>
                <a:cs typeface="Arial"/>
              </a:rPr>
              <a:t>i</a:t>
            </a:r>
            <a:r>
              <a:rPr lang="en-US" sz="3600" dirty="0">
                <a:latin typeface="Arial"/>
                <a:ea typeface="+mn-ea"/>
                <a:cs typeface="Arial"/>
              </a:rPr>
              <a:t>nia </a:t>
            </a:r>
            <a:r>
              <a:rPr lang="en-US" sz="3600" dirty="0" smtClean="0">
                <a:latin typeface="Arial"/>
                <a:ea typeface="+mn-ea"/>
                <a:cs typeface="Arial"/>
              </a:rPr>
              <a:t>2006-2013</a:t>
            </a:r>
            <a:r>
              <a:rPr lang="en-US" sz="3600" b="0" dirty="0">
                <a:latin typeface="Arial"/>
                <a:ea typeface="+mn-ea"/>
                <a:cs typeface="Arial"/>
              </a:rPr>
              <a:t/>
            </a:r>
            <a:br>
              <a:rPr lang="en-US" sz="3600" b="0" dirty="0">
                <a:latin typeface="Arial"/>
                <a:ea typeface="+mn-ea"/>
                <a:cs typeface="Arial"/>
              </a:rPr>
            </a:br>
            <a:endParaRPr lang="en-US" dirty="0"/>
          </a:p>
        </p:txBody>
      </p:sp>
      <p:sp>
        <p:nvSpPr>
          <p:cNvPr id="3" name="Content Placeholder 2"/>
          <p:cNvSpPr>
            <a:spLocks noGrp="1"/>
          </p:cNvSpPr>
          <p:nvPr>
            <p:ph idx="1"/>
          </p:nvPr>
        </p:nvSpPr>
        <p:spPr/>
        <p:txBody>
          <a:bodyPr>
            <a:normAutofit/>
          </a:bodyPr>
          <a:lstStyle/>
          <a:p>
            <a:pPr marL="0" indent="0">
              <a:buNone/>
            </a:pPr>
            <a:r>
              <a:rPr lang="en-US" i="1" spc="-25" dirty="0" smtClean="0">
                <a:solidFill>
                  <a:schemeClr val="tx2"/>
                </a:solidFill>
                <a:latin typeface="Verdana"/>
                <a:cs typeface="Verdana"/>
              </a:rPr>
              <a:t>L</a:t>
            </a:r>
            <a:r>
              <a:rPr lang="en-US" i="1" dirty="0" smtClean="0">
                <a:solidFill>
                  <a:schemeClr val="tx2"/>
                </a:solidFill>
                <a:latin typeface="Verdana"/>
                <a:cs typeface="Verdana"/>
              </a:rPr>
              <a:t>ow</a:t>
            </a:r>
            <a:r>
              <a:rPr lang="en-US" i="1" spc="5" dirty="0" smtClean="0">
                <a:solidFill>
                  <a:schemeClr val="tx2"/>
                </a:solidFill>
                <a:latin typeface="Verdana"/>
                <a:cs typeface="Verdana"/>
              </a:rPr>
              <a:t> </a:t>
            </a:r>
            <a:r>
              <a:rPr lang="en-US" i="1" spc="-10" dirty="0">
                <a:solidFill>
                  <a:schemeClr val="tx2"/>
                </a:solidFill>
                <a:latin typeface="Verdana"/>
                <a:cs typeface="Verdana"/>
              </a:rPr>
              <a:t>Birth</a:t>
            </a:r>
            <a:r>
              <a:rPr lang="en-US" i="1" spc="-15" dirty="0">
                <a:solidFill>
                  <a:schemeClr val="tx2"/>
                </a:solidFill>
                <a:latin typeface="Verdana"/>
                <a:cs typeface="Verdana"/>
              </a:rPr>
              <a:t> </a:t>
            </a:r>
            <a:r>
              <a:rPr lang="en-US" i="1" spc="-25" dirty="0">
                <a:solidFill>
                  <a:schemeClr val="tx2"/>
                </a:solidFill>
                <a:latin typeface="Verdana"/>
                <a:cs typeface="Verdana"/>
              </a:rPr>
              <a:t>We</a:t>
            </a:r>
            <a:r>
              <a:rPr lang="en-US" i="1" spc="-10" dirty="0">
                <a:solidFill>
                  <a:schemeClr val="tx2"/>
                </a:solidFill>
                <a:latin typeface="Verdana"/>
                <a:cs typeface="Verdana"/>
              </a:rPr>
              <a:t>ight </a:t>
            </a:r>
            <a:r>
              <a:rPr lang="en-US" i="1" spc="-10" dirty="0" smtClean="0">
                <a:solidFill>
                  <a:schemeClr val="tx2"/>
                </a:solidFill>
                <a:latin typeface="Verdana"/>
                <a:cs typeface="Verdana"/>
              </a:rPr>
              <a:t>(</a:t>
            </a:r>
            <a:r>
              <a:rPr lang="en-US" i="1" spc="-15" dirty="0" smtClean="0">
                <a:solidFill>
                  <a:schemeClr val="tx2"/>
                </a:solidFill>
                <a:latin typeface="Verdana"/>
                <a:cs typeface="Verdana"/>
              </a:rPr>
              <a:t>&lt;2,500</a:t>
            </a:r>
            <a:r>
              <a:rPr lang="en-US" i="1" spc="-10" dirty="0" smtClean="0">
                <a:solidFill>
                  <a:schemeClr val="tx2"/>
                </a:solidFill>
                <a:latin typeface="Verdana"/>
                <a:cs typeface="Verdana"/>
              </a:rPr>
              <a:t> </a:t>
            </a:r>
            <a:r>
              <a:rPr lang="en-US" i="1" spc="5" dirty="0" smtClean="0">
                <a:solidFill>
                  <a:schemeClr val="tx2"/>
                </a:solidFill>
                <a:latin typeface="Verdana"/>
                <a:cs typeface="Verdana"/>
              </a:rPr>
              <a:t>G</a:t>
            </a:r>
            <a:r>
              <a:rPr lang="en-US" i="1" spc="-30" dirty="0" smtClean="0">
                <a:solidFill>
                  <a:schemeClr val="tx2"/>
                </a:solidFill>
                <a:latin typeface="Verdana"/>
                <a:cs typeface="Verdana"/>
              </a:rPr>
              <a:t>M</a:t>
            </a:r>
            <a:r>
              <a:rPr lang="en-US" i="1" spc="-15" dirty="0" smtClean="0">
                <a:solidFill>
                  <a:schemeClr val="tx2"/>
                </a:solidFill>
                <a:latin typeface="Verdana"/>
                <a:cs typeface="Verdana"/>
              </a:rPr>
              <a:t>S) Among WV Residents</a:t>
            </a:r>
          </a:p>
          <a:p>
            <a:pPr marL="0" indent="0">
              <a:buNone/>
            </a:pPr>
            <a:endParaRPr lang="en-US" i="1" spc="-15" dirty="0" smtClean="0">
              <a:solidFill>
                <a:schemeClr val="tx2"/>
              </a:solidFill>
              <a:latin typeface="Verdana"/>
              <a:cs typeface="Verdana"/>
            </a:endParaRPr>
          </a:p>
          <a:p>
            <a:pPr marL="27432" fontAlgn="t">
              <a:spcBef>
                <a:spcPts val="0"/>
              </a:spcBef>
            </a:pPr>
            <a:r>
              <a:rPr lang="en-US" sz="2800" i="1" spc="-5" dirty="0" smtClean="0">
                <a:solidFill>
                  <a:schemeClr val="tx2"/>
                </a:solidFill>
                <a:latin typeface="Verdana" panose="020B0604030504040204" pitchFamily="34" charset="0"/>
                <a:cs typeface="Verdana" panose="020B0604030504040204" pitchFamily="34" charset="0"/>
              </a:rPr>
              <a:t>2006</a:t>
            </a:r>
            <a:r>
              <a:rPr lang="en-US" sz="2800" dirty="0" smtClean="0">
                <a:solidFill>
                  <a:schemeClr val="tx2"/>
                </a:solidFill>
                <a:latin typeface="Arial" panose="020B0604020202020204" pitchFamily="34" charset="0"/>
                <a:cs typeface="Verdana" panose="020B0604030504040204" pitchFamily="34" charset="0"/>
              </a:rPr>
              <a:t>  </a:t>
            </a:r>
            <a:r>
              <a:rPr lang="en-US" sz="2800" i="1" dirty="0" smtClean="0">
                <a:solidFill>
                  <a:schemeClr val="tx2"/>
                </a:solidFill>
                <a:latin typeface="Verdana" panose="020B0604030504040204" pitchFamily="34" charset="0"/>
                <a:cs typeface="Verdana" panose="020B0604030504040204" pitchFamily="34" charset="0"/>
              </a:rPr>
              <a:t>9.8</a:t>
            </a:r>
            <a:r>
              <a:rPr lang="en-US" sz="2800" i="1" dirty="0">
                <a:solidFill>
                  <a:schemeClr val="tx2"/>
                </a:solidFill>
                <a:latin typeface="Verdana" panose="020B0604030504040204" pitchFamily="34" charset="0"/>
                <a:cs typeface="Verdana" panose="020B0604030504040204" pitchFamily="34" charset="0"/>
              </a:rPr>
              <a:t>%</a:t>
            </a:r>
            <a:endParaRPr lang="en-US" sz="2800" dirty="0">
              <a:solidFill>
                <a:schemeClr val="tx2"/>
              </a:solidFill>
              <a:latin typeface="Arial" panose="020B0604020202020204" pitchFamily="34" charset="0"/>
            </a:endParaRPr>
          </a:p>
          <a:p>
            <a:pPr marL="27432" fontAlgn="t">
              <a:spcBef>
                <a:spcPts val="0"/>
              </a:spcBef>
            </a:pPr>
            <a:r>
              <a:rPr lang="en-US" sz="2800" i="1" dirty="0">
                <a:solidFill>
                  <a:schemeClr val="tx2"/>
                </a:solidFill>
                <a:latin typeface="Verdana" panose="020B0604030504040204" pitchFamily="34" charset="0"/>
                <a:cs typeface="Verdana" panose="020B0604030504040204" pitchFamily="34" charset="0"/>
              </a:rPr>
              <a:t>2</a:t>
            </a:r>
            <a:r>
              <a:rPr lang="en-US" sz="2800" i="1" spc="-10" dirty="0">
                <a:solidFill>
                  <a:schemeClr val="tx2"/>
                </a:solidFill>
                <a:latin typeface="Verdana" panose="020B0604030504040204" pitchFamily="34" charset="0"/>
                <a:cs typeface="Verdana" panose="020B0604030504040204" pitchFamily="34" charset="0"/>
              </a:rPr>
              <a:t>0</a:t>
            </a:r>
            <a:r>
              <a:rPr lang="en-US" sz="2800" i="1" dirty="0">
                <a:solidFill>
                  <a:schemeClr val="tx2"/>
                </a:solidFill>
                <a:latin typeface="Verdana" panose="020B0604030504040204" pitchFamily="34" charset="0"/>
                <a:cs typeface="Verdana" panose="020B0604030504040204" pitchFamily="34" charset="0"/>
              </a:rPr>
              <a:t>11</a:t>
            </a:r>
            <a:r>
              <a:rPr lang="en-US" sz="2800" i="1" spc="-30" dirty="0">
                <a:solidFill>
                  <a:schemeClr val="tx2"/>
                </a:solidFill>
                <a:latin typeface="Verdana" panose="020B0604030504040204" pitchFamily="34" charset="0"/>
                <a:cs typeface="Verdana" panose="020B0604030504040204" pitchFamily="34" charset="0"/>
              </a:rPr>
              <a:t> </a:t>
            </a:r>
            <a:r>
              <a:rPr lang="en-US" sz="2800" i="1" dirty="0" smtClean="0">
                <a:solidFill>
                  <a:schemeClr val="tx2"/>
                </a:solidFill>
                <a:latin typeface="Verdana" panose="020B0604030504040204" pitchFamily="34" charset="0"/>
                <a:cs typeface="Verdana" panose="020B0604030504040204" pitchFamily="34" charset="0"/>
              </a:rPr>
              <a:t>9.6</a:t>
            </a:r>
            <a:r>
              <a:rPr lang="en-US" sz="2800" i="1" dirty="0">
                <a:solidFill>
                  <a:schemeClr val="tx2"/>
                </a:solidFill>
                <a:latin typeface="Verdana" panose="020B0604030504040204" pitchFamily="34" charset="0"/>
                <a:cs typeface="Verdana" panose="020B0604030504040204" pitchFamily="34" charset="0"/>
              </a:rPr>
              <a:t>%</a:t>
            </a:r>
            <a:endParaRPr lang="en-US" sz="2800" dirty="0">
              <a:solidFill>
                <a:schemeClr val="tx2"/>
              </a:solidFill>
              <a:latin typeface="Arial" panose="020B0604020202020204" pitchFamily="34" charset="0"/>
            </a:endParaRPr>
          </a:p>
          <a:p>
            <a:pPr marL="27432" fontAlgn="t">
              <a:spcBef>
                <a:spcPts val="0"/>
              </a:spcBef>
            </a:pPr>
            <a:r>
              <a:rPr lang="en-US" sz="2800" i="1" dirty="0" smtClean="0">
                <a:solidFill>
                  <a:schemeClr val="tx2"/>
                </a:solidFill>
                <a:latin typeface="Verdana" panose="020B0604030504040204" pitchFamily="34" charset="0"/>
                <a:cs typeface="Verdana" panose="020B0604030504040204" pitchFamily="34" charset="0"/>
              </a:rPr>
              <a:t>2012 9.2%</a:t>
            </a:r>
          </a:p>
          <a:p>
            <a:pPr marL="27432" fontAlgn="t">
              <a:spcBef>
                <a:spcPts val="0"/>
              </a:spcBef>
            </a:pPr>
            <a:r>
              <a:rPr lang="en-US" sz="2800" i="1" dirty="0" smtClean="0">
                <a:solidFill>
                  <a:schemeClr val="tx2"/>
                </a:solidFill>
                <a:latin typeface="Verdana" panose="020B0604030504040204" pitchFamily="34" charset="0"/>
                <a:cs typeface="Verdana" panose="020B0604030504040204" pitchFamily="34" charset="0"/>
              </a:rPr>
              <a:t>2</a:t>
            </a:r>
            <a:r>
              <a:rPr lang="en-US" sz="2800" i="1" spc="-10" dirty="0" smtClean="0">
                <a:solidFill>
                  <a:schemeClr val="tx2"/>
                </a:solidFill>
                <a:latin typeface="Verdana" panose="020B0604030504040204" pitchFamily="34" charset="0"/>
                <a:cs typeface="Verdana" panose="020B0604030504040204" pitchFamily="34" charset="0"/>
              </a:rPr>
              <a:t>0</a:t>
            </a:r>
            <a:r>
              <a:rPr lang="en-US" sz="2800" i="1" dirty="0" smtClean="0">
                <a:solidFill>
                  <a:schemeClr val="tx2"/>
                </a:solidFill>
                <a:latin typeface="Verdana" panose="020B0604030504040204" pitchFamily="34" charset="0"/>
                <a:cs typeface="Verdana" panose="020B0604030504040204" pitchFamily="34" charset="0"/>
              </a:rPr>
              <a:t>13</a:t>
            </a:r>
            <a:r>
              <a:rPr lang="en-US" sz="2800" i="1" spc="-30" dirty="0" smtClean="0">
                <a:solidFill>
                  <a:schemeClr val="tx2"/>
                </a:solidFill>
                <a:latin typeface="Verdana" panose="020B0604030504040204" pitchFamily="34" charset="0"/>
                <a:cs typeface="Verdana" panose="020B0604030504040204" pitchFamily="34" charset="0"/>
              </a:rPr>
              <a:t> </a:t>
            </a:r>
            <a:r>
              <a:rPr lang="en-US" sz="2800" i="1" spc="-10" dirty="0" smtClean="0">
                <a:solidFill>
                  <a:schemeClr val="tx2"/>
                </a:solidFill>
                <a:latin typeface="Verdana" panose="020B0604030504040204" pitchFamily="34" charset="0"/>
                <a:cs typeface="Verdana" panose="020B0604030504040204" pitchFamily="34" charset="0"/>
              </a:rPr>
              <a:t>(</a:t>
            </a:r>
            <a:r>
              <a:rPr lang="en-US" sz="2800" i="1" dirty="0" smtClean="0">
                <a:solidFill>
                  <a:schemeClr val="tx2"/>
                </a:solidFill>
                <a:latin typeface="Verdana" panose="020B0604030504040204" pitchFamily="34" charset="0"/>
                <a:cs typeface="Verdana" panose="020B0604030504040204" pitchFamily="34" charset="0"/>
              </a:rPr>
              <a:t>preliminary) 9.4%</a:t>
            </a:r>
            <a:endParaRPr lang="en-US" sz="2800" dirty="0">
              <a:solidFill>
                <a:schemeClr val="tx2"/>
              </a:solidFill>
              <a:latin typeface="Arial" panose="020B0604020202020204" pitchFamily="34" charset="0"/>
            </a:endParaRPr>
          </a:p>
          <a:p>
            <a:pPr marL="0" indent="0">
              <a:buNone/>
            </a:pPr>
            <a:endParaRPr lang="en-US" sz="2800" dirty="0"/>
          </a:p>
        </p:txBody>
      </p:sp>
      <p:sp>
        <p:nvSpPr>
          <p:cNvPr id="4" name="object 4"/>
          <p:cNvSpPr txBox="1"/>
          <p:nvPr/>
        </p:nvSpPr>
        <p:spPr>
          <a:xfrm>
            <a:off x="2849626" y="2041270"/>
            <a:ext cx="4352290" cy="774065"/>
          </a:xfrm>
          <a:prstGeom prst="rect">
            <a:avLst/>
          </a:prstGeom>
        </p:spPr>
        <p:txBody>
          <a:bodyPr vert="horz" wrap="square" lIns="0" tIns="0" rIns="0" bIns="0" rtlCol="0">
            <a:noAutofit/>
          </a:bodyPr>
          <a:lstStyle/>
          <a:p>
            <a:pPr marL="12700" marR="12700" indent="57785" defTabSz="914400">
              <a:lnSpc>
                <a:spcPct val="120000"/>
              </a:lnSpc>
            </a:pPr>
            <a:endParaRPr sz="2100" dirty="0">
              <a:solidFill>
                <a:prstClr val="black"/>
              </a:solidFill>
              <a:latin typeface="Verdana"/>
              <a:cs typeface="Verdana"/>
            </a:endParaRPr>
          </a:p>
        </p:txBody>
      </p:sp>
      <p:sp>
        <p:nvSpPr>
          <p:cNvPr id="5" name="TextBox 4"/>
          <p:cNvSpPr txBox="1"/>
          <p:nvPr/>
        </p:nvSpPr>
        <p:spPr>
          <a:xfrm>
            <a:off x="0" y="4968615"/>
            <a:ext cx="6157776" cy="369332"/>
          </a:xfrm>
          <a:prstGeom prst="rect">
            <a:avLst/>
          </a:prstGeom>
          <a:noFill/>
        </p:spPr>
        <p:txBody>
          <a:bodyPr wrap="none" rtlCol="0">
            <a:spAutoFit/>
          </a:bodyPr>
          <a:lstStyle/>
          <a:p>
            <a:r>
              <a:rPr lang="en-US"/>
              <a:t>Data Source:  WV Health Statistics Center, Vital Statistics System</a:t>
            </a:r>
            <a:endParaRPr lang="en-US" dirty="0"/>
          </a:p>
        </p:txBody>
      </p:sp>
    </p:spTree>
    <p:extLst>
      <p:ext uri="{BB962C8B-B14F-4D97-AF65-F5344CB8AC3E}">
        <p14:creationId xmlns:p14="http://schemas.microsoft.com/office/powerpoint/2010/main" val="152580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9069" y="0"/>
            <a:ext cx="6880859" cy="990029"/>
          </a:xfrm>
          <a:prstGeom prst="rect">
            <a:avLst/>
          </a:prstGeom>
        </p:spPr>
        <p:txBody>
          <a:bodyPr vert="horz" wrap="square" lIns="0" tIns="0" rIns="0" bIns="0" rtlCol="0">
            <a:noAutofit/>
          </a:bodyPr>
          <a:lstStyle/>
          <a:p>
            <a:pPr marL="12700" algn="ctr"/>
            <a:r>
              <a:rPr sz="3200" b="1" dirty="0" smtClean="0">
                <a:solidFill>
                  <a:srgbClr val="0973BA"/>
                </a:solidFill>
                <a:latin typeface="Arial"/>
                <a:cs typeface="Arial"/>
              </a:rPr>
              <a:t>Very</a:t>
            </a:r>
            <a:r>
              <a:rPr sz="3200" b="1" spc="-15" dirty="0" smtClean="0">
                <a:solidFill>
                  <a:srgbClr val="0973BA"/>
                </a:solidFill>
                <a:latin typeface="Arial"/>
                <a:cs typeface="Arial"/>
              </a:rPr>
              <a:t> </a:t>
            </a:r>
            <a:r>
              <a:rPr sz="3200" b="1" dirty="0" smtClean="0">
                <a:solidFill>
                  <a:srgbClr val="0973BA"/>
                </a:solidFill>
                <a:latin typeface="Arial"/>
                <a:cs typeface="Arial"/>
              </a:rPr>
              <a:t>Low</a:t>
            </a:r>
            <a:r>
              <a:rPr sz="3200" b="1" spc="-5" dirty="0" smtClean="0">
                <a:solidFill>
                  <a:srgbClr val="0973BA"/>
                </a:solidFill>
                <a:latin typeface="Arial"/>
                <a:cs typeface="Arial"/>
              </a:rPr>
              <a:t> </a:t>
            </a:r>
            <a:r>
              <a:rPr sz="3200" b="1" dirty="0" smtClean="0">
                <a:solidFill>
                  <a:srgbClr val="0973BA"/>
                </a:solidFill>
                <a:latin typeface="Arial"/>
                <a:cs typeface="Arial"/>
              </a:rPr>
              <a:t>and</a:t>
            </a:r>
            <a:r>
              <a:rPr sz="3200" b="1" spc="-15" dirty="0" smtClean="0">
                <a:solidFill>
                  <a:srgbClr val="0973BA"/>
                </a:solidFill>
                <a:latin typeface="Arial"/>
                <a:cs typeface="Arial"/>
              </a:rPr>
              <a:t> </a:t>
            </a:r>
            <a:r>
              <a:rPr sz="3200" b="1" dirty="0" smtClean="0">
                <a:solidFill>
                  <a:srgbClr val="0973BA"/>
                </a:solidFill>
                <a:latin typeface="Arial"/>
                <a:cs typeface="Arial"/>
              </a:rPr>
              <a:t>Low</a:t>
            </a:r>
            <a:r>
              <a:rPr sz="3200" b="1" spc="-5" dirty="0" smtClean="0">
                <a:solidFill>
                  <a:srgbClr val="0973BA"/>
                </a:solidFill>
                <a:latin typeface="Arial"/>
                <a:cs typeface="Arial"/>
              </a:rPr>
              <a:t> </a:t>
            </a:r>
            <a:r>
              <a:rPr sz="3200" b="1" dirty="0" smtClean="0">
                <a:solidFill>
                  <a:srgbClr val="0973BA"/>
                </a:solidFill>
                <a:latin typeface="Arial"/>
                <a:cs typeface="Arial"/>
              </a:rPr>
              <a:t>Birth </a:t>
            </a:r>
            <a:r>
              <a:rPr sz="3200" b="1" spc="-15" dirty="0" smtClean="0">
                <a:solidFill>
                  <a:srgbClr val="0973BA"/>
                </a:solidFill>
                <a:latin typeface="Arial"/>
                <a:cs typeface="Arial"/>
              </a:rPr>
              <a:t>W</a:t>
            </a:r>
            <a:r>
              <a:rPr sz="3200" b="1" dirty="0" smtClean="0">
                <a:solidFill>
                  <a:srgbClr val="0973BA"/>
                </a:solidFill>
                <a:latin typeface="Arial"/>
                <a:cs typeface="Arial"/>
              </a:rPr>
              <a:t>eig</a:t>
            </a:r>
            <a:r>
              <a:rPr sz="3200" b="1" spc="-15" dirty="0" smtClean="0">
                <a:solidFill>
                  <a:srgbClr val="0973BA"/>
                </a:solidFill>
                <a:latin typeface="Arial"/>
                <a:cs typeface="Arial"/>
              </a:rPr>
              <a:t>h</a:t>
            </a:r>
            <a:r>
              <a:rPr sz="3200" b="1" dirty="0" smtClean="0">
                <a:solidFill>
                  <a:srgbClr val="0973BA"/>
                </a:solidFill>
                <a:latin typeface="Arial"/>
                <a:cs typeface="Arial"/>
              </a:rPr>
              <a:t>t</a:t>
            </a:r>
            <a:endParaRPr sz="3200" dirty="0">
              <a:solidFill>
                <a:srgbClr val="0973BA"/>
              </a:solidFill>
              <a:latin typeface="Arial"/>
              <a:cs typeface="Arial"/>
            </a:endParaRPr>
          </a:p>
          <a:p>
            <a:pPr marL="12700" algn="ctr">
              <a:tabLst>
                <a:tab pos="723900" algn="l"/>
                <a:tab pos="1714500" algn="l"/>
                <a:tab pos="2273300" algn="l"/>
              </a:tabLst>
            </a:pPr>
            <a:r>
              <a:rPr sz="3200" b="1" dirty="0" smtClean="0">
                <a:solidFill>
                  <a:srgbClr val="0973BA"/>
                </a:solidFill>
                <a:latin typeface="Arial"/>
                <a:cs typeface="Arial"/>
              </a:rPr>
              <a:t>By	Age	of	Mother</a:t>
            </a:r>
            <a:r>
              <a:rPr lang="en-US" sz="3200" b="1" dirty="0" smtClean="0">
                <a:solidFill>
                  <a:srgbClr val="0973BA"/>
                </a:solidFill>
                <a:latin typeface="Arial"/>
                <a:cs typeface="Arial"/>
              </a:rPr>
              <a:t>, WV Residents</a:t>
            </a:r>
            <a:endParaRPr sz="3200" dirty="0">
              <a:solidFill>
                <a:srgbClr val="0973BA"/>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526220526"/>
              </p:ext>
            </p:extLst>
          </p:nvPr>
        </p:nvGraphicFramePr>
        <p:xfrm>
          <a:off x="327546" y="1050877"/>
          <a:ext cx="7871573" cy="3377071"/>
        </p:xfrm>
        <a:graphic>
          <a:graphicData uri="http://schemas.openxmlformats.org/drawingml/2006/table">
            <a:tbl>
              <a:tblPr firstRow="1" bandRow="1">
                <a:tableStyleId>{2D5ABB26-0587-4C30-8999-92F81FD0307C}</a:tableStyleId>
              </a:tblPr>
              <a:tblGrid>
                <a:gridCol w="1511414"/>
                <a:gridCol w="2194560"/>
                <a:gridCol w="2245360"/>
                <a:gridCol w="1920239"/>
              </a:tblGrid>
              <a:tr h="899843">
                <a:tc>
                  <a:txBody>
                    <a:bodyPr/>
                    <a:lstStyle/>
                    <a:p>
                      <a:pPr marL="85090">
                        <a:lnSpc>
                          <a:spcPct val="100000"/>
                        </a:lnSpc>
                      </a:pPr>
                      <a:r>
                        <a:rPr sz="1800" b="1" dirty="0" smtClean="0">
                          <a:solidFill>
                            <a:srgbClr val="FFFFFF"/>
                          </a:solidFill>
                          <a:latin typeface="Verdana"/>
                          <a:cs typeface="Verdana"/>
                        </a:rPr>
                        <a:t>Age</a:t>
                      </a:r>
                      <a:endParaRPr sz="1800" dirty="0">
                        <a:latin typeface="Verdana"/>
                        <a:cs typeface="Verdana"/>
                      </a:endParaRPr>
                    </a:p>
                    <a:p>
                      <a:pPr marL="85090">
                        <a:lnSpc>
                          <a:spcPct val="100000"/>
                        </a:lnSpc>
                      </a:pPr>
                      <a:r>
                        <a:rPr sz="1800" b="1" dirty="0" smtClean="0">
                          <a:solidFill>
                            <a:srgbClr val="FFFFFF"/>
                          </a:solidFill>
                          <a:latin typeface="Verdana"/>
                          <a:cs typeface="Verdana"/>
                        </a:rPr>
                        <a:t>Of</a:t>
                      </a:r>
                      <a:r>
                        <a:rPr sz="1800" b="1" spc="-10" dirty="0" smtClean="0">
                          <a:solidFill>
                            <a:srgbClr val="FFFFFF"/>
                          </a:solidFill>
                          <a:latin typeface="Verdana"/>
                          <a:cs typeface="Verdana"/>
                        </a:rPr>
                        <a:t> </a:t>
                      </a:r>
                      <a:r>
                        <a:rPr sz="1800" b="1" spc="0" dirty="0" smtClean="0">
                          <a:solidFill>
                            <a:srgbClr val="FFFFFF"/>
                          </a:solidFill>
                          <a:latin typeface="Verdana"/>
                          <a:cs typeface="Verdana"/>
                        </a:rPr>
                        <a:t>Mo</a:t>
                      </a:r>
                      <a:r>
                        <a:rPr sz="1800" b="1" spc="-10" dirty="0" smtClean="0">
                          <a:solidFill>
                            <a:srgbClr val="FFFFFF"/>
                          </a:solidFill>
                          <a:latin typeface="Verdana"/>
                          <a:cs typeface="Verdana"/>
                        </a:rPr>
                        <a:t>t</a:t>
                      </a:r>
                      <a:r>
                        <a:rPr sz="1800" b="1" spc="0" dirty="0" smtClean="0">
                          <a:solidFill>
                            <a:srgbClr val="FFFFFF"/>
                          </a:solidFill>
                          <a:latin typeface="Verdana"/>
                          <a:cs typeface="Verdana"/>
                        </a:rPr>
                        <a:t>her</a:t>
                      </a: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85725" algn="ctr">
                        <a:lnSpc>
                          <a:spcPct val="100000"/>
                        </a:lnSpc>
                      </a:pPr>
                      <a:r>
                        <a:rPr sz="1800" b="1" dirty="0" smtClean="0">
                          <a:solidFill>
                            <a:srgbClr val="FFFFFF"/>
                          </a:solidFill>
                          <a:latin typeface="Verdana"/>
                          <a:cs typeface="Verdana"/>
                        </a:rPr>
                        <a:t>2006</a:t>
                      </a:r>
                      <a:endParaRPr sz="1800" dirty="0">
                        <a:latin typeface="Verdana"/>
                        <a:cs typeface="Verdana"/>
                      </a:endParaRPr>
                    </a:p>
                    <a:p>
                      <a:pPr marL="85725" marR="395605" algn="ctr">
                        <a:lnSpc>
                          <a:spcPct val="100000"/>
                        </a:lnSpc>
                      </a:pPr>
                      <a:r>
                        <a:rPr sz="1800" b="1" dirty="0" smtClean="0">
                          <a:solidFill>
                            <a:srgbClr val="FFFFFF"/>
                          </a:solidFill>
                          <a:latin typeface="Verdana"/>
                          <a:cs typeface="Verdana"/>
                        </a:rPr>
                        <a:t>% </a:t>
                      </a:r>
                      <a:r>
                        <a:rPr lang="en-US" sz="1800" b="1" spc="-10" dirty="0" smtClean="0">
                          <a:solidFill>
                            <a:srgbClr val="FFFFFF"/>
                          </a:solidFill>
                          <a:latin typeface="Verdana"/>
                          <a:cs typeface="Verdana"/>
                        </a:rPr>
                        <a:t>V</a:t>
                      </a:r>
                      <a:r>
                        <a:rPr sz="1800" b="1" spc="0" dirty="0" smtClean="0">
                          <a:solidFill>
                            <a:srgbClr val="FFFFFF"/>
                          </a:solidFill>
                          <a:latin typeface="Verdana"/>
                          <a:cs typeface="Verdana"/>
                        </a:rPr>
                        <a:t>e</a:t>
                      </a:r>
                      <a:r>
                        <a:rPr sz="1800" b="1" spc="5" dirty="0" smtClean="0">
                          <a:solidFill>
                            <a:srgbClr val="FFFFFF"/>
                          </a:solidFill>
                          <a:latin typeface="Verdana"/>
                          <a:cs typeface="Verdana"/>
                        </a:rPr>
                        <a:t>r</a:t>
                      </a:r>
                      <a:r>
                        <a:rPr sz="1800" b="1" spc="0" dirty="0" smtClean="0">
                          <a:solidFill>
                            <a:srgbClr val="FFFFFF"/>
                          </a:solidFill>
                          <a:latin typeface="Verdana"/>
                          <a:cs typeface="Verdana"/>
                        </a:rPr>
                        <a:t>y</a:t>
                      </a:r>
                      <a:r>
                        <a:rPr sz="1800" b="1" spc="10" dirty="0" smtClean="0">
                          <a:solidFill>
                            <a:srgbClr val="FFFFFF"/>
                          </a:solidFill>
                          <a:latin typeface="Verdana"/>
                          <a:cs typeface="Verdana"/>
                        </a:rPr>
                        <a:t> </a:t>
                      </a:r>
                      <a:r>
                        <a:rPr lang="en-US" sz="1800" b="1" spc="10" dirty="0" smtClean="0">
                          <a:solidFill>
                            <a:srgbClr val="FFFFFF"/>
                          </a:solidFill>
                          <a:latin typeface="Verdana"/>
                          <a:cs typeface="Verdana"/>
                        </a:rPr>
                        <a:t>Low </a:t>
                      </a:r>
                      <a:r>
                        <a:rPr sz="1800" b="1" spc="0" dirty="0" smtClean="0">
                          <a:solidFill>
                            <a:srgbClr val="FFFFFF"/>
                          </a:solidFill>
                          <a:latin typeface="Verdana"/>
                          <a:cs typeface="Verdana"/>
                        </a:rPr>
                        <a:t>and Low </a:t>
                      </a:r>
                      <a:r>
                        <a:rPr sz="1800" b="1" spc="-10" dirty="0" smtClean="0">
                          <a:solidFill>
                            <a:srgbClr val="FFFFFF"/>
                          </a:solidFill>
                          <a:latin typeface="Verdana"/>
                          <a:cs typeface="Verdana"/>
                        </a:rPr>
                        <a:t>B</a:t>
                      </a:r>
                      <a:r>
                        <a:rPr sz="1800" b="1" spc="0" dirty="0" smtClean="0">
                          <a:solidFill>
                            <a:srgbClr val="FFFFFF"/>
                          </a:solidFill>
                          <a:latin typeface="Verdana"/>
                          <a:cs typeface="Verdana"/>
                        </a:rPr>
                        <a:t>W</a:t>
                      </a:r>
                      <a:endParaRPr sz="1800" dirty="0">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chemeClr val="accent1"/>
                    </a:solidFill>
                  </a:tcPr>
                </a:tc>
                <a:tc>
                  <a:txBody>
                    <a:bodyPr/>
                    <a:lstStyle/>
                    <a:p>
                      <a:pPr marL="85725" algn="ctr">
                        <a:lnSpc>
                          <a:spcPct val="100000"/>
                        </a:lnSpc>
                      </a:pPr>
                      <a:r>
                        <a:rPr sz="1800" b="1" dirty="0" smtClean="0">
                          <a:solidFill>
                            <a:srgbClr val="FFFFFF"/>
                          </a:solidFill>
                          <a:latin typeface="Verdana"/>
                          <a:cs typeface="Verdana"/>
                        </a:rPr>
                        <a:t>2</a:t>
                      </a:r>
                      <a:r>
                        <a:rPr sz="1800" b="1" spc="5" dirty="0" smtClean="0">
                          <a:solidFill>
                            <a:srgbClr val="FFFFFF"/>
                          </a:solidFill>
                          <a:latin typeface="Verdana"/>
                          <a:cs typeface="Verdana"/>
                        </a:rPr>
                        <a:t>0</a:t>
                      </a:r>
                      <a:r>
                        <a:rPr sz="1800" b="1" spc="0" dirty="0" smtClean="0">
                          <a:solidFill>
                            <a:srgbClr val="FFFFFF"/>
                          </a:solidFill>
                          <a:latin typeface="Verdana"/>
                          <a:cs typeface="Verdana"/>
                        </a:rPr>
                        <a:t>1</a:t>
                      </a:r>
                      <a:r>
                        <a:rPr sz="1800" b="1" spc="5" dirty="0" smtClean="0">
                          <a:solidFill>
                            <a:srgbClr val="FFFFFF"/>
                          </a:solidFill>
                          <a:latin typeface="Verdana"/>
                          <a:cs typeface="Verdana"/>
                        </a:rPr>
                        <a:t>2</a:t>
                      </a:r>
                      <a:endParaRPr sz="1800" dirty="0">
                        <a:latin typeface="Verdana"/>
                        <a:cs typeface="Verdana"/>
                      </a:endParaRPr>
                    </a:p>
                    <a:p>
                      <a:pPr marL="85725" marR="541020" algn="ctr">
                        <a:lnSpc>
                          <a:spcPct val="100000"/>
                        </a:lnSpc>
                      </a:pPr>
                      <a:r>
                        <a:rPr sz="1800" b="1" dirty="0" smtClean="0">
                          <a:solidFill>
                            <a:srgbClr val="FFFFFF"/>
                          </a:solidFill>
                          <a:latin typeface="Verdana"/>
                          <a:cs typeface="Verdana"/>
                        </a:rPr>
                        <a:t>% </a:t>
                      </a:r>
                      <a:r>
                        <a:rPr lang="en-US" sz="1800" b="1" spc="-10" dirty="0" smtClean="0">
                          <a:solidFill>
                            <a:srgbClr val="FFFFFF"/>
                          </a:solidFill>
                          <a:latin typeface="Verdana"/>
                          <a:cs typeface="Verdana"/>
                        </a:rPr>
                        <a:t>V</a:t>
                      </a:r>
                      <a:r>
                        <a:rPr sz="1800" b="1" spc="0" dirty="0" smtClean="0">
                          <a:solidFill>
                            <a:srgbClr val="FFFFFF"/>
                          </a:solidFill>
                          <a:latin typeface="Verdana"/>
                          <a:cs typeface="Verdana"/>
                        </a:rPr>
                        <a:t>e</a:t>
                      </a:r>
                      <a:r>
                        <a:rPr sz="1800" b="1" spc="5" dirty="0" smtClean="0">
                          <a:solidFill>
                            <a:srgbClr val="FFFFFF"/>
                          </a:solidFill>
                          <a:latin typeface="Verdana"/>
                          <a:cs typeface="Verdana"/>
                        </a:rPr>
                        <a:t>r</a:t>
                      </a:r>
                      <a:r>
                        <a:rPr sz="1800" b="1" spc="0" dirty="0" smtClean="0">
                          <a:solidFill>
                            <a:srgbClr val="FFFFFF"/>
                          </a:solidFill>
                          <a:latin typeface="Verdana"/>
                          <a:cs typeface="Verdana"/>
                        </a:rPr>
                        <a:t>y</a:t>
                      </a:r>
                      <a:r>
                        <a:rPr sz="1800" b="1" spc="10" dirty="0" smtClean="0">
                          <a:solidFill>
                            <a:srgbClr val="FFFFFF"/>
                          </a:solidFill>
                          <a:latin typeface="Verdana"/>
                          <a:cs typeface="Verdana"/>
                        </a:rPr>
                        <a:t> </a:t>
                      </a:r>
                      <a:r>
                        <a:rPr lang="en-US" sz="1800" b="1" spc="10" dirty="0" smtClean="0">
                          <a:solidFill>
                            <a:srgbClr val="FFFFFF"/>
                          </a:solidFill>
                          <a:latin typeface="Verdana"/>
                          <a:cs typeface="Verdana"/>
                        </a:rPr>
                        <a:t>Low </a:t>
                      </a:r>
                      <a:r>
                        <a:rPr sz="1800" b="1" spc="0" dirty="0" smtClean="0">
                          <a:solidFill>
                            <a:srgbClr val="FFFFFF"/>
                          </a:solidFill>
                          <a:latin typeface="Verdana"/>
                          <a:cs typeface="Verdana"/>
                        </a:rPr>
                        <a:t>and Low </a:t>
                      </a:r>
                      <a:r>
                        <a:rPr sz="1800" b="1" spc="-10" dirty="0" smtClean="0">
                          <a:solidFill>
                            <a:srgbClr val="FFFFFF"/>
                          </a:solidFill>
                          <a:latin typeface="Verdana"/>
                          <a:cs typeface="Verdana"/>
                        </a:rPr>
                        <a:t>B</a:t>
                      </a:r>
                      <a:r>
                        <a:rPr sz="1800" b="1" spc="0" dirty="0" smtClean="0">
                          <a:solidFill>
                            <a:srgbClr val="FFFFFF"/>
                          </a:solidFill>
                          <a:latin typeface="Verdana"/>
                          <a:cs typeface="Verdana"/>
                        </a:rPr>
                        <a:t>W</a:t>
                      </a:r>
                      <a:endParaRPr sz="1800" dirty="0">
                        <a:latin typeface="Verdana"/>
                        <a:cs typeface="Verdana"/>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c>
                  <a:txBody>
                    <a:bodyPr/>
                    <a:lstStyle/>
                    <a:p>
                      <a:pPr algn="ctr"/>
                      <a:r>
                        <a:rPr lang="en-US" dirty="0" smtClean="0"/>
                        <a:t> </a:t>
                      </a: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2013*</a:t>
                      </a:r>
                    </a:p>
                    <a:p>
                      <a:pPr algn="ctr"/>
                      <a:r>
                        <a:rPr lang="en-US"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Very Low </a:t>
                      </a:r>
                    </a:p>
                    <a:p>
                      <a:pPr algn="ctr"/>
                      <a:r>
                        <a:rPr lang="en-US"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and Low BW</a:t>
                      </a:r>
                      <a:endParaRPr lang="en-US" dirty="0">
                        <a:solidFill>
                          <a:schemeClr val="bg1"/>
                        </a:solidFill>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r>
              <a:tr h="231147">
                <a:tc>
                  <a:txBody>
                    <a:bodyPr/>
                    <a:lstStyle/>
                    <a:p>
                      <a:pPr marL="85090">
                        <a:lnSpc>
                          <a:spcPct val="100000"/>
                        </a:lnSpc>
                      </a:pPr>
                      <a:r>
                        <a:rPr sz="1800" spc="-5" dirty="0" smtClean="0">
                          <a:solidFill>
                            <a:schemeClr val="bg1"/>
                          </a:solidFill>
                          <a:latin typeface="Verdana"/>
                          <a:cs typeface="Verdana"/>
                        </a:rPr>
                        <a:t>10-14</a:t>
                      </a:r>
                      <a:endParaRPr sz="1800"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dirty="0" smtClean="0">
                          <a:solidFill>
                            <a:schemeClr val="bg1"/>
                          </a:solidFill>
                          <a:latin typeface="Verdana"/>
                          <a:cs typeface="Verdana"/>
                        </a:rPr>
                        <a:t>1</a:t>
                      </a:r>
                      <a:r>
                        <a:rPr sz="1800" spc="-10" dirty="0" smtClean="0">
                          <a:solidFill>
                            <a:schemeClr val="bg1"/>
                          </a:solidFill>
                          <a:latin typeface="Verdana"/>
                          <a:cs typeface="Verdana"/>
                        </a:rPr>
                        <a:t>8</a:t>
                      </a:r>
                      <a:r>
                        <a:rPr sz="1800" spc="0" dirty="0" smtClean="0">
                          <a:solidFill>
                            <a:schemeClr val="bg1"/>
                          </a:solidFill>
                          <a:latin typeface="Verdana"/>
                          <a:cs typeface="Verdana"/>
                        </a:rPr>
                        <a:t>.2%</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chemeClr val="accent1"/>
                    </a:solidFill>
                  </a:tcPr>
                </a:tc>
                <a:tc>
                  <a:txBody>
                    <a:bodyPr/>
                    <a:lstStyle/>
                    <a:p>
                      <a:pPr marL="2540" algn="ctr">
                        <a:lnSpc>
                          <a:spcPct val="100000"/>
                        </a:lnSpc>
                      </a:pPr>
                      <a:r>
                        <a:rPr lang="en-US" sz="2000" dirty="0" smtClean="0">
                          <a:solidFill>
                            <a:schemeClr val="bg1"/>
                          </a:solidFill>
                          <a:latin typeface="Calibri"/>
                          <a:cs typeface="Calibri"/>
                        </a:rPr>
                        <a:t>12.5</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2540" algn="ctr">
                        <a:lnSpc>
                          <a:spcPct val="100000"/>
                        </a:lnSpc>
                      </a:pPr>
                      <a:r>
                        <a:rPr sz="2000" dirty="0" smtClean="0">
                          <a:solidFill>
                            <a:schemeClr val="bg1"/>
                          </a:solidFill>
                          <a:latin typeface="Calibri"/>
                          <a:cs typeface="Calibri"/>
                        </a:rPr>
                        <a:t>9</a:t>
                      </a:r>
                      <a:r>
                        <a:rPr lang="en-US" sz="2000" dirty="0" smtClean="0">
                          <a:solidFill>
                            <a:schemeClr val="bg1"/>
                          </a:solidFill>
                          <a:latin typeface="Calibri"/>
                          <a:cs typeface="Calibri"/>
                        </a:rPr>
                        <a:t>.5</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chemeClr val="accent1"/>
                    </a:solidFill>
                  </a:tcPr>
                </a:tc>
              </a:tr>
              <a:tr h="231147">
                <a:tc>
                  <a:txBody>
                    <a:bodyPr/>
                    <a:lstStyle/>
                    <a:p>
                      <a:pPr marL="85090">
                        <a:lnSpc>
                          <a:spcPct val="100000"/>
                        </a:lnSpc>
                      </a:pPr>
                      <a:r>
                        <a:rPr sz="1800" spc="-5" dirty="0" smtClean="0">
                          <a:solidFill>
                            <a:schemeClr val="bg1"/>
                          </a:solidFill>
                          <a:latin typeface="Verdana"/>
                          <a:cs typeface="Verdana"/>
                        </a:rPr>
                        <a:t>15-17</a:t>
                      </a:r>
                      <a:endParaRPr sz="1800"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dirty="0" smtClean="0">
                          <a:solidFill>
                            <a:schemeClr val="bg1"/>
                          </a:solidFill>
                          <a:latin typeface="Verdana"/>
                          <a:cs typeface="Verdana"/>
                        </a:rPr>
                        <a:t>1</a:t>
                      </a:r>
                      <a:r>
                        <a:rPr sz="1800" spc="-10" dirty="0" smtClean="0">
                          <a:solidFill>
                            <a:schemeClr val="bg1"/>
                          </a:solidFill>
                          <a:latin typeface="Verdana"/>
                          <a:cs typeface="Verdana"/>
                        </a:rPr>
                        <a:t>2</a:t>
                      </a:r>
                      <a:r>
                        <a:rPr sz="1800" spc="0" dirty="0" smtClean="0">
                          <a:solidFill>
                            <a:schemeClr val="bg1"/>
                          </a:solidFill>
                          <a:latin typeface="Verdana"/>
                          <a:cs typeface="Verdana"/>
                        </a:rPr>
                        <a:t>.5%</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635" algn="ctr">
                        <a:lnSpc>
                          <a:spcPct val="100000"/>
                        </a:lnSpc>
                      </a:pPr>
                      <a:r>
                        <a:rPr lang="en-US" sz="2000" dirty="0" smtClean="0">
                          <a:solidFill>
                            <a:schemeClr val="bg1"/>
                          </a:solidFill>
                          <a:latin typeface="Calibri"/>
                          <a:cs typeface="Calibri"/>
                        </a:rPr>
                        <a:t>12.0</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635" algn="ctr">
                        <a:lnSpc>
                          <a:spcPct val="100000"/>
                        </a:lnSpc>
                      </a:pPr>
                      <a:r>
                        <a:rPr sz="2000" dirty="0" smtClean="0">
                          <a:solidFill>
                            <a:schemeClr val="bg1"/>
                          </a:solidFill>
                          <a:latin typeface="Calibri"/>
                          <a:cs typeface="Calibri"/>
                        </a:rPr>
                        <a:t>10</a:t>
                      </a:r>
                      <a:r>
                        <a:rPr lang="en-US" sz="2000" dirty="0" smtClean="0">
                          <a:solidFill>
                            <a:schemeClr val="bg1"/>
                          </a:solidFill>
                          <a:latin typeface="Calibri"/>
                          <a:cs typeface="Calibri"/>
                        </a:rPr>
                        <a:t>.1</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231147">
                <a:tc>
                  <a:txBody>
                    <a:bodyPr/>
                    <a:lstStyle/>
                    <a:p>
                      <a:pPr marL="85090">
                        <a:lnSpc>
                          <a:spcPct val="100000"/>
                        </a:lnSpc>
                      </a:pPr>
                      <a:r>
                        <a:rPr sz="1800" spc="-5" dirty="0" smtClean="0">
                          <a:solidFill>
                            <a:schemeClr val="bg1"/>
                          </a:solidFill>
                          <a:latin typeface="Verdana"/>
                          <a:cs typeface="Verdana"/>
                        </a:rPr>
                        <a:t>18-19</a:t>
                      </a:r>
                      <a:endParaRPr sz="180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dirty="0" smtClean="0">
                          <a:solidFill>
                            <a:schemeClr val="bg1"/>
                          </a:solidFill>
                          <a:latin typeface="Verdana"/>
                          <a:cs typeface="Verdana"/>
                        </a:rPr>
                        <a:t>1</a:t>
                      </a:r>
                      <a:r>
                        <a:rPr sz="1800" spc="-10" dirty="0" smtClean="0">
                          <a:solidFill>
                            <a:schemeClr val="bg1"/>
                          </a:solidFill>
                          <a:latin typeface="Verdana"/>
                          <a:cs typeface="Verdana"/>
                        </a:rPr>
                        <a:t>1</a:t>
                      </a:r>
                      <a:r>
                        <a:rPr sz="1800" spc="0" dirty="0" smtClean="0">
                          <a:solidFill>
                            <a:schemeClr val="bg1"/>
                          </a:solidFill>
                          <a:latin typeface="Verdana"/>
                          <a:cs typeface="Verdana"/>
                        </a:rPr>
                        <a:t>.3%</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635" algn="ctr">
                        <a:lnSpc>
                          <a:spcPct val="100000"/>
                        </a:lnSpc>
                      </a:pPr>
                      <a:r>
                        <a:rPr sz="2000" dirty="0" smtClean="0">
                          <a:solidFill>
                            <a:schemeClr val="bg1"/>
                          </a:solidFill>
                          <a:latin typeface="Calibri"/>
                          <a:cs typeface="Calibri"/>
                        </a:rPr>
                        <a:t>10.</a:t>
                      </a:r>
                      <a:r>
                        <a:rPr lang="en-US" sz="2000" dirty="0" smtClean="0">
                          <a:solidFill>
                            <a:schemeClr val="bg1"/>
                          </a:solidFill>
                          <a:latin typeface="Calibri"/>
                          <a:cs typeface="Calibri"/>
                        </a:rPr>
                        <a:t>5</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635" algn="ctr">
                        <a:lnSpc>
                          <a:spcPct val="100000"/>
                        </a:lnSpc>
                      </a:pPr>
                      <a:r>
                        <a:rPr sz="2000" dirty="0" smtClean="0">
                          <a:solidFill>
                            <a:schemeClr val="bg1"/>
                          </a:solidFill>
                          <a:latin typeface="Calibri"/>
                          <a:cs typeface="Calibri"/>
                        </a:rPr>
                        <a:t>1</a:t>
                      </a:r>
                      <a:r>
                        <a:rPr lang="en-US" sz="2000" dirty="0" smtClean="0">
                          <a:solidFill>
                            <a:schemeClr val="bg1"/>
                          </a:solidFill>
                          <a:latin typeface="Calibri"/>
                          <a:cs typeface="Calibri"/>
                        </a:rPr>
                        <a:t>1</a:t>
                      </a:r>
                      <a:r>
                        <a:rPr sz="2000" dirty="0" smtClean="0">
                          <a:solidFill>
                            <a:schemeClr val="bg1"/>
                          </a:solidFill>
                          <a:latin typeface="Calibri"/>
                          <a:cs typeface="Calibri"/>
                        </a:rPr>
                        <a:t>.</a:t>
                      </a:r>
                      <a:r>
                        <a:rPr lang="en-US" sz="2000" dirty="0" smtClean="0">
                          <a:solidFill>
                            <a:schemeClr val="bg1"/>
                          </a:solidFill>
                          <a:latin typeface="Calibri"/>
                          <a:cs typeface="Calibri"/>
                        </a:rPr>
                        <a:t>3</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231147">
                <a:tc>
                  <a:txBody>
                    <a:bodyPr/>
                    <a:lstStyle/>
                    <a:p>
                      <a:pPr marL="85090">
                        <a:lnSpc>
                          <a:spcPct val="100000"/>
                        </a:lnSpc>
                      </a:pPr>
                      <a:r>
                        <a:rPr sz="1800" spc="-5" dirty="0" smtClean="0">
                          <a:solidFill>
                            <a:schemeClr val="bg1"/>
                          </a:solidFill>
                          <a:latin typeface="Verdana"/>
                          <a:cs typeface="Verdana"/>
                        </a:rPr>
                        <a:t>20-24</a:t>
                      </a:r>
                      <a:endParaRPr sz="180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dirty="0" smtClean="0">
                          <a:solidFill>
                            <a:schemeClr val="bg1"/>
                          </a:solidFill>
                          <a:latin typeface="Verdana"/>
                          <a:cs typeface="Verdana"/>
                        </a:rPr>
                        <a:t>1</a:t>
                      </a:r>
                      <a:r>
                        <a:rPr sz="1800" spc="-10" dirty="0" smtClean="0">
                          <a:solidFill>
                            <a:schemeClr val="bg1"/>
                          </a:solidFill>
                          <a:latin typeface="Verdana"/>
                          <a:cs typeface="Verdana"/>
                        </a:rPr>
                        <a:t>0</a:t>
                      </a:r>
                      <a:r>
                        <a:rPr sz="1800" spc="0" dirty="0" smtClean="0">
                          <a:solidFill>
                            <a:schemeClr val="bg1"/>
                          </a:solidFill>
                          <a:latin typeface="Verdana"/>
                          <a:cs typeface="Verdana"/>
                        </a:rPr>
                        <a:t>.7%</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1905" algn="ctr">
                        <a:lnSpc>
                          <a:spcPct val="100000"/>
                        </a:lnSpc>
                      </a:pPr>
                      <a:r>
                        <a:rPr sz="2000" dirty="0" smtClean="0">
                          <a:solidFill>
                            <a:schemeClr val="bg1"/>
                          </a:solidFill>
                          <a:latin typeface="Calibri"/>
                          <a:cs typeface="Calibri"/>
                        </a:rPr>
                        <a:t>9.</a:t>
                      </a:r>
                      <a:r>
                        <a:rPr lang="en-US" sz="2000" dirty="0" smtClean="0">
                          <a:solidFill>
                            <a:schemeClr val="bg1"/>
                          </a:solidFill>
                          <a:latin typeface="Calibri"/>
                          <a:cs typeface="Calibri"/>
                        </a:rPr>
                        <a:t>0</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1905" algn="ctr">
                        <a:lnSpc>
                          <a:spcPct val="100000"/>
                        </a:lnSpc>
                      </a:pPr>
                      <a:r>
                        <a:rPr sz="2000" dirty="0" smtClean="0">
                          <a:solidFill>
                            <a:schemeClr val="bg1"/>
                          </a:solidFill>
                          <a:latin typeface="Calibri"/>
                          <a:cs typeface="Calibri"/>
                        </a:rPr>
                        <a:t>9.1%</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231147">
                <a:tc>
                  <a:txBody>
                    <a:bodyPr/>
                    <a:lstStyle/>
                    <a:p>
                      <a:pPr marL="85090">
                        <a:lnSpc>
                          <a:spcPct val="100000"/>
                        </a:lnSpc>
                      </a:pPr>
                      <a:r>
                        <a:rPr sz="1800" spc="-5" dirty="0" smtClean="0">
                          <a:solidFill>
                            <a:schemeClr val="bg1"/>
                          </a:solidFill>
                          <a:latin typeface="Verdana"/>
                          <a:cs typeface="Verdana"/>
                        </a:rPr>
                        <a:t>25-29</a:t>
                      </a:r>
                      <a:endParaRPr sz="180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dirty="0" smtClean="0">
                          <a:solidFill>
                            <a:schemeClr val="bg1"/>
                          </a:solidFill>
                          <a:latin typeface="Verdana"/>
                          <a:cs typeface="Verdana"/>
                        </a:rPr>
                        <a:t>8.9%</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1905" algn="ctr">
                        <a:lnSpc>
                          <a:spcPct val="100000"/>
                        </a:lnSpc>
                      </a:pPr>
                      <a:r>
                        <a:rPr sz="2000" dirty="0" smtClean="0">
                          <a:solidFill>
                            <a:schemeClr val="bg1"/>
                          </a:solidFill>
                          <a:latin typeface="Calibri"/>
                          <a:cs typeface="Calibri"/>
                        </a:rPr>
                        <a:t>8.</a:t>
                      </a:r>
                      <a:r>
                        <a:rPr lang="en-US" sz="2000" dirty="0" smtClean="0">
                          <a:solidFill>
                            <a:schemeClr val="bg1"/>
                          </a:solidFill>
                          <a:latin typeface="Calibri"/>
                          <a:cs typeface="Calibri"/>
                        </a:rPr>
                        <a:t>2</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1905" algn="ctr">
                        <a:lnSpc>
                          <a:spcPct val="100000"/>
                        </a:lnSpc>
                      </a:pPr>
                      <a:r>
                        <a:rPr sz="2000" dirty="0" smtClean="0">
                          <a:solidFill>
                            <a:schemeClr val="bg1"/>
                          </a:solidFill>
                          <a:latin typeface="Calibri"/>
                          <a:cs typeface="Calibri"/>
                        </a:rPr>
                        <a:t>8.</a:t>
                      </a:r>
                      <a:r>
                        <a:rPr lang="en-US" sz="2000" dirty="0" smtClean="0">
                          <a:solidFill>
                            <a:schemeClr val="bg1"/>
                          </a:solidFill>
                          <a:latin typeface="Calibri"/>
                          <a:cs typeface="Calibri"/>
                        </a:rPr>
                        <a:t>9</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231147">
                <a:tc>
                  <a:txBody>
                    <a:bodyPr/>
                    <a:lstStyle/>
                    <a:p>
                      <a:pPr marL="85090">
                        <a:lnSpc>
                          <a:spcPct val="100000"/>
                        </a:lnSpc>
                      </a:pPr>
                      <a:r>
                        <a:rPr sz="1800" spc="-10" dirty="0" smtClean="0">
                          <a:solidFill>
                            <a:schemeClr val="bg1"/>
                          </a:solidFill>
                          <a:latin typeface="Verdana"/>
                          <a:cs typeface="Verdana"/>
                        </a:rPr>
                        <a:t>30</a:t>
                      </a:r>
                      <a:r>
                        <a:rPr sz="1800" spc="-5" dirty="0" smtClean="0">
                          <a:solidFill>
                            <a:schemeClr val="bg1"/>
                          </a:solidFill>
                          <a:latin typeface="Verdana"/>
                          <a:cs typeface="Verdana"/>
                        </a:rPr>
                        <a:t>-</a:t>
                      </a:r>
                      <a:r>
                        <a:rPr sz="1800" spc="-10" dirty="0" smtClean="0">
                          <a:solidFill>
                            <a:schemeClr val="bg1"/>
                          </a:solidFill>
                          <a:latin typeface="Verdana"/>
                          <a:cs typeface="Verdana"/>
                        </a:rPr>
                        <a:t>34</a:t>
                      </a:r>
                      <a:endParaRPr sz="180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spc="-10" dirty="0" smtClean="0">
                          <a:solidFill>
                            <a:schemeClr val="bg1"/>
                          </a:solidFill>
                          <a:latin typeface="Verdana"/>
                          <a:cs typeface="Verdana"/>
                        </a:rPr>
                        <a:t>9</a:t>
                      </a:r>
                      <a:r>
                        <a:rPr sz="1800" spc="0" dirty="0" smtClean="0">
                          <a:solidFill>
                            <a:schemeClr val="bg1"/>
                          </a:solidFill>
                          <a:latin typeface="Verdana"/>
                          <a:cs typeface="Verdana"/>
                        </a:rPr>
                        <a:t>.1%</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1905" algn="ctr">
                        <a:lnSpc>
                          <a:spcPct val="100000"/>
                        </a:lnSpc>
                      </a:pPr>
                      <a:r>
                        <a:rPr lang="en-US" sz="2000" dirty="0" smtClean="0">
                          <a:solidFill>
                            <a:schemeClr val="bg1"/>
                          </a:solidFill>
                          <a:latin typeface="Calibri"/>
                          <a:cs typeface="Calibri"/>
                        </a:rPr>
                        <a:t>9.0</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1905" algn="ctr">
                        <a:lnSpc>
                          <a:spcPct val="100000"/>
                        </a:lnSpc>
                      </a:pPr>
                      <a:r>
                        <a:rPr lang="en-US" sz="2000" dirty="0" smtClean="0">
                          <a:solidFill>
                            <a:schemeClr val="bg1"/>
                          </a:solidFill>
                          <a:latin typeface="Calibri"/>
                          <a:cs typeface="Calibri"/>
                        </a:rPr>
                        <a:t>9.0</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247774">
                <a:tc>
                  <a:txBody>
                    <a:bodyPr/>
                    <a:lstStyle/>
                    <a:p>
                      <a:pPr marL="85090">
                        <a:lnSpc>
                          <a:spcPct val="100000"/>
                        </a:lnSpc>
                      </a:pPr>
                      <a:r>
                        <a:rPr sz="1800" spc="-5" dirty="0" smtClean="0">
                          <a:solidFill>
                            <a:schemeClr val="bg1"/>
                          </a:solidFill>
                          <a:latin typeface="Verdana"/>
                          <a:cs typeface="Verdana"/>
                        </a:rPr>
                        <a:t>35+</a:t>
                      </a:r>
                      <a:endParaRPr sz="180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85725" algn="ctr">
                        <a:lnSpc>
                          <a:spcPct val="100000"/>
                        </a:lnSpc>
                      </a:pPr>
                      <a:r>
                        <a:rPr sz="1800" dirty="0" smtClean="0">
                          <a:solidFill>
                            <a:schemeClr val="bg1"/>
                          </a:solidFill>
                          <a:latin typeface="Verdana"/>
                          <a:cs typeface="Verdana"/>
                        </a:rPr>
                        <a:t>8.6%</a:t>
                      </a:r>
                      <a:endParaRPr sz="1800" dirty="0">
                        <a:solidFill>
                          <a:schemeClr val="bg1"/>
                        </a:solidFill>
                        <a:latin typeface="Verdana"/>
                        <a:cs typeface="Verdana"/>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1"/>
                    </a:solidFill>
                  </a:tcPr>
                </a:tc>
                <a:tc>
                  <a:txBody>
                    <a:bodyPr/>
                    <a:lstStyle/>
                    <a:p>
                      <a:pPr marL="635" algn="ctr">
                        <a:lnSpc>
                          <a:spcPct val="100000"/>
                        </a:lnSpc>
                      </a:pPr>
                      <a:r>
                        <a:rPr sz="2000" dirty="0" smtClean="0">
                          <a:solidFill>
                            <a:schemeClr val="bg1"/>
                          </a:solidFill>
                          <a:latin typeface="Calibri"/>
                          <a:cs typeface="Calibri"/>
                        </a:rPr>
                        <a:t>1</a:t>
                      </a:r>
                      <a:r>
                        <a:rPr lang="en-US" sz="2000" dirty="0" smtClean="0">
                          <a:solidFill>
                            <a:schemeClr val="bg1"/>
                          </a:solidFill>
                          <a:latin typeface="Calibri"/>
                          <a:cs typeface="Calibri"/>
                        </a:rPr>
                        <a:t>1</a:t>
                      </a:r>
                      <a:r>
                        <a:rPr sz="2000" dirty="0" smtClean="0">
                          <a:solidFill>
                            <a:schemeClr val="bg1"/>
                          </a:solidFill>
                          <a:latin typeface="Calibri"/>
                          <a:cs typeface="Calibri"/>
                        </a:rPr>
                        <a:t>.</a:t>
                      </a:r>
                      <a:r>
                        <a:rPr lang="en-US" sz="2000" dirty="0" smtClean="0">
                          <a:solidFill>
                            <a:schemeClr val="bg1"/>
                          </a:solidFill>
                          <a:latin typeface="Calibri"/>
                          <a:cs typeface="Calibri"/>
                        </a:rPr>
                        <a:t>2</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635" algn="ctr">
                        <a:lnSpc>
                          <a:spcPct val="100000"/>
                        </a:lnSpc>
                      </a:pPr>
                      <a:r>
                        <a:rPr sz="2000" dirty="0" smtClean="0">
                          <a:solidFill>
                            <a:schemeClr val="bg1"/>
                          </a:solidFill>
                          <a:latin typeface="Calibri"/>
                          <a:cs typeface="Calibri"/>
                        </a:rPr>
                        <a:t>1</a:t>
                      </a:r>
                      <a:r>
                        <a:rPr lang="en-US" sz="2000" dirty="0" smtClean="0">
                          <a:solidFill>
                            <a:schemeClr val="bg1"/>
                          </a:solidFill>
                          <a:latin typeface="Calibri"/>
                          <a:cs typeface="Calibri"/>
                        </a:rPr>
                        <a:t>1</a:t>
                      </a:r>
                      <a:r>
                        <a:rPr sz="2000" dirty="0" smtClean="0">
                          <a:solidFill>
                            <a:schemeClr val="bg1"/>
                          </a:solidFill>
                          <a:latin typeface="Calibri"/>
                          <a:cs typeface="Calibri"/>
                        </a:rPr>
                        <a:t>.</a:t>
                      </a:r>
                      <a:r>
                        <a:rPr lang="en-US" sz="2000" dirty="0" smtClean="0">
                          <a:solidFill>
                            <a:schemeClr val="bg1"/>
                          </a:solidFill>
                          <a:latin typeface="Calibri"/>
                          <a:cs typeface="Calibri"/>
                        </a:rPr>
                        <a:t>0</a:t>
                      </a:r>
                      <a:r>
                        <a:rPr sz="2000" dirty="0" smtClean="0">
                          <a:solidFill>
                            <a:schemeClr val="bg1"/>
                          </a:solidFill>
                          <a:latin typeface="Calibri"/>
                          <a:cs typeface="Calibri"/>
                        </a:rPr>
                        <a:t>%</a:t>
                      </a:r>
                      <a:endParaRPr sz="2000"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r>
              <a:tr h="343628">
                <a:tc>
                  <a:txBody>
                    <a:bodyPr/>
                    <a:lstStyle/>
                    <a:p>
                      <a:endParaRPr sz="200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6F6"/>
                    </a:solidFill>
                  </a:tcPr>
                </a:tc>
                <a:tc>
                  <a:txBody>
                    <a:bodyPr/>
                    <a:lstStyle/>
                    <a:p>
                      <a:endParaRPr sz="2000" dirty="0">
                        <a:solidFill>
                          <a:schemeClr val="bg1"/>
                        </a:solidFill>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8F6F6"/>
                    </a:solidFill>
                  </a:tcPr>
                </a:tc>
                <a:tc>
                  <a:txBody>
                    <a:bodyPr/>
                    <a:lstStyle/>
                    <a:p>
                      <a:pPr marL="85725" marR="456565" algn="ctr">
                        <a:lnSpc>
                          <a:spcPct val="100099"/>
                        </a:lnSpc>
                      </a:pPr>
                      <a:endParaRPr sz="1050"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8F6F6"/>
                    </a:solidFill>
                  </a:tcPr>
                </a:tc>
                <a:tc>
                  <a:txBody>
                    <a:bodyPr/>
                    <a:lstStyle/>
                    <a:p>
                      <a:pPr marL="85725" marR="539115" indent="0" algn="ctr" defTabSz="457200" rtl="0" eaLnBrk="1" fontAlgn="auto" latinLnBrk="0" hangingPunct="1">
                        <a:lnSpc>
                          <a:spcPct val="100000"/>
                        </a:lnSpc>
                        <a:spcBef>
                          <a:spcPts val="5"/>
                        </a:spcBef>
                        <a:spcAft>
                          <a:spcPts val="0"/>
                        </a:spcAft>
                        <a:buClrTx/>
                        <a:buSzTx/>
                        <a:buFontTx/>
                        <a:buNone/>
                        <a:tabLst/>
                        <a:defRPr/>
                      </a:pPr>
                      <a:r>
                        <a:rPr lang="en-US" sz="1400" dirty="0" smtClean="0">
                          <a:solidFill>
                            <a:schemeClr val="bg1"/>
                          </a:solidFill>
                          <a:latin typeface="Verdana"/>
                          <a:cs typeface="Verdana"/>
                        </a:rPr>
                        <a:t>*</a:t>
                      </a:r>
                      <a:r>
                        <a:rPr lang="en-US" sz="1050" dirty="0" smtClean="0">
                          <a:solidFill>
                            <a:schemeClr val="bg1"/>
                          </a:solidFill>
                          <a:latin typeface="Verdana"/>
                          <a:cs typeface="Verdana"/>
                        </a:rPr>
                        <a:t>Preliminary Data</a:t>
                      </a:r>
                    </a:p>
                  </a:txBody>
                  <a:tcPr marL="0" marR="0" marT="0"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8F6F6"/>
                    </a:solidFill>
                  </a:tcPr>
                </a:tc>
              </a:tr>
            </a:tbl>
          </a:graphicData>
        </a:graphic>
      </p:graphicFrame>
      <p:sp>
        <p:nvSpPr>
          <p:cNvPr id="4" name="TextBox 3"/>
          <p:cNvSpPr txBox="1"/>
          <p:nvPr/>
        </p:nvSpPr>
        <p:spPr>
          <a:xfrm>
            <a:off x="327546" y="4622800"/>
            <a:ext cx="7203440" cy="369332"/>
          </a:xfrm>
          <a:prstGeom prst="rect">
            <a:avLst/>
          </a:prstGeom>
          <a:noFill/>
        </p:spPr>
        <p:txBody>
          <a:bodyPr wrap="square" rtlCol="0">
            <a:spAutoFit/>
          </a:bodyPr>
          <a:lstStyle/>
          <a:p>
            <a:r>
              <a:rPr lang="en-US" dirty="0">
                <a:solidFill>
                  <a:srgbClr val="2B292B"/>
                </a:solidFill>
              </a:rPr>
              <a:t>Data Source:  WV Health Statistics Center, Vital Statistics System</a:t>
            </a:r>
          </a:p>
        </p:txBody>
      </p:sp>
    </p:spTree>
    <p:extLst>
      <p:ext uri="{BB962C8B-B14F-4D97-AF65-F5344CB8AC3E}">
        <p14:creationId xmlns:p14="http://schemas.microsoft.com/office/powerpoint/2010/main" val="79897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158536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9069" y="289559"/>
            <a:ext cx="7112000" cy="1106170"/>
          </a:xfrm>
          <a:prstGeom prst="rect">
            <a:avLst/>
          </a:prstGeom>
        </p:spPr>
        <p:txBody>
          <a:bodyPr vert="horz" wrap="square" lIns="0" tIns="0" rIns="0" bIns="0" rtlCol="0">
            <a:noAutofit/>
          </a:bodyPr>
          <a:lstStyle/>
          <a:p>
            <a:pPr marL="12700">
              <a:lnSpc>
                <a:spcPct val="100000"/>
              </a:lnSpc>
              <a:tabLst>
                <a:tab pos="1181100" algn="l"/>
                <a:tab pos="5321300" algn="l"/>
              </a:tabLst>
            </a:pPr>
            <a:r>
              <a:rPr sz="3600" dirty="0" smtClean="0">
                <a:solidFill>
                  <a:schemeClr val="tx2"/>
                </a:solidFill>
                <a:latin typeface="Arial"/>
                <a:cs typeface="Arial"/>
              </a:rPr>
              <a:t>West	Virg</a:t>
            </a:r>
            <a:r>
              <a:rPr sz="3600" spc="10" dirty="0" smtClean="0">
                <a:solidFill>
                  <a:schemeClr val="tx2"/>
                </a:solidFill>
                <a:latin typeface="Arial"/>
                <a:cs typeface="Arial"/>
              </a:rPr>
              <a:t>i</a:t>
            </a:r>
            <a:r>
              <a:rPr sz="3600" spc="0" dirty="0" smtClean="0">
                <a:solidFill>
                  <a:schemeClr val="tx2"/>
                </a:solidFill>
                <a:latin typeface="Arial"/>
                <a:cs typeface="Arial"/>
              </a:rPr>
              <a:t>nia</a:t>
            </a:r>
            <a:r>
              <a:rPr sz="3600" spc="-20" dirty="0" smtClean="0">
                <a:solidFill>
                  <a:schemeClr val="tx2"/>
                </a:solidFill>
                <a:latin typeface="Arial"/>
                <a:cs typeface="Arial"/>
              </a:rPr>
              <a:t> </a:t>
            </a:r>
            <a:r>
              <a:rPr sz="3600" spc="0" dirty="0" smtClean="0">
                <a:solidFill>
                  <a:schemeClr val="tx2"/>
                </a:solidFill>
                <a:latin typeface="Arial"/>
                <a:cs typeface="Arial"/>
              </a:rPr>
              <a:t>Occurrence	Births</a:t>
            </a:r>
            <a:r>
              <a:rPr sz="3600" spc="-15" dirty="0" smtClean="0">
                <a:solidFill>
                  <a:schemeClr val="tx2"/>
                </a:solidFill>
                <a:latin typeface="Arial"/>
                <a:cs typeface="Arial"/>
              </a:rPr>
              <a:t> </a:t>
            </a:r>
            <a:r>
              <a:rPr sz="3600" spc="0" dirty="0" smtClean="0">
                <a:solidFill>
                  <a:schemeClr val="tx2"/>
                </a:solidFill>
                <a:latin typeface="Arial"/>
                <a:cs typeface="Arial"/>
              </a:rPr>
              <a:t>by</a:t>
            </a:r>
            <a:endParaRPr sz="3600" dirty="0">
              <a:solidFill>
                <a:schemeClr val="tx2"/>
              </a:solidFill>
              <a:latin typeface="Arial"/>
              <a:cs typeface="Arial"/>
            </a:endParaRPr>
          </a:p>
          <a:p>
            <a:pPr marL="12700">
              <a:lnSpc>
                <a:spcPct val="100000"/>
              </a:lnSpc>
            </a:pPr>
            <a:r>
              <a:rPr sz="3600" dirty="0" smtClean="0">
                <a:solidFill>
                  <a:schemeClr val="tx2"/>
                </a:solidFill>
                <a:latin typeface="Arial"/>
                <a:cs typeface="Arial"/>
              </a:rPr>
              <a:t>Marital</a:t>
            </a:r>
            <a:r>
              <a:rPr sz="3600" spc="-15" dirty="0" smtClean="0">
                <a:solidFill>
                  <a:schemeClr val="tx2"/>
                </a:solidFill>
                <a:latin typeface="Arial"/>
                <a:cs typeface="Arial"/>
              </a:rPr>
              <a:t> </a:t>
            </a:r>
            <a:r>
              <a:rPr sz="3600" spc="0" dirty="0" smtClean="0">
                <a:solidFill>
                  <a:schemeClr val="tx2"/>
                </a:solidFill>
                <a:latin typeface="Arial"/>
                <a:cs typeface="Arial"/>
              </a:rPr>
              <a:t>Sta</a:t>
            </a:r>
            <a:r>
              <a:rPr sz="3600" spc="-15" dirty="0" smtClean="0">
                <a:solidFill>
                  <a:schemeClr val="tx2"/>
                </a:solidFill>
                <a:latin typeface="Arial"/>
                <a:cs typeface="Arial"/>
              </a:rPr>
              <a:t>t</a:t>
            </a:r>
            <a:r>
              <a:rPr sz="3600" spc="0" dirty="0" smtClean="0">
                <a:solidFill>
                  <a:schemeClr val="tx2"/>
                </a:solidFill>
                <a:latin typeface="Arial"/>
                <a:cs typeface="Arial"/>
              </a:rPr>
              <a:t>us of Mother</a:t>
            </a:r>
            <a:endParaRPr sz="3600" dirty="0">
              <a:solidFill>
                <a:schemeClr val="tx2"/>
              </a:solidFill>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621867682"/>
              </p:ext>
            </p:extLst>
          </p:nvPr>
        </p:nvGraphicFramePr>
        <p:xfrm>
          <a:off x="1363725" y="1820926"/>
          <a:ext cx="6388203" cy="2516124"/>
        </p:xfrm>
        <a:graphic>
          <a:graphicData uri="http://schemas.openxmlformats.org/drawingml/2006/table">
            <a:tbl>
              <a:tblPr firstRow="1" bandRow="1">
                <a:tableStyleId>{2D5ABB26-0587-4C30-8999-92F81FD0307C}</a:tableStyleId>
              </a:tblPr>
              <a:tblGrid>
                <a:gridCol w="1530013"/>
                <a:gridCol w="1514489"/>
                <a:gridCol w="1610436"/>
                <a:gridCol w="1733265"/>
              </a:tblGrid>
              <a:tr h="842899">
                <a:tc>
                  <a:txBody>
                    <a:bodyPr/>
                    <a:lstStyle/>
                    <a:p>
                      <a:pPr marL="85090" marR="146050">
                        <a:lnSpc>
                          <a:spcPct val="100099"/>
                        </a:lnSpc>
                      </a:pPr>
                      <a:r>
                        <a:rPr sz="1800" b="1" dirty="0" smtClean="0">
                          <a:solidFill>
                            <a:srgbClr val="FFFFFF"/>
                          </a:solidFill>
                          <a:latin typeface="Verdana"/>
                          <a:cs typeface="Verdana"/>
                        </a:rPr>
                        <a:t>Mo</a:t>
                      </a:r>
                      <a:r>
                        <a:rPr sz="1800" b="1" spc="-10" dirty="0" smtClean="0">
                          <a:solidFill>
                            <a:srgbClr val="FFFFFF"/>
                          </a:solidFill>
                          <a:latin typeface="Verdana"/>
                          <a:cs typeface="Verdana"/>
                        </a:rPr>
                        <a:t>t</a:t>
                      </a:r>
                      <a:r>
                        <a:rPr sz="1800" b="1" spc="0" dirty="0" smtClean="0">
                          <a:solidFill>
                            <a:srgbClr val="FFFFFF"/>
                          </a:solidFill>
                          <a:latin typeface="Verdana"/>
                          <a:cs typeface="Verdana"/>
                        </a:rPr>
                        <a:t>h</a:t>
                      </a:r>
                      <a:r>
                        <a:rPr sz="1800" b="1" spc="5" dirty="0" smtClean="0">
                          <a:solidFill>
                            <a:srgbClr val="FFFFFF"/>
                          </a:solidFill>
                          <a:latin typeface="Verdana"/>
                          <a:cs typeface="Verdana"/>
                        </a:rPr>
                        <a:t>e</a:t>
                      </a:r>
                      <a:r>
                        <a:rPr sz="1800" b="1" spc="0" dirty="0" smtClean="0">
                          <a:solidFill>
                            <a:srgbClr val="FFFFFF"/>
                          </a:solidFill>
                          <a:latin typeface="Verdana"/>
                          <a:cs typeface="Verdana"/>
                        </a:rPr>
                        <a:t>r</a:t>
                      </a:r>
                      <a:r>
                        <a:rPr sz="1800" b="1" spc="5" dirty="0" smtClean="0">
                          <a:solidFill>
                            <a:srgbClr val="FFFFFF"/>
                          </a:solidFill>
                          <a:latin typeface="Verdana"/>
                          <a:cs typeface="Verdana"/>
                        </a:rPr>
                        <a:t>’</a:t>
                      </a:r>
                      <a:r>
                        <a:rPr sz="1800" b="1" spc="0" dirty="0" smtClean="0">
                          <a:solidFill>
                            <a:srgbClr val="FFFFFF"/>
                          </a:solidFill>
                          <a:latin typeface="Verdana"/>
                          <a:cs typeface="Verdana"/>
                        </a:rPr>
                        <a:t>s Mari</a:t>
                      </a:r>
                      <a:r>
                        <a:rPr sz="1800" b="1" spc="-10" dirty="0" smtClean="0">
                          <a:solidFill>
                            <a:srgbClr val="FFFFFF"/>
                          </a:solidFill>
                          <a:latin typeface="Verdana"/>
                          <a:cs typeface="Verdana"/>
                        </a:rPr>
                        <a:t>t</a:t>
                      </a:r>
                      <a:r>
                        <a:rPr sz="1800" b="1" spc="0" dirty="0" smtClean="0">
                          <a:solidFill>
                            <a:srgbClr val="FFFFFF"/>
                          </a:solidFill>
                          <a:latin typeface="Verdana"/>
                          <a:cs typeface="Verdana"/>
                        </a:rPr>
                        <a:t>al St</a:t>
                      </a:r>
                      <a:r>
                        <a:rPr sz="1800" b="1" spc="-10" dirty="0" smtClean="0">
                          <a:solidFill>
                            <a:srgbClr val="FFFFFF"/>
                          </a:solidFill>
                          <a:latin typeface="Verdana"/>
                          <a:cs typeface="Verdana"/>
                        </a:rPr>
                        <a:t>a</a:t>
                      </a:r>
                      <a:r>
                        <a:rPr sz="1800" b="1" spc="0" dirty="0" smtClean="0">
                          <a:solidFill>
                            <a:srgbClr val="FFFFFF"/>
                          </a:solidFill>
                          <a:latin typeface="Verdana"/>
                          <a:cs typeface="Verdana"/>
                        </a:rPr>
                        <a:t>tus</a:t>
                      </a:r>
                      <a:endParaRPr sz="1800" dirty="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R="744855" algn="r">
                        <a:lnSpc>
                          <a:spcPct val="100000"/>
                        </a:lnSpc>
                      </a:pPr>
                      <a:r>
                        <a:rPr lang="en-US" sz="1800" b="1" dirty="0" smtClean="0">
                          <a:solidFill>
                            <a:srgbClr val="FFFFFF"/>
                          </a:solidFill>
                          <a:latin typeface="Verdana"/>
                          <a:cs typeface="Verdana"/>
                        </a:rPr>
                        <a:t>2006</a:t>
                      </a:r>
                      <a:endParaRPr sz="1800" dirty="0">
                        <a:latin typeface="Verdana"/>
                        <a:cs typeface="Verdana"/>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1"/>
                    </a:solidFill>
                  </a:tcPr>
                </a:tc>
                <a:tc>
                  <a:txBody>
                    <a:bodyPr/>
                    <a:lstStyle/>
                    <a:p>
                      <a:pPr marL="85725" algn="ctr">
                        <a:lnSpc>
                          <a:spcPct val="100000"/>
                        </a:lnSpc>
                      </a:pPr>
                      <a:endParaRPr lang="en-US" sz="1800" b="1" dirty="0" smtClean="0">
                        <a:solidFill>
                          <a:srgbClr val="FFFFFF"/>
                        </a:solidFill>
                        <a:latin typeface="Verdana"/>
                        <a:cs typeface="Verdana"/>
                      </a:endParaRPr>
                    </a:p>
                    <a:p>
                      <a:pPr marL="85725" algn="ctr">
                        <a:lnSpc>
                          <a:spcPct val="100000"/>
                        </a:lnSpc>
                      </a:pPr>
                      <a:r>
                        <a:rPr sz="1800" b="1" dirty="0" smtClean="0">
                          <a:solidFill>
                            <a:srgbClr val="FFFFFF"/>
                          </a:solidFill>
                          <a:latin typeface="Verdana"/>
                          <a:cs typeface="Verdana"/>
                        </a:rPr>
                        <a:t>2</a:t>
                      </a:r>
                      <a:r>
                        <a:rPr sz="1800" b="1" spc="5" dirty="0" smtClean="0">
                          <a:solidFill>
                            <a:srgbClr val="FFFFFF"/>
                          </a:solidFill>
                          <a:latin typeface="Verdana"/>
                          <a:cs typeface="Verdana"/>
                        </a:rPr>
                        <a:t>0</a:t>
                      </a:r>
                      <a:r>
                        <a:rPr sz="1800" b="1" spc="0" dirty="0" smtClean="0">
                          <a:solidFill>
                            <a:srgbClr val="FFFFFF"/>
                          </a:solidFill>
                          <a:latin typeface="Verdana"/>
                          <a:cs typeface="Verdana"/>
                        </a:rPr>
                        <a:t>12</a:t>
                      </a:r>
                      <a:endParaRPr sz="1800" dirty="0">
                        <a:latin typeface="Verdana"/>
                        <a:cs typeface="Verdana"/>
                      </a:endParaRPr>
                    </a:p>
                    <a:p>
                      <a:pPr marL="241300">
                        <a:lnSpc>
                          <a:spcPct val="100000"/>
                        </a:lnSpc>
                      </a:pPr>
                      <a:endParaRPr sz="1800" dirty="0">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c>
                  <a:txBody>
                    <a:bodyPr/>
                    <a:lstStyle/>
                    <a:p>
                      <a:pPr marL="241300">
                        <a:lnSpc>
                          <a:spcPct val="100000"/>
                        </a:lnSpc>
                      </a:pPr>
                      <a:endParaRPr lang="en-US" sz="1800" b="1" dirty="0" smtClean="0">
                        <a:solidFill>
                          <a:schemeClr val="bg1"/>
                        </a:solidFill>
                        <a:latin typeface="Verdana"/>
                        <a:cs typeface="Verdana"/>
                      </a:endParaRPr>
                    </a:p>
                    <a:p>
                      <a:pPr marL="241300">
                        <a:lnSpc>
                          <a:spcPct val="100000"/>
                        </a:lnSpc>
                      </a:pPr>
                      <a:r>
                        <a:rPr lang="en-US" sz="1800" b="1" dirty="0" smtClean="0">
                          <a:solidFill>
                            <a:schemeClr val="bg1"/>
                          </a:solidFill>
                          <a:latin typeface="Verdana"/>
                          <a:cs typeface="Verdana"/>
                        </a:rPr>
                        <a:t>2013*</a:t>
                      </a:r>
                      <a:endParaRPr sz="1800" b="1" dirty="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chemeClr val="accent1"/>
                    </a:solidFill>
                  </a:tcPr>
                </a:tc>
              </a:tr>
              <a:tr h="488950">
                <a:tc>
                  <a:txBody>
                    <a:bodyPr/>
                    <a:lstStyle/>
                    <a:p>
                      <a:pPr marL="85090">
                        <a:lnSpc>
                          <a:spcPct val="100000"/>
                        </a:lnSpc>
                      </a:pPr>
                      <a:r>
                        <a:rPr sz="1800" b="1" spc="-5" dirty="0" smtClean="0">
                          <a:solidFill>
                            <a:schemeClr val="bg1"/>
                          </a:solidFill>
                          <a:latin typeface="Verdana"/>
                          <a:cs typeface="Verdana"/>
                        </a:rPr>
                        <a:t>M</a:t>
                      </a:r>
                      <a:r>
                        <a:rPr sz="1800" b="1" spc="0" dirty="0" smtClean="0">
                          <a:solidFill>
                            <a:schemeClr val="bg1"/>
                          </a:solidFill>
                          <a:latin typeface="Verdana"/>
                          <a:cs typeface="Verdana"/>
                        </a:rPr>
                        <a:t>arr</a:t>
                      </a:r>
                      <a:r>
                        <a:rPr sz="1800" b="1" spc="5" dirty="0" smtClean="0">
                          <a:solidFill>
                            <a:schemeClr val="bg1"/>
                          </a:solidFill>
                          <a:latin typeface="Verdana"/>
                          <a:cs typeface="Verdana"/>
                        </a:rPr>
                        <a:t>i</a:t>
                      </a:r>
                      <a:r>
                        <a:rPr sz="1800" b="1" spc="0" dirty="0" smtClean="0">
                          <a:solidFill>
                            <a:schemeClr val="bg1"/>
                          </a:solidFill>
                          <a:latin typeface="Verdana"/>
                          <a:cs typeface="Verdana"/>
                        </a:rPr>
                        <a:t>ed</a:t>
                      </a:r>
                      <a:endParaRPr sz="1800" b="1"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solidFill>
                  </a:tcPr>
                </a:tc>
                <a:tc>
                  <a:txBody>
                    <a:bodyPr/>
                    <a:lstStyle/>
                    <a:p>
                      <a:pPr marL="500380">
                        <a:lnSpc>
                          <a:spcPct val="100000"/>
                        </a:lnSpc>
                      </a:pPr>
                      <a:r>
                        <a:rPr sz="1800" b="1" dirty="0" smtClean="0">
                          <a:solidFill>
                            <a:schemeClr val="bg1"/>
                          </a:solidFill>
                          <a:latin typeface="Calibri"/>
                          <a:cs typeface="Calibri"/>
                        </a:rPr>
                        <a:t>61.0%</a:t>
                      </a:r>
                      <a:endParaRPr sz="1800" b="1"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1"/>
                    </a:solidFill>
                  </a:tcPr>
                </a:tc>
                <a:tc>
                  <a:txBody>
                    <a:bodyPr/>
                    <a:lstStyle/>
                    <a:p>
                      <a:pPr marL="2540" algn="ctr">
                        <a:lnSpc>
                          <a:spcPct val="100000"/>
                        </a:lnSpc>
                      </a:pPr>
                      <a:r>
                        <a:rPr sz="1800" b="1" dirty="0" smtClean="0">
                          <a:solidFill>
                            <a:schemeClr val="bg1"/>
                          </a:solidFill>
                          <a:latin typeface="Calibri"/>
                          <a:cs typeface="Calibri"/>
                        </a:rPr>
                        <a:t>54.3%</a:t>
                      </a:r>
                      <a:endParaRPr sz="1800" b="1"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2540" algn="ctr">
                        <a:lnSpc>
                          <a:spcPct val="100000"/>
                        </a:lnSpc>
                      </a:pPr>
                      <a:r>
                        <a:rPr sz="1800" b="1" dirty="0" smtClean="0">
                          <a:solidFill>
                            <a:schemeClr val="bg1"/>
                          </a:solidFill>
                          <a:latin typeface="Calibri"/>
                          <a:cs typeface="Calibri"/>
                        </a:rPr>
                        <a:t>53</a:t>
                      </a:r>
                      <a:r>
                        <a:rPr lang="en-US" sz="1800" b="1" dirty="0" smtClean="0">
                          <a:solidFill>
                            <a:schemeClr val="bg1"/>
                          </a:solidFill>
                          <a:latin typeface="Calibri"/>
                          <a:cs typeface="Calibri"/>
                        </a:rPr>
                        <a:t>.8</a:t>
                      </a:r>
                      <a:r>
                        <a:rPr sz="1800" b="1" dirty="0" smtClean="0">
                          <a:solidFill>
                            <a:schemeClr val="bg1"/>
                          </a:solidFill>
                          <a:latin typeface="Calibri"/>
                          <a:cs typeface="Calibri"/>
                        </a:rPr>
                        <a:t>%</a:t>
                      </a:r>
                      <a:endParaRPr sz="1800" b="1"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r h="488950">
                <a:tc>
                  <a:txBody>
                    <a:bodyPr/>
                    <a:lstStyle/>
                    <a:p>
                      <a:pPr marL="85090">
                        <a:lnSpc>
                          <a:spcPct val="100000"/>
                        </a:lnSpc>
                      </a:pPr>
                      <a:r>
                        <a:rPr sz="1800" b="1" dirty="0" smtClean="0">
                          <a:solidFill>
                            <a:schemeClr val="bg1"/>
                          </a:solidFill>
                          <a:latin typeface="Verdana"/>
                          <a:cs typeface="Verdana"/>
                        </a:rPr>
                        <a:t>Not</a:t>
                      </a:r>
                      <a:r>
                        <a:rPr sz="1800" b="1" spc="5" dirty="0" smtClean="0">
                          <a:solidFill>
                            <a:schemeClr val="bg1"/>
                          </a:solidFill>
                          <a:latin typeface="Verdana"/>
                          <a:cs typeface="Verdana"/>
                        </a:rPr>
                        <a:t> </a:t>
                      </a:r>
                      <a:r>
                        <a:rPr sz="1800" b="1" spc="-5" dirty="0" smtClean="0">
                          <a:solidFill>
                            <a:schemeClr val="bg1"/>
                          </a:solidFill>
                          <a:latin typeface="Verdana"/>
                          <a:cs typeface="Verdana"/>
                        </a:rPr>
                        <a:t>M</a:t>
                      </a:r>
                      <a:r>
                        <a:rPr sz="1800" b="1" spc="0" dirty="0" smtClean="0">
                          <a:solidFill>
                            <a:schemeClr val="bg1"/>
                          </a:solidFill>
                          <a:latin typeface="Verdana"/>
                          <a:cs typeface="Verdana"/>
                        </a:rPr>
                        <a:t>arr</a:t>
                      </a:r>
                      <a:r>
                        <a:rPr sz="1800" b="1" spc="5" dirty="0" smtClean="0">
                          <a:solidFill>
                            <a:schemeClr val="bg1"/>
                          </a:solidFill>
                          <a:latin typeface="Verdana"/>
                          <a:cs typeface="Verdana"/>
                        </a:rPr>
                        <a:t>i</a:t>
                      </a:r>
                      <a:r>
                        <a:rPr sz="1800" b="1" spc="0" dirty="0" smtClean="0">
                          <a:solidFill>
                            <a:schemeClr val="bg1"/>
                          </a:solidFill>
                          <a:latin typeface="Verdana"/>
                          <a:cs typeface="Verdana"/>
                        </a:rPr>
                        <a:t>ed</a:t>
                      </a:r>
                      <a:endParaRPr sz="1800" b="1" dirty="0">
                        <a:solidFill>
                          <a:schemeClr val="bg1"/>
                        </a:solidFill>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500380">
                        <a:lnSpc>
                          <a:spcPct val="100000"/>
                        </a:lnSpc>
                      </a:pPr>
                      <a:r>
                        <a:rPr sz="1800" b="1" dirty="0" smtClean="0">
                          <a:solidFill>
                            <a:schemeClr val="bg1"/>
                          </a:solidFill>
                          <a:latin typeface="Calibri"/>
                          <a:cs typeface="Calibri"/>
                        </a:rPr>
                        <a:t>39.0%</a:t>
                      </a:r>
                      <a:endParaRPr sz="1800" b="1" dirty="0">
                        <a:solidFill>
                          <a:schemeClr val="bg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solidFill>
                  </a:tcPr>
                </a:tc>
                <a:tc>
                  <a:txBody>
                    <a:bodyPr/>
                    <a:lstStyle/>
                    <a:p>
                      <a:pPr marL="2540" algn="ctr">
                        <a:lnSpc>
                          <a:spcPct val="100000"/>
                        </a:lnSpc>
                      </a:pPr>
                      <a:r>
                        <a:rPr sz="1800" b="1" dirty="0" smtClean="0">
                          <a:solidFill>
                            <a:schemeClr val="bg1"/>
                          </a:solidFill>
                          <a:latin typeface="Calibri"/>
                          <a:cs typeface="Calibri"/>
                        </a:rPr>
                        <a:t>45.</a:t>
                      </a:r>
                      <a:r>
                        <a:rPr lang="en-US" sz="1800" b="1" dirty="0" smtClean="0">
                          <a:solidFill>
                            <a:schemeClr val="bg1"/>
                          </a:solidFill>
                          <a:latin typeface="Calibri"/>
                          <a:cs typeface="Calibri"/>
                        </a:rPr>
                        <a:t>6</a:t>
                      </a:r>
                      <a:r>
                        <a:rPr sz="1800" b="1" dirty="0" smtClean="0">
                          <a:solidFill>
                            <a:schemeClr val="bg1"/>
                          </a:solidFill>
                          <a:latin typeface="Calibri"/>
                          <a:cs typeface="Calibri"/>
                        </a:rPr>
                        <a:t>%</a:t>
                      </a:r>
                      <a:endParaRPr sz="1800" b="1"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marL="2540" algn="ctr">
                        <a:lnSpc>
                          <a:spcPct val="100000"/>
                        </a:lnSpc>
                      </a:pPr>
                      <a:r>
                        <a:rPr sz="1800" b="1" dirty="0" smtClean="0">
                          <a:solidFill>
                            <a:schemeClr val="bg1"/>
                          </a:solidFill>
                          <a:latin typeface="Calibri"/>
                          <a:cs typeface="Calibri"/>
                        </a:rPr>
                        <a:t>4</a:t>
                      </a:r>
                      <a:r>
                        <a:rPr lang="en-US" sz="1800" b="1" dirty="0" smtClean="0">
                          <a:solidFill>
                            <a:schemeClr val="bg1"/>
                          </a:solidFill>
                          <a:latin typeface="Calibri"/>
                          <a:cs typeface="Calibri"/>
                        </a:rPr>
                        <a:t>6.2</a:t>
                      </a:r>
                      <a:r>
                        <a:rPr sz="1800" b="1" dirty="0" smtClean="0">
                          <a:solidFill>
                            <a:schemeClr val="bg1"/>
                          </a:solidFill>
                          <a:latin typeface="Calibri"/>
                          <a:cs typeface="Calibri"/>
                        </a:rPr>
                        <a:t>%</a:t>
                      </a:r>
                      <a:endParaRPr sz="1800" b="1" dirty="0">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r>
              <a:tr h="635635">
                <a:tc>
                  <a:txBody>
                    <a:bodyPr/>
                    <a:lstStyle/>
                    <a:p>
                      <a:endParaRPr sz="1800" b="1" dirty="0">
                        <a:solidFill>
                          <a:schemeClr val="bg1"/>
                        </a:solidFill>
                        <a:latin typeface="Calibri"/>
                        <a:cs typeface="Calibri"/>
                      </a:endParaRPr>
                    </a:p>
                  </a:txBody>
                  <a:tcPr marL="0" marR="0" marT="0"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endParaRPr sz="1800" b="1">
                        <a:solidFill>
                          <a:schemeClr val="bg1"/>
                        </a:solidFill>
                        <a:latin typeface="Calibri"/>
                        <a:cs typeface="Calibri"/>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a:lnSpc>
                          <a:spcPct val="100000"/>
                        </a:lnSpc>
                      </a:pPr>
                      <a:endParaRPr lang="en-US" sz="1800" b="1" spc="-5" dirty="0" smtClean="0">
                        <a:solidFill>
                          <a:schemeClr val="bg1"/>
                        </a:solidFill>
                        <a:latin typeface="Verdana"/>
                        <a:cs typeface="Verdana"/>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c>
                  <a:txBody>
                    <a:bodyPr/>
                    <a:lstStyle/>
                    <a:p>
                      <a:pPr marL="85725" marR="221615">
                        <a:lnSpc>
                          <a:spcPct val="100000"/>
                        </a:lnSpc>
                        <a:spcBef>
                          <a:spcPts val="5"/>
                        </a:spcBef>
                      </a:pPr>
                      <a:r>
                        <a:rPr lang="en-US" sz="1400" b="1" dirty="0" smtClean="0">
                          <a:solidFill>
                            <a:schemeClr val="bg1"/>
                          </a:solidFill>
                          <a:latin typeface="Verdana"/>
                          <a:cs typeface="Verdana"/>
                        </a:rPr>
                        <a:t>*Preliminary </a:t>
                      </a:r>
                    </a:p>
                    <a:p>
                      <a:pPr marL="85725" marR="221615">
                        <a:lnSpc>
                          <a:spcPct val="100000"/>
                        </a:lnSpc>
                        <a:spcBef>
                          <a:spcPts val="5"/>
                        </a:spcBef>
                      </a:pPr>
                      <a:r>
                        <a:rPr lang="en-US" sz="1400" b="1" dirty="0" smtClean="0">
                          <a:solidFill>
                            <a:schemeClr val="bg1"/>
                          </a:solidFill>
                          <a:latin typeface="Verdana"/>
                          <a:cs typeface="Verdana"/>
                        </a:rPr>
                        <a:t>    Data</a:t>
                      </a:r>
                    </a:p>
                  </a:txBody>
                  <a:tcPr marL="0" marR="0" marT="0" marB="0">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1"/>
                    </a:solidFill>
                  </a:tcPr>
                </a:tc>
              </a:tr>
            </a:tbl>
          </a:graphicData>
        </a:graphic>
      </p:graphicFrame>
      <p:sp>
        <p:nvSpPr>
          <p:cNvPr id="4" name="TextBox 3"/>
          <p:cNvSpPr txBox="1"/>
          <p:nvPr/>
        </p:nvSpPr>
        <p:spPr>
          <a:xfrm>
            <a:off x="1363725" y="4897120"/>
            <a:ext cx="6815075" cy="369332"/>
          </a:xfrm>
          <a:prstGeom prst="rect">
            <a:avLst/>
          </a:prstGeom>
          <a:noFill/>
        </p:spPr>
        <p:txBody>
          <a:bodyPr wrap="square" rtlCol="0">
            <a:spAutoFit/>
          </a:bodyPr>
          <a:lstStyle/>
          <a:p>
            <a:r>
              <a:rPr lang="en-US" dirty="0"/>
              <a:t>Data Source:  WV Health Statistics Center, Vital Statistics System</a:t>
            </a:r>
          </a:p>
        </p:txBody>
      </p:sp>
    </p:spTree>
    <p:extLst>
      <p:ext uri="{BB962C8B-B14F-4D97-AF65-F5344CB8AC3E}">
        <p14:creationId xmlns:p14="http://schemas.microsoft.com/office/powerpoint/2010/main" val="3954572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1">
  <a:themeElements>
    <a:clrScheme name="Perinatal Partnership">
      <a:dk1>
        <a:srgbClr val="2B292B"/>
      </a:dk1>
      <a:lt1>
        <a:sysClr val="window" lastClr="FFFFFF"/>
      </a:lt1>
      <a:dk2>
        <a:srgbClr val="0973BA"/>
      </a:dk2>
      <a:lt2>
        <a:srgbClr val="C8F0E6"/>
      </a:lt2>
      <a:accent1>
        <a:srgbClr val="62CC6B"/>
      </a:accent1>
      <a:accent2>
        <a:srgbClr val="0973BA"/>
      </a:accent2>
      <a:accent3>
        <a:srgbClr val="05B1EA"/>
      </a:accent3>
      <a:accent4>
        <a:srgbClr val="C8F0E6"/>
      </a:accent4>
      <a:accent5>
        <a:srgbClr val="0F940F"/>
      </a:accent5>
      <a:accent6>
        <a:srgbClr val="FF7C92"/>
      </a:accent6>
      <a:hlink>
        <a:srgbClr val="0973BA"/>
      </a:hlink>
      <a:folHlink>
        <a:srgbClr val="05B1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Template1</Template>
  <TotalTime>9194</TotalTime>
  <Words>2819</Words>
  <Application>Microsoft Office PowerPoint</Application>
  <PresentationFormat>On-screen Show (4:3)</PresentationFormat>
  <Paragraphs>608</Paragraphs>
  <Slides>36</Slides>
  <Notes>29</Notes>
  <HiddenSlides>1</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Template1</vt:lpstr>
      <vt:lpstr>Office Theme</vt:lpstr>
      <vt:lpstr>              Welcome West Virginia Perinatal Partnership    </vt:lpstr>
      <vt:lpstr>PowerPoint Presentation</vt:lpstr>
      <vt:lpstr>State of Perinatal Health total births</vt:lpstr>
      <vt:lpstr>PowerPoint Presentation</vt:lpstr>
      <vt:lpstr>2013 WV Births by Hospital</vt:lpstr>
      <vt:lpstr> The State of Perinatal Health in West Virginia 2006-2013 </vt:lpstr>
      <vt:lpstr>PowerPoint Presentation</vt:lpstr>
      <vt:lpstr>PowerPoint Presentation</vt:lpstr>
      <vt:lpstr>PowerPoint Presentation</vt:lpstr>
      <vt:lpstr>Percentage of Very Low Birth Weight Infants  (450-1499 gm) by Place of Birth, 2000-2009</vt:lpstr>
      <vt:lpstr>PowerPoint Presentation</vt:lpstr>
      <vt:lpstr>Elective Labor Induction, All Births &lt;39 weeks*</vt:lpstr>
      <vt:lpstr>Percentage of Primary C-Sections and Elective Inductions &lt;41 Weeks among Nulliparous WV Births, 2008-2013</vt:lpstr>
      <vt:lpstr>PowerPoint Presentation</vt:lpstr>
      <vt:lpstr>PowerPoint Presentation</vt:lpstr>
      <vt:lpstr>PowerPoint Presentation</vt:lpstr>
      <vt:lpstr>Smoking in Pregnancy by Medicaid Status </vt:lpstr>
      <vt:lpstr>Distribution of Birth Scores (High/Low) and Tobacco Use among WV Mothers </vt:lpstr>
      <vt:lpstr>PowerPoint Presentation</vt:lpstr>
      <vt:lpstr>Infant Mortality Rates</vt:lpstr>
      <vt:lpstr>New Items from  2014 Birth Certificate</vt:lpstr>
      <vt:lpstr>Maternal Risk Screening  </vt:lpstr>
      <vt:lpstr>Pulse Oximetry Screening 2013</vt:lpstr>
      <vt:lpstr>Hearing Screening Update</vt:lpstr>
      <vt:lpstr>WV Breastfeeding Improvements</vt:lpstr>
      <vt:lpstr>Breastfeeding in 2015</vt:lpstr>
      <vt:lpstr>Child’s Right to Nurse</vt:lpstr>
      <vt:lpstr>A good year for perinatal &amp; reproductive health in WV</vt:lpstr>
      <vt:lpstr>ONE CALL SYSTEM 1-866-893-7266</vt:lpstr>
      <vt:lpstr>Hospital Assessments</vt:lpstr>
      <vt:lpstr>Differences in Levels Between 2007 2012 Perinatal Care Guideline Editions </vt:lpstr>
      <vt:lpstr>Perinatal Outreach Education</vt:lpstr>
      <vt:lpstr>Substance Use in Pregnancy</vt:lpstr>
      <vt:lpstr>PowerPoint Presentation</vt:lpstr>
      <vt:lpstr>Thank You!</vt:lpstr>
      <vt:lpstr>Amy Tolliver, MS  Director, WV Perinatal Partnership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presentation title</dc:title>
  <dc:creator>Amy</dc:creator>
  <cp:lastModifiedBy>Amy</cp:lastModifiedBy>
  <cp:revision>136</cp:revision>
  <dcterms:created xsi:type="dcterms:W3CDTF">2014-05-12T14:19:28Z</dcterms:created>
  <dcterms:modified xsi:type="dcterms:W3CDTF">2014-11-07T12:54:18Z</dcterms:modified>
</cp:coreProperties>
</file>