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notesSlides/notesSlide55.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59"/>
  </p:notesMasterIdLst>
  <p:handoutMasterIdLst>
    <p:handoutMasterId r:id="rId60"/>
  </p:handoutMasterIdLst>
  <p:sldIdLst>
    <p:sldId id="256" r:id="rId2"/>
    <p:sldId id="257" r:id="rId3"/>
    <p:sldId id="260" r:id="rId4"/>
    <p:sldId id="261" r:id="rId5"/>
    <p:sldId id="262" r:id="rId6"/>
    <p:sldId id="258" r:id="rId7"/>
    <p:sldId id="259" r:id="rId8"/>
    <p:sldId id="264" r:id="rId9"/>
    <p:sldId id="263" r:id="rId10"/>
    <p:sldId id="265" r:id="rId11"/>
    <p:sldId id="267" r:id="rId12"/>
    <p:sldId id="269" r:id="rId13"/>
    <p:sldId id="270" r:id="rId14"/>
    <p:sldId id="268" r:id="rId15"/>
    <p:sldId id="272" r:id="rId16"/>
    <p:sldId id="271" r:id="rId17"/>
    <p:sldId id="266" r:id="rId18"/>
    <p:sldId id="318" r:id="rId19"/>
    <p:sldId id="273" r:id="rId20"/>
    <p:sldId id="274" r:id="rId21"/>
    <p:sldId id="289" r:id="rId22"/>
    <p:sldId id="275" r:id="rId23"/>
    <p:sldId id="288" r:id="rId24"/>
    <p:sldId id="276" r:id="rId25"/>
    <p:sldId id="277" r:id="rId26"/>
    <p:sldId id="282" r:id="rId27"/>
    <p:sldId id="291" r:id="rId28"/>
    <p:sldId id="283" r:id="rId29"/>
    <p:sldId id="284" r:id="rId30"/>
    <p:sldId id="285" r:id="rId31"/>
    <p:sldId id="293" r:id="rId32"/>
    <p:sldId id="292" r:id="rId33"/>
    <p:sldId id="286" r:id="rId34"/>
    <p:sldId id="301" r:id="rId35"/>
    <p:sldId id="302" r:id="rId36"/>
    <p:sldId id="303" r:id="rId37"/>
    <p:sldId id="304" r:id="rId38"/>
    <p:sldId id="305" r:id="rId39"/>
    <p:sldId id="306" r:id="rId40"/>
    <p:sldId id="287" r:id="rId41"/>
    <p:sldId id="295" r:id="rId42"/>
    <p:sldId id="296" r:id="rId43"/>
    <p:sldId id="299" r:id="rId44"/>
    <p:sldId id="297" r:id="rId45"/>
    <p:sldId id="308" r:id="rId46"/>
    <p:sldId id="298" r:id="rId47"/>
    <p:sldId id="300" r:id="rId48"/>
    <p:sldId id="307" r:id="rId49"/>
    <p:sldId id="309" r:id="rId50"/>
    <p:sldId id="310" r:id="rId51"/>
    <p:sldId id="314" r:id="rId52"/>
    <p:sldId id="316" r:id="rId53"/>
    <p:sldId id="315" r:id="rId54"/>
    <p:sldId id="311" r:id="rId55"/>
    <p:sldId id="312" r:id="rId56"/>
    <p:sldId id="313" r:id="rId57"/>
    <p:sldId id="317" r:id="rId5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88028" autoAdjust="0"/>
  </p:normalViewPr>
  <p:slideViewPr>
    <p:cSldViewPr>
      <p:cViewPr varScale="1">
        <p:scale>
          <a:sx n="96" d="100"/>
          <a:sy n="96" d="100"/>
        </p:scale>
        <p:origin x="-414" y="-90"/>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openxmlformats.org/officeDocument/2006/relationships/oleObject" Target="file:///\\YOUNG2003\My%20Documents\methods%20of%20payment%20of%20wv%20subusing%20mom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a:t>Methods of Payment of Substance Using Mothers </a:t>
            </a:r>
          </a:p>
        </c:rich>
      </c:tx>
      <c:layout/>
    </c:title>
    <c:plotArea>
      <c:layout/>
      <c:pieChart>
        <c:varyColors val="1"/>
        <c:ser>
          <c:idx val="0"/>
          <c:order val="0"/>
          <c:cat>
            <c:strRef>
              <c:f>Sheet1!$A$1:$A$5</c:f>
              <c:strCache>
                <c:ptCount val="5"/>
                <c:pt idx="0">
                  <c:v>OTHER</c:v>
                </c:pt>
                <c:pt idx="1">
                  <c:v>INSURANCE</c:v>
                </c:pt>
                <c:pt idx="2">
                  <c:v>SELFPAY</c:v>
                </c:pt>
                <c:pt idx="3">
                  <c:v>MEDICAID</c:v>
                </c:pt>
                <c:pt idx="4">
                  <c:v>UNKNOWN</c:v>
                </c:pt>
              </c:strCache>
            </c:strRef>
          </c:cat>
          <c:val>
            <c:numRef>
              <c:f>Sheet1!$B$1:$B$5</c:f>
              <c:numCache>
                <c:formatCode>General</c:formatCode>
                <c:ptCount val="5"/>
                <c:pt idx="0">
                  <c:v>1</c:v>
                </c:pt>
                <c:pt idx="1">
                  <c:v>10</c:v>
                </c:pt>
                <c:pt idx="2">
                  <c:v>3</c:v>
                </c:pt>
                <c:pt idx="3">
                  <c:v>83</c:v>
                </c:pt>
                <c:pt idx="4">
                  <c:v>3</c:v>
                </c:pt>
              </c:numCache>
            </c:numRef>
          </c:val>
        </c:ser>
        <c:dLbls>
          <c:showPercent val="1"/>
        </c:dLbls>
        <c:firstSliceAng val="0"/>
      </c:pieChart>
    </c:plotArea>
    <c:legend>
      <c:legendPos val="r"/>
      <c:layout/>
    </c:legend>
    <c:plotVisOnly val="1"/>
  </c:chart>
  <c:txPr>
    <a:bodyPr/>
    <a:lstStyle/>
    <a:p>
      <a:pPr>
        <a:defRPr sz="1800"/>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CBC6262-A291-4D1E-A97A-1FB6D9C2AE22}" type="datetimeFigureOut">
              <a:rPr lang="en-US" smtClean="0"/>
              <a:pPr/>
              <a:t>4/19/2012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D95FBBA-98F8-4EF4-829A-070DDC49ED7A}"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E465FFC-D656-457C-81ED-F83A2F6C9506}" type="datetimeFigureOut">
              <a:rPr lang="en-US" smtClean="0"/>
              <a:pPr/>
              <a:t>4/19/2012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C36F00-E132-4759-A62F-24E3D8465F4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Introduce self</a:t>
            </a:r>
          </a:p>
          <a:p>
            <a:r>
              <a:rPr lang="en-US" dirty="0" smtClean="0"/>
              <a:t>Read Consent statement</a:t>
            </a:r>
          </a:p>
          <a:p>
            <a:r>
              <a:rPr lang="en-US" dirty="0" smtClean="0"/>
              <a:t>Pass out consents</a:t>
            </a:r>
          </a:p>
          <a:p>
            <a:r>
              <a:rPr lang="en-US" dirty="0" smtClean="0"/>
              <a:t>Pass out pre tests</a:t>
            </a:r>
          </a:p>
          <a:p>
            <a:endParaRPr lang="en-US" dirty="0" smtClean="0"/>
          </a:p>
          <a:p>
            <a:r>
              <a:rPr lang="en-US" dirty="0" smtClean="0"/>
              <a:t>Wait for completion</a:t>
            </a:r>
          </a:p>
          <a:p>
            <a:endParaRPr lang="en-US" dirty="0" smtClean="0"/>
          </a:p>
          <a:p>
            <a:r>
              <a:rPr lang="en-US" dirty="0" smtClean="0"/>
              <a:t>WV Perinatal Partnership</a:t>
            </a:r>
          </a:p>
          <a:p>
            <a:r>
              <a:rPr lang="en-US" dirty="0" smtClean="0"/>
              <a:t>Initiative of first lady</a:t>
            </a:r>
          </a:p>
          <a:p>
            <a:r>
              <a:rPr lang="en-US" dirty="0" smtClean="0"/>
              <a:t>Goal to improve health, environment, family situations and future of children in West Virginia</a:t>
            </a:r>
          </a:p>
          <a:p>
            <a:endParaRPr lang="en-US" dirty="0"/>
          </a:p>
        </p:txBody>
      </p:sp>
      <p:sp>
        <p:nvSpPr>
          <p:cNvPr id="4" name="Slide Number Placeholder 3"/>
          <p:cNvSpPr>
            <a:spLocks noGrp="1"/>
          </p:cNvSpPr>
          <p:nvPr>
            <p:ph type="sldNum" sz="quarter" idx="10"/>
          </p:nvPr>
        </p:nvSpPr>
        <p:spPr/>
        <p:txBody>
          <a:bodyPr/>
          <a:lstStyle/>
          <a:p>
            <a:fld id="{40C36F00-E132-4759-A62F-24E3D8465F4F}"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C36F00-E132-4759-A62F-24E3D8465F4F}"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May 2009, </a:t>
            </a:r>
            <a:r>
              <a:rPr lang="en-US" sz="1200" kern="1200" dirty="0" smtClean="0">
                <a:solidFill>
                  <a:schemeClr val="tx1"/>
                </a:solidFill>
                <a:latin typeface="+mn-lt"/>
                <a:ea typeface="+mn-ea"/>
                <a:cs typeface="+mn-cs"/>
              </a:rPr>
              <a:t>Governor Joe </a:t>
            </a:r>
            <a:r>
              <a:rPr lang="en-US" sz="1200" kern="1200" dirty="0" err="1" smtClean="0">
                <a:solidFill>
                  <a:schemeClr val="tx1"/>
                </a:solidFill>
                <a:latin typeface="+mn-lt"/>
                <a:ea typeface="+mn-ea"/>
                <a:cs typeface="+mn-cs"/>
              </a:rPr>
              <a:t>Manchin</a:t>
            </a:r>
            <a:r>
              <a:rPr lang="en-US" sz="1200" kern="1200" dirty="0" smtClean="0">
                <a:solidFill>
                  <a:schemeClr val="tx1"/>
                </a:solidFill>
                <a:latin typeface="+mn-lt"/>
                <a:ea typeface="+mn-ea"/>
                <a:cs typeface="+mn-cs"/>
              </a:rPr>
              <a:t> signs the West Virginia Maternal Screening Act into law. This law establishes an advisory council on maternal risk assessment within the Office of Maternal, Child and Family Health. The Department of Health and Human Resources will have rule-making authority to develop a uniform maternal risk screening tool to serve as an alert to medical care providers of the need for greater evaluation and assessment of high-risk pregnancies </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The </a:t>
            </a:r>
            <a:r>
              <a:rPr lang="en-US" sz="1200" i="1" kern="1200" baseline="0" dirty="0" smtClean="0">
                <a:solidFill>
                  <a:schemeClr val="tx1"/>
                </a:solidFill>
                <a:latin typeface="+mn-lt"/>
                <a:ea typeface="+mn-ea"/>
                <a:cs typeface="+mn-cs"/>
              </a:rPr>
              <a:t>4P’s9 is a four-question screen specifically designed to quickly identify obstetrical patients at</a:t>
            </a:r>
          </a:p>
          <a:p>
            <a:r>
              <a:rPr lang="en-US" sz="1200" kern="1200" baseline="0" dirty="0" smtClean="0">
                <a:solidFill>
                  <a:schemeClr val="tx1"/>
                </a:solidFill>
                <a:latin typeface="+mn-lt"/>
                <a:ea typeface="+mn-ea"/>
                <a:cs typeface="+mn-cs"/>
              </a:rPr>
              <a:t>risk for alcohol or illicit drug use. </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Parents Did either of your parents ever have a problem with alcohol or drugs</a:t>
            </a:r>
          </a:p>
          <a:p>
            <a:r>
              <a:rPr lang="en-US" sz="1200" kern="1200" baseline="0" dirty="0" smtClean="0">
                <a:solidFill>
                  <a:schemeClr val="tx1"/>
                </a:solidFill>
                <a:latin typeface="+mn-lt"/>
                <a:ea typeface="+mn-ea"/>
                <a:cs typeface="+mn-cs"/>
              </a:rPr>
              <a:t>Partner Does your partner have a problem with alcohol or drugs</a:t>
            </a:r>
          </a:p>
          <a:p>
            <a:r>
              <a:rPr lang="en-US" sz="1200" kern="1200" baseline="0" dirty="0" smtClean="0">
                <a:solidFill>
                  <a:schemeClr val="tx1"/>
                </a:solidFill>
                <a:latin typeface="+mn-lt"/>
                <a:ea typeface="+mn-ea"/>
                <a:cs typeface="+mn-cs"/>
              </a:rPr>
              <a:t>Past – have you ever drunk beer, wine, or liquor?</a:t>
            </a:r>
          </a:p>
          <a:p>
            <a:r>
              <a:rPr lang="en-US" sz="1200" kern="1200" baseline="0" dirty="0" smtClean="0">
                <a:solidFill>
                  <a:schemeClr val="tx1"/>
                </a:solidFill>
                <a:latin typeface="+mn-lt"/>
                <a:ea typeface="+mn-ea"/>
                <a:cs typeface="+mn-cs"/>
              </a:rPr>
              <a:t>Pregnancy – In the month before you knew you were pregnant, how many cigarettes did you smoke?</a:t>
            </a:r>
          </a:p>
          <a:p>
            <a:r>
              <a:rPr lang="en-US" sz="1200" kern="1200" baseline="0" dirty="0" smtClean="0">
                <a:solidFill>
                  <a:schemeClr val="tx1"/>
                </a:solidFill>
                <a:latin typeface="+mn-lt"/>
                <a:ea typeface="+mn-ea"/>
                <a:cs typeface="+mn-cs"/>
              </a:rPr>
              <a:t>	In the month before you knew you were pregnant, how much beer, wine, liquor did you drink</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Helps identify those with potential problems and promote early intervention.  </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A study published in April 2009, by Hicks, et al. surveyed new mothers in Canada, 1509 participated.  93.8 % said they would consent to screening of their newborn and 97.6 % said they thought all mothers should consent if infants at risk would be more likely to receive effective treatment.  </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Wanted to know:   What would happen if infant was Positive., who would have access to the information, How effective medical care would be, and likelihood a positive baby would have a problem  </a:t>
            </a:r>
            <a:r>
              <a:rPr lang="en-US" sz="1200" kern="1200" baseline="0" smtClean="0">
                <a:solidFill>
                  <a:schemeClr val="tx1"/>
                </a:solidFill>
                <a:latin typeface="+mn-lt"/>
                <a:ea typeface="+mn-ea"/>
                <a:cs typeface="+mn-cs"/>
              </a:rPr>
              <a:t>(Education!!)</a:t>
            </a:r>
            <a:endParaRPr lang="en-US" dirty="0"/>
          </a:p>
        </p:txBody>
      </p:sp>
      <p:sp>
        <p:nvSpPr>
          <p:cNvPr id="4" name="Slide Number Placeholder 3"/>
          <p:cNvSpPr>
            <a:spLocks noGrp="1"/>
          </p:cNvSpPr>
          <p:nvPr>
            <p:ph type="sldNum" sz="quarter" idx="10"/>
          </p:nvPr>
        </p:nvSpPr>
        <p:spPr/>
        <p:txBody>
          <a:bodyPr/>
          <a:lstStyle/>
          <a:p>
            <a:fld id="{40C36F00-E132-4759-A62F-24E3D8465F4F}"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C36F00-E132-4759-A62F-24E3D8465F4F}"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C36F00-E132-4759-A62F-24E3D8465F4F}"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Urine specific gravity impacts findings of drug screens.   Infant concentrations are lower due to fluid loss at birth</a:t>
            </a:r>
          </a:p>
          <a:p>
            <a:endParaRPr lang="en-US" dirty="0" smtClean="0"/>
          </a:p>
          <a:p>
            <a:r>
              <a:rPr lang="en-US" dirty="0" smtClean="0"/>
              <a:t>Cord blood</a:t>
            </a:r>
          </a:p>
          <a:p>
            <a:endParaRPr lang="en-US" dirty="0" smtClean="0"/>
          </a:p>
          <a:p>
            <a:r>
              <a:rPr lang="en-US" dirty="0" smtClean="0"/>
              <a:t>Hair</a:t>
            </a:r>
          </a:p>
          <a:p>
            <a:endParaRPr lang="en-US" dirty="0" smtClean="0"/>
          </a:p>
          <a:p>
            <a:r>
              <a:rPr lang="en-US" dirty="0" smtClean="0"/>
              <a:t>Umbilical</a:t>
            </a:r>
            <a:r>
              <a:rPr lang="en-US" baseline="0" dirty="0" smtClean="0"/>
              <a:t> Cord</a:t>
            </a:r>
            <a:r>
              <a:rPr lang="en-US" baseline="0" dirty="0"/>
              <a:t> </a:t>
            </a:r>
            <a:r>
              <a:rPr lang="en-US" baseline="0" dirty="0" smtClean="0"/>
              <a:t>– talk briefly about study</a:t>
            </a:r>
          </a:p>
          <a:p>
            <a:endParaRPr lang="en-US" baseline="0" dirty="0" smtClean="0"/>
          </a:p>
        </p:txBody>
      </p:sp>
      <p:sp>
        <p:nvSpPr>
          <p:cNvPr id="4" name="Slide Number Placeholder 3"/>
          <p:cNvSpPr>
            <a:spLocks noGrp="1"/>
          </p:cNvSpPr>
          <p:nvPr>
            <p:ph type="sldNum" sz="quarter" idx="10"/>
          </p:nvPr>
        </p:nvSpPr>
        <p:spPr/>
        <p:txBody>
          <a:bodyPr/>
          <a:lstStyle/>
          <a:p>
            <a:fld id="{40C36F00-E132-4759-A62F-24E3D8465F4F}"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C36F00-E132-4759-A62F-24E3D8465F4F}"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C36F00-E132-4759-A62F-24E3D8465F4F}"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C36F00-E132-4759-A62F-24E3D8465F4F}"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C36F00-E132-4759-A62F-24E3D8465F4F}"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C36F00-E132-4759-A62F-24E3D8465F4F}"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2010 goals were established</a:t>
            </a:r>
            <a:r>
              <a:rPr lang="en-US" baseline="0" dirty="0" smtClean="0"/>
              <a:t> in the late 90s early 2000s by Office of Disease Prevention and Health Promotion  the US Dept of Health and Human Services</a:t>
            </a:r>
          </a:p>
          <a:p>
            <a:endParaRPr lang="en-US" baseline="0" dirty="0" smtClean="0"/>
          </a:p>
          <a:p>
            <a:r>
              <a:rPr lang="en-US" baseline="0" dirty="0" smtClean="0"/>
              <a:t>The 2020 goals are currently being discussed and established.   </a:t>
            </a:r>
            <a:endParaRPr lang="en-US" dirty="0"/>
          </a:p>
        </p:txBody>
      </p:sp>
      <p:sp>
        <p:nvSpPr>
          <p:cNvPr id="4" name="Slide Number Placeholder 3"/>
          <p:cNvSpPr>
            <a:spLocks noGrp="1"/>
          </p:cNvSpPr>
          <p:nvPr>
            <p:ph type="sldNum" sz="quarter" idx="10"/>
          </p:nvPr>
        </p:nvSpPr>
        <p:spPr/>
        <p:txBody>
          <a:bodyPr/>
          <a:lstStyle/>
          <a:p>
            <a:fld id="{40C36F00-E132-4759-A62F-24E3D8465F4F}"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C36F00-E132-4759-A62F-24E3D8465F4F}"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C36F00-E132-4759-A62F-24E3D8465F4F}"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C36F00-E132-4759-A62F-24E3D8465F4F}"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C36F00-E132-4759-A62F-24E3D8465F4F}"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C36F00-E132-4759-A62F-24E3D8465F4F}"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C36F00-E132-4759-A62F-24E3D8465F4F}"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C36F00-E132-4759-A62F-24E3D8465F4F}"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C36F00-E132-4759-A62F-24E3D8465F4F}"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C36F00-E132-4759-A62F-24E3D8465F4F}"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C36F00-E132-4759-A62F-24E3D8465F4F}"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2007, 19.9 million Americans were illicit drug users</a:t>
            </a:r>
            <a:r>
              <a:rPr lang="en-US" baseline="0" dirty="0" smtClean="0"/>
              <a:t> of people 12 years of age and up.   8.0 % of the total population</a:t>
            </a:r>
          </a:p>
          <a:p>
            <a:endParaRPr lang="en-US" baseline="0" dirty="0" smtClean="0"/>
          </a:p>
          <a:p>
            <a:r>
              <a:rPr lang="en-US" baseline="0" dirty="0" smtClean="0"/>
              <a:t>Marijuana was the most commonly used substance, 6.0 %</a:t>
            </a:r>
          </a:p>
          <a:p>
            <a:endParaRPr lang="en-US" baseline="0" dirty="0" smtClean="0"/>
          </a:p>
          <a:p>
            <a:r>
              <a:rPr lang="en-US" baseline="0" dirty="0" smtClean="0"/>
              <a:t>Pregnant women 2007 5.2 % used illicit drugs, 9.7 % of non pregnant</a:t>
            </a:r>
          </a:p>
          <a:p>
            <a:r>
              <a:rPr lang="en-US" baseline="0" dirty="0" smtClean="0"/>
              <a:t>Pregnant teens have higher illicit drug use (22.6%) than those not pregnant (13.3%).  </a:t>
            </a:r>
          </a:p>
          <a:p>
            <a:r>
              <a:rPr lang="en-US" baseline="0" dirty="0" smtClean="0"/>
              <a:t>Women are more often poly-substance users.</a:t>
            </a:r>
          </a:p>
          <a:p>
            <a:endParaRPr lang="en-US" baseline="0" dirty="0" smtClean="0"/>
          </a:p>
          <a:p>
            <a:r>
              <a:rPr lang="en-US" baseline="0" dirty="0" smtClean="0"/>
              <a:t>Women with private insurance have a high  use of substances during pregnancy, but most programs target Medicaid</a:t>
            </a:r>
            <a:endParaRPr lang="en-US" dirty="0"/>
          </a:p>
        </p:txBody>
      </p:sp>
      <p:sp>
        <p:nvSpPr>
          <p:cNvPr id="4" name="Slide Number Placeholder 3"/>
          <p:cNvSpPr>
            <a:spLocks noGrp="1"/>
          </p:cNvSpPr>
          <p:nvPr>
            <p:ph type="sldNum" sz="quarter" idx="10"/>
          </p:nvPr>
        </p:nvSpPr>
        <p:spPr/>
        <p:txBody>
          <a:bodyPr/>
          <a:lstStyle/>
          <a:p>
            <a:fld id="{40C36F00-E132-4759-A62F-24E3D8465F4F}"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C36F00-E132-4759-A62F-24E3D8465F4F}"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C36F00-E132-4759-A62F-24E3D8465F4F}"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C36F00-E132-4759-A62F-24E3D8465F4F}"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C36F00-E132-4759-A62F-24E3D8465F4F}"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C36F00-E132-4759-A62F-24E3D8465F4F}" type="slidenum">
              <a:rPr lang="en-US" smtClean="0"/>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C36F00-E132-4759-A62F-24E3D8465F4F}" type="slidenum">
              <a:rPr lang="en-US" smtClean="0"/>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C36F00-E132-4759-A62F-24E3D8465F4F}" type="slidenum">
              <a:rPr lang="en-US" smtClean="0"/>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C36F00-E132-4759-A62F-24E3D8465F4F}" type="slidenum">
              <a:rPr lang="en-US" smtClean="0"/>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C36F00-E132-4759-A62F-24E3D8465F4F}" type="slidenum">
              <a:rPr lang="en-US" smtClean="0"/>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C36F00-E132-4759-A62F-24E3D8465F4F}" type="slidenum">
              <a:rPr lang="en-US" smtClean="0"/>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C36F00-E132-4759-A62F-24E3D8465F4F}" type="slidenum">
              <a:rPr lang="en-US" smtClean="0"/>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C36F00-E132-4759-A62F-24E3D8465F4F}" type="slidenum">
              <a:rPr lang="en-US" smtClean="0"/>
              <a:pPr/>
              <a:t>40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C36F00-E132-4759-A62F-24E3D8465F4F}" type="slidenum">
              <a:rPr lang="en-US" smtClean="0"/>
              <a:pPr/>
              <a:t>41</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C36F00-E132-4759-A62F-24E3D8465F4F}" type="slidenum">
              <a:rPr lang="en-US" smtClean="0"/>
              <a:pPr/>
              <a:t>42</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C36F00-E132-4759-A62F-24E3D8465F4F}" type="slidenum">
              <a:rPr lang="en-US" smtClean="0"/>
              <a:pPr/>
              <a:t>43</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0C36F00-E132-4759-A62F-24E3D8465F4F}" type="slidenum">
              <a:rPr lang="en-US" smtClean="0"/>
              <a:pPr/>
              <a:t>44</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C36F00-E132-4759-A62F-24E3D8465F4F}" type="slidenum">
              <a:rPr lang="en-US" smtClean="0"/>
              <a:pPr/>
              <a:t>45</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0C36F00-E132-4759-A62F-24E3D8465F4F}" type="slidenum">
              <a:rPr lang="en-US" smtClean="0"/>
              <a:pPr/>
              <a:t>46</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C36F00-E132-4759-A62F-24E3D8465F4F}" type="slidenum">
              <a:rPr lang="en-US" smtClean="0"/>
              <a:pPr/>
              <a:t>47</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C36F00-E132-4759-A62F-24E3D8465F4F}" type="slidenum">
              <a:rPr lang="en-US" smtClean="0"/>
              <a:pPr/>
              <a:t>48</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C36F00-E132-4759-A62F-24E3D8465F4F}" type="slidenum">
              <a:rPr lang="en-US" smtClean="0"/>
              <a:pPr/>
              <a:t>49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C36F00-E132-4759-A62F-24E3D8465F4F}" type="slidenum">
              <a:rPr lang="en-US" smtClean="0"/>
              <a:pPr/>
              <a:t>5</a:t>
            </a:fld>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C36F00-E132-4759-A62F-24E3D8465F4F}" type="slidenum">
              <a:rPr lang="en-US" smtClean="0"/>
              <a:pPr/>
              <a:t>50</a:t>
            </a:fld>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C36F00-E132-4759-A62F-24E3D8465F4F}" type="slidenum">
              <a:rPr lang="en-US" smtClean="0"/>
              <a:pPr/>
              <a:t>51</a:t>
            </a:fld>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C36F00-E132-4759-A62F-24E3D8465F4F}" type="slidenum">
              <a:rPr lang="en-US" smtClean="0"/>
              <a:pPr/>
              <a:t>52</a:t>
            </a:fld>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C36F00-E132-4759-A62F-24E3D8465F4F}" type="slidenum">
              <a:rPr lang="en-US" smtClean="0"/>
              <a:pPr/>
              <a:t>53</a:t>
            </a:fld>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C36F00-E132-4759-A62F-24E3D8465F4F}" type="slidenum">
              <a:rPr lang="en-US" smtClean="0"/>
              <a:pPr/>
              <a:t>54</a:t>
            </a:fld>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C36F00-E132-4759-A62F-24E3D8465F4F}" type="slidenum">
              <a:rPr lang="en-US" smtClean="0"/>
              <a:pPr/>
              <a:t>55</a:t>
            </a:fld>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C36F00-E132-4759-A62F-24E3D8465F4F}" type="slidenum">
              <a:rPr lang="en-US" smtClean="0"/>
              <a:pPr/>
              <a:t>56</a:t>
            </a:fld>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Post test</a:t>
            </a:r>
          </a:p>
          <a:p>
            <a:r>
              <a:rPr lang="en-US" dirty="0" smtClean="0"/>
              <a:t>Attitude</a:t>
            </a:r>
            <a:r>
              <a:rPr lang="en-US" baseline="0" dirty="0" smtClean="0"/>
              <a:t> survey</a:t>
            </a:r>
          </a:p>
          <a:p>
            <a:r>
              <a:rPr lang="en-US" baseline="0" dirty="0" smtClean="0"/>
              <a:t>evaluations.</a:t>
            </a:r>
          </a:p>
          <a:p>
            <a:endParaRPr lang="en-US" baseline="0" dirty="0" smtClean="0"/>
          </a:p>
          <a:p>
            <a:endParaRPr lang="en-US" baseline="0" dirty="0" smtClean="0"/>
          </a:p>
          <a:p>
            <a:endParaRPr lang="en-US" baseline="0" smtClean="0"/>
          </a:p>
          <a:p>
            <a:endParaRPr lang="en-US"/>
          </a:p>
        </p:txBody>
      </p:sp>
      <p:sp>
        <p:nvSpPr>
          <p:cNvPr id="4" name="Slide Number Placeholder 3"/>
          <p:cNvSpPr>
            <a:spLocks noGrp="1"/>
          </p:cNvSpPr>
          <p:nvPr>
            <p:ph type="sldNum" sz="quarter" idx="10"/>
          </p:nvPr>
        </p:nvSpPr>
        <p:spPr/>
        <p:txBody>
          <a:bodyPr/>
          <a:lstStyle/>
          <a:p>
            <a:fld id="{40C36F00-E132-4759-A62F-24E3D8465F4F}" type="slidenum">
              <a:rPr lang="en-US" smtClean="0"/>
              <a:pPr/>
              <a:t>57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WV Perinatal Partnership</a:t>
            </a:r>
          </a:p>
          <a:p>
            <a:r>
              <a:rPr lang="en-US" dirty="0" smtClean="0"/>
              <a:t>Initiative of first lady</a:t>
            </a:r>
          </a:p>
          <a:p>
            <a:r>
              <a:rPr lang="en-US" dirty="0" smtClean="0"/>
              <a:t>Goal to improve health, environment, family situations and future of children in West Virginia</a:t>
            </a:r>
          </a:p>
          <a:p>
            <a:endParaRPr lang="en-US" dirty="0" smtClean="0"/>
          </a:p>
          <a:p>
            <a:r>
              <a:rPr lang="en-US" dirty="0" smtClean="0"/>
              <a:t>2006 Blue</a:t>
            </a:r>
            <a:r>
              <a:rPr lang="en-US" baseline="0" dirty="0" smtClean="0"/>
              <a:t>print to Improve WV Perinatal Health conducted a survey of providers in WV.   </a:t>
            </a:r>
            <a:endParaRPr lang="en-US" dirty="0"/>
          </a:p>
        </p:txBody>
      </p:sp>
      <p:sp>
        <p:nvSpPr>
          <p:cNvPr id="4" name="Slide Number Placeholder 3"/>
          <p:cNvSpPr>
            <a:spLocks noGrp="1"/>
          </p:cNvSpPr>
          <p:nvPr>
            <p:ph type="sldNum" sz="quarter" idx="10"/>
          </p:nvPr>
        </p:nvSpPr>
        <p:spPr/>
        <p:txBody>
          <a:bodyPr/>
          <a:lstStyle/>
          <a:p>
            <a:fld id="{40C36F00-E132-4759-A62F-24E3D8465F4F}"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C36F00-E132-4759-A62F-24E3D8465F4F}"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C36F00-E132-4759-A62F-24E3D8465F4F}"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C36F00-E132-4759-A62F-24E3D8465F4F}"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79413" y="76200"/>
            <a:ext cx="8455025" cy="1058863"/>
          </a:xfrm>
        </p:spPr>
        <p:txBody>
          <a:bodyPr/>
          <a:lstStyle>
            <a:lvl1pPr algn="l">
              <a:defRPr sz="4600">
                <a:solidFill>
                  <a:srgbClr val="D20A05"/>
                </a:solidFill>
              </a:defRPr>
            </a:lvl1pPr>
          </a:lstStyle>
          <a:p>
            <a:r>
              <a:rPr lang="en-US" smtClean="0"/>
              <a:t>Click to edit Master title style</a:t>
            </a:r>
            <a:endParaRPr lang="en-US"/>
          </a:p>
        </p:txBody>
      </p:sp>
      <p:sp>
        <p:nvSpPr>
          <p:cNvPr id="3075" name="Rectangle 3"/>
          <p:cNvSpPr>
            <a:spLocks noGrp="1" noChangeArrowheads="1"/>
          </p:cNvSpPr>
          <p:nvPr>
            <p:ph type="subTitle" idx="1"/>
          </p:nvPr>
        </p:nvSpPr>
        <p:spPr>
          <a:xfrm>
            <a:off x="379413" y="1131888"/>
            <a:ext cx="6400800" cy="611187"/>
          </a:xfrm>
        </p:spPr>
        <p:txBody>
          <a:bodyPr/>
          <a:lstStyle>
            <a:lvl1pPr marL="0" indent="0">
              <a:buFontTx/>
              <a:buNone/>
              <a:defRPr sz="2400">
                <a:solidFill>
                  <a:srgbClr val="000000"/>
                </a:solidFill>
              </a:defRPr>
            </a:lvl1pPr>
          </a:lstStyle>
          <a:p>
            <a:r>
              <a:rPr lang="en-US" smtClean="0"/>
              <a:t>Click to edit Master subtitle style</a:t>
            </a:r>
            <a:endParaRPr lang="en-US"/>
          </a:p>
        </p:txBody>
      </p:sp>
      <p:sp>
        <p:nvSpPr>
          <p:cNvPr id="3076" name="Rectangle 4"/>
          <p:cNvSpPr>
            <a:spLocks noGrp="1" noChangeArrowheads="1"/>
          </p:cNvSpPr>
          <p:nvPr>
            <p:ph type="dt" sz="half" idx="2"/>
          </p:nvPr>
        </p:nvSpPr>
        <p:spPr>
          <a:xfrm>
            <a:off x="457200" y="6305550"/>
            <a:ext cx="2133600" cy="476250"/>
          </a:xfrm>
        </p:spPr>
        <p:txBody>
          <a:bodyPr/>
          <a:lstStyle>
            <a:lvl1pPr>
              <a:defRPr>
                <a:solidFill>
                  <a:srgbClr val="000000"/>
                </a:solidFill>
              </a:defRPr>
            </a:lvl1pPr>
          </a:lstStyle>
          <a:p>
            <a:fld id="{881F7003-F826-4C6B-ADE3-AD2E127CBA5A}" type="datetimeFigureOut">
              <a:rPr lang="en-US" smtClean="0"/>
              <a:pPr/>
              <a:t>4/19/2012</a:t>
            </a:fld>
            <a:endParaRPr lang="en-US"/>
          </a:p>
        </p:txBody>
      </p:sp>
      <p:sp>
        <p:nvSpPr>
          <p:cNvPr id="3077" name="Rectangle 5"/>
          <p:cNvSpPr>
            <a:spLocks noGrp="1" noChangeArrowheads="1"/>
          </p:cNvSpPr>
          <p:nvPr>
            <p:ph type="ftr" sz="quarter" idx="3"/>
          </p:nvPr>
        </p:nvSpPr>
        <p:spPr>
          <a:xfrm>
            <a:off x="3124200" y="6305550"/>
            <a:ext cx="2895600" cy="476250"/>
          </a:xfrm>
        </p:spPr>
        <p:txBody>
          <a:bodyPr/>
          <a:lstStyle>
            <a:lvl1pPr>
              <a:defRPr>
                <a:solidFill>
                  <a:srgbClr val="000000"/>
                </a:solidFill>
              </a:defRPr>
            </a:lvl1pPr>
          </a:lstStyle>
          <a:p>
            <a:endParaRPr lang="en-US"/>
          </a:p>
        </p:txBody>
      </p:sp>
      <p:sp>
        <p:nvSpPr>
          <p:cNvPr id="3078" name="Rectangle 6"/>
          <p:cNvSpPr>
            <a:spLocks noGrp="1" noChangeArrowheads="1"/>
          </p:cNvSpPr>
          <p:nvPr>
            <p:ph type="sldNum" sz="quarter" idx="4"/>
          </p:nvPr>
        </p:nvSpPr>
        <p:spPr>
          <a:xfrm>
            <a:off x="6553200" y="6305550"/>
            <a:ext cx="2133600" cy="476250"/>
          </a:xfrm>
        </p:spPr>
        <p:txBody>
          <a:bodyPr/>
          <a:lstStyle>
            <a:lvl1pPr>
              <a:defRPr>
                <a:solidFill>
                  <a:srgbClr val="000000"/>
                </a:solidFill>
              </a:defRPr>
            </a:lvl1pPr>
          </a:lstStyle>
          <a:p>
            <a:fld id="{A9224774-E12C-4555-A3DC-7E9D1BC118B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881F7003-F826-4C6B-ADE3-AD2E127CBA5A}" type="datetimeFigureOut">
              <a:rPr lang="en-US" smtClean="0"/>
              <a:pPr/>
              <a:t>4/19/2012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9224774-E12C-4555-A3DC-7E9D1BC118B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881F7003-F826-4C6B-ADE3-AD2E127CBA5A}" type="datetimeFigureOut">
              <a:rPr lang="en-US" smtClean="0"/>
              <a:pPr/>
              <a:t>4/19/2012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9224774-E12C-4555-A3DC-7E9D1BC118B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881F7003-F826-4C6B-ADE3-AD2E127CBA5A}" type="datetimeFigureOut">
              <a:rPr lang="en-US" smtClean="0"/>
              <a:pPr/>
              <a:t>4/19/2012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9224774-E12C-4555-A3DC-7E9D1BC118B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881F7003-F826-4C6B-ADE3-AD2E127CBA5A}" type="datetimeFigureOut">
              <a:rPr lang="en-US" smtClean="0"/>
              <a:pPr/>
              <a:t>4/19/2012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9224774-E12C-4555-A3DC-7E9D1BC118B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52600"/>
            <a:ext cx="4038600" cy="4373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52600"/>
            <a:ext cx="4038600" cy="4373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881F7003-F826-4C6B-ADE3-AD2E127CBA5A}" type="datetimeFigureOut">
              <a:rPr lang="en-US" smtClean="0"/>
              <a:pPr/>
              <a:t>4/19/2012</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9224774-E12C-4555-A3DC-7E9D1BC118B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881F7003-F826-4C6B-ADE3-AD2E127CBA5A}" type="datetimeFigureOut">
              <a:rPr lang="en-US" smtClean="0"/>
              <a:pPr/>
              <a:t>4/19/2012</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A9224774-E12C-4555-A3DC-7E9D1BC118B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881F7003-F826-4C6B-ADE3-AD2E127CBA5A}" type="datetimeFigureOut">
              <a:rPr lang="en-US" smtClean="0"/>
              <a:pPr/>
              <a:t>4/19/2012</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A9224774-E12C-4555-A3DC-7E9D1BC118B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881F7003-F826-4C6B-ADE3-AD2E127CBA5A}" type="datetimeFigureOut">
              <a:rPr lang="en-US" smtClean="0"/>
              <a:pPr/>
              <a:t>4/19/2012</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A9224774-E12C-4555-A3DC-7E9D1BC118B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881F7003-F826-4C6B-ADE3-AD2E127CBA5A}" type="datetimeFigureOut">
              <a:rPr lang="en-US" smtClean="0"/>
              <a:pPr/>
              <a:t>4/19/2012</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9224774-E12C-4555-A3DC-7E9D1BC118B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881F7003-F826-4C6B-ADE3-AD2E127CBA5A}" type="datetimeFigureOut">
              <a:rPr lang="en-US" smtClean="0"/>
              <a:pPr/>
              <a:t>4/19/2012</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9224774-E12C-4555-A3DC-7E9D1BC118B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752600"/>
            <a:ext cx="8229600" cy="43735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1" name="Rectangle 7"/>
          <p:cNvSpPr>
            <a:spLocks noGrp="1" noChangeArrowheads="1"/>
          </p:cNvSpPr>
          <p:nvPr>
            <p:ph type="dt" sz="half" idx="2"/>
          </p:nvPr>
        </p:nvSpPr>
        <p:spPr bwMode="auto">
          <a:xfrm>
            <a:off x="457200" y="632460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881F7003-F826-4C6B-ADE3-AD2E127CBA5A}" type="datetimeFigureOut">
              <a:rPr lang="en-US" smtClean="0"/>
              <a:pPr/>
              <a:t>4/19/2012</a:t>
            </a:fld>
            <a:endParaRPr lang="en-US"/>
          </a:p>
        </p:txBody>
      </p:sp>
      <p:sp>
        <p:nvSpPr>
          <p:cNvPr id="1032" name="Rectangle 8"/>
          <p:cNvSpPr>
            <a:spLocks noGrp="1" noChangeArrowheads="1"/>
          </p:cNvSpPr>
          <p:nvPr>
            <p:ph type="ftr" sz="quarter" idx="3"/>
          </p:nvPr>
        </p:nvSpPr>
        <p:spPr bwMode="auto">
          <a:xfrm>
            <a:off x="3124200" y="6324600"/>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3" name="Rectangle 9"/>
          <p:cNvSpPr>
            <a:spLocks noGrp="1" noChangeArrowheads="1"/>
          </p:cNvSpPr>
          <p:nvPr>
            <p:ph type="sldNum" sz="quarter" idx="4"/>
          </p:nvPr>
        </p:nvSpPr>
        <p:spPr bwMode="auto">
          <a:xfrm>
            <a:off x="6553200" y="632460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A9224774-E12C-4555-A3DC-7E9D1BC118B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ctr" rtl="0" eaLnBrk="1" fontAlgn="base" hangingPunct="1">
        <a:spcBef>
          <a:spcPct val="0"/>
        </a:spcBef>
        <a:spcAft>
          <a:spcPct val="0"/>
        </a:spcAft>
        <a:defRPr sz="4000" b="1">
          <a:solidFill>
            <a:schemeClr val="tx2"/>
          </a:solidFill>
          <a:latin typeface="+mj-lt"/>
          <a:ea typeface="+mj-ea"/>
          <a:cs typeface="+mj-cs"/>
        </a:defRPr>
      </a:lvl1pPr>
      <a:lvl2pPr algn="ctr" rtl="0" eaLnBrk="1" fontAlgn="base" hangingPunct="1">
        <a:spcBef>
          <a:spcPct val="0"/>
        </a:spcBef>
        <a:spcAft>
          <a:spcPct val="0"/>
        </a:spcAft>
        <a:defRPr sz="4000" b="1">
          <a:solidFill>
            <a:schemeClr val="tx2"/>
          </a:solidFill>
          <a:latin typeface="Arial" charset="0"/>
        </a:defRPr>
      </a:lvl2pPr>
      <a:lvl3pPr algn="ctr" rtl="0" eaLnBrk="1" fontAlgn="base" hangingPunct="1">
        <a:spcBef>
          <a:spcPct val="0"/>
        </a:spcBef>
        <a:spcAft>
          <a:spcPct val="0"/>
        </a:spcAft>
        <a:defRPr sz="4000" b="1">
          <a:solidFill>
            <a:schemeClr val="tx2"/>
          </a:solidFill>
          <a:latin typeface="Arial" charset="0"/>
        </a:defRPr>
      </a:lvl3pPr>
      <a:lvl4pPr algn="ctr" rtl="0" eaLnBrk="1" fontAlgn="base" hangingPunct="1">
        <a:spcBef>
          <a:spcPct val="0"/>
        </a:spcBef>
        <a:spcAft>
          <a:spcPct val="0"/>
        </a:spcAft>
        <a:defRPr sz="4000" b="1">
          <a:solidFill>
            <a:schemeClr val="tx2"/>
          </a:solidFill>
          <a:latin typeface="Arial" charset="0"/>
        </a:defRPr>
      </a:lvl4pPr>
      <a:lvl5pPr algn="ctr" rtl="0" eaLnBrk="1" fontAlgn="base" hangingPunct="1">
        <a:spcBef>
          <a:spcPct val="0"/>
        </a:spcBef>
        <a:spcAft>
          <a:spcPct val="0"/>
        </a:spcAft>
        <a:defRPr sz="4000" b="1">
          <a:solidFill>
            <a:schemeClr val="tx2"/>
          </a:solidFill>
          <a:latin typeface="Arial" charset="0"/>
        </a:defRPr>
      </a:lvl5pPr>
      <a:lvl6pPr marL="457200" algn="ctr" rtl="0" eaLnBrk="1" fontAlgn="base" hangingPunct="1">
        <a:spcBef>
          <a:spcPct val="0"/>
        </a:spcBef>
        <a:spcAft>
          <a:spcPct val="0"/>
        </a:spcAft>
        <a:defRPr sz="4000" b="1">
          <a:solidFill>
            <a:schemeClr val="tx2"/>
          </a:solidFill>
          <a:latin typeface="Arial" charset="0"/>
        </a:defRPr>
      </a:lvl6pPr>
      <a:lvl7pPr marL="914400" algn="ctr" rtl="0" eaLnBrk="1" fontAlgn="base" hangingPunct="1">
        <a:spcBef>
          <a:spcPct val="0"/>
        </a:spcBef>
        <a:spcAft>
          <a:spcPct val="0"/>
        </a:spcAft>
        <a:defRPr sz="4000" b="1">
          <a:solidFill>
            <a:schemeClr val="tx2"/>
          </a:solidFill>
          <a:latin typeface="Arial" charset="0"/>
        </a:defRPr>
      </a:lvl7pPr>
      <a:lvl8pPr marL="1371600" algn="ctr" rtl="0" eaLnBrk="1" fontAlgn="base" hangingPunct="1">
        <a:spcBef>
          <a:spcPct val="0"/>
        </a:spcBef>
        <a:spcAft>
          <a:spcPct val="0"/>
        </a:spcAft>
        <a:defRPr sz="4000" b="1">
          <a:solidFill>
            <a:schemeClr val="tx2"/>
          </a:solidFill>
          <a:latin typeface="Arial" charset="0"/>
        </a:defRPr>
      </a:lvl8pPr>
      <a:lvl9pPr marL="1828800" algn="ctr" rtl="0" eaLnBrk="1" fontAlgn="base" hangingPunct="1">
        <a:spcBef>
          <a:spcPct val="0"/>
        </a:spcBef>
        <a:spcAft>
          <a:spcPct val="0"/>
        </a:spcAft>
        <a:defRPr sz="4000" b="1">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wvperinatal.org/downloads/committee_reports_07/Medical_Guidelines_2008.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www.wvdhhr.org/rfts/forms/R300_PRSIform_2.pdf"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www.rch.org.au/nets/handbook/media/NASS_1.pdf" TargetMode="External"/><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http://www.samhsa.gov/" TargetMode="External"/><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79413" y="228600"/>
            <a:ext cx="8455025" cy="1219200"/>
          </a:xfrm>
        </p:spPr>
        <p:txBody>
          <a:bodyPr/>
          <a:lstStyle/>
          <a:p>
            <a:r>
              <a:rPr lang="en-US" dirty="0" smtClean="0">
                <a:solidFill>
                  <a:schemeClr val="bg1"/>
                </a:solidFill>
              </a:rPr>
              <a:t>Answering the Questions of Substance Exposure </a:t>
            </a:r>
            <a:r>
              <a:rPr lang="en-US" dirty="0" smtClean="0"/>
              <a:t>	</a:t>
            </a:r>
            <a:endParaRPr lang="en-US" dirty="0"/>
          </a:p>
        </p:txBody>
      </p:sp>
      <p:sp>
        <p:nvSpPr>
          <p:cNvPr id="3" name="Subtitle 2"/>
          <p:cNvSpPr>
            <a:spLocks noGrp="1"/>
          </p:cNvSpPr>
          <p:nvPr>
            <p:ph type="subTitle" idx="1"/>
          </p:nvPr>
        </p:nvSpPr>
        <p:spPr>
          <a:xfrm>
            <a:off x="228600" y="5943600"/>
            <a:ext cx="6400800" cy="620712"/>
          </a:xfrm>
        </p:spPr>
        <p:txBody>
          <a:bodyPr/>
          <a:lstStyle/>
          <a:p>
            <a:r>
              <a:rPr lang="en-US" dirty="0" smtClean="0"/>
              <a:t>Sandra Young, DNP, RNC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can substance use be identified?</a:t>
            </a:r>
            <a:endParaRPr lang="en-US" dirty="0"/>
          </a:p>
        </p:txBody>
      </p:sp>
      <p:sp>
        <p:nvSpPr>
          <p:cNvPr id="3" name="Content Placeholder 2"/>
          <p:cNvSpPr>
            <a:spLocks noGrp="1"/>
          </p:cNvSpPr>
          <p:nvPr>
            <p:ph idx="1"/>
          </p:nvPr>
        </p:nvSpPr>
        <p:spPr/>
        <p:txBody>
          <a:bodyPr/>
          <a:lstStyle/>
          <a:p>
            <a:r>
              <a:rPr lang="en-US" dirty="0" smtClean="0"/>
              <a:t>Prenatal</a:t>
            </a:r>
          </a:p>
          <a:p>
            <a:r>
              <a:rPr lang="en-US" dirty="0" smtClean="0"/>
              <a:t>Postpartum</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Prenatal Screening</a:t>
            </a:r>
            <a:endParaRPr lang="en-US" dirty="0"/>
          </a:p>
        </p:txBody>
      </p:sp>
      <p:sp>
        <p:nvSpPr>
          <p:cNvPr id="3" name="Content Placeholder 2"/>
          <p:cNvSpPr>
            <a:spLocks noGrp="1"/>
          </p:cNvSpPr>
          <p:nvPr>
            <p:ph idx="1"/>
          </p:nvPr>
        </p:nvSpPr>
        <p:spPr/>
        <p:txBody>
          <a:bodyPr/>
          <a:lstStyle/>
          <a:p>
            <a:r>
              <a:rPr lang="en-US" dirty="0" smtClean="0"/>
              <a:t>Prenatal Initiative</a:t>
            </a:r>
          </a:p>
          <a:p>
            <a:pPr lvl="1"/>
            <a:r>
              <a:rPr lang="en-US" sz="2000" dirty="0" smtClean="0">
                <a:hlinkClick r:id="rId3"/>
              </a:rPr>
              <a:t>http://www.wvperinatal.org/downloads/committee_reports_07/Medical_Guidelines_2008.pdf</a:t>
            </a:r>
            <a:endParaRPr lang="en-US" sz="2000" dirty="0" smtClean="0"/>
          </a:p>
          <a:p>
            <a:r>
              <a:rPr lang="en-US" dirty="0" smtClean="0"/>
              <a:t>PRISI</a:t>
            </a:r>
          </a:p>
          <a:p>
            <a:pPr lvl="1"/>
            <a:r>
              <a:rPr lang="en-US" sz="1600" dirty="0" smtClean="0">
                <a:hlinkClick r:id="rId4"/>
              </a:rPr>
              <a:t>http://www.wvdhhr.org/rfts/forms/R300_PRSIform_2.pdf</a:t>
            </a:r>
            <a:endParaRPr lang="en-US" sz="1600" dirty="0" smtClean="0"/>
          </a:p>
          <a:p>
            <a:pPr lvl="1"/>
            <a:endParaRPr lang="en-US" sz="1600" dirty="0" smtClean="0"/>
          </a:p>
          <a:p>
            <a:pPr marL="285750" lvl="1">
              <a:buFont typeface="Arial" pitchFamily="34" charset="0"/>
              <a:buChar char="•"/>
            </a:pPr>
            <a:r>
              <a:rPr lang="en-US" dirty="0" smtClean="0"/>
              <a:t> WV Healthy Start/HAPI project </a:t>
            </a:r>
          </a:p>
          <a:p>
            <a:pPr marL="685800" lvl="2">
              <a:buFont typeface="Arial" pitchFamily="34" charset="0"/>
              <a:buChar char="•"/>
            </a:pPr>
            <a:r>
              <a:rPr lang="en-US" dirty="0" smtClean="0"/>
              <a:t>Helping Appalachian Parents and Infants</a:t>
            </a:r>
          </a:p>
          <a:p>
            <a:pPr marL="685800" lvl="2">
              <a:buFont typeface="Arial" pitchFamily="34" charset="0"/>
              <a:buChar char="•"/>
            </a:pPr>
            <a:endParaRPr lang="en-US" dirty="0" smtClean="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77962"/>
          </a:xfrm>
        </p:spPr>
        <p:txBody>
          <a:bodyPr/>
          <a:lstStyle/>
          <a:p>
            <a:r>
              <a:rPr lang="en-US" dirty="0" smtClean="0"/>
              <a:t>When should you be </a:t>
            </a:r>
            <a:r>
              <a:rPr lang="en-US" smtClean="0"/>
              <a:t>more alert </a:t>
            </a:r>
            <a:endParaRPr lang="en-US" dirty="0"/>
          </a:p>
        </p:txBody>
      </p:sp>
      <p:sp>
        <p:nvSpPr>
          <p:cNvPr id="3" name="Content Placeholder 2"/>
          <p:cNvSpPr>
            <a:spLocks noGrp="1"/>
          </p:cNvSpPr>
          <p:nvPr>
            <p:ph idx="1"/>
          </p:nvPr>
        </p:nvSpPr>
        <p:spPr/>
        <p:txBody>
          <a:bodyPr/>
          <a:lstStyle/>
          <a:p>
            <a:r>
              <a:rPr lang="en-US" sz="2400" b="1" i="1" dirty="0" smtClean="0"/>
              <a:t>Mother</a:t>
            </a:r>
            <a:endParaRPr lang="en-US" sz="2400" dirty="0" smtClean="0"/>
          </a:p>
          <a:p>
            <a:pPr lvl="1"/>
            <a:r>
              <a:rPr lang="en-US" sz="2000" dirty="0" smtClean="0"/>
              <a:t>No prenatal care</a:t>
            </a:r>
          </a:p>
          <a:p>
            <a:pPr lvl="1"/>
            <a:r>
              <a:rPr lang="en-US" sz="2000" dirty="0" smtClean="0"/>
              <a:t>Late prenatal care</a:t>
            </a:r>
          </a:p>
          <a:p>
            <a:pPr lvl="1"/>
            <a:r>
              <a:rPr lang="en-US" sz="2000" dirty="0" smtClean="0"/>
              <a:t>Limited prenatal care</a:t>
            </a:r>
          </a:p>
          <a:p>
            <a:pPr lvl="1"/>
            <a:r>
              <a:rPr lang="en-US" sz="2000" dirty="0" smtClean="0"/>
              <a:t>Unanticipated delivery outside the birthing facility</a:t>
            </a:r>
          </a:p>
          <a:p>
            <a:pPr lvl="1"/>
            <a:r>
              <a:rPr lang="en-US" sz="2000" dirty="0" smtClean="0"/>
              <a:t>Drop in delivery (Hospital/doctor hopping)</a:t>
            </a:r>
          </a:p>
          <a:p>
            <a:pPr lvl="1"/>
            <a:r>
              <a:rPr lang="en-US" sz="2000" dirty="0" smtClean="0"/>
              <a:t>Abruptio placenta</a:t>
            </a:r>
          </a:p>
          <a:p>
            <a:pPr lvl="1"/>
            <a:r>
              <a:rPr lang="en-US" sz="2000" dirty="0" smtClean="0"/>
              <a:t>Maternal admission to drug use during pregnancy</a:t>
            </a:r>
          </a:p>
          <a:p>
            <a:pPr lvl="1"/>
            <a:r>
              <a:rPr lang="en-US" sz="2000" dirty="0" smtClean="0"/>
              <a:t>Positive Maternal drug screen</a:t>
            </a:r>
          </a:p>
          <a:p>
            <a:pPr>
              <a:buNone/>
            </a:pPr>
            <a:r>
              <a:rPr lang="en-US" sz="2400" dirty="0" smtClean="0"/>
              <a:t> </a:t>
            </a:r>
          </a:p>
          <a:p>
            <a:endParaRPr lang="en-US"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should you be more alert</a:t>
            </a:r>
            <a:endParaRPr lang="en-US" dirty="0"/>
          </a:p>
        </p:txBody>
      </p:sp>
      <p:sp>
        <p:nvSpPr>
          <p:cNvPr id="3" name="Content Placeholder 2"/>
          <p:cNvSpPr>
            <a:spLocks noGrp="1"/>
          </p:cNvSpPr>
          <p:nvPr>
            <p:ph idx="1"/>
          </p:nvPr>
        </p:nvSpPr>
        <p:spPr/>
        <p:txBody>
          <a:bodyPr/>
          <a:lstStyle/>
          <a:p>
            <a:r>
              <a:rPr lang="en-US" sz="2400" b="1" i="1" dirty="0" smtClean="0"/>
              <a:t>Infant</a:t>
            </a:r>
            <a:endParaRPr lang="en-US" sz="2400" dirty="0" smtClean="0"/>
          </a:p>
          <a:p>
            <a:pPr lvl="1"/>
            <a:r>
              <a:rPr lang="en-US" sz="2000" dirty="0" smtClean="0"/>
              <a:t>Unexplainable premature delivery </a:t>
            </a:r>
          </a:p>
          <a:p>
            <a:pPr lvl="1"/>
            <a:r>
              <a:rPr lang="en-US" sz="2000" dirty="0" smtClean="0"/>
              <a:t>Unexplainable small for gestational age </a:t>
            </a:r>
          </a:p>
          <a:p>
            <a:pPr lvl="1"/>
            <a:r>
              <a:rPr lang="en-US" sz="2000" dirty="0" smtClean="0"/>
              <a:t>Unexplainable small head circumference</a:t>
            </a:r>
          </a:p>
          <a:p>
            <a:pPr lvl="1"/>
            <a:r>
              <a:rPr lang="en-US" sz="2000" dirty="0" smtClean="0"/>
              <a:t>Unexplained seizures, intracranial bleeds, or strokes</a:t>
            </a:r>
          </a:p>
          <a:p>
            <a:pPr lvl="1"/>
            <a:r>
              <a:rPr lang="en-US" sz="2000" dirty="0" smtClean="0"/>
              <a:t>Unexplained symptoms that might suggest drug withdrawal: </a:t>
            </a:r>
          </a:p>
          <a:p>
            <a:pPr lvl="2"/>
            <a:r>
              <a:rPr lang="en-US" sz="1600" dirty="0" smtClean="0"/>
              <a:t>High pitched crying, irritability, hypertonia, lethargy, disorganized 	sleep, sneezing, hiccoughs, drooling, diarrhea, feeding problems, or respiratory distress.</a:t>
            </a:r>
          </a:p>
          <a:p>
            <a:pPr lvl="2"/>
            <a:r>
              <a:rPr lang="en-US" sz="1600" dirty="0" smtClean="0"/>
              <a:t>Unexplained congenital malformations involving genitourinary tract, abdominal wall or gastrointestinal systems</a:t>
            </a:r>
          </a:p>
          <a:p>
            <a:pPr>
              <a:buNone/>
            </a:pPr>
            <a:r>
              <a:rPr lang="en-US" sz="2400" dirty="0" smtClean="0"/>
              <a:t>	</a:t>
            </a:r>
          </a:p>
          <a:p>
            <a:endParaRPr lang="en-US"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How is substance use identified</a:t>
            </a:r>
            <a:endParaRPr lang="en-US" dirty="0">
              <a:solidFill>
                <a:schemeClr val="tx1"/>
              </a:solidFill>
            </a:endParaRPr>
          </a:p>
        </p:txBody>
      </p:sp>
      <p:sp>
        <p:nvSpPr>
          <p:cNvPr id="3" name="Content Placeholder 2"/>
          <p:cNvSpPr>
            <a:spLocks noGrp="1"/>
          </p:cNvSpPr>
          <p:nvPr>
            <p:ph idx="1"/>
          </p:nvPr>
        </p:nvSpPr>
        <p:spPr/>
        <p:txBody>
          <a:bodyPr/>
          <a:lstStyle/>
          <a:p>
            <a:pPr>
              <a:buFont typeface="Wingdings" pitchFamily="2" charset="2"/>
              <a:buChar char="v"/>
            </a:pPr>
            <a:r>
              <a:rPr lang="en-US" dirty="0" smtClean="0"/>
              <a:t>Meconium</a:t>
            </a:r>
          </a:p>
          <a:p>
            <a:pPr>
              <a:buFont typeface="Wingdings" pitchFamily="2" charset="2"/>
              <a:buChar char="v"/>
            </a:pPr>
            <a:r>
              <a:rPr lang="en-US" dirty="0" smtClean="0"/>
              <a:t>Urine</a:t>
            </a:r>
          </a:p>
          <a:p>
            <a:pPr>
              <a:buFont typeface="Wingdings" pitchFamily="2" charset="2"/>
              <a:buChar char="v"/>
            </a:pPr>
            <a:r>
              <a:rPr lang="en-US" dirty="0" smtClean="0"/>
              <a:t>Cord Blood</a:t>
            </a:r>
          </a:p>
          <a:p>
            <a:pPr>
              <a:buFont typeface="Wingdings" pitchFamily="2" charset="2"/>
              <a:buChar char="v"/>
            </a:pPr>
            <a:r>
              <a:rPr lang="en-US" dirty="0" smtClean="0"/>
              <a:t>Hair</a:t>
            </a:r>
          </a:p>
          <a:p>
            <a:pPr>
              <a:buFont typeface="Wingdings" pitchFamily="2" charset="2"/>
              <a:buChar char="v"/>
            </a:pPr>
            <a:r>
              <a:rPr lang="en-US" dirty="0" smtClean="0"/>
              <a:t>Umbilical Cord</a:t>
            </a: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did the leaders say?</a:t>
            </a:r>
            <a:endParaRPr lang="en-US" dirty="0"/>
          </a:p>
        </p:txBody>
      </p:sp>
      <p:sp>
        <p:nvSpPr>
          <p:cNvPr id="3" name="Content Placeholder 2"/>
          <p:cNvSpPr>
            <a:spLocks noGrp="1"/>
          </p:cNvSpPr>
          <p:nvPr>
            <p:ph idx="1"/>
          </p:nvPr>
        </p:nvSpPr>
        <p:spPr/>
        <p:txBody>
          <a:bodyPr/>
          <a:lstStyle/>
          <a:p>
            <a:pPr>
              <a:buNone/>
            </a:pPr>
            <a:r>
              <a:rPr lang="en-US" dirty="0" smtClean="0"/>
              <a:t>How do you identify drugs of abuse in pregnant women?</a:t>
            </a:r>
          </a:p>
          <a:p>
            <a:pPr lvl="1">
              <a:buFont typeface="Arial" pitchFamily="34" charset="0"/>
              <a:buChar char="•"/>
            </a:pPr>
            <a:r>
              <a:rPr lang="en-US" dirty="0" smtClean="0"/>
              <a:t>Personal Report	76.2%</a:t>
            </a:r>
          </a:p>
          <a:p>
            <a:pPr lvl="1">
              <a:buFont typeface="Arial" pitchFamily="34" charset="0"/>
              <a:buChar char="•"/>
            </a:pPr>
            <a:r>
              <a:rPr lang="en-US" dirty="0" smtClean="0"/>
              <a:t>Blood Test		28.6%</a:t>
            </a:r>
          </a:p>
          <a:p>
            <a:pPr lvl="1">
              <a:buFont typeface="Arial" pitchFamily="34" charset="0"/>
              <a:buChar char="•"/>
            </a:pPr>
            <a:r>
              <a:rPr lang="en-US" dirty="0" smtClean="0"/>
              <a:t>Urine Test		76.2%</a:t>
            </a:r>
          </a:p>
          <a:p>
            <a:pPr lvl="1">
              <a:buFont typeface="Arial" pitchFamily="34" charset="0"/>
              <a:buChar char="•"/>
            </a:pPr>
            <a:r>
              <a:rPr lang="en-US" dirty="0" smtClean="0"/>
              <a:t>Other			   4.8%</a:t>
            </a:r>
          </a:p>
          <a:p>
            <a:pPr lvl="2">
              <a:buFont typeface="Arial" pitchFamily="34" charset="0"/>
              <a:buChar char="•"/>
            </a:pPr>
            <a:r>
              <a:rPr lang="en-US" dirty="0" smtClean="0"/>
              <a:t>Prenatal Record</a:t>
            </a:r>
          </a:p>
          <a:p>
            <a:pPr>
              <a:buNone/>
            </a:pP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did OB leaders say about substance use in WV?</a:t>
            </a:r>
            <a:endParaRPr lang="en-US" dirty="0"/>
          </a:p>
        </p:txBody>
      </p:sp>
      <p:sp>
        <p:nvSpPr>
          <p:cNvPr id="3" name="Content Placeholder 2"/>
          <p:cNvSpPr>
            <a:spLocks noGrp="1"/>
          </p:cNvSpPr>
          <p:nvPr>
            <p:ph idx="1"/>
          </p:nvPr>
        </p:nvSpPr>
        <p:spPr/>
        <p:txBody>
          <a:bodyPr/>
          <a:lstStyle/>
          <a:p>
            <a:pPr>
              <a:lnSpc>
                <a:spcPct val="80000"/>
              </a:lnSpc>
            </a:pPr>
            <a:r>
              <a:rPr lang="en-US" dirty="0" smtClean="0"/>
              <a:t>What do you perceive to be </a:t>
            </a:r>
            <a:br>
              <a:rPr lang="en-US" dirty="0" smtClean="0"/>
            </a:br>
            <a:r>
              <a:rPr lang="en-US" dirty="0" smtClean="0"/>
              <a:t>the most common drug </a:t>
            </a:r>
            <a:br>
              <a:rPr lang="en-US" dirty="0" smtClean="0"/>
            </a:br>
            <a:r>
              <a:rPr lang="en-US" dirty="0" smtClean="0"/>
              <a:t>exposure in your neonate population?</a:t>
            </a:r>
            <a:r>
              <a:rPr lang="en-US" sz="2600" dirty="0" smtClean="0"/>
              <a:t> </a:t>
            </a:r>
          </a:p>
          <a:p>
            <a:pPr>
              <a:lnSpc>
                <a:spcPct val="80000"/>
              </a:lnSpc>
            </a:pPr>
            <a:r>
              <a:rPr lang="en-US" sz="2000" dirty="0" smtClean="0"/>
              <a:t>Methamphetamine			15%</a:t>
            </a:r>
          </a:p>
          <a:p>
            <a:pPr>
              <a:lnSpc>
                <a:spcPct val="80000"/>
              </a:lnSpc>
            </a:pPr>
            <a:r>
              <a:rPr lang="en-US" sz="2000" dirty="0" smtClean="0"/>
              <a:t>Cocaine				30%</a:t>
            </a:r>
          </a:p>
          <a:p>
            <a:pPr>
              <a:lnSpc>
                <a:spcPct val="80000"/>
              </a:lnSpc>
            </a:pPr>
            <a:r>
              <a:rPr lang="en-US" sz="2000" dirty="0" smtClean="0"/>
              <a:t>Marijuana				85%</a:t>
            </a:r>
          </a:p>
          <a:p>
            <a:pPr>
              <a:lnSpc>
                <a:spcPct val="80000"/>
              </a:lnSpc>
            </a:pPr>
            <a:r>
              <a:rPr lang="en-US" sz="2000" dirty="0" smtClean="0"/>
              <a:t>Opiates				35%</a:t>
            </a:r>
          </a:p>
          <a:p>
            <a:pPr>
              <a:lnSpc>
                <a:spcPct val="80000"/>
              </a:lnSpc>
            </a:pPr>
            <a:r>
              <a:rPr lang="en-US" sz="2000" dirty="0" smtClean="0"/>
              <a:t>Poly substance abuse		  5%</a:t>
            </a:r>
          </a:p>
          <a:p>
            <a:pPr>
              <a:lnSpc>
                <a:spcPct val="80000"/>
              </a:lnSpc>
            </a:pPr>
            <a:r>
              <a:rPr lang="en-US" sz="2000" dirty="0" smtClean="0"/>
              <a:t>Other				30%</a:t>
            </a:r>
          </a:p>
          <a:p>
            <a:pPr lvl="2">
              <a:lnSpc>
                <a:spcPct val="80000"/>
              </a:lnSpc>
            </a:pPr>
            <a:r>
              <a:rPr lang="en-US" sz="2000" dirty="0" smtClean="0"/>
              <a:t>Methadone</a:t>
            </a:r>
          </a:p>
          <a:p>
            <a:pPr lvl="2">
              <a:lnSpc>
                <a:spcPct val="80000"/>
              </a:lnSpc>
            </a:pPr>
            <a:r>
              <a:rPr lang="en-US" sz="2000" dirty="0" smtClean="0"/>
              <a:t>Cigarettes</a:t>
            </a:r>
          </a:p>
          <a:p>
            <a:pPr lvl="2">
              <a:lnSpc>
                <a:spcPct val="80000"/>
              </a:lnSpc>
            </a:pPr>
            <a:r>
              <a:rPr lang="en-US" sz="2000" dirty="0" smtClean="0"/>
              <a:t>Barbiturates in addition to those mentioned</a:t>
            </a:r>
          </a:p>
          <a:p>
            <a:pPr lvl="2">
              <a:lnSpc>
                <a:spcPct val="80000"/>
              </a:lnSpc>
            </a:pPr>
            <a:r>
              <a:rPr lang="en-US" sz="2000" dirty="0" smtClean="0"/>
              <a:t>Benzos</a:t>
            </a:r>
          </a:p>
          <a:p>
            <a:pPr>
              <a:buNone/>
            </a:pP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substances are most frequently used?</a:t>
            </a:r>
            <a:endParaRPr lang="en-US" dirty="0"/>
          </a:p>
        </p:txBody>
      </p:sp>
      <p:sp>
        <p:nvSpPr>
          <p:cNvPr id="3" name="Content Placeholder 2"/>
          <p:cNvSpPr>
            <a:spLocks noGrp="1"/>
          </p:cNvSpPr>
          <p:nvPr>
            <p:ph idx="1"/>
          </p:nvPr>
        </p:nvSpPr>
        <p:spPr/>
        <p:txBody>
          <a:bodyPr/>
          <a:lstStyle/>
          <a:p>
            <a:r>
              <a:rPr lang="en-US" sz="2400" dirty="0" smtClean="0"/>
              <a:t>From July 2007 to June 2008</a:t>
            </a:r>
          </a:p>
          <a:p>
            <a:pPr lvl="2"/>
            <a:r>
              <a:rPr lang="en-US" sz="2000" dirty="0" smtClean="0"/>
              <a:t>816 or 5% reported drug or alcohol use during pregnancy.  </a:t>
            </a:r>
          </a:p>
          <a:p>
            <a:pPr lvl="2"/>
            <a:r>
              <a:rPr lang="en-US" sz="2000" dirty="0" smtClean="0"/>
              <a:t>489 (59%) reported using marijuana, </a:t>
            </a:r>
          </a:p>
          <a:p>
            <a:pPr lvl="2"/>
            <a:r>
              <a:rPr lang="en-US" sz="2000" dirty="0" smtClean="0"/>
              <a:t>143 methadone </a:t>
            </a:r>
          </a:p>
          <a:p>
            <a:pPr lvl="2"/>
            <a:r>
              <a:rPr lang="en-US" sz="2000" dirty="0" smtClean="0"/>
              <a:t>110 cocaine</a:t>
            </a:r>
          </a:p>
          <a:p>
            <a:pPr lvl="2"/>
            <a:r>
              <a:rPr lang="en-US" sz="2000" dirty="0" smtClean="0"/>
              <a:t>29 methamphetamine</a:t>
            </a:r>
          </a:p>
          <a:p>
            <a:pPr lvl="2"/>
            <a:r>
              <a:rPr lang="en-US" sz="2000" dirty="0" smtClean="0"/>
              <a:t>22 heroin  </a:t>
            </a:r>
          </a:p>
          <a:p>
            <a:pPr lvl="2"/>
            <a:r>
              <a:rPr lang="en-US" sz="2000" dirty="0" smtClean="0"/>
              <a:t>Alcohol use during pregnancy was reported by 185 mothers.  </a:t>
            </a:r>
          </a:p>
          <a:p>
            <a:pPr lvl="2"/>
            <a:r>
              <a:rPr lang="en-US" sz="2000" dirty="0" smtClean="0"/>
              <a:t>Poly-substance use was also identified, with 117 mothers admitting to poly-substance use </a:t>
            </a:r>
          </a:p>
          <a:p>
            <a:pPr lvl="2"/>
            <a:endParaRPr lang="en-US" sz="2000" dirty="0" smtClean="0"/>
          </a:p>
          <a:p>
            <a:pPr lvl="8">
              <a:buNone/>
            </a:pPr>
            <a:r>
              <a:rPr lang="en-US" sz="1600" dirty="0" smtClean="0"/>
              <a:t>				(Tolliver, 2008).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2010</a:t>
            </a:r>
            <a:endParaRPr lang="en-US" dirty="0"/>
          </a:p>
        </p:txBody>
      </p:sp>
      <p:sp>
        <p:nvSpPr>
          <p:cNvPr id="3" name="Content Placeholder 2"/>
          <p:cNvSpPr>
            <a:spLocks noGrp="1"/>
          </p:cNvSpPr>
          <p:nvPr>
            <p:ph idx="1"/>
          </p:nvPr>
        </p:nvSpPr>
        <p:spPr>
          <a:xfrm>
            <a:off x="457200" y="1828800"/>
            <a:ext cx="8229600" cy="5029200"/>
          </a:xfrm>
        </p:spPr>
        <p:txBody>
          <a:bodyPr/>
          <a:lstStyle/>
          <a:p>
            <a:r>
              <a:rPr lang="en-US" sz="2800" dirty="0" smtClean="0"/>
              <a:t>172 alcohol &lt;1%</a:t>
            </a:r>
          </a:p>
          <a:p>
            <a:r>
              <a:rPr lang="en-US" sz="2800" dirty="0" smtClean="0"/>
              <a:t>75 cocaine &lt;1%</a:t>
            </a:r>
          </a:p>
          <a:p>
            <a:r>
              <a:rPr lang="en-US" sz="2800" dirty="0" smtClean="0"/>
              <a:t>669 marijuana 3.6%</a:t>
            </a:r>
          </a:p>
          <a:p>
            <a:r>
              <a:rPr lang="en-US" sz="2800" dirty="0" smtClean="0"/>
              <a:t>231 methadone  1.3%</a:t>
            </a:r>
          </a:p>
          <a:p>
            <a:r>
              <a:rPr lang="en-US" sz="2800" dirty="0" smtClean="0"/>
              <a:t>30 heroin &lt;1%</a:t>
            </a:r>
          </a:p>
          <a:p>
            <a:r>
              <a:rPr lang="en-US" sz="2800" dirty="0" smtClean="0"/>
              <a:t>50 methamphetamine &lt;1%</a:t>
            </a:r>
          </a:p>
          <a:p>
            <a:r>
              <a:rPr lang="en-US" sz="2800" dirty="0" smtClean="0"/>
              <a:t>446 other opioids  2.4%</a:t>
            </a:r>
          </a:p>
          <a:p>
            <a:r>
              <a:rPr lang="en-US" sz="2800" dirty="0" smtClean="0"/>
              <a:t>1501 drugs  8.3%</a:t>
            </a:r>
          </a:p>
          <a:p>
            <a:r>
              <a:rPr lang="en-US" sz="2800" dirty="0" smtClean="0"/>
              <a:t>Total 9.2%</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the effects of these substances?</a:t>
            </a:r>
            <a:endParaRPr lang="en-US" dirty="0"/>
          </a:p>
        </p:txBody>
      </p:sp>
      <p:sp>
        <p:nvSpPr>
          <p:cNvPr id="3" name="Content Placeholder 2"/>
          <p:cNvSpPr>
            <a:spLocks noGrp="1"/>
          </p:cNvSpPr>
          <p:nvPr>
            <p:ph idx="1"/>
          </p:nvPr>
        </p:nvSpPr>
        <p:spPr/>
        <p:txBody>
          <a:bodyPr/>
          <a:lstStyle/>
          <a:p>
            <a:r>
              <a:rPr lang="en-US" dirty="0" smtClean="0"/>
              <a:t>Marijuana</a:t>
            </a:r>
          </a:p>
          <a:p>
            <a:r>
              <a:rPr lang="en-US" dirty="0" smtClean="0"/>
              <a:t>Cocaine</a:t>
            </a:r>
          </a:p>
          <a:p>
            <a:r>
              <a:rPr lang="en-US" dirty="0" smtClean="0"/>
              <a:t>Methamphetamine</a:t>
            </a:r>
          </a:p>
          <a:p>
            <a:r>
              <a:rPr lang="en-US" dirty="0" smtClean="0"/>
              <a:t>Opiates, Methadone, Heroin</a:t>
            </a:r>
          </a:p>
          <a:p>
            <a:pPr>
              <a:buNone/>
            </a:pP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p:txBody>
          <a:bodyPr/>
          <a:lstStyle/>
          <a:p>
            <a:r>
              <a:rPr lang="en-US" sz="4000" dirty="0"/>
              <a:t>Healthy </a:t>
            </a:r>
            <a:r>
              <a:rPr lang="en-US" sz="4000" dirty="0" smtClean="0"/>
              <a:t>People 2010- </a:t>
            </a:r>
            <a:r>
              <a:rPr lang="en-US" sz="4000" dirty="0"/>
              <a:t/>
            </a:r>
            <a:br>
              <a:rPr lang="en-US" sz="4000" dirty="0"/>
            </a:br>
            <a:r>
              <a:rPr lang="en-US" sz="4000" dirty="0"/>
              <a:t>Substance Exposure</a:t>
            </a:r>
          </a:p>
        </p:txBody>
      </p:sp>
      <p:sp>
        <p:nvSpPr>
          <p:cNvPr id="3" name="Content Placeholder 2"/>
          <p:cNvSpPr>
            <a:spLocks noGrp="1"/>
          </p:cNvSpPr>
          <p:nvPr>
            <p:ph idx="1"/>
          </p:nvPr>
        </p:nvSpPr>
        <p:spPr>
          <a:xfrm>
            <a:off x="381000" y="1752600"/>
            <a:ext cx="8382000" cy="4419600"/>
          </a:xfrm>
        </p:spPr>
        <p:txBody>
          <a:bodyPr/>
          <a:lstStyle/>
          <a:p>
            <a:r>
              <a:rPr lang="en-US" sz="2800" dirty="0" smtClean="0"/>
              <a:t>Abstinence from Smoking During Pregnancy  99%</a:t>
            </a:r>
          </a:p>
          <a:p>
            <a:r>
              <a:rPr lang="en-US" sz="2800" dirty="0" smtClean="0"/>
              <a:t>Smoking Cessation During Pregnancy 30%</a:t>
            </a:r>
          </a:p>
          <a:p>
            <a:r>
              <a:rPr lang="en-US" sz="2800" dirty="0" smtClean="0"/>
              <a:t>Abstinence from Alcohol Use During Pregnancy 94%</a:t>
            </a:r>
          </a:p>
          <a:p>
            <a:r>
              <a:rPr lang="en-US" sz="2800" dirty="0" smtClean="0"/>
              <a:t>Goal to have 100% abstinence of illicit substance use during pregnancy</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Marijuana</a:t>
            </a:r>
            <a:endParaRPr lang="en-US" dirty="0"/>
          </a:p>
        </p:txBody>
      </p:sp>
      <p:sp>
        <p:nvSpPr>
          <p:cNvPr id="3" name="Content Placeholder 2"/>
          <p:cNvSpPr>
            <a:spLocks noGrp="1"/>
          </p:cNvSpPr>
          <p:nvPr>
            <p:ph idx="1"/>
          </p:nvPr>
        </p:nvSpPr>
        <p:spPr/>
        <p:txBody>
          <a:bodyPr/>
          <a:lstStyle/>
          <a:p>
            <a:r>
              <a:rPr lang="en-US" dirty="0" smtClean="0"/>
              <a:t>Most commonly used substance after tobacco</a:t>
            </a:r>
          </a:p>
          <a:p>
            <a:r>
              <a:rPr lang="en-US" dirty="0" smtClean="0"/>
              <a:t>CNS depressant</a:t>
            </a:r>
          </a:p>
          <a:p>
            <a:r>
              <a:rPr lang="en-US" dirty="0" smtClean="0"/>
              <a:t>crosses the placenta and can cause reduction in the heart rate of the fetus </a:t>
            </a:r>
          </a:p>
          <a:p>
            <a:r>
              <a:rPr lang="en-US" dirty="0" smtClean="0"/>
              <a:t>urine the first day of life and up to 3 days after delivery in meconium </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Marijuana and Delivery Issues</a:t>
            </a:r>
            <a:endParaRPr lang="en-US" dirty="0"/>
          </a:p>
        </p:txBody>
      </p:sp>
      <p:sp>
        <p:nvSpPr>
          <p:cNvPr id="3" name="Content Placeholder 2"/>
          <p:cNvSpPr>
            <a:spLocks noGrp="1"/>
          </p:cNvSpPr>
          <p:nvPr>
            <p:ph idx="1"/>
          </p:nvPr>
        </p:nvSpPr>
        <p:spPr/>
        <p:txBody>
          <a:bodyPr/>
          <a:lstStyle/>
          <a:p>
            <a:r>
              <a:rPr lang="en-US" dirty="0" smtClean="0"/>
              <a:t>Late prenatal care (Burns, et al., 2006)</a:t>
            </a:r>
          </a:p>
          <a:p>
            <a:r>
              <a:rPr lang="en-US" dirty="0" smtClean="0"/>
              <a:t>More often required NICU admission</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Marijuana</a:t>
            </a:r>
            <a:endParaRPr lang="en-US" dirty="0"/>
          </a:p>
        </p:txBody>
      </p:sp>
      <p:sp>
        <p:nvSpPr>
          <p:cNvPr id="3" name="Content Placeholder 2"/>
          <p:cNvSpPr>
            <a:spLocks noGrp="1"/>
          </p:cNvSpPr>
          <p:nvPr>
            <p:ph idx="1"/>
          </p:nvPr>
        </p:nvSpPr>
        <p:spPr/>
        <p:txBody>
          <a:bodyPr/>
          <a:lstStyle/>
          <a:p>
            <a:r>
              <a:rPr lang="en-US" sz="2400" dirty="0" smtClean="0"/>
              <a:t>Alters neurobehavioral performance (Carvalho do Moraes Barros, et al., 2006)</a:t>
            </a:r>
          </a:p>
          <a:p>
            <a:r>
              <a:rPr lang="en-US" sz="2400" dirty="0" smtClean="0"/>
              <a:t>Lower gestational age at delivery</a:t>
            </a:r>
          </a:p>
          <a:p>
            <a:r>
              <a:rPr lang="en-US" sz="2400" dirty="0" smtClean="0"/>
              <a:t>Increased risk of prematurity (Sherwood, et al., 1999) </a:t>
            </a:r>
          </a:p>
          <a:p>
            <a:r>
              <a:rPr lang="en-US" sz="2400" dirty="0" smtClean="0"/>
              <a:t>Reduction in the heart rate of the fetus (Schaefer, Peters, and Miller, 2007).</a:t>
            </a:r>
          </a:p>
          <a:p>
            <a:r>
              <a:rPr lang="en-US" sz="2400" dirty="0" smtClean="0"/>
              <a:t>Growth Reduction </a:t>
            </a:r>
          </a:p>
          <a:p>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Marijuana</a:t>
            </a:r>
            <a:endParaRPr lang="en-US" dirty="0"/>
          </a:p>
        </p:txBody>
      </p:sp>
      <p:sp>
        <p:nvSpPr>
          <p:cNvPr id="3" name="Content Placeholder 2"/>
          <p:cNvSpPr>
            <a:spLocks noGrp="1"/>
          </p:cNvSpPr>
          <p:nvPr>
            <p:ph idx="1"/>
          </p:nvPr>
        </p:nvSpPr>
        <p:spPr/>
        <p:txBody>
          <a:bodyPr/>
          <a:lstStyle/>
          <a:p>
            <a:pPr>
              <a:buNone/>
            </a:pPr>
            <a:r>
              <a:rPr lang="en-US" dirty="0" smtClean="0"/>
              <a:t>Possible post-natal symptoms</a:t>
            </a:r>
          </a:p>
          <a:p>
            <a:pPr lvl="2"/>
            <a:r>
              <a:rPr lang="en-US" dirty="0" smtClean="0"/>
              <a:t>Irritability</a:t>
            </a:r>
          </a:p>
          <a:p>
            <a:pPr lvl="2"/>
            <a:r>
              <a:rPr lang="en-US" dirty="0" smtClean="0"/>
              <a:t> Tremors</a:t>
            </a:r>
          </a:p>
          <a:p>
            <a:pPr lvl="2"/>
            <a:r>
              <a:rPr lang="en-US" dirty="0" smtClean="0"/>
              <a:t> Sleep disturbances  </a:t>
            </a:r>
          </a:p>
          <a:p>
            <a:pPr lvl="2"/>
            <a:r>
              <a:rPr lang="en-US" dirty="0" smtClean="0"/>
              <a:t>Jitteriness</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Marijuana</a:t>
            </a:r>
            <a:endParaRPr lang="en-US" dirty="0"/>
          </a:p>
        </p:txBody>
      </p:sp>
      <p:sp>
        <p:nvSpPr>
          <p:cNvPr id="3" name="Content Placeholder 2"/>
          <p:cNvSpPr>
            <a:spLocks noGrp="1"/>
          </p:cNvSpPr>
          <p:nvPr>
            <p:ph idx="1"/>
          </p:nvPr>
        </p:nvSpPr>
        <p:spPr/>
        <p:txBody>
          <a:bodyPr/>
          <a:lstStyle/>
          <a:p>
            <a:r>
              <a:rPr lang="en-US" dirty="0" smtClean="0"/>
              <a:t>Long term outcomes  </a:t>
            </a:r>
          </a:p>
          <a:p>
            <a:pPr lvl="1"/>
            <a:r>
              <a:rPr lang="en-US" sz="2000" dirty="0" smtClean="0"/>
              <a:t>increased risk of childhood leukemia and eye problems, as well as a link to developmental delays (</a:t>
            </a:r>
            <a:r>
              <a:rPr lang="en-US" sz="2000" dirty="0" err="1" smtClean="0"/>
              <a:t>D’Apolito</a:t>
            </a:r>
            <a:r>
              <a:rPr lang="en-US" sz="2000" dirty="0" smtClean="0"/>
              <a:t>, 1998).</a:t>
            </a:r>
          </a:p>
          <a:p>
            <a:pPr lvl="1"/>
            <a:endParaRPr lang="en-US" sz="2000" dirty="0" smtClean="0"/>
          </a:p>
          <a:p>
            <a:pPr lvl="1"/>
            <a:r>
              <a:rPr lang="en-US" sz="2000" dirty="0" smtClean="0"/>
              <a:t>increased risk of </a:t>
            </a:r>
            <a:r>
              <a:rPr lang="en-US" sz="2000" dirty="0" err="1" smtClean="0"/>
              <a:t>neuroblastoma</a:t>
            </a:r>
            <a:r>
              <a:rPr lang="en-US" sz="2000" dirty="0" smtClean="0"/>
              <a:t> in children when mothers use illicit or recreational drugs, particularly when marijuana is used in the first trimester of pregnancy. </a:t>
            </a:r>
            <a:r>
              <a:rPr lang="en-US" sz="2000" dirty="0" err="1" smtClean="0"/>
              <a:t>Bluhm</a:t>
            </a:r>
            <a:r>
              <a:rPr lang="en-US" sz="2000" dirty="0" smtClean="0"/>
              <a:t>, et al., (2006)</a:t>
            </a:r>
          </a:p>
          <a:p>
            <a:pPr lvl="1"/>
            <a:endParaRPr lang="en-US" sz="2000" dirty="0" smtClean="0"/>
          </a:p>
          <a:p>
            <a:pPr lvl="1"/>
            <a:r>
              <a:rPr lang="en-US" sz="2000" dirty="0" smtClean="0"/>
              <a:t>First trimester exposure to marijuana affected child’s depression and anxiety symptoms.   Second trimester affected reading comprehension and underachievement.  Goldschmidt, et al., 2004</a:t>
            </a:r>
          </a:p>
          <a:p>
            <a:pPr lvl="1"/>
            <a:r>
              <a:rPr lang="en-US" sz="2000" dirty="0" smtClean="0"/>
              <a:t>Speech and thought impairments</a:t>
            </a:r>
            <a:endParaRPr lang="en-US" sz="20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Marijuana and Breastfeeding</a:t>
            </a:r>
            <a:endParaRPr lang="en-US" dirty="0"/>
          </a:p>
        </p:txBody>
      </p:sp>
      <p:sp>
        <p:nvSpPr>
          <p:cNvPr id="3" name="Content Placeholder 2"/>
          <p:cNvSpPr>
            <a:spLocks noGrp="1"/>
          </p:cNvSpPr>
          <p:nvPr>
            <p:ph idx="1"/>
          </p:nvPr>
        </p:nvSpPr>
        <p:spPr/>
        <p:txBody>
          <a:bodyPr/>
          <a:lstStyle/>
          <a:p>
            <a:r>
              <a:rPr lang="en-US" dirty="0" smtClean="0"/>
              <a:t>Passes into breast milk	</a:t>
            </a:r>
          </a:p>
          <a:p>
            <a:r>
              <a:rPr lang="en-US" dirty="0" smtClean="0"/>
              <a:t>Half life up to 57 hours</a:t>
            </a:r>
          </a:p>
          <a:p>
            <a:r>
              <a:rPr lang="en-US" dirty="0" smtClean="0"/>
              <a:t>Exposure to marijuana in breast milk has been linked to delayed motor development</a:t>
            </a:r>
          </a:p>
          <a:p>
            <a:endParaRPr lang="en-US" dirty="0" smtClean="0"/>
          </a:p>
          <a:p>
            <a:r>
              <a:rPr lang="en-US" dirty="0" smtClean="0"/>
              <a:t>Breastfeeding with marijuana use should be discouraged</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Cocaine</a:t>
            </a:r>
            <a:endParaRPr lang="en-US" dirty="0"/>
          </a:p>
        </p:txBody>
      </p:sp>
      <p:sp>
        <p:nvSpPr>
          <p:cNvPr id="3" name="Content Placeholder 2"/>
          <p:cNvSpPr>
            <a:spLocks noGrp="1"/>
          </p:cNvSpPr>
          <p:nvPr>
            <p:ph idx="1"/>
          </p:nvPr>
        </p:nvSpPr>
        <p:spPr/>
        <p:txBody>
          <a:bodyPr/>
          <a:lstStyle/>
          <a:p>
            <a:r>
              <a:rPr lang="en-US" sz="2400" dirty="0" smtClean="0"/>
              <a:t>Most widely studied substance of abuse in pregnancy</a:t>
            </a:r>
          </a:p>
          <a:p>
            <a:r>
              <a:rPr lang="en-US" sz="2400" dirty="0" smtClean="0"/>
              <a:t>CNS Stimulant</a:t>
            </a:r>
          </a:p>
          <a:p>
            <a:r>
              <a:rPr lang="en-US" sz="2400" dirty="0" smtClean="0"/>
              <a:t>Causes vasoconstriction </a:t>
            </a:r>
          </a:p>
          <a:p>
            <a:pPr lvl="1"/>
            <a:r>
              <a:rPr lang="en-US" sz="2400" dirty="0" smtClean="0"/>
              <a:t>Fetal, uterine and maternal</a:t>
            </a:r>
          </a:p>
          <a:p>
            <a:pPr lvl="1"/>
            <a:r>
              <a:rPr lang="en-US" sz="2400" dirty="0" smtClean="0"/>
              <a:t>Resulting in infarcts and hemorrhages</a:t>
            </a:r>
          </a:p>
          <a:p>
            <a:pPr marL="341313" lvl="1" indent="-341313">
              <a:buFont typeface="Arial" pitchFamily="34" charset="0"/>
              <a:buChar char="•"/>
            </a:pPr>
            <a:r>
              <a:rPr lang="en-US" sz="2400" dirty="0" smtClean="0"/>
              <a:t>Placenta appears to block some cocaine absorption</a:t>
            </a:r>
          </a:p>
          <a:p>
            <a:pPr marL="341313" lvl="1" indent="-341313">
              <a:buFont typeface="Arial" pitchFamily="34" charset="0"/>
              <a:buChar char="•"/>
            </a:pPr>
            <a:r>
              <a:rPr lang="en-US" sz="2400" dirty="0" smtClean="0"/>
              <a:t>Cocaine can be present in neonatal urine for 1-2 days and meconium for up to 3 days following maternal ingestion</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Cocaine and Delivery Issues</a:t>
            </a:r>
            <a:endParaRPr lang="en-US" dirty="0"/>
          </a:p>
        </p:txBody>
      </p:sp>
      <p:sp>
        <p:nvSpPr>
          <p:cNvPr id="2049" name="Rectangle 1"/>
          <p:cNvSpPr>
            <a:spLocks noGrp="1" noChangeArrowheads="1"/>
          </p:cNvSpPr>
          <p:nvPr>
            <p:ph idx="1"/>
          </p:nvPr>
        </p:nvSpPr>
        <p:spPr bwMode="auto">
          <a:xfrm>
            <a:off x="457200" y="1752600"/>
            <a:ext cx="8303876" cy="34163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indent="0">
              <a:spcBef>
                <a:spcPct val="0"/>
              </a:spcBef>
            </a:pPr>
            <a:r>
              <a:rPr kumimoji="0" lang="en-US" sz="2400" b="0" i="0" u="none" strike="noStrike" cap="none" normalizeH="0" baseline="0" dirty="0" smtClean="0">
                <a:ln>
                  <a:noFill/>
                </a:ln>
                <a:solidFill>
                  <a:schemeClr val="tx1"/>
                </a:solidFill>
                <a:effectLst/>
                <a:ea typeface="Calibri" pitchFamily="34" charset="0"/>
                <a:cs typeface="Times New Roman" pitchFamily="18" charset="0"/>
              </a:rPr>
              <a:t>Placental abruption (</a:t>
            </a:r>
            <a:r>
              <a:rPr kumimoji="0" lang="en-US" sz="2400" b="0" i="0" u="none" strike="noStrike" cap="none" normalizeH="0" baseline="0" dirty="0" err="1" smtClean="0">
                <a:ln>
                  <a:noFill/>
                </a:ln>
                <a:solidFill>
                  <a:schemeClr val="tx1"/>
                </a:solidFill>
                <a:effectLst/>
                <a:ea typeface="Calibri" pitchFamily="34" charset="0"/>
                <a:cs typeface="Times New Roman" pitchFamily="18" charset="0"/>
              </a:rPr>
              <a:t>Ananth</a:t>
            </a:r>
            <a:r>
              <a:rPr kumimoji="0" lang="en-US" sz="2400" b="0" i="0" u="none" strike="noStrike" cap="none" normalizeH="0" baseline="0" dirty="0" smtClean="0">
                <a:ln>
                  <a:noFill/>
                </a:ln>
                <a:solidFill>
                  <a:schemeClr val="tx1"/>
                </a:solidFill>
                <a:effectLst/>
                <a:ea typeface="Calibri" pitchFamily="34" charset="0"/>
                <a:cs typeface="Times New Roman" pitchFamily="18" charset="0"/>
              </a:rPr>
              <a:t>,</a:t>
            </a:r>
            <a:r>
              <a:rPr lang="en-US" sz="2400" dirty="0" smtClean="0">
                <a:cs typeface="Arial" pitchFamily="34" charset="0"/>
              </a:rPr>
              <a:t> </a:t>
            </a:r>
            <a:r>
              <a:rPr kumimoji="0" lang="en-US" sz="2400" b="0" i="0" u="none" strike="noStrike" cap="none" normalizeH="0" baseline="0" dirty="0" smtClean="0">
                <a:ln>
                  <a:noFill/>
                </a:ln>
                <a:solidFill>
                  <a:schemeClr val="tx1"/>
                </a:solidFill>
                <a:effectLst/>
                <a:ea typeface="Calibri" pitchFamily="34" charset="0"/>
                <a:cs typeface="Times New Roman" pitchFamily="18" charset="0"/>
              </a:rPr>
              <a:t>et al., 2006)</a:t>
            </a:r>
            <a:endParaRPr kumimoji="0" lang="en-US" sz="2400" b="0" i="0" u="none" strike="noStrike" cap="none" normalizeH="0" baseline="0" dirty="0" smtClean="0">
              <a:ln>
                <a:noFill/>
              </a:ln>
              <a:solidFill>
                <a:schemeClr val="tx1"/>
              </a:solidFill>
              <a:effectLst/>
              <a:cs typeface="Arial" pitchFamily="34" charset="0"/>
            </a:endParaRPr>
          </a:p>
          <a:p>
            <a:pPr marL="0" indent="0" eaLnBrk="0" hangingPunct="0">
              <a:spcBef>
                <a:spcPct val="0"/>
              </a:spcBef>
            </a:pPr>
            <a:r>
              <a:rPr kumimoji="0" lang="en-US" sz="2400" b="0" i="0" u="none" strike="noStrike" cap="none" normalizeH="0" baseline="0" dirty="0" smtClean="0">
                <a:ln>
                  <a:noFill/>
                </a:ln>
                <a:solidFill>
                  <a:schemeClr val="tx1"/>
                </a:solidFill>
                <a:effectLst/>
                <a:ea typeface="Calibri" pitchFamily="34" charset="0"/>
                <a:cs typeface="Times New Roman" pitchFamily="18" charset="0"/>
              </a:rPr>
              <a:t>Premature ROM (Addis, et</a:t>
            </a:r>
            <a:r>
              <a:rPr lang="en-US" sz="2400" dirty="0" smtClean="0">
                <a:cs typeface="Arial" pitchFamily="34" charset="0"/>
              </a:rPr>
              <a:t> </a:t>
            </a:r>
            <a:r>
              <a:rPr kumimoji="0" lang="en-US" sz="2400" b="0" i="0" u="none" strike="noStrike" cap="none" normalizeH="0" baseline="0" dirty="0" smtClean="0">
                <a:ln>
                  <a:noFill/>
                </a:ln>
                <a:solidFill>
                  <a:schemeClr val="tx1"/>
                </a:solidFill>
                <a:effectLst/>
                <a:ea typeface="Calibri" pitchFamily="34" charset="0"/>
                <a:cs typeface="Times New Roman" pitchFamily="18" charset="0"/>
              </a:rPr>
              <a:t>al., 2001) </a:t>
            </a:r>
            <a:endParaRPr kumimoji="0" lang="en-US" sz="2400" b="0" i="0" u="none" strike="noStrike" cap="none" normalizeH="0" baseline="0" dirty="0" smtClean="0">
              <a:ln>
                <a:noFill/>
              </a:ln>
              <a:solidFill>
                <a:schemeClr val="tx1"/>
              </a:solidFill>
              <a:effectLst/>
              <a:cs typeface="Arial" pitchFamily="34" charset="0"/>
            </a:endParaRPr>
          </a:p>
          <a:p>
            <a:pPr marL="0" indent="0" eaLnBrk="0" hangingPunct="0">
              <a:spcBef>
                <a:spcPct val="0"/>
              </a:spcBef>
            </a:pPr>
            <a:r>
              <a:rPr kumimoji="0" lang="en-US" sz="2400" b="0" i="0" u="none" strike="noStrike" cap="none" normalizeH="0" baseline="0" dirty="0" smtClean="0">
                <a:ln>
                  <a:noFill/>
                </a:ln>
                <a:solidFill>
                  <a:schemeClr val="tx1"/>
                </a:solidFill>
                <a:effectLst/>
                <a:ea typeface="Calibri" pitchFamily="34" charset="0"/>
                <a:cs typeface="Times New Roman" pitchFamily="18" charset="0"/>
              </a:rPr>
              <a:t>Pre term labor </a:t>
            </a:r>
            <a:endParaRPr kumimoji="0" lang="en-US" sz="2400" b="0" i="0" u="none" strike="noStrike" cap="none" normalizeH="0" baseline="0" dirty="0" smtClean="0">
              <a:ln>
                <a:noFill/>
              </a:ln>
              <a:solidFill>
                <a:schemeClr val="tx1"/>
              </a:solidFill>
              <a:effectLst/>
              <a:cs typeface="Arial" pitchFamily="34" charset="0"/>
            </a:endParaRPr>
          </a:p>
          <a:p>
            <a:pPr marL="0" indent="0" eaLnBrk="0" hangingPunct="0">
              <a:spcBef>
                <a:spcPct val="0"/>
              </a:spcBef>
            </a:pPr>
            <a:r>
              <a:rPr kumimoji="0" lang="en-US" sz="2400" b="0" i="0" u="none" strike="noStrike" cap="none" normalizeH="0" baseline="0" dirty="0" smtClean="0">
                <a:ln>
                  <a:noFill/>
                </a:ln>
                <a:solidFill>
                  <a:schemeClr val="tx1"/>
                </a:solidFill>
                <a:effectLst/>
                <a:ea typeface="Calibri" pitchFamily="34" charset="0"/>
                <a:cs typeface="Times New Roman" pitchFamily="18" charset="0"/>
              </a:rPr>
              <a:t>Less/late prenatal care (</a:t>
            </a:r>
            <a:r>
              <a:rPr kumimoji="0" lang="en-US" sz="2400" b="0" i="0" u="none" strike="noStrike" cap="none" normalizeH="0" baseline="0" dirty="0" err="1" smtClean="0">
                <a:ln>
                  <a:noFill/>
                </a:ln>
                <a:solidFill>
                  <a:schemeClr val="tx1"/>
                </a:solidFill>
                <a:effectLst/>
                <a:ea typeface="Calibri" pitchFamily="34" charset="0"/>
                <a:cs typeface="Times New Roman" pitchFamily="18" charset="0"/>
              </a:rPr>
              <a:t>Fajemirokin-Odudeyi</a:t>
            </a:r>
            <a:r>
              <a:rPr kumimoji="0" lang="en-US" sz="2400" b="0" i="0" u="none" strike="noStrike" cap="none" normalizeH="0" baseline="0" dirty="0" smtClean="0">
                <a:ln>
                  <a:noFill/>
                </a:ln>
                <a:solidFill>
                  <a:schemeClr val="tx1"/>
                </a:solidFill>
                <a:effectLst/>
                <a:ea typeface="Calibri" pitchFamily="34" charset="0"/>
                <a:cs typeface="Times New Roman" pitchFamily="18" charset="0"/>
              </a:rPr>
              <a:t>, et al., 2004)</a:t>
            </a:r>
            <a:endParaRPr kumimoji="0" lang="en-US" sz="2400" b="0" i="0" u="none" strike="noStrike" cap="none" normalizeH="0" baseline="0" dirty="0" smtClean="0">
              <a:ln>
                <a:noFill/>
              </a:ln>
              <a:solidFill>
                <a:schemeClr val="tx1"/>
              </a:solidFill>
              <a:effectLst/>
              <a:cs typeface="Arial" pitchFamily="34" charset="0"/>
            </a:endParaRPr>
          </a:p>
          <a:p>
            <a:pPr marL="0" indent="0" eaLnBrk="0" hangingPunct="0">
              <a:spcBef>
                <a:spcPct val="0"/>
              </a:spcBef>
            </a:pPr>
            <a:r>
              <a:rPr kumimoji="0" lang="en-US" sz="2400" b="0" i="0" u="none" strike="noStrike" cap="none" normalizeH="0" baseline="0" dirty="0" smtClean="0">
                <a:ln>
                  <a:noFill/>
                </a:ln>
                <a:solidFill>
                  <a:schemeClr val="tx1"/>
                </a:solidFill>
                <a:effectLst/>
                <a:ea typeface="Calibri" pitchFamily="34" charset="0"/>
                <a:cs typeface="Times New Roman" pitchFamily="18" charset="0"/>
              </a:rPr>
              <a:t>Premature Delivery/prematurity</a:t>
            </a:r>
            <a:endParaRPr kumimoji="0" lang="en-US" sz="2400" b="0" i="0" u="none" strike="noStrike" cap="none" normalizeH="0" baseline="0" dirty="0" smtClean="0">
              <a:ln>
                <a:noFill/>
              </a:ln>
              <a:solidFill>
                <a:schemeClr val="tx1"/>
              </a:solidFill>
              <a:effectLst/>
              <a:cs typeface="Arial" pitchFamily="34" charset="0"/>
            </a:endParaRPr>
          </a:p>
          <a:p>
            <a:pPr marL="0" indent="0" eaLnBrk="0" hangingPunct="0">
              <a:spcBef>
                <a:spcPct val="0"/>
              </a:spcBef>
            </a:pPr>
            <a:r>
              <a:rPr kumimoji="0" lang="en-US" sz="2400" b="0" i="0" u="none" strike="noStrike" cap="none" normalizeH="0" baseline="0" dirty="0" smtClean="0">
                <a:ln>
                  <a:noFill/>
                </a:ln>
                <a:solidFill>
                  <a:schemeClr val="tx1"/>
                </a:solidFill>
                <a:effectLst/>
                <a:ea typeface="Calibri" pitchFamily="34" charset="0"/>
                <a:cs typeface="Times New Roman" pitchFamily="18" charset="0"/>
              </a:rPr>
              <a:t>High risk of maternal death from </a:t>
            </a:r>
            <a:r>
              <a:rPr kumimoji="0" lang="en-US" sz="2400" b="0" i="0" u="none" strike="noStrike" cap="none" normalizeH="0" baseline="0" dirty="0" err="1" smtClean="0">
                <a:ln>
                  <a:noFill/>
                </a:ln>
                <a:solidFill>
                  <a:schemeClr val="tx1"/>
                </a:solidFill>
                <a:effectLst/>
                <a:ea typeface="Calibri" pitchFamily="34" charset="0"/>
                <a:cs typeface="Times New Roman" pitchFamily="18" charset="0"/>
              </a:rPr>
              <a:t>intracerebral</a:t>
            </a:r>
            <a:r>
              <a:rPr kumimoji="0" lang="en-US" sz="2400" b="0" i="0" u="none" strike="noStrike" cap="none" normalizeH="0" baseline="0" dirty="0" smtClean="0">
                <a:ln>
                  <a:noFill/>
                </a:ln>
                <a:solidFill>
                  <a:schemeClr val="tx1"/>
                </a:solidFill>
                <a:effectLst/>
                <a:ea typeface="Calibri" pitchFamily="34" charset="0"/>
                <a:cs typeface="Times New Roman" pitchFamily="18" charset="0"/>
              </a:rPr>
              <a:t> hemorrhage </a:t>
            </a:r>
            <a:endParaRPr kumimoji="0" lang="en-US" sz="2400" b="0" i="0" u="none" strike="noStrike" cap="none" normalizeH="0" baseline="0" dirty="0" smtClean="0">
              <a:ln>
                <a:noFill/>
              </a:ln>
              <a:solidFill>
                <a:schemeClr val="tx1"/>
              </a:solidFill>
              <a:effectLst/>
              <a:cs typeface="Arial" pitchFamily="34" charset="0"/>
            </a:endParaRPr>
          </a:p>
          <a:p>
            <a:pPr marL="0" indent="0" eaLnBrk="0" hangingPunct="0">
              <a:spcBef>
                <a:spcPct val="0"/>
              </a:spcBef>
            </a:pPr>
            <a:r>
              <a:rPr kumimoji="0" lang="en-US" sz="2400" b="0" i="0" u="none" strike="noStrike" cap="none" normalizeH="0" baseline="0" dirty="0" smtClean="0">
                <a:ln>
                  <a:noFill/>
                </a:ln>
                <a:solidFill>
                  <a:schemeClr val="tx1"/>
                </a:solidFill>
                <a:effectLst/>
                <a:ea typeface="Calibri" pitchFamily="34" charset="0"/>
                <a:cs typeface="Times New Roman" pitchFamily="18" charset="0"/>
              </a:rPr>
              <a:t>Stillbirth</a:t>
            </a:r>
            <a:endParaRPr kumimoji="0" lang="en-US" sz="2400" b="0" i="0" u="none" strike="noStrike" cap="none" normalizeH="0" baseline="0" dirty="0" smtClean="0">
              <a:ln>
                <a:noFill/>
              </a:ln>
              <a:solidFill>
                <a:schemeClr val="tx1"/>
              </a:solidFill>
              <a:effectLst/>
              <a:cs typeface="Arial" pitchFamily="34" charset="0"/>
            </a:endParaRPr>
          </a:p>
          <a:p>
            <a:pPr marL="0" indent="0" eaLnBrk="0" hangingPunct="0">
              <a:spcBef>
                <a:spcPct val="0"/>
              </a:spcBef>
            </a:pPr>
            <a:r>
              <a:rPr kumimoji="0" lang="en-US" sz="2400" b="0" i="0" u="none" strike="noStrike" cap="none" normalizeH="0" baseline="0" dirty="0" smtClean="0">
                <a:ln>
                  <a:noFill/>
                </a:ln>
                <a:solidFill>
                  <a:schemeClr val="tx1"/>
                </a:solidFill>
                <a:effectLst/>
                <a:ea typeface="Calibri" pitchFamily="34" charset="0"/>
                <a:cs typeface="Times New Roman" pitchFamily="18" charset="0"/>
              </a:rPr>
              <a:t>High risk of perinatal HIV</a:t>
            </a:r>
          </a:p>
          <a:p>
            <a:pPr marL="0" indent="0" eaLnBrk="0" hangingPunct="0">
              <a:spcBef>
                <a:spcPct val="0"/>
              </a:spcBef>
            </a:pPr>
            <a:r>
              <a:rPr kumimoji="0" lang="en-US" sz="2400" b="0" i="0" u="none" strike="noStrike" cap="none" normalizeH="0" baseline="0" dirty="0" smtClean="0">
                <a:ln>
                  <a:noFill/>
                </a:ln>
                <a:solidFill>
                  <a:schemeClr val="tx1"/>
                </a:solidFill>
                <a:effectLst/>
                <a:ea typeface="Calibri" pitchFamily="34" charset="0"/>
                <a:cs typeface="Times New Roman" pitchFamily="18" charset="0"/>
              </a:rPr>
              <a:t>Higher risk of syphilis</a:t>
            </a:r>
            <a:r>
              <a:rPr kumimoji="0" lang="en-US" sz="2400" b="0" i="0" u="none" strike="noStrike" cap="none" normalizeH="0" baseline="0" dirty="0" smtClean="0">
                <a:ln>
                  <a:noFill/>
                </a:ln>
                <a:solidFill>
                  <a:schemeClr val="tx1"/>
                </a:solidFill>
                <a:effectLst/>
                <a:cs typeface="Arial" pitchFamily="34" charset="0"/>
              </a:rPr>
              <a:t>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Cocaine</a:t>
            </a:r>
            <a:endParaRPr lang="en-US" dirty="0"/>
          </a:p>
        </p:txBody>
      </p:sp>
      <p:sp>
        <p:nvSpPr>
          <p:cNvPr id="3" name="Content Placeholder 2"/>
          <p:cNvSpPr>
            <a:spLocks noGrp="1"/>
          </p:cNvSpPr>
          <p:nvPr>
            <p:ph idx="1"/>
          </p:nvPr>
        </p:nvSpPr>
        <p:spPr/>
        <p:txBody>
          <a:bodyPr/>
          <a:lstStyle/>
          <a:p>
            <a:r>
              <a:rPr lang="en-US" dirty="0" smtClean="0"/>
              <a:t>Impact on the neonate	</a:t>
            </a:r>
          </a:p>
          <a:p>
            <a:pPr lvl="1"/>
            <a:r>
              <a:rPr lang="en-US" sz="2000" dirty="0" smtClean="0"/>
              <a:t>Delayed auditory brainstem response</a:t>
            </a:r>
          </a:p>
          <a:p>
            <a:pPr lvl="1"/>
            <a:r>
              <a:rPr lang="en-US" sz="2000" dirty="0" smtClean="0"/>
              <a:t>Low birth weight (Bateman, et al., 1993)</a:t>
            </a:r>
          </a:p>
          <a:p>
            <a:pPr lvl="1"/>
            <a:r>
              <a:rPr lang="en-US" sz="2000" dirty="0" smtClean="0"/>
              <a:t>Lower length</a:t>
            </a:r>
          </a:p>
          <a:p>
            <a:pPr lvl="1"/>
            <a:r>
              <a:rPr lang="en-US" sz="2000" dirty="0" smtClean="0"/>
              <a:t>Lower head circumference (Bauer, et al., 2005)</a:t>
            </a:r>
          </a:p>
          <a:p>
            <a:pPr lvl="1"/>
            <a:r>
              <a:rPr lang="en-US" sz="2000" dirty="0" smtClean="0"/>
              <a:t>IUGR</a:t>
            </a:r>
          </a:p>
          <a:p>
            <a:pPr lvl="1"/>
            <a:r>
              <a:rPr lang="en-US" sz="2000" dirty="0" smtClean="0"/>
              <a:t>Abnormal fetal monitoring and circulatory issues </a:t>
            </a:r>
          </a:p>
          <a:p>
            <a:pPr lvl="1"/>
            <a:r>
              <a:rPr lang="en-US" sz="2000" dirty="0" smtClean="0"/>
              <a:t>Higher heart rates (</a:t>
            </a:r>
            <a:r>
              <a:rPr lang="en-US" sz="2000" dirty="0" err="1" smtClean="0"/>
              <a:t>Schuetze</a:t>
            </a:r>
            <a:r>
              <a:rPr lang="en-US" sz="2000" dirty="0" smtClean="0"/>
              <a:t> and </a:t>
            </a:r>
            <a:r>
              <a:rPr lang="en-US" sz="2000" dirty="0" err="1" smtClean="0"/>
              <a:t>Eiden</a:t>
            </a:r>
            <a:r>
              <a:rPr lang="en-US" sz="2000" dirty="0" smtClean="0"/>
              <a:t>, (2006)</a:t>
            </a:r>
          </a:p>
          <a:p>
            <a:pPr lvl="1"/>
            <a:r>
              <a:rPr lang="en-US" sz="2000" dirty="0" smtClean="0"/>
              <a:t>Higher incidence of hypertension (</a:t>
            </a:r>
            <a:r>
              <a:rPr lang="en-US" sz="2000" dirty="0" err="1" smtClean="0"/>
              <a:t>Shankaran</a:t>
            </a:r>
            <a:r>
              <a:rPr lang="en-US" sz="2000" dirty="0" smtClean="0"/>
              <a:t>, et al., 2006)</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Cocaine</a:t>
            </a:r>
            <a:endParaRPr lang="en-US" dirty="0"/>
          </a:p>
        </p:txBody>
      </p:sp>
      <p:sp>
        <p:nvSpPr>
          <p:cNvPr id="3" name="Content Placeholder 2"/>
          <p:cNvSpPr>
            <a:spLocks noGrp="1"/>
          </p:cNvSpPr>
          <p:nvPr>
            <p:ph idx="1"/>
          </p:nvPr>
        </p:nvSpPr>
        <p:spPr>
          <a:xfrm>
            <a:off x="457200" y="1676400"/>
            <a:ext cx="8229600" cy="5181600"/>
          </a:xfrm>
        </p:spPr>
        <p:txBody>
          <a:bodyPr/>
          <a:lstStyle/>
          <a:p>
            <a:r>
              <a:rPr lang="en-US" sz="2000" dirty="0" smtClean="0"/>
              <a:t>Meconium staining</a:t>
            </a:r>
          </a:p>
          <a:p>
            <a:r>
              <a:rPr lang="en-US" sz="2000" dirty="0" smtClean="0"/>
              <a:t>Malformations</a:t>
            </a:r>
          </a:p>
          <a:p>
            <a:pPr lvl="1"/>
            <a:r>
              <a:rPr lang="en-US" sz="2000" dirty="0" err="1" smtClean="0"/>
              <a:t>Urogenital</a:t>
            </a:r>
            <a:endParaRPr lang="en-US" sz="2000" dirty="0" smtClean="0"/>
          </a:p>
          <a:p>
            <a:pPr lvl="1"/>
            <a:r>
              <a:rPr lang="en-US" sz="2000" dirty="0" smtClean="0"/>
              <a:t>Brain</a:t>
            </a:r>
          </a:p>
          <a:p>
            <a:pPr lvl="1"/>
            <a:r>
              <a:rPr lang="en-US" sz="2000" dirty="0" smtClean="0"/>
              <a:t>Midline deformities</a:t>
            </a:r>
          </a:p>
          <a:p>
            <a:pPr lvl="1"/>
            <a:r>
              <a:rPr lang="en-US" sz="2000" dirty="0" smtClean="0"/>
              <a:t>Skull defects, </a:t>
            </a:r>
            <a:r>
              <a:rPr lang="en-US" sz="2000" dirty="0" err="1" smtClean="0"/>
              <a:t>encephaloceles</a:t>
            </a:r>
            <a:endParaRPr lang="en-US" sz="2000" dirty="0" smtClean="0"/>
          </a:p>
          <a:p>
            <a:pPr lvl="1"/>
            <a:r>
              <a:rPr lang="en-US" sz="2000" dirty="0" smtClean="0"/>
              <a:t>Ocular malformations</a:t>
            </a:r>
          </a:p>
          <a:p>
            <a:pPr lvl="1"/>
            <a:r>
              <a:rPr lang="en-US" sz="2000" dirty="0" smtClean="0"/>
              <a:t>Vascular disruptions, such as limb reduction and intestinal </a:t>
            </a:r>
            <a:r>
              <a:rPr lang="en-US" sz="2000" dirty="0" err="1" smtClean="0"/>
              <a:t>atresia</a:t>
            </a:r>
            <a:endParaRPr lang="en-US" sz="2000" dirty="0" smtClean="0"/>
          </a:p>
          <a:p>
            <a:pPr lvl="1"/>
            <a:r>
              <a:rPr lang="en-US" sz="2000" dirty="0" smtClean="0"/>
              <a:t>Cardiac </a:t>
            </a:r>
          </a:p>
          <a:p>
            <a:pPr lvl="1">
              <a:buNone/>
            </a:pPr>
            <a:endParaRPr lang="en-US"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dirty="0" smtClean="0"/>
              <a:t>How bad is it?  State statistics</a:t>
            </a:r>
            <a:endParaRPr lang="en-US" dirty="0"/>
          </a:p>
        </p:txBody>
      </p:sp>
      <p:sp>
        <p:nvSpPr>
          <p:cNvPr id="3" name="Content Placeholder 2"/>
          <p:cNvSpPr>
            <a:spLocks noGrp="1"/>
          </p:cNvSpPr>
          <p:nvPr>
            <p:ph idx="1"/>
          </p:nvPr>
        </p:nvSpPr>
        <p:spPr/>
        <p:txBody>
          <a:bodyPr/>
          <a:lstStyle/>
          <a:p>
            <a:pPr lvl="2">
              <a:buNone/>
            </a:pPr>
            <a:endParaRPr lang="en-US" sz="1800" dirty="0" smtClean="0"/>
          </a:p>
          <a:p>
            <a:pPr lvl="2">
              <a:buFont typeface="Wingdings" pitchFamily="2" charset="2"/>
              <a:buChar char="v"/>
            </a:pPr>
            <a:r>
              <a:rPr lang="en-US" sz="1800" dirty="0" smtClean="0"/>
              <a:t>4.0 % of women pregnant and not pregnant (2006 MOD)   (below national average 8.0 – 8.2%) </a:t>
            </a:r>
          </a:p>
          <a:p>
            <a:pPr lvl="2">
              <a:buFont typeface="Wingdings" pitchFamily="2" charset="2"/>
              <a:buChar char="v"/>
            </a:pPr>
            <a:r>
              <a:rPr lang="en-US" sz="1800" dirty="0" smtClean="0"/>
              <a:t>114,000 used drugs in 2007 (National Survey on Drug Use and Health)</a:t>
            </a:r>
          </a:p>
          <a:p>
            <a:pPr lvl="2">
              <a:buFont typeface="Wingdings" pitchFamily="2" charset="2"/>
              <a:buChar char="v"/>
            </a:pPr>
            <a:r>
              <a:rPr lang="en-US" sz="1800" dirty="0" smtClean="0"/>
              <a:t>21000 babies x 4.0 = 840 babies born substance exposed </a:t>
            </a:r>
          </a:p>
          <a:p>
            <a:pPr lvl="2">
              <a:buFont typeface="Wingdings" pitchFamily="2" charset="2"/>
              <a:buChar char="v"/>
            </a:pPr>
            <a:r>
              <a:rPr lang="en-US" sz="1800" dirty="0" smtClean="0"/>
              <a:t>2010  18124</a:t>
            </a:r>
          </a:p>
          <a:p>
            <a:pPr lvl="2">
              <a:buFont typeface="Wingdings" pitchFamily="2" charset="2"/>
              <a:buChar char="v"/>
            </a:pPr>
            <a:r>
              <a:rPr lang="en-US" sz="1800" dirty="0" smtClean="0"/>
              <a:t>The number of neonates treated for substance abuse tripled from 2003 to 2007, and was </a:t>
            </a:r>
            <a:r>
              <a:rPr lang="en-US" sz="1800" b="1" dirty="0" smtClean="0"/>
              <a:t>seven</a:t>
            </a:r>
            <a:r>
              <a:rPr lang="en-US" sz="1800" dirty="0" smtClean="0"/>
              <a:t> times greater in 2006 than 1999</a:t>
            </a:r>
          </a:p>
          <a:p>
            <a:pPr lvl="2">
              <a:buFont typeface="Wingdings" pitchFamily="2" charset="2"/>
              <a:buChar char="v"/>
            </a:pPr>
            <a:r>
              <a:rPr lang="en-US" sz="1800" dirty="0" smtClean="0"/>
              <a:t>816 mothers admitted to substance use from July 2007 to June </a:t>
            </a:r>
            <a:r>
              <a:rPr lang="en-US" sz="1800" dirty="0" smtClean="0"/>
              <a:t>2008,  1501 mothers in 2010</a:t>
            </a:r>
            <a:endParaRPr lang="en-US" sz="1800" dirty="0" smtClean="0"/>
          </a:p>
          <a:p>
            <a:pPr lvl="2">
              <a:buFont typeface="Wingdings" pitchFamily="2" charset="2"/>
              <a:buChar char="v"/>
            </a:pPr>
            <a:r>
              <a:rPr lang="en-US" sz="1800" dirty="0" smtClean="0"/>
              <a:t>103 babies required NICU level 3 care</a:t>
            </a:r>
          </a:p>
          <a:p>
            <a:pPr lvl="2">
              <a:buFont typeface="Wingdings" pitchFamily="2" charset="2"/>
              <a:buChar char="v"/>
            </a:pPr>
            <a:r>
              <a:rPr lang="en-US" sz="1800" dirty="0" smtClean="0"/>
              <a:t>$41,815 average cost</a:t>
            </a:r>
          </a:p>
          <a:p>
            <a:pPr lvl="2">
              <a:buFont typeface="Wingdings" pitchFamily="2" charset="2"/>
              <a:buChar char="v"/>
            </a:pPr>
            <a:r>
              <a:rPr lang="en-US" sz="1800" dirty="0" smtClean="0"/>
              <a:t>16 day average LOS</a:t>
            </a:r>
          </a:p>
          <a:p>
            <a:pPr lvl="2">
              <a:buFont typeface="Wingdings" pitchFamily="2" charset="2"/>
              <a:buChar char="v"/>
            </a:pPr>
            <a:r>
              <a:rPr lang="en-US" sz="1800" dirty="0" smtClean="0"/>
              <a:t>Average cost of NICU care $1000/day</a:t>
            </a:r>
            <a:endParaRPr lang="en-US" sz="18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Cocaine</a:t>
            </a:r>
            <a:endParaRPr lang="en-US" dirty="0"/>
          </a:p>
        </p:txBody>
      </p:sp>
      <p:sp>
        <p:nvSpPr>
          <p:cNvPr id="3" name="Content Placeholder 2"/>
          <p:cNvSpPr>
            <a:spLocks noGrp="1"/>
          </p:cNvSpPr>
          <p:nvPr>
            <p:ph idx="1"/>
          </p:nvPr>
        </p:nvSpPr>
        <p:spPr/>
        <p:txBody>
          <a:bodyPr/>
          <a:lstStyle/>
          <a:p>
            <a:r>
              <a:rPr lang="en-US" sz="2000" dirty="0" err="1" smtClean="0"/>
              <a:t>Neurodevelopmental</a:t>
            </a:r>
            <a:endParaRPr lang="en-US" sz="2000" dirty="0" smtClean="0"/>
          </a:p>
          <a:p>
            <a:pPr lvl="1"/>
            <a:r>
              <a:rPr lang="en-US" sz="2000" dirty="0" smtClean="0"/>
              <a:t>Hypertonia</a:t>
            </a:r>
          </a:p>
          <a:p>
            <a:pPr lvl="1"/>
            <a:r>
              <a:rPr lang="en-US" sz="2000" dirty="0" smtClean="0"/>
              <a:t>Tremors</a:t>
            </a:r>
          </a:p>
          <a:p>
            <a:pPr lvl="1"/>
            <a:r>
              <a:rPr lang="en-US" sz="2000" dirty="0" smtClean="0"/>
              <a:t>Strokes</a:t>
            </a:r>
          </a:p>
          <a:p>
            <a:pPr lvl="1"/>
            <a:r>
              <a:rPr lang="en-US" sz="2000" dirty="0" smtClean="0"/>
              <a:t>Seizures</a:t>
            </a:r>
          </a:p>
          <a:p>
            <a:pPr lvl="1"/>
            <a:r>
              <a:rPr lang="en-US" sz="2000" dirty="0" smtClean="0"/>
              <a:t>Brainstem conduction relays</a:t>
            </a:r>
          </a:p>
          <a:p>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Cocaine  </a:t>
            </a:r>
            <a:br>
              <a:rPr lang="en-US" dirty="0" smtClean="0"/>
            </a:br>
            <a:r>
              <a:rPr lang="en-US" dirty="0" smtClean="0"/>
              <a:t>Possible Post-natal Effects</a:t>
            </a:r>
            <a:endParaRPr lang="en-US" dirty="0"/>
          </a:p>
        </p:txBody>
      </p:sp>
      <p:sp>
        <p:nvSpPr>
          <p:cNvPr id="3" name="Content Placeholder 2"/>
          <p:cNvSpPr>
            <a:spLocks noGrp="1"/>
          </p:cNvSpPr>
          <p:nvPr>
            <p:ph idx="1"/>
          </p:nvPr>
        </p:nvSpPr>
        <p:spPr/>
        <p:txBody>
          <a:bodyPr/>
          <a:lstStyle/>
          <a:p>
            <a:r>
              <a:rPr lang="en-US" sz="2400" dirty="0" smtClean="0"/>
              <a:t>Tremors and jitters (Bauer, et al., 2005)</a:t>
            </a:r>
          </a:p>
          <a:p>
            <a:r>
              <a:rPr lang="en-US" sz="2400" dirty="0" smtClean="0"/>
              <a:t>High pitched cry</a:t>
            </a:r>
          </a:p>
          <a:p>
            <a:r>
              <a:rPr lang="en-US" sz="2400" dirty="0" smtClean="0"/>
              <a:t>Excessive sucking</a:t>
            </a:r>
          </a:p>
          <a:p>
            <a:r>
              <a:rPr lang="en-US" sz="2400" dirty="0" smtClean="0"/>
              <a:t>Possible Seizures</a:t>
            </a:r>
          </a:p>
          <a:p>
            <a:r>
              <a:rPr lang="en-US" sz="2400" dirty="0" smtClean="0"/>
              <a:t>Tachycardia</a:t>
            </a:r>
          </a:p>
          <a:p>
            <a:r>
              <a:rPr lang="en-US" sz="2400" dirty="0" smtClean="0"/>
              <a:t>Tachypnea</a:t>
            </a:r>
          </a:p>
          <a:p>
            <a:r>
              <a:rPr lang="en-US" sz="2400" dirty="0" smtClean="0"/>
              <a:t>Apnea</a:t>
            </a:r>
          </a:p>
          <a:p>
            <a:r>
              <a:rPr lang="en-US" sz="2400" dirty="0" smtClean="0"/>
              <a:t>Hyperirritability (may occur as late as 30 days after birth)</a:t>
            </a:r>
          </a:p>
          <a:p>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Cocaine</a:t>
            </a:r>
            <a:endParaRPr lang="en-US" dirty="0"/>
          </a:p>
        </p:txBody>
      </p:sp>
      <p:sp>
        <p:nvSpPr>
          <p:cNvPr id="3" name="Content Placeholder 2"/>
          <p:cNvSpPr>
            <a:spLocks noGrp="1"/>
          </p:cNvSpPr>
          <p:nvPr>
            <p:ph idx="1"/>
          </p:nvPr>
        </p:nvSpPr>
        <p:spPr/>
        <p:txBody>
          <a:bodyPr/>
          <a:lstStyle/>
          <a:p>
            <a:r>
              <a:rPr lang="en-US" dirty="0" smtClean="0"/>
              <a:t>Long term issues</a:t>
            </a:r>
          </a:p>
          <a:p>
            <a:pPr lvl="1"/>
            <a:r>
              <a:rPr lang="en-US" sz="2400" dirty="0" smtClean="0"/>
              <a:t>Higher infection rates </a:t>
            </a:r>
          </a:p>
          <a:p>
            <a:pPr lvl="1"/>
            <a:r>
              <a:rPr lang="en-US" sz="2400" dirty="0" smtClean="0"/>
              <a:t>Negative behavioral outcomes at 3, 5 and 7 year follow-up (</a:t>
            </a:r>
            <a:r>
              <a:rPr lang="en-US" sz="2400" dirty="0" err="1" smtClean="0"/>
              <a:t>Bada</a:t>
            </a:r>
            <a:r>
              <a:rPr lang="en-US" sz="2400" dirty="0" smtClean="0"/>
              <a:t>, et al., 2007)</a:t>
            </a:r>
          </a:p>
          <a:p>
            <a:pPr lvl="1"/>
            <a:r>
              <a:rPr lang="en-US" sz="2400" dirty="0" smtClean="0"/>
              <a:t>Lower IQ scores</a:t>
            </a:r>
          </a:p>
          <a:p>
            <a:pPr lvl="1"/>
            <a:r>
              <a:rPr lang="en-US" sz="2400" dirty="0" smtClean="0"/>
              <a:t>Higher risk of SIDS</a:t>
            </a:r>
            <a:endParaRPr lang="en-US" sz="24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Cocaine and Breastfeeding</a:t>
            </a:r>
            <a:endParaRPr lang="en-US" dirty="0"/>
          </a:p>
        </p:txBody>
      </p:sp>
      <p:sp>
        <p:nvSpPr>
          <p:cNvPr id="3" name="Content Placeholder 2"/>
          <p:cNvSpPr>
            <a:spLocks noGrp="1"/>
          </p:cNvSpPr>
          <p:nvPr>
            <p:ph idx="1"/>
          </p:nvPr>
        </p:nvSpPr>
        <p:spPr/>
        <p:txBody>
          <a:bodyPr/>
          <a:lstStyle/>
          <a:p>
            <a:r>
              <a:rPr lang="en-US" sz="2800" dirty="0" smtClean="0"/>
              <a:t>Appears in breast milk within 15 minutes of absorption</a:t>
            </a:r>
          </a:p>
          <a:p>
            <a:r>
              <a:rPr lang="en-US" sz="2800" dirty="0" smtClean="0"/>
              <a:t>Half life less than ½ hour</a:t>
            </a:r>
          </a:p>
          <a:p>
            <a:r>
              <a:rPr lang="en-US" sz="2800" dirty="0" smtClean="0"/>
              <a:t>Clears from breast milk within 5 hours</a:t>
            </a:r>
          </a:p>
          <a:p>
            <a:pPr>
              <a:buNone/>
            </a:pPr>
            <a:endParaRPr lang="en-US" sz="2800" dirty="0" smtClean="0"/>
          </a:p>
          <a:p>
            <a:r>
              <a:rPr lang="en-US" sz="2800" dirty="0" smtClean="0"/>
              <a:t>A cocaine-using, breastfeeding mother should pump and discard breast milk for 24 hours after cocaine use.   Ideally abstaining from cocaine would be the first choice.  Habitual cocaine users should avoid breastfeeding</a:t>
            </a:r>
            <a:endParaRPr lang="en-US" sz="28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Methamphetamine</a:t>
            </a:r>
            <a:endParaRPr lang="en-US" dirty="0"/>
          </a:p>
        </p:txBody>
      </p:sp>
      <p:sp>
        <p:nvSpPr>
          <p:cNvPr id="3" name="Content Placeholder 2"/>
          <p:cNvSpPr>
            <a:spLocks noGrp="1"/>
          </p:cNvSpPr>
          <p:nvPr>
            <p:ph idx="1"/>
          </p:nvPr>
        </p:nvSpPr>
        <p:spPr/>
        <p:txBody>
          <a:bodyPr/>
          <a:lstStyle/>
          <a:p>
            <a:r>
              <a:rPr lang="en-US" sz="2400" dirty="0" smtClean="0"/>
              <a:t>Least studied substance of abuse</a:t>
            </a:r>
          </a:p>
          <a:p>
            <a:r>
              <a:rPr lang="en-US" sz="2400" dirty="0" smtClean="0"/>
              <a:t>CNS Stimulant</a:t>
            </a:r>
          </a:p>
          <a:p>
            <a:r>
              <a:rPr lang="en-US" sz="2400" dirty="0" smtClean="0"/>
              <a:t>Causes vasoconstriction </a:t>
            </a:r>
          </a:p>
          <a:p>
            <a:pPr lvl="1"/>
            <a:r>
              <a:rPr lang="en-US" sz="2400" dirty="0" smtClean="0"/>
              <a:t>Placenta</a:t>
            </a:r>
          </a:p>
          <a:p>
            <a:pPr lvl="1"/>
            <a:r>
              <a:rPr lang="en-US" sz="2400" dirty="0" smtClean="0"/>
              <a:t>Fetal organs</a:t>
            </a:r>
          </a:p>
          <a:p>
            <a:pPr marL="339725" lvl="1"/>
            <a:r>
              <a:rPr lang="en-US" sz="2400" dirty="0" smtClean="0"/>
              <a:t>more likely to have APGAR scores of &lt;7 (Ludlow, et al., 2004).  </a:t>
            </a:r>
          </a:p>
          <a:p>
            <a:pPr marL="339725" lvl="1"/>
            <a:r>
              <a:rPr lang="en-US" sz="2400" dirty="0" smtClean="0"/>
              <a:t>likely to be small for gestational age (SGA).  </a:t>
            </a:r>
          </a:p>
          <a:p>
            <a:pPr marL="339725" lvl="1"/>
            <a:r>
              <a:rPr lang="en-US" sz="2400" dirty="0" smtClean="0"/>
              <a:t>Administration of </a:t>
            </a:r>
            <a:r>
              <a:rPr lang="en-US" sz="2400" dirty="0" err="1" smtClean="0"/>
              <a:t>Narcan</a:t>
            </a:r>
            <a:r>
              <a:rPr lang="en-US" sz="2400" dirty="0" smtClean="0"/>
              <a:t> to a methamphetamine exposed neonate could result in the seizure activity.</a:t>
            </a:r>
          </a:p>
          <a:p>
            <a:pPr marL="339725" lvl="1"/>
            <a:endParaRPr lang="en-US" dirty="0" smtClean="0"/>
          </a:p>
          <a:p>
            <a:pPr lvl="1">
              <a:buNone/>
            </a:pP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Methamphetamine and </a:t>
            </a:r>
            <a:br>
              <a:rPr lang="en-US" dirty="0" smtClean="0"/>
            </a:br>
            <a:r>
              <a:rPr lang="en-US" dirty="0" smtClean="0"/>
              <a:t>Delivery Issues</a:t>
            </a:r>
            <a:endParaRPr lang="en-US" dirty="0"/>
          </a:p>
        </p:txBody>
      </p:sp>
      <p:sp>
        <p:nvSpPr>
          <p:cNvPr id="3" name="Content Placeholder 2"/>
          <p:cNvSpPr>
            <a:spLocks noGrp="1"/>
          </p:cNvSpPr>
          <p:nvPr>
            <p:ph idx="1"/>
          </p:nvPr>
        </p:nvSpPr>
        <p:spPr/>
        <p:txBody>
          <a:bodyPr/>
          <a:lstStyle/>
          <a:p>
            <a:r>
              <a:rPr lang="en-US" dirty="0" smtClean="0"/>
              <a:t>Higher incidence of stillbirth</a:t>
            </a:r>
          </a:p>
          <a:p>
            <a:r>
              <a:rPr lang="en-US" dirty="0" smtClean="0"/>
              <a:t>Poor prenatal care</a:t>
            </a:r>
          </a:p>
          <a:p>
            <a:r>
              <a:rPr lang="en-US" dirty="0" smtClean="0"/>
              <a:t>Sexually transmitted diseases</a:t>
            </a:r>
          </a:p>
          <a:p>
            <a:r>
              <a:rPr lang="en-US" dirty="0" smtClean="0"/>
              <a:t>Placental Abruption</a:t>
            </a:r>
          </a:p>
          <a:p>
            <a:r>
              <a:rPr lang="en-US" dirty="0" smtClean="0"/>
              <a:t>Postpartum hemorrhage</a:t>
            </a:r>
          </a:p>
          <a:p>
            <a:pPr>
              <a:buNone/>
            </a:pP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Methamphetamine</a:t>
            </a:r>
            <a:endParaRPr lang="en-US" dirty="0"/>
          </a:p>
        </p:txBody>
      </p:sp>
      <p:sp>
        <p:nvSpPr>
          <p:cNvPr id="3" name="Content Placeholder 2"/>
          <p:cNvSpPr>
            <a:spLocks noGrp="1"/>
          </p:cNvSpPr>
          <p:nvPr>
            <p:ph idx="1"/>
          </p:nvPr>
        </p:nvSpPr>
        <p:spPr/>
        <p:txBody>
          <a:bodyPr/>
          <a:lstStyle/>
          <a:p>
            <a:r>
              <a:rPr lang="en-US" sz="2800" dirty="0" smtClean="0"/>
              <a:t>Signs of exposure</a:t>
            </a:r>
          </a:p>
          <a:p>
            <a:pPr lvl="1"/>
            <a:r>
              <a:rPr lang="en-US" dirty="0" err="1" smtClean="0"/>
              <a:t>hyperexcitability</a:t>
            </a:r>
            <a:r>
              <a:rPr lang="en-US" dirty="0" smtClean="0"/>
              <a:t>, </a:t>
            </a:r>
          </a:p>
          <a:p>
            <a:pPr lvl="1"/>
            <a:r>
              <a:rPr lang="en-US" dirty="0" smtClean="0"/>
              <a:t>disturbances in muscle tone,  </a:t>
            </a:r>
          </a:p>
          <a:p>
            <a:pPr>
              <a:lnSpc>
                <a:spcPct val="90000"/>
              </a:lnSpc>
            </a:pPr>
            <a:r>
              <a:rPr lang="en-US" sz="2800" dirty="0" smtClean="0"/>
              <a:t>Cardiac Defects “Transposition of great vessels”</a:t>
            </a:r>
          </a:p>
          <a:p>
            <a:pPr>
              <a:lnSpc>
                <a:spcPct val="90000"/>
              </a:lnSpc>
            </a:pPr>
            <a:r>
              <a:rPr lang="en-US" sz="2800" dirty="0" smtClean="0"/>
              <a:t>Cleft Lip</a:t>
            </a:r>
          </a:p>
          <a:p>
            <a:pPr>
              <a:lnSpc>
                <a:spcPct val="90000"/>
              </a:lnSpc>
            </a:pPr>
            <a:r>
              <a:rPr lang="en-US" sz="2800" dirty="0" smtClean="0"/>
              <a:t>Biliary Atresia</a:t>
            </a:r>
          </a:p>
          <a:p>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Methamphetamine Possible  Post-natal Symptoms	</a:t>
            </a:r>
            <a:endParaRPr lang="en-US" dirty="0"/>
          </a:p>
        </p:txBody>
      </p:sp>
      <p:sp>
        <p:nvSpPr>
          <p:cNvPr id="3" name="Content Placeholder 2"/>
          <p:cNvSpPr>
            <a:spLocks noGrp="1"/>
          </p:cNvSpPr>
          <p:nvPr>
            <p:ph idx="1"/>
          </p:nvPr>
        </p:nvSpPr>
        <p:spPr/>
        <p:txBody>
          <a:bodyPr/>
          <a:lstStyle/>
          <a:p>
            <a:r>
              <a:rPr lang="en-US" sz="2400" dirty="0" smtClean="0"/>
              <a:t>Tremors and jitters (Bauer, et al., 2005)</a:t>
            </a:r>
          </a:p>
          <a:p>
            <a:r>
              <a:rPr lang="en-US" sz="2400" dirty="0" smtClean="0"/>
              <a:t>High pitched cry</a:t>
            </a:r>
          </a:p>
          <a:p>
            <a:r>
              <a:rPr lang="en-US" sz="2400" dirty="0" smtClean="0"/>
              <a:t>Excessive sucking </a:t>
            </a:r>
          </a:p>
          <a:p>
            <a:r>
              <a:rPr lang="en-US" sz="2400" dirty="0" smtClean="0"/>
              <a:t>Possible Seizures</a:t>
            </a:r>
          </a:p>
          <a:p>
            <a:r>
              <a:rPr lang="en-US" sz="2400" dirty="0" smtClean="0"/>
              <a:t>Tachycardia</a:t>
            </a:r>
          </a:p>
          <a:p>
            <a:r>
              <a:rPr lang="en-US" sz="2400" dirty="0" smtClean="0"/>
              <a:t>Tachypnea</a:t>
            </a:r>
          </a:p>
          <a:p>
            <a:r>
              <a:rPr lang="en-US" sz="2400" dirty="0" smtClean="0"/>
              <a:t>Apnea</a:t>
            </a:r>
          </a:p>
          <a:p>
            <a:r>
              <a:rPr lang="en-US" sz="2400" dirty="0" smtClean="0"/>
              <a:t>Hyperirritability (may occur as late as 30 days after birth)</a:t>
            </a:r>
          </a:p>
          <a:p>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Methamphetamine</a:t>
            </a:r>
            <a:endParaRPr lang="en-US" dirty="0"/>
          </a:p>
        </p:txBody>
      </p:sp>
      <p:sp>
        <p:nvSpPr>
          <p:cNvPr id="3" name="Content Placeholder 2"/>
          <p:cNvSpPr>
            <a:spLocks noGrp="1"/>
          </p:cNvSpPr>
          <p:nvPr>
            <p:ph idx="1"/>
          </p:nvPr>
        </p:nvSpPr>
        <p:spPr/>
        <p:txBody>
          <a:bodyPr/>
          <a:lstStyle/>
          <a:p>
            <a:r>
              <a:rPr lang="en-US" dirty="0" smtClean="0"/>
              <a:t>Long term outcomes</a:t>
            </a:r>
            <a:endParaRPr lang="en-US" sz="2800" dirty="0" smtClean="0"/>
          </a:p>
          <a:p>
            <a:pPr lvl="1"/>
            <a:r>
              <a:rPr lang="en-US" sz="2000" dirty="0" smtClean="0"/>
              <a:t>Mothers have lower quality of life perceptions</a:t>
            </a:r>
          </a:p>
          <a:p>
            <a:pPr lvl="1"/>
            <a:r>
              <a:rPr lang="en-US" sz="2000" dirty="0" smtClean="0"/>
              <a:t>Greater likelihood of substance use in family and social system</a:t>
            </a:r>
          </a:p>
          <a:p>
            <a:pPr lvl="1"/>
            <a:r>
              <a:rPr lang="en-US" sz="2000" dirty="0" smtClean="0"/>
              <a:t>Increased risk for ongoing legal difficulties</a:t>
            </a:r>
          </a:p>
          <a:p>
            <a:pPr lvl="1"/>
            <a:r>
              <a:rPr lang="en-US" sz="2000" dirty="0" smtClean="0"/>
              <a:t>Increased likelihood of development of a substance abuse disorder (</a:t>
            </a:r>
            <a:r>
              <a:rPr lang="en-US" sz="2000" dirty="0" err="1" smtClean="0"/>
              <a:t>Derauf</a:t>
            </a:r>
            <a:r>
              <a:rPr lang="en-US" sz="2000" dirty="0" smtClean="0"/>
              <a:t>, et al., 2007)</a:t>
            </a:r>
          </a:p>
          <a:p>
            <a:pPr lvl="1"/>
            <a:r>
              <a:rPr lang="en-US" sz="2000" dirty="0" smtClean="0"/>
              <a:t>Potential for the following issues:</a:t>
            </a:r>
          </a:p>
          <a:p>
            <a:pPr lvl="2"/>
            <a:r>
              <a:rPr lang="en-US" sz="2000" dirty="0" smtClean="0"/>
              <a:t>Respiratory Illnesses</a:t>
            </a:r>
          </a:p>
          <a:p>
            <a:pPr lvl="2"/>
            <a:r>
              <a:rPr lang="en-US" sz="2000" dirty="0" smtClean="0"/>
              <a:t>Ingestion</a:t>
            </a:r>
          </a:p>
          <a:p>
            <a:pPr lvl="2"/>
            <a:r>
              <a:rPr lang="en-US" sz="2000" dirty="0" smtClean="0"/>
              <a:t>Rashes</a:t>
            </a:r>
          </a:p>
          <a:p>
            <a:pPr lvl="2"/>
            <a:r>
              <a:rPr lang="en-US" sz="2000" dirty="0" smtClean="0"/>
              <a:t>Burns</a:t>
            </a:r>
          </a:p>
          <a:p>
            <a:endParaRPr lang="en-US" sz="18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Methamphetamine and Breastfeeding</a:t>
            </a:r>
            <a:endParaRPr lang="en-US" dirty="0"/>
          </a:p>
        </p:txBody>
      </p:sp>
      <p:sp>
        <p:nvSpPr>
          <p:cNvPr id="3" name="Content Placeholder 2"/>
          <p:cNvSpPr>
            <a:spLocks noGrp="1"/>
          </p:cNvSpPr>
          <p:nvPr>
            <p:ph idx="1"/>
          </p:nvPr>
        </p:nvSpPr>
        <p:spPr/>
        <p:txBody>
          <a:bodyPr/>
          <a:lstStyle/>
          <a:p>
            <a:r>
              <a:rPr lang="en-US" dirty="0" smtClean="0"/>
              <a:t>Passes into breast milk</a:t>
            </a:r>
          </a:p>
          <a:p>
            <a:r>
              <a:rPr lang="en-US" dirty="0" smtClean="0"/>
              <a:t>Half life unknown</a:t>
            </a:r>
          </a:p>
          <a:p>
            <a:endParaRPr lang="en-US" dirty="0" smtClean="0"/>
          </a:p>
          <a:p>
            <a:pPr>
              <a:buNone/>
            </a:pPr>
            <a:endParaRPr lang="en-US" dirty="0" smtClean="0"/>
          </a:p>
          <a:p>
            <a:r>
              <a:rPr lang="en-US" dirty="0" smtClean="0"/>
              <a:t>Breastfeeding with methamphetamine should be discouraged</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Cost?   </a:t>
            </a:r>
            <a:endParaRPr lang="en-US" dirty="0"/>
          </a:p>
        </p:txBody>
      </p:sp>
      <p:sp>
        <p:nvSpPr>
          <p:cNvPr id="3" name="Content Placeholder 2"/>
          <p:cNvSpPr>
            <a:spLocks noGrp="1"/>
          </p:cNvSpPr>
          <p:nvPr>
            <p:ph idx="1"/>
          </p:nvPr>
        </p:nvSpPr>
        <p:spPr>
          <a:xfrm>
            <a:off x="457200" y="1752600"/>
            <a:ext cx="8229600" cy="4724400"/>
          </a:xfrm>
        </p:spPr>
        <p:txBody>
          <a:bodyPr/>
          <a:lstStyle/>
          <a:p>
            <a:r>
              <a:rPr lang="en-US" sz="2000" dirty="0" smtClean="0"/>
              <a:t>Baxter, Nerhood, and Chaffin (2008)</a:t>
            </a:r>
          </a:p>
          <a:p>
            <a:pPr lvl="1"/>
            <a:r>
              <a:rPr lang="en-US" sz="2000" dirty="0" smtClean="0"/>
              <a:t>Forty-eight infants were diagnosed with NAS, with 40 (83.3%) requiring intensive care</a:t>
            </a:r>
          </a:p>
          <a:p>
            <a:pPr lvl="1"/>
            <a:r>
              <a:rPr lang="en-US" sz="2000" dirty="0" smtClean="0"/>
              <a:t>total hospital costs $1.7 million</a:t>
            </a:r>
          </a:p>
          <a:p>
            <a:pPr lvl="1"/>
            <a:r>
              <a:rPr lang="en-US" sz="2000" dirty="0" smtClean="0"/>
              <a:t>average cost of $36,700</a:t>
            </a:r>
          </a:p>
          <a:p>
            <a:pPr lvl="1"/>
            <a:endParaRPr lang="en-US" sz="2000" dirty="0" smtClean="0"/>
          </a:p>
          <a:p>
            <a:pPr lvl="1"/>
            <a:r>
              <a:rPr lang="en-US" sz="2000" dirty="0" smtClean="0"/>
              <a:t>Medicaid paid 42% of cost in states 3 NICUs</a:t>
            </a:r>
          </a:p>
          <a:p>
            <a:pPr lvl="1"/>
            <a:endParaRPr lang="en-US" sz="2000" dirty="0" smtClean="0"/>
          </a:p>
          <a:p>
            <a:pPr lvl="1">
              <a:buNone/>
            </a:pPr>
            <a:endParaRPr lang="en-US" sz="20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Opiates</a:t>
            </a:r>
            <a:endParaRPr lang="en-US" dirty="0"/>
          </a:p>
        </p:txBody>
      </p:sp>
      <p:sp>
        <p:nvSpPr>
          <p:cNvPr id="3" name="Content Placeholder 2"/>
          <p:cNvSpPr>
            <a:spLocks noGrp="1"/>
          </p:cNvSpPr>
          <p:nvPr>
            <p:ph idx="1"/>
          </p:nvPr>
        </p:nvSpPr>
        <p:spPr/>
        <p:txBody>
          <a:bodyPr/>
          <a:lstStyle/>
          <a:p>
            <a:r>
              <a:rPr lang="en-US" dirty="0" smtClean="0"/>
              <a:t>Opiates </a:t>
            </a:r>
          </a:p>
          <a:p>
            <a:r>
              <a:rPr lang="en-US" dirty="0" smtClean="0"/>
              <a:t>Morphine</a:t>
            </a:r>
          </a:p>
          <a:p>
            <a:r>
              <a:rPr lang="en-US" dirty="0" smtClean="0"/>
              <a:t>Heroin</a:t>
            </a:r>
          </a:p>
          <a:p>
            <a:r>
              <a:rPr lang="en-US" dirty="0" smtClean="0"/>
              <a:t>Methadone</a:t>
            </a:r>
          </a:p>
          <a:p>
            <a:r>
              <a:rPr lang="en-US" dirty="0" smtClean="0"/>
              <a:t>Demerol/ Meperidine</a:t>
            </a:r>
          </a:p>
          <a:p>
            <a:r>
              <a:rPr lang="en-US" dirty="0" smtClean="0"/>
              <a:t>Codeine</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Opiates</a:t>
            </a:r>
            <a:endParaRPr lang="en-US" dirty="0"/>
          </a:p>
        </p:txBody>
      </p:sp>
      <p:sp>
        <p:nvSpPr>
          <p:cNvPr id="3" name="Content Placeholder 2"/>
          <p:cNvSpPr>
            <a:spLocks noGrp="1"/>
          </p:cNvSpPr>
          <p:nvPr>
            <p:ph idx="1"/>
          </p:nvPr>
        </p:nvSpPr>
        <p:spPr/>
        <p:txBody>
          <a:bodyPr/>
          <a:lstStyle/>
          <a:p>
            <a:r>
              <a:rPr lang="en-US" sz="2800" dirty="0" smtClean="0"/>
              <a:t>More likely to require resuscitation (Ludlow, et al, 2004) </a:t>
            </a:r>
          </a:p>
          <a:p>
            <a:r>
              <a:rPr lang="en-US" sz="2800" dirty="0" smtClean="0"/>
              <a:t>APGAR scores methadone exposed  equivalent to those neonates not exposed to opiates</a:t>
            </a:r>
          </a:p>
          <a:p>
            <a:r>
              <a:rPr lang="en-US" sz="2800" dirty="0" smtClean="0"/>
              <a:t>More feeding problems (</a:t>
            </a:r>
            <a:r>
              <a:rPr lang="en-US" sz="2800" dirty="0" err="1" smtClean="0"/>
              <a:t>LaGasse</a:t>
            </a:r>
            <a:r>
              <a:rPr lang="en-US" sz="2800" dirty="0" smtClean="0"/>
              <a:t>, et al., 2002)</a:t>
            </a:r>
          </a:p>
          <a:p>
            <a:r>
              <a:rPr lang="en-US" sz="2800" dirty="0" smtClean="0"/>
              <a:t>Higher rates of prematurity, SGA,(Martinez, Partridge, and </a:t>
            </a:r>
            <a:r>
              <a:rPr lang="en-US" sz="2800" dirty="0" err="1" smtClean="0"/>
              <a:t>Taeusch</a:t>
            </a:r>
            <a:r>
              <a:rPr lang="en-US" sz="2800" dirty="0" smtClean="0"/>
              <a:t>, 2005)</a:t>
            </a:r>
          </a:p>
          <a:p>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Opiates and Delivery Issues</a:t>
            </a:r>
            <a:endParaRPr lang="en-US" dirty="0"/>
          </a:p>
        </p:txBody>
      </p:sp>
      <p:sp>
        <p:nvSpPr>
          <p:cNvPr id="3" name="Content Placeholder 2"/>
          <p:cNvSpPr>
            <a:spLocks noGrp="1"/>
          </p:cNvSpPr>
          <p:nvPr>
            <p:ph idx="1"/>
          </p:nvPr>
        </p:nvSpPr>
        <p:spPr/>
        <p:txBody>
          <a:bodyPr/>
          <a:lstStyle/>
          <a:p>
            <a:r>
              <a:rPr lang="en-US" sz="2400" dirty="0" smtClean="0"/>
              <a:t>Late prenatal care (Burns, et al., 2006)</a:t>
            </a:r>
          </a:p>
          <a:p>
            <a:r>
              <a:rPr lang="en-US" sz="2400" dirty="0" smtClean="0"/>
              <a:t>More often require NICU admission</a:t>
            </a:r>
          </a:p>
          <a:p>
            <a:r>
              <a:rPr lang="en-US" sz="2400" dirty="0" smtClean="0"/>
              <a:t>Antepartum hemorrhage</a:t>
            </a:r>
          </a:p>
          <a:p>
            <a:r>
              <a:rPr lang="en-US" sz="2400" dirty="0" smtClean="0"/>
              <a:t>Increased risk of HIV (if mother an intravenous heroin user)</a:t>
            </a:r>
          </a:p>
          <a:p>
            <a:r>
              <a:rPr lang="en-US" sz="2400" dirty="0" smtClean="0"/>
              <a:t>More likely to require resuscitation (Ludlow, et al, 2004)</a:t>
            </a:r>
          </a:p>
          <a:p>
            <a:r>
              <a:rPr lang="en-US" sz="2400" dirty="0" smtClean="0"/>
              <a:t>Higher incidence of placental abruption</a:t>
            </a:r>
          </a:p>
          <a:p>
            <a:r>
              <a:rPr lang="en-US" sz="2400" dirty="0" smtClean="0"/>
              <a:t>Higher incidence of premature delivery, preterm labor</a:t>
            </a:r>
          </a:p>
          <a:p>
            <a:r>
              <a:rPr lang="en-US" sz="2400" dirty="0" smtClean="0"/>
              <a:t>Higher incidence of chorioamnionitis</a:t>
            </a:r>
          </a:p>
          <a:p>
            <a:r>
              <a:rPr lang="en-US" sz="2400" dirty="0" smtClean="0"/>
              <a:t>Higher rates of meconium staining</a:t>
            </a:r>
          </a:p>
          <a:p>
            <a:pPr>
              <a:buNone/>
            </a:pP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Opiates</a:t>
            </a:r>
            <a:endParaRPr lang="en-US" dirty="0"/>
          </a:p>
        </p:txBody>
      </p:sp>
      <p:sp>
        <p:nvSpPr>
          <p:cNvPr id="3" name="Content Placeholder 2"/>
          <p:cNvSpPr>
            <a:spLocks noGrp="1"/>
          </p:cNvSpPr>
          <p:nvPr>
            <p:ph idx="1"/>
          </p:nvPr>
        </p:nvSpPr>
        <p:spPr/>
        <p:txBody>
          <a:bodyPr/>
          <a:lstStyle/>
          <a:p>
            <a:r>
              <a:rPr lang="en-US" dirty="0" smtClean="0"/>
              <a:t>Higher incidence of SIDS</a:t>
            </a:r>
          </a:p>
          <a:p>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Opiates and Breastfeeding</a:t>
            </a:r>
            <a:endParaRPr lang="en-US" dirty="0"/>
          </a:p>
        </p:txBody>
      </p:sp>
      <p:sp>
        <p:nvSpPr>
          <p:cNvPr id="3" name="Content Placeholder 2"/>
          <p:cNvSpPr>
            <a:spLocks noGrp="1"/>
          </p:cNvSpPr>
          <p:nvPr>
            <p:ph idx="1"/>
          </p:nvPr>
        </p:nvSpPr>
        <p:spPr/>
        <p:txBody>
          <a:bodyPr/>
          <a:lstStyle/>
          <a:p>
            <a:r>
              <a:rPr lang="en-US" sz="2800" dirty="0" smtClean="0"/>
              <a:t>All opiates pass into breast milk</a:t>
            </a:r>
          </a:p>
          <a:p>
            <a:r>
              <a:rPr lang="en-US" sz="2800" dirty="0" smtClean="0"/>
              <a:t>Heroin using mothers should not breast feed</a:t>
            </a:r>
          </a:p>
          <a:p>
            <a:r>
              <a:rPr lang="en-US" sz="2800" dirty="0" smtClean="0"/>
              <a:t>Methadone appears to be well tolerated in breast milk as there appears to be minimal transfer into breast milk</a:t>
            </a:r>
          </a:p>
          <a:p>
            <a:r>
              <a:rPr lang="en-US" sz="2800" dirty="0" smtClean="0"/>
              <a:t>Breastfed babies of methadone using mothers have less symptoms of withdrawal and the need for medication treatment</a:t>
            </a:r>
          </a:p>
          <a:p>
            <a:pPr algn="r">
              <a:buNone/>
            </a:pPr>
            <a:r>
              <a:rPr lang="en-US" sz="1800" dirty="0" smtClean="0"/>
              <a:t>(AAP and Jansson, et al, 2008)</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924800" cy="1143000"/>
          </a:xfrm>
        </p:spPr>
        <p:txBody>
          <a:bodyPr/>
          <a:lstStyle/>
          <a:p>
            <a:r>
              <a:rPr lang="en-US" dirty="0" smtClean="0"/>
              <a:t>Neonatal Abstinence Syndrome</a:t>
            </a:r>
            <a:br>
              <a:rPr lang="en-US" dirty="0" smtClean="0"/>
            </a:br>
            <a:r>
              <a:rPr lang="en-US" dirty="0" smtClean="0"/>
              <a:t>(NAS)</a:t>
            </a:r>
            <a:endParaRPr lang="en-US" dirty="0"/>
          </a:p>
        </p:txBody>
      </p:sp>
      <p:sp>
        <p:nvSpPr>
          <p:cNvPr id="3" name="Content Placeholder 2"/>
          <p:cNvSpPr>
            <a:spLocks noGrp="1"/>
          </p:cNvSpPr>
          <p:nvPr>
            <p:ph idx="1"/>
          </p:nvPr>
        </p:nvSpPr>
        <p:spPr/>
        <p:txBody>
          <a:bodyPr/>
          <a:lstStyle/>
          <a:p>
            <a:r>
              <a:rPr lang="en-US" dirty="0" err="1" smtClean="0"/>
              <a:t>Lifshitz</a:t>
            </a:r>
            <a:r>
              <a:rPr lang="en-US" dirty="0" smtClean="0"/>
              <a:t>, et al., (2001) found that 96% of neonates exposed in-utero to narcotics exhibited NAS.</a:t>
            </a:r>
          </a:p>
          <a:p>
            <a:r>
              <a:rPr lang="en-US" dirty="0" smtClean="0"/>
              <a:t>Symptoms appear on average at 72 hours</a:t>
            </a:r>
          </a:p>
          <a:p>
            <a:r>
              <a:rPr lang="en-US" dirty="0" smtClean="0"/>
              <a:t>May not appear for a long as 4 weeks</a:t>
            </a:r>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620000" cy="1447800"/>
          </a:xfrm>
        </p:spPr>
        <p:txBody>
          <a:bodyPr/>
          <a:lstStyle/>
          <a:p>
            <a:r>
              <a:rPr lang="en-US" sz="3600" dirty="0" smtClean="0"/>
              <a:t/>
            </a:r>
            <a:br>
              <a:rPr lang="en-US" sz="3600" dirty="0" smtClean="0"/>
            </a:br>
            <a:r>
              <a:rPr lang="en-US" sz="3600" dirty="0" smtClean="0"/>
              <a:t>Symptoms of </a:t>
            </a:r>
            <a:br>
              <a:rPr lang="en-US" sz="3600" dirty="0" smtClean="0"/>
            </a:br>
            <a:r>
              <a:rPr lang="en-US" sz="3600" dirty="0" smtClean="0"/>
              <a:t>Neonatal Abstinence </a:t>
            </a:r>
            <a:br>
              <a:rPr lang="en-US" sz="3600" dirty="0" smtClean="0"/>
            </a:br>
            <a:r>
              <a:rPr lang="en-US" sz="3600" dirty="0" smtClean="0"/>
              <a:t>Syndrome</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sz="2800" dirty="0" smtClean="0"/>
              <a:t>Central Nervous System Dysfunction</a:t>
            </a:r>
          </a:p>
          <a:p>
            <a:pPr lvl="1"/>
            <a:r>
              <a:rPr lang="en-US" sz="2400" dirty="0" smtClean="0"/>
              <a:t>Irritability</a:t>
            </a:r>
          </a:p>
          <a:p>
            <a:pPr lvl="1"/>
            <a:r>
              <a:rPr lang="en-US" sz="2400" dirty="0" smtClean="0"/>
              <a:t>Excessive Crying</a:t>
            </a:r>
          </a:p>
          <a:p>
            <a:pPr lvl="1"/>
            <a:r>
              <a:rPr lang="en-US" sz="2400" dirty="0" smtClean="0"/>
              <a:t>Jitteriness</a:t>
            </a:r>
          </a:p>
          <a:p>
            <a:pPr lvl="1"/>
            <a:r>
              <a:rPr lang="en-US" sz="2400" dirty="0" smtClean="0"/>
              <a:t>Tremulousness</a:t>
            </a:r>
          </a:p>
          <a:p>
            <a:pPr lvl="1"/>
            <a:r>
              <a:rPr lang="en-US" sz="2400" dirty="0" smtClean="0"/>
              <a:t>Hyperactive reflexes</a:t>
            </a:r>
          </a:p>
          <a:p>
            <a:pPr lvl="1"/>
            <a:r>
              <a:rPr lang="en-US" sz="2400" dirty="0" smtClean="0"/>
              <a:t>Increased tone</a:t>
            </a:r>
          </a:p>
          <a:p>
            <a:pPr lvl="1"/>
            <a:r>
              <a:rPr lang="en-US" sz="2400" dirty="0" smtClean="0"/>
              <a:t>Sleep disturbance</a:t>
            </a:r>
          </a:p>
          <a:p>
            <a:pPr lvl="1"/>
            <a:r>
              <a:rPr lang="en-US" sz="2400" dirty="0" smtClean="0"/>
              <a:t>Seizures</a:t>
            </a:r>
          </a:p>
          <a:p>
            <a:pPr>
              <a:buNone/>
            </a:pPr>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772400" cy="1143000"/>
          </a:xfrm>
        </p:spPr>
        <p:txBody>
          <a:bodyPr/>
          <a:lstStyle/>
          <a:p>
            <a:r>
              <a:rPr lang="en-US" dirty="0" smtClean="0"/>
              <a:t>Neonatal Abstinence Syndrome</a:t>
            </a:r>
            <a:endParaRPr lang="en-US" dirty="0"/>
          </a:p>
        </p:txBody>
      </p:sp>
      <p:sp>
        <p:nvSpPr>
          <p:cNvPr id="3" name="Content Placeholder 2"/>
          <p:cNvSpPr>
            <a:spLocks noGrp="1"/>
          </p:cNvSpPr>
          <p:nvPr>
            <p:ph idx="1"/>
          </p:nvPr>
        </p:nvSpPr>
        <p:spPr/>
        <p:txBody>
          <a:bodyPr/>
          <a:lstStyle/>
          <a:p>
            <a:r>
              <a:rPr lang="en-US" sz="2800" dirty="0" smtClean="0"/>
              <a:t>Autonomic Dysfunction</a:t>
            </a:r>
          </a:p>
          <a:p>
            <a:pPr lvl="1"/>
            <a:r>
              <a:rPr lang="en-US" sz="2400" dirty="0" smtClean="0"/>
              <a:t>Excessive sweating</a:t>
            </a:r>
          </a:p>
          <a:p>
            <a:pPr lvl="1"/>
            <a:r>
              <a:rPr lang="en-US" sz="2400" dirty="0" smtClean="0"/>
              <a:t>Mottling</a:t>
            </a:r>
          </a:p>
          <a:p>
            <a:pPr lvl="1"/>
            <a:r>
              <a:rPr lang="en-US" sz="2400" dirty="0" smtClean="0"/>
              <a:t>Hyperthermia</a:t>
            </a:r>
          </a:p>
          <a:p>
            <a:pPr lvl="1"/>
            <a:r>
              <a:rPr lang="en-US" sz="2400" dirty="0" smtClean="0"/>
              <a:t>Hypertension</a:t>
            </a:r>
          </a:p>
          <a:p>
            <a:r>
              <a:rPr lang="en-US" sz="2800" dirty="0" smtClean="0"/>
              <a:t>Respiratory Symptoms </a:t>
            </a:r>
          </a:p>
          <a:p>
            <a:pPr lvl="1"/>
            <a:r>
              <a:rPr lang="en-US" sz="2400" dirty="0" smtClean="0"/>
              <a:t>Tachypnea (rapid breathing)</a:t>
            </a:r>
          </a:p>
          <a:p>
            <a:pPr lvl="1"/>
            <a:r>
              <a:rPr lang="en-US" sz="2400" dirty="0" smtClean="0"/>
              <a:t>Nasal stuffiness</a:t>
            </a:r>
          </a:p>
          <a:p>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543800" cy="1143000"/>
          </a:xfrm>
        </p:spPr>
        <p:txBody>
          <a:bodyPr/>
          <a:lstStyle/>
          <a:p>
            <a:r>
              <a:rPr lang="en-US" dirty="0" smtClean="0"/>
              <a:t>Neonatal Abstinence Syndrome</a:t>
            </a:r>
            <a:endParaRPr lang="en-US" dirty="0"/>
          </a:p>
        </p:txBody>
      </p:sp>
      <p:sp>
        <p:nvSpPr>
          <p:cNvPr id="3" name="Content Placeholder 2"/>
          <p:cNvSpPr>
            <a:spLocks noGrp="1"/>
          </p:cNvSpPr>
          <p:nvPr>
            <p:ph idx="1"/>
          </p:nvPr>
        </p:nvSpPr>
        <p:spPr/>
        <p:txBody>
          <a:bodyPr/>
          <a:lstStyle/>
          <a:p>
            <a:r>
              <a:rPr lang="en-US" sz="2800" dirty="0" smtClean="0"/>
              <a:t>Gastrointestinal and feeding disturbances</a:t>
            </a:r>
          </a:p>
          <a:p>
            <a:pPr lvl="1"/>
            <a:r>
              <a:rPr lang="en-US" sz="2400" dirty="0" smtClean="0"/>
              <a:t>Diarrhea</a:t>
            </a:r>
          </a:p>
          <a:p>
            <a:pPr lvl="1"/>
            <a:r>
              <a:rPr lang="en-US" sz="2400" dirty="0" smtClean="0"/>
              <a:t>Excessive Sucking</a:t>
            </a:r>
          </a:p>
          <a:p>
            <a:pPr lvl="1"/>
            <a:r>
              <a:rPr lang="en-US" sz="2400" dirty="0" smtClean="0"/>
              <a:t>Hyperphagia (eating too much)</a:t>
            </a:r>
          </a:p>
          <a:p>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we determine withdrawal</a:t>
            </a:r>
            <a:endParaRPr lang="en-US" dirty="0"/>
          </a:p>
        </p:txBody>
      </p:sp>
      <p:sp>
        <p:nvSpPr>
          <p:cNvPr id="3" name="Content Placeholder 2"/>
          <p:cNvSpPr>
            <a:spLocks noGrp="1"/>
          </p:cNvSpPr>
          <p:nvPr>
            <p:ph idx="1"/>
          </p:nvPr>
        </p:nvSpPr>
        <p:spPr/>
        <p:txBody>
          <a:bodyPr/>
          <a:lstStyle/>
          <a:p>
            <a:r>
              <a:rPr lang="en-US" dirty="0" smtClean="0"/>
              <a:t>Do you use an abstinence/withdrawal scoring tool on your neonates?</a:t>
            </a:r>
          </a:p>
          <a:p>
            <a:pPr>
              <a:lnSpc>
                <a:spcPct val="80000"/>
              </a:lnSpc>
            </a:pPr>
            <a:r>
              <a:rPr lang="en-US" sz="2400" dirty="0" smtClean="0"/>
              <a:t>NO						57.1%</a:t>
            </a:r>
          </a:p>
          <a:p>
            <a:pPr>
              <a:lnSpc>
                <a:spcPct val="80000"/>
              </a:lnSpc>
            </a:pPr>
            <a:r>
              <a:rPr lang="en-US" sz="2400" dirty="0" smtClean="0"/>
              <a:t>Yes						23.7%</a:t>
            </a:r>
          </a:p>
          <a:p>
            <a:pPr lvl="1">
              <a:lnSpc>
                <a:spcPct val="80000"/>
              </a:lnSpc>
            </a:pPr>
            <a:r>
              <a:rPr lang="en-US" sz="2000" dirty="0" smtClean="0"/>
              <a:t>Neonatal Abstinence Scale		14.3%</a:t>
            </a:r>
          </a:p>
          <a:p>
            <a:pPr lvl="1">
              <a:lnSpc>
                <a:spcPct val="80000"/>
              </a:lnSpc>
            </a:pPr>
            <a:r>
              <a:rPr lang="en-US" sz="2000" dirty="0" smtClean="0"/>
              <a:t>Finnegan					14.3%</a:t>
            </a:r>
          </a:p>
          <a:p>
            <a:pPr lvl="1">
              <a:lnSpc>
                <a:spcPct val="80000"/>
              </a:lnSpc>
            </a:pPr>
            <a:r>
              <a:rPr lang="en-US" sz="2000" dirty="0" smtClean="0"/>
              <a:t>Modified scale				  9.5%</a:t>
            </a:r>
          </a:p>
          <a:p>
            <a:pPr lvl="1">
              <a:lnSpc>
                <a:spcPct val="80000"/>
              </a:lnSpc>
            </a:pPr>
            <a:r>
              <a:rPr lang="en-US" sz="2000" dirty="0" smtClean="0"/>
              <a:t>Other					14.3%</a:t>
            </a:r>
          </a:p>
          <a:p>
            <a:pPr lvl="2">
              <a:lnSpc>
                <a:spcPct val="80000"/>
              </a:lnSpc>
            </a:pPr>
            <a:r>
              <a:rPr lang="en-US" sz="2000" dirty="0" smtClean="0"/>
              <a:t>CAMC</a:t>
            </a:r>
          </a:p>
          <a:p>
            <a:pPr lvl="2">
              <a:lnSpc>
                <a:spcPct val="80000"/>
              </a:lnSpc>
            </a:pPr>
            <a:r>
              <a:rPr lang="en-US" sz="2000" dirty="0" smtClean="0"/>
              <a:t>Johns Hopkins/</a:t>
            </a:r>
            <a:r>
              <a:rPr lang="en-US" sz="2000" dirty="0" err="1" smtClean="0"/>
              <a:t>Bayview</a:t>
            </a:r>
            <a:endParaRPr lang="en-US" sz="2000" dirty="0" smtClean="0"/>
          </a:p>
          <a:p>
            <a:pPr lvl="2">
              <a:lnSpc>
                <a:spcPct val="80000"/>
              </a:lnSpc>
            </a:pPr>
            <a:r>
              <a:rPr lang="en-US" sz="2000" dirty="0" smtClean="0"/>
              <a:t>Use risk assessment to determine who needs tested</a:t>
            </a:r>
          </a:p>
          <a:p>
            <a:pPr>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paid?</a:t>
            </a:r>
            <a:endParaRPr lang="en-US" dirty="0"/>
          </a:p>
        </p:txBody>
      </p:sp>
      <p:graphicFrame>
        <p:nvGraphicFramePr>
          <p:cNvPr id="4" name="Content Placeholder 3"/>
          <p:cNvGraphicFramePr>
            <a:graphicFrameLocks noGrp="1"/>
          </p:cNvGraphicFramePr>
          <p:nvPr>
            <p:ph idx="1"/>
          </p:nvPr>
        </p:nvGraphicFramePr>
        <p:xfrm>
          <a:off x="457200" y="1752600"/>
          <a:ext cx="8229600" cy="437356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 Tools</a:t>
            </a:r>
            <a:endParaRPr lang="en-US" dirty="0"/>
          </a:p>
        </p:txBody>
      </p:sp>
      <p:sp>
        <p:nvSpPr>
          <p:cNvPr id="3" name="Content Placeholder 2"/>
          <p:cNvSpPr>
            <a:spLocks noGrp="1"/>
          </p:cNvSpPr>
          <p:nvPr>
            <p:ph idx="1"/>
          </p:nvPr>
        </p:nvSpPr>
        <p:spPr/>
        <p:txBody>
          <a:bodyPr/>
          <a:lstStyle/>
          <a:p>
            <a:endParaRPr lang="en-US" sz="2400" u="sng" dirty="0" smtClean="0">
              <a:hlinkClick r:id="rId3"/>
            </a:endParaRPr>
          </a:p>
          <a:p>
            <a:endParaRPr lang="en-US" sz="2400" u="sng" dirty="0" smtClean="0">
              <a:hlinkClick r:id="rId3"/>
            </a:endParaRPr>
          </a:p>
          <a:p>
            <a:r>
              <a:rPr lang="en-US" sz="2400" u="sng" dirty="0" smtClean="0">
                <a:hlinkClick r:id="rId3"/>
              </a:rPr>
              <a:t>http://www.rch.org.au/nets/handbook/media/NASS_1.pdf</a:t>
            </a:r>
            <a:endParaRPr lang="en-US" sz="2400"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you use to treat for withdrawal in neonates</a:t>
            </a:r>
            <a:endParaRPr lang="en-US" dirty="0"/>
          </a:p>
        </p:txBody>
      </p:sp>
      <p:sp>
        <p:nvSpPr>
          <p:cNvPr id="3" name="Content Placeholder 2"/>
          <p:cNvSpPr>
            <a:spLocks noGrp="1"/>
          </p:cNvSpPr>
          <p:nvPr>
            <p:ph idx="1"/>
          </p:nvPr>
        </p:nvSpPr>
        <p:spPr/>
        <p:txBody>
          <a:bodyPr/>
          <a:lstStyle/>
          <a:p>
            <a:pPr lvl="1"/>
            <a:r>
              <a:rPr lang="en-US" sz="2000" dirty="0" smtClean="0"/>
              <a:t>Methadone			50%</a:t>
            </a:r>
          </a:p>
          <a:p>
            <a:pPr lvl="1"/>
            <a:r>
              <a:rPr lang="en-US" sz="2000" dirty="0" smtClean="0"/>
              <a:t>Paregoric			 6.2%</a:t>
            </a:r>
          </a:p>
          <a:p>
            <a:pPr lvl="1"/>
            <a:r>
              <a:rPr lang="en-US" sz="2000" dirty="0" smtClean="0"/>
              <a:t>Other				50%</a:t>
            </a:r>
          </a:p>
          <a:p>
            <a:pPr lvl="2"/>
            <a:r>
              <a:rPr lang="en-US" sz="2000" dirty="0" smtClean="0"/>
              <a:t>No protocol at this time</a:t>
            </a:r>
          </a:p>
          <a:p>
            <a:pPr lvl="2"/>
            <a:r>
              <a:rPr lang="en-US" sz="2000" dirty="0" smtClean="0"/>
              <a:t>None</a:t>
            </a:r>
          </a:p>
          <a:p>
            <a:pPr lvl="2"/>
            <a:r>
              <a:rPr lang="en-US" sz="2000" dirty="0" smtClean="0"/>
              <a:t>Morphine</a:t>
            </a:r>
          </a:p>
          <a:p>
            <a:pPr lvl="2"/>
            <a:r>
              <a:rPr lang="en-US" sz="2000" dirty="0" smtClean="0"/>
              <a:t>Transport out if symptoms</a:t>
            </a:r>
          </a:p>
          <a:p>
            <a:pPr lvl="2"/>
            <a:r>
              <a:rPr lang="en-US" sz="2000" dirty="0" smtClean="0"/>
              <a:t>Transferred to tertiary center for treatment if needed</a:t>
            </a:r>
          </a:p>
          <a:p>
            <a:pPr lvl="2"/>
            <a:r>
              <a:rPr lang="en-US" sz="2000" dirty="0" smtClean="0"/>
              <a:t>Haven’t had an infant that physicians felt needed medication</a:t>
            </a:r>
          </a:p>
          <a:p>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 Options</a:t>
            </a:r>
            <a:endParaRPr lang="en-US" dirty="0"/>
          </a:p>
        </p:txBody>
      </p:sp>
      <p:sp>
        <p:nvSpPr>
          <p:cNvPr id="4" name="Content Placeholder 3"/>
          <p:cNvSpPr>
            <a:spLocks noGrp="1"/>
          </p:cNvSpPr>
          <p:nvPr>
            <p:ph idx="1"/>
          </p:nvPr>
        </p:nvSpPr>
        <p:spPr>
          <a:prstGeom prst="rect">
            <a:avLst/>
          </a:prstGeom>
        </p:spPr>
        <p:txBody>
          <a:bodyPr>
            <a:spAutoFit/>
          </a:bodyPr>
          <a:lstStyle/>
          <a:p>
            <a:r>
              <a:rPr lang="en-US" dirty="0" smtClean="0"/>
              <a:t>Where are treatment facilities?</a:t>
            </a:r>
          </a:p>
          <a:p>
            <a:r>
              <a:rPr lang="en-US" dirty="0" smtClean="0"/>
              <a:t>Lack of beds where mothers and babies can go together</a:t>
            </a:r>
          </a:p>
          <a:p>
            <a:r>
              <a:rPr lang="en-US" dirty="0" smtClean="0"/>
              <a:t>Impact of Methadone clinics</a:t>
            </a:r>
          </a:p>
          <a:p>
            <a:r>
              <a:rPr lang="en-US" dirty="0" smtClean="0"/>
              <a:t>Infant Treatment Options</a:t>
            </a:r>
          </a:p>
          <a:p>
            <a:pPr lvl="1"/>
            <a:r>
              <a:rPr lang="en-US" dirty="0" smtClean="0"/>
              <a:t>Methadone</a:t>
            </a:r>
          </a:p>
          <a:p>
            <a:pPr lvl="1"/>
            <a:r>
              <a:rPr lang="en-US" dirty="0" smtClean="0"/>
              <a:t>Morphine</a:t>
            </a:r>
          </a:p>
          <a:p>
            <a:pPr lvl="1"/>
            <a:r>
              <a:rPr lang="en-US" dirty="0" smtClean="0"/>
              <a:t>Phenobarbital</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 Options</a:t>
            </a:r>
            <a:endParaRPr lang="en-US" dirty="0"/>
          </a:p>
        </p:txBody>
      </p:sp>
      <p:sp>
        <p:nvSpPr>
          <p:cNvPr id="3" name="Content Placeholder 2"/>
          <p:cNvSpPr>
            <a:spLocks noGrp="1"/>
          </p:cNvSpPr>
          <p:nvPr>
            <p:ph idx="1"/>
          </p:nvPr>
        </p:nvSpPr>
        <p:spPr/>
        <p:txBody>
          <a:bodyPr/>
          <a:lstStyle/>
          <a:p>
            <a:r>
              <a:rPr lang="en-US" dirty="0" smtClean="0"/>
              <a:t>Infant</a:t>
            </a:r>
          </a:p>
          <a:p>
            <a:pPr lvl="1"/>
            <a:r>
              <a:rPr lang="en-US" dirty="0" smtClean="0"/>
              <a:t>Opioids are most common treatment method</a:t>
            </a:r>
          </a:p>
          <a:p>
            <a:pPr lvl="2"/>
            <a:r>
              <a:rPr lang="en-US" dirty="0" smtClean="0"/>
              <a:t>Morphine (Jackson, Ting, Mckay, Galea, and Skeoch (2004)   </a:t>
            </a:r>
          </a:p>
          <a:p>
            <a:pPr lvl="3"/>
            <a:r>
              <a:rPr lang="en-US" dirty="0" smtClean="0"/>
              <a:t>opioids most effective</a:t>
            </a:r>
          </a:p>
          <a:p>
            <a:pPr lvl="2"/>
            <a:r>
              <a:rPr lang="en-US" dirty="0" smtClean="0"/>
              <a:t>Sarkar and Donn (2006)  </a:t>
            </a:r>
          </a:p>
          <a:p>
            <a:pPr lvl="3"/>
            <a:r>
              <a:rPr lang="en-US" dirty="0" smtClean="0"/>
              <a:t>Opioids - opioid and poly-substance use</a:t>
            </a:r>
          </a:p>
          <a:p>
            <a:pPr lvl="3"/>
            <a:r>
              <a:rPr lang="en-US" dirty="0" smtClean="0"/>
              <a:t>Methadone – opioid use</a:t>
            </a:r>
          </a:p>
          <a:p>
            <a:pPr lvl="3"/>
            <a:r>
              <a:rPr lang="en-US" dirty="0" smtClean="0"/>
              <a:t>Phenobarbital – poly-substance use</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Can We Do to Help?</a:t>
            </a:r>
            <a:endParaRPr lang="en-US" dirty="0"/>
          </a:p>
        </p:txBody>
      </p:sp>
      <p:sp>
        <p:nvSpPr>
          <p:cNvPr id="3" name="Content Placeholder 2"/>
          <p:cNvSpPr>
            <a:spLocks noGrp="1"/>
          </p:cNvSpPr>
          <p:nvPr>
            <p:ph idx="1"/>
          </p:nvPr>
        </p:nvSpPr>
        <p:spPr/>
        <p:txBody>
          <a:bodyPr/>
          <a:lstStyle/>
          <a:p>
            <a:r>
              <a:rPr lang="en-US" dirty="0" smtClean="0"/>
              <a:t>Rooming in</a:t>
            </a:r>
          </a:p>
          <a:p>
            <a:r>
              <a:rPr lang="en-US" dirty="0" smtClean="0"/>
              <a:t>Discharge Planning	</a:t>
            </a:r>
          </a:p>
          <a:p>
            <a:r>
              <a:rPr lang="en-US" dirty="0" smtClean="0"/>
              <a:t>Early Intervention</a:t>
            </a:r>
          </a:p>
          <a:p>
            <a:pPr lvl="1"/>
            <a:r>
              <a:rPr lang="en-US" dirty="0" smtClean="0"/>
              <a:t>At home</a:t>
            </a:r>
          </a:p>
          <a:p>
            <a:pPr lvl="1"/>
            <a:r>
              <a:rPr lang="en-US" dirty="0" smtClean="0"/>
              <a:t>Community Services</a:t>
            </a:r>
          </a:p>
          <a:p>
            <a:pPr lvl="2"/>
            <a:r>
              <a:rPr lang="en-US" dirty="0" smtClean="0"/>
              <a:t>Birth to Three   </a:t>
            </a:r>
            <a:r>
              <a:rPr lang="en-US" b="1" dirty="0" smtClean="0"/>
              <a:t>1-866-321-4728</a:t>
            </a:r>
            <a:endParaRPr lang="en-US" dirty="0" smtClean="0"/>
          </a:p>
          <a:p>
            <a:pPr lvl="2"/>
            <a:r>
              <a:rPr lang="en-US" dirty="0" smtClean="0"/>
              <a:t>Right from the Start</a:t>
            </a:r>
          </a:p>
          <a:p>
            <a:pPr lvl="2"/>
            <a:r>
              <a:rPr lang="en-US" dirty="0" smtClean="0"/>
              <a:t>CSHCN</a:t>
            </a:r>
          </a:p>
          <a:p>
            <a:pPr lvl="2"/>
            <a:r>
              <a:rPr lang="en-US" dirty="0" smtClean="0"/>
              <a:t> Ski*Hi</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I have to call?</a:t>
            </a:r>
            <a:endParaRPr lang="en-US" dirty="0"/>
          </a:p>
        </p:txBody>
      </p:sp>
      <p:sp>
        <p:nvSpPr>
          <p:cNvPr id="3" name="Content Placeholder 2"/>
          <p:cNvSpPr>
            <a:spLocks noGrp="1"/>
          </p:cNvSpPr>
          <p:nvPr>
            <p:ph idx="1"/>
          </p:nvPr>
        </p:nvSpPr>
        <p:spPr/>
        <p:txBody>
          <a:bodyPr/>
          <a:lstStyle/>
          <a:p>
            <a:pPr>
              <a:spcBef>
                <a:spcPts val="0"/>
              </a:spcBef>
            </a:pPr>
            <a:r>
              <a:rPr lang="en-US" sz="2800" dirty="0" smtClean="0"/>
              <a:t>Keeping Children and Families Safe Act</a:t>
            </a:r>
          </a:p>
          <a:p>
            <a:pPr>
              <a:spcBef>
                <a:spcPts val="0"/>
              </a:spcBef>
              <a:buNone/>
            </a:pPr>
            <a:r>
              <a:rPr lang="en-US" sz="2800" dirty="0" smtClean="0"/>
              <a:t>	mandates the reporting by healthcare providers to child protective services any infant born and identified as being affected by illegal substance abuse and withdrawal symptoms</a:t>
            </a:r>
          </a:p>
          <a:p>
            <a:r>
              <a:rPr lang="en-US" sz="2800" dirty="0" smtClean="0"/>
              <a:t>Call the </a:t>
            </a:r>
            <a:r>
              <a:rPr lang="en-US" sz="2800" b="1" dirty="0" smtClean="0">
                <a:solidFill>
                  <a:schemeClr val="tx2">
                    <a:lumMod val="75000"/>
                  </a:schemeClr>
                </a:solidFill>
              </a:rPr>
              <a:t>county DHHR office   </a:t>
            </a:r>
            <a:r>
              <a:rPr lang="en-US" sz="2800" b="1" dirty="0" smtClean="0"/>
              <a:t>or</a:t>
            </a:r>
          </a:p>
          <a:p>
            <a:r>
              <a:rPr lang="en-US" sz="2800" b="1" smtClean="0">
                <a:solidFill>
                  <a:schemeClr val="tx2">
                    <a:lumMod val="75000"/>
                  </a:schemeClr>
                </a:solidFill>
              </a:rPr>
              <a:t>Child </a:t>
            </a:r>
            <a:r>
              <a:rPr lang="en-US" sz="2800" b="1" dirty="0" smtClean="0">
                <a:solidFill>
                  <a:schemeClr val="tx2">
                    <a:lumMod val="75000"/>
                  </a:schemeClr>
                </a:solidFill>
              </a:rPr>
              <a:t>Abuse and Neglect Hotline </a:t>
            </a:r>
            <a:endParaRPr lang="en-US" sz="2800" dirty="0" smtClean="0">
              <a:solidFill>
                <a:schemeClr val="tx2">
                  <a:lumMod val="75000"/>
                </a:schemeClr>
              </a:solidFill>
            </a:endParaRPr>
          </a:p>
          <a:p>
            <a:pPr lvl="1"/>
            <a:r>
              <a:rPr lang="en-US" b="1" dirty="0" smtClean="0">
                <a:solidFill>
                  <a:schemeClr val="tx2">
                    <a:lumMod val="75000"/>
                  </a:schemeClr>
                </a:solidFill>
              </a:rPr>
              <a:t>(1-800-352-6513)  </a:t>
            </a:r>
            <a:endParaRPr lang="en-US" dirty="0" smtClean="0">
              <a:solidFill>
                <a:schemeClr val="tx2">
                  <a:lumMod val="75000"/>
                </a:schemeClr>
              </a:solidFill>
            </a:endParaRPr>
          </a:p>
          <a:p>
            <a:pPr lvl="1"/>
            <a:r>
              <a:rPr lang="en-US" b="1" dirty="0" smtClean="0">
                <a:solidFill>
                  <a:schemeClr val="tx2">
                    <a:lumMod val="75000"/>
                  </a:schemeClr>
                </a:solidFill>
              </a:rPr>
              <a:t>7 days a week, 24 hours a day</a:t>
            </a:r>
            <a:endParaRPr lang="en-US" dirty="0" smtClean="0">
              <a:solidFill>
                <a:schemeClr val="tx2">
                  <a:lumMod val="75000"/>
                </a:schemeClr>
              </a:solidFill>
            </a:endParaRPr>
          </a:p>
          <a:p>
            <a:pPr>
              <a:buNone/>
            </a:pPr>
            <a:r>
              <a:rPr lang="en-US" sz="2800" dirty="0" smtClean="0"/>
              <a:t> </a:t>
            </a:r>
          </a:p>
          <a:p>
            <a:pPr>
              <a:buNone/>
            </a:pPr>
            <a:endParaRPr lang="en-US" dirty="0" smtClean="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can I find help?</a:t>
            </a:r>
            <a:endParaRPr lang="en-US" dirty="0"/>
          </a:p>
        </p:txBody>
      </p:sp>
      <p:sp>
        <p:nvSpPr>
          <p:cNvPr id="3" name="Content Placeholder 2"/>
          <p:cNvSpPr>
            <a:spLocks noGrp="1"/>
          </p:cNvSpPr>
          <p:nvPr>
            <p:ph idx="1"/>
          </p:nvPr>
        </p:nvSpPr>
        <p:spPr/>
        <p:txBody>
          <a:bodyPr/>
          <a:lstStyle/>
          <a:p>
            <a:pPr>
              <a:buNone/>
            </a:pPr>
            <a:endParaRPr lang="en-US" dirty="0" smtClean="0">
              <a:hlinkClick r:id="rId3"/>
            </a:endParaRPr>
          </a:p>
          <a:p>
            <a:r>
              <a:rPr lang="en-US" dirty="0" smtClean="0">
                <a:hlinkClick r:id="rId3"/>
              </a:rPr>
              <a:t>www.samhsa.gov</a:t>
            </a:r>
            <a:r>
              <a:rPr lang="en-US" dirty="0" smtClean="0"/>
              <a:t> </a:t>
            </a:r>
          </a:p>
          <a:p>
            <a:endParaRPr lang="en-US" dirty="0" smtClean="0"/>
          </a:p>
          <a:p>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pPr algn="ctr">
              <a:buNone/>
            </a:pPr>
            <a:endParaRPr lang="en-US" dirty="0" smtClean="0"/>
          </a:p>
          <a:p>
            <a:pPr algn="ctr">
              <a:buNone/>
            </a:pPr>
            <a:endParaRPr lang="en-US" dirty="0" smtClean="0"/>
          </a:p>
          <a:p>
            <a:pPr algn="ctr">
              <a:buNone/>
            </a:pPr>
            <a:endParaRPr lang="en-US" dirty="0" smtClean="0"/>
          </a:p>
          <a:p>
            <a:pPr algn="ctr">
              <a:buNone/>
            </a:pPr>
            <a:r>
              <a:rPr lang="en-US" dirty="0" smtClean="0"/>
              <a:t>Thank you!</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A Blueprint to Improve West Virginia Perinatal Health</a:t>
            </a:r>
            <a:endParaRPr lang="en-US" dirty="0"/>
          </a:p>
        </p:txBody>
      </p:sp>
      <p:sp>
        <p:nvSpPr>
          <p:cNvPr id="3" name="Content Placeholder 2"/>
          <p:cNvSpPr>
            <a:spLocks noGrp="1"/>
          </p:cNvSpPr>
          <p:nvPr>
            <p:ph idx="1"/>
          </p:nvPr>
        </p:nvSpPr>
        <p:spPr>
          <a:xfrm>
            <a:off x="457200" y="1752600"/>
            <a:ext cx="8229600" cy="4800600"/>
          </a:xfrm>
        </p:spPr>
        <p:txBody>
          <a:bodyPr/>
          <a:lstStyle/>
          <a:p>
            <a:pPr>
              <a:lnSpc>
                <a:spcPct val="80000"/>
              </a:lnSpc>
              <a:buFont typeface="Monotype Sorts" pitchFamily="2" charset="2"/>
              <a:buNone/>
            </a:pPr>
            <a:endParaRPr lang="en-US" sz="2000" b="1" dirty="0" smtClean="0"/>
          </a:p>
          <a:p>
            <a:pPr>
              <a:lnSpc>
                <a:spcPct val="80000"/>
              </a:lnSpc>
              <a:buFont typeface="Monotype Sorts" pitchFamily="2" charset="2"/>
              <a:buNone/>
            </a:pPr>
            <a:r>
              <a:rPr lang="en-US" sz="2000" b="1" dirty="0" smtClean="0"/>
              <a:t>Policy Recommendations to Improve Perinatal Health</a:t>
            </a:r>
          </a:p>
          <a:p>
            <a:pPr>
              <a:lnSpc>
                <a:spcPct val="80000"/>
              </a:lnSpc>
              <a:buFont typeface="Monotype Sorts" pitchFamily="2" charset="2"/>
              <a:buNone/>
            </a:pPr>
            <a:r>
              <a:rPr lang="en-US" sz="2000" b="1" dirty="0" smtClean="0">
                <a:solidFill>
                  <a:schemeClr val="bg1">
                    <a:lumMod val="75000"/>
                  </a:schemeClr>
                </a:solidFill>
              </a:rPr>
              <a:t>1. Create a Coordinated Statewide Perinatal System</a:t>
            </a:r>
          </a:p>
          <a:p>
            <a:pPr>
              <a:lnSpc>
                <a:spcPct val="80000"/>
              </a:lnSpc>
              <a:buFont typeface="Monotype Sorts" pitchFamily="2" charset="2"/>
              <a:buNone/>
            </a:pPr>
            <a:r>
              <a:rPr lang="en-US" sz="2000" dirty="0" smtClean="0">
                <a:solidFill>
                  <a:schemeClr val="bg2"/>
                </a:solidFill>
              </a:rPr>
              <a:t>2. Save State Dollars by Reducing Costly Medical Procedures</a:t>
            </a:r>
          </a:p>
          <a:p>
            <a:pPr>
              <a:lnSpc>
                <a:spcPct val="80000"/>
              </a:lnSpc>
              <a:buFont typeface="Monotype Sorts" pitchFamily="2" charset="2"/>
              <a:buNone/>
            </a:pPr>
            <a:r>
              <a:rPr lang="en-US" sz="2000" b="1" dirty="0" smtClean="0">
                <a:solidFill>
                  <a:schemeClr val="bg1">
                    <a:lumMod val="75000"/>
                  </a:schemeClr>
                </a:solidFill>
              </a:rPr>
              <a:t>3. Reduce Exposure to Tobacco Smoke During Pregnancy</a:t>
            </a:r>
          </a:p>
          <a:p>
            <a:pPr>
              <a:lnSpc>
                <a:spcPct val="80000"/>
              </a:lnSpc>
              <a:buFont typeface="Monotype Sorts" pitchFamily="2" charset="2"/>
              <a:buNone/>
            </a:pPr>
            <a:r>
              <a:rPr lang="en-US" sz="2000" b="1" dirty="0" smtClean="0">
                <a:solidFill>
                  <a:schemeClr val="bg1">
                    <a:lumMod val="75000"/>
                  </a:schemeClr>
                </a:solidFill>
              </a:rPr>
              <a:t>4. Reduce Drug and Alcohol Use Among Pregnant Women</a:t>
            </a:r>
          </a:p>
          <a:p>
            <a:pPr>
              <a:lnSpc>
                <a:spcPct val="80000"/>
              </a:lnSpc>
              <a:buFont typeface="Monotype Sorts" pitchFamily="2" charset="2"/>
              <a:buNone/>
            </a:pPr>
            <a:r>
              <a:rPr lang="en-US" sz="2000" dirty="0" smtClean="0">
                <a:solidFill>
                  <a:schemeClr val="bg2"/>
                </a:solidFill>
              </a:rPr>
              <a:t>5. Improve Breastfeeding Support and Promotion</a:t>
            </a:r>
          </a:p>
          <a:p>
            <a:pPr>
              <a:lnSpc>
                <a:spcPct val="80000"/>
              </a:lnSpc>
              <a:buFont typeface="Monotype Sorts" pitchFamily="2" charset="2"/>
              <a:buNone/>
            </a:pPr>
            <a:r>
              <a:rPr lang="en-US" sz="2000" dirty="0" smtClean="0">
                <a:solidFill>
                  <a:schemeClr val="bg2"/>
                </a:solidFill>
              </a:rPr>
              <a:t>6. Improve Perinatal Health and Birth Outcomes of African American Women</a:t>
            </a:r>
          </a:p>
          <a:p>
            <a:pPr>
              <a:lnSpc>
                <a:spcPct val="80000"/>
              </a:lnSpc>
              <a:buFont typeface="Monotype Sorts" pitchFamily="2" charset="2"/>
              <a:buNone/>
            </a:pPr>
            <a:r>
              <a:rPr lang="en-US" sz="2000" dirty="0" smtClean="0">
                <a:solidFill>
                  <a:schemeClr val="bg2"/>
                </a:solidFill>
              </a:rPr>
              <a:t>7. Recruit and Retain More Obstetric Providers</a:t>
            </a:r>
          </a:p>
          <a:p>
            <a:pPr>
              <a:lnSpc>
                <a:spcPct val="80000"/>
              </a:lnSpc>
              <a:buFont typeface="Monotype Sorts" pitchFamily="2" charset="2"/>
              <a:buNone/>
            </a:pPr>
            <a:r>
              <a:rPr lang="en-US" sz="2000" dirty="0" smtClean="0">
                <a:solidFill>
                  <a:schemeClr val="bg2"/>
                </a:solidFill>
              </a:rPr>
              <a:t>8. Expand Newborn Screening to 29 Conditions</a:t>
            </a:r>
          </a:p>
          <a:p>
            <a:pPr>
              <a:lnSpc>
                <a:spcPct val="80000"/>
              </a:lnSpc>
              <a:buFont typeface="Monotype Sorts" pitchFamily="2" charset="2"/>
              <a:buNone/>
            </a:pPr>
            <a:r>
              <a:rPr lang="en-US" sz="2000" dirty="0" smtClean="0">
                <a:solidFill>
                  <a:schemeClr val="bg2"/>
                </a:solidFill>
              </a:rPr>
              <a:t>9. Encourage West Virginia Businesses to Offer Perinatal Worksite Wellness</a:t>
            </a:r>
          </a:p>
          <a:p>
            <a:pPr>
              <a:lnSpc>
                <a:spcPct val="80000"/>
              </a:lnSpc>
              <a:buFont typeface="Monotype Sorts" pitchFamily="2" charset="2"/>
              <a:buNone/>
            </a:pPr>
            <a:r>
              <a:rPr lang="en-US" sz="2000" dirty="0" smtClean="0">
                <a:solidFill>
                  <a:schemeClr val="bg2"/>
                </a:solidFill>
              </a:rPr>
              <a:t>10. Improve the Oral Health of Pregnant Women Through Policy and Education</a:t>
            </a:r>
          </a:p>
          <a:p>
            <a:pPr>
              <a:lnSpc>
                <a:spcPct val="80000"/>
              </a:lnSpc>
              <a:buFont typeface="Monotype Sorts" pitchFamily="2" charset="2"/>
              <a:buNone/>
            </a:pPr>
            <a:endParaRPr lang="en-US" sz="2000" dirty="0" smtClean="0">
              <a:solidFill>
                <a:schemeClr val="bg2"/>
              </a:solidFill>
            </a:endParaRPr>
          </a:p>
          <a:p>
            <a:endParaRPr lang="en-US"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it a problem?</a:t>
            </a:r>
            <a:endParaRPr lang="en-US" dirty="0"/>
          </a:p>
        </p:txBody>
      </p:sp>
      <p:sp>
        <p:nvSpPr>
          <p:cNvPr id="3" name="Content Placeholder 2"/>
          <p:cNvSpPr>
            <a:spLocks noGrp="1"/>
          </p:cNvSpPr>
          <p:nvPr>
            <p:ph idx="1"/>
          </p:nvPr>
        </p:nvSpPr>
        <p:spPr/>
        <p:txBody>
          <a:bodyPr/>
          <a:lstStyle/>
          <a:p>
            <a:pPr lvl="1"/>
            <a:r>
              <a:rPr lang="en-US" dirty="0" smtClean="0"/>
              <a:t>“Overwhelmed:  WV Babies being turned away from intensive care”</a:t>
            </a:r>
          </a:p>
          <a:p>
            <a:pPr lvl="8">
              <a:buNone/>
            </a:pPr>
            <a:r>
              <a:rPr lang="en-US" dirty="0" smtClean="0"/>
              <a:t>(Charleston Gazette, Nov. 2007)</a:t>
            </a:r>
          </a:p>
          <a:p>
            <a:pPr lvl="1"/>
            <a:r>
              <a:rPr lang="en-US" dirty="0" smtClean="0"/>
              <a:t>Shortage of NICU Beds</a:t>
            </a:r>
          </a:p>
          <a:p>
            <a:pPr lvl="1"/>
            <a:r>
              <a:rPr lang="en-US" dirty="0" smtClean="0"/>
              <a:t>Higher number of high risk infants delivered in rural hospitals</a:t>
            </a:r>
          </a:p>
          <a:p>
            <a:pPr lvl="1"/>
            <a:r>
              <a:rPr lang="en-US" dirty="0" smtClean="0"/>
              <a:t>Increase in number of newborns requiring detoxification due to mother using drugs during pregnancy</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we do?</a:t>
            </a:r>
            <a:endParaRPr lang="en-US" dirty="0"/>
          </a:p>
        </p:txBody>
      </p:sp>
      <p:sp>
        <p:nvSpPr>
          <p:cNvPr id="3" name="Content Placeholder 2"/>
          <p:cNvSpPr>
            <a:spLocks noGrp="1"/>
          </p:cNvSpPr>
          <p:nvPr>
            <p:ph idx="1"/>
          </p:nvPr>
        </p:nvSpPr>
        <p:spPr/>
        <p:txBody>
          <a:bodyPr/>
          <a:lstStyle/>
          <a:p>
            <a:pPr>
              <a:buNone/>
            </a:pPr>
            <a:r>
              <a:rPr lang="en-US" dirty="0" smtClean="0"/>
              <a:t>Caring for drug exposed infants can be emotionally, physically, and mentally demanding upon the nurse.   Education may provide an understanding of the consequences of substance abuse on the newly born </a:t>
            </a:r>
          </a:p>
          <a:p>
            <a:pPr>
              <a:buNone/>
            </a:pPr>
            <a:endParaRPr lang="en-US" dirty="0" smtClean="0"/>
          </a:p>
          <a:p>
            <a:pPr>
              <a:buNone/>
            </a:pPr>
            <a:r>
              <a:rPr lang="en-US" dirty="0" smtClean="0"/>
              <a:t>						(Raeside, 2003)</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we do?</a:t>
            </a:r>
            <a:endParaRPr lang="en-US" dirty="0"/>
          </a:p>
        </p:txBody>
      </p:sp>
      <p:sp>
        <p:nvSpPr>
          <p:cNvPr id="3" name="Content Placeholder 2"/>
          <p:cNvSpPr>
            <a:spLocks noGrp="1"/>
          </p:cNvSpPr>
          <p:nvPr>
            <p:ph idx="1"/>
          </p:nvPr>
        </p:nvSpPr>
        <p:spPr/>
        <p:txBody>
          <a:bodyPr/>
          <a:lstStyle/>
          <a:p>
            <a:pPr>
              <a:buNone/>
            </a:pPr>
            <a:r>
              <a:rPr lang="en-US" dirty="0" smtClean="0"/>
              <a:t>“Increased awareness of this growing problem is needed so that earlier interventions can be implemented” </a:t>
            </a:r>
          </a:p>
          <a:p>
            <a:pPr>
              <a:buNone/>
            </a:pPr>
            <a:endParaRPr lang="en-US" dirty="0" smtClean="0"/>
          </a:p>
          <a:p>
            <a:endParaRPr lang="en-US" dirty="0" smtClean="0"/>
          </a:p>
          <a:p>
            <a:pPr algn="r">
              <a:buNone/>
            </a:pPr>
            <a:r>
              <a:rPr lang="en-US" sz="2000" dirty="0" smtClean="0"/>
              <a:t>(Baxter, Nerhood, and Chaffin, 2008, p1).</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e5">
  <a:themeElements>
    <a:clrScheme name="Default Design 13">
      <a:dk1>
        <a:srgbClr val="000000"/>
      </a:dk1>
      <a:lt1>
        <a:srgbClr val="D20A05"/>
      </a:lt1>
      <a:dk2>
        <a:srgbClr val="D20A07"/>
      </a:dk2>
      <a:lt2>
        <a:srgbClr val="C0C0C0"/>
      </a:lt2>
      <a:accent1>
        <a:srgbClr val="CC0000"/>
      </a:accent1>
      <a:accent2>
        <a:srgbClr val="FF9933"/>
      </a:accent2>
      <a:accent3>
        <a:srgbClr val="E5AAAA"/>
      </a:accent3>
      <a:accent4>
        <a:srgbClr val="000000"/>
      </a:accent4>
      <a:accent5>
        <a:srgbClr val="E2AAAA"/>
      </a:accent5>
      <a:accent6>
        <a:srgbClr val="E78A2D"/>
      </a:accent6>
      <a:hlink>
        <a:srgbClr val="D20A05"/>
      </a:hlink>
      <a:folHlink>
        <a:srgbClr val="5F5F5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D20A05"/>
        </a:lt1>
        <a:dk2>
          <a:srgbClr val="D20A07"/>
        </a:dk2>
        <a:lt2>
          <a:srgbClr val="C0C0C0"/>
        </a:lt2>
        <a:accent1>
          <a:srgbClr val="CC0000"/>
        </a:accent1>
        <a:accent2>
          <a:srgbClr val="FF9933"/>
        </a:accent2>
        <a:accent3>
          <a:srgbClr val="E5AAAA"/>
        </a:accent3>
        <a:accent4>
          <a:srgbClr val="000000"/>
        </a:accent4>
        <a:accent5>
          <a:srgbClr val="E2AAAA"/>
        </a:accent5>
        <a:accent6>
          <a:srgbClr val="E78A2D"/>
        </a:accent6>
        <a:hlink>
          <a:srgbClr val="D20A05"/>
        </a:hlink>
        <a:folHlink>
          <a:srgbClr val="5F5F5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Theme5</Template>
  <TotalTime>1051</TotalTime>
  <Words>2320</Words>
  <Application>Microsoft Office PowerPoint</Application>
  <PresentationFormat>On-screen Show (4:3)</PresentationFormat>
  <Paragraphs>526</Paragraphs>
  <Slides>57</Slides>
  <Notes>57</Notes>
  <HiddenSlides>0</HiddenSlides>
  <MMClips>0</MMClips>
  <ScaleCrop>false</ScaleCrop>
  <HeadingPairs>
    <vt:vector size="4" baseType="variant">
      <vt:variant>
        <vt:lpstr>Theme</vt:lpstr>
      </vt:variant>
      <vt:variant>
        <vt:i4>1</vt:i4>
      </vt:variant>
      <vt:variant>
        <vt:lpstr>Slide Titles</vt:lpstr>
      </vt:variant>
      <vt:variant>
        <vt:i4>57</vt:i4>
      </vt:variant>
    </vt:vector>
  </HeadingPairs>
  <TitlesOfParts>
    <vt:vector size="58" baseType="lpstr">
      <vt:lpstr>Theme5</vt:lpstr>
      <vt:lpstr>Answering the Questions of Substance Exposure  </vt:lpstr>
      <vt:lpstr>Healthy People 2010-  Substance Exposure</vt:lpstr>
      <vt:lpstr>How bad is it?  State statistics</vt:lpstr>
      <vt:lpstr>What is the Cost?   </vt:lpstr>
      <vt:lpstr>Who paid?</vt:lpstr>
      <vt:lpstr>A Blueprint to Improve West Virginia Perinatal Health</vt:lpstr>
      <vt:lpstr>Why is it a problem?</vt:lpstr>
      <vt:lpstr>What do we do?</vt:lpstr>
      <vt:lpstr>What do we do?</vt:lpstr>
      <vt:lpstr>When can substance use be identified?</vt:lpstr>
      <vt:lpstr>Prenatal Screening</vt:lpstr>
      <vt:lpstr>When should you be more alert </vt:lpstr>
      <vt:lpstr>When should you be more alert</vt:lpstr>
      <vt:lpstr>How is substance use identified</vt:lpstr>
      <vt:lpstr>What did the leaders say?</vt:lpstr>
      <vt:lpstr>What did OB leaders say about substance use in WV?</vt:lpstr>
      <vt:lpstr>What substances are most frequently used?</vt:lpstr>
      <vt:lpstr>2010</vt:lpstr>
      <vt:lpstr>What are the effects of these substances?</vt:lpstr>
      <vt:lpstr>Marijuana</vt:lpstr>
      <vt:lpstr>Marijuana and Delivery Issues</vt:lpstr>
      <vt:lpstr>Marijuana</vt:lpstr>
      <vt:lpstr>Marijuana</vt:lpstr>
      <vt:lpstr>Marijuana</vt:lpstr>
      <vt:lpstr>Marijuana and Breastfeeding</vt:lpstr>
      <vt:lpstr>Cocaine</vt:lpstr>
      <vt:lpstr>Cocaine and Delivery Issues</vt:lpstr>
      <vt:lpstr>Cocaine</vt:lpstr>
      <vt:lpstr>Cocaine</vt:lpstr>
      <vt:lpstr>Cocaine</vt:lpstr>
      <vt:lpstr>Cocaine   Possible Post-natal Effects</vt:lpstr>
      <vt:lpstr>Cocaine</vt:lpstr>
      <vt:lpstr>Cocaine and Breastfeeding</vt:lpstr>
      <vt:lpstr>Methamphetamine</vt:lpstr>
      <vt:lpstr>Methamphetamine and  Delivery Issues</vt:lpstr>
      <vt:lpstr>Methamphetamine</vt:lpstr>
      <vt:lpstr>Methamphetamine Possible  Post-natal Symptoms </vt:lpstr>
      <vt:lpstr>Methamphetamine</vt:lpstr>
      <vt:lpstr>Methamphetamine and Breastfeeding</vt:lpstr>
      <vt:lpstr>Opiates</vt:lpstr>
      <vt:lpstr>Opiates</vt:lpstr>
      <vt:lpstr>Opiates and Delivery Issues</vt:lpstr>
      <vt:lpstr>Opiates</vt:lpstr>
      <vt:lpstr>Opiates and Breastfeeding</vt:lpstr>
      <vt:lpstr>Neonatal Abstinence Syndrome (NAS)</vt:lpstr>
      <vt:lpstr> Symptoms of  Neonatal Abstinence  Syndrome </vt:lpstr>
      <vt:lpstr>Neonatal Abstinence Syndrome</vt:lpstr>
      <vt:lpstr>Neonatal Abstinence Syndrome</vt:lpstr>
      <vt:lpstr>How do we determine withdrawal</vt:lpstr>
      <vt:lpstr>Assessment Tools</vt:lpstr>
      <vt:lpstr>What do you use to treat for withdrawal in neonates</vt:lpstr>
      <vt:lpstr>Treatment Options</vt:lpstr>
      <vt:lpstr>Treatment Options</vt:lpstr>
      <vt:lpstr>What Can We Do to Help?</vt:lpstr>
      <vt:lpstr>Do I have to call?</vt:lpstr>
      <vt:lpstr>Where can I find help?</vt:lpstr>
      <vt:lpstr>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Answering the Questions of Substance Exposure</dc:title>
  <dc:creator>Sandy</dc:creator>
  <cp:lastModifiedBy>Thomas Memorial Hospital</cp:lastModifiedBy>
  <cp:revision>106</cp:revision>
  <dcterms:created xsi:type="dcterms:W3CDTF">2009-02-22T01:11:06Z</dcterms:created>
  <dcterms:modified xsi:type="dcterms:W3CDTF">2012-04-19T19:24:35Z</dcterms:modified>
</cp:coreProperties>
</file>